
<file path=[Content_Types].xml><?xml version="1.0" encoding="utf-8"?>
<Types xmlns="http://schemas.openxmlformats.org/package/2006/content-types">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10287000" cx="18288000"/>
  <p:notesSz cx="6858000" cy="9144000"/>
  <p:embeddedFontLst>
    <p:embeddedFont>
      <p:font typeface="Helvetica Neue"/>
      <p:regular r:id="rId18"/>
      <p:bold r:id="rId19"/>
      <p:italic r:id="rId20"/>
      <p:boldItalic r:id="rId21"/>
    </p:embeddedFont>
    <p:embeddedFont>
      <p:font typeface="RE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GIxGtjRHt3nAT2TvWBskHSK1J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124609-01BB-4516-BFEB-2EAFC251494A}">
  <a:tblStyle styleId="{B2124609-01BB-4516-BFEB-2EAFC25149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REM-regular.fntdata"/><Relationship Id="rId21" Type="http://schemas.openxmlformats.org/officeDocument/2006/relationships/font" Target="fonts/HelveticaNeue-boldItalic.fntdata"/><Relationship Id="rId24" Type="http://schemas.openxmlformats.org/officeDocument/2006/relationships/font" Target="fonts/REM-italic.fntdata"/><Relationship Id="rId23" Type="http://schemas.openxmlformats.org/officeDocument/2006/relationships/font" Target="fonts/RE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E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Georgia" panose="02040502050405020303" pitchFamily="18" charset="0"/>
                <a:ea typeface="+mn-ea"/>
                <a:cs typeface="+mn-cs"/>
              </a:defRPr>
            </a:pPr>
            <a:r>
              <a:rPr lang="en-US" sz="2400" dirty="0">
                <a:solidFill>
                  <a:schemeClr val="tx1"/>
                </a:solidFill>
                <a:latin typeface="Georgia" panose="02040502050405020303" pitchFamily="18" charset="0"/>
              </a:rPr>
              <a:t>Prediction Models</a:t>
            </a:r>
            <a:r>
              <a:rPr lang="en-US" sz="2400" baseline="0" dirty="0">
                <a:solidFill>
                  <a:schemeClr val="tx1"/>
                </a:solidFill>
                <a:latin typeface="Georgia" panose="02040502050405020303" pitchFamily="18" charset="0"/>
              </a:rPr>
              <a:t> and Their Performance Metrics</a:t>
            </a:r>
            <a:endParaRPr lang="en-US" sz="2400" dirty="0">
              <a:solidFill>
                <a:schemeClr val="tx1"/>
              </a:solidFill>
              <a:latin typeface="Georgia" panose="02040502050405020303" pitchFamily="18" charset="0"/>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Georgia" panose="02040502050405020303" pitchFamily="18"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F-1 Score</c:v>
                </c:pt>
              </c:strCache>
            </c:strRef>
          </c:tx>
          <c:spPr>
            <a:solidFill>
              <a:srgbClr val="A6673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K-Nearest Neighbors (KNN)</c:v>
                </c:pt>
                <c:pt idx="1">
                  <c:v>Decision Tree</c:v>
                </c:pt>
                <c:pt idx="2">
                  <c:v>Linear Regression</c:v>
                </c:pt>
                <c:pt idx="3">
                  <c:v>Random Forest</c:v>
                </c:pt>
                <c:pt idx="4">
                  <c:v>Logistic Regression</c:v>
                </c:pt>
              </c:strCache>
            </c:strRef>
          </c:cat>
          <c:val>
            <c:numRef>
              <c:f>Sheet1!$B$2:$B$6</c:f>
              <c:numCache>
                <c:formatCode>0%</c:formatCode>
                <c:ptCount val="5"/>
                <c:pt idx="0">
                  <c:v>0.5</c:v>
                </c:pt>
                <c:pt idx="1">
                  <c:v>0.51</c:v>
                </c:pt>
                <c:pt idx="2">
                  <c:v>0.03</c:v>
                </c:pt>
                <c:pt idx="3">
                  <c:v>0.59</c:v>
                </c:pt>
                <c:pt idx="4">
                  <c:v>0.56000000000000005</c:v>
                </c:pt>
              </c:numCache>
            </c:numRef>
          </c:val>
          <c:extLst>
            <c:ext xmlns:c16="http://schemas.microsoft.com/office/drawing/2014/chart" uri="{C3380CC4-5D6E-409C-BE32-E72D297353CC}">
              <c16:uniqueId val="{00000000-C312-D743-926C-1CAC4457B06D}"/>
            </c:ext>
          </c:extLst>
        </c:ser>
        <c:ser>
          <c:idx val="1"/>
          <c:order val="1"/>
          <c:tx>
            <c:strRef>
              <c:f>Sheet1!$C$1</c:f>
              <c:strCache>
                <c:ptCount val="1"/>
                <c:pt idx="0">
                  <c:v>Precision</c:v>
                </c:pt>
              </c:strCache>
            </c:strRef>
          </c:tx>
          <c:spPr>
            <a:solidFill>
              <a:srgbClr val="DCB17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K-Nearest Neighbors (KNN)</c:v>
                </c:pt>
                <c:pt idx="1">
                  <c:v>Decision Tree</c:v>
                </c:pt>
                <c:pt idx="2">
                  <c:v>Linear Regression</c:v>
                </c:pt>
                <c:pt idx="3">
                  <c:v>Random Forest</c:v>
                </c:pt>
                <c:pt idx="4">
                  <c:v>Logistic Regression</c:v>
                </c:pt>
              </c:strCache>
            </c:strRef>
          </c:cat>
          <c:val>
            <c:numRef>
              <c:f>Sheet1!$C$2:$C$6</c:f>
              <c:numCache>
                <c:formatCode>0%</c:formatCode>
                <c:ptCount val="5"/>
                <c:pt idx="0">
                  <c:v>0.55000000000000004</c:v>
                </c:pt>
                <c:pt idx="1">
                  <c:v>0.51</c:v>
                </c:pt>
                <c:pt idx="2">
                  <c:v>0.83</c:v>
                </c:pt>
                <c:pt idx="3">
                  <c:v>0.7</c:v>
                </c:pt>
                <c:pt idx="4">
                  <c:v>0.67</c:v>
                </c:pt>
              </c:numCache>
            </c:numRef>
          </c:val>
          <c:extLst>
            <c:ext xmlns:c16="http://schemas.microsoft.com/office/drawing/2014/chart" uri="{C3380CC4-5D6E-409C-BE32-E72D297353CC}">
              <c16:uniqueId val="{00000001-C312-D743-926C-1CAC4457B06D}"/>
            </c:ext>
          </c:extLst>
        </c:ser>
        <c:ser>
          <c:idx val="2"/>
          <c:order val="2"/>
          <c:tx>
            <c:strRef>
              <c:f>Sheet1!$D$1</c:f>
              <c:strCache>
                <c:ptCount val="1"/>
                <c:pt idx="0">
                  <c:v>Recall</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K-Nearest Neighbors (KNN)</c:v>
                </c:pt>
                <c:pt idx="1">
                  <c:v>Decision Tree</c:v>
                </c:pt>
                <c:pt idx="2">
                  <c:v>Linear Regression</c:v>
                </c:pt>
                <c:pt idx="3">
                  <c:v>Random Forest</c:v>
                </c:pt>
                <c:pt idx="4">
                  <c:v>Logistic Regression</c:v>
                </c:pt>
              </c:strCache>
            </c:strRef>
          </c:cat>
          <c:val>
            <c:numRef>
              <c:f>Sheet1!$D$2:$D$6</c:f>
              <c:numCache>
                <c:formatCode>0%</c:formatCode>
                <c:ptCount val="5"/>
                <c:pt idx="0">
                  <c:v>0.47</c:v>
                </c:pt>
                <c:pt idx="1">
                  <c:v>0.52</c:v>
                </c:pt>
                <c:pt idx="2">
                  <c:v>0.01</c:v>
                </c:pt>
                <c:pt idx="3">
                  <c:v>0.51</c:v>
                </c:pt>
                <c:pt idx="4">
                  <c:v>0.48</c:v>
                </c:pt>
              </c:numCache>
            </c:numRef>
          </c:val>
          <c:extLst>
            <c:ext xmlns:c16="http://schemas.microsoft.com/office/drawing/2014/chart" uri="{C3380CC4-5D6E-409C-BE32-E72D297353CC}">
              <c16:uniqueId val="{00000002-C312-D743-926C-1CAC4457B06D}"/>
            </c:ext>
          </c:extLst>
        </c:ser>
        <c:ser>
          <c:idx val="3"/>
          <c:order val="3"/>
          <c:tx>
            <c:strRef>
              <c:f>Sheet1!$E$1</c:f>
              <c:strCache>
                <c:ptCount val="1"/>
                <c:pt idx="0">
                  <c:v>Accuracy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K-Nearest Neighbors (KNN)</c:v>
                </c:pt>
                <c:pt idx="1">
                  <c:v>Decision Tree</c:v>
                </c:pt>
                <c:pt idx="2">
                  <c:v>Linear Regression</c:v>
                </c:pt>
                <c:pt idx="3">
                  <c:v>Random Forest</c:v>
                </c:pt>
                <c:pt idx="4">
                  <c:v>Logistic Regression</c:v>
                </c:pt>
              </c:strCache>
            </c:strRef>
          </c:cat>
          <c:val>
            <c:numRef>
              <c:f>Sheet1!$E$2:$E$6</c:f>
              <c:numCache>
                <c:formatCode>0%</c:formatCode>
                <c:ptCount val="5"/>
                <c:pt idx="0">
                  <c:v>0.87</c:v>
                </c:pt>
                <c:pt idx="1">
                  <c:v>0.87</c:v>
                </c:pt>
                <c:pt idx="2">
                  <c:v>0.86</c:v>
                </c:pt>
                <c:pt idx="3">
                  <c:v>0.9</c:v>
                </c:pt>
                <c:pt idx="4">
                  <c:v>0.9</c:v>
                </c:pt>
              </c:numCache>
            </c:numRef>
          </c:val>
          <c:extLst>
            <c:ext xmlns:c16="http://schemas.microsoft.com/office/drawing/2014/chart" uri="{C3380CC4-5D6E-409C-BE32-E72D297353CC}">
              <c16:uniqueId val="{00000003-C312-D743-926C-1CAC4457B06D}"/>
            </c:ext>
          </c:extLst>
        </c:ser>
        <c:dLbls>
          <c:dLblPos val="outEnd"/>
          <c:showLegendKey val="0"/>
          <c:showVal val="1"/>
          <c:showCatName val="0"/>
          <c:showSerName val="0"/>
          <c:showPercent val="0"/>
          <c:showBubbleSize val="0"/>
        </c:dLbls>
        <c:gapWidth val="182"/>
        <c:axId val="84914352"/>
        <c:axId val="84916064"/>
      </c:barChart>
      <c:catAx>
        <c:axId val="849143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just">
              <a:defRPr sz="1800" b="0" i="0" u="none" strike="noStrike" kern="1200" baseline="0">
                <a:solidFill>
                  <a:schemeClr val="tx1"/>
                </a:solidFill>
                <a:latin typeface="Georgia" panose="02040502050405020303" pitchFamily="18" charset="0"/>
                <a:ea typeface="+mn-ea"/>
                <a:cs typeface="+mn-cs"/>
              </a:defRPr>
            </a:pPr>
            <a:endParaRPr lang="en-US"/>
          </a:p>
        </c:txPr>
        <c:crossAx val="84916064"/>
        <c:crosses val="autoZero"/>
        <c:auto val="1"/>
        <c:lblAlgn val="ctr"/>
        <c:lblOffset val="100"/>
        <c:noMultiLvlLbl val="0"/>
      </c:catAx>
      <c:valAx>
        <c:axId val="8491606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Georgia" panose="02040502050405020303" pitchFamily="18" charset="0"/>
                <a:ea typeface="+mn-ea"/>
                <a:cs typeface="+mn-cs"/>
              </a:defRPr>
            </a:pPr>
            <a:endParaRPr lang="en-US"/>
          </a:p>
        </c:txPr>
        <c:crossAx val="84914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Georgia" panose="020405020504050203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rgbClr val="000000"/>
                </a:solidFill>
                <a:latin typeface="Georgia" panose="02040502050405020303" pitchFamily="18" charset="0"/>
                <a:ea typeface="+mn-ea"/>
                <a:cs typeface="+mn-cs"/>
              </a:defRPr>
            </a:pPr>
            <a:r>
              <a:rPr lang="en-US" dirty="0"/>
              <a:t>Profits from Current vs Our Random Forest Models</a:t>
            </a:r>
          </a:p>
        </c:rich>
      </c:tx>
      <c:overlay val="0"/>
      <c:spPr>
        <a:noFill/>
        <a:ln>
          <a:noFill/>
        </a:ln>
        <a:effectLst/>
      </c:spPr>
      <c:txPr>
        <a:bodyPr rot="0" spcFirstLastPara="1" vertOverflow="ellipsis" vert="horz" wrap="square" anchor="ctr" anchorCtr="1"/>
        <a:lstStyle/>
        <a:p>
          <a:pPr>
            <a:defRPr sz="2880" b="0" i="0" u="none" strike="noStrike" kern="1200" spc="0" baseline="0">
              <a:solidFill>
                <a:srgbClr val="000000"/>
              </a:solidFill>
              <a:latin typeface="Georgia" panose="02040502050405020303" pitchFamily="18"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From Current Model</c:v>
                </c:pt>
              </c:strCache>
            </c:strRef>
          </c:tx>
          <c:spPr>
            <a:solidFill>
              <a:srgbClr val="DCB17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0000"/>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Unrealized Profit</c:v>
                </c:pt>
                <c:pt idx="1">
                  <c:v>Realized Profit</c:v>
                </c:pt>
              </c:strCache>
            </c:strRef>
          </c:cat>
          <c:val>
            <c:numRef>
              <c:f>Sheet1!$B$2:$B$3</c:f>
              <c:numCache>
                <c:formatCode>"$"#,##0_);[Red]\("$"#,##0\)</c:formatCode>
                <c:ptCount val="2"/>
                <c:pt idx="0">
                  <c:v>160000000</c:v>
                </c:pt>
                <c:pt idx="1">
                  <c:v>85000000</c:v>
                </c:pt>
              </c:numCache>
            </c:numRef>
          </c:val>
          <c:extLst>
            <c:ext xmlns:c16="http://schemas.microsoft.com/office/drawing/2014/chart" uri="{C3380CC4-5D6E-409C-BE32-E72D297353CC}">
              <c16:uniqueId val="{00000000-C130-ED49-B80E-BF91FFF89C5B}"/>
            </c:ext>
          </c:extLst>
        </c:ser>
        <c:ser>
          <c:idx val="1"/>
          <c:order val="1"/>
          <c:tx>
            <c:strRef>
              <c:f>Sheet1!$C$1</c:f>
              <c:strCache>
                <c:ptCount val="1"/>
                <c:pt idx="0">
                  <c:v>From Our Model</c:v>
                </c:pt>
              </c:strCache>
            </c:strRef>
          </c:tx>
          <c:spPr>
            <a:solidFill>
              <a:srgbClr val="A6673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0000"/>
                    </a:solidFill>
                    <a:latin typeface="Georgia" panose="02040502050405020303"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Unrealized Profit</c:v>
                </c:pt>
                <c:pt idx="1">
                  <c:v>Realized Profit</c:v>
                </c:pt>
              </c:strCache>
            </c:strRef>
          </c:cat>
          <c:val>
            <c:numRef>
              <c:f>Sheet1!$C$2:$C$3</c:f>
              <c:numCache>
                <c:formatCode>"$"#,##0_);[Red]\("$"#,##0\)</c:formatCode>
                <c:ptCount val="2"/>
                <c:pt idx="0">
                  <c:v>203007000</c:v>
                </c:pt>
                <c:pt idx="1">
                  <c:v>140198500</c:v>
                </c:pt>
              </c:numCache>
            </c:numRef>
          </c:val>
          <c:extLst>
            <c:ext xmlns:c16="http://schemas.microsoft.com/office/drawing/2014/chart" uri="{C3380CC4-5D6E-409C-BE32-E72D297353CC}">
              <c16:uniqueId val="{00000001-C130-ED49-B80E-BF91FFF89C5B}"/>
            </c:ext>
          </c:extLst>
        </c:ser>
        <c:dLbls>
          <c:dLblPos val="outEnd"/>
          <c:showLegendKey val="0"/>
          <c:showVal val="1"/>
          <c:showCatName val="0"/>
          <c:showSerName val="0"/>
          <c:showPercent val="0"/>
          <c:showBubbleSize val="0"/>
        </c:dLbls>
        <c:gapWidth val="219"/>
        <c:axId val="1666143056"/>
        <c:axId val="1666144768"/>
      </c:barChart>
      <c:catAx>
        <c:axId val="166614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rgbClr val="000000"/>
                </a:solidFill>
                <a:latin typeface="Georgia" panose="02040502050405020303" pitchFamily="18" charset="0"/>
                <a:ea typeface="+mn-ea"/>
                <a:cs typeface="+mn-cs"/>
              </a:defRPr>
            </a:pPr>
            <a:endParaRPr lang="en-US"/>
          </a:p>
        </c:txPr>
        <c:crossAx val="1666144768"/>
        <c:crosses val="autoZero"/>
        <c:auto val="1"/>
        <c:lblAlgn val="ctr"/>
        <c:lblOffset val="100"/>
        <c:noMultiLvlLbl val="0"/>
      </c:catAx>
      <c:valAx>
        <c:axId val="16661447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rgbClr val="000000"/>
                </a:solidFill>
                <a:latin typeface="Georgia" panose="02040502050405020303" pitchFamily="18" charset="0"/>
                <a:ea typeface="+mn-ea"/>
                <a:cs typeface="+mn-cs"/>
              </a:defRPr>
            </a:pPr>
            <a:endParaRPr lang="en-US"/>
          </a:p>
        </c:txPr>
        <c:crossAx val="1666143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rgbClr val="000000"/>
              </a:solidFill>
              <a:latin typeface="Georgia" panose="020405020504050203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rgbClr val="000000"/>
          </a:solidFill>
          <a:latin typeface="Georgia" panose="020405020504050203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000000"/>
                </a:solidFill>
              </a:rPr>
              <a:t>Business Context</a:t>
            </a:r>
            <a:r>
              <a:rPr b="0" i="0" lang="en-US" sz="1800" u="none" strike="noStrike">
                <a:solidFill>
                  <a:srgbClr val="000000"/>
                </a:solidFill>
              </a:rPr>
              <a:t>:</a:t>
            </a:r>
            <a:br>
              <a:rPr b="0" i="0" lang="en-US" sz="1800" u="none" strike="noStrike">
                <a:solidFill>
                  <a:srgbClr val="000000"/>
                </a:solidFill>
              </a:rPr>
            </a:br>
            <a:r>
              <a:rPr b="0" i="0" lang="en-US" sz="1800" u="none" strike="noStrike">
                <a:solidFill>
                  <a:srgbClr val="000000"/>
                </a:solidFill>
              </a:rPr>
              <a:t>Verizon Communications, Inc., one of the largest telecommunications companies in the U.S., generates much of its revenue by offering phone contracts to customers. However, by providing devices valued over $1,000 on contract, Verizon assumes considerable financial risk, effectively acting as a lending institution. The company seeks to implement a model that predicts the likelihood of customer default to optimize contract approvals and minimize losses.</a:t>
            </a:r>
            <a:endParaRPr/>
          </a:p>
          <a:p>
            <a:pPr indent="0" lvl="0" marL="0" rtl="0" algn="l">
              <a:spcBef>
                <a:spcPts val="0"/>
              </a:spcBef>
              <a:spcAft>
                <a:spcPts val="0"/>
              </a:spcAft>
              <a:buNone/>
            </a:pPr>
            <a:r>
              <a:rPr b="1" i="0" lang="en-US" sz="1800" u="none" strike="noStrike">
                <a:solidFill>
                  <a:srgbClr val="000000"/>
                </a:solidFill>
              </a:rPr>
              <a:t>Issue</a:t>
            </a:r>
            <a:r>
              <a:rPr b="0" i="0" lang="en-US" sz="1800" u="none" strike="noStrike">
                <a:solidFill>
                  <a:srgbClr val="000000"/>
                </a:solidFill>
              </a:rPr>
              <a:t>:</a:t>
            </a:r>
            <a:br>
              <a:rPr b="0" i="0" lang="en-US" sz="1800" u="none" strike="noStrike">
                <a:solidFill>
                  <a:srgbClr val="000000"/>
                </a:solidFill>
              </a:rPr>
            </a:br>
            <a:r>
              <a:rPr b="0" i="0" lang="en-US" sz="1800" u="none" strike="noStrike">
                <a:solidFill>
                  <a:srgbClr val="000000"/>
                </a:solidFill>
              </a:rPr>
              <a:t>Verizon’s current model for contract approvals has a default rate of 11.5% among approved applicants, leading to significant losses from unpaid contracts. The company’s challenge is to enhance decision-making in real-time, allowing store staff to approve or reject applications based on the likelihood of default. Inaccurate predictions can either result in loss from defaults or missed profit opportunities by incorrectly rejecting reliable customers.</a:t>
            </a:r>
            <a:endParaRPr/>
          </a:p>
          <a:p>
            <a:pPr indent="0" lvl="0" marL="0" rtl="0" algn="l">
              <a:spcBef>
                <a:spcPts val="0"/>
              </a:spcBef>
              <a:spcAft>
                <a:spcPts val="0"/>
              </a:spcAft>
              <a:buNone/>
            </a:pPr>
            <a:r>
              <a:t/>
            </a:r>
            <a:endParaRPr b="0" i="0" sz="1200" u="none" strike="noStrike">
              <a:solidFill>
                <a:srgbClr val="000000"/>
              </a:solidFill>
              <a:latin typeface="Arial"/>
              <a:ea typeface="Arial"/>
              <a:cs typeface="Arial"/>
              <a:sym typeface="Arial"/>
            </a:endParaRPr>
          </a:p>
          <a:p>
            <a:pPr indent="0" lvl="0" marL="0" rtl="0" algn="l">
              <a:spcBef>
                <a:spcPts val="0"/>
              </a:spcBef>
              <a:spcAft>
                <a:spcPts val="0"/>
              </a:spcAft>
              <a:buNone/>
            </a:pPr>
            <a:r>
              <a:rPr b="1" i="0" lang="en-US" sz="1800" u="none" strike="noStrike">
                <a:solidFill>
                  <a:srgbClr val="000000"/>
                </a:solidFill>
              </a:rPr>
              <a:t>Expected Outcome</a:t>
            </a:r>
            <a:r>
              <a:rPr b="0" i="0" lang="en-US" sz="1800" u="none" strike="noStrike">
                <a:solidFill>
                  <a:srgbClr val="000000"/>
                </a:solidFill>
              </a:rPr>
              <a:t>:</a:t>
            </a:r>
            <a:endParaRPr/>
          </a:p>
          <a:p>
            <a:pPr indent="-114300" lvl="0" marL="0" rtl="0" algn="l">
              <a:spcBef>
                <a:spcPts val="0"/>
              </a:spcBef>
              <a:spcAft>
                <a:spcPts val="0"/>
              </a:spcAft>
              <a:buClr>
                <a:srgbClr val="000000"/>
              </a:buClr>
              <a:buSzPts val="1800"/>
              <a:buFont typeface="Play"/>
              <a:buAutoNum type="arabicPeriod"/>
            </a:pPr>
            <a:r>
              <a:rPr b="1" i="0" lang="en-US" sz="1800" u="none" strike="noStrike">
                <a:solidFill>
                  <a:srgbClr val="000000"/>
                </a:solidFill>
              </a:rPr>
              <a:t>Predictive Modeling</a:t>
            </a:r>
            <a:r>
              <a:rPr b="0" i="0" lang="en-US" sz="1800" u="none" strike="noStrike">
                <a:solidFill>
                  <a:srgbClr val="000000"/>
                </a:solidFill>
              </a:rPr>
              <a:t>: Develop a classification model to assess default probability for each applicant, with the goal of reducing the default rate and minimizing false-positive rejections that would prevent reliable customers from joining Verizon.</a:t>
            </a:r>
            <a:endParaRPr/>
          </a:p>
          <a:p>
            <a:pPr indent="-114300" lvl="0" marL="0" rtl="0" algn="l">
              <a:spcBef>
                <a:spcPts val="0"/>
              </a:spcBef>
              <a:spcAft>
                <a:spcPts val="0"/>
              </a:spcAft>
              <a:buClr>
                <a:srgbClr val="000000"/>
              </a:buClr>
              <a:buSzPts val="1800"/>
              <a:buFont typeface="Play"/>
              <a:buAutoNum type="arabicPeriod"/>
            </a:pPr>
            <a:r>
              <a:rPr b="1" i="0" lang="en-US" sz="1800" u="none" strike="noStrike">
                <a:solidFill>
                  <a:srgbClr val="000000"/>
                </a:solidFill>
              </a:rPr>
              <a:t>Business Value Estimation</a:t>
            </a:r>
            <a:r>
              <a:rPr b="0" i="0" lang="en-US" sz="1800" u="none" strike="noStrike">
                <a:solidFill>
                  <a:srgbClr val="000000"/>
                </a:solidFill>
              </a:rPr>
              <a:t>: Provide a credible estimate of the dollar impact, expressed as a dollar change per million applicants, allowing Verizon to quantify the financial benefits of improved approval decisions.</a:t>
            </a:r>
            <a:endParaRPr/>
          </a:p>
          <a:p>
            <a:pPr indent="-114300" lvl="0" marL="0" rtl="0" algn="l">
              <a:spcBef>
                <a:spcPts val="0"/>
              </a:spcBef>
              <a:spcAft>
                <a:spcPts val="0"/>
              </a:spcAft>
              <a:buClr>
                <a:srgbClr val="000000"/>
              </a:buClr>
              <a:buSzPts val="1800"/>
              <a:buFont typeface="Play"/>
              <a:buAutoNum type="arabicPeriod"/>
            </a:pPr>
            <a:r>
              <a:rPr b="1" i="0" lang="en-US" sz="1800" u="none" strike="noStrike">
                <a:solidFill>
                  <a:srgbClr val="000000"/>
                </a:solidFill>
              </a:rPr>
              <a:t>Data-Driven Decision-Making</a:t>
            </a:r>
            <a:r>
              <a:rPr b="0" i="0" lang="en-US" sz="1800" u="none" strike="noStrike">
                <a:solidFill>
                  <a:srgbClr val="000000"/>
                </a:solidFill>
              </a:rPr>
              <a:t>: Enable store staff to make informed, real-time contract approval or rejection decisions, optimizing Verizon’s customer base, profitability, and overall operational efficiency.</a:t>
            </a:r>
            <a:endParaRPr/>
          </a:p>
          <a:p>
            <a:pPr indent="-114300" lvl="0" marL="0" rtl="0" algn="l">
              <a:spcBef>
                <a:spcPts val="0"/>
              </a:spcBef>
              <a:spcAft>
                <a:spcPts val="0"/>
              </a:spcAft>
              <a:buClr>
                <a:srgbClr val="000000"/>
              </a:buClr>
              <a:buSzPts val="1800"/>
              <a:buFont typeface="Play"/>
              <a:buAutoNum type="arabicPeriod"/>
            </a:pPr>
            <a:r>
              <a:rPr b="1" i="0" lang="en-US" sz="1800" u="none" strike="noStrike">
                <a:solidFill>
                  <a:srgbClr val="000000"/>
                </a:solidFill>
              </a:rPr>
              <a:t>Long-Term Profitability</a:t>
            </a:r>
            <a:r>
              <a:rPr b="0" i="0" lang="en-US" sz="1800" u="none" strike="noStrike">
                <a:solidFill>
                  <a:srgbClr val="000000"/>
                </a:solidFill>
              </a:rPr>
              <a:t>: Generate insights that support sustainable customer growth by reducing financial risk and retaining a higher proportion of reliable, paying customers.</a:t>
            </a:r>
            <a:endParaRPr/>
          </a:p>
        </p:txBody>
      </p:sp>
      <p:sp>
        <p:nvSpPr>
          <p:cNvPr id="140" name="Google Shape;14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000000"/>
                </a:solidFill>
                <a:latin typeface="Arial"/>
                <a:ea typeface="Arial"/>
                <a:cs typeface="Arial"/>
                <a:sym typeface="Arial"/>
              </a:rPr>
              <a:t>Proposed Model:</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We have selected random forest as the predictive model since it offers 90% accuracy and it shows strong ability to handle with large datasets with complex feature interactions.</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Unique Advantages:</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Random Forest provides valuable insights by ranking features based on their impact on predictions and highlighting key features related to customer characteristics including age, down payment, and monthly usage which closely related to the default risk.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effectively balances between default and non-default cases by maximizing both precision and recall with precision of 70% in precision and 51% in recall which also helps make accurate default predictions as well as minimize false positives at the same time.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presents high interpretability of results as it aligns well with the initial data analysis and adds credibility to the model’s relevance. </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Rationale:</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Random Forest provides reliable results due to its high accuracy which also allows stakeholders to better understand and make decisions.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offers strong performance on unseen data and reduce the risk of overfitting led by high accuracy on train data.</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helps minimize financial risks of the company by effectively identifying potential defaulters which will successfully allows the company to take preventive measures to contribute to potential cost savings. </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Proposed Model:</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We have selected random forest as the predictive model since it offers 90% accuracy and it shows strong ability to handle with large datasets with complex feature interactions.</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Unique Advantages:</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Random Forest provides valuable insights by ranking features based on their impact on predictions and highlighting key features related to customer characteristics including age, down payment, and monthly usage which closely related to the default risk.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effectively balances between default and non-default cases by maximizing both precision and recall with precision of 70% in precision and 51% in recall which also helps make accurate default predictions as well as minimize false positives at the same time.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presents high interpretability of results as it aligns well with the initial data analysis and adds credibility to the model’s relevance. </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Rationale:</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Random Forest provides reliable results due to its high accuracy which also allows stakeholders to better understand and make decisions. </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offers strong performance on unseen data and reduce the risk of overfitting led by high accuracy on train data.</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It helps minimize financial risks of the company by effectively identifying potential defaulters which will successfully allows the company to take preventive measures to contribute to potential cost savings. </a:t>
            </a:r>
            <a:endParaRPr/>
          </a:p>
        </p:txBody>
      </p:sp>
      <p:sp>
        <p:nvSpPr>
          <p:cNvPr id="168" name="Google Shape;16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69850" lvl="0" marL="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Classification Breakdown</a:t>
            </a:r>
            <a:r>
              <a:rPr b="0" i="0" lang="en-US" sz="1100" u="none" strike="noStrike">
                <a:solidFill>
                  <a:srgbClr val="000000"/>
                </a:solidFill>
                <a:latin typeface="Arial"/>
                <a:ea typeface="Arial"/>
                <a:cs typeface="Arial"/>
                <a:sym typeface="Arial"/>
              </a:rPr>
              <a:t>:</a:t>
            </a:r>
            <a:endParaRPr/>
          </a:p>
          <a:p>
            <a:pPr indent="-285750" lvl="1" marL="74295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True Positives (TP)</a:t>
            </a:r>
            <a:r>
              <a:rPr b="0" i="0" lang="en-US" sz="1100" u="none" strike="noStrike">
                <a:solidFill>
                  <a:srgbClr val="000000"/>
                </a:solidFill>
                <a:latin typeface="Arial"/>
                <a:ea typeface="Arial"/>
                <a:cs typeface="Arial"/>
                <a:sym typeface="Arial"/>
              </a:rPr>
              <a:t>: Correctly identified risky applicants who would default.</a:t>
            </a:r>
            <a:endParaRPr/>
          </a:p>
          <a:p>
            <a:pPr indent="-285750" lvl="1" marL="74295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False Positives (FP)</a:t>
            </a:r>
            <a:r>
              <a:rPr b="0" i="0" lang="en-US" sz="1100" u="none" strike="noStrike">
                <a:solidFill>
                  <a:srgbClr val="000000"/>
                </a:solidFill>
                <a:latin typeface="Arial"/>
                <a:ea typeface="Arial"/>
                <a:cs typeface="Arial"/>
                <a:sym typeface="Arial"/>
              </a:rPr>
              <a:t>: Mistakenly rejected applicants who would have paid.</a:t>
            </a:r>
            <a:endParaRPr/>
          </a:p>
          <a:p>
            <a:pPr indent="-285750" lvl="1" marL="74295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True Negatives (TN)</a:t>
            </a:r>
            <a:r>
              <a:rPr b="0" i="0" lang="en-US" sz="1100" u="none" strike="noStrike">
                <a:solidFill>
                  <a:srgbClr val="000000"/>
                </a:solidFill>
                <a:latin typeface="Arial"/>
                <a:ea typeface="Arial"/>
                <a:cs typeface="Arial"/>
                <a:sym typeface="Arial"/>
              </a:rPr>
              <a:t>: Correctly approved reliable customers.</a:t>
            </a:r>
            <a:endParaRPr/>
          </a:p>
          <a:p>
            <a:pPr indent="-285750" lvl="1" marL="74295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False Negatives (FN)</a:t>
            </a:r>
            <a:r>
              <a:rPr b="0" i="0" lang="en-US" sz="1100" u="none" strike="noStrike">
                <a:solidFill>
                  <a:srgbClr val="000000"/>
                </a:solidFill>
                <a:latin typeface="Arial"/>
                <a:ea typeface="Arial"/>
                <a:cs typeface="Arial"/>
                <a:sym typeface="Arial"/>
              </a:rPr>
              <a:t>: Incorrectly approved applicants who defaulted.</a:t>
            </a:r>
            <a:endParaRPr/>
          </a:p>
          <a:p>
            <a:pPr indent="0" lvl="0" marL="0" rtl="0" algn="l">
              <a:spcBef>
                <a:spcPts val="2600"/>
              </a:spcBef>
              <a:spcAft>
                <a:spcPts val="0"/>
              </a:spcAft>
              <a:buNone/>
            </a:pPr>
            <a:br>
              <a:rPr b="0" i="0" lang="en-US" u="none" strike="noStrike">
                <a:solidFill>
                  <a:srgbClr val="000000"/>
                </a:solidFill>
              </a:rPr>
            </a:br>
            <a:r>
              <a:rPr b="1" i="0" lang="en-US" sz="1300" u="none" strike="noStrike">
                <a:solidFill>
                  <a:srgbClr val="000000"/>
                </a:solidFill>
                <a:latin typeface="Arial"/>
                <a:ea typeface="Arial"/>
                <a:cs typeface="Arial"/>
                <a:sym typeface="Arial"/>
              </a:rPr>
              <a:t>Classification Report Recap:</a:t>
            </a:r>
            <a:endParaRPr b="0" i="0" u="none" strike="noStrike">
              <a:solidFill>
                <a:srgbClr val="000000"/>
              </a:solidFill>
            </a:endParaRPr>
          </a:p>
          <a:p>
            <a:pPr indent="-69850" lvl="0" marL="0" rtl="0" algn="l">
              <a:spcBef>
                <a:spcPts val="160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Precision for Class 1 (defaulters)</a:t>
            </a:r>
            <a:r>
              <a:rPr b="0" i="0" lang="en-US" sz="1100" u="none" strike="noStrike">
                <a:solidFill>
                  <a:srgbClr val="000000"/>
                </a:solidFill>
                <a:latin typeface="Arial"/>
                <a:ea typeface="Arial"/>
                <a:cs typeface="Arial"/>
                <a:sym typeface="Arial"/>
              </a:rPr>
              <a:t>: Measures how many predicted defaulters actually defaulted.</a:t>
            </a:r>
            <a:br>
              <a:rPr b="0" i="0" lang="en-US" sz="1100" u="none" strike="noStrike">
                <a:solidFill>
                  <a:srgbClr val="000000"/>
                </a:solidFill>
                <a:latin typeface="Arial"/>
                <a:ea typeface="Arial"/>
                <a:cs typeface="Arial"/>
                <a:sym typeface="Arial"/>
              </a:rPr>
            </a:br>
            <a:r>
              <a:rPr b="0" i="0" lang="en-US" sz="1100" u="none" strike="noStrike">
                <a:solidFill>
                  <a:srgbClr val="000000"/>
                </a:solidFill>
                <a:latin typeface="Arial"/>
                <a:ea typeface="Arial"/>
                <a:cs typeface="Arial"/>
                <a:sym typeface="Arial"/>
              </a:rPr>
              <a:t>Precision =0.70</a:t>
            </a:r>
            <a:endParaRPr/>
          </a:p>
          <a:p>
            <a:pPr indent="-69850" lvl="0" marL="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Recall for Class 1 (defaulters)</a:t>
            </a:r>
            <a:r>
              <a:rPr b="0" i="0" lang="en-US" sz="1100" u="none" strike="noStrike">
                <a:solidFill>
                  <a:srgbClr val="000000"/>
                </a:solidFill>
                <a:latin typeface="Arial"/>
                <a:ea typeface="Arial"/>
                <a:cs typeface="Arial"/>
                <a:sym typeface="Arial"/>
              </a:rPr>
              <a:t>: Measures how many of the actual defaulters were correctly identified.</a:t>
            </a:r>
            <a:br>
              <a:rPr b="0" i="0" lang="en-US" sz="1100" u="none" strike="noStrike">
                <a:solidFill>
                  <a:srgbClr val="000000"/>
                </a:solidFill>
                <a:latin typeface="Arial"/>
                <a:ea typeface="Arial"/>
                <a:cs typeface="Arial"/>
                <a:sym typeface="Arial"/>
              </a:rPr>
            </a:br>
            <a:r>
              <a:rPr b="0" i="0" lang="en-US" sz="1100" u="none" strike="noStrike">
                <a:solidFill>
                  <a:srgbClr val="000000"/>
                </a:solidFill>
                <a:latin typeface="Arial"/>
                <a:ea typeface="Arial"/>
                <a:cs typeface="Arial"/>
                <a:sym typeface="Arial"/>
              </a:rPr>
              <a:t>Recall= 0.51</a:t>
            </a:r>
            <a:endParaRPr/>
          </a:p>
          <a:p>
            <a:pPr indent="-69850" lvl="0" marL="0" rtl="0" algn="l">
              <a:spcBef>
                <a:spcPts val="0"/>
              </a:spcBef>
              <a:spcAft>
                <a:spcPts val="0"/>
              </a:spcAft>
              <a:buClr>
                <a:srgbClr val="000000"/>
              </a:buClr>
              <a:buSzPts val="1100"/>
              <a:buFont typeface="Arial"/>
              <a:buChar char="•"/>
            </a:pPr>
            <a:r>
              <a:rPr b="1" i="0" lang="en-US" sz="1100" u="none" strike="noStrike">
                <a:solidFill>
                  <a:srgbClr val="000000"/>
                </a:solidFill>
                <a:latin typeface="Arial"/>
                <a:ea typeface="Arial"/>
                <a:cs typeface="Arial"/>
                <a:sym typeface="Arial"/>
              </a:rPr>
              <a:t>Accuracy</a:t>
            </a:r>
            <a:r>
              <a:rPr b="0" i="0" lang="en-US" sz="1100" u="none" strike="noStrike">
                <a:solidFill>
                  <a:srgbClr val="000000"/>
                </a:solidFill>
                <a:latin typeface="Arial"/>
                <a:ea typeface="Arial"/>
                <a:cs typeface="Arial"/>
                <a:sym typeface="Arial"/>
              </a:rPr>
              <a:t>: Measures the overall percentage of correctly classified customers. ​=0.90</a:t>
            </a:r>
            <a:endParaRPr/>
          </a:p>
          <a:p>
            <a:pPr indent="0" lvl="0" marL="0" rtl="0" algn="l">
              <a:spcBef>
                <a:spcPts val="2600"/>
              </a:spcBef>
              <a:spcAft>
                <a:spcPts val="0"/>
              </a:spcAft>
              <a:buNone/>
            </a:pPr>
            <a:br>
              <a:rPr b="0" i="0" lang="en-US" u="none" strike="noStrike">
                <a:solidFill>
                  <a:srgbClr val="000000"/>
                </a:solidFill>
              </a:rPr>
            </a:br>
            <a:br>
              <a:rPr b="0" i="0" lang="en-US" u="none" strike="noStrike">
                <a:solidFill>
                  <a:srgbClr val="000000"/>
                </a:solidFill>
              </a:rPr>
            </a:br>
            <a:r>
              <a:rPr b="1" i="0" lang="en-US" sz="1800" u="none" strike="noStrike">
                <a:solidFill>
                  <a:srgbClr val="000000"/>
                </a:solidFill>
                <a:latin typeface="Arial"/>
                <a:ea typeface="Arial"/>
                <a:cs typeface="Arial"/>
                <a:sym typeface="Arial"/>
              </a:rPr>
              <a:t>Metric Analysis for Business Risk:</a:t>
            </a:r>
            <a:endParaRPr b="0" i="0" u="none" strike="noStrike">
              <a:solidFill>
                <a:srgbClr val="000000"/>
              </a:solidFill>
            </a:endParaRPr>
          </a:p>
          <a:p>
            <a:pPr indent="0" lvl="0" marL="0" rtl="0" algn="l">
              <a:spcBef>
                <a:spcPts val="1600"/>
              </a:spcBef>
              <a:spcAft>
                <a:spcPts val="0"/>
              </a:spcAft>
              <a:buNone/>
            </a:pPr>
            <a:r>
              <a:rPr b="0" i="0" lang="en-US" sz="1800" u="none" strike="noStrike">
                <a:solidFill>
                  <a:srgbClr val="000000"/>
                </a:solidFill>
                <a:latin typeface="Arial"/>
                <a:ea typeface="Arial"/>
                <a:cs typeface="Arial"/>
                <a:sym typeface="Arial"/>
              </a:rPr>
              <a:t>Given the definitions and business context, the key goal is to minimize the number of </a:t>
            </a:r>
            <a:r>
              <a:rPr b="1" i="0" lang="en-US" sz="1800" u="none" strike="noStrike">
                <a:solidFill>
                  <a:srgbClr val="000000"/>
                </a:solidFill>
                <a:latin typeface="Arial"/>
                <a:ea typeface="Arial"/>
                <a:cs typeface="Arial"/>
                <a:sym typeface="Arial"/>
              </a:rPr>
              <a:t>False Negatives (FN)</a:t>
            </a:r>
            <a:r>
              <a:rPr b="0" i="0" lang="en-US" sz="1800" u="none" strike="noStrike">
                <a:solidFill>
                  <a:srgbClr val="000000"/>
                </a:solidFill>
                <a:latin typeface="Arial"/>
                <a:ea typeface="Arial"/>
                <a:cs typeface="Arial"/>
                <a:sym typeface="Arial"/>
              </a:rPr>
              <a:t> — customers who are incorrectly classified as reliable and end up defaulting, which represents a </a:t>
            </a:r>
            <a:r>
              <a:rPr b="1" i="0" lang="en-US" sz="1800" u="none" strike="noStrike">
                <a:solidFill>
                  <a:srgbClr val="000000"/>
                </a:solidFill>
                <a:latin typeface="Arial"/>
                <a:ea typeface="Arial"/>
                <a:cs typeface="Arial"/>
                <a:sym typeface="Arial"/>
              </a:rPr>
              <a:t>high-risk</a:t>
            </a:r>
            <a:r>
              <a:rPr b="0" i="0" lang="en-US" sz="1800" u="none" strike="noStrike">
                <a:solidFill>
                  <a:srgbClr val="000000"/>
                </a:solidFill>
                <a:latin typeface="Arial"/>
                <a:ea typeface="Arial"/>
                <a:cs typeface="Arial"/>
                <a:sym typeface="Arial"/>
              </a:rPr>
              <a:t> scenario.</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True Positives (TP)</a:t>
            </a:r>
            <a:r>
              <a:rPr b="0" i="0" lang="en-US" sz="1800" u="none" strike="noStrike">
                <a:solidFill>
                  <a:srgbClr val="000000"/>
                </a:solidFill>
                <a:latin typeface="Arial"/>
                <a:ea typeface="Arial"/>
                <a:cs typeface="Arial"/>
                <a:sym typeface="Arial"/>
              </a:rPr>
              <a:t> and </a:t>
            </a:r>
            <a:r>
              <a:rPr b="1" i="0" lang="en-US" sz="1800" u="none" strike="noStrike">
                <a:solidFill>
                  <a:srgbClr val="000000"/>
                </a:solidFill>
                <a:latin typeface="Arial"/>
                <a:ea typeface="Arial"/>
                <a:cs typeface="Arial"/>
                <a:sym typeface="Arial"/>
              </a:rPr>
              <a:t>False Negatives (FN)</a:t>
            </a:r>
            <a:r>
              <a:rPr b="0" i="0" lang="en-US" sz="1800" u="none" strike="noStrike">
                <a:solidFill>
                  <a:srgbClr val="000000"/>
                </a:solidFill>
                <a:latin typeface="Arial"/>
                <a:ea typeface="Arial"/>
                <a:cs typeface="Arial"/>
                <a:sym typeface="Arial"/>
              </a:rPr>
              <a:t> are particularly critical for understanding risky applicants.</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False Negatives (FN)</a:t>
            </a:r>
            <a:r>
              <a:rPr b="0" i="0" lang="en-US" sz="1800" u="none" strike="noStrike">
                <a:solidFill>
                  <a:srgbClr val="000000"/>
                </a:solidFill>
                <a:latin typeface="Arial"/>
                <a:ea typeface="Arial"/>
                <a:cs typeface="Arial"/>
                <a:sym typeface="Arial"/>
              </a:rPr>
              <a:t> have a significant impact on business risk because these represent customers who are incorrectly approved and end up defaulting. This translates to potential </a:t>
            </a:r>
            <a:r>
              <a:rPr b="1" i="0" lang="en-US" sz="1800" u="none" strike="noStrike">
                <a:solidFill>
                  <a:srgbClr val="000000"/>
                </a:solidFill>
                <a:latin typeface="Arial"/>
                <a:ea typeface="Arial"/>
                <a:cs typeface="Arial"/>
                <a:sym typeface="Arial"/>
              </a:rPr>
              <a:t>financial losses</a:t>
            </a:r>
            <a:r>
              <a:rPr b="0" i="0" lang="en-US" sz="1800" u="none" strike="noStrike">
                <a:solidFill>
                  <a:srgbClr val="000000"/>
                </a:solidFill>
                <a:latin typeface="Arial"/>
                <a:ea typeface="Arial"/>
                <a:cs typeface="Arial"/>
                <a:sym typeface="Arial"/>
              </a:rPr>
              <a:t> and higher risk.</a:t>
            </a:r>
            <a:endParaRPr/>
          </a:p>
          <a:p>
            <a:pPr indent="0" lvl="0" marL="0" rtl="0" algn="l">
              <a:spcBef>
                <a:spcPts val="2600"/>
              </a:spcBef>
              <a:spcAft>
                <a:spcPts val="0"/>
              </a:spcAft>
              <a:buNone/>
            </a:pPr>
            <a:r>
              <a:rPr b="1" i="0" lang="en-US" sz="1800" u="none" strike="noStrike">
                <a:solidFill>
                  <a:srgbClr val="000000"/>
                </a:solidFill>
                <a:latin typeface="Arial"/>
                <a:ea typeface="Arial"/>
                <a:cs typeface="Arial"/>
                <a:sym typeface="Arial"/>
              </a:rPr>
              <a:t>Which Metric is Most Important?</a:t>
            </a:r>
            <a:endParaRPr b="0" i="0" u="none" strike="noStrike">
              <a:solidFill>
                <a:srgbClr val="000000"/>
              </a:solidFill>
            </a:endParaRPr>
          </a:p>
          <a:p>
            <a:pPr indent="0" lvl="0" marL="0" rtl="0" algn="l">
              <a:spcBef>
                <a:spcPts val="1600"/>
              </a:spcBef>
              <a:spcAft>
                <a:spcPts val="0"/>
              </a:spcAft>
              <a:buNone/>
            </a:pPr>
            <a:r>
              <a:rPr b="0" i="0" lang="en-US" sz="1800" u="none" strike="noStrike">
                <a:solidFill>
                  <a:srgbClr val="000000"/>
                </a:solidFill>
                <a:latin typeface="Arial"/>
                <a:ea typeface="Arial"/>
                <a:cs typeface="Arial"/>
                <a:sym typeface="Arial"/>
              </a:rPr>
              <a:t>The </a:t>
            </a:r>
            <a:r>
              <a:rPr b="1" i="0" lang="en-US" sz="1800" u="none" strike="noStrike">
                <a:solidFill>
                  <a:srgbClr val="000000"/>
                </a:solidFill>
                <a:latin typeface="Arial"/>
                <a:ea typeface="Arial"/>
                <a:cs typeface="Arial"/>
                <a:sym typeface="Arial"/>
              </a:rPr>
              <a:t>most important metric</a:t>
            </a:r>
            <a:r>
              <a:rPr b="0" i="0" lang="en-US" sz="1800" u="none" strike="noStrike">
                <a:solidFill>
                  <a:srgbClr val="000000"/>
                </a:solidFill>
                <a:latin typeface="Arial"/>
                <a:ea typeface="Arial"/>
                <a:cs typeface="Arial"/>
                <a:sym typeface="Arial"/>
              </a:rPr>
              <a:t> in this scenario is </a:t>
            </a:r>
            <a:r>
              <a:rPr b="1" i="0" lang="en-US" sz="1800" u="none" strike="noStrike">
                <a:solidFill>
                  <a:srgbClr val="000000"/>
                </a:solidFill>
                <a:latin typeface="Arial"/>
                <a:ea typeface="Arial"/>
                <a:cs typeface="Arial"/>
                <a:sym typeface="Arial"/>
              </a:rPr>
              <a:t>recall for the defaulters (Class 1)</a:t>
            </a:r>
            <a:r>
              <a:rPr b="0" i="0" lang="en-US" sz="1800" u="none" strike="noStrike">
                <a:solidFill>
                  <a:srgbClr val="000000"/>
                </a:solidFill>
                <a:latin typeface="Arial"/>
                <a:ea typeface="Arial"/>
                <a:cs typeface="Arial"/>
                <a:sym typeface="Arial"/>
              </a:rPr>
              <a:t> because it directly relates to how well the model is capturing actual defaulters:</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A </a:t>
            </a:r>
            <a:r>
              <a:rPr b="1" i="0" lang="en-US" sz="1800" u="none" strike="noStrike">
                <a:solidFill>
                  <a:srgbClr val="000000"/>
                </a:solidFill>
                <a:latin typeface="Arial"/>
                <a:ea typeface="Arial"/>
                <a:cs typeface="Arial"/>
                <a:sym typeface="Arial"/>
              </a:rPr>
              <a:t>higher recall</a:t>
            </a:r>
            <a:r>
              <a:rPr b="0" i="0" lang="en-US" sz="1800" u="none" strike="noStrike">
                <a:solidFill>
                  <a:srgbClr val="000000"/>
                </a:solidFill>
                <a:latin typeface="Arial"/>
                <a:ea typeface="Arial"/>
                <a:cs typeface="Arial"/>
                <a:sym typeface="Arial"/>
              </a:rPr>
              <a:t> for defaulters means fewer </a:t>
            </a:r>
            <a:r>
              <a:rPr b="1" i="0" lang="en-US" sz="1800" u="none" strike="noStrike">
                <a:solidFill>
                  <a:srgbClr val="000000"/>
                </a:solidFill>
                <a:latin typeface="Arial"/>
                <a:ea typeface="Arial"/>
                <a:cs typeface="Arial"/>
                <a:sym typeface="Arial"/>
              </a:rPr>
              <a:t>False Negatives (FN)</a:t>
            </a:r>
            <a:r>
              <a:rPr b="0" i="0" lang="en-US" sz="1800" u="none" strike="noStrike">
                <a:solidFill>
                  <a:srgbClr val="000000"/>
                </a:solidFill>
                <a:latin typeface="Arial"/>
                <a:ea typeface="Arial"/>
                <a:cs typeface="Arial"/>
                <a:sym typeface="Arial"/>
              </a:rPr>
              <a:t>, i.e., fewer applicants who are incorrectly approved and later default.</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Minimizing False Negatives</a:t>
            </a:r>
            <a:r>
              <a:rPr b="0" i="0" lang="en-US" sz="1800" u="none" strike="noStrike">
                <a:solidFill>
                  <a:srgbClr val="000000"/>
                </a:solidFill>
                <a:latin typeface="Arial"/>
                <a:ea typeface="Arial"/>
                <a:cs typeface="Arial"/>
                <a:sym typeface="Arial"/>
              </a:rPr>
              <a:t> is crucial to reducing financial risk, as every FN represents a loss to the business.</a:t>
            </a:r>
            <a:endParaRPr/>
          </a:p>
          <a:p>
            <a:pPr indent="0" lvl="0" marL="0" rtl="0" algn="l">
              <a:spcBef>
                <a:spcPts val="2400"/>
              </a:spcBef>
              <a:spcAft>
                <a:spcPts val="0"/>
              </a:spcAft>
              <a:buNone/>
            </a:pPr>
            <a:r>
              <a:rPr b="0" i="0" lang="en-US" sz="1800" u="none" strike="noStrike">
                <a:solidFill>
                  <a:srgbClr val="000000"/>
                </a:solidFill>
                <a:latin typeface="Arial"/>
                <a:ea typeface="Arial"/>
                <a:cs typeface="Arial"/>
                <a:sym typeface="Arial"/>
              </a:rPr>
              <a:t>The current recall for class 1 is </a:t>
            </a:r>
            <a:r>
              <a:rPr b="1" i="0" lang="en-US" sz="1800" u="none" strike="noStrike">
                <a:solidFill>
                  <a:srgbClr val="000000"/>
                </a:solidFill>
                <a:latin typeface="Arial"/>
                <a:ea typeface="Arial"/>
                <a:cs typeface="Arial"/>
                <a:sym typeface="Arial"/>
              </a:rPr>
              <a:t>0.51</a:t>
            </a:r>
            <a:r>
              <a:rPr b="0" i="0" lang="en-US" sz="1800" u="none" strike="noStrike">
                <a:solidFill>
                  <a:srgbClr val="000000"/>
                </a:solidFill>
                <a:latin typeface="Arial"/>
                <a:ea typeface="Arial"/>
                <a:cs typeface="Arial"/>
                <a:sym typeface="Arial"/>
              </a:rPr>
              <a:t>, meaning the model is only identifying around </a:t>
            </a:r>
            <a:r>
              <a:rPr b="1" i="0" lang="en-US" sz="1800" u="none" strike="noStrike">
                <a:solidFill>
                  <a:srgbClr val="000000"/>
                </a:solidFill>
                <a:latin typeface="Arial"/>
                <a:ea typeface="Arial"/>
                <a:cs typeface="Arial"/>
                <a:sym typeface="Arial"/>
              </a:rPr>
              <a:t>51%</a:t>
            </a:r>
            <a:r>
              <a:rPr b="0" i="0" lang="en-US" sz="1800" u="none" strike="noStrike">
                <a:solidFill>
                  <a:srgbClr val="000000"/>
                </a:solidFill>
                <a:latin typeface="Arial"/>
                <a:ea typeface="Arial"/>
                <a:cs typeface="Arial"/>
                <a:sym typeface="Arial"/>
              </a:rPr>
              <a:t> of the actual defaulters. This indicates that </a:t>
            </a:r>
            <a:r>
              <a:rPr b="1" i="0" lang="en-US" sz="1800" u="none" strike="noStrike">
                <a:solidFill>
                  <a:srgbClr val="000000"/>
                </a:solidFill>
                <a:latin typeface="Arial"/>
                <a:ea typeface="Arial"/>
                <a:cs typeface="Arial"/>
                <a:sym typeface="Arial"/>
              </a:rPr>
              <a:t>49%</a:t>
            </a:r>
            <a:r>
              <a:rPr b="0" i="0" lang="en-US" sz="1800" u="none" strike="noStrike">
                <a:solidFill>
                  <a:srgbClr val="000000"/>
                </a:solidFill>
                <a:latin typeface="Arial"/>
                <a:ea typeface="Arial"/>
                <a:cs typeface="Arial"/>
                <a:sym typeface="Arial"/>
              </a:rPr>
              <a:t> of the defaulters are being missed, which could lead to significant financial risk for the business.</a:t>
            </a:r>
            <a:endParaRPr b="0" i="0" u="none" strike="noStrike">
              <a:solidFill>
                <a:srgbClr val="000000"/>
              </a:solidFill>
            </a:endParaRPr>
          </a:p>
        </p:txBody>
      </p:sp>
      <p:sp>
        <p:nvSpPr>
          <p:cNvPr id="183" name="Google Shape;1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000000"/>
                </a:solidFill>
                <a:latin typeface="Arial"/>
                <a:ea typeface="Arial"/>
                <a:cs typeface="Arial"/>
                <a:sym typeface="Arial"/>
              </a:rPr>
              <a:t>Performance Overview:</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The Random Forest model shows a high-level assessment while identifying customers who have a higher chance of defaulting in order to help manage financial risks effectively to sustain long-term growth in profitability. </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Results Summary:</a:t>
            </a:r>
            <a:endParaRPr b="0" i="0" u="none" strike="noStrike">
              <a:solidFill>
                <a:srgbClr val="000000"/>
              </a:solidFill>
            </a:endParaRPr>
          </a:p>
          <a:p>
            <a:pPr indent="0" lvl="0" marL="0" rtl="0" algn="l">
              <a:spcBef>
                <a:spcPts val="2400"/>
              </a:spcBef>
              <a:spcAft>
                <a:spcPts val="0"/>
              </a:spcAft>
              <a:buNone/>
            </a:pPr>
            <a:r>
              <a:rPr b="0" i="0" lang="en-US" sz="1800" u="none" strike="noStrike">
                <a:solidFill>
                  <a:srgbClr val="000000"/>
                </a:solidFill>
                <a:latin typeface="Arial"/>
                <a:ea typeface="Arial"/>
                <a:cs typeface="Arial"/>
                <a:sym typeface="Arial"/>
              </a:rPr>
              <a:t>From the results, we can derive the following: </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Confusion Matrix:</a:t>
            </a:r>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True Positives: The number of 6405 represents the number of customers who were correctly identified as non-defaulters. These customers are safely approved for contracts since they will make their payments which will not bring negative effects to the company. </a:t>
            </a:r>
            <a:endParaRPr b="0" i="0" u="none" strike="noStrike">
              <a:solidFill>
                <a:srgbClr val="000000"/>
              </a:solidFill>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True Negatives: The number of 541 represents the number of customers who were correctly identified as defaulters which allows the Verizon to avoid contracts with those customers to prevent financial risks more effectively. </a:t>
            </a:r>
            <a:endParaRPr b="0" i="0" u="none" strike="noStrike">
              <a:solidFill>
                <a:srgbClr val="000000"/>
              </a:solidFill>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False Positives: The number of 230 represents the number of customers who were mistakenly identified as defaulters which will probably lead to the potential risk of revenue loss since the company should have approved those customers for contracts to increase the overall profits. Therefore, it is significant to reduce false positives in order to help the company prevent financial losses and attract potential customers more effectively.</a:t>
            </a:r>
            <a:endParaRPr b="0" i="0" u="none" strike="noStrike">
              <a:solidFill>
                <a:srgbClr val="000000"/>
              </a:solidFill>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False Negatives: The number of 522 represents the number of customers who were mistakenly identified as non-defaulters which will increase the chance of financial risks due to unrecovered losses. Therefore, reducing false negatives is also significant to prevent the company from unpaid contracts.</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Key Metrics:</a:t>
            </a:r>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Accuracy:  The value of 90% of accuracy suggests that the model correctly predicts whether the customer will default in 90% of the cases which also indicates a high level of accuracy. </a:t>
            </a:r>
            <a:endParaRPr b="0" i="0" u="none" strike="noStrike">
              <a:solidFill>
                <a:srgbClr val="000000"/>
              </a:solidFill>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Prediction:  The value of 70% in prediction suggests that the model correctly identifies a potential defaulter in 70% of the cases which is useful in making approval decisions for the company. </a:t>
            </a:r>
            <a:endParaRPr b="0" i="0" u="none" strike="noStrike">
              <a:solidFill>
                <a:srgbClr val="000000"/>
              </a:solidFill>
            </a:endParaRPr>
          </a:p>
          <a:p>
            <a:pPr indent="0" lvl="0" marL="457200" rtl="0" algn="l">
              <a:spcBef>
                <a:spcPts val="2400"/>
              </a:spcBef>
              <a:spcAft>
                <a:spcPts val="0"/>
              </a:spcAft>
              <a:buNone/>
            </a:pPr>
            <a:r>
              <a:rPr b="0" i="0" lang="en-US" sz="1800" u="none" strike="noStrike">
                <a:solidFill>
                  <a:srgbClr val="000000"/>
                </a:solidFill>
                <a:latin typeface="Arial"/>
                <a:ea typeface="Arial"/>
                <a:cs typeface="Arial"/>
                <a:sym typeface="Arial"/>
              </a:rPr>
              <a:t>Recall: The value of 51% in recall suggests that the model captures 51% of true high-risk defaulters which suggests the needed further improvements for this model in order to increase the value of recall to reduce the financial losses. </a:t>
            </a:r>
            <a:endParaRPr b="0" i="0" u="none" strike="noStrike">
              <a:solidFill>
                <a:srgbClr val="000000"/>
              </a:solidFill>
            </a:endParaRPr>
          </a:p>
          <a:p>
            <a:pPr indent="-114300" lvl="0" marL="0" rtl="0" algn="l">
              <a:spcBef>
                <a:spcPts val="2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Insights:</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Overall , the model performs well in providing high accuracy and score in prediction while it still has the room of improvement due to the relatively lower value of recall. Since recall is generally important, we will continue optimizing the model to ensure that it is able to capture nearly all of the high-risk customers as expected.</a:t>
            </a:r>
            <a:endParaRPr/>
          </a:p>
          <a:p>
            <a:pPr indent="-114300" lvl="0" marL="0" rtl="0" algn="l">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In the future, we will focus on increasing the recall without reducing other high values to align the model better with the client’s objectives. The efforts will include potential outliers check and feature engineering such as encoding categorical variables. </a:t>
            </a:r>
            <a:endParaRPr/>
          </a:p>
          <a:p>
            <a:pPr indent="0" lvl="0" marL="0" rtl="0" algn="l">
              <a:spcBef>
                <a:spcPts val="1200"/>
              </a:spcBef>
              <a:spcAft>
                <a:spcPts val="0"/>
              </a:spcAft>
              <a:buNone/>
            </a:pPr>
            <a:r>
              <a:t/>
            </a:r>
            <a:endParaRPr/>
          </a:p>
        </p:txBody>
      </p:sp>
      <p:sp>
        <p:nvSpPr>
          <p:cNvPr id="216" name="Google Shape;2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241300" rtl="0" algn="l">
              <a:spcBef>
                <a:spcPts val="0"/>
              </a:spcBef>
              <a:spcAft>
                <a:spcPts val="0"/>
              </a:spcAft>
              <a:buClr>
                <a:schemeClr val="dk1"/>
              </a:buClr>
              <a:buSzPts val="1200"/>
              <a:buFont typeface="Arial"/>
              <a:buChar char="•"/>
            </a:pPr>
            <a:r>
              <a:rPr b="1" lang="en-US"/>
              <a:t>Below are our assumptions:</a:t>
            </a:r>
            <a:br>
              <a:rPr lang="en-US"/>
            </a:br>
            <a:r>
              <a:rPr b="0" i="1" lang="en-US" sz="1800" u="none" strike="noStrike">
                <a:solidFill>
                  <a:srgbClr val="2D3B45"/>
                </a:solidFill>
                <a:latin typeface="Helvetica Neue"/>
                <a:ea typeface="Helvetica Neue"/>
                <a:cs typeface="Helvetica Neue"/>
                <a:sym typeface="Helvetica Neue"/>
              </a:rPr>
              <a:t>Customer base: </a:t>
            </a:r>
            <a:r>
              <a:rPr b="0" i="0" lang="en-US" sz="1800" u="none" strike="noStrike">
                <a:solidFill>
                  <a:srgbClr val="2D3B45"/>
                </a:solidFill>
                <a:latin typeface="Helvetica Neue"/>
                <a:ea typeface="Helvetica Neue"/>
                <a:cs typeface="Helvetica Neue"/>
                <a:sym typeface="Helvetica Neue"/>
              </a:rPr>
              <a:t>One million applicants for a phone contract (Verizon has many</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more applicants, but this will standardize your estimate as compared to other</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student groups.)</a:t>
            </a:r>
            <a:endParaRPr/>
          </a:p>
          <a:p>
            <a:pPr indent="-114300" lvl="0" marL="241300" rtl="0" algn="l">
              <a:spcBef>
                <a:spcPts val="0"/>
              </a:spcBef>
              <a:spcAft>
                <a:spcPts val="0"/>
              </a:spcAft>
              <a:buClr>
                <a:srgbClr val="2D3B45"/>
              </a:buClr>
              <a:buSzPts val="1800"/>
              <a:buFont typeface="Arial"/>
              <a:buChar char="•"/>
            </a:pPr>
            <a:r>
              <a:rPr b="0" i="1" lang="en-US" sz="1800" u="none" strike="noStrike">
                <a:solidFill>
                  <a:srgbClr val="2D3B45"/>
                </a:solidFill>
                <a:latin typeface="Helvetica Neue"/>
                <a:ea typeface="Helvetica Neue"/>
                <a:cs typeface="Helvetica Neue"/>
                <a:sym typeface="Helvetica Neue"/>
              </a:rPr>
              <a:t>Current rejection rate:</a:t>
            </a:r>
            <a:r>
              <a:rPr b="0" i="0" lang="en-US" sz="1800" u="none" strike="noStrike">
                <a:solidFill>
                  <a:srgbClr val="2D3B45"/>
                </a:solidFill>
                <a:latin typeface="Helvetica Neue"/>
                <a:ea typeface="Helvetica Neue"/>
                <a:cs typeface="Helvetica Neue"/>
                <a:sym typeface="Helvetica Neue"/>
              </a:rPr>
              <a:t> 80% of applicants are approved for a phone contract.</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Assume (counterfactually) that current approvals and rejections are uncorrelated</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with anything contained in the dataset, such as gender or credit score.</a:t>
            </a:r>
            <a:endParaRPr/>
          </a:p>
          <a:p>
            <a:pPr indent="-114300" lvl="0" marL="241300" rtl="0" algn="l">
              <a:spcBef>
                <a:spcPts val="0"/>
              </a:spcBef>
              <a:spcAft>
                <a:spcPts val="0"/>
              </a:spcAft>
              <a:buClr>
                <a:srgbClr val="2D3B45"/>
              </a:buClr>
              <a:buSzPts val="1800"/>
              <a:buFont typeface="Arial"/>
              <a:buChar char="•"/>
            </a:pPr>
            <a:r>
              <a:rPr b="0" i="1" lang="en-US" sz="1800" u="none" strike="noStrike">
                <a:solidFill>
                  <a:srgbClr val="2D3B45"/>
                </a:solidFill>
                <a:latin typeface="Helvetica Neue"/>
                <a:ea typeface="Helvetica Neue"/>
                <a:cs typeface="Helvetica Neue"/>
                <a:sym typeface="Helvetica Neue"/>
              </a:rPr>
              <a:t>Current default rate of approved applicants:</a:t>
            </a:r>
            <a:r>
              <a:rPr b="0" i="0" lang="en-US" sz="1800" u="none" strike="noStrike">
                <a:solidFill>
                  <a:srgbClr val="2D3B45"/>
                </a:solidFill>
                <a:latin typeface="Helvetica Neue"/>
                <a:ea typeface="Helvetica Neue"/>
                <a:cs typeface="Helvetica Neue"/>
                <a:sym typeface="Helvetica Neue"/>
              </a:rPr>
              <a:t> 11.5%</a:t>
            </a:r>
            <a:endParaRPr/>
          </a:p>
          <a:p>
            <a:pPr indent="-114300" lvl="0" marL="241300" rtl="0" algn="l">
              <a:spcBef>
                <a:spcPts val="0"/>
              </a:spcBef>
              <a:spcAft>
                <a:spcPts val="0"/>
              </a:spcAft>
              <a:buClr>
                <a:srgbClr val="2D3B45"/>
              </a:buClr>
              <a:buSzPts val="1800"/>
              <a:buFont typeface="Arial"/>
              <a:buChar char="•"/>
            </a:pPr>
            <a:r>
              <a:rPr b="0" i="1" lang="en-US" sz="1800" u="none" strike="noStrike">
                <a:solidFill>
                  <a:srgbClr val="2D3B45"/>
                </a:solidFill>
                <a:latin typeface="Helvetica Neue"/>
                <a:ea typeface="Helvetica Neue"/>
                <a:cs typeface="Helvetica Neue"/>
                <a:sym typeface="Helvetica Neue"/>
              </a:rPr>
              <a:t>Hypothetical default rate of rejected applicants:</a:t>
            </a:r>
            <a:r>
              <a:rPr b="0" i="0" lang="en-US" sz="1800" u="none" strike="noStrike">
                <a:solidFill>
                  <a:srgbClr val="2D3B45"/>
                </a:solidFill>
                <a:latin typeface="Helvetica Neue"/>
                <a:ea typeface="Helvetica Neue"/>
                <a:cs typeface="Helvetica Neue"/>
                <a:sym typeface="Helvetica Neue"/>
              </a:rPr>
              <a:t> Unknown, but important! Not likely</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to be more than 50%.</a:t>
            </a:r>
            <a:endParaRPr/>
          </a:p>
          <a:p>
            <a:pPr indent="-114300" lvl="0" marL="241300" rtl="0" algn="l">
              <a:spcBef>
                <a:spcPts val="0"/>
              </a:spcBef>
              <a:spcAft>
                <a:spcPts val="0"/>
              </a:spcAft>
              <a:buClr>
                <a:srgbClr val="2D3B45"/>
              </a:buClr>
              <a:buSzPts val="1800"/>
              <a:buFont typeface="Arial"/>
              <a:buChar char="•"/>
            </a:pPr>
            <a:r>
              <a:rPr b="0" i="1" lang="en-US" sz="1800" u="none" strike="noStrike">
                <a:solidFill>
                  <a:srgbClr val="2D3B45"/>
                </a:solidFill>
                <a:latin typeface="Helvetica Neue"/>
                <a:ea typeface="Helvetica Neue"/>
                <a:cs typeface="Helvetica Neue"/>
                <a:sym typeface="Helvetica Neue"/>
              </a:rPr>
              <a:t>Loss per default:</a:t>
            </a:r>
            <a:r>
              <a:rPr b="0" i="0" lang="en-US" sz="1800" u="none" strike="noStrike">
                <a:solidFill>
                  <a:srgbClr val="2D3B45"/>
                </a:solidFill>
                <a:latin typeface="Helvetica Neue"/>
                <a:ea typeface="Helvetica Neue"/>
                <a:cs typeface="Helvetica Neue"/>
                <a:sym typeface="Helvetica Neue"/>
              </a:rPr>
              <a:t> Direct average revenue loss of roughly $1000 per default. You</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might consider further indirect losses from servicing costs, administration, and the</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opportunity cost of being able to sell the same phone to a customer who pays</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and/or renews.</a:t>
            </a:r>
            <a:endParaRPr/>
          </a:p>
          <a:p>
            <a:pPr indent="-114300" lvl="0" marL="241300" rtl="0" algn="l">
              <a:spcBef>
                <a:spcPts val="0"/>
              </a:spcBef>
              <a:spcAft>
                <a:spcPts val="0"/>
              </a:spcAft>
              <a:buClr>
                <a:srgbClr val="2D3B45"/>
              </a:buClr>
              <a:buSzPts val="1800"/>
              <a:buFont typeface="Arial"/>
              <a:buChar char="•"/>
            </a:pPr>
            <a:r>
              <a:rPr b="0" i="1" lang="en-US" sz="1800" u="none" strike="noStrike">
                <a:solidFill>
                  <a:srgbClr val="2D3B45"/>
                </a:solidFill>
                <a:latin typeface="Helvetica Neue"/>
                <a:ea typeface="Helvetica Neue"/>
                <a:cs typeface="Helvetica Neue"/>
                <a:sym typeface="Helvetica Neue"/>
              </a:rPr>
              <a:t>Profit per paying customer:</a:t>
            </a:r>
            <a:r>
              <a:rPr b="0" i="0" lang="en-US" sz="1800" u="none" strike="noStrike">
                <a:solidFill>
                  <a:srgbClr val="2D3B45"/>
                </a:solidFill>
                <a:latin typeface="Helvetica Neue"/>
                <a:ea typeface="Helvetica Neue"/>
                <a:cs typeface="Helvetica Neue"/>
                <a:sym typeface="Helvetica Neue"/>
              </a:rPr>
              <a:t> Direct average profits of roughly $250 (time-discounted</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payments minus Verizon’s costs, including the phone itself), spread out over a 36-</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month contract. You might consider further indirect profits from the fact that the</a:t>
            </a:r>
            <a:br>
              <a:rPr b="0" i="0" lang="en-US" sz="1800" u="none" strike="noStrike">
                <a:solidFill>
                  <a:srgbClr val="2D3B45"/>
                </a:solidFill>
                <a:latin typeface="Helvetica Neue"/>
                <a:ea typeface="Helvetica Neue"/>
                <a:cs typeface="Helvetica Neue"/>
                <a:sym typeface="Helvetica Neue"/>
              </a:rPr>
            </a:br>
            <a:r>
              <a:rPr b="0" i="0" lang="en-US" sz="1800" u="none" strike="noStrike">
                <a:solidFill>
                  <a:srgbClr val="2D3B45"/>
                </a:solidFill>
                <a:latin typeface="Helvetica Neue"/>
                <a:ea typeface="Helvetica Neue"/>
                <a:cs typeface="Helvetica Neue"/>
                <a:sym typeface="Helvetica Neue"/>
              </a:rPr>
              <a:t>majority of customers will renew their contracts and purchase future phones.</a:t>
            </a:r>
            <a:endParaRPr/>
          </a:p>
        </p:txBody>
      </p:sp>
      <p:sp>
        <p:nvSpPr>
          <p:cNvPr id="278" name="Google Shape;2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800" u="none" strike="noStrike">
                <a:solidFill>
                  <a:srgbClr val="000000"/>
                </a:solidFill>
                <a:latin typeface="Arial"/>
                <a:ea typeface="Arial"/>
                <a:cs typeface="Arial"/>
                <a:sym typeface="Arial"/>
              </a:rPr>
              <a:t>Cost Breakdown for Consulting Engagement</a:t>
            </a:r>
            <a:endParaRPr b="0" i="0" u="none" strike="noStrike">
              <a:solidFill>
                <a:srgbClr val="000000"/>
              </a:solidFill>
            </a:endParaRPr>
          </a:p>
          <a:p>
            <a:pPr indent="0" lvl="0" marL="0" rtl="0" algn="l">
              <a:spcBef>
                <a:spcPts val="1600"/>
              </a:spcBef>
              <a:spcAft>
                <a:spcPts val="0"/>
              </a:spcAft>
              <a:buNone/>
            </a:pPr>
            <a:r>
              <a:rPr b="1" i="0" lang="en-US" sz="1800" u="none" strike="noStrike">
                <a:solidFill>
                  <a:srgbClr val="000000"/>
                </a:solidFill>
                <a:latin typeface="Arial"/>
                <a:ea typeface="Arial"/>
                <a:cs typeface="Arial"/>
                <a:sym typeface="Arial"/>
              </a:rPr>
              <a:t>1. Project Management and Coordination</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Coordinating with Verizon’s stakeholders, managing timelines, weekly progress meetings, and project planning.</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$150,000</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2. Data Engineering and Preparation</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Data cleaning, preprocessing, and feature engineering to ensure high-quality data for the model.</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$200,000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Data preparation is critical for effective model training and accuracy, impacting the realized profit significantly.</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3. Model Development (Random Forest Classifier)</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Developing, training, and tuning the Random Forest Classifier model tailored to predict customer defaults accurately.</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$300,000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The classifier drives the profit increase by effectively predicting which customers will default.</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4. Application Development (User Interface)</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Developing a customer-facing application that includes an intuitive UI, integrates with the model, and enables store staff to make live decisions.</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$250,000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The application facilitates easy model deployment and usage in stores, enabling Verizon to realize the profits generated by the classifier.</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5. Model Validation and Testing</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Rigorous testing and validation to ensure model reliability, including sensitivity analysis and performance evaluation.</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$100,000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Ensures model robustness and minimizes risks associated with false predictions, which can impact Verizon’s profits.</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6. Deployment and Integration</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Deploying the model and application to Verizon’s existing systems, ensuring compatibility, scalability, and support for live usage.</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$150,000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Integration with Verizon’s systems is essential for seamless operations and enables store staff to use the application effectively.</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7. Training and Knowledge Transfer</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Training Verizon’s staff to use the application, interpret model outputs, and manage customer interactions based on predictions.</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$50,000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Ensures Verizon’s staff can fully utilize the application, maximizing the realized profit from the model’s predictions.</a:t>
            </a:r>
            <a:endParaRPr/>
          </a:p>
          <a:p>
            <a:pPr indent="0" lvl="0" marL="0" rtl="0" algn="l">
              <a:spcBef>
                <a:spcPts val="2400"/>
              </a:spcBef>
              <a:spcAft>
                <a:spcPts val="0"/>
              </a:spcAft>
              <a:buNone/>
            </a:pPr>
            <a:r>
              <a:rPr b="1" i="0" lang="en-US" sz="1800" u="none" strike="noStrike">
                <a:solidFill>
                  <a:srgbClr val="000000"/>
                </a:solidFill>
                <a:latin typeface="Arial"/>
                <a:ea typeface="Arial"/>
                <a:cs typeface="Arial"/>
                <a:sym typeface="Arial"/>
              </a:rPr>
              <a:t>8. Ongoing Support and Monitoring (First Year)</a:t>
            </a:r>
            <a:endParaRPr b="0" i="0" u="none" strike="noStrike">
              <a:solidFill>
                <a:srgbClr val="000000"/>
              </a:solidFill>
            </a:endParaRPr>
          </a:p>
          <a:p>
            <a:pPr indent="-114300" lvl="0" marL="0" rtl="0" algn="l">
              <a:spcBef>
                <a:spcPts val="140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Description</a:t>
            </a:r>
            <a:r>
              <a:rPr b="0" i="0" lang="en-US" sz="1800" u="none" strike="noStrike">
                <a:solidFill>
                  <a:srgbClr val="000000"/>
                </a:solidFill>
                <a:latin typeface="Arial"/>
                <a:ea typeface="Arial"/>
                <a:cs typeface="Arial"/>
                <a:sym typeface="Arial"/>
              </a:rPr>
              <a:t>: Providing support and monitoring for the first year post-deployment, including model recalibration and application updates as needed.</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Estimated Cost</a:t>
            </a:r>
            <a:r>
              <a:rPr b="0" i="0" lang="en-US" sz="1800" u="none" strike="noStrike">
                <a:solidFill>
                  <a:srgbClr val="000000"/>
                </a:solidFill>
                <a:latin typeface="Arial"/>
                <a:ea typeface="Arial"/>
                <a:cs typeface="Arial"/>
                <a:sym typeface="Arial"/>
              </a:rPr>
              <a:t>: $75,000</a:t>
            </a:r>
            <a:endParaRPr/>
          </a:p>
          <a:p>
            <a:pPr indent="-114300" lvl="0" marL="0" rtl="0" algn="l">
              <a:spcBef>
                <a:spcPts val="0"/>
              </a:spcBef>
              <a:spcAft>
                <a:spcPts val="0"/>
              </a:spcAft>
              <a:buClr>
                <a:srgbClr val="000000"/>
              </a:buClr>
              <a:buSzPts val="1800"/>
              <a:buFont typeface="Arial"/>
              <a:buChar char="•"/>
            </a:pPr>
            <a:r>
              <a:rPr b="1" i="0" lang="en-US" sz="1800" u="none" strike="noStrike">
                <a:solidFill>
                  <a:srgbClr val="000000"/>
                </a:solidFill>
                <a:latin typeface="Arial"/>
                <a:ea typeface="Arial"/>
                <a:cs typeface="Arial"/>
                <a:sym typeface="Arial"/>
              </a:rPr>
              <a:t>Justification</a:t>
            </a:r>
            <a:r>
              <a:rPr b="0" i="0" lang="en-US" sz="1800" u="none" strike="noStrike">
                <a:solidFill>
                  <a:srgbClr val="000000"/>
                </a:solidFill>
                <a:latin typeface="Arial"/>
                <a:ea typeface="Arial"/>
                <a:cs typeface="Arial"/>
                <a:sym typeface="Arial"/>
              </a:rPr>
              <a:t>: Helps Verizon adapt to any model or system adjustments, ensuring sustained performance and profit realization.</a:t>
            </a:r>
            <a:endParaRPr/>
          </a:p>
          <a:p>
            <a:pPr indent="0" lvl="0" marL="0" rtl="0" algn="l">
              <a:spcBef>
                <a:spcPts val="1200"/>
              </a:spcBef>
              <a:spcAft>
                <a:spcPts val="0"/>
              </a:spcAft>
              <a:buNone/>
            </a:pPr>
            <a:br>
              <a:rPr b="0" i="0" lang="en-US" u="none" strike="noStrike">
                <a:solidFill>
                  <a:srgbClr val="000000"/>
                </a:solidFill>
              </a:rPr>
            </a:br>
            <a:br>
              <a:rPr lang="en-US"/>
            </a:br>
            <a:endParaRPr/>
          </a:p>
        </p:txBody>
      </p:sp>
      <p:sp>
        <p:nvSpPr>
          <p:cNvPr id="307" name="Google Shape;3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4EF"/>
        </a:solidFill>
      </p:bgPr>
    </p:bg>
    <p:spTree>
      <p:nvGrpSpPr>
        <p:cNvPr id="87" name="Shape 87"/>
        <p:cNvGrpSpPr/>
        <p:nvPr/>
      </p:nvGrpSpPr>
      <p:grpSpPr>
        <a:xfrm>
          <a:off x="0" y="0"/>
          <a:ext cx="0" cy="0"/>
          <a:chOff x="0" y="0"/>
          <a:chExt cx="0" cy="0"/>
        </a:xfrm>
      </p:grpSpPr>
      <p:grpSp>
        <p:nvGrpSpPr>
          <p:cNvPr id="88" name="Google Shape;88;p1"/>
          <p:cNvGrpSpPr/>
          <p:nvPr/>
        </p:nvGrpSpPr>
        <p:grpSpPr>
          <a:xfrm>
            <a:off x="1828800" y="-144661"/>
            <a:ext cx="7410881" cy="13836018"/>
            <a:chOff x="0" y="-38100"/>
            <a:chExt cx="1394584" cy="3644054"/>
          </a:xfrm>
        </p:grpSpPr>
        <p:sp>
          <p:nvSpPr>
            <p:cNvPr id="89" name="Google Shape;89;p1"/>
            <p:cNvSpPr/>
            <p:nvPr/>
          </p:nvSpPr>
          <p:spPr>
            <a:xfrm>
              <a:off x="0" y="0"/>
              <a:ext cx="1394584" cy="3605954"/>
            </a:xfrm>
            <a:custGeom>
              <a:rect b="b" l="l" r="r" t="t"/>
              <a:pathLst>
                <a:path extrusionOk="0" h="3605954" w="1394584">
                  <a:moveTo>
                    <a:pt x="0" y="0"/>
                  </a:moveTo>
                  <a:lnTo>
                    <a:pt x="1394584" y="0"/>
                  </a:lnTo>
                  <a:lnTo>
                    <a:pt x="1394584" y="3605954"/>
                  </a:lnTo>
                  <a:lnTo>
                    <a:pt x="0" y="36059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txBox="1"/>
            <p:nvPr/>
          </p:nvSpPr>
          <p:spPr>
            <a:xfrm>
              <a:off x="0" y="-38100"/>
              <a:ext cx="1394584" cy="364405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 name="Google Shape;91;p1"/>
          <p:cNvSpPr/>
          <p:nvPr/>
        </p:nvSpPr>
        <p:spPr>
          <a:xfrm>
            <a:off x="17637160" y="5181600"/>
            <a:ext cx="272980" cy="272980"/>
          </a:xfrm>
          <a:custGeom>
            <a:rect b="b" l="l" r="r" t="t"/>
            <a:pathLst>
              <a:path extrusionOk="0" h="272980" w="272980">
                <a:moveTo>
                  <a:pt x="0" y="0"/>
                </a:moveTo>
                <a:lnTo>
                  <a:pt x="272980" y="0"/>
                </a:lnTo>
                <a:lnTo>
                  <a:pt x="272980" y="272980"/>
                </a:lnTo>
                <a:lnTo>
                  <a:pt x="0" y="27298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p:nvPr/>
        </p:nvSpPr>
        <p:spPr>
          <a:xfrm>
            <a:off x="9868762" y="3438340"/>
            <a:ext cx="6933667" cy="4219588"/>
          </a:xfrm>
          <a:custGeom>
            <a:rect b="b" l="l" r="r" t="t"/>
            <a:pathLst>
              <a:path extrusionOk="0" h="4801183" w="8125078">
                <a:moveTo>
                  <a:pt x="0" y="0"/>
                </a:moveTo>
                <a:lnTo>
                  <a:pt x="8125079" y="0"/>
                </a:lnTo>
                <a:lnTo>
                  <a:pt x="8125079" y="4801182"/>
                </a:lnTo>
                <a:lnTo>
                  <a:pt x="0" y="480118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txBox="1"/>
          <p:nvPr/>
        </p:nvSpPr>
        <p:spPr>
          <a:xfrm>
            <a:off x="2457881" y="2224147"/>
            <a:ext cx="6781800" cy="33239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Verizon    Case</a:t>
            </a:r>
            <a:endParaRPr/>
          </a:p>
          <a:p>
            <a:pPr indent="0" lvl="0" marL="0" marR="0" rtl="0" algn="l">
              <a:spcBef>
                <a:spcPts val="0"/>
              </a:spcBef>
              <a:spcAft>
                <a:spcPts val="0"/>
              </a:spcAft>
              <a:buNone/>
            </a:pPr>
            <a:r>
              <a:rPr b="1" lang="en-US" sz="7200">
                <a:solidFill>
                  <a:srgbClr val="000000"/>
                </a:solidFill>
                <a:latin typeface="Georgia"/>
                <a:ea typeface="Georgia"/>
                <a:cs typeface="Georgia"/>
                <a:sym typeface="Georgia"/>
              </a:rPr>
              <a:t>Presentation</a:t>
            </a:r>
            <a:endParaRPr/>
          </a:p>
        </p:txBody>
      </p:sp>
      <p:sp>
        <p:nvSpPr>
          <p:cNvPr id="94" name="Google Shape;94;p1"/>
          <p:cNvSpPr txBox="1"/>
          <p:nvPr/>
        </p:nvSpPr>
        <p:spPr>
          <a:xfrm>
            <a:off x="2457881" y="5810069"/>
            <a:ext cx="3889483" cy="123110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000" u="none" strike="noStrike">
                <a:solidFill>
                  <a:schemeClr val="dk1"/>
                </a:solidFill>
                <a:latin typeface="Georgia"/>
                <a:ea typeface="Georgia"/>
                <a:cs typeface="Georgia"/>
                <a:sym typeface="Georgia"/>
              </a:rPr>
              <a:t>Prepared by:</a:t>
            </a:r>
            <a:endParaRPr/>
          </a:p>
          <a:p>
            <a:pPr indent="0" lvl="0" marL="0" marR="0" rtl="0" algn="l">
              <a:spcBef>
                <a:spcPts val="0"/>
              </a:spcBef>
              <a:spcAft>
                <a:spcPts val="0"/>
              </a:spcAft>
              <a:buNone/>
            </a:pPr>
            <a:r>
              <a:rPr b="0" i="0" lang="en-US" sz="2000" u="none" strike="noStrike">
                <a:solidFill>
                  <a:schemeClr val="dk1"/>
                </a:solidFill>
                <a:latin typeface="Georgia"/>
                <a:ea typeface="Georgia"/>
                <a:cs typeface="Georgia"/>
                <a:sym typeface="Georgia"/>
              </a:rPr>
              <a:t>Zeel Patel, Aida Sarinzhipova, Mingyu Chen, Kenny Wang, Kristina Shen, Chelsea Liu</a:t>
            </a:r>
            <a:endParaRPr/>
          </a:p>
        </p:txBody>
      </p:sp>
      <p:sp>
        <p:nvSpPr>
          <p:cNvPr id="95" name="Google Shape;95;p1"/>
          <p:cNvSpPr txBox="1"/>
          <p:nvPr/>
        </p:nvSpPr>
        <p:spPr>
          <a:xfrm>
            <a:off x="2457881" y="7535023"/>
            <a:ext cx="3889483" cy="504049"/>
          </a:xfrm>
          <a:prstGeom prst="rect">
            <a:avLst/>
          </a:prstGeom>
          <a:noFill/>
          <a:ln>
            <a:noFill/>
          </a:ln>
        </p:spPr>
        <p:txBody>
          <a:bodyPr anchorCtr="0" anchor="t" bIns="0" lIns="0" spcFirstLastPara="1" rIns="0" wrap="square" tIns="0">
            <a:spAutoFit/>
          </a:bodyPr>
          <a:lstStyle/>
          <a:p>
            <a:pPr indent="0" lvl="0" marL="0" marR="0" rtl="0" algn="l">
              <a:lnSpc>
                <a:spcPct val="187541"/>
              </a:lnSpc>
              <a:spcBef>
                <a:spcPts val="0"/>
              </a:spcBef>
              <a:spcAft>
                <a:spcPts val="0"/>
              </a:spcAft>
              <a:buNone/>
            </a:pPr>
            <a:r>
              <a:rPr b="1" lang="en-US" sz="2400">
                <a:solidFill>
                  <a:srgbClr val="000000"/>
                </a:solidFill>
                <a:latin typeface="Georgia"/>
                <a:ea typeface="Georgia"/>
                <a:cs typeface="Georgia"/>
                <a:sym typeface="Georgia"/>
              </a:rPr>
              <a:t>November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0"/>
          <p:cNvSpPr txBox="1"/>
          <p:nvPr/>
        </p:nvSpPr>
        <p:spPr>
          <a:xfrm>
            <a:off x="1251031" y="1081604"/>
            <a:ext cx="15606613"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In-Store App Interface </a:t>
            </a:r>
            <a:endParaRPr/>
          </a:p>
        </p:txBody>
      </p:sp>
      <p:sp>
        <p:nvSpPr>
          <p:cNvPr id="323" name="Google Shape;323;p10"/>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10</a:t>
            </a:r>
            <a:endParaRPr sz="2400">
              <a:solidFill>
                <a:srgbClr val="000000"/>
              </a:solidFill>
              <a:latin typeface="Georgia"/>
              <a:ea typeface="Georgia"/>
              <a:cs typeface="Georgia"/>
              <a:sym typeface="Georgia"/>
            </a:endParaRPr>
          </a:p>
        </p:txBody>
      </p:sp>
      <p:sp>
        <p:nvSpPr>
          <p:cNvPr id="324" name="Google Shape;324;p10"/>
          <p:cNvSpPr/>
          <p:nvPr/>
        </p:nvSpPr>
        <p:spPr>
          <a:xfrm>
            <a:off x="12840408" y="5893054"/>
            <a:ext cx="4837992" cy="3136646"/>
          </a:xfrm>
          <a:custGeom>
            <a:rect b="b" l="l" r="r" t="t"/>
            <a:pathLst>
              <a:path extrusionOk="0" h="3901721" w="5784223">
                <a:moveTo>
                  <a:pt x="0" y="0"/>
                </a:moveTo>
                <a:lnTo>
                  <a:pt x="5784222" y="0"/>
                </a:lnTo>
                <a:lnTo>
                  <a:pt x="5784222" y="3901721"/>
                </a:lnTo>
                <a:lnTo>
                  <a:pt x="0" y="390172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ontact form&#10;&#10;Description automatically generated" id="325" name="Google Shape;325;p10"/>
          <p:cNvPicPr preferRelativeResize="0"/>
          <p:nvPr/>
        </p:nvPicPr>
        <p:blipFill rotWithShape="1">
          <a:blip r:embed="rId4">
            <a:alphaModFix/>
          </a:blip>
          <a:srcRect b="0" l="0" r="0" t="0"/>
          <a:stretch/>
        </p:blipFill>
        <p:spPr>
          <a:xfrm>
            <a:off x="1251031" y="2400300"/>
            <a:ext cx="5334000" cy="4400176"/>
          </a:xfrm>
          <a:prstGeom prst="rect">
            <a:avLst/>
          </a:prstGeom>
          <a:noFill/>
          <a:ln>
            <a:noFill/>
          </a:ln>
        </p:spPr>
      </p:pic>
      <p:pic>
        <p:nvPicPr>
          <p:cNvPr descr="A screenshot of a computer&#10;&#10;Description automatically generated" id="326" name="Google Shape;326;p10"/>
          <p:cNvPicPr preferRelativeResize="0"/>
          <p:nvPr/>
        </p:nvPicPr>
        <p:blipFill rotWithShape="1">
          <a:blip r:embed="rId5">
            <a:alphaModFix/>
          </a:blip>
          <a:srcRect b="0" l="0" r="0" t="0"/>
          <a:stretch/>
        </p:blipFill>
        <p:spPr>
          <a:xfrm>
            <a:off x="6848683" y="2400300"/>
            <a:ext cx="5330952" cy="2810865"/>
          </a:xfrm>
          <a:prstGeom prst="rect">
            <a:avLst/>
          </a:prstGeom>
          <a:noFill/>
          <a:ln>
            <a:noFill/>
          </a:ln>
        </p:spPr>
      </p:pic>
      <p:pic>
        <p:nvPicPr>
          <p:cNvPr descr="A screenshot of a computer&#10;&#10;Description automatically generated" id="327" name="Google Shape;327;p10"/>
          <p:cNvPicPr preferRelativeResize="0"/>
          <p:nvPr/>
        </p:nvPicPr>
        <p:blipFill rotWithShape="1">
          <a:blip r:embed="rId6">
            <a:alphaModFix/>
          </a:blip>
          <a:srcRect b="0" l="0" r="0" t="0"/>
          <a:stretch/>
        </p:blipFill>
        <p:spPr>
          <a:xfrm>
            <a:off x="12366498" y="2308204"/>
            <a:ext cx="5330952" cy="2126432"/>
          </a:xfrm>
          <a:prstGeom prst="rect">
            <a:avLst/>
          </a:prstGeom>
          <a:noFill/>
          <a:ln>
            <a:noFill/>
          </a:ln>
        </p:spPr>
      </p:pic>
      <p:pic>
        <p:nvPicPr>
          <p:cNvPr descr="A screenshot of a computer&#10;&#10;Description automatically generated" id="328" name="Google Shape;328;p10"/>
          <p:cNvPicPr preferRelativeResize="0"/>
          <p:nvPr/>
        </p:nvPicPr>
        <p:blipFill rotWithShape="1">
          <a:blip r:embed="rId7">
            <a:alphaModFix/>
          </a:blip>
          <a:srcRect b="0" l="0" r="0" t="0"/>
          <a:stretch/>
        </p:blipFill>
        <p:spPr>
          <a:xfrm>
            <a:off x="1251031" y="6928722"/>
            <a:ext cx="5330952" cy="2100978"/>
          </a:xfrm>
          <a:prstGeom prst="rect">
            <a:avLst/>
          </a:prstGeom>
          <a:noFill/>
          <a:ln>
            <a:noFill/>
          </a:ln>
        </p:spPr>
      </p:pic>
      <p:pic>
        <p:nvPicPr>
          <p:cNvPr descr="A screenshot of a computer&#10;&#10;Description automatically generated" id="329" name="Google Shape;329;p10"/>
          <p:cNvPicPr preferRelativeResize="0"/>
          <p:nvPr/>
        </p:nvPicPr>
        <p:blipFill rotWithShape="1">
          <a:blip r:embed="rId8">
            <a:alphaModFix/>
          </a:blip>
          <a:srcRect b="0" l="0" r="0" t="0"/>
          <a:stretch/>
        </p:blipFill>
        <p:spPr>
          <a:xfrm>
            <a:off x="6848683" y="6928722"/>
            <a:ext cx="5330952" cy="1696212"/>
          </a:xfrm>
          <a:prstGeom prst="rect">
            <a:avLst/>
          </a:prstGeom>
          <a:noFill/>
          <a:ln>
            <a:noFill/>
          </a:ln>
        </p:spPr>
      </p:pic>
      <p:cxnSp>
        <p:nvCxnSpPr>
          <p:cNvPr id="330" name="Google Shape;330;p10"/>
          <p:cNvCxnSpPr/>
          <p:nvPr/>
        </p:nvCxnSpPr>
        <p:spPr>
          <a:xfrm>
            <a:off x="6457950" y="3543300"/>
            <a:ext cx="552450" cy="0"/>
          </a:xfrm>
          <a:prstGeom prst="straightConnector1">
            <a:avLst/>
          </a:prstGeom>
          <a:noFill/>
          <a:ln cap="flat" cmpd="sng" w="57150">
            <a:solidFill>
              <a:schemeClr val="dk1"/>
            </a:solidFill>
            <a:prstDash val="solid"/>
            <a:round/>
            <a:headEnd len="sm" w="sm" type="none"/>
            <a:tailEnd len="med" w="med" type="stealth"/>
          </a:ln>
        </p:spPr>
      </p:cxnSp>
      <p:cxnSp>
        <p:nvCxnSpPr>
          <p:cNvPr id="331" name="Google Shape;331;p10"/>
          <p:cNvCxnSpPr/>
          <p:nvPr/>
        </p:nvCxnSpPr>
        <p:spPr>
          <a:xfrm>
            <a:off x="12020550" y="3543300"/>
            <a:ext cx="552450" cy="0"/>
          </a:xfrm>
          <a:prstGeom prst="straightConnector1">
            <a:avLst/>
          </a:prstGeom>
          <a:noFill/>
          <a:ln cap="flat" cmpd="sng" w="57150">
            <a:solidFill>
              <a:schemeClr val="dk1"/>
            </a:solidFill>
            <a:prstDash val="solid"/>
            <a:round/>
            <a:headEnd len="sm" w="sm" type="none"/>
            <a:tailEnd len="med" w="med" type="stealth"/>
          </a:ln>
        </p:spPr>
      </p:cxnSp>
      <p:cxnSp>
        <p:nvCxnSpPr>
          <p:cNvPr id="332" name="Google Shape;332;p10"/>
          <p:cNvCxnSpPr/>
          <p:nvPr/>
        </p:nvCxnSpPr>
        <p:spPr>
          <a:xfrm>
            <a:off x="6391275" y="7998261"/>
            <a:ext cx="552450" cy="0"/>
          </a:xfrm>
          <a:prstGeom prst="straightConnector1">
            <a:avLst/>
          </a:prstGeom>
          <a:noFill/>
          <a:ln cap="flat" cmpd="sng" w="57150">
            <a:solidFill>
              <a:schemeClr val="dk1"/>
            </a:solidFill>
            <a:prstDash val="solid"/>
            <a:round/>
            <a:headEnd len="sm" w="sm" type="none"/>
            <a:tailEnd len="med" w="med" type="stealth"/>
          </a:ln>
        </p:spPr>
      </p:cxnSp>
      <p:sp>
        <p:nvSpPr>
          <p:cNvPr id="333" name="Google Shape;333;p10"/>
          <p:cNvSpPr txBox="1"/>
          <p:nvPr/>
        </p:nvSpPr>
        <p:spPr>
          <a:xfrm>
            <a:off x="1251030" y="9125907"/>
            <a:ext cx="143699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strike="noStrike">
                <a:solidFill>
                  <a:srgbClr val="000000"/>
                </a:solidFill>
                <a:latin typeface="Georgia"/>
                <a:ea typeface="Georgia"/>
                <a:cs typeface="Georgia"/>
                <a:sym typeface="Georgia"/>
              </a:rPr>
              <a:t>Questions to ask customers during walk-ins </a:t>
            </a:r>
            <a:r>
              <a:rPr i="1" lang="en-US" sz="2400">
                <a:solidFill>
                  <a:srgbClr val="000000"/>
                </a:solidFill>
                <a:latin typeface="Georgia"/>
                <a:ea typeface="Georgia"/>
                <a:cs typeface="Georgia"/>
                <a:sym typeface="Georgia"/>
              </a:rPr>
              <a:t>at </a:t>
            </a:r>
            <a:r>
              <a:rPr b="0" i="1" lang="en-US" sz="2400" u="none" strike="noStrike">
                <a:solidFill>
                  <a:srgbClr val="000000"/>
                </a:solidFill>
                <a:latin typeface="Georgia"/>
                <a:ea typeface="Georgia"/>
                <a:cs typeface="Georgia"/>
                <a:sym typeface="Georgia"/>
              </a:rPr>
              <a:t>the Verizon stores for an instant approva</a:t>
            </a:r>
            <a:r>
              <a:rPr i="1" lang="en-US" sz="2400">
                <a:solidFill>
                  <a:srgbClr val="000000"/>
                </a:solidFill>
                <a:latin typeface="Georgia"/>
                <a:ea typeface="Georgia"/>
                <a:cs typeface="Georgia"/>
                <a:sym typeface="Georgia"/>
              </a:rPr>
              <a:t>l/</a:t>
            </a:r>
            <a:r>
              <a:rPr b="0" i="1" lang="en-US" sz="2400" u="none" strike="noStrike">
                <a:solidFill>
                  <a:srgbClr val="000000"/>
                </a:solidFill>
                <a:latin typeface="Georgia"/>
                <a:ea typeface="Georgia"/>
                <a:cs typeface="Georgia"/>
                <a:sym typeface="Georgia"/>
              </a:rPr>
              <a:t>rejection</a:t>
            </a:r>
            <a:endParaRPr i="1" sz="2400">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4EF"/>
        </a:solidFill>
      </p:bgPr>
    </p:bg>
    <p:spTree>
      <p:nvGrpSpPr>
        <p:cNvPr id="337" name="Shape 337"/>
        <p:cNvGrpSpPr/>
        <p:nvPr/>
      </p:nvGrpSpPr>
      <p:grpSpPr>
        <a:xfrm>
          <a:off x="0" y="0"/>
          <a:ext cx="0" cy="0"/>
          <a:chOff x="0" y="0"/>
          <a:chExt cx="0" cy="0"/>
        </a:xfrm>
      </p:grpSpPr>
      <p:sp>
        <p:nvSpPr>
          <p:cNvPr id="338" name="Google Shape;338;p11"/>
          <p:cNvSpPr/>
          <p:nvPr/>
        </p:nvSpPr>
        <p:spPr>
          <a:xfrm>
            <a:off x="17637160" y="4200009"/>
            <a:ext cx="272980" cy="272980"/>
          </a:xfrm>
          <a:custGeom>
            <a:rect b="b" l="l" r="r" t="t"/>
            <a:pathLst>
              <a:path extrusionOk="0" h="272980" w="272980">
                <a:moveTo>
                  <a:pt x="0" y="0"/>
                </a:moveTo>
                <a:lnTo>
                  <a:pt x="272980" y="0"/>
                </a:lnTo>
                <a:lnTo>
                  <a:pt x="272980" y="272979"/>
                </a:lnTo>
                <a:lnTo>
                  <a:pt x="0" y="27297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1"/>
          <p:cNvSpPr/>
          <p:nvPr/>
        </p:nvSpPr>
        <p:spPr>
          <a:xfrm>
            <a:off x="5347430" y="2962276"/>
            <a:ext cx="7593140" cy="5315198"/>
          </a:xfrm>
          <a:custGeom>
            <a:rect b="b" l="l" r="r" t="t"/>
            <a:pathLst>
              <a:path extrusionOk="0" h="5315198" w="7593140">
                <a:moveTo>
                  <a:pt x="0" y="0"/>
                </a:moveTo>
                <a:lnTo>
                  <a:pt x="7593140" y="0"/>
                </a:lnTo>
                <a:lnTo>
                  <a:pt x="7593140" y="5315199"/>
                </a:lnTo>
                <a:lnTo>
                  <a:pt x="0" y="531519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0" name="Google Shape;340;p11"/>
          <p:cNvCxnSpPr/>
          <p:nvPr/>
        </p:nvCxnSpPr>
        <p:spPr>
          <a:xfrm rot="3487">
            <a:off x="4449289" y="8339138"/>
            <a:ext cx="9389421" cy="0"/>
          </a:xfrm>
          <a:prstGeom prst="straightConnector1">
            <a:avLst/>
          </a:prstGeom>
          <a:noFill/>
          <a:ln cap="flat" cmpd="sng" w="38100">
            <a:solidFill>
              <a:srgbClr val="243E4D"/>
            </a:solidFill>
            <a:prstDash val="solid"/>
            <a:round/>
            <a:headEnd len="sm" w="sm" type="none"/>
            <a:tailEnd len="sm" w="sm" type="none"/>
          </a:ln>
        </p:spPr>
      </p:cxnSp>
      <p:sp>
        <p:nvSpPr>
          <p:cNvPr id="341" name="Google Shape;341;p11"/>
          <p:cNvSpPr txBox="1"/>
          <p:nvPr/>
        </p:nvSpPr>
        <p:spPr>
          <a:xfrm>
            <a:off x="1251032" y="1081604"/>
            <a:ext cx="15208168"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Thank you! Any Questions?</a:t>
            </a:r>
            <a:endParaRPr/>
          </a:p>
        </p:txBody>
      </p:sp>
      <p:sp>
        <p:nvSpPr>
          <p:cNvPr id="342" name="Google Shape;342;p11"/>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11</a:t>
            </a:r>
            <a:endParaRPr sz="2400">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0414541" y="3524467"/>
            <a:ext cx="7176383" cy="5153948"/>
          </a:xfrm>
          <a:custGeom>
            <a:rect b="b" l="l" r="r" t="t"/>
            <a:pathLst>
              <a:path extrusionOk="0" h="5153948" w="7176383">
                <a:moveTo>
                  <a:pt x="0" y="0"/>
                </a:moveTo>
                <a:lnTo>
                  <a:pt x="7176383" y="0"/>
                </a:lnTo>
                <a:lnTo>
                  <a:pt x="7176383" y="5153948"/>
                </a:lnTo>
                <a:lnTo>
                  <a:pt x="0" y="515394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2"/>
          <p:cNvSpPr txBox="1"/>
          <p:nvPr/>
        </p:nvSpPr>
        <p:spPr>
          <a:xfrm>
            <a:off x="1251032" y="1081604"/>
            <a:ext cx="10788568"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Agenda</a:t>
            </a:r>
            <a:endParaRPr/>
          </a:p>
        </p:txBody>
      </p:sp>
      <p:sp>
        <p:nvSpPr>
          <p:cNvPr id="102" name="Google Shape;102;p2"/>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2</a:t>
            </a:r>
            <a:endParaRPr sz="2400">
              <a:solidFill>
                <a:srgbClr val="000000"/>
              </a:solidFill>
              <a:latin typeface="Georgia"/>
              <a:ea typeface="Georgia"/>
              <a:cs typeface="Georgia"/>
              <a:sym typeface="Georgia"/>
            </a:endParaRPr>
          </a:p>
        </p:txBody>
      </p:sp>
      <p:grpSp>
        <p:nvGrpSpPr>
          <p:cNvPr id="103" name="Google Shape;103;p2"/>
          <p:cNvGrpSpPr/>
          <p:nvPr/>
        </p:nvGrpSpPr>
        <p:grpSpPr>
          <a:xfrm>
            <a:off x="1225631" y="2196441"/>
            <a:ext cx="9756178" cy="7539937"/>
            <a:chOff x="1225631" y="2584847"/>
            <a:chExt cx="9756178" cy="7539937"/>
          </a:xfrm>
        </p:grpSpPr>
        <p:grpSp>
          <p:nvGrpSpPr>
            <p:cNvPr id="104" name="Google Shape;104;p2"/>
            <p:cNvGrpSpPr/>
            <p:nvPr/>
          </p:nvGrpSpPr>
          <p:grpSpPr>
            <a:xfrm>
              <a:off x="1251032" y="2584847"/>
              <a:ext cx="9730777" cy="1057084"/>
              <a:chOff x="1028700" y="2654497"/>
              <a:chExt cx="9730777" cy="1057084"/>
            </a:xfrm>
          </p:grpSpPr>
          <p:grpSp>
            <p:nvGrpSpPr>
              <p:cNvPr id="105" name="Google Shape;105;p2"/>
              <p:cNvGrpSpPr/>
              <p:nvPr/>
            </p:nvGrpSpPr>
            <p:grpSpPr>
              <a:xfrm>
                <a:off x="1028700" y="2769340"/>
                <a:ext cx="9730777" cy="942241"/>
                <a:chOff x="0" y="-38100"/>
                <a:chExt cx="2562838" cy="514686"/>
              </a:xfrm>
            </p:grpSpPr>
            <p:sp>
              <p:nvSpPr>
                <p:cNvPr id="106" name="Google Shape;106;p2"/>
                <p:cNvSpPr/>
                <p:nvPr/>
              </p:nvSpPr>
              <p:spPr>
                <a:xfrm>
                  <a:off x="0" y="0"/>
                  <a:ext cx="2326093" cy="476586"/>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2"/>
                <p:cNvSpPr txBox="1"/>
                <p:nvPr/>
              </p:nvSpPr>
              <p:spPr>
                <a:xfrm>
                  <a:off x="0" y="-38100"/>
                  <a:ext cx="2562838" cy="514686"/>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sp>
            <p:nvSpPr>
              <p:cNvPr id="108" name="Google Shape;108;p2"/>
              <p:cNvSpPr txBox="1"/>
              <p:nvPr/>
            </p:nvSpPr>
            <p:spPr>
              <a:xfrm>
                <a:off x="1611883" y="2654497"/>
                <a:ext cx="452199" cy="1057084"/>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1</a:t>
                </a:r>
                <a:endParaRPr/>
              </a:p>
            </p:txBody>
          </p:sp>
          <p:sp>
            <p:nvSpPr>
              <p:cNvPr id="109" name="Google Shape;109;p2"/>
              <p:cNvSpPr txBox="1"/>
              <p:nvPr/>
            </p:nvSpPr>
            <p:spPr>
              <a:xfrm>
                <a:off x="3397581" y="3024375"/>
                <a:ext cx="6097669" cy="432170"/>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Client Problem</a:t>
                </a:r>
                <a:endParaRPr sz="2400">
                  <a:solidFill>
                    <a:srgbClr val="000000"/>
                  </a:solidFill>
                  <a:latin typeface="Georgia"/>
                  <a:ea typeface="Georgia"/>
                  <a:cs typeface="Georgia"/>
                  <a:sym typeface="Georgia"/>
                </a:endParaRPr>
              </a:p>
            </p:txBody>
          </p:sp>
        </p:grpSp>
        <p:grpSp>
          <p:nvGrpSpPr>
            <p:cNvPr id="110" name="Google Shape;110;p2"/>
            <p:cNvGrpSpPr/>
            <p:nvPr/>
          </p:nvGrpSpPr>
          <p:grpSpPr>
            <a:xfrm>
              <a:off x="1251032" y="3962357"/>
              <a:ext cx="9730777" cy="942241"/>
              <a:chOff x="1028700" y="2769340"/>
              <a:chExt cx="9730777" cy="942241"/>
            </a:xfrm>
          </p:grpSpPr>
          <p:grpSp>
            <p:nvGrpSpPr>
              <p:cNvPr id="111" name="Google Shape;111;p2"/>
              <p:cNvGrpSpPr/>
              <p:nvPr/>
            </p:nvGrpSpPr>
            <p:grpSpPr>
              <a:xfrm>
                <a:off x="1028700" y="2769340"/>
                <a:ext cx="9730777" cy="942241"/>
                <a:chOff x="0" y="-38100"/>
                <a:chExt cx="2562838" cy="514686"/>
              </a:xfrm>
            </p:grpSpPr>
            <p:sp>
              <p:nvSpPr>
                <p:cNvPr id="112" name="Google Shape;112;p2"/>
                <p:cNvSpPr/>
                <p:nvPr/>
              </p:nvSpPr>
              <p:spPr>
                <a:xfrm>
                  <a:off x="0" y="0"/>
                  <a:ext cx="2326093" cy="476586"/>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p:txBody>
            </p:sp>
            <p:sp>
              <p:nvSpPr>
                <p:cNvPr id="113" name="Google Shape;113;p2"/>
                <p:cNvSpPr txBox="1"/>
                <p:nvPr/>
              </p:nvSpPr>
              <p:spPr>
                <a:xfrm>
                  <a:off x="0" y="-38100"/>
                  <a:ext cx="2562838" cy="514686"/>
                </a:xfrm>
                <a:prstGeom prst="rect">
                  <a:avLst/>
                </a:prstGeom>
                <a:noFill/>
                <a:ln>
                  <a:noFill/>
                </a:ln>
              </p:spPr>
              <p:txBody>
                <a:bodyPr anchorCtr="0" anchor="ctr" bIns="50800" lIns="50800" spcFirstLastPara="1" rIns="50800" wrap="square" tIns="50800">
                  <a:noAutofit/>
                </a:bodyPr>
                <a:lstStyle/>
                <a:p>
                  <a:pPr indent="0" lvl="0" marL="0" marR="0" rtl="0" algn="ctr">
                    <a:lnSpc>
                      <a:spcPct val="122500"/>
                    </a:lnSpc>
                    <a:spcBef>
                      <a:spcPts val="0"/>
                    </a:spcBef>
                    <a:spcAft>
                      <a:spcPts val="0"/>
                    </a:spcAft>
                    <a:buNone/>
                  </a:pPr>
                  <a:r>
                    <a:t/>
                  </a:r>
                  <a:endParaRPr sz="2400">
                    <a:solidFill>
                      <a:schemeClr val="dk1"/>
                    </a:solidFill>
                    <a:latin typeface="Georgia"/>
                    <a:ea typeface="Georgia"/>
                    <a:cs typeface="Georgia"/>
                    <a:sym typeface="Georgia"/>
                  </a:endParaRPr>
                </a:p>
              </p:txBody>
            </p:sp>
          </p:grpSp>
          <p:sp>
            <p:nvSpPr>
              <p:cNvPr id="114" name="Google Shape;114;p2"/>
              <p:cNvSpPr txBox="1"/>
              <p:nvPr/>
            </p:nvSpPr>
            <p:spPr>
              <a:xfrm>
                <a:off x="3397581" y="3024375"/>
                <a:ext cx="6097669" cy="432170"/>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Chosen Model and Rationale</a:t>
                </a:r>
                <a:endParaRPr sz="2400">
                  <a:solidFill>
                    <a:srgbClr val="000000"/>
                  </a:solidFill>
                  <a:latin typeface="Georgia"/>
                  <a:ea typeface="Georgia"/>
                  <a:cs typeface="Georgia"/>
                  <a:sym typeface="Georgia"/>
                </a:endParaRPr>
              </a:p>
            </p:txBody>
          </p:sp>
        </p:grpSp>
        <p:grpSp>
          <p:nvGrpSpPr>
            <p:cNvPr id="115" name="Google Shape;115;p2"/>
            <p:cNvGrpSpPr/>
            <p:nvPr/>
          </p:nvGrpSpPr>
          <p:grpSpPr>
            <a:xfrm>
              <a:off x="1251032" y="5032924"/>
              <a:ext cx="9730777" cy="1250030"/>
              <a:chOff x="1028700" y="2461551"/>
              <a:chExt cx="9730777" cy="1250030"/>
            </a:xfrm>
          </p:grpSpPr>
          <p:grpSp>
            <p:nvGrpSpPr>
              <p:cNvPr id="116" name="Google Shape;116;p2"/>
              <p:cNvGrpSpPr/>
              <p:nvPr/>
            </p:nvGrpSpPr>
            <p:grpSpPr>
              <a:xfrm>
                <a:off x="1028700" y="2713264"/>
                <a:ext cx="9730777" cy="998317"/>
                <a:chOff x="0" y="-68731"/>
                <a:chExt cx="2562838" cy="545317"/>
              </a:xfrm>
            </p:grpSpPr>
            <p:sp>
              <p:nvSpPr>
                <p:cNvPr id="117" name="Google Shape;117;p2"/>
                <p:cNvSpPr/>
                <p:nvPr/>
              </p:nvSpPr>
              <p:spPr>
                <a:xfrm>
                  <a:off x="0" y="-68731"/>
                  <a:ext cx="2326093" cy="476586"/>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p:txBody>
            </p:sp>
            <p:sp>
              <p:nvSpPr>
                <p:cNvPr id="118" name="Google Shape;118;p2"/>
                <p:cNvSpPr txBox="1"/>
                <p:nvPr/>
              </p:nvSpPr>
              <p:spPr>
                <a:xfrm>
                  <a:off x="0" y="-38100"/>
                  <a:ext cx="2562838" cy="514686"/>
                </a:xfrm>
                <a:prstGeom prst="rect">
                  <a:avLst/>
                </a:prstGeom>
                <a:noFill/>
                <a:ln>
                  <a:noFill/>
                </a:ln>
              </p:spPr>
              <p:txBody>
                <a:bodyPr anchorCtr="0" anchor="ctr" bIns="50800" lIns="50800" spcFirstLastPara="1" rIns="50800" wrap="square" tIns="50800">
                  <a:noAutofit/>
                </a:bodyPr>
                <a:lstStyle/>
                <a:p>
                  <a:pPr indent="0" lvl="0" marL="0" marR="0" rtl="0" algn="ctr">
                    <a:lnSpc>
                      <a:spcPct val="122500"/>
                    </a:lnSpc>
                    <a:spcBef>
                      <a:spcPts val="0"/>
                    </a:spcBef>
                    <a:spcAft>
                      <a:spcPts val="0"/>
                    </a:spcAft>
                    <a:buNone/>
                  </a:pPr>
                  <a:r>
                    <a:t/>
                  </a:r>
                  <a:endParaRPr sz="2400">
                    <a:solidFill>
                      <a:schemeClr val="dk1"/>
                    </a:solidFill>
                    <a:latin typeface="Georgia"/>
                    <a:ea typeface="Georgia"/>
                    <a:cs typeface="Georgia"/>
                    <a:sym typeface="Georgia"/>
                  </a:endParaRPr>
                </a:p>
              </p:txBody>
            </p:sp>
          </p:grpSp>
          <p:sp>
            <p:nvSpPr>
              <p:cNvPr id="119" name="Google Shape;119;p2"/>
              <p:cNvSpPr txBox="1"/>
              <p:nvPr/>
            </p:nvSpPr>
            <p:spPr>
              <a:xfrm>
                <a:off x="1611884" y="2461551"/>
                <a:ext cx="452199" cy="1043812"/>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3</a:t>
                </a:r>
                <a:endParaRPr/>
              </a:p>
            </p:txBody>
          </p:sp>
          <p:sp>
            <p:nvSpPr>
              <p:cNvPr id="120" name="Google Shape;120;p2"/>
              <p:cNvSpPr txBox="1"/>
              <p:nvPr/>
            </p:nvSpPr>
            <p:spPr>
              <a:xfrm>
                <a:off x="3397581" y="2898548"/>
                <a:ext cx="6097669" cy="432170"/>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Model Performance Assessment</a:t>
                </a:r>
                <a:endParaRPr sz="2400">
                  <a:solidFill>
                    <a:srgbClr val="000000"/>
                  </a:solidFill>
                  <a:latin typeface="Georgia"/>
                  <a:ea typeface="Georgia"/>
                  <a:cs typeface="Georgia"/>
                  <a:sym typeface="Georgia"/>
                </a:endParaRPr>
              </a:p>
            </p:txBody>
          </p:sp>
        </p:grpSp>
        <p:grpSp>
          <p:nvGrpSpPr>
            <p:cNvPr id="121" name="Google Shape;121;p2"/>
            <p:cNvGrpSpPr/>
            <p:nvPr/>
          </p:nvGrpSpPr>
          <p:grpSpPr>
            <a:xfrm>
              <a:off x="1251032" y="6358665"/>
              <a:ext cx="9730777" cy="1337097"/>
              <a:chOff x="1028700" y="2374484"/>
              <a:chExt cx="9730777" cy="1337097"/>
            </a:xfrm>
          </p:grpSpPr>
          <p:grpSp>
            <p:nvGrpSpPr>
              <p:cNvPr id="122" name="Google Shape;122;p2"/>
              <p:cNvGrpSpPr/>
              <p:nvPr/>
            </p:nvGrpSpPr>
            <p:grpSpPr>
              <a:xfrm>
                <a:off x="1028700" y="2637338"/>
                <a:ext cx="9730777" cy="1074243"/>
                <a:chOff x="0" y="-110204"/>
                <a:chExt cx="2562838" cy="586790"/>
              </a:xfrm>
            </p:grpSpPr>
            <p:sp>
              <p:nvSpPr>
                <p:cNvPr id="123" name="Google Shape;123;p2"/>
                <p:cNvSpPr/>
                <p:nvPr/>
              </p:nvSpPr>
              <p:spPr>
                <a:xfrm>
                  <a:off x="0" y="-110204"/>
                  <a:ext cx="2326093" cy="476586"/>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p:txBody>
            </p:sp>
            <p:sp>
              <p:nvSpPr>
                <p:cNvPr id="124" name="Google Shape;124;p2"/>
                <p:cNvSpPr txBox="1"/>
                <p:nvPr/>
              </p:nvSpPr>
              <p:spPr>
                <a:xfrm>
                  <a:off x="0" y="-38100"/>
                  <a:ext cx="2562838" cy="514686"/>
                </a:xfrm>
                <a:prstGeom prst="rect">
                  <a:avLst/>
                </a:prstGeom>
                <a:noFill/>
                <a:ln>
                  <a:noFill/>
                </a:ln>
              </p:spPr>
              <p:txBody>
                <a:bodyPr anchorCtr="0" anchor="ctr" bIns="50800" lIns="50800" spcFirstLastPara="1" rIns="50800" wrap="square" tIns="50800">
                  <a:noAutofit/>
                </a:bodyPr>
                <a:lstStyle/>
                <a:p>
                  <a:pPr indent="0" lvl="0" marL="0" marR="0" rtl="0" algn="ctr">
                    <a:lnSpc>
                      <a:spcPct val="122500"/>
                    </a:lnSpc>
                    <a:spcBef>
                      <a:spcPts val="0"/>
                    </a:spcBef>
                    <a:spcAft>
                      <a:spcPts val="0"/>
                    </a:spcAft>
                    <a:buNone/>
                  </a:pPr>
                  <a:r>
                    <a:t/>
                  </a:r>
                  <a:endParaRPr sz="2400">
                    <a:solidFill>
                      <a:schemeClr val="dk1"/>
                    </a:solidFill>
                    <a:latin typeface="Georgia"/>
                    <a:ea typeface="Georgia"/>
                    <a:cs typeface="Georgia"/>
                    <a:sym typeface="Georgia"/>
                  </a:endParaRPr>
                </a:p>
              </p:txBody>
            </p:sp>
          </p:grpSp>
          <p:sp>
            <p:nvSpPr>
              <p:cNvPr id="125" name="Google Shape;125;p2"/>
              <p:cNvSpPr txBox="1"/>
              <p:nvPr/>
            </p:nvSpPr>
            <p:spPr>
              <a:xfrm>
                <a:off x="1611884" y="2374484"/>
                <a:ext cx="452199" cy="1043812"/>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4</a:t>
                </a:r>
                <a:endParaRPr/>
              </a:p>
            </p:txBody>
          </p:sp>
          <p:sp>
            <p:nvSpPr>
              <p:cNvPr id="126" name="Google Shape;126;p2"/>
              <p:cNvSpPr txBox="1"/>
              <p:nvPr/>
            </p:nvSpPr>
            <p:spPr>
              <a:xfrm>
                <a:off x="3397581" y="2822624"/>
                <a:ext cx="6097669" cy="432170"/>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Model Confusion Matrix</a:t>
                </a:r>
                <a:endParaRPr sz="2400">
                  <a:solidFill>
                    <a:srgbClr val="000000"/>
                  </a:solidFill>
                  <a:latin typeface="Georgia"/>
                  <a:ea typeface="Georgia"/>
                  <a:cs typeface="Georgia"/>
                  <a:sym typeface="Georgia"/>
                </a:endParaRPr>
              </a:p>
            </p:txBody>
          </p:sp>
        </p:grpSp>
        <p:grpSp>
          <p:nvGrpSpPr>
            <p:cNvPr id="127" name="Google Shape;127;p2"/>
            <p:cNvGrpSpPr/>
            <p:nvPr/>
          </p:nvGrpSpPr>
          <p:grpSpPr>
            <a:xfrm>
              <a:off x="1225631" y="7635511"/>
              <a:ext cx="9756178" cy="1473059"/>
              <a:chOff x="1003299" y="2238522"/>
              <a:chExt cx="9756178" cy="1473059"/>
            </a:xfrm>
          </p:grpSpPr>
          <p:grpSp>
            <p:nvGrpSpPr>
              <p:cNvPr id="128" name="Google Shape;128;p2"/>
              <p:cNvGrpSpPr/>
              <p:nvPr/>
            </p:nvGrpSpPr>
            <p:grpSpPr>
              <a:xfrm>
                <a:off x="1003299" y="2492491"/>
                <a:ext cx="9756178" cy="1219090"/>
                <a:chOff x="-6690" y="-189325"/>
                <a:chExt cx="2569528" cy="665911"/>
              </a:xfrm>
            </p:grpSpPr>
            <p:sp>
              <p:nvSpPr>
                <p:cNvPr id="129" name="Google Shape;129;p2"/>
                <p:cNvSpPr/>
                <p:nvPr/>
              </p:nvSpPr>
              <p:spPr>
                <a:xfrm>
                  <a:off x="-6690" y="-189325"/>
                  <a:ext cx="2326093" cy="476586"/>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p:txBody>
            </p:sp>
            <p:sp>
              <p:nvSpPr>
                <p:cNvPr id="130" name="Google Shape;130;p2"/>
                <p:cNvSpPr txBox="1"/>
                <p:nvPr/>
              </p:nvSpPr>
              <p:spPr>
                <a:xfrm>
                  <a:off x="0" y="-38100"/>
                  <a:ext cx="2562838" cy="514686"/>
                </a:xfrm>
                <a:prstGeom prst="rect">
                  <a:avLst/>
                </a:prstGeom>
                <a:noFill/>
                <a:ln>
                  <a:noFill/>
                </a:ln>
              </p:spPr>
              <p:txBody>
                <a:bodyPr anchorCtr="0" anchor="ctr" bIns="50800" lIns="50800" spcFirstLastPara="1" rIns="50800" wrap="square" tIns="50800">
                  <a:noAutofit/>
                </a:bodyPr>
                <a:lstStyle/>
                <a:p>
                  <a:pPr indent="0" lvl="0" marL="0" marR="0" rtl="0" algn="ctr">
                    <a:lnSpc>
                      <a:spcPct val="122500"/>
                    </a:lnSpc>
                    <a:spcBef>
                      <a:spcPts val="0"/>
                    </a:spcBef>
                    <a:spcAft>
                      <a:spcPts val="0"/>
                    </a:spcAft>
                    <a:buNone/>
                  </a:pPr>
                  <a:r>
                    <a:t/>
                  </a:r>
                  <a:endParaRPr sz="2400">
                    <a:solidFill>
                      <a:schemeClr val="dk1"/>
                    </a:solidFill>
                    <a:latin typeface="Georgia"/>
                    <a:ea typeface="Georgia"/>
                    <a:cs typeface="Georgia"/>
                    <a:sym typeface="Georgia"/>
                  </a:endParaRPr>
                </a:p>
              </p:txBody>
            </p:sp>
          </p:grpSp>
          <p:sp>
            <p:nvSpPr>
              <p:cNvPr id="131" name="Google Shape;131;p2"/>
              <p:cNvSpPr txBox="1"/>
              <p:nvPr/>
            </p:nvSpPr>
            <p:spPr>
              <a:xfrm>
                <a:off x="1586900" y="2238522"/>
                <a:ext cx="452199" cy="1043812"/>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5</a:t>
                </a:r>
                <a:endParaRPr/>
              </a:p>
            </p:txBody>
          </p:sp>
          <p:sp>
            <p:nvSpPr>
              <p:cNvPr id="132" name="Google Shape;132;p2"/>
              <p:cNvSpPr txBox="1"/>
              <p:nvPr/>
            </p:nvSpPr>
            <p:spPr>
              <a:xfrm>
                <a:off x="3372182" y="2677776"/>
                <a:ext cx="609766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Business Value Estimate of the Model</a:t>
                </a:r>
                <a:endParaRPr sz="2400">
                  <a:solidFill>
                    <a:srgbClr val="000000"/>
                  </a:solidFill>
                  <a:latin typeface="Georgia"/>
                  <a:ea typeface="Georgia"/>
                  <a:cs typeface="Georgia"/>
                  <a:sym typeface="Georgia"/>
                </a:endParaRPr>
              </a:p>
            </p:txBody>
          </p:sp>
        </p:grpSp>
        <p:sp>
          <p:nvSpPr>
            <p:cNvPr id="133" name="Google Shape;133;p2"/>
            <p:cNvSpPr txBox="1"/>
            <p:nvPr/>
          </p:nvSpPr>
          <p:spPr>
            <a:xfrm>
              <a:off x="1834216" y="3847514"/>
              <a:ext cx="452199" cy="1057084"/>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2</a:t>
              </a:r>
              <a:endParaRPr/>
            </a:p>
          </p:txBody>
        </p:sp>
        <p:sp>
          <p:nvSpPr>
            <p:cNvPr id="134" name="Google Shape;134;p2"/>
            <p:cNvSpPr/>
            <p:nvPr/>
          </p:nvSpPr>
          <p:spPr>
            <a:xfrm>
              <a:off x="1251032" y="9200134"/>
              <a:ext cx="8831886" cy="872491"/>
            </a:xfrm>
            <a:custGeom>
              <a:rect b="b" l="l" r="r" t="t"/>
              <a:pathLst>
                <a:path extrusionOk="0" h="476586" w="2562838">
                  <a:moveTo>
                    <a:pt x="0" y="0"/>
                  </a:moveTo>
                  <a:lnTo>
                    <a:pt x="2562838" y="0"/>
                  </a:lnTo>
                  <a:lnTo>
                    <a:pt x="2562838" y="476586"/>
                  </a:lnTo>
                  <a:lnTo>
                    <a:pt x="0" y="476586"/>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Georgia"/>
                <a:ea typeface="Georgia"/>
                <a:cs typeface="Georgia"/>
                <a:sym typeface="Georgia"/>
              </a:endParaRPr>
            </a:p>
          </p:txBody>
        </p:sp>
        <p:sp>
          <p:nvSpPr>
            <p:cNvPr id="135" name="Google Shape;135;p2"/>
            <p:cNvSpPr txBox="1"/>
            <p:nvPr/>
          </p:nvSpPr>
          <p:spPr>
            <a:xfrm>
              <a:off x="1834214" y="9080972"/>
              <a:ext cx="452199" cy="1043812"/>
            </a:xfrm>
            <a:prstGeom prst="rect">
              <a:avLst/>
            </a:prstGeom>
            <a:noFill/>
            <a:ln>
              <a:noFill/>
            </a:ln>
          </p:spPr>
          <p:txBody>
            <a:bodyPr anchorCtr="0" anchor="t" bIns="0" lIns="0" spcFirstLastPara="1" rIns="0" wrap="square" tIns="0">
              <a:spAutoFit/>
            </a:bodyPr>
            <a:lstStyle/>
            <a:p>
              <a:pPr indent="0" lvl="0" marL="0" marR="0" rtl="0" algn="l">
                <a:lnSpc>
                  <a:spcPct val="150466"/>
                </a:lnSpc>
                <a:spcBef>
                  <a:spcPts val="0"/>
                </a:spcBef>
                <a:spcAft>
                  <a:spcPts val="0"/>
                </a:spcAft>
                <a:buNone/>
              </a:pPr>
              <a:r>
                <a:rPr b="1" lang="en-US" sz="6000">
                  <a:solidFill>
                    <a:srgbClr val="A66735"/>
                  </a:solidFill>
                  <a:latin typeface="Georgia"/>
                  <a:ea typeface="Georgia"/>
                  <a:cs typeface="Georgia"/>
                  <a:sym typeface="Georgia"/>
                </a:rPr>
                <a:t>6</a:t>
              </a:r>
              <a:endParaRPr/>
            </a:p>
          </p:txBody>
        </p:sp>
        <p:sp>
          <p:nvSpPr>
            <p:cNvPr id="136" name="Google Shape;136;p2"/>
            <p:cNvSpPr txBox="1"/>
            <p:nvPr/>
          </p:nvSpPr>
          <p:spPr>
            <a:xfrm>
              <a:off x="3619913" y="9385419"/>
              <a:ext cx="609766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In-Store App Interface</a:t>
              </a:r>
              <a:endParaRPr sz="2400">
                <a:solidFill>
                  <a:srgbClr val="000000"/>
                </a:solidFill>
                <a:latin typeface="Georgia"/>
                <a:ea typeface="Georgia"/>
                <a:cs typeface="Georgia"/>
                <a:sym typeface="Georgi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3"/>
          <p:cNvGrpSpPr/>
          <p:nvPr/>
        </p:nvGrpSpPr>
        <p:grpSpPr>
          <a:xfrm>
            <a:off x="-5593" y="-144661"/>
            <a:ext cx="9753600" cy="10431661"/>
            <a:chOff x="0" y="-38100"/>
            <a:chExt cx="1868893" cy="2747433"/>
          </a:xfrm>
        </p:grpSpPr>
        <p:sp>
          <p:nvSpPr>
            <p:cNvPr id="143" name="Google Shape;143;p3"/>
            <p:cNvSpPr/>
            <p:nvPr/>
          </p:nvSpPr>
          <p:spPr>
            <a:xfrm>
              <a:off x="0" y="0"/>
              <a:ext cx="1868893" cy="2709333"/>
            </a:xfrm>
            <a:custGeom>
              <a:rect b="b" l="l" r="r" t="t"/>
              <a:pathLst>
                <a:path extrusionOk="0" h="2709333" w="1868893">
                  <a:moveTo>
                    <a:pt x="0" y="0"/>
                  </a:moveTo>
                  <a:lnTo>
                    <a:pt x="1868893" y="0"/>
                  </a:lnTo>
                  <a:lnTo>
                    <a:pt x="1868893" y="2709333"/>
                  </a:lnTo>
                  <a:lnTo>
                    <a:pt x="0" y="2709333"/>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4" name="Google Shape;144;p3"/>
            <p:cNvSpPr txBox="1"/>
            <p:nvPr/>
          </p:nvSpPr>
          <p:spPr>
            <a:xfrm>
              <a:off x="0" y="-38100"/>
              <a:ext cx="186889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sp>
        <p:nvSpPr>
          <p:cNvPr id="145" name="Google Shape;145;p3"/>
          <p:cNvSpPr txBox="1"/>
          <p:nvPr/>
        </p:nvSpPr>
        <p:spPr>
          <a:xfrm>
            <a:off x="1251032" y="2610444"/>
            <a:ext cx="6422427" cy="2954655"/>
          </a:xfrm>
          <a:prstGeom prst="rect">
            <a:avLst/>
          </a:prstGeom>
          <a:noFill/>
          <a:ln>
            <a:noFill/>
          </a:ln>
        </p:spPr>
        <p:txBody>
          <a:bodyPr anchorCtr="0" anchor="t" bIns="0" lIns="0" spcFirstLastPara="1" rIns="0" wrap="square" tIns="0">
            <a:spAutoFit/>
          </a:bodyPr>
          <a:lstStyle/>
          <a:p>
            <a:pPr indent="0" lvl="0" marL="457200" marR="0" rtl="0" algn="l">
              <a:spcBef>
                <a:spcPts val="0"/>
              </a:spcBef>
              <a:spcAft>
                <a:spcPts val="0"/>
              </a:spcAft>
              <a:buNone/>
            </a:pPr>
            <a:r>
              <a:rPr b="0" i="0" lang="en-US" sz="2400" u="none" strike="noStrike">
                <a:solidFill>
                  <a:srgbClr val="000000"/>
                </a:solidFill>
                <a:latin typeface="Georgia"/>
                <a:ea typeface="Georgia"/>
                <a:cs typeface="Georgia"/>
                <a:sym typeface="Georgia"/>
              </a:rPr>
              <a:t>Verizon Communications Inc. is one of the largest telecommunications companies in the United States, serving 120.9 million subscribers as of Q4 2020. </a:t>
            </a:r>
            <a:endParaRPr/>
          </a:p>
          <a:p>
            <a:pPr indent="0" lvl="0" marL="457200" marR="0" rtl="0" algn="l">
              <a:spcBef>
                <a:spcPts val="0"/>
              </a:spcBef>
              <a:spcAft>
                <a:spcPts val="0"/>
              </a:spcAft>
              <a:buNone/>
            </a:pPr>
            <a:r>
              <a:t/>
            </a:r>
            <a:endParaRPr sz="2400">
              <a:solidFill>
                <a:srgbClr val="000000"/>
              </a:solidFill>
              <a:latin typeface="Georgia"/>
              <a:ea typeface="Georgia"/>
              <a:cs typeface="Georgia"/>
              <a:sym typeface="Georgia"/>
            </a:endParaRPr>
          </a:p>
          <a:p>
            <a:pPr indent="0" lvl="0" marL="457200" marR="0" rtl="0" algn="l">
              <a:spcBef>
                <a:spcPts val="0"/>
              </a:spcBef>
              <a:spcAft>
                <a:spcPts val="0"/>
              </a:spcAft>
              <a:buNone/>
            </a:pPr>
            <a:r>
              <a:rPr b="0" i="0" lang="en-US" sz="2400" u="none" strike="noStrike">
                <a:solidFill>
                  <a:srgbClr val="000000"/>
                </a:solidFill>
                <a:latin typeface="Georgia"/>
                <a:ea typeface="Georgia"/>
                <a:cs typeface="Georgia"/>
                <a:sym typeface="Georgia"/>
              </a:rPr>
              <a:t>The company leads the market with a strong focus on mobile services, data plans, and devices.</a:t>
            </a:r>
            <a:endParaRPr/>
          </a:p>
        </p:txBody>
      </p:sp>
      <p:grpSp>
        <p:nvGrpSpPr>
          <p:cNvPr id="146" name="Google Shape;146;p3"/>
          <p:cNvGrpSpPr/>
          <p:nvPr/>
        </p:nvGrpSpPr>
        <p:grpSpPr>
          <a:xfrm>
            <a:off x="9069813" y="495300"/>
            <a:ext cx="8246219" cy="8955121"/>
            <a:chOff x="8915400" y="665939"/>
            <a:chExt cx="8246219" cy="8955121"/>
          </a:xfrm>
        </p:grpSpPr>
        <p:grpSp>
          <p:nvGrpSpPr>
            <p:cNvPr id="147" name="Google Shape;147;p3"/>
            <p:cNvGrpSpPr/>
            <p:nvPr/>
          </p:nvGrpSpPr>
          <p:grpSpPr>
            <a:xfrm>
              <a:off x="8915400" y="665939"/>
              <a:ext cx="8246219" cy="4953857"/>
              <a:chOff x="0" y="-38100"/>
              <a:chExt cx="1763734" cy="1140708"/>
            </a:xfrm>
          </p:grpSpPr>
          <p:sp>
            <p:nvSpPr>
              <p:cNvPr id="148" name="Google Shape;148;p3"/>
              <p:cNvSpPr/>
              <p:nvPr/>
            </p:nvSpPr>
            <p:spPr>
              <a:xfrm>
                <a:off x="0" y="117587"/>
                <a:ext cx="1763734" cy="971843"/>
              </a:xfrm>
              <a:custGeom>
                <a:rect b="b" l="l" r="r" t="t"/>
                <a:pathLst>
                  <a:path extrusionOk="0" h="1102608" w="1763734">
                    <a:moveTo>
                      <a:pt x="0" y="0"/>
                    </a:moveTo>
                    <a:lnTo>
                      <a:pt x="1763734" y="0"/>
                    </a:lnTo>
                    <a:lnTo>
                      <a:pt x="1763734" y="1102608"/>
                    </a:lnTo>
                    <a:lnTo>
                      <a:pt x="0" y="1102608"/>
                    </a:lnTo>
                    <a:close/>
                  </a:path>
                </a:pathLst>
              </a:custGeom>
              <a:solidFill>
                <a:srgbClr val="A667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3"/>
              <p:cNvSpPr txBox="1"/>
              <p:nvPr/>
            </p:nvSpPr>
            <p:spPr>
              <a:xfrm>
                <a:off x="0" y="-38100"/>
                <a:ext cx="1763734" cy="1140708"/>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grpSp>
          <p:nvGrpSpPr>
            <p:cNvPr id="150" name="Google Shape;150;p3"/>
            <p:cNvGrpSpPr/>
            <p:nvPr/>
          </p:nvGrpSpPr>
          <p:grpSpPr>
            <a:xfrm>
              <a:off x="8915401" y="5817593"/>
              <a:ext cx="4167222" cy="3803467"/>
              <a:chOff x="0" y="-38100"/>
              <a:chExt cx="776674" cy="821825"/>
            </a:xfrm>
          </p:grpSpPr>
          <p:sp>
            <p:nvSpPr>
              <p:cNvPr id="151" name="Google Shape;151;p3"/>
              <p:cNvSpPr/>
              <p:nvPr/>
            </p:nvSpPr>
            <p:spPr>
              <a:xfrm>
                <a:off x="0" y="0"/>
                <a:ext cx="776674" cy="783725"/>
              </a:xfrm>
              <a:custGeom>
                <a:rect b="b" l="l" r="r" t="t"/>
                <a:pathLst>
                  <a:path extrusionOk="0" h="783725" w="767517">
                    <a:moveTo>
                      <a:pt x="0" y="0"/>
                    </a:moveTo>
                    <a:lnTo>
                      <a:pt x="767517" y="0"/>
                    </a:lnTo>
                    <a:lnTo>
                      <a:pt x="767517" y="783725"/>
                    </a:lnTo>
                    <a:lnTo>
                      <a:pt x="0" y="783725"/>
                    </a:ln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3"/>
              <p:cNvSpPr txBox="1"/>
              <p:nvPr/>
            </p:nvSpPr>
            <p:spPr>
              <a:xfrm>
                <a:off x="0" y="-38100"/>
                <a:ext cx="767517" cy="821825"/>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grpSp>
          <p:nvGrpSpPr>
            <p:cNvPr id="153" name="Google Shape;153;p3"/>
            <p:cNvGrpSpPr/>
            <p:nvPr/>
          </p:nvGrpSpPr>
          <p:grpSpPr>
            <a:xfrm>
              <a:off x="13262381" y="5817592"/>
              <a:ext cx="3899237" cy="3803467"/>
              <a:chOff x="0" y="-38100"/>
              <a:chExt cx="767517" cy="821825"/>
            </a:xfrm>
          </p:grpSpPr>
          <p:sp>
            <p:nvSpPr>
              <p:cNvPr id="154" name="Google Shape;154;p3"/>
              <p:cNvSpPr/>
              <p:nvPr/>
            </p:nvSpPr>
            <p:spPr>
              <a:xfrm>
                <a:off x="0" y="0"/>
                <a:ext cx="767517" cy="783725"/>
              </a:xfrm>
              <a:custGeom>
                <a:rect b="b" l="l" r="r" t="t"/>
                <a:pathLst>
                  <a:path extrusionOk="0" h="783725" w="767517">
                    <a:moveTo>
                      <a:pt x="0" y="0"/>
                    </a:moveTo>
                    <a:lnTo>
                      <a:pt x="767517" y="0"/>
                    </a:lnTo>
                    <a:lnTo>
                      <a:pt x="767517" y="783725"/>
                    </a:lnTo>
                    <a:lnTo>
                      <a:pt x="0" y="783725"/>
                    </a:lnTo>
                    <a:close/>
                  </a:path>
                </a:pathLst>
              </a:custGeom>
              <a:solidFill>
                <a:srgbClr val="243E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5" name="Google Shape;155;p3"/>
              <p:cNvSpPr txBox="1"/>
              <p:nvPr/>
            </p:nvSpPr>
            <p:spPr>
              <a:xfrm>
                <a:off x="0" y="-38100"/>
                <a:ext cx="767517" cy="821825"/>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sp>
          <p:nvSpPr>
            <p:cNvPr id="156" name="Google Shape;156;p3"/>
            <p:cNvSpPr txBox="1"/>
            <p:nvPr/>
          </p:nvSpPr>
          <p:spPr>
            <a:xfrm>
              <a:off x="9441895" y="1859714"/>
              <a:ext cx="3385423" cy="5625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lang="en-US" sz="3399">
                  <a:solidFill>
                    <a:srgbClr val="FFFFFF"/>
                  </a:solidFill>
                  <a:latin typeface="Georgia"/>
                  <a:ea typeface="Georgia"/>
                  <a:cs typeface="Georgia"/>
                  <a:sym typeface="Georgia"/>
                </a:rPr>
                <a:t>Problem Recap</a:t>
              </a:r>
              <a:endParaRPr/>
            </a:p>
          </p:txBody>
        </p:sp>
        <p:sp>
          <p:nvSpPr>
            <p:cNvPr id="157" name="Google Shape;157;p3"/>
            <p:cNvSpPr txBox="1"/>
            <p:nvPr/>
          </p:nvSpPr>
          <p:spPr>
            <a:xfrm>
              <a:off x="9417853" y="2700811"/>
              <a:ext cx="7384248" cy="2357120"/>
            </a:xfrm>
            <a:prstGeom prst="rect">
              <a:avLst/>
            </a:prstGeom>
            <a:noFill/>
            <a:ln>
              <a:noFill/>
            </a:ln>
          </p:spPr>
          <p:txBody>
            <a:bodyPr anchorCtr="0" anchor="t" bIns="0" lIns="0" spcFirstLastPara="1" rIns="0" wrap="square" tIns="0">
              <a:spAutoFit/>
            </a:bodyPr>
            <a:lstStyle/>
            <a:p>
              <a:pPr indent="0" lvl="0" marL="0" marR="0" rtl="0" algn="l">
                <a:lnSpc>
                  <a:spcPct val="128500"/>
                </a:lnSpc>
                <a:spcBef>
                  <a:spcPts val="0"/>
                </a:spcBef>
                <a:spcAft>
                  <a:spcPts val="0"/>
                </a:spcAft>
                <a:buNone/>
              </a:pPr>
              <a:r>
                <a:rPr b="0" i="0" lang="en-US" sz="2400" u="none" strike="noStrike">
                  <a:solidFill>
                    <a:schemeClr val="lt1"/>
                  </a:solidFill>
                  <a:latin typeface="Georgia"/>
                  <a:ea typeface="Georgia"/>
                  <a:cs typeface="Georgia"/>
                  <a:sym typeface="Georgia"/>
                </a:rPr>
                <a:t>Verizon Communications, Inc. faces financial risk by offering latest smart phones valued over $1,000 on contract, which effectively turns them into a lending institution. Identifying customers likely to default on these contracts is crucial for minimizing financial losses and supporting sustainable growth long-term.</a:t>
              </a:r>
              <a:endParaRPr sz="2400">
                <a:solidFill>
                  <a:schemeClr val="lt1"/>
                </a:solidFill>
                <a:latin typeface="Georgia"/>
                <a:ea typeface="Georgia"/>
                <a:cs typeface="Georgia"/>
                <a:sym typeface="Georgia"/>
              </a:endParaRPr>
            </a:p>
          </p:txBody>
        </p:sp>
        <p:sp>
          <p:nvSpPr>
            <p:cNvPr id="158" name="Google Shape;158;p3"/>
            <p:cNvSpPr txBox="1"/>
            <p:nvPr/>
          </p:nvSpPr>
          <p:spPr>
            <a:xfrm>
              <a:off x="9263035" y="6416687"/>
              <a:ext cx="3744039" cy="389530"/>
            </a:xfrm>
            <a:prstGeom prst="rect">
              <a:avLst/>
            </a:prstGeom>
            <a:noFill/>
            <a:ln>
              <a:noFill/>
            </a:ln>
          </p:spPr>
          <p:txBody>
            <a:bodyPr anchorCtr="0" anchor="t" bIns="0" lIns="0" spcFirstLastPara="1" rIns="0" wrap="square" tIns="0">
              <a:spAutoFit/>
            </a:bodyPr>
            <a:lstStyle/>
            <a:p>
              <a:pPr indent="0" lvl="0" marL="0" marR="0" rtl="0" algn="l">
                <a:lnSpc>
                  <a:spcPct val="88529"/>
                </a:lnSpc>
                <a:spcBef>
                  <a:spcPts val="0"/>
                </a:spcBef>
                <a:spcAft>
                  <a:spcPts val="0"/>
                </a:spcAft>
                <a:buNone/>
              </a:pPr>
              <a:r>
                <a:rPr b="1" lang="en-US" sz="3400">
                  <a:solidFill>
                    <a:srgbClr val="FFFFFF"/>
                  </a:solidFill>
                  <a:latin typeface="Georgia"/>
                  <a:ea typeface="Georgia"/>
                  <a:cs typeface="Georgia"/>
                  <a:sym typeface="Georgia"/>
                </a:rPr>
                <a:t>Model &amp; Impact</a:t>
              </a:r>
              <a:endParaRPr/>
            </a:p>
          </p:txBody>
        </p:sp>
        <p:sp>
          <p:nvSpPr>
            <p:cNvPr id="159" name="Google Shape;159;p3"/>
            <p:cNvSpPr txBox="1"/>
            <p:nvPr/>
          </p:nvSpPr>
          <p:spPr>
            <a:xfrm>
              <a:off x="13513517" y="6416687"/>
              <a:ext cx="3396963" cy="389530"/>
            </a:xfrm>
            <a:prstGeom prst="rect">
              <a:avLst/>
            </a:prstGeom>
            <a:noFill/>
            <a:ln>
              <a:noFill/>
            </a:ln>
          </p:spPr>
          <p:txBody>
            <a:bodyPr anchorCtr="0" anchor="t" bIns="0" lIns="0" spcFirstLastPara="1" rIns="0" wrap="square" tIns="0">
              <a:spAutoFit/>
            </a:bodyPr>
            <a:lstStyle/>
            <a:p>
              <a:pPr indent="0" lvl="0" marL="0" marR="0" rtl="0" algn="l">
                <a:lnSpc>
                  <a:spcPct val="88529"/>
                </a:lnSpc>
                <a:spcBef>
                  <a:spcPts val="0"/>
                </a:spcBef>
                <a:spcAft>
                  <a:spcPts val="0"/>
                </a:spcAft>
                <a:buNone/>
              </a:pPr>
              <a:r>
                <a:rPr b="1" lang="en-US" sz="3400">
                  <a:solidFill>
                    <a:srgbClr val="FFFFFF"/>
                  </a:solidFill>
                  <a:latin typeface="Georgia"/>
                  <a:ea typeface="Georgia"/>
                  <a:cs typeface="Georgia"/>
                  <a:sym typeface="Georgia"/>
                </a:rPr>
                <a:t>Ultimate Goal</a:t>
              </a:r>
              <a:endParaRPr/>
            </a:p>
          </p:txBody>
        </p:sp>
        <p:sp>
          <p:nvSpPr>
            <p:cNvPr id="160" name="Google Shape;160;p3"/>
            <p:cNvSpPr txBox="1"/>
            <p:nvPr/>
          </p:nvSpPr>
          <p:spPr>
            <a:xfrm>
              <a:off x="9243985" y="7004013"/>
              <a:ext cx="374403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Georgia"/>
                  <a:ea typeface="Georgia"/>
                  <a:cs typeface="Georgia"/>
                  <a:sym typeface="Georgia"/>
                </a:rPr>
                <a:t>C</a:t>
              </a:r>
              <a:r>
                <a:rPr b="0" i="0" lang="en-US" sz="2400" u="none" strike="noStrike">
                  <a:solidFill>
                    <a:schemeClr val="lt1"/>
                  </a:solidFill>
                  <a:latin typeface="Georgia"/>
                  <a:ea typeface="Georgia"/>
                  <a:cs typeface="Georgia"/>
                  <a:sym typeface="Georgia"/>
                </a:rPr>
                <a:t>onducting an EDA will allow us to build a default prediction model, as well as estimate the dollar impact of the model for Verizon’s .</a:t>
              </a:r>
              <a:endParaRPr i="1" sz="2400">
                <a:solidFill>
                  <a:schemeClr val="lt1"/>
                </a:solidFill>
                <a:latin typeface="Georgia"/>
                <a:ea typeface="Georgia"/>
                <a:cs typeface="Georgia"/>
                <a:sym typeface="Georgia"/>
              </a:endParaRPr>
            </a:p>
          </p:txBody>
        </p:sp>
        <p:sp>
          <p:nvSpPr>
            <p:cNvPr id="161" name="Google Shape;161;p3"/>
            <p:cNvSpPr txBox="1"/>
            <p:nvPr/>
          </p:nvSpPr>
          <p:spPr>
            <a:xfrm>
              <a:off x="13442138" y="7004013"/>
              <a:ext cx="353972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chemeClr val="lt1"/>
                  </a:solidFill>
                  <a:latin typeface="Georgia"/>
                  <a:ea typeface="Georgia"/>
                  <a:cs typeface="Georgia"/>
                  <a:sym typeface="Georgia"/>
                </a:rPr>
                <a:t>An application that can be used by Verizon staff within a store to approve or reject an application during live customer interactions.</a:t>
              </a:r>
              <a:endParaRPr i="1" sz="2400">
                <a:solidFill>
                  <a:schemeClr val="lt1"/>
                </a:solidFill>
                <a:latin typeface="Georgia"/>
                <a:ea typeface="Georgia"/>
                <a:cs typeface="Georgia"/>
                <a:sym typeface="Georgia"/>
              </a:endParaRPr>
            </a:p>
          </p:txBody>
        </p:sp>
      </p:grpSp>
      <p:sp>
        <p:nvSpPr>
          <p:cNvPr id="162" name="Google Shape;162;p3"/>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3</a:t>
            </a:r>
            <a:endParaRPr sz="2400">
              <a:solidFill>
                <a:srgbClr val="000000"/>
              </a:solidFill>
              <a:latin typeface="Georgia"/>
              <a:ea typeface="Georgia"/>
              <a:cs typeface="Georgia"/>
              <a:sym typeface="Georgia"/>
            </a:endParaRPr>
          </a:p>
        </p:txBody>
      </p:sp>
      <p:sp>
        <p:nvSpPr>
          <p:cNvPr id="163" name="Google Shape;163;p3"/>
          <p:cNvSpPr txBox="1"/>
          <p:nvPr/>
        </p:nvSpPr>
        <p:spPr>
          <a:xfrm>
            <a:off x="1251032" y="1081604"/>
            <a:ext cx="10788568"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Client Problem</a:t>
            </a:r>
            <a:endParaRPr/>
          </a:p>
        </p:txBody>
      </p:sp>
      <p:sp>
        <p:nvSpPr>
          <p:cNvPr id="164" name="Google Shape;164;p3"/>
          <p:cNvSpPr/>
          <p:nvPr/>
        </p:nvSpPr>
        <p:spPr>
          <a:xfrm>
            <a:off x="2395037" y="6246048"/>
            <a:ext cx="3646166" cy="3204372"/>
          </a:xfrm>
          <a:custGeom>
            <a:rect b="b" l="l" r="r" t="t"/>
            <a:pathLst>
              <a:path extrusionOk="0" h="7404458" w="8664791">
                <a:moveTo>
                  <a:pt x="0" y="0"/>
                </a:moveTo>
                <a:lnTo>
                  <a:pt x="8664791" y="0"/>
                </a:lnTo>
                <a:lnTo>
                  <a:pt x="8664791" y="7404458"/>
                </a:lnTo>
                <a:lnTo>
                  <a:pt x="0" y="740445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4"/>
          <p:cNvGrpSpPr/>
          <p:nvPr/>
        </p:nvGrpSpPr>
        <p:grpSpPr>
          <a:xfrm>
            <a:off x="11125200" y="5634554"/>
            <a:ext cx="8305801" cy="3928546"/>
            <a:chOff x="0" y="-38100"/>
            <a:chExt cx="2308070" cy="3555941"/>
          </a:xfrm>
        </p:grpSpPr>
        <p:sp>
          <p:nvSpPr>
            <p:cNvPr id="171" name="Google Shape;171;p4"/>
            <p:cNvSpPr/>
            <p:nvPr/>
          </p:nvSpPr>
          <p:spPr>
            <a:xfrm>
              <a:off x="0" y="674148"/>
              <a:ext cx="2308070" cy="2843692"/>
            </a:xfrm>
            <a:custGeom>
              <a:rect b="b" l="l" r="r" t="t"/>
              <a:pathLst>
                <a:path extrusionOk="0" h="3517841" w="2256755">
                  <a:moveTo>
                    <a:pt x="0" y="0"/>
                  </a:moveTo>
                  <a:lnTo>
                    <a:pt x="2256755" y="0"/>
                  </a:lnTo>
                  <a:lnTo>
                    <a:pt x="2256755" y="3517841"/>
                  </a:lnTo>
                  <a:lnTo>
                    <a:pt x="0" y="3517841"/>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72" name="Google Shape;172;p4"/>
            <p:cNvSpPr txBox="1"/>
            <p:nvPr/>
          </p:nvSpPr>
          <p:spPr>
            <a:xfrm>
              <a:off x="0" y="-38100"/>
              <a:ext cx="2256755" cy="3555941"/>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sp>
        <p:nvSpPr>
          <p:cNvPr id="173" name="Google Shape;173;p4"/>
          <p:cNvSpPr txBox="1"/>
          <p:nvPr/>
        </p:nvSpPr>
        <p:spPr>
          <a:xfrm>
            <a:off x="1251031" y="1081604"/>
            <a:ext cx="15606613"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Chosen Model – Random Forest</a:t>
            </a:r>
            <a:endParaRPr/>
          </a:p>
        </p:txBody>
      </p:sp>
      <p:sp>
        <p:nvSpPr>
          <p:cNvPr id="174" name="Google Shape;174;p4"/>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4</a:t>
            </a:r>
            <a:endParaRPr sz="2400">
              <a:solidFill>
                <a:srgbClr val="000000"/>
              </a:solidFill>
              <a:latin typeface="Georgia"/>
              <a:ea typeface="Georgia"/>
              <a:cs typeface="Georgia"/>
              <a:sym typeface="Georgia"/>
            </a:endParaRPr>
          </a:p>
        </p:txBody>
      </p:sp>
      <p:sp>
        <p:nvSpPr>
          <p:cNvPr id="175" name="Google Shape;175;p4"/>
          <p:cNvSpPr txBox="1"/>
          <p:nvPr/>
        </p:nvSpPr>
        <p:spPr>
          <a:xfrm>
            <a:off x="11826978" y="6699604"/>
            <a:ext cx="6156221" cy="258532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n-US" sz="2400" u="none" strike="noStrike">
                <a:solidFill>
                  <a:srgbClr val="000000"/>
                </a:solidFill>
                <a:latin typeface="Georgia"/>
                <a:ea typeface="Georgia"/>
                <a:cs typeface="Georgia"/>
                <a:sym typeface="Georgia"/>
              </a:rPr>
              <a:t>Random Forest Model Description: </a:t>
            </a:r>
            <a:endParaRPr/>
          </a:p>
          <a:p>
            <a:pPr indent="0" lvl="0" marL="0" marR="0" rtl="0" algn="l">
              <a:spcBef>
                <a:spcPts val="0"/>
              </a:spcBef>
              <a:spcAft>
                <a:spcPts val="0"/>
              </a:spcAft>
              <a:buNone/>
            </a:pPr>
            <a:r>
              <a:rPr i="1" lang="en-US" sz="2400" u="none" strike="noStrike">
                <a:solidFill>
                  <a:srgbClr val="000000"/>
                </a:solidFill>
                <a:latin typeface="Georgia"/>
                <a:ea typeface="Georgia"/>
                <a:cs typeface="Georgia"/>
                <a:sym typeface="Georgia"/>
              </a:rPr>
              <a:t>a predictive tool that combines many small decision trees to make accurate classifications and predictions. It evaluates multiple decision paths to determine likely outcomes, providing a balanced and reliable prediction.</a:t>
            </a:r>
            <a:endParaRPr i="1" sz="2400">
              <a:solidFill>
                <a:schemeClr val="dk1"/>
              </a:solidFill>
              <a:latin typeface="Georgia"/>
              <a:ea typeface="Georgia"/>
              <a:cs typeface="Georgia"/>
              <a:sym typeface="Georgia"/>
            </a:endParaRPr>
          </a:p>
        </p:txBody>
      </p:sp>
      <p:graphicFrame>
        <p:nvGraphicFramePr>
          <p:cNvPr id="176" name="Google Shape;176;p4"/>
          <p:cNvGraphicFramePr/>
          <p:nvPr/>
        </p:nvGraphicFramePr>
        <p:xfrm>
          <a:off x="762000" y="2735487"/>
          <a:ext cx="9954238" cy="6949625"/>
        </p:xfrm>
        <a:graphic>
          <a:graphicData uri="http://schemas.openxmlformats.org/drawingml/2006/chart">
            <c:chart r:id="rId3"/>
          </a:graphicData>
        </a:graphic>
      </p:graphicFrame>
      <p:sp>
        <p:nvSpPr>
          <p:cNvPr id="177" name="Google Shape;177;p4"/>
          <p:cNvSpPr/>
          <p:nvPr/>
        </p:nvSpPr>
        <p:spPr>
          <a:xfrm>
            <a:off x="1447800" y="4305300"/>
            <a:ext cx="9268438" cy="1219200"/>
          </a:xfrm>
          <a:prstGeom prst="ellipse">
            <a:avLst/>
          </a:prstGeom>
          <a:noFill/>
          <a:ln cap="flat" cmpd="sng" w="254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4"/>
          <p:cNvSpPr txBox="1"/>
          <p:nvPr/>
        </p:nvSpPr>
        <p:spPr>
          <a:xfrm>
            <a:off x="11125200" y="3359784"/>
            <a:ext cx="6422427" cy="2215991"/>
          </a:xfrm>
          <a:prstGeom prst="rect">
            <a:avLst/>
          </a:prstGeom>
          <a:noFill/>
          <a:ln>
            <a:noFill/>
          </a:ln>
        </p:spPr>
        <p:txBody>
          <a:bodyPr anchorCtr="0" anchor="t" bIns="0" lIns="0" spcFirstLastPara="1" rIns="0" wrap="square" tIns="0">
            <a:spAutoFit/>
          </a:bodyPr>
          <a:lstStyle/>
          <a:p>
            <a:pPr indent="-342900" lvl="0" marL="800100" marR="0" rtl="0" algn="l">
              <a:spcBef>
                <a:spcPts val="0"/>
              </a:spcBef>
              <a:spcAft>
                <a:spcPts val="0"/>
              </a:spcAft>
              <a:buClr>
                <a:schemeClr val="dk1"/>
              </a:buClr>
              <a:buSzPts val="2400"/>
              <a:buFont typeface="Arial"/>
              <a:buChar char="•"/>
            </a:pPr>
            <a:r>
              <a:rPr b="0" i="0" lang="en-US" sz="2400" u="none" strike="noStrike">
                <a:solidFill>
                  <a:schemeClr val="dk1"/>
                </a:solidFill>
                <a:latin typeface="Georgia"/>
                <a:ea typeface="Georgia"/>
                <a:cs typeface="Georgia"/>
                <a:sym typeface="Georgia"/>
              </a:rPr>
              <a:t>Provides key insights through feature importance - handles imbalance by maximizing precision and recall</a:t>
            </a:r>
            <a:endParaRPr/>
          </a:p>
          <a:p>
            <a:pPr indent="-342900" lvl="0" marL="800100" marR="0" rtl="0" algn="l">
              <a:spcBef>
                <a:spcPts val="0"/>
              </a:spcBef>
              <a:spcAft>
                <a:spcPts val="0"/>
              </a:spcAft>
              <a:buClr>
                <a:schemeClr val="dk1"/>
              </a:buClr>
              <a:buSzPts val="2400"/>
              <a:buFont typeface="Arial"/>
              <a:buChar char="•"/>
            </a:pPr>
            <a:r>
              <a:rPr b="0" i="0" lang="en-US" sz="2400" u="none" strike="noStrike">
                <a:solidFill>
                  <a:schemeClr val="dk1"/>
                </a:solidFill>
                <a:latin typeface="Georgia"/>
                <a:ea typeface="Georgia"/>
                <a:cs typeface="Georgia"/>
                <a:sym typeface="Georgia"/>
              </a:rPr>
              <a:t>Delivers high accuracy, prevents overfitting, and minimizes financial risk by identifying potential defaulters.</a:t>
            </a:r>
            <a:endParaRPr/>
          </a:p>
        </p:txBody>
      </p:sp>
      <p:sp>
        <p:nvSpPr>
          <p:cNvPr id="179" name="Google Shape;179;p4"/>
          <p:cNvSpPr txBox="1"/>
          <p:nvPr/>
        </p:nvSpPr>
        <p:spPr>
          <a:xfrm>
            <a:off x="11497543" y="2601909"/>
            <a:ext cx="3385423" cy="5625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lang="en-US" sz="3399">
                <a:solidFill>
                  <a:schemeClr val="dk1"/>
                </a:solidFill>
                <a:latin typeface="Georgia"/>
                <a:ea typeface="Georgia"/>
                <a:cs typeface="Georgia"/>
                <a:sym typeface="Georgia"/>
              </a:rPr>
              <a:t>Rationale: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p:nvPr/>
        </p:nvSpPr>
        <p:spPr>
          <a:xfrm>
            <a:off x="11125200" y="8648700"/>
            <a:ext cx="3943977" cy="2595077"/>
          </a:xfrm>
          <a:prstGeom prst="rect">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5"/>
          <p:cNvSpPr/>
          <p:nvPr/>
        </p:nvSpPr>
        <p:spPr>
          <a:xfrm>
            <a:off x="3295023" y="8648699"/>
            <a:ext cx="3943977" cy="2595077"/>
          </a:xfrm>
          <a:prstGeom prst="rect">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5"/>
          <p:cNvSpPr/>
          <p:nvPr/>
        </p:nvSpPr>
        <p:spPr>
          <a:xfrm>
            <a:off x="7239000" y="7806223"/>
            <a:ext cx="3943977" cy="2595077"/>
          </a:xfrm>
          <a:prstGeom prst="rect">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5"/>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5</a:t>
            </a:r>
            <a:endParaRPr sz="2400">
              <a:solidFill>
                <a:srgbClr val="000000"/>
              </a:solidFill>
              <a:latin typeface="Georgia"/>
              <a:ea typeface="Georgia"/>
              <a:cs typeface="Georgia"/>
              <a:sym typeface="Georgia"/>
            </a:endParaRPr>
          </a:p>
        </p:txBody>
      </p:sp>
      <p:sp>
        <p:nvSpPr>
          <p:cNvPr id="189" name="Google Shape;189;p5"/>
          <p:cNvSpPr txBox="1"/>
          <p:nvPr/>
        </p:nvSpPr>
        <p:spPr>
          <a:xfrm>
            <a:off x="1251032" y="1081604"/>
            <a:ext cx="15436768"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Model Performance Assessment</a:t>
            </a:r>
            <a:endParaRPr/>
          </a:p>
        </p:txBody>
      </p:sp>
      <p:grpSp>
        <p:nvGrpSpPr>
          <p:cNvPr id="190" name="Google Shape;190;p5"/>
          <p:cNvGrpSpPr/>
          <p:nvPr/>
        </p:nvGrpSpPr>
        <p:grpSpPr>
          <a:xfrm>
            <a:off x="4326478" y="3585678"/>
            <a:ext cx="9635042" cy="2710167"/>
            <a:chOff x="4752" y="796222"/>
            <a:chExt cx="9635042" cy="2710167"/>
          </a:xfrm>
        </p:grpSpPr>
        <p:sp>
          <p:nvSpPr>
            <p:cNvPr id="191" name="Google Shape;191;p5"/>
            <p:cNvSpPr/>
            <p:nvPr/>
          </p:nvSpPr>
          <p:spPr>
            <a:xfrm>
              <a:off x="4752" y="796222"/>
              <a:ext cx="4695080" cy="1232643"/>
            </a:xfrm>
            <a:prstGeom prst="rect">
              <a:avLst/>
            </a:prstGeom>
            <a:solidFill>
              <a:srgbClr val="DCB17B"/>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txBox="1"/>
            <p:nvPr/>
          </p:nvSpPr>
          <p:spPr>
            <a:xfrm>
              <a:off x="4752" y="796222"/>
              <a:ext cx="4695080" cy="1232643"/>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Georgia"/>
                <a:buNone/>
              </a:pPr>
              <a:r>
                <a:rPr b="1" lang="en-US" sz="2400">
                  <a:solidFill>
                    <a:schemeClr val="lt1"/>
                  </a:solidFill>
                  <a:latin typeface="Georgia"/>
                  <a:ea typeface="Georgia"/>
                  <a:cs typeface="Georgia"/>
                  <a:sym typeface="Georgia"/>
                </a:rPr>
                <a:t>True Positives (TP)</a:t>
              </a:r>
              <a:endParaRPr/>
            </a:p>
            <a:p>
              <a:pPr indent="-228600" lvl="1" marL="228600" marR="0" rtl="0" algn="ctr">
                <a:lnSpc>
                  <a:spcPct val="90000"/>
                </a:lnSpc>
                <a:spcBef>
                  <a:spcPts val="84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Correctly identified risky applicants who would default.</a:t>
              </a:r>
              <a:endParaRPr b="0" i="0" sz="2400" u="none" cap="none" strike="noStrike">
                <a:solidFill>
                  <a:schemeClr val="lt1"/>
                </a:solidFill>
                <a:latin typeface="Georgia"/>
                <a:ea typeface="Georgia"/>
                <a:cs typeface="Georgia"/>
                <a:sym typeface="Georgia"/>
              </a:endParaRPr>
            </a:p>
          </p:txBody>
        </p:sp>
        <p:sp>
          <p:nvSpPr>
            <p:cNvPr id="193" name="Google Shape;193;p5"/>
            <p:cNvSpPr/>
            <p:nvPr/>
          </p:nvSpPr>
          <p:spPr>
            <a:xfrm>
              <a:off x="4944714" y="796222"/>
              <a:ext cx="4695080" cy="1232643"/>
            </a:xfrm>
            <a:prstGeom prst="rect">
              <a:avLst/>
            </a:prstGeom>
            <a:solidFill>
              <a:srgbClr val="DCB17B"/>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txBox="1"/>
            <p:nvPr/>
          </p:nvSpPr>
          <p:spPr>
            <a:xfrm>
              <a:off x="4944714" y="796222"/>
              <a:ext cx="4695080" cy="1232643"/>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Georgia"/>
                <a:buNone/>
              </a:pPr>
              <a:r>
                <a:rPr b="1" lang="en-US" sz="2400">
                  <a:solidFill>
                    <a:schemeClr val="lt1"/>
                  </a:solidFill>
                  <a:latin typeface="Georgia"/>
                  <a:ea typeface="Georgia"/>
                  <a:cs typeface="Georgia"/>
                  <a:sym typeface="Georgia"/>
                </a:rPr>
                <a:t>False Positives (FP)</a:t>
              </a:r>
              <a:endParaRPr/>
            </a:p>
            <a:p>
              <a:pPr indent="-228600" lvl="1" marL="228600" marR="0" rtl="0" algn="ctr">
                <a:lnSpc>
                  <a:spcPct val="90000"/>
                </a:lnSpc>
                <a:spcBef>
                  <a:spcPts val="84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Mistakenly rejected applicants who would have paid.</a:t>
              </a:r>
              <a:endParaRPr b="0" i="0" sz="2400" u="none" cap="none" strike="noStrike">
                <a:solidFill>
                  <a:schemeClr val="lt1"/>
                </a:solidFill>
                <a:latin typeface="Georgia"/>
                <a:ea typeface="Georgia"/>
                <a:cs typeface="Georgia"/>
                <a:sym typeface="Georgia"/>
              </a:endParaRPr>
            </a:p>
          </p:txBody>
        </p:sp>
        <p:sp>
          <p:nvSpPr>
            <p:cNvPr id="195" name="Google Shape;195;p5"/>
            <p:cNvSpPr/>
            <p:nvPr/>
          </p:nvSpPr>
          <p:spPr>
            <a:xfrm>
              <a:off x="4752" y="2273746"/>
              <a:ext cx="4695080" cy="1232643"/>
            </a:xfrm>
            <a:prstGeom prst="rect">
              <a:avLst/>
            </a:prstGeom>
            <a:solidFill>
              <a:srgbClr val="DCB17B"/>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txBox="1"/>
            <p:nvPr/>
          </p:nvSpPr>
          <p:spPr>
            <a:xfrm>
              <a:off x="4752" y="2273746"/>
              <a:ext cx="4695080" cy="1232643"/>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Georgia"/>
                <a:buNone/>
              </a:pPr>
              <a:r>
                <a:rPr b="1" lang="en-US" sz="2400">
                  <a:solidFill>
                    <a:schemeClr val="lt1"/>
                  </a:solidFill>
                  <a:latin typeface="Georgia"/>
                  <a:ea typeface="Georgia"/>
                  <a:cs typeface="Georgia"/>
                  <a:sym typeface="Georgia"/>
                </a:rPr>
                <a:t>False Negatives (FN)</a:t>
              </a:r>
              <a:endParaRPr/>
            </a:p>
            <a:p>
              <a:pPr indent="-228600" lvl="1" marL="228600" marR="0" rtl="0" algn="ctr">
                <a:lnSpc>
                  <a:spcPct val="90000"/>
                </a:lnSpc>
                <a:spcBef>
                  <a:spcPts val="84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Incorrectly approved applicants who defaulted.</a:t>
              </a:r>
              <a:endParaRPr b="0" i="0" sz="2400" u="none" cap="none" strike="noStrike">
                <a:solidFill>
                  <a:schemeClr val="lt1"/>
                </a:solidFill>
                <a:latin typeface="Georgia"/>
                <a:ea typeface="Georgia"/>
                <a:cs typeface="Georgia"/>
                <a:sym typeface="Georgia"/>
              </a:endParaRPr>
            </a:p>
          </p:txBody>
        </p:sp>
        <p:sp>
          <p:nvSpPr>
            <p:cNvPr id="197" name="Google Shape;197;p5"/>
            <p:cNvSpPr/>
            <p:nvPr/>
          </p:nvSpPr>
          <p:spPr>
            <a:xfrm>
              <a:off x="4944714" y="2273746"/>
              <a:ext cx="4695080" cy="1232643"/>
            </a:xfrm>
            <a:prstGeom prst="rect">
              <a:avLst/>
            </a:prstGeom>
            <a:solidFill>
              <a:srgbClr val="DCB17B"/>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txBox="1"/>
            <p:nvPr/>
          </p:nvSpPr>
          <p:spPr>
            <a:xfrm>
              <a:off x="4944714" y="2273746"/>
              <a:ext cx="4695080" cy="1232643"/>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Georgia"/>
                <a:buNone/>
              </a:pPr>
              <a:r>
                <a:rPr b="1" lang="en-US" sz="2400">
                  <a:solidFill>
                    <a:schemeClr val="lt1"/>
                  </a:solidFill>
                  <a:latin typeface="Georgia"/>
                  <a:ea typeface="Georgia"/>
                  <a:cs typeface="Georgia"/>
                  <a:sym typeface="Georgia"/>
                </a:rPr>
                <a:t>True Negatives (TN)</a:t>
              </a:r>
              <a:endParaRPr/>
            </a:p>
            <a:p>
              <a:pPr indent="-228600" lvl="1" marL="228600" marR="0" rtl="0" algn="ctr">
                <a:lnSpc>
                  <a:spcPct val="90000"/>
                </a:lnSpc>
                <a:spcBef>
                  <a:spcPts val="840"/>
                </a:spcBef>
                <a:spcAft>
                  <a:spcPts val="0"/>
                </a:spcAft>
                <a:buClr>
                  <a:srgbClr val="000000"/>
                </a:buClr>
                <a:buSzPts val="2400"/>
                <a:buFont typeface="Arial"/>
                <a:buNone/>
              </a:pPr>
              <a:r>
                <a:rPr b="0" i="0" lang="en-US" sz="2400" u="none" cap="none" strike="noStrike">
                  <a:solidFill>
                    <a:srgbClr val="000000"/>
                  </a:solidFill>
                  <a:latin typeface="Georgia"/>
                  <a:ea typeface="Georgia"/>
                  <a:cs typeface="Georgia"/>
                  <a:sym typeface="Georgia"/>
                </a:rPr>
                <a:t>Correctly approved reliable customers.</a:t>
              </a:r>
              <a:endParaRPr b="0" i="0" sz="2400" u="none" cap="none" strike="noStrike">
                <a:solidFill>
                  <a:schemeClr val="lt1"/>
                </a:solidFill>
                <a:latin typeface="Georgia"/>
                <a:ea typeface="Georgia"/>
                <a:cs typeface="Georgia"/>
                <a:sym typeface="Georgia"/>
              </a:endParaRPr>
            </a:p>
          </p:txBody>
        </p:sp>
      </p:grpSp>
      <p:sp>
        <p:nvSpPr>
          <p:cNvPr id="199" name="Google Shape;199;p5"/>
          <p:cNvSpPr txBox="1"/>
          <p:nvPr/>
        </p:nvSpPr>
        <p:spPr>
          <a:xfrm>
            <a:off x="1259756" y="2668053"/>
            <a:ext cx="6823508"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400">
                <a:solidFill>
                  <a:schemeClr val="dk1"/>
                </a:solidFill>
                <a:latin typeface="Georgia"/>
                <a:ea typeface="Georgia"/>
                <a:cs typeface="Georgia"/>
                <a:sym typeface="Georgia"/>
              </a:rPr>
              <a:t>Classification Breakdown:</a:t>
            </a:r>
            <a:endParaRPr/>
          </a:p>
        </p:txBody>
      </p:sp>
      <p:sp>
        <p:nvSpPr>
          <p:cNvPr id="200" name="Google Shape;200;p5"/>
          <p:cNvSpPr txBox="1"/>
          <p:nvPr/>
        </p:nvSpPr>
        <p:spPr>
          <a:xfrm>
            <a:off x="1251032" y="6663721"/>
            <a:ext cx="10178968" cy="52322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400">
                <a:solidFill>
                  <a:schemeClr val="dk1"/>
                </a:solidFill>
                <a:latin typeface="Georgia"/>
                <a:ea typeface="Georgia"/>
                <a:cs typeface="Georgia"/>
                <a:sym typeface="Georgia"/>
              </a:rPr>
              <a:t>Model Metrics Performance:</a:t>
            </a:r>
            <a:endParaRPr/>
          </a:p>
        </p:txBody>
      </p:sp>
      <p:sp>
        <p:nvSpPr>
          <p:cNvPr id="201" name="Google Shape;201;p5"/>
          <p:cNvSpPr txBox="1"/>
          <p:nvPr/>
        </p:nvSpPr>
        <p:spPr>
          <a:xfrm>
            <a:off x="218529" y="4539220"/>
            <a:ext cx="3743871" cy="1846659"/>
          </a:xfrm>
          <a:prstGeom prst="rect">
            <a:avLst/>
          </a:prstGeom>
          <a:noFill/>
          <a:ln>
            <a:noFill/>
          </a:ln>
        </p:spPr>
        <p:txBody>
          <a:bodyPr anchorCtr="0" anchor="t" bIns="0" lIns="0" spcFirstLastPara="1" rIns="0" wrap="square" tIns="0">
            <a:spAutoFit/>
          </a:bodyPr>
          <a:lstStyle/>
          <a:p>
            <a:pPr indent="0" lvl="0" marL="457200" marR="0" rtl="0" algn="l">
              <a:spcBef>
                <a:spcPts val="0"/>
              </a:spcBef>
              <a:spcAft>
                <a:spcPts val="0"/>
              </a:spcAft>
              <a:buNone/>
            </a:pPr>
            <a:r>
              <a:rPr b="0" i="1" lang="en-US" sz="2400" u="none" strike="noStrike">
                <a:solidFill>
                  <a:schemeClr val="dk1"/>
                </a:solidFill>
                <a:latin typeface="Georgia"/>
                <a:ea typeface="Georgia"/>
                <a:cs typeface="Georgia"/>
                <a:sym typeface="Georgia"/>
              </a:rPr>
              <a:t>Significant impact on business risk – need to be minimized as this translates to potential </a:t>
            </a:r>
            <a:r>
              <a:rPr b="1" i="1" lang="en-US" sz="2400" u="none" strike="noStrike">
                <a:solidFill>
                  <a:schemeClr val="dk1"/>
                </a:solidFill>
                <a:latin typeface="Georgia"/>
                <a:ea typeface="Georgia"/>
                <a:cs typeface="Georgia"/>
                <a:sym typeface="Georgia"/>
              </a:rPr>
              <a:t>financial losses</a:t>
            </a:r>
            <a:endParaRPr b="0" i="1" sz="2400" u="none" strike="noStrike">
              <a:solidFill>
                <a:schemeClr val="dk1"/>
              </a:solidFill>
              <a:latin typeface="Georgia"/>
              <a:ea typeface="Georgia"/>
              <a:cs typeface="Georgia"/>
              <a:sym typeface="Georgia"/>
            </a:endParaRPr>
          </a:p>
        </p:txBody>
      </p:sp>
      <p:sp>
        <p:nvSpPr>
          <p:cNvPr id="202" name="Google Shape;202;p5"/>
          <p:cNvSpPr txBox="1"/>
          <p:nvPr/>
        </p:nvSpPr>
        <p:spPr>
          <a:xfrm>
            <a:off x="3321161" y="8216827"/>
            <a:ext cx="3743871" cy="163121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strike="noStrike">
                <a:solidFill>
                  <a:srgbClr val="000000"/>
                </a:solidFill>
                <a:latin typeface="Georgia"/>
                <a:ea typeface="Georgia"/>
                <a:cs typeface="Georgia"/>
                <a:sym typeface="Georgia"/>
              </a:rPr>
              <a:t>Accuracy of 91%</a:t>
            </a:r>
            <a:endParaRPr/>
          </a:p>
          <a:p>
            <a:pPr indent="0" lvl="0" marL="0" marR="0" rtl="0" algn="ctr">
              <a:spcBef>
                <a:spcPts val="1200"/>
              </a:spcBef>
              <a:spcAft>
                <a:spcPts val="0"/>
              </a:spcAft>
              <a:buNone/>
            </a:pPr>
            <a:r>
              <a:rPr b="0" i="0" lang="en-US" sz="2400" u="none" strike="noStrike">
                <a:solidFill>
                  <a:schemeClr val="lt1"/>
                </a:solidFill>
                <a:latin typeface="Georgia"/>
                <a:ea typeface="Georgia"/>
                <a:cs typeface="Georgia"/>
                <a:sym typeface="Georgia"/>
              </a:rPr>
              <a:t>Measures the overall percentage of all correctly identified customers</a:t>
            </a:r>
            <a:endParaRPr/>
          </a:p>
        </p:txBody>
      </p:sp>
      <p:sp>
        <p:nvSpPr>
          <p:cNvPr id="203" name="Google Shape;203;p5"/>
          <p:cNvSpPr txBox="1"/>
          <p:nvPr/>
        </p:nvSpPr>
        <p:spPr>
          <a:xfrm>
            <a:off x="7272064" y="7369649"/>
            <a:ext cx="3743871" cy="163121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strike="noStrike">
                <a:solidFill>
                  <a:srgbClr val="000000"/>
                </a:solidFill>
                <a:latin typeface="Georgia"/>
                <a:ea typeface="Georgia"/>
                <a:cs typeface="Georgia"/>
                <a:sym typeface="Georgia"/>
              </a:rPr>
              <a:t>Recall of 51%</a:t>
            </a:r>
            <a:endParaRPr/>
          </a:p>
          <a:p>
            <a:pPr indent="0" lvl="0" marL="0" marR="0" rtl="0" algn="ctr">
              <a:spcBef>
                <a:spcPts val="1200"/>
              </a:spcBef>
              <a:spcAft>
                <a:spcPts val="0"/>
              </a:spcAft>
              <a:buNone/>
            </a:pPr>
            <a:r>
              <a:rPr b="0" i="0" lang="en-US" sz="2400" u="none" strike="noStrike">
                <a:solidFill>
                  <a:schemeClr val="lt1"/>
                </a:solidFill>
                <a:latin typeface="Georgia"/>
                <a:ea typeface="Georgia"/>
                <a:cs typeface="Georgia"/>
                <a:sym typeface="Georgia"/>
              </a:rPr>
              <a:t>Measures how many of the actual defaulters were correctly identified</a:t>
            </a:r>
            <a:endParaRPr/>
          </a:p>
        </p:txBody>
      </p:sp>
      <p:sp>
        <p:nvSpPr>
          <p:cNvPr id="204" name="Google Shape;204;p5"/>
          <p:cNvSpPr txBox="1"/>
          <p:nvPr/>
        </p:nvSpPr>
        <p:spPr>
          <a:xfrm>
            <a:off x="11216041" y="8216827"/>
            <a:ext cx="3743871" cy="163121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strike="noStrike">
                <a:solidFill>
                  <a:srgbClr val="000000"/>
                </a:solidFill>
                <a:latin typeface="Georgia"/>
                <a:ea typeface="Georgia"/>
                <a:cs typeface="Georgia"/>
                <a:sym typeface="Georgia"/>
              </a:rPr>
              <a:t>Precision of 70%</a:t>
            </a:r>
            <a:endParaRPr/>
          </a:p>
          <a:p>
            <a:pPr indent="0" lvl="0" marL="0" marR="0" rtl="0" algn="ctr">
              <a:spcBef>
                <a:spcPts val="1200"/>
              </a:spcBef>
              <a:spcAft>
                <a:spcPts val="0"/>
              </a:spcAft>
              <a:buNone/>
            </a:pPr>
            <a:r>
              <a:rPr b="0" i="0" lang="en-US" sz="2400" u="none" strike="noStrike">
                <a:solidFill>
                  <a:schemeClr val="lt1"/>
                </a:solidFill>
                <a:latin typeface="Georgia"/>
                <a:ea typeface="Georgia"/>
                <a:cs typeface="Georgia"/>
                <a:sym typeface="Georgia"/>
              </a:rPr>
              <a:t>Measures how many predicted defaulters actually default</a:t>
            </a:r>
            <a:endParaRPr/>
          </a:p>
        </p:txBody>
      </p:sp>
      <p:pic>
        <p:nvPicPr>
          <p:cNvPr descr="Medal with solid fill" id="205" name="Google Shape;205;p5"/>
          <p:cNvPicPr preferRelativeResize="0"/>
          <p:nvPr/>
        </p:nvPicPr>
        <p:blipFill rotWithShape="1">
          <a:blip r:embed="rId3">
            <a:alphaModFix/>
          </a:blip>
          <a:srcRect b="0" l="0" r="0" t="0"/>
          <a:stretch/>
        </p:blipFill>
        <p:spPr>
          <a:xfrm>
            <a:off x="10106644" y="7124700"/>
            <a:ext cx="661875" cy="661875"/>
          </a:xfrm>
          <a:prstGeom prst="rect">
            <a:avLst/>
          </a:prstGeom>
          <a:noFill/>
          <a:ln>
            <a:noFill/>
          </a:ln>
        </p:spPr>
      </p:pic>
      <p:cxnSp>
        <p:nvCxnSpPr>
          <p:cNvPr id="206" name="Google Shape;206;p5"/>
          <p:cNvCxnSpPr/>
          <p:nvPr/>
        </p:nvCxnSpPr>
        <p:spPr>
          <a:xfrm rot="10800000">
            <a:off x="3962400" y="4940762"/>
            <a:ext cx="666750" cy="407767"/>
          </a:xfrm>
          <a:prstGeom prst="straightConnector1">
            <a:avLst/>
          </a:prstGeom>
          <a:noFill/>
          <a:ln cap="flat" cmpd="sng" w="57150">
            <a:solidFill>
              <a:schemeClr val="dk1"/>
            </a:solidFill>
            <a:prstDash val="solid"/>
            <a:round/>
            <a:headEnd len="sm" w="sm" type="none"/>
            <a:tailEnd len="med" w="med" type="stealth"/>
          </a:ln>
        </p:spPr>
      </p:cxnSp>
      <p:sp>
        <p:nvSpPr>
          <p:cNvPr id="207" name="Google Shape;207;p5"/>
          <p:cNvSpPr txBox="1"/>
          <p:nvPr/>
        </p:nvSpPr>
        <p:spPr>
          <a:xfrm>
            <a:off x="14167611" y="2567367"/>
            <a:ext cx="3129789" cy="1846659"/>
          </a:xfrm>
          <a:prstGeom prst="rect">
            <a:avLst/>
          </a:prstGeom>
          <a:noFill/>
          <a:ln>
            <a:noFill/>
          </a:ln>
        </p:spPr>
        <p:txBody>
          <a:bodyPr anchorCtr="0" anchor="t" bIns="0" lIns="0" spcFirstLastPara="1" rIns="0" wrap="square" tIns="0">
            <a:spAutoFit/>
          </a:bodyPr>
          <a:lstStyle/>
          <a:p>
            <a:pPr indent="0" lvl="0" marL="457200" marR="0" rtl="0" algn="l">
              <a:spcBef>
                <a:spcPts val="0"/>
              </a:spcBef>
              <a:spcAft>
                <a:spcPts val="0"/>
              </a:spcAft>
              <a:buNone/>
            </a:pPr>
            <a:r>
              <a:rPr b="0" i="1" lang="en-US" sz="2400" u="none" strike="noStrike">
                <a:solidFill>
                  <a:schemeClr val="dk1"/>
                </a:solidFill>
                <a:latin typeface="Georgia"/>
                <a:ea typeface="Georgia"/>
                <a:cs typeface="Georgia"/>
                <a:sym typeface="Georgia"/>
              </a:rPr>
              <a:t>Would be preferable to also minimize this – translates to lost revenues </a:t>
            </a:r>
            <a:endParaRPr/>
          </a:p>
        </p:txBody>
      </p:sp>
      <p:cxnSp>
        <p:nvCxnSpPr>
          <p:cNvPr id="208" name="Google Shape;208;p5"/>
          <p:cNvCxnSpPr/>
          <p:nvPr/>
        </p:nvCxnSpPr>
        <p:spPr>
          <a:xfrm flipH="1" rot="10800000">
            <a:off x="13861812" y="3218768"/>
            <a:ext cx="611598" cy="466570"/>
          </a:xfrm>
          <a:prstGeom prst="straightConnector1">
            <a:avLst/>
          </a:prstGeom>
          <a:noFill/>
          <a:ln cap="flat" cmpd="sng" w="57150">
            <a:solidFill>
              <a:schemeClr val="dk1"/>
            </a:solidFill>
            <a:prstDash val="solid"/>
            <a:round/>
            <a:headEnd len="sm" w="sm" type="none"/>
            <a:tailEnd len="med" w="med" type="stealth"/>
          </a:ln>
        </p:spPr>
      </p:cxnSp>
      <p:sp>
        <p:nvSpPr>
          <p:cNvPr id="209" name="Google Shape;209;p5"/>
          <p:cNvSpPr txBox="1"/>
          <p:nvPr/>
        </p:nvSpPr>
        <p:spPr>
          <a:xfrm>
            <a:off x="13097188" y="5143500"/>
            <a:ext cx="990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10" name="Google Shape;210;p5"/>
          <p:cNvSpPr txBox="1"/>
          <p:nvPr/>
        </p:nvSpPr>
        <p:spPr>
          <a:xfrm>
            <a:off x="8230912" y="5143500"/>
            <a:ext cx="1066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sp>
        <p:nvSpPr>
          <p:cNvPr id="211" name="Google Shape;211;p5"/>
          <p:cNvSpPr txBox="1"/>
          <p:nvPr/>
        </p:nvSpPr>
        <p:spPr>
          <a:xfrm>
            <a:off x="13087976" y="3683501"/>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12" name="Google Shape;212;p5"/>
          <p:cNvSpPr txBox="1"/>
          <p:nvPr/>
        </p:nvSpPr>
        <p:spPr>
          <a:xfrm>
            <a:off x="8213471" y="3678650"/>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nvSpPr>
        <p:spPr>
          <a:xfrm>
            <a:off x="1251031" y="1081604"/>
            <a:ext cx="15606613"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Model Confusion Matrix</a:t>
            </a:r>
            <a:endParaRPr/>
          </a:p>
        </p:txBody>
      </p:sp>
      <p:sp>
        <p:nvSpPr>
          <p:cNvPr id="219" name="Google Shape;219;p6"/>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6</a:t>
            </a:r>
            <a:endParaRPr sz="2400">
              <a:solidFill>
                <a:srgbClr val="000000"/>
              </a:solidFill>
              <a:latin typeface="Georgia"/>
              <a:ea typeface="Georgia"/>
              <a:cs typeface="Georgia"/>
              <a:sym typeface="Georgia"/>
            </a:endParaRPr>
          </a:p>
        </p:txBody>
      </p:sp>
      <p:grpSp>
        <p:nvGrpSpPr>
          <p:cNvPr id="220" name="Google Shape;220;p6"/>
          <p:cNvGrpSpPr/>
          <p:nvPr/>
        </p:nvGrpSpPr>
        <p:grpSpPr>
          <a:xfrm>
            <a:off x="894701" y="2698691"/>
            <a:ext cx="7906440" cy="6311749"/>
            <a:chOff x="1251030" y="2552701"/>
            <a:chExt cx="7906440" cy="6311749"/>
          </a:xfrm>
        </p:grpSpPr>
        <p:grpSp>
          <p:nvGrpSpPr>
            <p:cNvPr id="221" name="Google Shape;221;p6"/>
            <p:cNvGrpSpPr/>
            <p:nvPr/>
          </p:nvGrpSpPr>
          <p:grpSpPr>
            <a:xfrm>
              <a:off x="1251031" y="2552700"/>
              <a:ext cx="7906440" cy="6311749"/>
              <a:chOff x="1600202" y="2390696"/>
              <a:chExt cx="7906440" cy="6311749"/>
            </a:xfrm>
          </p:grpSpPr>
          <p:pic>
            <p:nvPicPr>
              <p:cNvPr id="222" name="Google Shape;222;p6"/>
              <p:cNvPicPr preferRelativeResize="0"/>
              <p:nvPr/>
            </p:nvPicPr>
            <p:blipFill rotWithShape="1">
              <a:blip r:embed="rId3">
                <a:alphaModFix/>
              </a:blip>
              <a:srcRect b="12821" l="20235" r="0" t="6411"/>
              <a:stretch/>
            </p:blipFill>
            <p:spPr>
              <a:xfrm>
                <a:off x="2819400" y="3009900"/>
                <a:ext cx="6209804" cy="4800600"/>
              </a:xfrm>
              <a:prstGeom prst="rect">
                <a:avLst/>
              </a:prstGeom>
              <a:noFill/>
              <a:ln>
                <a:noFill/>
              </a:ln>
            </p:spPr>
          </p:pic>
          <p:sp>
            <p:nvSpPr>
              <p:cNvPr id="223" name="Google Shape;223;p6"/>
              <p:cNvSpPr txBox="1"/>
              <p:nvPr/>
            </p:nvSpPr>
            <p:spPr>
              <a:xfrm rot="-5400000">
                <a:off x="-87068" y="5248245"/>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True Label</a:t>
                </a:r>
                <a:endParaRPr/>
              </a:p>
            </p:txBody>
          </p:sp>
          <p:sp>
            <p:nvSpPr>
              <p:cNvPr id="224" name="Google Shape;224;p6"/>
              <p:cNvSpPr txBox="1"/>
              <p:nvPr/>
            </p:nvSpPr>
            <p:spPr>
              <a:xfrm>
                <a:off x="3352800" y="8333112"/>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Predicted Label</a:t>
                </a:r>
                <a:endParaRPr/>
              </a:p>
            </p:txBody>
          </p:sp>
          <p:sp>
            <p:nvSpPr>
              <p:cNvPr id="225" name="Google Shape;225;p6"/>
              <p:cNvSpPr txBox="1"/>
              <p:nvPr/>
            </p:nvSpPr>
            <p:spPr>
              <a:xfrm rot="-5400000">
                <a:off x="716392" y="6461176"/>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Negative</a:t>
                </a:r>
                <a:endParaRPr/>
              </a:p>
            </p:txBody>
          </p:sp>
          <p:sp>
            <p:nvSpPr>
              <p:cNvPr id="226" name="Google Shape;226;p6"/>
              <p:cNvSpPr txBox="1"/>
              <p:nvPr/>
            </p:nvSpPr>
            <p:spPr>
              <a:xfrm rot="-5400000">
                <a:off x="669984" y="4077965"/>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Positive</a:t>
                </a:r>
                <a:endParaRPr/>
              </a:p>
            </p:txBody>
          </p:sp>
          <p:sp>
            <p:nvSpPr>
              <p:cNvPr id="227" name="Google Shape;227;p6"/>
              <p:cNvSpPr txBox="1"/>
              <p:nvPr/>
            </p:nvSpPr>
            <p:spPr>
              <a:xfrm>
                <a:off x="4486493" y="7805144"/>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Negative</a:t>
                </a:r>
                <a:endParaRPr/>
              </a:p>
            </p:txBody>
          </p:sp>
          <p:sp>
            <p:nvSpPr>
              <p:cNvPr id="228" name="Google Shape;228;p6"/>
              <p:cNvSpPr txBox="1"/>
              <p:nvPr/>
            </p:nvSpPr>
            <p:spPr>
              <a:xfrm>
                <a:off x="2180431" y="7831174"/>
                <a:ext cx="3743871"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400" u="none" strike="noStrike">
                    <a:solidFill>
                      <a:srgbClr val="000000"/>
                    </a:solidFill>
                    <a:latin typeface="Georgia"/>
                    <a:ea typeface="Georgia"/>
                    <a:cs typeface="Georgia"/>
                    <a:sym typeface="Georgia"/>
                  </a:rPr>
                  <a:t>Positive</a:t>
                </a:r>
                <a:endParaRPr/>
              </a:p>
            </p:txBody>
          </p:sp>
          <p:sp>
            <p:nvSpPr>
              <p:cNvPr id="229" name="Google Shape;229;p6"/>
              <p:cNvSpPr txBox="1"/>
              <p:nvPr/>
            </p:nvSpPr>
            <p:spPr>
              <a:xfrm>
                <a:off x="1784867" y="2522036"/>
                <a:ext cx="7721774"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strike="noStrike">
                    <a:solidFill>
                      <a:srgbClr val="000000"/>
                    </a:solidFill>
                    <a:latin typeface="Georgia"/>
                    <a:ea typeface="Georgia"/>
                    <a:cs typeface="Georgia"/>
                    <a:sym typeface="Georgia"/>
                  </a:rPr>
                  <a:t>Confusion Matrix of The Random Forest Model</a:t>
                </a:r>
                <a:endParaRPr/>
              </a:p>
            </p:txBody>
          </p:sp>
        </p:grpSp>
        <p:sp>
          <p:nvSpPr>
            <p:cNvPr id="230" name="Google Shape;230;p6"/>
            <p:cNvSpPr txBox="1"/>
            <p:nvPr/>
          </p:nvSpPr>
          <p:spPr>
            <a:xfrm>
              <a:off x="3929845" y="3351774"/>
              <a:ext cx="990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31" name="Google Shape;231;p6"/>
            <p:cNvSpPr txBox="1"/>
            <p:nvPr/>
          </p:nvSpPr>
          <p:spPr>
            <a:xfrm>
              <a:off x="6400800" y="5688584"/>
              <a:ext cx="1066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sp>
          <p:nvSpPr>
            <p:cNvPr id="232" name="Google Shape;232;p6"/>
            <p:cNvSpPr txBox="1"/>
            <p:nvPr/>
          </p:nvSpPr>
          <p:spPr>
            <a:xfrm>
              <a:off x="6308351" y="3321554"/>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33" name="Google Shape;233;p6"/>
            <p:cNvSpPr txBox="1"/>
            <p:nvPr/>
          </p:nvSpPr>
          <p:spPr>
            <a:xfrm>
              <a:off x="3929845" y="5687558"/>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grpSp>
      <p:sp>
        <p:nvSpPr>
          <p:cNvPr id="234" name="Google Shape;234;p6"/>
          <p:cNvSpPr txBox="1"/>
          <p:nvPr/>
        </p:nvSpPr>
        <p:spPr>
          <a:xfrm>
            <a:off x="9771044" y="2712935"/>
            <a:ext cx="7086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strike="noStrike">
                <a:solidFill>
                  <a:srgbClr val="000000"/>
                </a:solidFill>
                <a:latin typeface="Georgia"/>
                <a:ea typeface="Georgia"/>
                <a:cs typeface="Georgia"/>
                <a:sym typeface="Georgia"/>
              </a:rPr>
              <a:t>Accuracy and Precision </a:t>
            </a:r>
            <a:endParaRPr/>
          </a:p>
        </p:txBody>
      </p:sp>
      <p:grpSp>
        <p:nvGrpSpPr>
          <p:cNvPr id="235" name="Google Shape;235;p6"/>
          <p:cNvGrpSpPr/>
          <p:nvPr/>
        </p:nvGrpSpPr>
        <p:grpSpPr>
          <a:xfrm>
            <a:off x="10678071" y="3376542"/>
            <a:ext cx="2478024" cy="2478024"/>
            <a:chOff x="10744200" y="4686086"/>
            <a:chExt cx="2478024" cy="2478024"/>
          </a:xfrm>
        </p:grpSpPr>
        <p:sp>
          <p:nvSpPr>
            <p:cNvPr id="236" name="Google Shape;236;p6"/>
            <p:cNvSpPr/>
            <p:nvPr/>
          </p:nvSpPr>
          <p:spPr>
            <a:xfrm>
              <a:off x="10744200" y="4686086"/>
              <a:ext cx="2478024" cy="247802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6"/>
            <p:cNvSpPr/>
            <p:nvPr/>
          </p:nvSpPr>
          <p:spPr>
            <a:xfrm>
              <a:off x="11068812" y="5010698"/>
              <a:ext cx="1828800" cy="1828800"/>
            </a:xfrm>
            <a:prstGeom prst="ellipse">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6"/>
            <p:cNvSpPr/>
            <p:nvPr/>
          </p:nvSpPr>
          <p:spPr>
            <a:xfrm>
              <a:off x="11530049" y="5467898"/>
              <a:ext cx="914400" cy="914400"/>
            </a:xfrm>
            <a:prstGeom prst="ellipse">
              <a:avLst/>
            </a:prstGeom>
            <a:solidFill>
              <a:srgbClr val="DCB1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39" name="Google Shape;239;p6"/>
          <p:cNvGrpSpPr/>
          <p:nvPr/>
        </p:nvGrpSpPr>
        <p:grpSpPr>
          <a:xfrm>
            <a:off x="13561706" y="3376542"/>
            <a:ext cx="2478024" cy="2478024"/>
            <a:chOff x="10744200" y="4686086"/>
            <a:chExt cx="2478024" cy="2478024"/>
          </a:xfrm>
        </p:grpSpPr>
        <p:sp>
          <p:nvSpPr>
            <p:cNvPr id="240" name="Google Shape;240;p6"/>
            <p:cNvSpPr/>
            <p:nvPr/>
          </p:nvSpPr>
          <p:spPr>
            <a:xfrm>
              <a:off x="10744200" y="4686086"/>
              <a:ext cx="2478024" cy="247802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6"/>
            <p:cNvSpPr/>
            <p:nvPr/>
          </p:nvSpPr>
          <p:spPr>
            <a:xfrm>
              <a:off x="11068812" y="5010698"/>
              <a:ext cx="1828800" cy="1828800"/>
            </a:xfrm>
            <a:prstGeom prst="ellipse">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6"/>
            <p:cNvSpPr/>
            <p:nvPr/>
          </p:nvSpPr>
          <p:spPr>
            <a:xfrm>
              <a:off x="11530049" y="5467898"/>
              <a:ext cx="914400" cy="914400"/>
            </a:xfrm>
            <a:prstGeom prst="ellipse">
              <a:avLst/>
            </a:prstGeom>
            <a:solidFill>
              <a:srgbClr val="DCB1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3" name="Google Shape;243;p6"/>
          <p:cNvGrpSpPr/>
          <p:nvPr/>
        </p:nvGrpSpPr>
        <p:grpSpPr>
          <a:xfrm>
            <a:off x="10678071" y="6072243"/>
            <a:ext cx="2478024" cy="2478024"/>
            <a:chOff x="10744200" y="4686086"/>
            <a:chExt cx="2478024" cy="2478024"/>
          </a:xfrm>
        </p:grpSpPr>
        <p:sp>
          <p:nvSpPr>
            <p:cNvPr id="244" name="Google Shape;244;p6"/>
            <p:cNvSpPr/>
            <p:nvPr/>
          </p:nvSpPr>
          <p:spPr>
            <a:xfrm>
              <a:off x="10744200" y="4686086"/>
              <a:ext cx="2478024" cy="247802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6"/>
            <p:cNvSpPr/>
            <p:nvPr/>
          </p:nvSpPr>
          <p:spPr>
            <a:xfrm>
              <a:off x="11068812" y="5010698"/>
              <a:ext cx="1828800" cy="1828800"/>
            </a:xfrm>
            <a:prstGeom prst="ellipse">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6"/>
            <p:cNvSpPr/>
            <p:nvPr/>
          </p:nvSpPr>
          <p:spPr>
            <a:xfrm>
              <a:off x="11530049" y="5467898"/>
              <a:ext cx="914400" cy="914400"/>
            </a:xfrm>
            <a:prstGeom prst="ellipse">
              <a:avLst/>
            </a:prstGeom>
            <a:solidFill>
              <a:srgbClr val="DCB1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7" name="Google Shape;247;p6"/>
          <p:cNvGrpSpPr/>
          <p:nvPr/>
        </p:nvGrpSpPr>
        <p:grpSpPr>
          <a:xfrm>
            <a:off x="13561706" y="6058839"/>
            <a:ext cx="2478024" cy="2478024"/>
            <a:chOff x="10744200" y="4686086"/>
            <a:chExt cx="2478024" cy="2478024"/>
          </a:xfrm>
        </p:grpSpPr>
        <p:sp>
          <p:nvSpPr>
            <p:cNvPr id="248" name="Google Shape;248;p6"/>
            <p:cNvSpPr/>
            <p:nvPr/>
          </p:nvSpPr>
          <p:spPr>
            <a:xfrm>
              <a:off x="10744200" y="4686086"/>
              <a:ext cx="2478024" cy="2478024"/>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6"/>
            <p:cNvSpPr/>
            <p:nvPr/>
          </p:nvSpPr>
          <p:spPr>
            <a:xfrm>
              <a:off x="11068812" y="5010698"/>
              <a:ext cx="1828800" cy="1828800"/>
            </a:xfrm>
            <a:prstGeom prst="ellipse">
              <a:avLst/>
            </a:prstGeom>
            <a:solidFill>
              <a:srgbClr val="A667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6"/>
            <p:cNvSpPr/>
            <p:nvPr/>
          </p:nvSpPr>
          <p:spPr>
            <a:xfrm>
              <a:off x="11530049" y="5467898"/>
              <a:ext cx="914400" cy="914400"/>
            </a:xfrm>
            <a:prstGeom prst="ellipse">
              <a:avLst/>
            </a:prstGeom>
            <a:solidFill>
              <a:srgbClr val="DCB1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1" name="Google Shape;251;p6"/>
          <p:cNvSpPr txBox="1"/>
          <p:nvPr/>
        </p:nvSpPr>
        <p:spPr>
          <a:xfrm>
            <a:off x="9000618" y="4246222"/>
            <a:ext cx="1587002"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Georgia"/>
                <a:ea typeface="Georgia"/>
                <a:cs typeface="Georgia"/>
                <a:sym typeface="Georgia"/>
              </a:rPr>
              <a:t>Accurate</a:t>
            </a:r>
            <a:endParaRPr/>
          </a:p>
          <a:p>
            <a:pPr indent="0" lvl="0" marL="0" marR="0" rtl="0" algn="ctr">
              <a:spcBef>
                <a:spcPts val="0"/>
              </a:spcBef>
              <a:spcAft>
                <a:spcPts val="0"/>
              </a:spcAft>
              <a:buNone/>
            </a:pPr>
            <a:r>
              <a:rPr lang="en-US" sz="2400">
                <a:solidFill>
                  <a:srgbClr val="000000"/>
                </a:solidFill>
                <a:latin typeface="Georgia"/>
                <a:ea typeface="Georgia"/>
                <a:cs typeface="Georgia"/>
                <a:sym typeface="Georgia"/>
              </a:rPr>
              <a:t>Precise</a:t>
            </a:r>
            <a:endParaRPr b="0" i="0" sz="2400" u="none" strike="noStrike">
              <a:solidFill>
                <a:srgbClr val="000000"/>
              </a:solidFill>
              <a:latin typeface="Georgia"/>
              <a:ea typeface="Georgia"/>
              <a:cs typeface="Georgia"/>
              <a:sym typeface="Georgia"/>
            </a:endParaRPr>
          </a:p>
        </p:txBody>
      </p:sp>
      <p:sp>
        <p:nvSpPr>
          <p:cNvPr id="252" name="Google Shape;252;p6"/>
          <p:cNvSpPr txBox="1"/>
          <p:nvPr/>
        </p:nvSpPr>
        <p:spPr>
          <a:xfrm>
            <a:off x="8508933" y="7062375"/>
            <a:ext cx="2169138"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Georgia"/>
                <a:ea typeface="Georgia"/>
                <a:cs typeface="Georgia"/>
                <a:sym typeface="Georgia"/>
              </a:rPr>
              <a:t>Not Accurate</a:t>
            </a:r>
            <a:endParaRPr/>
          </a:p>
          <a:p>
            <a:pPr indent="0" lvl="0" marL="0" marR="0" rtl="0" algn="ctr">
              <a:spcBef>
                <a:spcPts val="0"/>
              </a:spcBef>
              <a:spcAft>
                <a:spcPts val="0"/>
              </a:spcAft>
              <a:buNone/>
            </a:pPr>
            <a:r>
              <a:rPr lang="en-US" sz="2400">
                <a:solidFill>
                  <a:srgbClr val="000000"/>
                </a:solidFill>
                <a:latin typeface="Georgia"/>
                <a:ea typeface="Georgia"/>
                <a:cs typeface="Georgia"/>
                <a:sym typeface="Georgia"/>
              </a:rPr>
              <a:t>Precise</a:t>
            </a:r>
            <a:endParaRPr b="0" i="0" sz="2400" u="none" strike="noStrike">
              <a:solidFill>
                <a:srgbClr val="000000"/>
              </a:solidFill>
              <a:latin typeface="Georgia"/>
              <a:ea typeface="Georgia"/>
              <a:cs typeface="Georgia"/>
              <a:sym typeface="Georgia"/>
            </a:endParaRPr>
          </a:p>
        </p:txBody>
      </p:sp>
      <p:sp>
        <p:nvSpPr>
          <p:cNvPr id="253" name="Google Shape;253;p6"/>
          <p:cNvSpPr txBox="1"/>
          <p:nvPr/>
        </p:nvSpPr>
        <p:spPr>
          <a:xfrm>
            <a:off x="16002097" y="4246222"/>
            <a:ext cx="2169138"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Georgia"/>
                <a:ea typeface="Georgia"/>
                <a:cs typeface="Georgia"/>
                <a:sym typeface="Georgia"/>
              </a:rPr>
              <a:t>Accurate</a:t>
            </a:r>
            <a:endParaRPr/>
          </a:p>
          <a:p>
            <a:pPr indent="0" lvl="0" marL="0" marR="0" rtl="0" algn="ctr">
              <a:spcBef>
                <a:spcPts val="0"/>
              </a:spcBef>
              <a:spcAft>
                <a:spcPts val="0"/>
              </a:spcAft>
              <a:buNone/>
            </a:pPr>
            <a:r>
              <a:rPr lang="en-US" sz="2400">
                <a:solidFill>
                  <a:srgbClr val="000000"/>
                </a:solidFill>
                <a:latin typeface="Georgia"/>
                <a:ea typeface="Georgia"/>
                <a:cs typeface="Georgia"/>
                <a:sym typeface="Georgia"/>
              </a:rPr>
              <a:t>Not Precise</a:t>
            </a:r>
            <a:endParaRPr b="0" i="0" sz="2400" u="none" strike="noStrike">
              <a:solidFill>
                <a:srgbClr val="000000"/>
              </a:solidFill>
              <a:latin typeface="Georgia"/>
              <a:ea typeface="Georgia"/>
              <a:cs typeface="Georgia"/>
              <a:sym typeface="Georgia"/>
            </a:endParaRPr>
          </a:p>
        </p:txBody>
      </p:sp>
      <p:sp>
        <p:nvSpPr>
          <p:cNvPr id="254" name="Google Shape;254;p6"/>
          <p:cNvSpPr txBox="1"/>
          <p:nvPr/>
        </p:nvSpPr>
        <p:spPr>
          <a:xfrm>
            <a:off x="16002097" y="7062375"/>
            <a:ext cx="2169138"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400">
                <a:solidFill>
                  <a:srgbClr val="000000"/>
                </a:solidFill>
                <a:latin typeface="Georgia"/>
                <a:ea typeface="Georgia"/>
                <a:cs typeface="Georgia"/>
                <a:sym typeface="Georgia"/>
              </a:rPr>
              <a:t>Not Accurate</a:t>
            </a:r>
            <a:endParaRPr/>
          </a:p>
          <a:p>
            <a:pPr indent="0" lvl="0" marL="0" marR="0" rtl="0" algn="ctr">
              <a:spcBef>
                <a:spcPts val="0"/>
              </a:spcBef>
              <a:spcAft>
                <a:spcPts val="0"/>
              </a:spcAft>
              <a:buNone/>
            </a:pPr>
            <a:r>
              <a:rPr lang="en-US" sz="2400">
                <a:solidFill>
                  <a:srgbClr val="000000"/>
                </a:solidFill>
                <a:latin typeface="Georgia"/>
                <a:ea typeface="Georgia"/>
                <a:cs typeface="Georgia"/>
                <a:sym typeface="Georgia"/>
              </a:rPr>
              <a:t>Not Precise</a:t>
            </a:r>
            <a:endParaRPr b="0" i="0" sz="2400" u="none" strike="noStrike">
              <a:solidFill>
                <a:srgbClr val="000000"/>
              </a:solidFill>
              <a:latin typeface="Georgia"/>
              <a:ea typeface="Georgia"/>
              <a:cs typeface="Georgia"/>
              <a:sym typeface="Georgia"/>
            </a:endParaRPr>
          </a:p>
        </p:txBody>
      </p:sp>
      <p:grpSp>
        <p:nvGrpSpPr>
          <p:cNvPr id="255" name="Google Shape;255;p6"/>
          <p:cNvGrpSpPr/>
          <p:nvPr/>
        </p:nvGrpSpPr>
        <p:grpSpPr>
          <a:xfrm>
            <a:off x="10942497" y="4256655"/>
            <a:ext cx="1969929" cy="689496"/>
            <a:chOff x="10942497" y="4256655"/>
            <a:chExt cx="1969929" cy="689496"/>
          </a:xfrm>
        </p:grpSpPr>
        <p:sp>
          <p:nvSpPr>
            <p:cNvPr id="256" name="Google Shape;256;p6"/>
            <p:cNvSpPr txBox="1"/>
            <p:nvPr/>
          </p:nvSpPr>
          <p:spPr>
            <a:xfrm>
              <a:off x="10942497" y="4256655"/>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57" name="Google Shape;257;p6"/>
            <p:cNvSpPr txBox="1"/>
            <p:nvPr/>
          </p:nvSpPr>
          <p:spPr>
            <a:xfrm>
              <a:off x="11267109" y="4256655"/>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58" name="Google Shape;258;p6"/>
            <p:cNvSpPr txBox="1"/>
            <p:nvPr/>
          </p:nvSpPr>
          <p:spPr>
            <a:xfrm>
              <a:off x="11018897" y="4517396"/>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59" name="Google Shape;259;p6"/>
            <p:cNvSpPr txBox="1"/>
            <p:nvPr/>
          </p:nvSpPr>
          <p:spPr>
            <a:xfrm>
              <a:off x="11325424" y="4576819"/>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grpSp>
      <p:grpSp>
        <p:nvGrpSpPr>
          <p:cNvPr id="260" name="Google Shape;260;p6"/>
          <p:cNvGrpSpPr/>
          <p:nvPr/>
        </p:nvGrpSpPr>
        <p:grpSpPr>
          <a:xfrm>
            <a:off x="10248337" y="7064582"/>
            <a:ext cx="1854866" cy="674827"/>
            <a:chOff x="10942497" y="4234278"/>
            <a:chExt cx="1854866" cy="674827"/>
          </a:xfrm>
        </p:grpSpPr>
        <p:sp>
          <p:nvSpPr>
            <p:cNvPr id="261" name="Google Shape;261;p6"/>
            <p:cNvSpPr txBox="1"/>
            <p:nvPr/>
          </p:nvSpPr>
          <p:spPr>
            <a:xfrm>
              <a:off x="10942497" y="4256655"/>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2" name="Google Shape;262;p6"/>
            <p:cNvSpPr txBox="1"/>
            <p:nvPr/>
          </p:nvSpPr>
          <p:spPr>
            <a:xfrm>
              <a:off x="11133961" y="4234278"/>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3" name="Google Shape;263;p6"/>
            <p:cNvSpPr txBox="1"/>
            <p:nvPr/>
          </p:nvSpPr>
          <p:spPr>
            <a:xfrm>
              <a:off x="11018897" y="4517396"/>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4" name="Google Shape;264;p6"/>
            <p:cNvSpPr txBox="1"/>
            <p:nvPr/>
          </p:nvSpPr>
          <p:spPr>
            <a:xfrm>
              <a:off x="11210361" y="4539773"/>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grpSp>
      <p:grpSp>
        <p:nvGrpSpPr>
          <p:cNvPr id="265" name="Google Shape;265;p6"/>
          <p:cNvGrpSpPr/>
          <p:nvPr/>
        </p:nvGrpSpPr>
        <p:grpSpPr>
          <a:xfrm>
            <a:off x="13555236" y="4066558"/>
            <a:ext cx="2424902" cy="1107210"/>
            <a:chOff x="11018897" y="4104130"/>
            <a:chExt cx="2424902" cy="1107210"/>
          </a:xfrm>
        </p:grpSpPr>
        <p:sp>
          <p:nvSpPr>
            <p:cNvPr id="266" name="Google Shape;266;p6"/>
            <p:cNvSpPr txBox="1"/>
            <p:nvPr/>
          </p:nvSpPr>
          <p:spPr>
            <a:xfrm>
              <a:off x="11285194" y="4104130"/>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7" name="Google Shape;267;p6"/>
            <p:cNvSpPr txBox="1"/>
            <p:nvPr/>
          </p:nvSpPr>
          <p:spPr>
            <a:xfrm>
              <a:off x="11856797" y="4234295"/>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8" name="Google Shape;268;p6"/>
            <p:cNvSpPr txBox="1"/>
            <p:nvPr/>
          </p:nvSpPr>
          <p:spPr>
            <a:xfrm>
              <a:off x="11018897" y="4517396"/>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69" name="Google Shape;269;p6"/>
            <p:cNvSpPr txBox="1"/>
            <p:nvPr/>
          </p:nvSpPr>
          <p:spPr>
            <a:xfrm>
              <a:off x="11305876" y="4842008"/>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grpSp>
      <p:grpSp>
        <p:nvGrpSpPr>
          <p:cNvPr id="270" name="Google Shape;270;p6"/>
          <p:cNvGrpSpPr/>
          <p:nvPr/>
        </p:nvGrpSpPr>
        <p:grpSpPr>
          <a:xfrm>
            <a:off x="13156095" y="6265380"/>
            <a:ext cx="2759797" cy="2153465"/>
            <a:chOff x="10037566" y="3380781"/>
            <a:chExt cx="2759797" cy="2153465"/>
          </a:xfrm>
        </p:grpSpPr>
        <p:sp>
          <p:nvSpPr>
            <p:cNvPr id="271" name="Google Shape;271;p6"/>
            <p:cNvSpPr txBox="1"/>
            <p:nvPr/>
          </p:nvSpPr>
          <p:spPr>
            <a:xfrm>
              <a:off x="10275836" y="3380781"/>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72" name="Google Shape;272;p6"/>
            <p:cNvSpPr txBox="1"/>
            <p:nvPr/>
          </p:nvSpPr>
          <p:spPr>
            <a:xfrm>
              <a:off x="10037566" y="4710393"/>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73" name="Google Shape;273;p6"/>
            <p:cNvSpPr txBox="1"/>
            <p:nvPr/>
          </p:nvSpPr>
          <p:spPr>
            <a:xfrm>
              <a:off x="10639966" y="5164914"/>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sp>
          <p:nvSpPr>
            <p:cNvPr id="274" name="Google Shape;274;p6"/>
            <p:cNvSpPr txBox="1"/>
            <p:nvPr/>
          </p:nvSpPr>
          <p:spPr>
            <a:xfrm>
              <a:off x="11210361" y="4539773"/>
              <a:ext cx="1587002"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2400">
                  <a:solidFill>
                    <a:schemeClr val="lt1"/>
                  </a:solidFill>
                  <a:latin typeface="Georgia"/>
                  <a:ea typeface="Georgia"/>
                  <a:cs typeface="Georgia"/>
                  <a:sym typeface="Georgia"/>
                </a:rPr>
                <a:t>x</a:t>
              </a:r>
              <a:endParaRPr b="1" i="0" sz="2400" u="none" strike="noStrike">
                <a:solidFill>
                  <a:schemeClr val="lt1"/>
                </a:solidFill>
                <a:latin typeface="Georgia"/>
                <a:ea typeface="Georgia"/>
                <a:cs typeface="Georgia"/>
                <a:sym typeface="Georgi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nvSpPr>
        <p:spPr>
          <a:xfrm>
            <a:off x="1251032" y="1081604"/>
            <a:ext cx="15436768"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 Value Estimate of Our Model </a:t>
            </a:r>
            <a:endParaRPr/>
          </a:p>
        </p:txBody>
      </p:sp>
      <p:graphicFrame>
        <p:nvGraphicFramePr>
          <p:cNvPr id="281" name="Google Shape;281;p7"/>
          <p:cNvGraphicFramePr/>
          <p:nvPr/>
        </p:nvGraphicFramePr>
        <p:xfrm>
          <a:off x="1221215" y="2312572"/>
          <a:ext cx="3000000" cy="3000000"/>
        </p:xfrm>
        <a:graphic>
          <a:graphicData uri="http://schemas.openxmlformats.org/drawingml/2006/table">
            <a:tbl>
              <a:tblPr>
                <a:noFill/>
                <a:tableStyleId>{B2124609-01BB-4516-BFEB-2EAFC251494A}</a:tableStyleId>
              </a:tblPr>
              <a:tblGrid>
                <a:gridCol w="4993400"/>
                <a:gridCol w="1804775"/>
                <a:gridCol w="2142900"/>
                <a:gridCol w="1840275"/>
                <a:gridCol w="2417300"/>
                <a:gridCol w="2466700"/>
              </a:tblGrid>
              <a:tr h="643000">
                <a:tc rowSpan="2">
                  <a:txBody>
                    <a:bodyPr/>
                    <a:lstStyle/>
                    <a:p>
                      <a:pPr indent="0" lvl="0" marL="0" marR="0" rtl="0" algn="ctr">
                        <a:spcBef>
                          <a:spcPts val="0"/>
                        </a:spcBef>
                        <a:spcAft>
                          <a:spcPts val="0"/>
                        </a:spcAft>
                        <a:buNone/>
                      </a:pPr>
                      <a:r>
                        <a:rPr b="0" lang="en-US" sz="2400" u="none" cap="none" strike="noStrike">
                          <a:solidFill>
                            <a:schemeClr val="lt1"/>
                          </a:solidFill>
                          <a:latin typeface="Georgia"/>
                          <a:ea typeface="Georgia"/>
                          <a:cs typeface="Georgia"/>
                          <a:sym typeface="Georgia"/>
                        </a:rPr>
                        <a:t>Customer Classification  </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B17B"/>
                    </a:solidFill>
                  </a:tcPr>
                </a:tc>
                <a:tc gridSpan="2">
                  <a:txBody>
                    <a:bodyPr/>
                    <a:lstStyle/>
                    <a:p>
                      <a:pPr indent="0" lvl="0" marL="0" marR="0" rtl="0" algn="ctr">
                        <a:spcBef>
                          <a:spcPts val="0"/>
                        </a:spcBef>
                        <a:spcAft>
                          <a:spcPts val="0"/>
                        </a:spcAft>
                        <a:buNone/>
                      </a:pPr>
                      <a:r>
                        <a:rPr b="0" lang="en-US" sz="2400" u="none" cap="none" strike="noStrike">
                          <a:solidFill>
                            <a:schemeClr val="lt1"/>
                          </a:solidFill>
                          <a:latin typeface="Georgia"/>
                          <a:ea typeface="Georgia"/>
                          <a:cs typeface="Georgia"/>
                          <a:sym typeface="Georgia"/>
                        </a:rPr>
                        <a:t>Customer Segmentation</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B17B"/>
                    </a:solidFill>
                  </a:tcPr>
                </a:tc>
                <a:tc hMerge="1"/>
                <a:tc rowSpan="2">
                  <a:txBody>
                    <a:bodyPr/>
                    <a:lstStyle/>
                    <a:p>
                      <a:pPr indent="0" lvl="0" marL="0" marR="0" rtl="0" algn="ctr">
                        <a:spcBef>
                          <a:spcPts val="0"/>
                        </a:spcBef>
                        <a:spcAft>
                          <a:spcPts val="0"/>
                        </a:spcAft>
                        <a:buNone/>
                      </a:pPr>
                      <a:r>
                        <a:rPr b="0" lang="en-US" sz="2400" u="none" cap="none" strike="noStrike">
                          <a:solidFill>
                            <a:schemeClr val="lt1"/>
                          </a:solidFill>
                          <a:latin typeface="Georgia"/>
                          <a:ea typeface="Georgia"/>
                          <a:cs typeface="Georgia"/>
                          <a:sym typeface="Georgia"/>
                        </a:rPr>
                        <a:t>Profit/Loss per Customer</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B17B"/>
                    </a:solidFill>
                  </a:tcPr>
                </a:tc>
                <a:tc gridSpan="2">
                  <a:txBody>
                    <a:bodyPr/>
                    <a:lstStyle/>
                    <a:p>
                      <a:pPr indent="0" lvl="0" marL="0" marR="0" rtl="0" algn="ctr">
                        <a:spcBef>
                          <a:spcPts val="0"/>
                        </a:spcBef>
                        <a:spcAft>
                          <a:spcPts val="0"/>
                        </a:spcAft>
                        <a:buNone/>
                      </a:pPr>
                      <a:r>
                        <a:rPr b="0" lang="en-US" sz="2400" u="none" cap="none" strike="noStrike">
                          <a:solidFill>
                            <a:schemeClr val="lt1"/>
                          </a:solidFill>
                          <a:latin typeface="Georgia"/>
                          <a:ea typeface="Georgia"/>
                          <a:cs typeface="Georgia"/>
                          <a:sym typeface="Georgia"/>
                        </a:rPr>
                        <a:t>Net Profit/ Loss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B17B"/>
                    </a:solidFill>
                  </a:tcPr>
                </a:tc>
                <a:tc hMerge="1"/>
              </a:tr>
              <a:tr h="643000">
                <a:tc vMerge="1"/>
                <a:tc>
                  <a:txBody>
                    <a:bodyPr/>
                    <a:lstStyle/>
                    <a:p>
                      <a:pPr indent="0" lvl="0" marL="0" marR="0" rtl="0" algn="ctr">
                        <a:spcBef>
                          <a:spcPts val="0"/>
                        </a:spcBef>
                        <a:spcAft>
                          <a:spcPts val="0"/>
                        </a:spcAft>
                        <a:buNone/>
                      </a:pPr>
                      <a:r>
                        <a:rPr b="0" lang="en-US" sz="2400" u="none" cap="none" strike="noStrike">
                          <a:solidFill>
                            <a:srgbClr val="000000"/>
                          </a:solidFill>
                          <a:latin typeface="Georgia"/>
                          <a:ea typeface="Georgia"/>
                          <a:cs typeface="Georgia"/>
                          <a:sym typeface="Georgia"/>
                        </a:rPr>
                        <a:t>Our Model</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Georgia"/>
                          <a:ea typeface="Georgia"/>
                          <a:cs typeface="Georgia"/>
                          <a:sym typeface="Georgia"/>
                        </a:rPr>
                        <a:t>Current Model</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a:txBody>
                    <a:bodyPr/>
                    <a:lstStyle/>
                    <a:p>
                      <a:pPr indent="0" lvl="0" marL="0" marR="0" rtl="0" algn="ctr">
                        <a:spcBef>
                          <a:spcPts val="0"/>
                        </a:spcBef>
                        <a:spcAft>
                          <a:spcPts val="0"/>
                        </a:spcAft>
                        <a:buNone/>
                      </a:pPr>
                      <a:r>
                        <a:rPr b="0" lang="en-US" sz="2400" u="none" cap="none" strike="noStrike">
                          <a:solidFill>
                            <a:srgbClr val="000000"/>
                          </a:solidFill>
                          <a:latin typeface="Georgia"/>
                          <a:ea typeface="Georgia"/>
                          <a:cs typeface="Georgia"/>
                          <a:sym typeface="Georgia"/>
                        </a:rPr>
                        <a:t>Our Model</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400" u="none" cap="none" strike="noStrike">
                          <a:latin typeface="Georgia"/>
                          <a:ea typeface="Georgia"/>
                          <a:cs typeface="Georgia"/>
                          <a:sym typeface="Georgia"/>
                        </a:rPr>
                        <a:t>Current Model</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7950">
                <a:tc>
                  <a:txBody>
                    <a:bodyPr/>
                    <a:lstStyle/>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True Positives (TP) </a:t>
                      </a:r>
                      <a:endParaRPr/>
                    </a:p>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(Correctly classified defaulters)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70,278</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$70,278,000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E1CD"/>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$100,000,000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E1CD"/>
                    </a:solidFill>
                  </a:tcPr>
                </a:tc>
              </a:tr>
              <a:tr h="740575">
                <a:tc>
                  <a:txBody>
                    <a:bodyPr/>
                    <a:lstStyle/>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False Positives (FP)</a:t>
                      </a:r>
                      <a:endParaRPr/>
                    </a:p>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(Incorrectly classified as defaulters)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29,878</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-$250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-$7,469,500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CCCC"/>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-$25,000,000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CCCC"/>
                    </a:solidFill>
                  </a:tcPr>
                </a:tc>
              </a:tr>
              <a:tr h="737950">
                <a:tc>
                  <a:txBody>
                    <a:bodyPr/>
                    <a:lstStyle/>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True Negatives (TN)</a:t>
                      </a:r>
                      <a:endParaRPr/>
                    </a:p>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(Correctly classified non-defaulters)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832,034</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708,000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$250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6F8F9"/>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$208,008,500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E1CD"/>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$177,000,000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E1CD"/>
                    </a:solidFill>
                  </a:tcPr>
                </a:tc>
              </a:tr>
              <a:tr h="740575">
                <a:tc>
                  <a:txBody>
                    <a:bodyPr/>
                    <a:lstStyle/>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False Negatives (FN)</a:t>
                      </a:r>
                      <a:endParaRPr/>
                    </a:p>
                    <a:p>
                      <a:pPr indent="0" lvl="0" marL="0" marR="0" rtl="0" algn="l">
                        <a:spcBef>
                          <a:spcPts val="0"/>
                        </a:spcBef>
                        <a:spcAft>
                          <a:spcPts val="0"/>
                        </a:spcAft>
                        <a:buNone/>
                      </a:pPr>
                      <a:r>
                        <a:rPr b="0" lang="en-US" sz="2400" u="none" cap="none" strike="noStrike">
                          <a:solidFill>
                            <a:srgbClr val="000000"/>
                          </a:solidFill>
                          <a:latin typeface="Georgia"/>
                          <a:ea typeface="Georgia"/>
                          <a:cs typeface="Georgia"/>
                          <a:sym typeface="Georgia"/>
                        </a:rPr>
                        <a:t>(Missed defaulters)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67,810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92,000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-$1,000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-$67,810,000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CCCC"/>
                    </a:solidFill>
                  </a:tcPr>
                </a:tc>
                <a:tc>
                  <a:txBody>
                    <a:bodyPr/>
                    <a:lstStyle/>
                    <a:p>
                      <a:pPr indent="0" lvl="0" marL="0" marR="0" rtl="0" algn="r">
                        <a:spcBef>
                          <a:spcPts val="0"/>
                        </a:spcBef>
                        <a:spcAft>
                          <a:spcPts val="0"/>
                        </a:spcAft>
                        <a:buNone/>
                      </a:pPr>
                      <a:r>
                        <a:rPr b="0" lang="en-US" sz="2400" u="none" cap="none" strike="noStrike">
                          <a:solidFill>
                            <a:srgbClr val="000000"/>
                          </a:solidFill>
                          <a:latin typeface="Georgia"/>
                          <a:ea typeface="Georgia"/>
                          <a:cs typeface="Georgia"/>
                          <a:sym typeface="Georgia"/>
                        </a:rPr>
                        <a:t>-$92,000,000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4CCCC"/>
                    </a:solidFill>
                  </a:tcPr>
                </a:tc>
              </a:tr>
              <a:tr h="501600">
                <a:tc>
                  <a:txBody>
                    <a:bodyPr/>
                    <a:lstStyle/>
                    <a:p>
                      <a:pPr indent="0" lvl="0" marL="0" marR="0" rtl="0" algn="l">
                        <a:spcBef>
                          <a:spcPts val="0"/>
                        </a:spcBef>
                        <a:spcAft>
                          <a:spcPts val="0"/>
                        </a:spcAft>
                        <a:buNone/>
                      </a:pPr>
                      <a:r>
                        <a:rPr b="1" lang="en-US" sz="2400" u="none" cap="none" strike="noStrike">
                          <a:solidFill>
                            <a:srgbClr val="000000"/>
                          </a:solidFill>
                          <a:latin typeface="Georgia"/>
                          <a:ea typeface="Georgia"/>
                          <a:cs typeface="Georgia"/>
                          <a:sym typeface="Georgia"/>
                        </a:rPr>
                        <a:t>Totals</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US" sz="2400" u="none" cap="none" strike="noStrike">
                          <a:solidFill>
                            <a:srgbClr val="000000"/>
                          </a:solidFill>
                          <a:latin typeface="Georgia"/>
                          <a:ea typeface="Georgia"/>
                          <a:cs typeface="Georgia"/>
                          <a:sym typeface="Georgia"/>
                        </a:rPr>
                        <a:t>1,000,000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US" sz="2400" u="none" cap="none" strike="noStrike">
                          <a:solidFill>
                            <a:srgbClr val="000000"/>
                          </a:solidFill>
                          <a:latin typeface="Georgia"/>
                          <a:ea typeface="Georgia"/>
                          <a:cs typeface="Georgia"/>
                          <a:sym typeface="Georgia"/>
                        </a:rPr>
                        <a:t>1,000,000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sz="2400" u="none" cap="none" strike="noStrike">
                        <a:solidFill>
                          <a:srgbClr val="000000"/>
                        </a:solidFill>
                        <a:latin typeface="Georgia"/>
                        <a:ea typeface="Georgia"/>
                        <a:cs typeface="Georgia"/>
                        <a:sym typeface="Georgia"/>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US" sz="2400" u="none" cap="none" strike="noStrike">
                          <a:solidFill>
                            <a:srgbClr val="000000"/>
                          </a:solidFill>
                          <a:latin typeface="Georgia"/>
                          <a:ea typeface="Georgia"/>
                          <a:cs typeface="Georgia"/>
                          <a:sym typeface="Georgia"/>
                        </a:rPr>
                        <a:t>$203,007,000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r">
                        <a:spcBef>
                          <a:spcPts val="0"/>
                        </a:spcBef>
                        <a:spcAft>
                          <a:spcPts val="0"/>
                        </a:spcAft>
                        <a:buNone/>
                      </a:pPr>
                      <a:r>
                        <a:rPr b="1" lang="en-US" sz="2400" u="none" cap="none" strike="noStrike">
                          <a:solidFill>
                            <a:srgbClr val="000000"/>
                          </a:solidFill>
                          <a:latin typeface="Georgia"/>
                          <a:ea typeface="Georgia"/>
                          <a:cs typeface="Georgia"/>
                          <a:sym typeface="Georgia"/>
                        </a:rPr>
                        <a:t>$160,000,000</a:t>
                      </a:r>
                      <a:endParaRPr/>
                    </a:p>
                  </a:txBody>
                  <a:tcPr marT="15050" marB="15050" marR="60225" marL="602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282" name="Google Shape;282;p7"/>
          <p:cNvSpPr/>
          <p:nvPr/>
        </p:nvSpPr>
        <p:spPr>
          <a:xfrm>
            <a:off x="-838200" y="7429500"/>
            <a:ext cx="8305801" cy="2514600"/>
          </a:xfrm>
          <a:custGeom>
            <a:rect b="b" l="l" r="r" t="t"/>
            <a:pathLst>
              <a:path extrusionOk="0" h="3517841" w="2256755">
                <a:moveTo>
                  <a:pt x="0" y="0"/>
                </a:moveTo>
                <a:lnTo>
                  <a:pt x="2256755" y="0"/>
                </a:lnTo>
                <a:lnTo>
                  <a:pt x="2256755" y="3517841"/>
                </a:lnTo>
                <a:lnTo>
                  <a:pt x="0" y="3517841"/>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3" name="Google Shape;283;p7"/>
          <p:cNvSpPr txBox="1"/>
          <p:nvPr/>
        </p:nvSpPr>
        <p:spPr>
          <a:xfrm>
            <a:off x="1018670" y="7925193"/>
            <a:ext cx="6422427" cy="1846659"/>
          </a:xfrm>
          <a:prstGeom prst="rect">
            <a:avLst/>
          </a:prstGeom>
          <a:noFill/>
          <a:ln>
            <a:noFill/>
          </a:ln>
        </p:spPr>
        <p:txBody>
          <a:bodyPr anchorCtr="0" anchor="t" bIns="0" lIns="0" spcFirstLastPara="1" rIns="0" wrap="square" tIns="0">
            <a:spAutoFit/>
          </a:bodyPr>
          <a:lstStyle/>
          <a:p>
            <a:pPr indent="-342900" lvl="0" marL="800100" marR="0" rtl="0" algn="l">
              <a:spcBef>
                <a:spcPts val="0"/>
              </a:spcBef>
              <a:spcAft>
                <a:spcPts val="0"/>
              </a:spcAft>
              <a:buClr>
                <a:srgbClr val="000000"/>
              </a:buClr>
              <a:buSzPts val="2000"/>
              <a:buFont typeface="Arial"/>
              <a:buChar char="•"/>
            </a:pPr>
            <a:r>
              <a:rPr b="0" i="1" lang="en-US" sz="2000" u="none" strike="noStrike">
                <a:solidFill>
                  <a:srgbClr val="000000"/>
                </a:solidFill>
                <a:latin typeface="Georgia"/>
                <a:ea typeface="Georgia"/>
                <a:cs typeface="Georgia"/>
                <a:sym typeface="Georgia"/>
              </a:rPr>
              <a:t>Customer Base: 1,000,000 applicants</a:t>
            </a:r>
            <a:endParaRPr/>
          </a:p>
          <a:p>
            <a:pPr indent="-342900" lvl="0" marL="800100" marR="0" rtl="0" algn="l">
              <a:spcBef>
                <a:spcPts val="0"/>
              </a:spcBef>
              <a:spcAft>
                <a:spcPts val="0"/>
              </a:spcAft>
              <a:buClr>
                <a:srgbClr val="000000"/>
              </a:buClr>
              <a:buSzPts val="2000"/>
              <a:buFont typeface="Arial"/>
              <a:buChar char="•"/>
            </a:pPr>
            <a:r>
              <a:rPr i="1" lang="en-US" sz="2000">
                <a:solidFill>
                  <a:srgbClr val="000000"/>
                </a:solidFill>
                <a:latin typeface="Georgia"/>
                <a:ea typeface="Georgia"/>
                <a:cs typeface="Georgia"/>
                <a:sym typeface="Georgia"/>
              </a:rPr>
              <a:t>Current Approval Rate: 80%</a:t>
            </a:r>
            <a:endParaRPr/>
          </a:p>
          <a:p>
            <a:pPr indent="-342900" lvl="0" marL="800100" marR="0" rtl="0" algn="l">
              <a:spcBef>
                <a:spcPts val="0"/>
              </a:spcBef>
              <a:spcAft>
                <a:spcPts val="0"/>
              </a:spcAft>
              <a:buClr>
                <a:srgbClr val="000000"/>
              </a:buClr>
              <a:buSzPts val="2000"/>
              <a:buFont typeface="Arial"/>
              <a:buChar char="•"/>
            </a:pPr>
            <a:r>
              <a:rPr b="0" i="1" lang="en-US" sz="2000" u="none" strike="noStrike">
                <a:solidFill>
                  <a:srgbClr val="000000"/>
                </a:solidFill>
                <a:latin typeface="Georgia"/>
                <a:ea typeface="Georgia"/>
                <a:cs typeface="Georgia"/>
                <a:sym typeface="Georgia"/>
              </a:rPr>
              <a:t>Current Default Rate: 11.5%</a:t>
            </a:r>
            <a:endParaRPr/>
          </a:p>
          <a:p>
            <a:pPr indent="-342900" lvl="0" marL="800100" marR="0" rtl="0" algn="l">
              <a:spcBef>
                <a:spcPts val="0"/>
              </a:spcBef>
              <a:spcAft>
                <a:spcPts val="0"/>
              </a:spcAft>
              <a:buClr>
                <a:srgbClr val="000000"/>
              </a:buClr>
              <a:buSzPts val="2000"/>
              <a:buFont typeface="Arial"/>
              <a:buChar char="•"/>
            </a:pPr>
            <a:r>
              <a:rPr i="1" lang="en-US" sz="2000">
                <a:solidFill>
                  <a:srgbClr val="000000"/>
                </a:solidFill>
                <a:latin typeface="Georgia"/>
                <a:ea typeface="Georgia"/>
                <a:cs typeface="Georgia"/>
                <a:sym typeface="Georgia"/>
              </a:rPr>
              <a:t>Hypothetical Default Rate: 50%</a:t>
            </a:r>
            <a:endParaRPr/>
          </a:p>
          <a:p>
            <a:pPr indent="-342900" lvl="0" marL="800100" marR="0" rtl="0" algn="l">
              <a:spcBef>
                <a:spcPts val="0"/>
              </a:spcBef>
              <a:spcAft>
                <a:spcPts val="0"/>
              </a:spcAft>
              <a:buClr>
                <a:srgbClr val="000000"/>
              </a:buClr>
              <a:buSzPts val="2000"/>
              <a:buFont typeface="Arial"/>
              <a:buChar char="•"/>
            </a:pPr>
            <a:r>
              <a:rPr b="0" i="1" lang="en-US" sz="2000" u="none" strike="noStrike">
                <a:solidFill>
                  <a:srgbClr val="000000"/>
                </a:solidFill>
                <a:latin typeface="Georgia"/>
                <a:ea typeface="Georgia"/>
                <a:cs typeface="Georgia"/>
                <a:sym typeface="Georgia"/>
              </a:rPr>
              <a:t>Loss per Default: $1000/customer</a:t>
            </a:r>
            <a:endParaRPr/>
          </a:p>
          <a:p>
            <a:pPr indent="-342900" lvl="0" marL="800100" marR="0" rtl="0" algn="l">
              <a:spcBef>
                <a:spcPts val="0"/>
              </a:spcBef>
              <a:spcAft>
                <a:spcPts val="0"/>
              </a:spcAft>
              <a:buClr>
                <a:srgbClr val="000000"/>
              </a:buClr>
              <a:buSzPts val="2000"/>
              <a:buFont typeface="Arial"/>
              <a:buChar char="•"/>
            </a:pPr>
            <a:r>
              <a:rPr i="1" lang="en-US" sz="2000">
                <a:solidFill>
                  <a:srgbClr val="000000"/>
                </a:solidFill>
                <a:latin typeface="Georgia"/>
                <a:ea typeface="Georgia"/>
                <a:cs typeface="Georgia"/>
                <a:sym typeface="Georgia"/>
              </a:rPr>
              <a:t>Profit per Paying Customer: $250</a:t>
            </a:r>
            <a:endParaRPr b="0" i="1" sz="2000" u="none" strike="noStrike">
              <a:solidFill>
                <a:srgbClr val="000000"/>
              </a:solidFill>
              <a:latin typeface="Georgia"/>
              <a:ea typeface="Georgia"/>
              <a:cs typeface="Georgia"/>
              <a:sym typeface="Georgia"/>
            </a:endParaRPr>
          </a:p>
        </p:txBody>
      </p:sp>
      <p:sp>
        <p:nvSpPr>
          <p:cNvPr id="284" name="Google Shape;284;p7"/>
          <p:cNvSpPr/>
          <p:nvPr/>
        </p:nvSpPr>
        <p:spPr>
          <a:xfrm rot="-5400000">
            <a:off x="14225468" y="6591694"/>
            <a:ext cx="581264" cy="2667000"/>
          </a:xfrm>
          <a:custGeom>
            <a:rect b="b" l="l" r="r" t="t"/>
            <a:pathLst>
              <a:path extrusionOk="0" h="2667000" w="581264">
                <a:moveTo>
                  <a:pt x="581264" y="2667000"/>
                </a:moveTo>
                <a:cubicBezTo>
                  <a:pt x="416230" y="2664211"/>
                  <a:pt x="288932" y="2645952"/>
                  <a:pt x="290632" y="2618563"/>
                </a:cubicBezTo>
                <a:cubicBezTo>
                  <a:pt x="367130" y="2287091"/>
                  <a:pt x="296947" y="1531265"/>
                  <a:pt x="290632" y="1381937"/>
                </a:cubicBezTo>
                <a:cubicBezTo>
                  <a:pt x="272408" y="1372983"/>
                  <a:pt x="157834" y="1348302"/>
                  <a:pt x="0" y="1333500"/>
                </a:cubicBezTo>
                <a:cubicBezTo>
                  <a:pt x="156732" y="1331432"/>
                  <a:pt x="293678" y="1313269"/>
                  <a:pt x="290632" y="1285063"/>
                </a:cubicBezTo>
                <a:cubicBezTo>
                  <a:pt x="308261" y="791957"/>
                  <a:pt x="195599" y="528482"/>
                  <a:pt x="290632" y="48437"/>
                </a:cubicBezTo>
                <a:cubicBezTo>
                  <a:pt x="281829" y="20338"/>
                  <a:pt x="403885" y="15880"/>
                  <a:pt x="581264" y="0"/>
                </a:cubicBezTo>
                <a:cubicBezTo>
                  <a:pt x="533033" y="1218813"/>
                  <a:pt x="665719" y="1437647"/>
                  <a:pt x="581264" y="2667000"/>
                </a:cubicBezTo>
                <a:close/>
              </a:path>
              <a:path extrusionOk="0" fill="none" h="2667000" w="581264">
                <a:moveTo>
                  <a:pt x="581264" y="2667000"/>
                </a:moveTo>
                <a:cubicBezTo>
                  <a:pt x="416392" y="2666690"/>
                  <a:pt x="288399" y="2640761"/>
                  <a:pt x="290632" y="2618563"/>
                </a:cubicBezTo>
                <a:cubicBezTo>
                  <a:pt x="236107" y="2360890"/>
                  <a:pt x="300403" y="1956769"/>
                  <a:pt x="290632" y="1381937"/>
                </a:cubicBezTo>
                <a:cubicBezTo>
                  <a:pt x="288587" y="1358843"/>
                  <a:pt x="168069" y="1339116"/>
                  <a:pt x="0" y="1333500"/>
                </a:cubicBezTo>
                <a:cubicBezTo>
                  <a:pt x="160435" y="1335336"/>
                  <a:pt x="293537" y="1310091"/>
                  <a:pt x="290632" y="1285063"/>
                </a:cubicBezTo>
                <a:cubicBezTo>
                  <a:pt x="392082" y="1098146"/>
                  <a:pt x="290033" y="541944"/>
                  <a:pt x="290632" y="48437"/>
                </a:cubicBezTo>
                <a:cubicBezTo>
                  <a:pt x="300599" y="41421"/>
                  <a:pt x="406379" y="7580"/>
                  <a:pt x="581264" y="0"/>
                </a:cubicBezTo>
              </a:path>
              <a:path extrusionOk="0" fill="none" h="2667000" w="581264">
                <a:moveTo>
                  <a:pt x="581264" y="2667000"/>
                </a:moveTo>
                <a:cubicBezTo>
                  <a:pt x="422736" y="2668111"/>
                  <a:pt x="295430" y="2646468"/>
                  <a:pt x="290632" y="2618563"/>
                </a:cubicBezTo>
                <a:cubicBezTo>
                  <a:pt x="272797" y="2117571"/>
                  <a:pt x="372678" y="1582382"/>
                  <a:pt x="290632" y="1381937"/>
                </a:cubicBezTo>
                <a:cubicBezTo>
                  <a:pt x="295405" y="1362290"/>
                  <a:pt x="161538" y="1344121"/>
                  <a:pt x="0" y="1333500"/>
                </a:cubicBezTo>
                <a:cubicBezTo>
                  <a:pt x="162136" y="1336002"/>
                  <a:pt x="292778" y="1314443"/>
                  <a:pt x="290632" y="1285063"/>
                </a:cubicBezTo>
                <a:cubicBezTo>
                  <a:pt x="263615" y="1040035"/>
                  <a:pt x="332118" y="448684"/>
                  <a:pt x="290632" y="48437"/>
                </a:cubicBezTo>
                <a:cubicBezTo>
                  <a:pt x="276293" y="24041"/>
                  <a:pt x="412781" y="-5500"/>
                  <a:pt x="581264" y="0"/>
                </a:cubicBezTo>
              </a:path>
            </a:pathLst>
          </a:custGeom>
          <a:no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7"/>
          <p:cNvSpPr txBox="1"/>
          <p:nvPr/>
        </p:nvSpPr>
        <p:spPr>
          <a:xfrm>
            <a:off x="6039680" y="8300698"/>
            <a:ext cx="956144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000000"/>
                </a:solidFill>
                <a:latin typeface="Georgia"/>
                <a:ea typeface="Georgia"/>
                <a:cs typeface="Georgia"/>
                <a:sym typeface="Georgia"/>
              </a:rPr>
              <a:t>+ $43 million</a:t>
            </a:r>
            <a:endParaRPr/>
          </a:p>
        </p:txBody>
      </p:sp>
      <p:sp>
        <p:nvSpPr>
          <p:cNvPr id="286" name="Google Shape;286;p7"/>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7</a:t>
            </a:r>
            <a:endParaRPr sz="2400">
              <a:solidFill>
                <a:srgbClr val="000000"/>
              </a:solidFill>
              <a:latin typeface="Georgia"/>
              <a:ea typeface="Georgia"/>
              <a:cs typeface="Georgia"/>
              <a:sym typeface="Georgia"/>
            </a:endParaRPr>
          </a:p>
        </p:txBody>
      </p:sp>
      <p:sp>
        <p:nvSpPr>
          <p:cNvPr id="287" name="Google Shape;287;p7"/>
          <p:cNvSpPr txBox="1"/>
          <p:nvPr/>
        </p:nvSpPr>
        <p:spPr>
          <a:xfrm>
            <a:off x="1019774" y="7552775"/>
            <a:ext cx="6422427" cy="369332"/>
          </a:xfrm>
          <a:prstGeom prst="rect">
            <a:avLst/>
          </a:prstGeom>
          <a:noFill/>
          <a:ln>
            <a:noFill/>
          </a:ln>
        </p:spPr>
        <p:txBody>
          <a:bodyPr anchorCtr="0" anchor="t" bIns="0" lIns="0" spcFirstLastPara="1" rIns="0" wrap="square" tIns="0">
            <a:spAutoFit/>
          </a:bodyPr>
          <a:lstStyle/>
          <a:p>
            <a:pPr indent="0" lvl="0" marL="457200" marR="0" rtl="0" algn="l">
              <a:spcBef>
                <a:spcPts val="0"/>
              </a:spcBef>
              <a:spcAft>
                <a:spcPts val="0"/>
              </a:spcAft>
              <a:buNone/>
            </a:pPr>
            <a:r>
              <a:rPr b="1" i="1" lang="en-US" sz="2400" u="none" strike="noStrike">
                <a:solidFill>
                  <a:srgbClr val="000000"/>
                </a:solidFill>
                <a:latin typeface="Georgia"/>
                <a:ea typeface="Georgia"/>
                <a:cs typeface="Georgia"/>
                <a:sym typeface="Georgia"/>
              </a:rPr>
              <a:t>Assumptions:</a:t>
            </a:r>
            <a:endParaRPr/>
          </a:p>
        </p:txBody>
      </p:sp>
      <p:sp>
        <p:nvSpPr>
          <p:cNvPr id="288" name="Google Shape;288;p7"/>
          <p:cNvSpPr txBox="1"/>
          <p:nvPr/>
        </p:nvSpPr>
        <p:spPr>
          <a:xfrm>
            <a:off x="4199403" y="5151365"/>
            <a:ext cx="990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89" name="Google Shape;289;p7"/>
          <p:cNvSpPr txBox="1"/>
          <p:nvPr/>
        </p:nvSpPr>
        <p:spPr>
          <a:xfrm>
            <a:off x="4229883" y="5905500"/>
            <a:ext cx="1066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sp>
        <p:nvSpPr>
          <p:cNvPr id="290" name="Google Shape;290;p7"/>
          <p:cNvSpPr txBox="1"/>
          <p:nvPr/>
        </p:nvSpPr>
        <p:spPr>
          <a:xfrm>
            <a:off x="4199403" y="4406921"/>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r>
              <a:rPr lang="en-US" sz="2400">
                <a:solidFill>
                  <a:schemeClr val="dk1"/>
                </a:solidFill>
                <a:latin typeface="Helvetica Neue"/>
                <a:ea typeface="Helvetica Neue"/>
                <a:cs typeface="Helvetica Neue"/>
                <a:sym typeface="Helvetica Neue"/>
              </a:rPr>
              <a:t> </a:t>
            </a:r>
            <a:r>
              <a:rPr lang="en-US" sz="2400">
                <a:solidFill>
                  <a:schemeClr val="dk1"/>
                </a:solidFill>
                <a:latin typeface="REM"/>
                <a:ea typeface="REM"/>
                <a:cs typeface="REM"/>
                <a:sym typeface="REM"/>
              </a:rPr>
              <a:t>😔</a:t>
            </a:r>
            <a:endParaRPr/>
          </a:p>
        </p:txBody>
      </p:sp>
      <p:sp>
        <p:nvSpPr>
          <p:cNvPr id="291" name="Google Shape;291;p7"/>
          <p:cNvSpPr txBox="1"/>
          <p:nvPr/>
        </p:nvSpPr>
        <p:spPr>
          <a:xfrm>
            <a:off x="4232060" y="3627365"/>
            <a:ext cx="878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EM"/>
                <a:ea typeface="REM"/>
                <a:cs typeface="REM"/>
                <a:sym typeface="REM"/>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8"/>
          <p:cNvGrpSpPr/>
          <p:nvPr/>
        </p:nvGrpSpPr>
        <p:grpSpPr>
          <a:xfrm>
            <a:off x="-5594" y="2214252"/>
            <a:ext cx="18826993" cy="7348847"/>
            <a:chOff x="0" y="-38100"/>
            <a:chExt cx="1868893" cy="2747433"/>
          </a:xfrm>
        </p:grpSpPr>
        <p:sp>
          <p:nvSpPr>
            <p:cNvPr id="297" name="Google Shape;297;p8"/>
            <p:cNvSpPr/>
            <p:nvPr/>
          </p:nvSpPr>
          <p:spPr>
            <a:xfrm>
              <a:off x="0" y="0"/>
              <a:ext cx="1868893" cy="2709333"/>
            </a:xfrm>
            <a:custGeom>
              <a:rect b="b" l="l" r="r" t="t"/>
              <a:pathLst>
                <a:path extrusionOk="0" h="2709333" w="1868893">
                  <a:moveTo>
                    <a:pt x="0" y="0"/>
                  </a:moveTo>
                  <a:lnTo>
                    <a:pt x="1868893" y="0"/>
                  </a:lnTo>
                  <a:lnTo>
                    <a:pt x="1868893" y="2709333"/>
                  </a:lnTo>
                  <a:lnTo>
                    <a:pt x="0" y="2709333"/>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8" name="Google Shape;298;p8"/>
            <p:cNvSpPr txBox="1"/>
            <p:nvPr/>
          </p:nvSpPr>
          <p:spPr>
            <a:xfrm>
              <a:off x="0" y="-38100"/>
              <a:ext cx="186889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sp>
        <p:nvSpPr>
          <p:cNvPr id="299" name="Google Shape;299;p8"/>
          <p:cNvSpPr txBox="1"/>
          <p:nvPr/>
        </p:nvSpPr>
        <p:spPr>
          <a:xfrm>
            <a:off x="1251031" y="1081604"/>
            <a:ext cx="15606613"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Business Profits</a:t>
            </a:r>
            <a:endParaRPr/>
          </a:p>
        </p:txBody>
      </p:sp>
      <p:graphicFrame>
        <p:nvGraphicFramePr>
          <p:cNvPr id="300" name="Google Shape;300;p8"/>
          <p:cNvGraphicFramePr/>
          <p:nvPr/>
        </p:nvGraphicFramePr>
        <p:xfrm>
          <a:off x="2590800" y="2628900"/>
          <a:ext cx="13106400" cy="5867400"/>
        </p:xfrm>
        <a:graphic>
          <a:graphicData uri="http://schemas.openxmlformats.org/drawingml/2006/chart">
            <c:chart r:id="rId3"/>
          </a:graphicData>
        </a:graphic>
      </p:graphicFrame>
      <p:sp>
        <p:nvSpPr>
          <p:cNvPr id="301" name="Google Shape;301;p8"/>
          <p:cNvSpPr txBox="1"/>
          <p:nvPr/>
        </p:nvSpPr>
        <p:spPr>
          <a:xfrm>
            <a:off x="6400800" y="3848100"/>
            <a:ext cx="173272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76923C"/>
                </a:solidFill>
                <a:latin typeface="Georgia"/>
                <a:ea typeface="Georgia"/>
                <a:cs typeface="Georgia"/>
                <a:sym typeface="Georgia"/>
              </a:rPr>
              <a:t>+ 27%</a:t>
            </a:r>
            <a:endParaRPr/>
          </a:p>
        </p:txBody>
      </p:sp>
      <p:sp>
        <p:nvSpPr>
          <p:cNvPr id="302" name="Google Shape;302;p8"/>
          <p:cNvSpPr txBox="1"/>
          <p:nvPr/>
        </p:nvSpPr>
        <p:spPr>
          <a:xfrm>
            <a:off x="11811000" y="4681835"/>
            <a:ext cx="173272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76923C"/>
                </a:solidFill>
                <a:latin typeface="Georgia"/>
                <a:ea typeface="Georgia"/>
                <a:cs typeface="Georgia"/>
                <a:sym typeface="Georgia"/>
              </a:rPr>
              <a:t>+ 65%</a:t>
            </a:r>
            <a:endParaRPr/>
          </a:p>
        </p:txBody>
      </p:sp>
      <p:sp>
        <p:nvSpPr>
          <p:cNvPr id="303" name="Google Shape;303;p8"/>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8</a:t>
            </a:r>
            <a:endParaRPr sz="2400">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9"/>
          <p:cNvGrpSpPr/>
          <p:nvPr/>
        </p:nvGrpSpPr>
        <p:grpSpPr>
          <a:xfrm>
            <a:off x="10668000" y="2214252"/>
            <a:ext cx="8153399" cy="7348847"/>
            <a:chOff x="0" y="-38100"/>
            <a:chExt cx="1868893" cy="2747433"/>
          </a:xfrm>
        </p:grpSpPr>
        <p:sp>
          <p:nvSpPr>
            <p:cNvPr id="310" name="Google Shape;310;p9"/>
            <p:cNvSpPr/>
            <p:nvPr/>
          </p:nvSpPr>
          <p:spPr>
            <a:xfrm>
              <a:off x="0" y="0"/>
              <a:ext cx="1868893" cy="2709333"/>
            </a:xfrm>
            <a:custGeom>
              <a:rect b="b" l="l" r="r" t="t"/>
              <a:pathLst>
                <a:path extrusionOk="0" h="2709333" w="1868893">
                  <a:moveTo>
                    <a:pt x="0" y="0"/>
                  </a:moveTo>
                  <a:lnTo>
                    <a:pt x="1868893" y="0"/>
                  </a:lnTo>
                  <a:lnTo>
                    <a:pt x="1868893" y="2709333"/>
                  </a:lnTo>
                  <a:lnTo>
                    <a:pt x="0" y="2709333"/>
                  </a:lnTo>
                  <a:close/>
                </a:path>
              </a:pathLst>
            </a:custGeom>
            <a:solidFill>
              <a:srgbClr val="F6F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11" name="Google Shape;311;p9"/>
            <p:cNvSpPr txBox="1"/>
            <p:nvPr/>
          </p:nvSpPr>
          <p:spPr>
            <a:xfrm>
              <a:off x="0" y="-38100"/>
              <a:ext cx="186889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sz="1800">
                <a:solidFill>
                  <a:schemeClr val="dk1"/>
                </a:solidFill>
                <a:latin typeface="Georgia"/>
                <a:ea typeface="Georgia"/>
                <a:cs typeface="Georgia"/>
                <a:sym typeface="Georgia"/>
              </a:endParaRPr>
            </a:p>
          </p:txBody>
        </p:sp>
      </p:grpSp>
      <p:graphicFrame>
        <p:nvGraphicFramePr>
          <p:cNvPr id="312" name="Google Shape;312;p9"/>
          <p:cNvGraphicFramePr/>
          <p:nvPr/>
        </p:nvGraphicFramePr>
        <p:xfrm>
          <a:off x="1251031" y="2916982"/>
          <a:ext cx="3000000" cy="3000000"/>
        </p:xfrm>
        <a:graphic>
          <a:graphicData uri="http://schemas.openxmlformats.org/drawingml/2006/table">
            <a:tbl>
              <a:tblPr>
                <a:noFill/>
                <a:tableStyleId>{B2124609-01BB-4516-BFEB-2EAFC251494A}</a:tableStyleId>
              </a:tblPr>
              <a:tblGrid>
                <a:gridCol w="6978575"/>
                <a:gridCol w="2286000"/>
              </a:tblGrid>
              <a:tr h="304800">
                <a:tc>
                  <a:txBody>
                    <a:bodyPr/>
                    <a:lstStyle/>
                    <a:p>
                      <a:pPr indent="0" lvl="0" marL="0" marR="0" rtl="0" algn="ctr">
                        <a:spcBef>
                          <a:spcPts val="0"/>
                        </a:spcBef>
                        <a:spcAft>
                          <a:spcPts val="0"/>
                        </a:spcAft>
                        <a:buNone/>
                      </a:pPr>
                      <a:r>
                        <a:rPr b="1" i="0" lang="en-US" sz="2400" u="none" cap="none" strike="noStrike">
                          <a:solidFill>
                            <a:srgbClr val="000000"/>
                          </a:solidFill>
                          <a:latin typeface="Georgia"/>
                          <a:ea typeface="Georgia"/>
                          <a:cs typeface="Georgia"/>
                          <a:sym typeface="Georgia"/>
                        </a:rPr>
                        <a:t>Service Component</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B17B"/>
                    </a:solidFill>
                  </a:tcPr>
                </a:tc>
                <a:tc>
                  <a:txBody>
                    <a:bodyPr/>
                    <a:lstStyle/>
                    <a:p>
                      <a:pPr indent="0" lvl="0" marL="0" marR="0" rtl="0" algn="ctr">
                        <a:spcBef>
                          <a:spcPts val="0"/>
                        </a:spcBef>
                        <a:spcAft>
                          <a:spcPts val="0"/>
                        </a:spcAft>
                        <a:buNone/>
                      </a:pPr>
                      <a:r>
                        <a:rPr b="1" i="0" lang="en-US" sz="2400" u="none" cap="none" strike="noStrike">
                          <a:solidFill>
                            <a:srgbClr val="000000"/>
                          </a:solidFill>
                          <a:latin typeface="Georgia"/>
                          <a:ea typeface="Georgia"/>
                          <a:cs typeface="Georgia"/>
                          <a:sym typeface="Georgia"/>
                        </a:rPr>
                        <a:t>Cost</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B17B"/>
                    </a:solidFill>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Project Management and Coordination</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$150,000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Data Engineering and Preparation</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$200,000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Model Development (Random Forest Classifier)</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$300,000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Application Development (User Interface)</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$250,000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Model Validation and Testing</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$100,000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Deployment and Integration</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$150,000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Training and Knowledge Transfer</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$50,000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Ongoing Support and Monitoring (First Year)</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Georgia"/>
                          <a:ea typeface="Georgia"/>
                          <a:cs typeface="Georgia"/>
                          <a:sym typeface="Georgia"/>
                        </a:rPr>
                        <a:t>$75,000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spcBef>
                          <a:spcPts val="0"/>
                        </a:spcBef>
                        <a:spcAft>
                          <a:spcPts val="0"/>
                        </a:spcAft>
                        <a:buNone/>
                      </a:pPr>
                      <a:r>
                        <a:rPr b="1" i="0" lang="en-US" sz="2400" u="none" cap="none" strike="noStrike">
                          <a:solidFill>
                            <a:srgbClr val="000000"/>
                          </a:solidFill>
                          <a:latin typeface="Georgia"/>
                          <a:ea typeface="Georgia"/>
                          <a:cs typeface="Georgia"/>
                          <a:sym typeface="Georgia"/>
                        </a:rPr>
                        <a:t>Total Cost</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B17B"/>
                    </a:solidFill>
                  </a:tcPr>
                </a:tc>
                <a:tc>
                  <a:txBody>
                    <a:bodyPr/>
                    <a:lstStyle/>
                    <a:p>
                      <a:pPr indent="0" lvl="0" marL="0" marR="0" rtl="0" algn="l">
                        <a:spcBef>
                          <a:spcPts val="0"/>
                        </a:spcBef>
                        <a:spcAft>
                          <a:spcPts val="0"/>
                        </a:spcAft>
                        <a:buNone/>
                      </a:pPr>
                      <a:r>
                        <a:rPr b="1" i="0" lang="en-US" sz="2400" u="none" cap="none" strike="noStrike">
                          <a:solidFill>
                            <a:srgbClr val="000000"/>
                          </a:solidFill>
                          <a:latin typeface="Georgia"/>
                          <a:ea typeface="Georgia"/>
                          <a:cs typeface="Georgia"/>
                          <a:sym typeface="Georgia"/>
                        </a:rPr>
                        <a:t>$1,275,000</a:t>
                      </a:r>
                      <a:endParaRPr sz="2400" u="none" cap="none" strike="noStrike">
                        <a:latin typeface="Georgia"/>
                        <a:ea typeface="Georgia"/>
                        <a:cs typeface="Georgia"/>
                        <a:sym typeface="Georgia"/>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CB17B"/>
                    </a:solidFill>
                  </a:tcPr>
                </a:tc>
              </a:tr>
            </a:tbl>
          </a:graphicData>
        </a:graphic>
      </p:graphicFrame>
      <p:sp>
        <p:nvSpPr>
          <p:cNvPr id="313" name="Google Shape;313;p9"/>
          <p:cNvSpPr/>
          <p:nvPr/>
        </p:nvSpPr>
        <p:spPr>
          <a:xfrm>
            <a:off x="728663" y="1858963"/>
            <a:ext cx="18288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14" name="Google Shape;314;p9"/>
          <p:cNvSpPr txBox="1"/>
          <p:nvPr/>
        </p:nvSpPr>
        <p:spPr>
          <a:xfrm>
            <a:off x="1251031" y="1081604"/>
            <a:ext cx="15606613"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7200">
                <a:solidFill>
                  <a:srgbClr val="000000"/>
                </a:solidFill>
                <a:latin typeface="Georgia"/>
                <a:ea typeface="Georgia"/>
                <a:cs typeface="Georgia"/>
                <a:sym typeface="Georgia"/>
              </a:rPr>
              <a:t>Project Cost</a:t>
            </a:r>
            <a:endParaRPr/>
          </a:p>
        </p:txBody>
      </p:sp>
      <p:sp>
        <p:nvSpPr>
          <p:cNvPr id="315" name="Google Shape;315;p9"/>
          <p:cNvSpPr txBox="1"/>
          <p:nvPr/>
        </p:nvSpPr>
        <p:spPr>
          <a:xfrm>
            <a:off x="10896600" y="2671452"/>
            <a:ext cx="6823691"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strike="noStrike">
                <a:solidFill>
                  <a:srgbClr val="000000"/>
                </a:solidFill>
                <a:latin typeface="Georgia"/>
                <a:ea typeface="Georgia"/>
                <a:cs typeface="Georgia"/>
                <a:sym typeface="Georgia"/>
              </a:rPr>
              <a:t>This project is projected to yield a </a:t>
            </a:r>
            <a:r>
              <a:rPr b="1" i="0" lang="en-US" sz="2400" u="none" strike="noStrike">
                <a:solidFill>
                  <a:srgbClr val="000000"/>
                </a:solidFill>
                <a:latin typeface="Georgia"/>
                <a:ea typeface="Georgia"/>
                <a:cs typeface="Georgia"/>
                <a:sym typeface="Georgia"/>
              </a:rPr>
              <a:t>profit increase of $98,205,500</a:t>
            </a:r>
            <a:r>
              <a:rPr b="0" i="0" lang="en-US" sz="2400" u="none" strike="noStrike">
                <a:solidFill>
                  <a:srgbClr val="000000"/>
                </a:solidFill>
                <a:latin typeface="Georgia"/>
                <a:ea typeface="Georgia"/>
                <a:cs typeface="Georgia"/>
                <a:sym typeface="Georgia"/>
              </a:rPr>
              <a:t> for Verizon. Our consulting fee of </a:t>
            </a:r>
            <a:r>
              <a:rPr b="1" i="0" lang="en-US" sz="2400" u="none" strike="noStrike">
                <a:solidFill>
                  <a:srgbClr val="000000"/>
                </a:solidFill>
                <a:latin typeface="Georgia"/>
                <a:ea typeface="Georgia"/>
                <a:cs typeface="Georgia"/>
                <a:sym typeface="Georgia"/>
              </a:rPr>
              <a:t>$1,275,000</a:t>
            </a:r>
            <a:r>
              <a:rPr b="0" i="0" lang="en-US" sz="2400" u="none" strike="noStrike">
                <a:solidFill>
                  <a:srgbClr val="000000"/>
                </a:solidFill>
                <a:latin typeface="Georgia"/>
                <a:ea typeface="Georgia"/>
                <a:cs typeface="Georgia"/>
                <a:sym typeface="Georgia"/>
              </a:rPr>
              <a:t> represents approximately </a:t>
            </a:r>
            <a:r>
              <a:rPr b="1" i="0" lang="en-US" sz="2400" u="none" strike="noStrike">
                <a:solidFill>
                  <a:srgbClr val="000000"/>
                </a:solidFill>
                <a:latin typeface="Georgia"/>
                <a:ea typeface="Georgia"/>
                <a:cs typeface="Georgia"/>
                <a:sym typeface="Georgia"/>
              </a:rPr>
              <a:t>1.3% of the added profit</a:t>
            </a:r>
            <a:r>
              <a:rPr b="0" i="0" lang="en-US" sz="2400" u="none" strike="noStrike">
                <a:solidFill>
                  <a:srgbClr val="000000"/>
                </a:solidFill>
                <a:latin typeface="Georgia"/>
                <a:ea typeface="Georgia"/>
                <a:cs typeface="Georgia"/>
                <a:sym typeface="Georgia"/>
              </a:rPr>
              <a:t>. This cost is reasonable given the complexity of the project and the end-to-end support  our team will provide.</a:t>
            </a:r>
            <a:endParaRPr/>
          </a:p>
          <a:p>
            <a:pPr indent="0" lvl="0" marL="0" marR="0" rtl="0" algn="l">
              <a:spcBef>
                <a:spcPts val="2400"/>
              </a:spcBef>
              <a:spcAft>
                <a:spcPts val="0"/>
              </a:spcAft>
              <a:buNone/>
            </a:pPr>
            <a:r>
              <a:rPr b="1" i="0" lang="en-US" sz="2400" u="none" strike="noStrike">
                <a:solidFill>
                  <a:srgbClr val="000000"/>
                </a:solidFill>
                <a:latin typeface="Georgia"/>
                <a:ea typeface="Georgia"/>
                <a:cs typeface="Georgia"/>
                <a:sym typeface="Georgia"/>
              </a:rPr>
              <a:t>Additional Notes</a:t>
            </a:r>
            <a:r>
              <a:rPr b="0" i="0" lang="en-US" sz="2400" u="none" strike="noStrike">
                <a:solidFill>
                  <a:srgbClr val="000000"/>
                </a:solidFill>
                <a:latin typeface="Georgia"/>
                <a:ea typeface="Georgia"/>
                <a:cs typeface="Georgia"/>
                <a:sym typeface="Georgia"/>
              </a:rPr>
              <a:t>:</a:t>
            </a:r>
            <a:endParaRPr/>
          </a:p>
          <a:p>
            <a:pPr indent="-342900" lvl="0" marL="342900" marR="0" rtl="0" algn="l">
              <a:spcBef>
                <a:spcPts val="2400"/>
              </a:spcBef>
              <a:spcAft>
                <a:spcPts val="0"/>
              </a:spcAft>
              <a:buClr>
                <a:srgbClr val="000000"/>
              </a:buClr>
              <a:buSzPts val="2400"/>
              <a:buFont typeface="Arial"/>
              <a:buChar char="•"/>
            </a:pPr>
            <a:r>
              <a:rPr b="1" i="0" lang="en-US" sz="2400" u="none" strike="noStrike">
                <a:solidFill>
                  <a:srgbClr val="000000"/>
                </a:solidFill>
                <a:latin typeface="Georgia"/>
                <a:ea typeface="Georgia"/>
                <a:cs typeface="Georgia"/>
                <a:sym typeface="Georgia"/>
              </a:rPr>
              <a:t>Return on Investment (ROI)</a:t>
            </a:r>
            <a:r>
              <a:rPr b="0" i="0" lang="en-US" sz="2400" u="none" strike="noStrike">
                <a:solidFill>
                  <a:srgbClr val="000000"/>
                </a:solidFill>
                <a:latin typeface="Georgia"/>
                <a:ea typeface="Georgia"/>
                <a:cs typeface="Georgia"/>
                <a:sym typeface="Georgia"/>
              </a:rPr>
              <a:t>: Verizon can expect a high ROI due to the scale of profit increases.</a:t>
            </a:r>
            <a:endParaRPr/>
          </a:p>
          <a:p>
            <a:pPr indent="-342900" lvl="0" marL="342900" marR="0" rtl="0" algn="l">
              <a:spcBef>
                <a:spcPts val="0"/>
              </a:spcBef>
              <a:spcAft>
                <a:spcPts val="0"/>
              </a:spcAft>
              <a:buClr>
                <a:srgbClr val="000000"/>
              </a:buClr>
              <a:buSzPts val="2400"/>
              <a:buFont typeface="Arial"/>
              <a:buChar char="•"/>
            </a:pPr>
            <a:r>
              <a:rPr b="1" i="0" lang="en-US" sz="2400" u="none" strike="noStrike">
                <a:solidFill>
                  <a:srgbClr val="000000"/>
                </a:solidFill>
                <a:latin typeface="Georgia"/>
                <a:ea typeface="Georgia"/>
                <a:cs typeface="Georgia"/>
                <a:sym typeface="Georgia"/>
              </a:rPr>
              <a:t>Long-Term Value</a:t>
            </a:r>
            <a:r>
              <a:rPr b="0" i="0" lang="en-US" sz="2400" u="none" strike="noStrike">
                <a:solidFill>
                  <a:srgbClr val="000000"/>
                </a:solidFill>
                <a:latin typeface="Georgia"/>
                <a:ea typeface="Georgia"/>
                <a:cs typeface="Georgia"/>
                <a:sym typeface="Georgia"/>
              </a:rPr>
              <a:t>: With ongoing support, Verizon will be equipped to sustain and potentially increase these profits as the model adapts to new data over time.</a:t>
            </a:r>
            <a:endParaRPr/>
          </a:p>
        </p:txBody>
      </p:sp>
      <p:sp>
        <p:nvSpPr>
          <p:cNvPr id="316" name="Google Shape;316;p9"/>
          <p:cNvSpPr txBox="1"/>
          <p:nvPr/>
        </p:nvSpPr>
        <p:spPr>
          <a:xfrm>
            <a:off x="17678400" y="9639300"/>
            <a:ext cx="609599" cy="417487"/>
          </a:xfrm>
          <a:prstGeom prst="rect">
            <a:avLst/>
          </a:prstGeom>
          <a:noFill/>
          <a:ln>
            <a:noFill/>
          </a:ln>
        </p:spPr>
        <p:txBody>
          <a:bodyPr anchorCtr="0" anchor="t" bIns="0" lIns="0" spcFirstLastPara="1" rIns="0" wrap="square" tIns="0">
            <a:spAutoFit/>
          </a:bodyPr>
          <a:lstStyle/>
          <a:p>
            <a:pPr indent="0" lvl="0" marL="0" marR="0" rtl="0" algn="l">
              <a:lnSpc>
                <a:spcPct val="148416"/>
              </a:lnSpc>
              <a:spcBef>
                <a:spcPts val="0"/>
              </a:spcBef>
              <a:spcAft>
                <a:spcPts val="0"/>
              </a:spcAft>
              <a:buNone/>
            </a:pPr>
            <a:r>
              <a:rPr b="1" lang="en-US" sz="2400">
                <a:solidFill>
                  <a:srgbClr val="000000"/>
                </a:solidFill>
                <a:latin typeface="Georgia"/>
                <a:ea typeface="Georgia"/>
                <a:cs typeface="Georgia"/>
                <a:sym typeface="Georgia"/>
              </a:rPr>
              <a:t>9</a:t>
            </a:r>
            <a:endParaRPr sz="240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