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350" r:id="rId5"/>
    <p:sldId id="352" r:id="rId6"/>
    <p:sldId id="361" r:id="rId7"/>
    <p:sldId id="365" r:id="rId8"/>
    <p:sldId id="334" r:id="rId9"/>
    <p:sldId id="355" r:id="rId10"/>
    <p:sldId id="366" r:id="rId11"/>
    <p:sldId id="368" r:id="rId12"/>
    <p:sldId id="369" r:id="rId13"/>
    <p:sldId id="370" r:id="rId14"/>
    <p:sldId id="371" r:id="rId15"/>
    <p:sldId id="372" r:id="rId16"/>
    <p:sldId id="373" r:id="rId17"/>
    <p:sldId id="374" r:id="rId18"/>
    <p:sldId id="375"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1T19:54:04.9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26,'54'0,"97"-13,-80 5,1 3,97 7,-49 0,1925-2,-1993 3,93 16,26 2,-23-11,79 2,-211-12,87-2,0 5,128 20,99 8,-277-28,142 1,64 5,-11 7,-71-5,409-2,-359-11,4745 2,-4825-11,8 0,-98 10,0-3,0-3,111-27,-126 25,2 3,-1 1,1 3,81 5,-23-1,808-2,-871-2,46-7,-50 4,-12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pPr algn="ctr"/>
            <a:r>
              <a:rPr lang="en-US" dirty="0"/>
              <a:t>SPEECH EMOTION RECOGNITON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Zeel Tanna</a:t>
            </a:r>
          </a:p>
          <a:p>
            <a:r>
              <a:rPr lang="en-US" dirty="0">
                <a:latin typeface="+mj-lt"/>
              </a:rPr>
              <a:t>209309048</a:t>
            </a:r>
          </a:p>
          <a:p>
            <a:r>
              <a:rPr lang="en-US" dirty="0">
                <a:latin typeface="+mj-lt"/>
              </a:rPr>
              <a:t>DSE - A</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ADA804CD-0A4D-F26D-50DC-C7807659B717}"/>
              </a:ext>
            </a:extLst>
          </p:cNvPr>
          <p:cNvPicPr>
            <a:picLocks noGrp="1" noChangeAspect="1"/>
          </p:cNvPicPr>
          <p:nvPr>
            <p:ph type="pic" sz="quarter" idx="13"/>
          </p:nvPr>
        </p:nvPicPr>
        <p:blipFill rotWithShape="1">
          <a:blip r:embed="rId2"/>
          <a:srcRect t="1430" b="1214"/>
          <a:stretch/>
        </p:blipFill>
        <p:spPr>
          <a:xfrm>
            <a:off x="7321613" y="2677983"/>
            <a:ext cx="3756534" cy="3843119"/>
          </a:xfrm>
        </p:spPr>
      </p:pic>
      <p:sp>
        <p:nvSpPr>
          <p:cNvPr id="3" name="Title 2">
            <a:extLst>
              <a:ext uri="{FF2B5EF4-FFF2-40B4-BE49-F238E27FC236}">
                <a16:creationId xmlns:a16="http://schemas.microsoft.com/office/drawing/2014/main" id="{65DF72B2-466B-0524-3DFA-00FD9CB0AA2A}"/>
              </a:ext>
            </a:extLst>
          </p:cNvPr>
          <p:cNvSpPr>
            <a:spLocks noGrp="1"/>
          </p:cNvSpPr>
          <p:nvPr>
            <p:ph type="title"/>
          </p:nvPr>
        </p:nvSpPr>
        <p:spPr>
          <a:xfrm>
            <a:off x="964023" y="879063"/>
            <a:ext cx="5131977" cy="610863"/>
          </a:xfrm>
        </p:spPr>
        <p:txBody>
          <a:bodyPr>
            <a:noAutofit/>
          </a:bodyPr>
          <a:lstStyle/>
          <a:p>
            <a:r>
              <a:rPr lang="en-US" sz="3000" dirty="0"/>
              <a:t>II. Exploratory Data Analysis</a:t>
            </a:r>
          </a:p>
        </p:txBody>
      </p:sp>
      <p:sp>
        <p:nvSpPr>
          <p:cNvPr id="4" name="Text Placeholder 3">
            <a:extLst>
              <a:ext uri="{FF2B5EF4-FFF2-40B4-BE49-F238E27FC236}">
                <a16:creationId xmlns:a16="http://schemas.microsoft.com/office/drawing/2014/main" id="{65A376BE-1D81-5E9B-175D-E534EF2FEED7}"/>
              </a:ext>
            </a:extLst>
          </p:cNvPr>
          <p:cNvSpPr>
            <a:spLocks noGrp="1"/>
          </p:cNvSpPr>
          <p:nvPr>
            <p:ph type="body" sz="quarter" idx="11"/>
          </p:nvPr>
        </p:nvSpPr>
        <p:spPr/>
        <p:txBody>
          <a:bodyPr/>
          <a:lstStyle/>
          <a:p>
            <a:pPr marL="285750" indent="-285750">
              <a:buFont typeface="Wingdings" panose="05000000000000000000" pitchFamily="2" charset="2"/>
              <a:buChar char="§"/>
            </a:pPr>
            <a:r>
              <a:rPr lang="en-US" sz="1300" dirty="0"/>
              <a:t>Using the Waveplot function to plot the varying amplitudes of the audio dataset and defining the display parameters</a:t>
            </a:r>
          </a:p>
          <a:p>
            <a:pPr marL="285750" indent="-285750">
              <a:buFont typeface="Wingdings" panose="05000000000000000000" pitchFamily="2" charset="2"/>
              <a:buChar char="§"/>
            </a:pPr>
            <a:r>
              <a:rPr lang="en-US" sz="1300" dirty="0"/>
              <a:t>Using the Spectrogram function to display the signal strength of the loudness of the audio data over time at various frequencies.</a:t>
            </a:r>
          </a:p>
        </p:txBody>
      </p:sp>
      <p:sp>
        <p:nvSpPr>
          <p:cNvPr id="5" name="Date Placeholder 4">
            <a:extLst>
              <a:ext uri="{FF2B5EF4-FFF2-40B4-BE49-F238E27FC236}">
                <a16:creationId xmlns:a16="http://schemas.microsoft.com/office/drawing/2014/main" id="{03088A36-2919-3DFA-9636-087935FE6B28}"/>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AA668DD3-61F8-3F3F-A650-C844FE55F2C9}"/>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C3D6C471-61A2-4A8C-4523-E618537364F5}"/>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pic>
        <p:nvPicPr>
          <p:cNvPr id="9" name="Picture 8">
            <a:extLst>
              <a:ext uri="{FF2B5EF4-FFF2-40B4-BE49-F238E27FC236}">
                <a16:creationId xmlns:a16="http://schemas.microsoft.com/office/drawing/2014/main" id="{AE088D16-F081-50DB-252A-1176D48C612E}"/>
              </a:ext>
            </a:extLst>
          </p:cNvPr>
          <p:cNvPicPr>
            <a:picLocks noChangeAspect="1"/>
          </p:cNvPicPr>
          <p:nvPr/>
        </p:nvPicPr>
        <p:blipFill>
          <a:blip r:embed="rId3"/>
          <a:stretch>
            <a:fillRect/>
          </a:stretch>
        </p:blipFill>
        <p:spPr>
          <a:xfrm>
            <a:off x="7330566" y="453516"/>
            <a:ext cx="3756534" cy="2072820"/>
          </a:xfrm>
          <a:prstGeom prst="rect">
            <a:avLst/>
          </a:prstGeom>
        </p:spPr>
      </p:pic>
    </p:spTree>
    <p:extLst>
      <p:ext uri="{BB962C8B-B14F-4D97-AF65-F5344CB8AC3E}">
        <p14:creationId xmlns:p14="http://schemas.microsoft.com/office/powerpoint/2010/main" val="101172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B956975-FF7A-EB4F-285E-174787B53E82}"/>
              </a:ext>
            </a:extLst>
          </p:cNvPr>
          <p:cNvPicPr>
            <a:picLocks noGrp="1" noChangeAspect="1"/>
          </p:cNvPicPr>
          <p:nvPr>
            <p:ph type="pic" sz="quarter" idx="13"/>
          </p:nvPr>
        </p:nvPicPr>
        <p:blipFill rotWithShape="1">
          <a:blip r:embed="rId2"/>
          <a:srcRect l="-100100" t="-100589" r="100000" b="95968"/>
          <a:stretch/>
        </p:blipFill>
        <p:spPr>
          <a:xfrm>
            <a:off x="-2692400" y="-22543"/>
            <a:ext cx="8788400" cy="1064281"/>
          </a:xfrm>
        </p:spPr>
      </p:pic>
      <p:sp>
        <p:nvSpPr>
          <p:cNvPr id="3" name="Title 2">
            <a:extLst>
              <a:ext uri="{FF2B5EF4-FFF2-40B4-BE49-F238E27FC236}">
                <a16:creationId xmlns:a16="http://schemas.microsoft.com/office/drawing/2014/main" id="{DE910EAB-235C-5FE3-323E-6AE150AA9D29}"/>
              </a:ext>
            </a:extLst>
          </p:cNvPr>
          <p:cNvSpPr>
            <a:spLocks noGrp="1"/>
          </p:cNvSpPr>
          <p:nvPr>
            <p:ph type="title"/>
          </p:nvPr>
        </p:nvSpPr>
        <p:spPr/>
        <p:txBody>
          <a:bodyPr>
            <a:normAutofit/>
          </a:bodyPr>
          <a:lstStyle/>
          <a:p>
            <a:r>
              <a:rPr lang="en-US" sz="3000" dirty="0"/>
              <a:t>III. Feature Extraction</a:t>
            </a:r>
          </a:p>
        </p:txBody>
      </p:sp>
      <p:sp>
        <p:nvSpPr>
          <p:cNvPr id="4" name="Text Placeholder 3">
            <a:extLst>
              <a:ext uri="{FF2B5EF4-FFF2-40B4-BE49-F238E27FC236}">
                <a16:creationId xmlns:a16="http://schemas.microsoft.com/office/drawing/2014/main" id="{29884518-828A-A7E4-F831-988969FC5227}"/>
              </a:ext>
            </a:extLst>
          </p:cNvPr>
          <p:cNvSpPr>
            <a:spLocks noGrp="1"/>
          </p:cNvSpPr>
          <p:nvPr>
            <p:ph type="body" sz="quarter" idx="11"/>
          </p:nvPr>
        </p:nvSpPr>
        <p:spPr/>
        <p:txBody>
          <a:bodyPr/>
          <a:lstStyle/>
          <a:p>
            <a:pPr marL="285750" indent="-285750">
              <a:buFont typeface="Wingdings" panose="05000000000000000000" pitchFamily="2" charset="2"/>
              <a:buChar char="§"/>
            </a:pPr>
            <a:r>
              <a:rPr lang="en-US" dirty="0"/>
              <a:t>Extraction of features is a very important part in analyzing and finding relations.</a:t>
            </a:r>
          </a:p>
          <a:p>
            <a:pPr marL="285750" indent="-285750">
              <a:buFont typeface="Wingdings" panose="05000000000000000000" pitchFamily="2" charset="2"/>
              <a:buChar char="§"/>
            </a:pPr>
            <a:r>
              <a:rPr lang="en-US" dirty="0"/>
              <a:t>The data provided of audio cannot be understood by models directly since and thus we convert it into more understandable form.</a:t>
            </a:r>
          </a:p>
          <a:p>
            <a:pPr marL="285750" indent="-285750">
              <a:buFont typeface="Wingdings" panose="05000000000000000000" pitchFamily="2" charset="2"/>
              <a:buChar char="§"/>
            </a:pPr>
            <a:r>
              <a:rPr lang="en-US" dirty="0"/>
              <a:t>Audio is a three-dimensional signal which is converted into one-dimensional array</a:t>
            </a:r>
          </a:p>
        </p:txBody>
      </p:sp>
      <p:sp>
        <p:nvSpPr>
          <p:cNvPr id="5" name="Date Placeholder 4">
            <a:extLst>
              <a:ext uri="{FF2B5EF4-FFF2-40B4-BE49-F238E27FC236}">
                <a16:creationId xmlns:a16="http://schemas.microsoft.com/office/drawing/2014/main" id="{232D6001-11CD-2A3A-CC9F-8EEBE09D7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CCD591D3-1D44-8918-E0C1-5094AB93D639}"/>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34ADABEA-F36F-F60C-5A2E-CCBF62996745}"/>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11" name="Picture 10">
            <a:extLst>
              <a:ext uri="{FF2B5EF4-FFF2-40B4-BE49-F238E27FC236}">
                <a16:creationId xmlns:a16="http://schemas.microsoft.com/office/drawing/2014/main" id="{245A2A27-BBC4-2AC7-0DA5-6CADAB895FA6}"/>
              </a:ext>
            </a:extLst>
          </p:cNvPr>
          <p:cNvPicPr>
            <a:picLocks noChangeAspect="1"/>
          </p:cNvPicPr>
          <p:nvPr/>
        </p:nvPicPr>
        <p:blipFill rotWithShape="1">
          <a:blip r:embed="rId3"/>
          <a:srcRect r="7084"/>
          <a:stretch/>
        </p:blipFill>
        <p:spPr>
          <a:xfrm>
            <a:off x="6095998" y="3536987"/>
            <a:ext cx="5664201" cy="2458529"/>
          </a:xfrm>
          <a:prstGeom prst="rect">
            <a:avLst/>
          </a:prstGeom>
        </p:spPr>
      </p:pic>
      <p:pic>
        <p:nvPicPr>
          <p:cNvPr id="13" name="Picture 12">
            <a:extLst>
              <a:ext uri="{FF2B5EF4-FFF2-40B4-BE49-F238E27FC236}">
                <a16:creationId xmlns:a16="http://schemas.microsoft.com/office/drawing/2014/main" id="{FBFA4BF4-86E0-72EE-745D-6CA7EB96EDCF}"/>
              </a:ext>
            </a:extLst>
          </p:cNvPr>
          <p:cNvPicPr>
            <a:picLocks noChangeAspect="1"/>
          </p:cNvPicPr>
          <p:nvPr/>
        </p:nvPicPr>
        <p:blipFill>
          <a:blip r:embed="rId4"/>
          <a:stretch>
            <a:fillRect/>
          </a:stretch>
        </p:blipFill>
        <p:spPr>
          <a:xfrm>
            <a:off x="6095998" y="1451331"/>
            <a:ext cx="5664201" cy="1676063"/>
          </a:xfrm>
          <a:prstGeom prst="rect">
            <a:avLst/>
          </a:prstGeom>
        </p:spPr>
      </p:pic>
    </p:spTree>
    <p:extLst>
      <p:ext uri="{BB962C8B-B14F-4D97-AF65-F5344CB8AC3E}">
        <p14:creationId xmlns:p14="http://schemas.microsoft.com/office/powerpoint/2010/main" val="116860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123B5F-5F63-FB8F-04D6-444445806849}"/>
              </a:ext>
            </a:extLst>
          </p:cNvPr>
          <p:cNvSpPr>
            <a:spLocks noGrp="1"/>
          </p:cNvSpPr>
          <p:nvPr>
            <p:ph type="body" sz="quarter" idx="11"/>
          </p:nvPr>
        </p:nvSpPr>
        <p:spPr/>
        <p:txBody>
          <a:bodyPr/>
          <a:lstStyle/>
          <a:p>
            <a:pPr marL="285750" indent="-285750">
              <a:buFont typeface="Wingdings" panose="05000000000000000000" pitchFamily="2" charset="2"/>
              <a:buChar char="§"/>
            </a:pPr>
            <a:r>
              <a:rPr lang="en-US" dirty="0"/>
              <a:t>We then split the input data set and inset it into a new array for encoding. </a:t>
            </a:r>
          </a:p>
          <a:p>
            <a:pPr marL="285750" indent="-285750">
              <a:buFont typeface="Wingdings" panose="05000000000000000000" pitchFamily="2" charset="2"/>
              <a:buChar char="§"/>
            </a:pPr>
            <a:r>
              <a:rPr lang="en-US" dirty="0"/>
              <a:t>Then the audio data in the array is converted into vector form using  OneHotEncoder function.</a:t>
            </a:r>
          </a:p>
        </p:txBody>
      </p:sp>
      <p:sp>
        <p:nvSpPr>
          <p:cNvPr id="5" name="Date Placeholder 4">
            <a:extLst>
              <a:ext uri="{FF2B5EF4-FFF2-40B4-BE49-F238E27FC236}">
                <a16:creationId xmlns:a16="http://schemas.microsoft.com/office/drawing/2014/main" id="{AF7BF52B-26D2-4CA6-6DCB-FF8C221C25DB}"/>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C6C0E61A-C6D5-E60E-E8E2-64367B039DBE}"/>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E11EF14B-A772-33F1-5743-D5D31D627E9C}"/>
              </a:ext>
            </a:extLst>
          </p:cNvPr>
          <p:cNvSpPr>
            <a:spLocks noGrp="1"/>
          </p:cNvSpPr>
          <p:nvPr>
            <p:ph type="sldNum" sz="quarter" idx="16"/>
          </p:nvPr>
        </p:nvSpPr>
        <p:spPr/>
        <p:txBody>
          <a:bodyPr/>
          <a:lstStyle/>
          <a:p>
            <a:fld id="{294A09A9-5501-47C1-A89A-A340965A2BE2}" type="slidenum">
              <a:rPr lang="en-US" smtClean="0"/>
              <a:pPr/>
              <a:t>12</a:t>
            </a:fld>
            <a:endParaRPr lang="en-US" dirty="0">
              <a:latin typeface="+mn-lt"/>
            </a:endParaRPr>
          </a:p>
        </p:txBody>
      </p:sp>
      <p:pic>
        <p:nvPicPr>
          <p:cNvPr id="9" name="Picture 8">
            <a:extLst>
              <a:ext uri="{FF2B5EF4-FFF2-40B4-BE49-F238E27FC236}">
                <a16:creationId xmlns:a16="http://schemas.microsoft.com/office/drawing/2014/main" id="{CEA4680D-20AE-F08C-355F-6483E5B9C7D5}"/>
              </a:ext>
            </a:extLst>
          </p:cNvPr>
          <p:cNvPicPr>
            <a:picLocks noChangeAspect="1"/>
          </p:cNvPicPr>
          <p:nvPr/>
        </p:nvPicPr>
        <p:blipFill>
          <a:blip r:embed="rId2"/>
          <a:stretch>
            <a:fillRect/>
          </a:stretch>
        </p:blipFill>
        <p:spPr>
          <a:xfrm>
            <a:off x="6682032" y="1400684"/>
            <a:ext cx="4923935" cy="4250959"/>
          </a:xfrm>
          <a:prstGeom prst="rect">
            <a:avLst/>
          </a:prstGeom>
        </p:spPr>
      </p:pic>
    </p:spTree>
    <p:extLst>
      <p:ext uri="{BB962C8B-B14F-4D97-AF65-F5344CB8AC3E}">
        <p14:creationId xmlns:p14="http://schemas.microsoft.com/office/powerpoint/2010/main" val="196952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C72E35-E7A8-9597-1B29-B2779AC4E22E}"/>
              </a:ext>
            </a:extLst>
          </p:cNvPr>
          <p:cNvSpPr>
            <a:spLocks noGrp="1"/>
          </p:cNvSpPr>
          <p:nvPr>
            <p:ph type="title"/>
          </p:nvPr>
        </p:nvSpPr>
        <p:spPr/>
        <p:txBody>
          <a:bodyPr/>
          <a:lstStyle/>
          <a:p>
            <a:r>
              <a:rPr lang="en-US" dirty="0"/>
              <a:t>IV. LSTM Model</a:t>
            </a:r>
          </a:p>
        </p:txBody>
      </p:sp>
      <p:sp>
        <p:nvSpPr>
          <p:cNvPr id="4" name="Text Placeholder 3">
            <a:extLst>
              <a:ext uri="{FF2B5EF4-FFF2-40B4-BE49-F238E27FC236}">
                <a16:creationId xmlns:a16="http://schemas.microsoft.com/office/drawing/2014/main" id="{0C18B16A-6F69-F3A4-3873-213D5D034E77}"/>
              </a:ext>
            </a:extLst>
          </p:cNvPr>
          <p:cNvSpPr>
            <a:spLocks noGrp="1"/>
          </p:cNvSpPr>
          <p:nvPr>
            <p:ph type="body" sz="quarter" idx="11"/>
          </p:nvPr>
        </p:nvSpPr>
        <p:spPr/>
        <p:txBody>
          <a:bodyPr/>
          <a:lstStyle/>
          <a:p>
            <a:pPr marL="285750" indent="-285750">
              <a:buFont typeface="Wingdings" panose="05000000000000000000" pitchFamily="2" charset="2"/>
              <a:buChar char="§"/>
            </a:pPr>
            <a:r>
              <a:rPr lang="en-US" dirty="0"/>
              <a:t>The LSTM model is modified version of the RNN.</a:t>
            </a:r>
          </a:p>
          <a:p>
            <a:pPr marL="285750" indent="-285750">
              <a:buFont typeface="Wingdings" panose="05000000000000000000" pitchFamily="2" charset="2"/>
              <a:buChar char="§"/>
            </a:pPr>
            <a:r>
              <a:rPr lang="en-US" dirty="0"/>
              <a:t>LSTM model is preferred over RNN here since it removes the vanishing gradient problem that occurs in RNN.</a:t>
            </a:r>
          </a:p>
          <a:p>
            <a:pPr marL="285750" indent="-285750">
              <a:buFont typeface="Wingdings" panose="05000000000000000000" pitchFamily="2" charset="2"/>
              <a:buChar char="§"/>
            </a:pPr>
            <a:r>
              <a:rPr lang="en-US" dirty="0"/>
              <a:t>My model contains four neural network layers:</a:t>
            </a:r>
          </a:p>
          <a:p>
            <a:pPr marL="1257300" lvl="1" indent="-571500"/>
            <a:r>
              <a:rPr lang="en-US" sz="1300" dirty="0"/>
              <a:t>The first layer is the LSTM layer itself</a:t>
            </a:r>
          </a:p>
          <a:p>
            <a:pPr marL="1257300" lvl="1" indent="-571500"/>
            <a:r>
              <a:rPr lang="en-US" sz="1300" dirty="0"/>
              <a:t>The Second layer consists of  RELU activation function</a:t>
            </a:r>
          </a:p>
          <a:p>
            <a:pPr marL="1257300" lvl="1" indent="-571500"/>
            <a:r>
              <a:rPr lang="en-US" sz="1300" dirty="0"/>
              <a:t>The Third layer consists of RELU function as well</a:t>
            </a:r>
          </a:p>
          <a:p>
            <a:pPr marL="1257300" lvl="1" indent="-571500"/>
            <a:r>
              <a:rPr lang="en-US" sz="1300" dirty="0"/>
              <a:t>The Fourth Layer uses the SOFTMAX function</a:t>
            </a:r>
          </a:p>
        </p:txBody>
      </p:sp>
      <p:sp>
        <p:nvSpPr>
          <p:cNvPr id="5" name="Date Placeholder 4">
            <a:extLst>
              <a:ext uri="{FF2B5EF4-FFF2-40B4-BE49-F238E27FC236}">
                <a16:creationId xmlns:a16="http://schemas.microsoft.com/office/drawing/2014/main" id="{D4426698-A771-F8CB-E37C-7183B3075500}"/>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885D0C1B-8B7D-181A-31DC-75372C626633}"/>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754375F2-DC31-B9B4-95B0-9220A4B15F38}"/>
              </a:ext>
            </a:extLst>
          </p:cNvPr>
          <p:cNvSpPr>
            <a:spLocks noGrp="1"/>
          </p:cNvSpPr>
          <p:nvPr>
            <p:ph type="sldNum" sz="quarter" idx="16"/>
          </p:nvPr>
        </p:nvSpPr>
        <p:spPr/>
        <p:txBody>
          <a:bodyPr/>
          <a:lstStyle/>
          <a:p>
            <a:fld id="{294A09A9-5501-47C1-A89A-A340965A2BE2}" type="slidenum">
              <a:rPr lang="en-US" smtClean="0"/>
              <a:pPr/>
              <a:t>13</a:t>
            </a:fld>
            <a:endParaRPr lang="en-US" dirty="0">
              <a:latin typeface="+mn-lt"/>
            </a:endParaRPr>
          </a:p>
        </p:txBody>
      </p:sp>
      <p:pic>
        <p:nvPicPr>
          <p:cNvPr id="9" name="Picture 8">
            <a:extLst>
              <a:ext uri="{FF2B5EF4-FFF2-40B4-BE49-F238E27FC236}">
                <a16:creationId xmlns:a16="http://schemas.microsoft.com/office/drawing/2014/main" id="{02B3BCFA-08B6-459B-9CDD-D6EE22B5907A}"/>
              </a:ext>
            </a:extLst>
          </p:cNvPr>
          <p:cNvPicPr>
            <a:picLocks noChangeAspect="1"/>
          </p:cNvPicPr>
          <p:nvPr/>
        </p:nvPicPr>
        <p:blipFill>
          <a:blip r:embed="rId2"/>
          <a:stretch>
            <a:fillRect/>
          </a:stretch>
        </p:blipFill>
        <p:spPr>
          <a:xfrm>
            <a:off x="6286502" y="1286471"/>
            <a:ext cx="5471634" cy="4801016"/>
          </a:xfrm>
          <a:prstGeom prst="rect">
            <a:avLst/>
          </a:prstGeom>
        </p:spPr>
      </p:pic>
    </p:spTree>
    <p:extLst>
      <p:ext uri="{BB962C8B-B14F-4D97-AF65-F5344CB8AC3E}">
        <p14:creationId xmlns:p14="http://schemas.microsoft.com/office/powerpoint/2010/main" val="395726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0E847D-0949-71CB-1156-3BBA72EE1614}"/>
              </a:ext>
            </a:extLst>
          </p:cNvPr>
          <p:cNvSpPr>
            <a:spLocks noGrp="1"/>
          </p:cNvSpPr>
          <p:nvPr>
            <p:ph type="body" sz="quarter" idx="11"/>
          </p:nvPr>
        </p:nvSpPr>
        <p:spPr>
          <a:xfrm>
            <a:off x="952498" y="2632263"/>
            <a:ext cx="4572001" cy="2795232"/>
          </a:xfrm>
        </p:spPr>
        <p:txBody>
          <a:bodyPr/>
          <a:lstStyle/>
          <a:p>
            <a:pPr marL="285750" indent="-285750">
              <a:buFont typeface="Arial" panose="020B0604020202020204" pitchFamily="34" charset="0"/>
              <a:buChar char="•"/>
            </a:pPr>
            <a:r>
              <a:rPr lang="en-US" dirty="0"/>
              <a:t>Running the model using the input dataset and setting the Epoch value to 50.</a:t>
            </a:r>
          </a:p>
          <a:p>
            <a:pPr marL="285750" indent="-285750">
              <a:buFont typeface="Arial" panose="020B0604020202020204" pitchFamily="34" charset="0"/>
              <a:buChar char="•"/>
            </a:pPr>
            <a:r>
              <a:rPr lang="en-US" dirty="0"/>
              <a:t>We get highest accuracy of 61.96% in epoch 29</a:t>
            </a:r>
          </a:p>
        </p:txBody>
      </p:sp>
      <p:sp>
        <p:nvSpPr>
          <p:cNvPr id="5" name="Date Placeholder 4">
            <a:extLst>
              <a:ext uri="{FF2B5EF4-FFF2-40B4-BE49-F238E27FC236}">
                <a16:creationId xmlns:a16="http://schemas.microsoft.com/office/drawing/2014/main" id="{3E450616-DEC6-8405-0854-3F4A2729CFDB}"/>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4D3E6AD2-FF00-2EC2-D295-4BC30272B766}"/>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60583B99-3CB9-1803-91C1-230FB1C8C890}"/>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pic>
        <p:nvPicPr>
          <p:cNvPr id="11" name="Picture 10">
            <a:extLst>
              <a:ext uri="{FF2B5EF4-FFF2-40B4-BE49-F238E27FC236}">
                <a16:creationId xmlns:a16="http://schemas.microsoft.com/office/drawing/2014/main" id="{D2835024-8CAC-1444-08CC-A8DC05D4B7AF}"/>
              </a:ext>
            </a:extLst>
          </p:cNvPr>
          <p:cNvPicPr>
            <a:picLocks noChangeAspect="1"/>
          </p:cNvPicPr>
          <p:nvPr/>
        </p:nvPicPr>
        <p:blipFill>
          <a:blip r:embed="rId2"/>
          <a:stretch>
            <a:fillRect/>
          </a:stretch>
        </p:blipFill>
        <p:spPr>
          <a:xfrm>
            <a:off x="6667502" y="879063"/>
            <a:ext cx="4838382" cy="5392137"/>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A05588F6-9A70-C714-CD4B-1E9224BB7A95}"/>
                  </a:ext>
                </a:extLst>
              </p14:cNvPr>
              <p14:cNvContentPartPr/>
              <p14:nvPr/>
            </p14:nvContentPartPr>
            <p14:xfrm>
              <a:off x="6713280" y="6010560"/>
              <a:ext cx="4701240" cy="63720"/>
            </p14:xfrm>
          </p:contentPart>
        </mc:Choice>
        <mc:Fallback xmlns="">
          <p:pic>
            <p:nvPicPr>
              <p:cNvPr id="14" name="Ink 13">
                <a:extLst>
                  <a:ext uri="{FF2B5EF4-FFF2-40B4-BE49-F238E27FC236}">
                    <a16:creationId xmlns:a16="http://schemas.microsoft.com/office/drawing/2014/main" id="{A05588F6-9A70-C714-CD4B-1E9224BB7A95}"/>
                  </a:ext>
                </a:extLst>
              </p:cNvPr>
              <p:cNvPicPr/>
              <p:nvPr/>
            </p:nvPicPr>
            <p:blipFill>
              <a:blip r:embed="rId4"/>
              <a:stretch>
                <a:fillRect/>
              </a:stretch>
            </p:blipFill>
            <p:spPr>
              <a:xfrm>
                <a:off x="6659280" y="5902560"/>
                <a:ext cx="4808880" cy="279360"/>
              </a:xfrm>
              <a:prstGeom prst="rect">
                <a:avLst/>
              </a:prstGeom>
            </p:spPr>
          </p:pic>
        </mc:Fallback>
      </mc:AlternateContent>
    </p:spTree>
    <p:extLst>
      <p:ext uri="{BB962C8B-B14F-4D97-AF65-F5344CB8AC3E}">
        <p14:creationId xmlns:p14="http://schemas.microsoft.com/office/powerpoint/2010/main" val="423320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3CBCE-D46C-4315-0378-9E4E7A7B6AA2}"/>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DC160A33-758B-480A-1D86-76FDB69E5B7F}"/>
              </a:ext>
            </a:extLst>
          </p:cNvPr>
          <p:cNvSpPr>
            <a:spLocks noGrp="1"/>
          </p:cNvSpPr>
          <p:nvPr>
            <p:ph type="body" sz="quarter" idx="11"/>
          </p:nvPr>
        </p:nvSpPr>
        <p:spPr>
          <a:xfrm>
            <a:off x="906779" y="2513457"/>
            <a:ext cx="4884421" cy="2795232"/>
          </a:xfrm>
        </p:spPr>
        <p:txBody>
          <a:bodyPr/>
          <a:lstStyle/>
          <a:p>
            <a:pPr marL="285750" indent="-285750">
              <a:buFont typeface="Wingdings" panose="05000000000000000000" pitchFamily="2" charset="2"/>
              <a:buChar char="§"/>
            </a:pPr>
            <a:r>
              <a:rPr lang="en-US" dirty="0"/>
              <a:t>We plot the results of the model in Value Accuracy graph where x axis = epochs and, y axis = accuracy</a:t>
            </a:r>
          </a:p>
          <a:p>
            <a:pPr marL="285750" indent="-285750">
              <a:buFont typeface="Wingdings" panose="05000000000000000000" pitchFamily="2" charset="2"/>
              <a:buChar char="§"/>
            </a:pPr>
            <a:r>
              <a:rPr lang="en-US" dirty="0"/>
              <a:t>We plot the results of the model in  Value Loss graph where x axis = epochs and y axis = loss</a:t>
            </a:r>
          </a:p>
        </p:txBody>
      </p:sp>
      <p:sp>
        <p:nvSpPr>
          <p:cNvPr id="5" name="Date Placeholder 4">
            <a:extLst>
              <a:ext uri="{FF2B5EF4-FFF2-40B4-BE49-F238E27FC236}">
                <a16:creationId xmlns:a16="http://schemas.microsoft.com/office/drawing/2014/main" id="{580C4CD3-CC60-869B-9A58-0AFC42BE3541}"/>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6" name="Footer Placeholder 5">
            <a:extLst>
              <a:ext uri="{FF2B5EF4-FFF2-40B4-BE49-F238E27FC236}">
                <a16:creationId xmlns:a16="http://schemas.microsoft.com/office/drawing/2014/main" id="{A56FE153-4F0A-746E-3B5A-AF033CDA631F}"/>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CCFB1277-29E8-0755-0B25-7135C46F7750}"/>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pic>
        <p:nvPicPr>
          <p:cNvPr id="9" name="Picture 8">
            <a:extLst>
              <a:ext uri="{FF2B5EF4-FFF2-40B4-BE49-F238E27FC236}">
                <a16:creationId xmlns:a16="http://schemas.microsoft.com/office/drawing/2014/main" id="{90172AC5-7076-2706-8631-609F1A1A47D2}"/>
              </a:ext>
            </a:extLst>
          </p:cNvPr>
          <p:cNvPicPr>
            <a:picLocks noChangeAspect="1"/>
          </p:cNvPicPr>
          <p:nvPr/>
        </p:nvPicPr>
        <p:blipFill>
          <a:blip r:embed="rId2"/>
          <a:stretch>
            <a:fillRect/>
          </a:stretch>
        </p:blipFill>
        <p:spPr>
          <a:xfrm>
            <a:off x="5886338" y="1184494"/>
            <a:ext cx="2903472" cy="3460692"/>
          </a:xfrm>
          <a:prstGeom prst="rect">
            <a:avLst/>
          </a:prstGeom>
        </p:spPr>
      </p:pic>
      <p:pic>
        <p:nvPicPr>
          <p:cNvPr id="11" name="Picture 10">
            <a:extLst>
              <a:ext uri="{FF2B5EF4-FFF2-40B4-BE49-F238E27FC236}">
                <a16:creationId xmlns:a16="http://schemas.microsoft.com/office/drawing/2014/main" id="{F6DC4F93-9D22-8275-DD0B-1E7521552442}"/>
              </a:ext>
            </a:extLst>
          </p:cNvPr>
          <p:cNvPicPr>
            <a:picLocks noChangeAspect="1"/>
          </p:cNvPicPr>
          <p:nvPr/>
        </p:nvPicPr>
        <p:blipFill>
          <a:blip r:embed="rId3"/>
          <a:stretch>
            <a:fillRect/>
          </a:stretch>
        </p:blipFill>
        <p:spPr>
          <a:xfrm>
            <a:off x="8850504" y="1184494"/>
            <a:ext cx="2903472" cy="3406435"/>
          </a:xfrm>
          <a:prstGeom prst="rect">
            <a:avLst/>
          </a:prstGeom>
        </p:spPr>
      </p:pic>
    </p:spTree>
    <p:extLst>
      <p:ext uri="{BB962C8B-B14F-4D97-AF65-F5344CB8AC3E}">
        <p14:creationId xmlns:p14="http://schemas.microsoft.com/office/powerpoint/2010/main" val="195645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2383" y="3429000"/>
            <a:ext cx="4903377" cy="610863"/>
          </a:xfrm>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Index</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896290" y="2209800"/>
            <a:ext cx="2133600" cy="205837"/>
          </a:xfrm>
        </p:spPr>
        <p:txBody>
          <a:bodyPr/>
          <a:lstStyle/>
          <a:p>
            <a:r>
              <a:rPr lang="en-US" sz="1600"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777343" y="2209800"/>
            <a:ext cx="2242458" cy="369332"/>
          </a:xfrm>
        </p:spPr>
        <p:txBody>
          <a:bodyPr/>
          <a:lstStyle/>
          <a:p>
            <a:r>
              <a:rPr lang="en-US" sz="1600" dirty="0"/>
              <a:t>02. Literature Review</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96290" y="4543974"/>
            <a:ext cx="3077634" cy="369332"/>
          </a:xfrm>
        </p:spPr>
        <p:txBody>
          <a:bodyPr/>
          <a:lstStyle/>
          <a:p>
            <a:r>
              <a:rPr lang="en-US" sz="1600" dirty="0"/>
              <a:t>03. Design &amp; Implementation</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777343" y="4543974"/>
            <a:ext cx="2128157" cy="205837"/>
          </a:xfrm>
        </p:spPr>
        <p:txBody>
          <a:bodyPr/>
          <a:lstStyle/>
          <a:p>
            <a:r>
              <a:rPr lang="en-US" sz="1600" dirty="0"/>
              <a:t>04. LSTM Model</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sz="1600" dirty="0"/>
              <a:t>05. Results</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November 22, 2022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285750" indent="-285750">
              <a:buFont typeface="Wingdings" panose="05000000000000000000" pitchFamily="2" charset="2"/>
              <a:buChar char="q"/>
            </a:pPr>
            <a:r>
              <a:rPr lang="en-US" sz="1300" dirty="0"/>
              <a:t>Speech Emotion Recognition deals with the part of research wherein the machines are able to detect, decode and reorganize emotions and lexical content from speech.</a:t>
            </a:r>
          </a:p>
          <a:p>
            <a:endParaRPr lang="en-US" sz="1300" dirty="0"/>
          </a:p>
          <a:p>
            <a:pPr marL="285750" indent="-285750">
              <a:buFont typeface="Wingdings" panose="05000000000000000000" pitchFamily="2" charset="2"/>
              <a:buChar char="q"/>
            </a:pPr>
            <a:r>
              <a:rPr lang="en-US" sz="1300" dirty="0"/>
              <a:t>Speech Emotion Recognition System has a three-layered architectural approach:</a:t>
            </a:r>
          </a:p>
          <a:p>
            <a:pPr marL="971550" lvl="1" indent="-285750">
              <a:buFont typeface="Wingdings" panose="05000000000000000000" pitchFamily="2" charset="2"/>
              <a:buChar char="v"/>
            </a:pPr>
            <a:r>
              <a:rPr lang="en-US" sz="1300" dirty="0"/>
              <a:t> Speech Processing System</a:t>
            </a:r>
          </a:p>
          <a:p>
            <a:pPr marL="971550" lvl="1" indent="-285750">
              <a:buFont typeface="Wingdings" panose="05000000000000000000" pitchFamily="2" charset="2"/>
              <a:buChar char="v"/>
            </a:pPr>
            <a:r>
              <a:rPr lang="en-US" sz="1300" dirty="0"/>
              <a:t> Feature Extractor</a:t>
            </a:r>
          </a:p>
          <a:p>
            <a:pPr marL="971550" lvl="1" indent="-285750">
              <a:buFont typeface="Wingdings" panose="05000000000000000000" pitchFamily="2" charset="2"/>
              <a:buChar char="v"/>
            </a:pPr>
            <a:r>
              <a:rPr lang="en-US" sz="1300" dirty="0"/>
              <a:t> Classifier</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November 22, 2022</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D9B7BC3-D067-3DC6-8EF3-B6781EBC4B81}"/>
              </a:ext>
            </a:extLst>
          </p:cNvPr>
          <p:cNvSpPr>
            <a:spLocks noGrp="1"/>
          </p:cNvSpPr>
          <p:nvPr>
            <p:ph type="title"/>
          </p:nvPr>
        </p:nvSpPr>
        <p:spPr>
          <a:xfrm>
            <a:off x="964023" y="879063"/>
            <a:ext cx="4941477" cy="610863"/>
          </a:xfrm>
        </p:spPr>
        <p:txBody>
          <a:bodyPr>
            <a:normAutofit fontScale="90000"/>
          </a:bodyPr>
          <a:lstStyle/>
          <a:p>
            <a:r>
              <a:rPr lang="en-US" dirty="0"/>
              <a:t>LITERATURE REVIEW</a:t>
            </a:r>
          </a:p>
        </p:txBody>
      </p:sp>
      <p:sp>
        <p:nvSpPr>
          <p:cNvPr id="14" name="Text Placeholder 2">
            <a:extLst>
              <a:ext uri="{FF2B5EF4-FFF2-40B4-BE49-F238E27FC236}">
                <a16:creationId xmlns:a16="http://schemas.microsoft.com/office/drawing/2014/main" id="{7139CD9E-FF8F-6677-D85D-32A1F0EBB7A7}"/>
              </a:ext>
            </a:extLst>
          </p:cNvPr>
          <p:cNvSpPr>
            <a:spLocks noGrp="1"/>
          </p:cNvSpPr>
          <p:nvPr>
            <p:ph type="body" sz="quarter" idx="13"/>
          </p:nvPr>
        </p:nvSpPr>
        <p:spPr>
          <a:xfrm>
            <a:off x="952500" y="2640622"/>
            <a:ext cx="6776059" cy="1064772"/>
          </a:xfrm>
        </p:spPr>
        <p:txBody>
          <a:bodyPr>
            <a:noAutofit/>
          </a:bodyPr>
          <a:lstStyle/>
          <a:p>
            <a:r>
              <a:rPr lang="en-US" dirty="0"/>
              <a:t>Human speech is highly complex due to the fact that vocal expressions are evolving right as we speak. The database is so extensive that the machine many times fails to identify the correct characteristics of the vocal expressions hence this field needs to be worked upon consistently.</a:t>
            </a:r>
          </a:p>
        </p:txBody>
      </p:sp>
      <p:sp>
        <p:nvSpPr>
          <p:cNvPr id="16" name="Text Placeholder 3">
            <a:extLst>
              <a:ext uri="{FF2B5EF4-FFF2-40B4-BE49-F238E27FC236}">
                <a16:creationId xmlns:a16="http://schemas.microsoft.com/office/drawing/2014/main" id="{91806FC5-D914-AEA3-E560-7D4B3D0DE3A5}"/>
              </a:ext>
            </a:extLst>
          </p:cNvPr>
          <p:cNvSpPr>
            <a:spLocks noGrp="1"/>
          </p:cNvSpPr>
          <p:nvPr>
            <p:ph type="body" sz="quarter" idx="14"/>
          </p:nvPr>
        </p:nvSpPr>
        <p:spPr>
          <a:xfrm>
            <a:off x="952500" y="2209800"/>
            <a:ext cx="2133600" cy="205837"/>
          </a:xfrm>
        </p:spPr>
        <p:txBody>
          <a:bodyPr/>
          <a:lstStyle/>
          <a:p>
            <a:r>
              <a:rPr lang="en-US" dirty="0">
                <a:solidFill>
                  <a:schemeClr val="bg1"/>
                </a:solidFill>
              </a:rPr>
              <a:t>Motivation</a:t>
            </a:r>
          </a:p>
        </p:txBody>
      </p:sp>
      <p:sp>
        <p:nvSpPr>
          <p:cNvPr id="22" name="Text Placeholder 6">
            <a:extLst>
              <a:ext uri="{FF2B5EF4-FFF2-40B4-BE49-F238E27FC236}">
                <a16:creationId xmlns:a16="http://schemas.microsoft.com/office/drawing/2014/main" id="{617A755E-2B8E-2EF9-9584-3B9F8914C491}"/>
              </a:ext>
            </a:extLst>
          </p:cNvPr>
          <p:cNvSpPr>
            <a:spLocks noGrp="1"/>
          </p:cNvSpPr>
          <p:nvPr>
            <p:ph type="body" sz="quarter" idx="19"/>
          </p:nvPr>
        </p:nvSpPr>
        <p:spPr>
          <a:xfrm>
            <a:off x="952499" y="5018689"/>
            <a:ext cx="6776058" cy="580569"/>
          </a:xfrm>
        </p:spPr>
        <p:txBody>
          <a:bodyPr>
            <a:noAutofit/>
          </a:bodyPr>
          <a:lstStyle/>
          <a:p>
            <a:r>
              <a:rPr lang="en-US" dirty="0"/>
              <a:t>My Project deals with SER and its analysis. Programming language used is Python. Data Set used is downloaded from Kaggle(Toronto Emotion Speech Set).</a:t>
            </a:r>
          </a:p>
          <a:p>
            <a:r>
              <a:rPr lang="en-US" dirty="0"/>
              <a:t>The data set comprises of target words spoken by two actresses, portraying seven different emotions. There are 5600 audio files in total in the format of WAV.</a:t>
            </a:r>
          </a:p>
        </p:txBody>
      </p:sp>
      <p:sp>
        <p:nvSpPr>
          <p:cNvPr id="24" name="Text Placeholder 7">
            <a:extLst>
              <a:ext uri="{FF2B5EF4-FFF2-40B4-BE49-F238E27FC236}">
                <a16:creationId xmlns:a16="http://schemas.microsoft.com/office/drawing/2014/main" id="{A6B32FEF-5F1C-3282-4A77-535B31DA63A3}"/>
              </a:ext>
            </a:extLst>
          </p:cNvPr>
          <p:cNvSpPr>
            <a:spLocks noGrp="1"/>
          </p:cNvSpPr>
          <p:nvPr>
            <p:ph type="body" sz="quarter" idx="20"/>
          </p:nvPr>
        </p:nvSpPr>
        <p:spPr>
          <a:xfrm>
            <a:off x="952500" y="4522803"/>
            <a:ext cx="2133600" cy="205837"/>
          </a:xfrm>
        </p:spPr>
        <p:txBody>
          <a:bodyPr/>
          <a:lstStyle/>
          <a:p>
            <a:r>
              <a:rPr lang="en-US" dirty="0">
                <a:solidFill>
                  <a:schemeClr val="bg1"/>
                </a:solidFill>
              </a:rPr>
              <a:t>Project</a:t>
            </a:r>
          </a:p>
        </p:txBody>
      </p:sp>
      <p:sp>
        <p:nvSpPr>
          <p:cNvPr id="7" name="Slide Number Placeholder 6">
            <a:extLst>
              <a:ext uri="{FF2B5EF4-FFF2-40B4-BE49-F238E27FC236}">
                <a16:creationId xmlns:a16="http://schemas.microsoft.com/office/drawing/2014/main" id="{FB0487FA-7E37-B849-584C-D300934D7C1E}"/>
              </a:ext>
            </a:extLst>
          </p:cNvPr>
          <p:cNvSpPr>
            <a:spLocks noGrp="1"/>
          </p:cNvSpPr>
          <p:nvPr>
            <p:ph type="sldNum" sz="quarter" idx="27"/>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324023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fontScale="90000"/>
          </a:bodyPr>
          <a:lstStyle/>
          <a:p>
            <a:r>
              <a:rPr lang="en-US" dirty="0"/>
              <a:t>Design &amp; Implementation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3" y="879063"/>
            <a:ext cx="4941477" cy="610863"/>
          </a:xfrm>
        </p:spPr>
        <p:txBody>
          <a:bodyPr anchor="b">
            <a:noAutofit/>
          </a:bodyPr>
          <a:lstStyle/>
          <a:p>
            <a:r>
              <a:rPr lang="en-US" sz="4000" dirty="0"/>
              <a:t>DESIGN</a:t>
            </a:r>
            <a:br>
              <a:rPr lang="en-US" sz="2400" dirty="0"/>
            </a:br>
            <a:endParaRPr lang="en-US" sz="2400" dirty="0"/>
          </a:p>
        </p:txBody>
      </p:sp>
      <p:sp>
        <p:nvSpPr>
          <p:cNvPr id="7" name="Text Placeholder 2">
            <a:extLst>
              <a:ext uri="{FF2B5EF4-FFF2-40B4-BE49-F238E27FC236}">
                <a16:creationId xmlns:a16="http://schemas.microsoft.com/office/drawing/2014/main" id="{E0329DFB-5CD8-48DA-6587-3AACA9565A45}"/>
              </a:ext>
            </a:extLst>
          </p:cNvPr>
          <p:cNvSpPr>
            <a:spLocks noGrp="1"/>
          </p:cNvSpPr>
          <p:nvPr>
            <p:ph type="body" idx="1"/>
          </p:nvPr>
        </p:nvSpPr>
        <p:spPr>
          <a:xfrm>
            <a:off x="952500" y="2300156"/>
            <a:ext cx="3036477" cy="404216"/>
          </a:xfrm>
        </p:spPr>
        <p:txBody>
          <a:bodyPr/>
          <a:lstStyle/>
          <a:p>
            <a:r>
              <a:rPr lang="en-US" dirty="0"/>
              <a:t>Neural Networks</a:t>
            </a:r>
          </a:p>
        </p:txBody>
      </p:sp>
      <p:sp>
        <p:nvSpPr>
          <p:cNvPr id="9" name="Content Placeholder 3">
            <a:extLst>
              <a:ext uri="{FF2B5EF4-FFF2-40B4-BE49-F238E27FC236}">
                <a16:creationId xmlns:a16="http://schemas.microsoft.com/office/drawing/2014/main" id="{5F90E334-AF1C-71F4-C0EF-EFCE44ADEAE6}"/>
              </a:ext>
            </a:extLst>
          </p:cNvPr>
          <p:cNvSpPr>
            <a:spLocks noGrp="1"/>
          </p:cNvSpPr>
          <p:nvPr>
            <p:ph sz="half" idx="2"/>
          </p:nvPr>
        </p:nvSpPr>
        <p:spPr>
          <a:xfrm>
            <a:off x="952500" y="2799146"/>
            <a:ext cx="4646634" cy="1942138"/>
          </a:xfrm>
        </p:spPr>
        <p:txBody>
          <a:bodyPr>
            <a:normAutofit/>
          </a:bodyPr>
          <a:lstStyle/>
          <a:p>
            <a:r>
              <a:rPr lang="en-US" sz="1300" dirty="0"/>
              <a:t>The concept of neural networks was put into use for recognition of the vocal expressions. Since they work the same way human brains do they interpret, decode and adapt to produce the best possible desired outcome. </a:t>
            </a:r>
          </a:p>
        </p:txBody>
      </p:sp>
      <p:sp>
        <p:nvSpPr>
          <p:cNvPr id="11" name="Text Placeholder 4">
            <a:extLst>
              <a:ext uri="{FF2B5EF4-FFF2-40B4-BE49-F238E27FC236}">
                <a16:creationId xmlns:a16="http://schemas.microsoft.com/office/drawing/2014/main" id="{0269F54B-E994-639F-325B-11DBF1370C8E}"/>
              </a:ext>
            </a:extLst>
          </p:cNvPr>
          <p:cNvSpPr>
            <a:spLocks noGrp="1"/>
          </p:cNvSpPr>
          <p:nvPr>
            <p:ph type="body" idx="10"/>
          </p:nvPr>
        </p:nvSpPr>
        <p:spPr>
          <a:xfrm>
            <a:off x="6096000" y="2300156"/>
            <a:ext cx="3036477" cy="404216"/>
          </a:xfrm>
        </p:spPr>
        <p:txBody>
          <a:bodyPr/>
          <a:lstStyle/>
          <a:p>
            <a:r>
              <a:rPr lang="en-US" dirty="0"/>
              <a:t>Recurrent Neural Network</a:t>
            </a:r>
          </a:p>
        </p:txBody>
      </p:sp>
      <p:sp>
        <p:nvSpPr>
          <p:cNvPr id="13" name="Content Placeholder 5">
            <a:extLst>
              <a:ext uri="{FF2B5EF4-FFF2-40B4-BE49-F238E27FC236}">
                <a16:creationId xmlns:a16="http://schemas.microsoft.com/office/drawing/2014/main" id="{0659C459-623F-5FE5-C1BD-26FEEB7DDD57}"/>
              </a:ext>
            </a:extLst>
          </p:cNvPr>
          <p:cNvSpPr>
            <a:spLocks noGrp="1"/>
          </p:cNvSpPr>
          <p:nvPr>
            <p:ph sz="half" idx="11"/>
          </p:nvPr>
        </p:nvSpPr>
        <p:spPr>
          <a:xfrm>
            <a:off x="5905500" y="2799146"/>
            <a:ext cx="5334000" cy="2687637"/>
          </a:xfrm>
        </p:spPr>
        <p:txBody>
          <a:bodyPr>
            <a:normAutofit/>
          </a:bodyPr>
          <a:lstStyle/>
          <a:p>
            <a:r>
              <a:rPr lang="en-US" sz="1300" dirty="0"/>
              <a:t> There are various types of Neural Networks, but I chose to use recurrent neural networks since they are the best fit for the data set.</a:t>
            </a:r>
          </a:p>
          <a:p>
            <a:r>
              <a:rPr lang="en-US" sz="1300" dirty="0"/>
              <a:t>RNN is used for Speech Recognition, Voice Recognition, Natural Language processing etc.</a:t>
            </a:r>
          </a:p>
          <a:p>
            <a:r>
              <a:rPr lang="en-US" sz="1300" dirty="0"/>
              <a:t>The model for training and testing used is the LSTM model. It is special kind of RNN that is capable of learning long dependencies thus solving vanishing gradient problems. </a:t>
            </a:r>
          </a:p>
        </p:txBody>
      </p:sp>
      <p:sp>
        <p:nvSpPr>
          <p:cNvPr id="23" name="Slide Number Placeholder 10">
            <a:extLst>
              <a:ext uri="{FF2B5EF4-FFF2-40B4-BE49-F238E27FC236}">
                <a16:creationId xmlns:a16="http://schemas.microsoft.com/office/drawing/2014/main" id="{AD04B757-648E-1093-0297-9406ABD04B29}"/>
              </a:ext>
            </a:extLst>
          </p:cNvPr>
          <p:cNvSpPr>
            <a:spLocks noGrp="1"/>
          </p:cNvSpPr>
          <p:nvPr>
            <p:ph type="sldNum" sz="quarter" idx="16"/>
          </p:nvPr>
        </p:nvSpPr>
        <p:spPr>
          <a:xfrm>
            <a:off x="971550" y="6332220"/>
            <a:ext cx="523240" cy="247651"/>
          </a:xfrm>
        </p:spPr>
        <p:txBody>
          <a:bodyPr/>
          <a:lstStyle/>
          <a:p>
            <a:pPr>
              <a:spcAft>
                <a:spcPts val="600"/>
              </a:spcAft>
            </a:pPr>
            <a:fld id="{294A09A9-5501-47C1-A89A-A340965A2BE2}" type="slidenum">
              <a:rPr lang="en-US" smtClean="0"/>
              <a:pPr>
                <a:spcAft>
                  <a:spcPts val="600"/>
                </a:spcAft>
              </a:pPr>
              <a:t>6</a:t>
            </a:fld>
            <a:endParaRPr lang="en-US">
              <a:latin typeface="+mn-lt"/>
            </a:endParaRPr>
          </a:p>
        </p:txBody>
      </p:sp>
    </p:spTree>
    <p:extLst>
      <p:ext uri="{BB962C8B-B14F-4D97-AF65-F5344CB8AC3E}">
        <p14:creationId xmlns:p14="http://schemas.microsoft.com/office/powerpoint/2010/main" val="420603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a:extLst>
              <a:ext uri="{FF2B5EF4-FFF2-40B4-BE49-F238E27FC236}">
                <a16:creationId xmlns:a16="http://schemas.microsoft.com/office/drawing/2014/main" id="{0F19992C-D410-D16B-5E0C-17935997FCE1}"/>
              </a:ext>
            </a:extLst>
          </p:cNvPr>
          <p:cNvSpPr>
            <a:spLocks noGrp="1"/>
          </p:cNvSpPr>
          <p:nvPr>
            <p:ph type="subTitle" idx="1"/>
          </p:nvPr>
        </p:nvSpPr>
        <p:spPr/>
        <p:txBody>
          <a:bodyPr>
            <a:normAutofit/>
          </a:bodyPr>
          <a:lstStyle/>
          <a:p>
            <a:pPr marL="285750" indent="-285750">
              <a:buFont typeface="Wingdings" panose="05000000000000000000" pitchFamily="2" charset="2"/>
              <a:buChar char="q"/>
            </a:pPr>
            <a:r>
              <a:rPr lang="en-US" sz="1200" dirty="0"/>
              <a:t>Figure shows the four neural network layers in yellow boxes.</a:t>
            </a:r>
          </a:p>
          <a:p>
            <a:pPr marL="285750" indent="-285750">
              <a:buFont typeface="Wingdings" panose="05000000000000000000" pitchFamily="2" charset="2"/>
              <a:buChar char="q"/>
            </a:pPr>
            <a:r>
              <a:rPr lang="en-US" sz="1200" dirty="0"/>
              <a:t>Point wise operators are in green circles</a:t>
            </a:r>
          </a:p>
          <a:p>
            <a:pPr marL="285750" indent="-285750">
              <a:buFont typeface="Wingdings" panose="05000000000000000000" pitchFamily="2" charset="2"/>
              <a:buChar char="q"/>
            </a:pPr>
            <a:r>
              <a:rPr lang="en-US" sz="1200" dirty="0"/>
              <a:t>Input is present in the yellow circles</a:t>
            </a:r>
          </a:p>
          <a:p>
            <a:pPr marL="285750" indent="-285750">
              <a:buFont typeface="Wingdings" panose="05000000000000000000" pitchFamily="2" charset="2"/>
              <a:buChar char="q"/>
            </a:pPr>
            <a:r>
              <a:rPr lang="en-US" sz="1200" dirty="0"/>
              <a:t>Point wise operators in blue circles</a:t>
            </a:r>
          </a:p>
          <a:p>
            <a:pPr marL="285750" indent="-285750">
              <a:buFont typeface="Wingdings" panose="05000000000000000000" pitchFamily="2" charset="2"/>
              <a:buChar char="q"/>
            </a:pPr>
            <a:endParaRPr lang="en-US" dirty="0"/>
          </a:p>
        </p:txBody>
      </p:sp>
      <p:sp>
        <p:nvSpPr>
          <p:cNvPr id="12" name="Title 11">
            <a:extLst>
              <a:ext uri="{FF2B5EF4-FFF2-40B4-BE49-F238E27FC236}">
                <a16:creationId xmlns:a16="http://schemas.microsoft.com/office/drawing/2014/main" id="{F313EC24-6469-BF5C-2497-D268DBEA7511}"/>
              </a:ext>
            </a:extLst>
          </p:cNvPr>
          <p:cNvSpPr>
            <a:spLocks noGrp="1"/>
          </p:cNvSpPr>
          <p:nvPr>
            <p:ph type="title"/>
          </p:nvPr>
        </p:nvSpPr>
        <p:spPr/>
        <p:txBody>
          <a:bodyPr/>
          <a:lstStyle/>
          <a:p>
            <a:r>
              <a:rPr lang="en-US" dirty="0"/>
              <a:t>LSTM MODEL</a:t>
            </a:r>
          </a:p>
        </p:txBody>
      </p:sp>
      <p:sp>
        <p:nvSpPr>
          <p:cNvPr id="9" name="Date Placeholder 8">
            <a:extLst>
              <a:ext uri="{FF2B5EF4-FFF2-40B4-BE49-F238E27FC236}">
                <a16:creationId xmlns:a16="http://schemas.microsoft.com/office/drawing/2014/main" id="{A6E29C75-1AE5-1FD6-59E5-9080D08C90B1}"/>
              </a:ext>
            </a:extLst>
          </p:cNvPr>
          <p:cNvSpPr>
            <a:spLocks noGrp="1"/>
          </p:cNvSpPr>
          <p:nvPr>
            <p:ph type="dt" sz="half" idx="4294967295"/>
          </p:nvPr>
        </p:nvSpPr>
        <p:spPr>
          <a:xfrm>
            <a:off x="0" y="6332538"/>
            <a:ext cx="1312863" cy="247650"/>
          </a:xfrm>
        </p:spPr>
        <p:txBody>
          <a:bodyPr/>
          <a:lstStyle/>
          <a:p>
            <a:fld id="{6FCA8E82-58CD-E045-8B98-B7A85B79B752}" type="datetime4">
              <a:rPr lang="en-US" smtClean="0"/>
              <a:pPr/>
              <a:t>November 22, 2022</a:t>
            </a:fld>
            <a:endParaRPr lang="en-US" dirty="0">
              <a:latin typeface="+mn-lt"/>
            </a:endParaRPr>
          </a:p>
        </p:txBody>
      </p:sp>
      <p:sp>
        <p:nvSpPr>
          <p:cNvPr id="10" name="Footer Placeholder 9">
            <a:extLst>
              <a:ext uri="{FF2B5EF4-FFF2-40B4-BE49-F238E27FC236}">
                <a16:creationId xmlns:a16="http://schemas.microsoft.com/office/drawing/2014/main" id="{6722658D-09D1-7AC7-3348-4B48A4C3B194}"/>
              </a:ext>
            </a:extLst>
          </p:cNvPr>
          <p:cNvSpPr>
            <a:spLocks noGrp="1"/>
          </p:cNvSpPr>
          <p:nvPr>
            <p:ph type="ftr" sz="quarter" idx="4294967295"/>
          </p:nvPr>
        </p:nvSpPr>
        <p:spPr>
          <a:xfrm>
            <a:off x="0" y="6332538"/>
            <a:ext cx="1497013" cy="247650"/>
          </a:xfrm>
        </p:spPr>
        <p:txBody>
          <a:bodyPr/>
          <a:lstStyle/>
          <a:p>
            <a:r>
              <a:rPr lang="en-US"/>
              <a:t>Annual Review</a:t>
            </a:r>
            <a:endParaRPr lang="en-US" b="0" dirty="0"/>
          </a:p>
        </p:txBody>
      </p:sp>
      <p:sp>
        <p:nvSpPr>
          <p:cNvPr id="11" name="Slide Number Placeholder 10">
            <a:extLst>
              <a:ext uri="{FF2B5EF4-FFF2-40B4-BE49-F238E27FC236}">
                <a16:creationId xmlns:a16="http://schemas.microsoft.com/office/drawing/2014/main" id="{AC813C69-3089-C7A7-0BCA-B84F621692A5}"/>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7</a:t>
            </a:fld>
            <a:endParaRPr lang="en-US" dirty="0">
              <a:latin typeface="+mn-lt"/>
            </a:endParaRPr>
          </a:p>
        </p:txBody>
      </p:sp>
      <p:pic>
        <p:nvPicPr>
          <p:cNvPr id="16" name="Picture Placeholder 15">
            <a:extLst>
              <a:ext uri="{FF2B5EF4-FFF2-40B4-BE49-F238E27FC236}">
                <a16:creationId xmlns:a16="http://schemas.microsoft.com/office/drawing/2014/main" id="{A6D6A63F-CDB0-8103-4356-449CC08155A6}"/>
              </a:ext>
            </a:extLst>
          </p:cNvPr>
          <p:cNvPicPr>
            <a:picLocks noGrp="1" noChangeAspect="1"/>
          </p:cNvPicPr>
          <p:nvPr>
            <p:ph type="pic" sz="quarter" idx="13"/>
          </p:nvPr>
        </p:nvPicPr>
        <p:blipFill rotWithShape="1">
          <a:blip r:embed="rId2"/>
          <a:srcRect l="10294" t="-14267" r="11684" b="-20646"/>
          <a:stretch/>
        </p:blipFill>
        <p:spPr>
          <a:xfrm>
            <a:off x="656431" y="1757599"/>
            <a:ext cx="5013960" cy="3666998"/>
          </a:xfrm>
          <a:prstGeom prst="rect">
            <a:avLst/>
          </a:prstGeom>
        </p:spPr>
      </p:pic>
    </p:spTree>
    <p:extLst>
      <p:ext uri="{BB962C8B-B14F-4D97-AF65-F5344CB8AC3E}">
        <p14:creationId xmlns:p14="http://schemas.microsoft.com/office/powerpoint/2010/main" val="91035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BC837A5D-7618-91CB-8C5C-95A375B15271}"/>
              </a:ext>
            </a:extLst>
          </p:cNvPr>
          <p:cNvPicPr>
            <a:picLocks noGrp="1" noChangeAspect="1"/>
          </p:cNvPicPr>
          <p:nvPr>
            <p:ph type="pic" sz="quarter" idx="13"/>
          </p:nvPr>
        </p:nvPicPr>
        <p:blipFill rotWithShape="1">
          <a:blip r:embed="rId2"/>
          <a:srcRect t="11045" r="9036" b="413"/>
          <a:stretch/>
        </p:blipFill>
        <p:spPr>
          <a:xfrm>
            <a:off x="5524500" y="987836"/>
            <a:ext cx="5788959" cy="4991101"/>
          </a:xfrm>
        </p:spPr>
      </p:pic>
      <p:sp>
        <p:nvSpPr>
          <p:cNvPr id="12" name="Title 11">
            <a:extLst>
              <a:ext uri="{FF2B5EF4-FFF2-40B4-BE49-F238E27FC236}">
                <a16:creationId xmlns:a16="http://schemas.microsoft.com/office/drawing/2014/main" id="{6462085A-B5A4-A37B-2334-68C01C1EF45E}"/>
              </a:ext>
            </a:extLst>
          </p:cNvPr>
          <p:cNvSpPr>
            <a:spLocks noGrp="1"/>
          </p:cNvSpPr>
          <p:nvPr>
            <p:ph type="title"/>
          </p:nvPr>
        </p:nvSpPr>
        <p:spPr/>
        <p:txBody>
          <a:bodyPr>
            <a:normAutofit/>
          </a:bodyPr>
          <a:lstStyle/>
          <a:p>
            <a:r>
              <a:rPr lang="en-US" sz="3000" dirty="0"/>
              <a:t>I. Loading Data Set</a:t>
            </a:r>
          </a:p>
        </p:txBody>
      </p:sp>
      <p:sp>
        <p:nvSpPr>
          <p:cNvPr id="13" name="Text Placeholder 12">
            <a:extLst>
              <a:ext uri="{FF2B5EF4-FFF2-40B4-BE49-F238E27FC236}">
                <a16:creationId xmlns:a16="http://schemas.microsoft.com/office/drawing/2014/main" id="{7C54333C-169D-5ACF-50E5-FAD1F06A0521}"/>
              </a:ext>
            </a:extLst>
          </p:cNvPr>
          <p:cNvSpPr>
            <a:spLocks noGrp="1"/>
          </p:cNvSpPr>
          <p:nvPr>
            <p:ph type="body" sz="quarter" idx="11"/>
          </p:nvPr>
        </p:nvSpPr>
        <p:spPr>
          <a:xfrm>
            <a:off x="952499" y="2513457"/>
            <a:ext cx="4572001" cy="2795232"/>
          </a:xfrm>
        </p:spPr>
        <p:txBody>
          <a:bodyPr/>
          <a:lstStyle/>
          <a:p>
            <a:pPr marL="285750" marR="0" lvl="0" indent="-285750" algn="l" defTabSz="914400" rtl="0" eaLnBrk="1" fontAlgn="auto" latinLnBrk="0" hangingPunct="1">
              <a:lnSpc>
                <a:spcPct val="100000"/>
              </a:lnSpc>
              <a:spcBef>
                <a:spcPts val="1000"/>
              </a:spcBef>
              <a:spcAft>
                <a:spcPts val="0"/>
              </a:spcAft>
              <a:buClrTx/>
              <a:buSzTx/>
              <a:buFont typeface="Wingdings" pitchFamily="2" charset="2"/>
              <a:buChar char="§"/>
              <a:tabLst/>
              <a:defRPr/>
            </a:pPr>
            <a:r>
              <a:rPr kumimoji="0" lang="en-US" sz="1300" b="0" i="0" u="none" strike="noStrike" kern="1200" cap="none" spc="0" normalizeH="0" baseline="0" noProof="0" dirty="0">
                <a:ln>
                  <a:noFill/>
                </a:ln>
                <a:solidFill>
                  <a:srgbClr val="000000"/>
                </a:solidFill>
                <a:effectLst/>
                <a:uLnTx/>
                <a:uFillTx/>
                <a:latin typeface="Franklin Gothic Book"/>
                <a:ea typeface="+mn-ea"/>
                <a:cs typeface="+mn-cs"/>
              </a:rPr>
              <a:t> The TESS dataset used for preprocessing contains 2800 data records for the following seven emotions: (anger, disgust, fear, happiness, pleasant surprise, sadness and neutral).</a:t>
            </a:r>
          </a:p>
          <a:p>
            <a:endParaRPr lang="en-US" sz="1300" dirty="0"/>
          </a:p>
        </p:txBody>
      </p:sp>
      <p:sp>
        <p:nvSpPr>
          <p:cNvPr id="9" name="Date Placeholder 8">
            <a:extLst>
              <a:ext uri="{FF2B5EF4-FFF2-40B4-BE49-F238E27FC236}">
                <a16:creationId xmlns:a16="http://schemas.microsoft.com/office/drawing/2014/main" id="{0D3FE8D5-DF2B-AC20-E940-CA37D217E43E}"/>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10" name="Footer Placeholder 9">
            <a:extLst>
              <a:ext uri="{FF2B5EF4-FFF2-40B4-BE49-F238E27FC236}">
                <a16:creationId xmlns:a16="http://schemas.microsoft.com/office/drawing/2014/main" id="{CA346A3C-11D6-28A0-0FDF-748C4569650F}"/>
              </a:ext>
            </a:extLst>
          </p:cNvPr>
          <p:cNvSpPr>
            <a:spLocks noGrp="1"/>
          </p:cNvSpPr>
          <p:nvPr>
            <p:ph type="ftr" sz="quarter" idx="15"/>
          </p:nvPr>
        </p:nvSpPr>
        <p:spPr/>
        <p:txBody>
          <a:bodyPr/>
          <a:lstStyle/>
          <a:p>
            <a:r>
              <a:rPr lang="en-US"/>
              <a:t>Annual Review</a:t>
            </a:r>
            <a:endParaRPr lang="en-US" b="0" dirty="0"/>
          </a:p>
        </p:txBody>
      </p:sp>
      <p:sp>
        <p:nvSpPr>
          <p:cNvPr id="11" name="Slide Number Placeholder 10">
            <a:extLst>
              <a:ext uri="{FF2B5EF4-FFF2-40B4-BE49-F238E27FC236}">
                <a16:creationId xmlns:a16="http://schemas.microsoft.com/office/drawing/2014/main" id="{71AE6B13-3B80-E0EF-BE08-2CFED7150CD0}"/>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340436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 application&#10;&#10;Description automatically generated">
            <a:extLst>
              <a:ext uri="{FF2B5EF4-FFF2-40B4-BE49-F238E27FC236}">
                <a16:creationId xmlns:a16="http://schemas.microsoft.com/office/drawing/2014/main" id="{593F3F72-EC10-69C4-46CE-A00D2CDFEC8D}"/>
              </a:ext>
            </a:extLst>
          </p:cNvPr>
          <p:cNvPicPr>
            <a:picLocks noChangeAspect="1"/>
          </p:cNvPicPr>
          <p:nvPr/>
        </p:nvPicPr>
        <p:blipFill>
          <a:blip r:embed="rId2"/>
          <a:stretch>
            <a:fillRect/>
          </a:stretch>
        </p:blipFill>
        <p:spPr>
          <a:xfrm>
            <a:off x="6096000" y="1578429"/>
            <a:ext cx="6096000" cy="3701142"/>
          </a:xfrm>
          <a:prstGeom prst="rect">
            <a:avLst/>
          </a:prstGeom>
          <a:noFill/>
        </p:spPr>
      </p:pic>
      <p:sp>
        <p:nvSpPr>
          <p:cNvPr id="4" name="Text Placeholder 3">
            <a:extLst>
              <a:ext uri="{FF2B5EF4-FFF2-40B4-BE49-F238E27FC236}">
                <a16:creationId xmlns:a16="http://schemas.microsoft.com/office/drawing/2014/main" id="{9D7D6DE8-E028-14F0-97F8-CF8E88806613}"/>
              </a:ext>
            </a:extLst>
          </p:cNvPr>
          <p:cNvSpPr>
            <a:spLocks noGrp="1"/>
          </p:cNvSpPr>
          <p:nvPr>
            <p:ph type="body" sz="quarter" idx="11"/>
          </p:nvPr>
        </p:nvSpPr>
        <p:spPr>
          <a:xfrm>
            <a:off x="952499" y="2289363"/>
            <a:ext cx="4572001" cy="2795232"/>
          </a:xfrm>
        </p:spPr>
        <p:txBody>
          <a:bodyPr>
            <a:normAutofit/>
          </a:bodyPr>
          <a:lstStyle/>
          <a:p>
            <a:pPr marL="285750" marR="0" lvl="0" indent="-285750" defTabSz="914400" rtl="0" eaLnBrk="1" fontAlgn="auto" latinLnBrk="0" hangingPunct="1">
              <a:spcBef>
                <a:spcPts val="1000"/>
              </a:spcBef>
              <a:spcAft>
                <a:spcPts val="0"/>
              </a:spcAft>
              <a:buClrTx/>
              <a:buSzTx/>
              <a:buFont typeface="Wingdings" pitchFamily="2" charset="2"/>
              <a:buChar char="§"/>
              <a:tabLst/>
              <a:defRPr/>
            </a:pPr>
            <a:r>
              <a:rPr kumimoji="0" lang="en-US" sz="1300" b="0" i="0" u="none" strike="noStrike" kern="1200" cap="none" spc="0" normalizeH="0" baseline="0" noProof="0" dirty="0">
                <a:ln>
                  <a:noFill/>
                </a:ln>
                <a:effectLst/>
                <a:uLnTx/>
                <a:uFillTx/>
              </a:rPr>
              <a:t>The first step is to trim down the filenames of the files to just emotion.wav format</a:t>
            </a:r>
          </a:p>
          <a:p>
            <a:pPr marL="285750" marR="0" lvl="0" indent="-285750" defTabSz="914400" rtl="0" eaLnBrk="1" fontAlgn="auto" latinLnBrk="0" hangingPunct="1">
              <a:spcBef>
                <a:spcPts val="1000"/>
              </a:spcBef>
              <a:spcAft>
                <a:spcPts val="0"/>
              </a:spcAft>
              <a:buClrTx/>
              <a:buSzTx/>
              <a:buFont typeface="Wingdings" pitchFamily="2" charset="2"/>
              <a:buChar char="§"/>
              <a:tabLst/>
              <a:defRPr/>
            </a:pPr>
            <a:r>
              <a:rPr kumimoji="0" lang="en-US" sz="1300" b="0" i="0" u="none" strike="noStrike" kern="1200" cap="none" spc="0" normalizeH="0" baseline="0" noProof="0" dirty="0">
                <a:ln>
                  <a:noFill/>
                </a:ln>
                <a:effectLst/>
                <a:uLnTx/>
                <a:uFillTx/>
              </a:rPr>
              <a:t>This is done to simplify the filenames for preprocessing.</a:t>
            </a:r>
          </a:p>
          <a:p>
            <a:pPr marL="285750" marR="0" lvl="0" indent="-285750" defTabSz="914400" rtl="0" eaLnBrk="1" fontAlgn="auto" latinLnBrk="0" hangingPunct="1">
              <a:spcBef>
                <a:spcPts val="1000"/>
              </a:spcBef>
              <a:spcAft>
                <a:spcPts val="0"/>
              </a:spcAft>
              <a:buClrTx/>
              <a:buSzTx/>
              <a:buFont typeface="Wingdings" pitchFamily="2" charset="2"/>
              <a:buChar char="§"/>
              <a:tabLst/>
              <a:defRPr/>
            </a:pPr>
            <a:r>
              <a:rPr kumimoji="0" lang="en-US" sz="1300" b="0" i="0" u="none" strike="noStrike" kern="1200" cap="none" spc="0" normalizeH="0" baseline="0" noProof="0" dirty="0">
                <a:ln>
                  <a:noFill/>
                </a:ln>
                <a:effectLst/>
                <a:uLnTx/>
                <a:uFillTx/>
              </a:rPr>
              <a:t>These files are stored inside two variables; paths[ ] and labels [ ]</a:t>
            </a:r>
          </a:p>
          <a:p>
            <a:pPr marL="285750" indent="-285750">
              <a:buFont typeface="Wingdings" panose="05000000000000000000" pitchFamily="2" charset="2"/>
              <a:buChar char="§"/>
            </a:pPr>
            <a:r>
              <a:rPr lang="en-US" sz="1300" dirty="0"/>
              <a:t>These files are then entered into a new Dataframe for processing</a:t>
            </a:r>
          </a:p>
        </p:txBody>
      </p:sp>
      <p:sp>
        <p:nvSpPr>
          <p:cNvPr id="5" name="Date Placeholder 4">
            <a:extLst>
              <a:ext uri="{FF2B5EF4-FFF2-40B4-BE49-F238E27FC236}">
                <a16:creationId xmlns:a16="http://schemas.microsoft.com/office/drawing/2014/main" id="{F7F6AF36-B7A4-8117-D7AD-358E9801271C}"/>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November 22, 2022</a:t>
            </a:fld>
            <a:endParaRPr lang="en-US"/>
          </a:p>
        </p:txBody>
      </p:sp>
      <p:sp>
        <p:nvSpPr>
          <p:cNvPr id="6" name="Footer Placeholder 5">
            <a:extLst>
              <a:ext uri="{FF2B5EF4-FFF2-40B4-BE49-F238E27FC236}">
                <a16:creationId xmlns:a16="http://schemas.microsoft.com/office/drawing/2014/main" id="{E4C808D8-EC50-E12C-DEB1-140F5AA5687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Annual Review</a:t>
            </a:r>
            <a:endParaRPr lang="en-US" b="0"/>
          </a:p>
        </p:txBody>
      </p:sp>
      <p:sp>
        <p:nvSpPr>
          <p:cNvPr id="7" name="Slide Number Placeholder 6">
            <a:extLst>
              <a:ext uri="{FF2B5EF4-FFF2-40B4-BE49-F238E27FC236}">
                <a16:creationId xmlns:a16="http://schemas.microsoft.com/office/drawing/2014/main" id="{EF7B25D3-6AFE-45D6-826A-359202DF26D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293386845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311</TotalTime>
  <Words>756</Words>
  <Application>Microsoft Office PowerPoint</Application>
  <PresentationFormat>Widescreen</PresentationFormat>
  <Paragraphs>102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Demi</vt:lpstr>
      <vt:lpstr>Wingdings</vt:lpstr>
      <vt:lpstr>Theme1</vt:lpstr>
      <vt:lpstr>SPEECH EMOTION RECOGNITON</vt:lpstr>
      <vt:lpstr>Index</vt:lpstr>
      <vt:lpstr>Introduction</vt:lpstr>
      <vt:lpstr>LITERATURE REVIEW</vt:lpstr>
      <vt:lpstr>Design &amp; Implementation</vt:lpstr>
      <vt:lpstr>DESIGN </vt:lpstr>
      <vt:lpstr>LSTM MODEL</vt:lpstr>
      <vt:lpstr>I. Loading Data Set</vt:lpstr>
      <vt:lpstr>PowerPoint Presentation</vt:lpstr>
      <vt:lpstr>II. Exploratory Data Analysis</vt:lpstr>
      <vt:lpstr>III. Feature Extraction</vt:lpstr>
      <vt:lpstr>PowerPoint Presentation</vt:lpstr>
      <vt:lpstr>IV. LSTM Model</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RECOGNITON</dc:title>
  <dc:creator>zeel tanna</dc:creator>
  <cp:lastModifiedBy>zeel tanna</cp:lastModifiedBy>
  <cp:revision>11</cp:revision>
  <dcterms:created xsi:type="dcterms:W3CDTF">2022-11-21T17:23:40Z</dcterms:created>
  <dcterms:modified xsi:type="dcterms:W3CDTF">2022-11-22T12:10:45Z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