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4"/>
  </p:notesMasterIdLst>
  <p:handoutMasterIdLst>
    <p:handoutMasterId r:id="rId55"/>
  </p:handoutMasterIdLst>
  <p:sldIdLst>
    <p:sldId id="311" r:id="rId5"/>
    <p:sldId id="257" r:id="rId6"/>
    <p:sldId id="298" r:id="rId7"/>
    <p:sldId id="277" r:id="rId8"/>
    <p:sldId id="260" r:id="rId9"/>
    <p:sldId id="278" r:id="rId10"/>
    <p:sldId id="261" r:id="rId11"/>
    <p:sldId id="290" r:id="rId12"/>
    <p:sldId id="264" r:id="rId13"/>
    <p:sldId id="265" r:id="rId14"/>
    <p:sldId id="279" r:id="rId15"/>
    <p:sldId id="280" r:id="rId16"/>
    <p:sldId id="281" r:id="rId17"/>
    <p:sldId id="282" r:id="rId18"/>
    <p:sldId id="283" r:id="rId19"/>
    <p:sldId id="284" r:id="rId20"/>
    <p:sldId id="376" r:id="rId21"/>
    <p:sldId id="375" r:id="rId22"/>
    <p:sldId id="385" r:id="rId23"/>
    <p:sldId id="286" r:id="rId24"/>
    <p:sldId id="390" r:id="rId25"/>
    <p:sldId id="391" r:id="rId26"/>
    <p:sldId id="289" r:id="rId27"/>
    <p:sldId id="293" r:id="rId28"/>
    <p:sldId id="267" r:id="rId29"/>
    <p:sldId id="404" r:id="rId30"/>
    <p:sldId id="271" r:id="rId31"/>
    <p:sldId id="317" r:id="rId32"/>
    <p:sldId id="392" r:id="rId33"/>
    <p:sldId id="379" r:id="rId34"/>
    <p:sldId id="405" r:id="rId35"/>
    <p:sldId id="344" r:id="rId36"/>
    <p:sldId id="341" r:id="rId37"/>
    <p:sldId id="393" r:id="rId38"/>
    <p:sldId id="394" r:id="rId39"/>
    <p:sldId id="396" r:id="rId40"/>
    <p:sldId id="397" r:id="rId41"/>
    <p:sldId id="398" r:id="rId42"/>
    <p:sldId id="399" r:id="rId43"/>
    <p:sldId id="400" r:id="rId44"/>
    <p:sldId id="401" r:id="rId45"/>
    <p:sldId id="408" r:id="rId46"/>
    <p:sldId id="381" r:id="rId47"/>
    <p:sldId id="349" r:id="rId48"/>
    <p:sldId id="354" r:id="rId49"/>
    <p:sldId id="274" r:id="rId50"/>
    <p:sldId id="406" r:id="rId51"/>
    <p:sldId id="407" r:id="rId52"/>
    <p:sldId id="309"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8B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3E4FB8-E7B8-76E9-793E-7C7B7EF19E83}" v="402" dt="2024-09-09T23:26:41.221"/>
    <p1510:client id="{5E22D5B7-CEF1-76E1-47B9-99520479C4BE}" v="191" dt="2024-09-10T05:26:17.324"/>
    <p1510:client id="{900655C2-E4D6-CF46-0530-EB59D92F5F1C}" v="1651" dt="2024-09-10T07:19:52.359"/>
    <p1510:client id="{A9DB9F90-8533-9804-B5EF-950B1A061DA4}" v="5136" dt="2024-09-10T02:17:17.671"/>
    <p1510:client id="{ACA824DD-0ADF-84C9-DEF9-FCBCCA6B0A4A}" v="2058" dt="2024-09-09T19:20:41.222"/>
    <p1510:client id="{B9B97172-BCE2-B87A-48CC-0EF681CCD0E0}" v="1721" dt="2024-09-09T20:45:54.018"/>
    <p1510:client id="{CB0E4C25-8FCA-9F66-F0F8-5333F38CD4D1}" v="1084" dt="2024-09-10T03:32:48.9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3FF24FE-1B1E-C405-BB5F-4C2110433B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F6B7991C-3EFA-D718-4774-332FF59C763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AB6519-A834-471A-A14F-50610BE13DFA}" type="datetimeFigureOut">
              <a:rPr lang="en-IN" smtClean="0"/>
              <a:t>12-09-2024</a:t>
            </a:fld>
            <a:endParaRPr lang="en-IN"/>
          </a:p>
        </p:txBody>
      </p:sp>
      <p:sp>
        <p:nvSpPr>
          <p:cNvPr id="4" name="Footer Placeholder 3">
            <a:extLst>
              <a:ext uri="{FF2B5EF4-FFF2-40B4-BE49-F238E27FC236}">
                <a16:creationId xmlns:a16="http://schemas.microsoft.com/office/drawing/2014/main" id="{B1BF7B4D-B677-A2D8-C726-A7745FFCC33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6CF3A797-A2C9-5792-C63E-10C031744D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ADBAADC-EC1E-4B5A-B265-15A403A79BA3}" type="slidenum">
              <a:rPr lang="en-IN" smtClean="0"/>
              <a:t>‹#›</a:t>
            </a:fld>
            <a:endParaRPr lang="en-IN"/>
          </a:p>
        </p:txBody>
      </p:sp>
    </p:spTree>
    <p:extLst>
      <p:ext uri="{BB962C8B-B14F-4D97-AF65-F5344CB8AC3E}">
        <p14:creationId xmlns:p14="http://schemas.microsoft.com/office/powerpoint/2010/main" val="36871416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07CF9C-6515-9E48-A779-037560F47797}" type="datetimeFigureOut">
              <a:rPr lang="en-US" smtClean="0"/>
              <a:t>9/12/2024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85A15C-93E2-F040-B9B5-7FEEF9327D29}" type="slidenum">
              <a:rPr lang="en-US" smtClean="0"/>
              <a:t>‹#›</a:t>
            </a:fld>
            <a:endParaRPr lang="en-US"/>
          </a:p>
        </p:txBody>
      </p:sp>
    </p:spTree>
    <p:extLst>
      <p:ext uri="{BB962C8B-B14F-4D97-AF65-F5344CB8AC3E}">
        <p14:creationId xmlns:p14="http://schemas.microsoft.com/office/powerpoint/2010/main" val="1734569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IN" dirty="0"/>
              <a:t>Good morning everyone. My name is Zeeman, and I would like to thank everyone present for joining my thesis </a:t>
            </a:r>
            <a:r>
              <a:rPr lang="en-IN" dirty="0" err="1"/>
              <a:t>defense</a:t>
            </a:r>
            <a:r>
              <a:rPr lang="en-IN" dirty="0"/>
              <a:t> presentation on Enhancing Security of Over-the-Air Updates in Connected &amp; Autonomous Vehicles Using Blockchain.</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dirty="0"/>
              <a:t>Before we proceed further, it is important to understand the OTA update lifecycle. It involves several stages, starting from preparation and ending with post-installation. This lifecycle ensures that updates are securely developed, distributed, installed, and verified.</a:t>
            </a:r>
          </a:p>
        </p:txBody>
      </p:sp>
      <p:sp>
        <p:nvSpPr>
          <p:cNvPr id="129" name="Google Shape;129;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dirty="0"/>
              <a:t>In the preparation stage, the Original Equipment Manufacturer (OEM) is responsible for developing the software update. Once the update is ready, the OEM signs it with a cryptographic signature to ensure that the update is authentic and hasn’t been tampered with. Basically, </a:t>
            </a:r>
            <a:r>
              <a:rPr lang="en-US" dirty="0" err="1"/>
              <a:t>tThis</a:t>
            </a:r>
            <a:r>
              <a:rPr lang="en-US" dirty="0"/>
              <a:t> digital signature serves as a guarantee that the update originates from the trusted OEM and will be used later in the process to verify its integrity.</a:t>
            </a:r>
          </a:p>
        </p:txBody>
      </p:sp>
      <p:sp>
        <p:nvSpPr>
          <p:cNvPr id="129" name="Google Shape;129;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764294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dirty="0"/>
              <a:t>Next is the distribution stage, where the OEM uploads the signed update to a secure server. This server acts as the central repository from which the vehicles can download the update. After the update is securely stored on the server, the OEM notifies the vehicle that a new update is available and ready for download.</a:t>
            </a:r>
          </a:p>
        </p:txBody>
      </p:sp>
      <p:sp>
        <p:nvSpPr>
          <p:cNvPr id="129" name="Google Shape;129;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38905177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dirty="0"/>
              <a:t>Once the vehicle is notified, it enters the download stage. The vehicle securely downloads the update from the server. During this process, the vehicle will verify the integrity of the update by checking the OEM’s digital signature, ensuring that the update has not been altered during transmission.</a:t>
            </a:r>
          </a:p>
        </p:txBody>
      </p:sp>
      <p:sp>
        <p:nvSpPr>
          <p:cNvPr id="129" name="Google Shape;129;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1815878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dirty="0"/>
              <a:t>Before the update is installed, the vehicle moves to the pre-installation stage. Here, it performs a backup of the current software to ensure that it can revert to the previous version if something goes wrong. The vehicle also checks the compatibility of the update with its existing systems, ensuring the new update won’t cause conflicts.</a:t>
            </a:r>
          </a:p>
        </p:txBody>
      </p:sp>
      <p:sp>
        <p:nvSpPr>
          <p:cNvPr id="129" name="Google Shape;129;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30437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dirty="0"/>
              <a:t>Once the checks are complete, the vehicle moves into the installation stage. At this point, the update is installed on the vehicle’s systems. During this stage, the vehicle also validates the installation to ensure that the update has been applied correctly and is functioning as expected.</a:t>
            </a:r>
          </a:p>
        </p:txBody>
      </p:sp>
      <p:sp>
        <p:nvSpPr>
          <p:cNvPr id="129" name="Google Shape;129;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1392242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dirty="0"/>
              <a:t>Finally, in the post-installation stage, the vehicle reboots its system to apply the changes. After rebooting, the vehicle confirms that the update was successful and notifies the OEM. This notification allows the OEM to verify that the update process was completed without any issues.</a:t>
            </a:r>
          </a:p>
        </p:txBody>
      </p:sp>
      <p:sp>
        <p:nvSpPr>
          <p:cNvPr id="129" name="Google Shape;129;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1582863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73334da80a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273334da80a_3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r>
              <a:rPr lang="en-US" dirty="0"/>
              <a:t>The security of OTA updates is critical because tampered updates can pose severe risks, not only to individual vehicles but potentially to an entire fleet that was targeted by the OEM. If vulnerabilities are exploited, they could result in negative consequences, such as vehicle malfunctions, compromised safety systems, or data breaches.</a:t>
            </a:r>
          </a:p>
          <a:p>
            <a:r>
              <a:rPr lang="en-US" dirty="0"/>
              <a:t> </a:t>
            </a:r>
            <a:endParaRPr lang="en-US" dirty="0">
              <a:ea typeface="Calibri"/>
              <a:cs typeface="Calibri"/>
            </a:endParaRPr>
          </a:p>
          <a:p>
            <a:r>
              <a:rPr lang="en-US" b="1" dirty="0"/>
              <a:t>Some of the most common cybersecurity threats related to OTA updates include:</a:t>
            </a:r>
            <a:endParaRPr lang="en-US" b="1">
              <a:ea typeface="Calibri"/>
              <a:cs typeface="Calibri"/>
            </a:endParaRPr>
          </a:p>
          <a:p>
            <a:r>
              <a:rPr lang="en-US" u="sng" dirty="0"/>
              <a:t>Man-in-the-middle attacks:</a:t>
            </a:r>
            <a:r>
              <a:rPr lang="en-US" dirty="0"/>
              <a:t> In this type of attack, a malicious actor intercepts the communication between the vehicle and the server, potentially altering the update.</a:t>
            </a:r>
            <a:endParaRPr lang="en-US" dirty="0">
              <a:ea typeface="Calibri"/>
              <a:cs typeface="Calibri"/>
            </a:endParaRPr>
          </a:p>
          <a:p>
            <a:r>
              <a:rPr lang="en-US" u="sng" dirty="0"/>
              <a:t>Rogue updates: </a:t>
            </a:r>
            <a:r>
              <a:rPr lang="en-US" dirty="0"/>
              <a:t>Unauthorized updates that can be installed in the vehicle, leading to tampered or malicious software being run.</a:t>
            </a:r>
            <a:endParaRPr lang="en-US" dirty="0">
              <a:ea typeface="Calibri"/>
              <a:cs typeface="Calibri"/>
            </a:endParaRPr>
          </a:p>
          <a:p>
            <a:r>
              <a:rPr lang="en-US" u="sng" dirty="0"/>
              <a:t>Replay attacks: </a:t>
            </a:r>
            <a:r>
              <a:rPr lang="en-US" dirty="0"/>
              <a:t>In these attacks, an attacker captures legitimate update data and retransmits it later to cause disruption or trigger an undesired outcome.</a:t>
            </a:r>
            <a:endParaRPr lang="en-US" dirty="0">
              <a:ea typeface="Calibri"/>
              <a:cs typeface="Calibri"/>
            </a:endParaRPr>
          </a:p>
          <a:p>
            <a:r>
              <a:rPr lang="en-US" u="sng" dirty="0"/>
              <a:t>Denial-of-Service (DoS) attacks:</a:t>
            </a:r>
            <a:r>
              <a:rPr lang="en-US" dirty="0"/>
              <a:t> These attacks prevent legitimate update communications by overwhelming the network, delaying or blocking crucial updates from being applied.</a:t>
            </a:r>
            <a:endParaRPr lang="en-US" dirty="0">
              <a:ea typeface="Calibri"/>
              <a:cs typeface="Calibri"/>
            </a:endParaRPr>
          </a:p>
          <a:p>
            <a:r>
              <a:rPr lang="en-US" u="sng" dirty="0"/>
              <a:t>Weak access controls:</a:t>
            </a:r>
            <a:r>
              <a:rPr lang="en-US" dirty="0"/>
              <a:t> If there are insufficient security measures in place, attackers could gain unauthorized access to the vehicle's systems.</a:t>
            </a:r>
            <a:endParaRPr lang="en-US" dirty="0">
              <a:ea typeface="Calibri"/>
              <a:cs typeface="Calibri"/>
            </a:endParaRPr>
          </a:p>
          <a:p>
            <a:r>
              <a:rPr lang="en-US" u="sng" dirty="0"/>
              <a:t>Social engineering: </a:t>
            </a:r>
            <a:r>
              <a:rPr lang="en-US" dirty="0"/>
              <a:t>This method exploits the human element by tricking vehicle owners or OEM staff into performing actions that compromise the update process, such as connecting to malicious networks.</a:t>
            </a:r>
          </a:p>
          <a:p>
            <a:r>
              <a:rPr lang="en-US" dirty="0"/>
              <a:t>Given these risks, securing OTA updates is essential for maintaining the integrity and safety of vehicles on the road.</a:t>
            </a:r>
            <a:endParaRPr lang="en-US" dirty="0">
              <a:ea typeface="Calibri"/>
              <a:cs typeface="Calibri"/>
            </a:endParaRPr>
          </a:p>
        </p:txBody>
      </p:sp>
      <p:sp>
        <p:nvSpPr>
          <p:cNvPr id="137" name="Google Shape;137;g273334da80a_3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300627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take a look at some real-world examples of notable automotive cyber attacks that happened in the automotive industry:</a:t>
            </a:r>
          </a:p>
          <a:p>
            <a:r>
              <a:rPr lang="en-US" dirty="0"/>
              <a:t> </a:t>
            </a:r>
            <a:endParaRPr lang="en-US" dirty="0">
              <a:ea typeface="Calibri"/>
              <a:cs typeface="Calibri"/>
            </a:endParaRPr>
          </a:p>
          <a:p>
            <a:r>
              <a:rPr lang="en-US" b="1" u="sng" dirty="0"/>
              <a:t>Man-in-the-middle attack on Tesla Model S:</a:t>
            </a:r>
            <a:r>
              <a:rPr lang="en-US" dirty="0"/>
              <a:t> Researchers successfully demonstrated a MitM attack on a Tesla Model S. They intercepted and manipulated the vehicle’s software update communications, proving that OTA updates can be vulnerable to interception unless secured with strong cryptographic measures. This demonstration emphasizes the need for robust security in vehicle communication channels.</a:t>
            </a:r>
            <a:endParaRPr lang="en-US" dirty="0">
              <a:ea typeface="Calibri"/>
              <a:cs typeface="Calibri"/>
            </a:endParaRPr>
          </a:p>
          <a:p>
            <a:r>
              <a:rPr lang="en-US" b="1" u="sng" dirty="0"/>
              <a:t>Chrysler rogue update attack in 2015: </a:t>
            </a:r>
            <a:r>
              <a:rPr lang="en-US" dirty="0"/>
              <a:t>In 2015, Chrysler had to recall 1.4 million vehicles after researchers found that they could send rogue updates to the vehicle’s infotainment system via a cellular network. This vulnerability allowed attackers to take control of vehicle systems remotely, leading to one of the most significant automotive cybersecurity recalls in history. This incident underscores the dangers of weak OTA update security.</a:t>
            </a:r>
            <a:endParaRPr lang="en-US" dirty="0">
              <a:ea typeface="Calibri"/>
              <a:cs typeface="Calibri"/>
            </a:endParaRPr>
          </a:p>
          <a:p>
            <a:r>
              <a:rPr lang="en-US" b="1" u="sng" dirty="0"/>
              <a:t>Nissan Leaf vulnerability in 2019:</a:t>
            </a:r>
            <a:r>
              <a:rPr lang="en-US" dirty="0"/>
              <a:t> Researchers showed that the Nissan Leaf’s telematics app had a critical flaw, allowing attackers to control vehicle functions using just the Vehicle Identification Number (VIN). Attackers exploited social engineering techniques to obtain the VIN from vehicle owners or public records, which they then used to initiate unauthorized OTA updates. This example demonstrates how social engineering can bypass technical security measures.</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6885A15C-93E2-F040-B9B5-7FEEF9327D29}" type="slidenum">
              <a:rPr lang="en-US" smtClean="0"/>
              <a:t>18</a:t>
            </a:fld>
            <a:endParaRPr lang="en-US"/>
          </a:p>
        </p:txBody>
      </p:sp>
    </p:spTree>
    <p:extLst>
      <p:ext uri="{BB962C8B-B14F-4D97-AF65-F5344CB8AC3E}">
        <p14:creationId xmlns:p14="http://schemas.microsoft.com/office/powerpoint/2010/main" val="3295276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73334da80a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273334da80a_3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r>
              <a:rPr lang="en-US" dirty="0"/>
              <a:t>Ensuring the security of OTA updates requires strict compliance with established cybersecurity standards and regulations. These standards help to guarantee the security requirements that are crucial for OTA updates, such as integrity, authentication, and auditability.</a:t>
            </a:r>
          </a:p>
          <a:p>
            <a:r>
              <a:rPr lang="en-US" dirty="0"/>
              <a:t> </a:t>
            </a:r>
            <a:endParaRPr lang="en-US" dirty="0">
              <a:ea typeface="Calibri"/>
              <a:cs typeface="Calibri"/>
            </a:endParaRPr>
          </a:p>
          <a:p>
            <a:r>
              <a:rPr lang="en-US" dirty="0"/>
              <a:t>For any OTA solution provider or OEM to remain in business and offer secure services, they need to comply with specific standards and regulations set in the region they are serving. Hence, these regulations can vary by region.</a:t>
            </a:r>
            <a:endParaRPr lang="en-US" dirty="0">
              <a:ea typeface="Calibri"/>
              <a:cs typeface="Calibri"/>
            </a:endParaRPr>
          </a:p>
          <a:p>
            <a:r>
              <a:rPr lang="en-US" dirty="0"/>
              <a:t> </a:t>
            </a:r>
            <a:endParaRPr lang="en-US" dirty="0">
              <a:ea typeface="Calibri"/>
              <a:cs typeface="Calibri"/>
            </a:endParaRPr>
          </a:p>
          <a:p>
            <a:r>
              <a:rPr lang="en-US"/>
              <a:t>Two of the major standards that apply here are:</a:t>
            </a:r>
          </a:p>
          <a:p>
            <a:r>
              <a:rPr lang="en-US" dirty="0"/>
              <a:t> </a:t>
            </a:r>
            <a:endParaRPr lang="en-US" dirty="0">
              <a:ea typeface="Calibri"/>
              <a:cs typeface="Calibri"/>
            </a:endParaRPr>
          </a:p>
          <a:p>
            <a:r>
              <a:rPr lang="en-US" b="1" u="sng" dirty="0"/>
              <a:t>UNECE R155/R15</a:t>
            </a:r>
            <a:r>
              <a:rPr lang="en-US" dirty="0"/>
              <a:t>6: These are the United Nations Economic Commission for Europe’s regulations on vehicle cybersecurity and software updates. They focus on ensuring that manufacturers implement cybersecurity management systems and provide secure updates throughout a vehicle’s lifecycle.</a:t>
            </a:r>
            <a:endParaRPr lang="en-US" dirty="0">
              <a:ea typeface="Calibri"/>
              <a:cs typeface="Calibri"/>
            </a:endParaRPr>
          </a:p>
          <a:p>
            <a:r>
              <a:rPr lang="en-US" b="1" u="sng" dirty="0"/>
              <a:t>ISO/SAE 21434:</a:t>
            </a:r>
            <a:r>
              <a:rPr lang="en-US" dirty="0"/>
              <a:t> This standard provides guidelines for managing cybersecurity risks throughout a vehicle's development process. It ensures that cybersecurity considerations are integrated into vehicle systems from the design phase through to decommissioning.</a:t>
            </a:r>
            <a:endParaRPr lang="en-US" dirty="0">
              <a:ea typeface="Calibri"/>
              <a:cs typeface="Calibri"/>
            </a:endParaRPr>
          </a:p>
          <a:p>
            <a:r>
              <a:rPr lang="en-US" dirty="0"/>
              <a:t> </a:t>
            </a:r>
            <a:endParaRPr lang="en-US" dirty="0">
              <a:ea typeface="Calibri" panose="020F0502020204030204"/>
              <a:cs typeface="Calibri" panose="020F0502020204030204"/>
            </a:endParaRPr>
          </a:p>
          <a:p>
            <a:r>
              <a:rPr lang="en-US" dirty="0"/>
              <a:t>Complying with these standards is not only essential for ensuring the security and safety of vehicles but is also a </a:t>
            </a:r>
            <a:r>
              <a:rPr lang="en-US" b="1" dirty="0"/>
              <a:t>legal </a:t>
            </a:r>
            <a:r>
              <a:rPr lang="en-US" dirty="0"/>
              <a:t>requirement for automakers and suppliers in the target region.</a:t>
            </a:r>
            <a:endParaRPr lang="en-US" dirty="0">
              <a:ea typeface="Calibri"/>
              <a:cs typeface="Calibri"/>
            </a:endParaRPr>
          </a:p>
        </p:txBody>
      </p:sp>
      <p:sp>
        <p:nvSpPr>
          <p:cNvPr id="137" name="Google Shape;137;g273334da80a_3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1301894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 name="Google Shape;6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dirty="0">
                <a:ea typeface="Calibri"/>
                <a:cs typeface="Calibri"/>
              </a:rPr>
              <a:t>I would especially like to thank the thesis committee members, </a:t>
            </a:r>
          </a:p>
          <a:p>
            <a:endParaRPr lang="en-US" dirty="0">
              <a:ea typeface="Calibri"/>
              <a:cs typeface="Calibri"/>
            </a:endParaRPr>
          </a:p>
          <a:p>
            <a:r>
              <a:rPr lang="en-US" dirty="0">
                <a:ea typeface="Calibri"/>
                <a:cs typeface="Calibri"/>
              </a:rPr>
              <a:t>Dr. Ranga, Dr. Wu, and my advisor, Dr. Saini.</a:t>
            </a:r>
          </a:p>
        </p:txBody>
      </p:sp>
      <p:sp>
        <p:nvSpPr>
          <p:cNvPr id="69" name="Google Shape;69;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review some of the existing studies related to securing OTA updates using Blockchain.</a:t>
            </a:r>
          </a:p>
          <a:p>
            <a:r>
              <a:rPr lang="en-US" dirty="0"/>
              <a:t> </a:t>
            </a:r>
            <a:endParaRPr lang="en-US" dirty="0">
              <a:ea typeface="Calibri"/>
              <a:cs typeface="Calibri"/>
            </a:endParaRPr>
          </a:p>
          <a:p>
            <a:r>
              <a:rPr lang="en-US" b="1" dirty="0"/>
              <a:t>A Multi-Factor Authenticated Blockchain-Based OTA Update Framework for Connected Autonomous Vehicles by Sadia Yeasmin and Anwar Haque (2021):</a:t>
            </a:r>
            <a:endParaRPr lang="en-US" b="1" dirty="0">
              <a:ea typeface="Calibri"/>
              <a:cs typeface="Calibri"/>
            </a:endParaRPr>
          </a:p>
          <a:p>
            <a:r>
              <a:rPr lang="en-US" dirty="0"/>
              <a:t>This paper proposes a Blockchain-based framework with multi-factor authentication to secure OTA updates in real-time. The strengths of this approach include increased security against various cyber threats, using mechanisms like salting-based hashing and Elliptic Curve Cryptography (ECC). Moreover, it achieves low latency through optimized network protocols and avoids a single point of failure due to its decentralized architecture. However, one of the key weaknesses is that it rhas not been evaluated against a wider range of cyberattacks such as DDoS, Sybil, and brute force attacks.</a:t>
            </a:r>
            <a:endParaRPr lang="en-US" dirty="0">
              <a:ea typeface="Calibri"/>
              <a:cs typeface="Calibri"/>
            </a:endParaRPr>
          </a:p>
          <a:p>
            <a:r>
              <a:rPr lang="en-US" dirty="0"/>
              <a:t> </a:t>
            </a:r>
            <a:endParaRPr lang="en-US" u="sng">
              <a:ea typeface="Calibri"/>
              <a:cs typeface="Calibri"/>
            </a:endParaRPr>
          </a:p>
          <a:p>
            <a:r>
              <a:rPr lang="en-US" u="sng" dirty="0"/>
              <a:t>Based on the same work mentioned, the same researchers than published another paper which addresses </a:t>
            </a:r>
            <a:r>
              <a:rPr lang="en-US" u="sng" err="1"/>
              <a:t>DDos</a:t>
            </a:r>
            <a:r>
              <a:rPr lang="en-US" u="sng" dirty="0"/>
              <a:t> Attacks, titled 'DDoS Attack Prevention in Autonomous Vehicle's OTA Updates: Combining PBFT Consensus and Distributed Firewall by Sadia Yeasmin and Anwar Haque (2024)</a:t>
            </a:r>
            <a:r>
              <a:rPr lang="en-US" dirty="0"/>
              <a:t>':</a:t>
            </a:r>
            <a:endParaRPr lang="en-US" dirty="0">
              <a:ea typeface="Calibri"/>
              <a:cs typeface="Calibri"/>
            </a:endParaRPr>
          </a:p>
          <a:p>
            <a:r>
              <a:rPr lang="en-US" dirty="0"/>
              <a:t>This study focuses on preventing Distributed Denial of Service (DDoS) attacks in OTA updates by combining Practical Byzantine Fault Tolerance (PBFT) Consensus and a Distributed Firewall using Hyperledger Fabric. One of its key strengths is the ability to maintain service continuity even when malicious nodes are present, ensuring that system operations remain unaffected even during attacks. Furthermore, the approach achieves low transaction times, averaging around 20 milliseconds. On the downside, the methodology may be challenging to set up and maintain in a production environment.</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6885A15C-93E2-F040-B9B5-7FEEF9327D29}" type="slidenum">
              <a:rPr lang="en-US" smtClean="0"/>
              <a:t>20</a:t>
            </a:fld>
            <a:endParaRPr lang="en-US"/>
          </a:p>
        </p:txBody>
      </p:sp>
    </p:spTree>
    <p:extLst>
      <p:ext uri="{BB962C8B-B14F-4D97-AF65-F5344CB8AC3E}">
        <p14:creationId xmlns:p14="http://schemas.microsoft.com/office/powerpoint/2010/main" val="28830845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move on to two more key studies:</a:t>
            </a:r>
          </a:p>
          <a:p>
            <a:r>
              <a:rPr lang="en-US" dirty="0"/>
              <a:t> </a:t>
            </a:r>
            <a:endParaRPr lang="en-US" dirty="0">
              <a:ea typeface="Calibri"/>
              <a:cs typeface="Calibri"/>
            </a:endParaRPr>
          </a:p>
          <a:p>
            <a:r>
              <a:rPr lang="en-US" b="1" u="sng" dirty="0" err="1"/>
              <a:t>BlockChain</a:t>
            </a:r>
            <a:r>
              <a:rPr lang="en-US" b="1" u="sng" dirty="0"/>
              <a:t>: A Distributed Solution to Automotive Security and Privacy by Ali Dorri, Marco Steger, Salil S. Kanhere, and Raja </a:t>
            </a:r>
            <a:r>
              <a:rPr lang="en-US" b="1" u="sng" dirty="0" err="1"/>
              <a:t>Jurdak</a:t>
            </a:r>
            <a:r>
              <a:rPr lang="en-US" b="1" u="sng" dirty="0"/>
              <a:t> (2017):</a:t>
            </a:r>
            <a:endParaRPr lang="en-US" b="1" u="sng" dirty="0">
              <a:ea typeface="Calibri"/>
              <a:cs typeface="Calibri"/>
            </a:endParaRPr>
          </a:p>
          <a:p>
            <a:r>
              <a:rPr lang="en-US" dirty="0"/>
              <a:t>This study presents a Blockchain-based architecture leveraging Lightweight Scalable Blockchain (LSB) for IoT and large-scale networks, hence, facilitating versatile applications in various automotive domains including OTA updates. The strengths of this approach include enhanced privacy and security through decentralization of control and the use of cryptography. LSB reduces computational overhead, making it more scalable, especially for IoT devices with limited resources. However, while Overlay Block Managers aid in scalability, they may introduce complexity in managing the network.</a:t>
            </a:r>
            <a:endParaRPr lang="en-US" dirty="0">
              <a:ea typeface="Calibri"/>
              <a:cs typeface="Calibri"/>
            </a:endParaRPr>
          </a:p>
          <a:p>
            <a:r>
              <a:rPr lang="en-US" dirty="0"/>
              <a:t> </a:t>
            </a:r>
            <a:endParaRPr lang="en-US" dirty="0">
              <a:ea typeface="Calibri"/>
              <a:cs typeface="Calibri"/>
            </a:endParaRPr>
          </a:p>
          <a:p>
            <a:r>
              <a:rPr lang="en-US" b="1" u="sng" dirty="0"/>
              <a:t>Secure Wireless Automotive Software Updates Using Blockchains: A Proof of Concept by Marco Steger, Ali Dorri, Salil S. Kanhere, Kay Römer, Raja </a:t>
            </a:r>
            <a:r>
              <a:rPr lang="en-US" b="1" u="sng" err="1"/>
              <a:t>Jurdak</a:t>
            </a:r>
            <a:r>
              <a:rPr lang="en-US" b="1" u="sng" dirty="0"/>
              <a:t>, and Michael Karner (2018):</a:t>
            </a:r>
            <a:endParaRPr lang="en-US" b="1" u="sng" dirty="0">
              <a:ea typeface="Calibri"/>
              <a:cs typeface="Calibri"/>
            </a:endParaRPr>
          </a:p>
          <a:p>
            <a:r>
              <a:rPr lang="en-US" dirty="0"/>
              <a:t>This paper provides a proof-of-concept implementation demonstrates practical applicability, while ensuring secure and tamper-proof data exchange. </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6885A15C-93E2-F040-B9B5-7FEEF9327D29}" type="slidenum">
              <a:rPr lang="en-US" smtClean="0"/>
              <a:t>21</a:t>
            </a:fld>
            <a:endParaRPr lang="en-US"/>
          </a:p>
        </p:txBody>
      </p:sp>
    </p:spTree>
    <p:extLst>
      <p:ext uri="{BB962C8B-B14F-4D97-AF65-F5344CB8AC3E}">
        <p14:creationId xmlns:p14="http://schemas.microsoft.com/office/powerpoint/2010/main" val="20234046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the Collaborative DDoS Attack Defense (CDAD) architecture using Hyperledger Fabric paper involves a collaborative approach against mitigation of DDoS attacks. The system maintains low latency even during heavy attack scenarios, with optimized resource usage and load management. However, as the network grows in size and complexity, scalability challenges may arise. Additionally, the high resource requirements for implementing and maintaining the architecture could pose issues in production environments.</a:t>
            </a:r>
          </a:p>
          <a:p>
            <a:r>
              <a:rPr lang="en-US" dirty="0"/>
              <a:t> </a:t>
            </a:r>
            <a:endParaRPr lang="en-US" dirty="0">
              <a:ea typeface="Calibri"/>
              <a:cs typeface="Calibri"/>
            </a:endParaRPr>
          </a:p>
          <a:p>
            <a:r>
              <a:rPr lang="en-US" dirty="0"/>
              <a:t>Finally, my method fits in the literature by enhancing the existing OTA update infrastructure, with smart contracts for automation of interacting with the Blockchain network. </a:t>
            </a:r>
            <a:endParaRPr lang="en-US" dirty="0">
              <a:ea typeface="Calibri"/>
              <a:cs typeface="Calibri"/>
            </a:endParaRPr>
          </a:p>
          <a:p>
            <a:r>
              <a:rPr lang="en-US" dirty="0"/>
              <a:t>The proposed approach is lightweight, with low computational requirements, making it suitable for resource-constrained environments. Additionally, the method reduces data load and improves transaction processing times by utilizing a secondary point of trust, ensuring better security. It is also easily integrable with existing OTA update infrastructures, and comes with minimal overhead for enhanced security. </a:t>
            </a:r>
          </a:p>
          <a:p>
            <a:r>
              <a:rPr lang="en-US" dirty="0"/>
              <a:t> </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6885A15C-93E2-F040-B9B5-7FEEF9327D29}" type="slidenum">
              <a:rPr lang="en-US" smtClean="0"/>
              <a:t>22</a:t>
            </a:fld>
            <a:endParaRPr lang="en-US"/>
          </a:p>
        </p:txBody>
      </p:sp>
    </p:spTree>
    <p:extLst>
      <p:ext uri="{BB962C8B-B14F-4D97-AF65-F5344CB8AC3E}">
        <p14:creationId xmlns:p14="http://schemas.microsoft.com/office/powerpoint/2010/main" val="32121998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b="1" dirty="0"/>
              <a:t>Problem Statement: </a:t>
            </a:r>
            <a:r>
              <a:rPr lang="en-US" dirty="0"/>
              <a:t>The primary problem we are addressing is the need to secure automotive over-the-air (OTA) updates. OTA updates are vulnerable to various threat mentioned earlier, such as tampering / unauthorized modifications, which can compromise the authentication and integrity of the update. These threats pose significant risks to vehicle safety, performance, and compliance with mandated cybersecurity regulations and standards. Therefore, ensuring the security of these updates is very important.</a:t>
            </a:r>
          </a:p>
          <a:p>
            <a:r>
              <a:rPr lang="en-US" dirty="0"/>
              <a:t> </a:t>
            </a:r>
            <a:endParaRPr lang="en-US" dirty="0">
              <a:ea typeface="Calibri"/>
              <a:cs typeface="Calibri"/>
            </a:endParaRPr>
          </a:p>
          <a:p>
            <a:r>
              <a:rPr lang="en-US" b="1" dirty="0"/>
              <a:t>Research Objective:</a:t>
            </a:r>
            <a:r>
              <a:rPr lang="en-US" dirty="0"/>
              <a:t> The objective of this research is to use permissioned Blockchain technology to overcome the security challenges related to OTA updates, specifically focusing on the authentication and integrity of the updates. The aim is to develop a lightweight, decentralized method that can be seamlessly integrated into existing vehicle infrastructures. Ultimately, the findings of this research are expected to contribute towards the development of a more robust and secure OTA update infrastructure for CAVs.</a:t>
            </a:r>
            <a:endParaRPr lang="en-US" dirty="0">
              <a:ea typeface="Calibri"/>
              <a:cs typeface="Calibri"/>
            </a:endParaRPr>
          </a:p>
        </p:txBody>
      </p:sp>
      <p:sp>
        <p:nvSpPr>
          <p:cNvPr id="108" name="Google Shape;108;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17764554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ea typeface="Calibri"/>
              <a:cs typeface="Calibri"/>
            </a:endParaRPr>
          </a:p>
        </p:txBody>
      </p:sp>
      <p:sp>
        <p:nvSpPr>
          <p:cNvPr id="4" name="Slide Number Placeholder 3"/>
          <p:cNvSpPr>
            <a:spLocks noGrp="1"/>
          </p:cNvSpPr>
          <p:nvPr>
            <p:ph type="sldNum" sz="quarter" idx="5"/>
          </p:nvPr>
        </p:nvSpPr>
        <p:spPr/>
        <p:txBody>
          <a:bodyPr/>
          <a:lstStyle/>
          <a:p>
            <a:fld id="{6885A15C-93E2-F040-B9B5-7FEEF9327D29}" type="slidenum">
              <a:rPr lang="en-US" smtClean="0"/>
              <a:t>24</a:t>
            </a:fld>
            <a:endParaRPr lang="en-US"/>
          </a:p>
        </p:txBody>
      </p:sp>
    </p:spTree>
    <p:extLst>
      <p:ext uri="{BB962C8B-B14F-4D97-AF65-F5344CB8AC3E}">
        <p14:creationId xmlns:p14="http://schemas.microsoft.com/office/powerpoint/2010/main" val="2409031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73334da80a_1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g273334da80a_1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r>
              <a:rPr lang="en-US" dirty="0"/>
              <a:t>Before we go into the proposed methodology, it’s important to understand what Blockchain technology is.</a:t>
            </a:r>
          </a:p>
          <a:p>
            <a:r>
              <a:rPr lang="en-US" dirty="0"/>
              <a:t> </a:t>
            </a:r>
            <a:endParaRPr lang="en-US" dirty="0">
              <a:ea typeface="Calibri"/>
              <a:cs typeface="Calibri"/>
            </a:endParaRPr>
          </a:p>
          <a:p>
            <a:r>
              <a:rPr lang="en-US" dirty="0"/>
              <a:t>Blockchain is a decentralized ledger technology that securely records transactions in an immutable chain of blocks. As the term 'Block-Chain' suggests, each block is linked to the previous one, forming a secure chain. Each block contains a cryptographic hash of the previous block, the data or transactions, and its own hash, which is generated using hashing algorithms like SHA-256.</a:t>
            </a:r>
            <a:endParaRPr lang="en-US" dirty="0">
              <a:ea typeface="Calibri"/>
              <a:cs typeface="Calibri"/>
            </a:endParaRPr>
          </a:p>
          <a:p>
            <a:r>
              <a:rPr lang="en-US" dirty="0"/>
              <a:t> </a:t>
            </a:r>
            <a:endParaRPr lang="en-US" dirty="0">
              <a:ea typeface="Calibri"/>
              <a:cs typeface="Calibri"/>
            </a:endParaRPr>
          </a:p>
          <a:p>
            <a:r>
              <a:rPr lang="en-US" dirty="0"/>
              <a:t>If any block in the chain is altered, the hash of that block would change, breaking the chain and indicating tampering. This mechanism ensures the integrity of the Blockchain.</a:t>
            </a:r>
            <a:endParaRPr lang="en-US" dirty="0">
              <a:ea typeface="Calibri"/>
              <a:cs typeface="Calibri"/>
            </a:endParaRPr>
          </a:p>
          <a:p>
            <a:r>
              <a:rPr lang="en-US" dirty="0"/>
              <a:t> </a:t>
            </a:r>
            <a:endParaRPr lang="en-US" dirty="0">
              <a:ea typeface="Calibri"/>
              <a:cs typeface="Calibri"/>
            </a:endParaRPr>
          </a:p>
          <a:p>
            <a:r>
              <a:rPr lang="en-US" dirty="0"/>
              <a:t>The first block in a Blockchain is called the genesis block. Blockchain’s security is reinforced by consensus mechanisms such as Proof of Work or Proof of Stake in public blockchains, or Raft and Kafka in private blockchains like Hyperledger Fabric, which (Raft) is used in my proposed solution.</a:t>
            </a:r>
            <a:endParaRPr lang="en-US" dirty="0">
              <a:ea typeface="Calibri"/>
              <a:cs typeface="Calibri"/>
            </a:endParaRPr>
          </a:p>
          <a:p>
            <a:r>
              <a:rPr lang="en-US" dirty="0"/>
              <a:t> </a:t>
            </a:r>
            <a:endParaRPr lang="en-US" dirty="0">
              <a:ea typeface="Calibri"/>
              <a:cs typeface="Calibri"/>
            </a:endParaRPr>
          </a:p>
          <a:p>
            <a:r>
              <a:rPr lang="en-US" dirty="0"/>
              <a:t>In this way, Blockchain provides a secure, distributed way of storing and verifying data, which is highly applicable to ensuring the authenticity and integrity of OTA updates in CAVs</a:t>
            </a:r>
            <a:endParaRPr lang="en-US" dirty="0">
              <a:ea typeface="Calibri"/>
              <a:cs typeface="Calibri"/>
            </a:endParaRPr>
          </a:p>
        </p:txBody>
      </p:sp>
      <p:sp>
        <p:nvSpPr>
          <p:cNvPr id="145" name="Google Shape;145;g273334da80a_1_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dirty="0"/>
              <a:t>Main difference is public and private. Public use cases: finance (crypto), private uses: enterprise applications, e.g., OTA updates.</a:t>
            </a:r>
            <a:endParaRPr lang="en-US" dirty="0">
              <a:ea typeface="Calibri"/>
              <a:cs typeface="Calibri"/>
            </a:endParaRPr>
          </a:p>
        </p:txBody>
      </p:sp>
      <p:sp>
        <p:nvSpPr>
          <p:cNvPr id="154" name="Google Shape;154;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extLst>
      <p:ext uri="{BB962C8B-B14F-4D97-AF65-F5344CB8AC3E}">
        <p14:creationId xmlns:p14="http://schemas.microsoft.com/office/powerpoint/2010/main" val="4966794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73334da80a_3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r>
              <a:rPr lang="en-US" b="1" dirty="0">
                <a:ea typeface="Calibri"/>
                <a:cs typeface="Calibri"/>
              </a:rPr>
              <a:t>Workflow:</a:t>
            </a:r>
          </a:p>
          <a:p>
            <a:pPr marL="171450" indent="-171450">
              <a:buFont typeface="Arial"/>
              <a:buChar char="•"/>
            </a:pPr>
            <a:r>
              <a:rPr lang="en-US" dirty="0"/>
              <a:t>The OEM develops the OTA update and generates a cryptographic hash.</a:t>
            </a:r>
            <a:endParaRPr lang="en-US" dirty="0">
              <a:ea typeface="Calibri" panose="020F0502020204030204"/>
              <a:cs typeface="Calibri" panose="020F0502020204030204"/>
            </a:endParaRPr>
          </a:p>
          <a:p>
            <a:pPr marL="171450" indent="-171450">
              <a:buFont typeface="Arial"/>
              <a:buChar char="•"/>
            </a:pPr>
            <a:r>
              <a:rPr lang="en-US"/>
              <a:t>The update is signed to ensure authenticity.</a:t>
            </a:r>
            <a:endParaRPr lang="en-US">
              <a:ea typeface="Calibri" panose="020F0502020204030204"/>
              <a:cs typeface="Calibri" panose="020F0502020204030204"/>
            </a:endParaRPr>
          </a:p>
          <a:p>
            <a:pPr marL="171450" indent="-171450">
              <a:buFont typeface="Arial"/>
              <a:buChar char="•"/>
            </a:pPr>
            <a:r>
              <a:rPr lang="en-US"/>
              <a:t>The update package is stored on a central server.</a:t>
            </a:r>
            <a:endParaRPr lang="en-US">
              <a:ea typeface="Calibri" panose="020F0502020204030204"/>
              <a:cs typeface="Calibri" panose="020F0502020204030204"/>
            </a:endParaRPr>
          </a:p>
          <a:p>
            <a:pPr marL="171450" indent="-171450">
              <a:buFont typeface="Arial"/>
              <a:buChar char="•"/>
            </a:pPr>
            <a:r>
              <a:rPr lang="en-US"/>
              <a:t>Metadata such as the update ID, hash value, version number, and timestamp is stored on the Blockchain for verification purposes.</a:t>
            </a:r>
            <a:endParaRPr lang="en-US">
              <a:ea typeface="Calibri" panose="020F0502020204030204"/>
              <a:cs typeface="Calibri" panose="020F0502020204030204"/>
            </a:endParaRPr>
          </a:p>
          <a:p>
            <a:pPr marL="171450" indent="-171450">
              <a:buFont typeface="Arial"/>
              <a:buChar char="•"/>
            </a:pPr>
            <a:r>
              <a:rPr lang="en-US"/>
              <a:t>The vehicle is notified that a new OTA update is available.</a:t>
            </a:r>
            <a:endParaRPr lang="en-US">
              <a:ea typeface="Calibri" panose="020F0502020204030204"/>
              <a:cs typeface="Calibri" panose="020F0502020204030204"/>
            </a:endParaRPr>
          </a:p>
          <a:p>
            <a:pPr marL="171450" indent="-171450">
              <a:buFont typeface="Arial"/>
              <a:buChar char="•"/>
            </a:pPr>
            <a:r>
              <a:rPr lang="en-US" dirty="0"/>
              <a:t>The vehicle downloads the OTA update package from the server. </a:t>
            </a:r>
            <a:endParaRPr lang="en-US" dirty="0">
              <a:ea typeface="Calibri" panose="020F0502020204030204"/>
              <a:cs typeface="Calibri" panose="020F0502020204030204"/>
            </a:endParaRPr>
          </a:p>
          <a:p>
            <a:pPr marL="171450" indent="-171450">
              <a:buFont typeface="Arial"/>
              <a:buChar char="•"/>
            </a:pPr>
            <a:r>
              <a:rPr lang="en-US"/>
              <a:t>The vehicle verifies the digital signature to ensure the update’s authenticity. </a:t>
            </a:r>
            <a:endParaRPr lang="en-US">
              <a:ea typeface="Calibri" panose="020F0502020204030204"/>
              <a:cs typeface="Calibri" panose="020F0502020204030204"/>
            </a:endParaRPr>
          </a:p>
          <a:p>
            <a:pPr marL="171450" indent="-171450">
              <a:buFont typeface="Arial"/>
              <a:buChar char="•"/>
            </a:pPr>
            <a:r>
              <a:rPr lang="en-US"/>
              <a:t>The vehicle generates a hash of the downloaded update to compare with the one stored on the Blockchain. </a:t>
            </a:r>
            <a:endParaRPr lang="en-US">
              <a:ea typeface="Calibri" panose="020F0502020204030204"/>
              <a:cs typeface="Calibri" panose="020F0502020204030204"/>
            </a:endParaRPr>
          </a:p>
          <a:p>
            <a:pPr marL="171450" indent="-171450">
              <a:buFont typeface="Arial"/>
              <a:buChar char="•"/>
            </a:pPr>
            <a:r>
              <a:rPr lang="en-US"/>
              <a:t>The vehicle queries the Blockchain for the hash of the respective update. </a:t>
            </a:r>
            <a:endParaRPr lang="en-US">
              <a:ea typeface="Calibri" panose="020F0502020204030204"/>
              <a:cs typeface="Calibri" panose="020F0502020204030204"/>
            </a:endParaRPr>
          </a:p>
          <a:p>
            <a:pPr marL="171450" indent="-171450">
              <a:buFont typeface="Arial"/>
              <a:buChar char="•"/>
            </a:pPr>
            <a:r>
              <a:rPr lang="en-US"/>
              <a:t>The vehicle compares the generated hash with the stored Blockchain hash to ensure the update hasn't been tampered with. </a:t>
            </a:r>
            <a:endParaRPr lang="en-US">
              <a:ea typeface="Calibri" panose="020F0502020204030204"/>
              <a:cs typeface="Calibri" panose="020F0502020204030204"/>
            </a:endParaRPr>
          </a:p>
          <a:p>
            <a:pPr marL="171450" indent="-171450">
              <a:buFont typeface="Arial"/>
              <a:buChar char="•"/>
            </a:pPr>
            <a:r>
              <a:rPr lang="en-US" dirty="0"/>
              <a:t>If the hash matches, the update is verified and installed on the vehicle. If not, the update is not installed.</a:t>
            </a:r>
            <a:endParaRPr lang="en-US" dirty="0">
              <a:ea typeface="Calibri" panose="020F0502020204030204"/>
              <a:cs typeface="Calibri" panose="020F0502020204030204"/>
            </a:endParaRPr>
          </a:p>
          <a:p>
            <a:pPr marL="171450" indent="-171450">
              <a:buFont typeface="Arial"/>
              <a:buChar char="•"/>
            </a:pPr>
            <a:r>
              <a:rPr lang="en-US" dirty="0"/>
              <a:t>Once the update is installed, the vehicle sends a notification back to the OEM confirming successful installation.</a:t>
            </a:r>
            <a:endParaRPr lang="en-US" dirty="0">
              <a:ea typeface="Calibri"/>
              <a:cs typeface="+mn-lt"/>
            </a:endParaRPr>
          </a:p>
          <a:p>
            <a:endParaRPr lang="en-US" b="1" dirty="0">
              <a:ea typeface="Calibri"/>
              <a:cs typeface="+mn-lt"/>
            </a:endParaRPr>
          </a:p>
          <a:p>
            <a:pPr>
              <a:buFont typeface="Arial"/>
            </a:pPr>
            <a:r>
              <a:rPr lang="en-US" b="1" dirty="0">
                <a:ea typeface="Calibri"/>
                <a:cs typeface="+mn-lt"/>
              </a:rPr>
              <a:t>Assumptions:</a:t>
            </a:r>
            <a:endParaRPr lang="en-US" dirty="0">
              <a:ea typeface="Calibri"/>
              <a:cs typeface="+mn-lt"/>
            </a:endParaRPr>
          </a:p>
          <a:p>
            <a:pPr marL="171450" indent="-171450">
              <a:buFont typeface="Arial"/>
              <a:buChar char="•"/>
            </a:pPr>
            <a:r>
              <a:rPr lang="en-US" dirty="0"/>
              <a:t>The CAVs have reliable network connectivity and sufficient computational power for downloading updates and querying the Blockchain.</a:t>
            </a:r>
          </a:p>
          <a:p>
            <a:pPr marL="171450" indent="-171450">
              <a:buFont typeface="Arial"/>
              <a:buChar char="•"/>
            </a:pPr>
            <a:r>
              <a:rPr lang="en-US" dirty="0"/>
              <a:t>The primary server and Blockchain network managed by the OEM are secure from unauthorized access and tampering.</a:t>
            </a:r>
            <a:endParaRPr lang="en-US" dirty="0">
              <a:ea typeface="Calibri"/>
              <a:cs typeface="Calibri"/>
            </a:endParaRPr>
          </a:p>
          <a:p>
            <a:pPr marL="171450" indent="-171450">
              <a:buFont typeface="Arial"/>
              <a:buChar char="•"/>
            </a:pPr>
            <a:r>
              <a:rPr lang="en-US" dirty="0"/>
              <a:t>The hash function used (e.g., SHA-256) is consistent and collision-resistant, ensuring unique and verifiable hashes.</a:t>
            </a:r>
            <a:endParaRPr lang="en-US" dirty="0">
              <a:ea typeface="Calibri"/>
              <a:cs typeface="Calibri"/>
            </a:endParaRPr>
          </a:p>
          <a:p>
            <a:pPr marL="628650" lvl="1" indent="-171450">
              <a:buFont typeface="Courier New,monospace"/>
              <a:buChar char="o"/>
            </a:pPr>
            <a:endParaRPr lang="en-US">
              <a:ea typeface="Calibri"/>
              <a:cs typeface="+mn-lt"/>
            </a:endParaRPr>
          </a:p>
          <a:p>
            <a:endParaRPr lang="en-US">
              <a:ea typeface="Calibri"/>
              <a:cs typeface="+mn-lt"/>
            </a:endParaRPr>
          </a:p>
          <a:p>
            <a:endParaRPr lang="en-US">
              <a:ea typeface="Calibri"/>
              <a:cs typeface="+mn-lt"/>
            </a:endParaRPr>
          </a:p>
          <a:p>
            <a:endParaRPr lang="en-US">
              <a:ea typeface="Calibri"/>
              <a:cs typeface="+mn-lt"/>
            </a:endParaRPr>
          </a:p>
        </p:txBody>
      </p:sp>
      <p:sp>
        <p:nvSpPr>
          <p:cNvPr id="177" name="Google Shape;177;g273334da80a_3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Hyperledger Fabric (v2.5.9): </a:t>
            </a:r>
            <a:r>
              <a:rPr lang="en-US"/>
              <a:t>We use this permissioned Blockchain network to store and manage the hashes of the OTA updates, with the help of smart contracts. Moreover, to maintain the order of the blocks in the Blockchain and ensure all ledgers within the chain are updated, we are using the default consensus mechanism, Raft, which is the recommended ordering service by Hyperledger Fabric and is also production-ready. </a:t>
            </a:r>
          </a:p>
          <a:p>
            <a:endParaRPr lang="en-US" dirty="0">
              <a:ea typeface="Calibri" panose="020F0502020204030204"/>
              <a:cs typeface="Calibri" panose="020F0502020204030204"/>
            </a:endParaRPr>
          </a:p>
          <a:p>
            <a:r>
              <a:rPr lang="en-US" b="1" err="1"/>
              <a:t>Smartcontract</a:t>
            </a:r>
            <a:r>
              <a:rPr lang="en-US" b="1"/>
              <a:t> (</a:t>
            </a:r>
            <a:r>
              <a:rPr lang="en-US" b="1" err="1"/>
              <a:t>chaincode</a:t>
            </a:r>
            <a:r>
              <a:rPr lang="en-US" b="1"/>
              <a:t>): </a:t>
            </a:r>
            <a:r>
              <a:rPr lang="en-US"/>
              <a:t>We have also developed a </a:t>
            </a:r>
            <a:r>
              <a:rPr lang="en-US" err="1"/>
              <a:t>chaincode</a:t>
            </a:r>
            <a:r>
              <a:rPr lang="en-US"/>
              <a:t> (smart contract) that automates storing and querying the OTA update metadata to the Blockchain server. </a:t>
            </a:r>
            <a:endParaRPr lang="en-US" dirty="0">
              <a:ea typeface="Calibri" panose="020F0502020204030204"/>
              <a:cs typeface="Calibri" panose="020F0502020204030204"/>
            </a:endParaRPr>
          </a:p>
          <a:p>
            <a:endParaRPr lang="en-US" dirty="0">
              <a:ea typeface="Calibri" panose="020F0502020204030204"/>
              <a:cs typeface="Calibri" panose="020F0502020204030204"/>
            </a:endParaRPr>
          </a:p>
          <a:p>
            <a:r>
              <a:rPr lang="en-US" b="1" dirty="0"/>
              <a:t>Veins Framework: </a:t>
            </a:r>
            <a:r>
              <a:rPr lang="en-US" b="1" dirty="0" err="1"/>
              <a:t>OMNeT</a:t>
            </a:r>
            <a:r>
              <a:rPr lang="en-US" b="1" dirty="0"/>
              <a:t>++ and SUMO}:</a:t>
            </a:r>
            <a:r>
              <a:rPr lang="en-US" dirty="0"/>
              <a:t> The CAVs and the OTA update process is simulated using the open-source software </a:t>
            </a:r>
            <a:r>
              <a:rPr lang="en-US" dirty="0" err="1"/>
              <a:t>OMNeT</a:t>
            </a:r>
            <a:r>
              <a:rPr lang="en-US" dirty="0"/>
              <a:t>++ network simulation library and framework integrated with the Veins framework and SUMO (Simulation of Urban Mobility).</a:t>
            </a:r>
            <a:endParaRPr lang="en-US" dirty="0">
              <a:ea typeface="Calibri" panose="020F0502020204030204"/>
              <a:cs typeface="Calibri" panose="020F0502020204030204"/>
            </a:endParaRPr>
          </a:p>
          <a:p>
            <a:pPr marL="285750" indent="-285750">
              <a:buFont typeface="Arial,Sans-Serif"/>
              <a:buChar char="•"/>
            </a:pPr>
            <a:endParaRPr lang="en-US" dirty="0"/>
          </a:p>
          <a:p>
            <a:r>
              <a:rPr lang="en-US"/>
              <a:t> Furthermore, the Blockchain network is exposed via REST API to allow interaction with </a:t>
            </a:r>
            <a:r>
              <a:rPr lang="en-US" err="1"/>
              <a:t>OMNeT</a:t>
            </a:r>
            <a:r>
              <a:rPr lang="en-US"/>
              <a:t>++. This setup allows us to simulate the OTA update download and query process while recording the communication between the vehicle and the OEM server through the various network infrastructures (i.e., RSU, </a:t>
            </a:r>
            <a:r>
              <a:rPr lang="en-US" err="1"/>
              <a:t>WiFi</a:t>
            </a:r>
            <a:r>
              <a:rPr lang="en-US"/>
              <a:t>, and Cellular).</a:t>
            </a:r>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6885A15C-93E2-F040-B9B5-7FEEF9327D29}" type="slidenum">
              <a:rPr lang="en-US" smtClean="0"/>
              <a:t>28</a:t>
            </a:fld>
            <a:endParaRPr lang="en-US"/>
          </a:p>
        </p:txBody>
      </p:sp>
    </p:spTree>
    <p:extLst>
      <p:ext uri="{BB962C8B-B14F-4D97-AF65-F5344CB8AC3E}">
        <p14:creationId xmlns:p14="http://schemas.microsoft.com/office/powerpoint/2010/main" val="18736054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simulation setup involved simulating 50 CAVs in transit in the map of simulation scenario illustrated in the map (fig. 7). After being notified about the update by the OEM, the vehicles interact with the OEM download server through the various network infrastructures described in Table 4. to download the OTA update package, calculate the hash of the downloaded update using hash function SHA-256, and then compare the retrieved hash of the respective update from the Blockchain network for comparison.</a:t>
            </a:r>
          </a:p>
          <a:p>
            <a:endParaRPr lang="en-IN" dirty="0">
              <a:ea typeface="Calibri"/>
              <a:cs typeface="Calibri"/>
            </a:endParaRPr>
          </a:p>
        </p:txBody>
      </p:sp>
      <p:sp>
        <p:nvSpPr>
          <p:cNvPr id="4" name="Slide Number Placeholder 3"/>
          <p:cNvSpPr>
            <a:spLocks noGrp="1"/>
          </p:cNvSpPr>
          <p:nvPr>
            <p:ph type="sldNum" sz="quarter" idx="5"/>
          </p:nvPr>
        </p:nvSpPr>
        <p:spPr/>
        <p:txBody>
          <a:bodyPr/>
          <a:lstStyle/>
          <a:p>
            <a:fld id="{6885A15C-93E2-F040-B9B5-7FEEF9327D29}" type="slidenum">
              <a:rPr lang="en-US" smtClean="0"/>
              <a:t>29</a:t>
            </a:fld>
            <a:endParaRPr lang="en-US"/>
          </a:p>
        </p:txBody>
      </p:sp>
    </p:spTree>
    <p:extLst>
      <p:ext uri="{BB962C8B-B14F-4D97-AF65-F5344CB8AC3E}">
        <p14:creationId xmlns:p14="http://schemas.microsoft.com/office/powerpoint/2010/main" val="2864262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 would first like to get started with the contents of my presentation, which is as follow. We first go through the introduction, the background and literature review, the methodology, results and discussion, then the conclusion and future works.</a:t>
            </a:r>
            <a:endParaRPr lang="en-IN" dirty="0">
              <a:ea typeface="Calibri"/>
              <a:cs typeface="Calibri"/>
            </a:endParaRPr>
          </a:p>
        </p:txBody>
      </p:sp>
      <p:sp>
        <p:nvSpPr>
          <p:cNvPr id="4" name="Slide Number Placeholder 3"/>
          <p:cNvSpPr>
            <a:spLocks noGrp="1"/>
          </p:cNvSpPr>
          <p:nvPr>
            <p:ph type="sldNum" sz="quarter" idx="5"/>
          </p:nvPr>
        </p:nvSpPr>
        <p:spPr/>
        <p:txBody>
          <a:bodyPr/>
          <a:lstStyle/>
          <a:p>
            <a:fld id="{6885A15C-93E2-F040-B9B5-7FEEF9327D29}" type="slidenum">
              <a:rPr lang="en-US" smtClean="0"/>
              <a:t>3</a:t>
            </a:fld>
            <a:endParaRPr lang="en-US"/>
          </a:p>
        </p:txBody>
      </p:sp>
    </p:spTree>
    <p:extLst>
      <p:ext uri="{BB962C8B-B14F-4D97-AF65-F5344CB8AC3E}">
        <p14:creationId xmlns:p14="http://schemas.microsoft.com/office/powerpoint/2010/main" val="39072946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ea typeface="Calibri"/>
                <a:cs typeface="Calibri"/>
              </a:rPr>
              <a:t>Here is the hardware setup for the virtual machine used, along with the simulation parameters for the vehicle simulation tool used.</a:t>
            </a:r>
            <a:endParaRPr lang="en-IN" dirty="0"/>
          </a:p>
        </p:txBody>
      </p:sp>
      <p:sp>
        <p:nvSpPr>
          <p:cNvPr id="4" name="Slide Number Placeholder 3"/>
          <p:cNvSpPr>
            <a:spLocks noGrp="1"/>
          </p:cNvSpPr>
          <p:nvPr>
            <p:ph type="sldNum" sz="quarter" idx="5"/>
          </p:nvPr>
        </p:nvSpPr>
        <p:spPr/>
        <p:txBody>
          <a:bodyPr/>
          <a:lstStyle/>
          <a:p>
            <a:fld id="{6885A15C-93E2-F040-B9B5-7FEEF9327D29}" type="slidenum">
              <a:rPr lang="en-US" smtClean="0"/>
              <a:t>30</a:t>
            </a:fld>
            <a:endParaRPr lang="en-US"/>
          </a:p>
        </p:txBody>
      </p:sp>
    </p:spTree>
    <p:extLst>
      <p:ext uri="{BB962C8B-B14F-4D97-AF65-F5344CB8AC3E}">
        <p14:creationId xmlns:p14="http://schemas.microsoft.com/office/powerpoint/2010/main" val="7250888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ea typeface="Calibri"/>
                <a:cs typeface="Calibri"/>
              </a:rPr>
              <a:t>Here is a list of the network scenarios defined for the simulations, namely RSU near, RSU far, </a:t>
            </a:r>
            <a:r>
              <a:rPr lang="en-IN" dirty="0" err="1">
                <a:ea typeface="Calibri"/>
                <a:cs typeface="Calibri"/>
              </a:rPr>
              <a:t>WiFi</a:t>
            </a:r>
            <a:r>
              <a:rPr lang="en-IN" dirty="0">
                <a:ea typeface="Calibri"/>
                <a:cs typeface="Calibri"/>
              </a:rPr>
              <a:t>, 4G LTE, and Low-band 5G.</a:t>
            </a:r>
            <a:endParaRPr lang="en-IN" dirty="0"/>
          </a:p>
        </p:txBody>
      </p:sp>
      <p:sp>
        <p:nvSpPr>
          <p:cNvPr id="4" name="Slide Number Placeholder 3"/>
          <p:cNvSpPr>
            <a:spLocks noGrp="1"/>
          </p:cNvSpPr>
          <p:nvPr>
            <p:ph type="sldNum" sz="quarter" idx="5"/>
          </p:nvPr>
        </p:nvSpPr>
        <p:spPr/>
        <p:txBody>
          <a:bodyPr/>
          <a:lstStyle/>
          <a:p>
            <a:fld id="{6885A15C-93E2-F040-B9B5-7FEEF9327D29}" type="slidenum">
              <a:rPr lang="en-US" smtClean="0"/>
              <a:t>31</a:t>
            </a:fld>
            <a:endParaRPr lang="en-US"/>
          </a:p>
        </p:txBody>
      </p:sp>
    </p:spTree>
    <p:extLst>
      <p:ext uri="{BB962C8B-B14F-4D97-AF65-F5344CB8AC3E}">
        <p14:creationId xmlns:p14="http://schemas.microsoft.com/office/powerpoint/2010/main" val="40194249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885A15C-93E2-F040-B9B5-7FEEF9327D29}" type="slidenum">
              <a:rPr lang="en-US" smtClean="0"/>
              <a:t>32</a:t>
            </a:fld>
            <a:endParaRPr lang="en-US"/>
          </a:p>
        </p:txBody>
      </p:sp>
    </p:spTree>
    <p:extLst>
      <p:ext uri="{BB962C8B-B14F-4D97-AF65-F5344CB8AC3E}">
        <p14:creationId xmlns:p14="http://schemas.microsoft.com/office/powerpoint/2010/main" val="26146497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ighlight>
                  <a:srgbClr val="FFFFFF"/>
                </a:highlight>
              </a:rPr>
              <a:t>The effectiveness of our proposed method was evaluated using the following metrics: </a:t>
            </a:r>
            <a:endParaRPr lang="en-US" dirty="0"/>
          </a:p>
          <a:p>
            <a:r>
              <a:rPr lang="en-US" dirty="0">
                <a:highlight>
                  <a:srgbClr val="FFFFFF"/>
                </a:highlight>
              </a:rPr>
              <a:t> </a:t>
            </a:r>
            <a:endParaRPr lang="en-US" dirty="0"/>
          </a:p>
          <a:p>
            <a:r>
              <a:rPr lang="en-US" b="1" dirty="0">
                <a:highlight>
                  <a:srgbClr val="FFFFFF"/>
                </a:highlight>
              </a:rPr>
              <a:t>Network Latency: </a:t>
            </a:r>
            <a:r>
              <a:rPr lang="en-US" dirty="0">
                <a:highlight>
                  <a:srgbClr val="FFFFFF"/>
                </a:highlight>
              </a:rPr>
              <a:t>The total time taken from initiating the download process of the OTA update package and completing the download and verification process. </a:t>
            </a:r>
            <a:endParaRPr lang="en-US" dirty="0"/>
          </a:p>
          <a:p>
            <a:r>
              <a:rPr lang="en-US" dirty="0">
                <a:highlight>
                  <a:srgbClr val="FFFFFF"/>
                </a:highlight>
              </a:rPr>
              <a:t> </a:t>
            </a:r>
            <a:endParaRPr lang="en-US" dirty="0"/>
          </a:p>
          <a:p>
            <a:r>
              <a:rPr lang="en-US" b="1" dirty="0">
                <a:highlight>
                  <a:srgbClr val="FFFFFF"/>
                </a:highlight>
              </a:rPr>
              <a:t>Computational Usage: </a:t>
            </a:r>
            <a:r>
              <a:rPr lang="en-US" dirty="0">
                <a:highlight>
                  <a:srgbClr val="FFFFFF"/>
                </a:highlight>
              </a:rPr>
              <a:t>The total computational processing time required to generate a hash for the downloaded OTA update and compare it against the hash retrieved from the Blockchain. </a:t>
            </a:r>
            <a:endParaRPr lang="en-US" dirty="0"/>
          </a:p>
          <a:p>
            <a:endParaRPr lang="en-US" dirty="0">
              <a:highlight>
                <a:srgbClr val="FFFFFF"/>
              </a:highlight>
              <a:ea typeface="Calibri"/>
              <a:cs typeface="Calibri"/>
            </a:endParaRPr>
          </a:p>
          <a:p>
            <a:r>
              <a:rPr lang="en-US" b="1" dirty="0">
                <a:highlight>
                  <a:srgbClr val="FFFFFF"/>
                </a:highlight>
              </a:rPr>
              <a:t>Security Robustness:</a:t>
            </a:r>
            <a:r>
              <a:rPr lang="en-US" dirty="0">
                <a:highlight>
                  <a:srgbClr val="FFFFFF"/>
                </a:highlight>
              </a:rPr>
              <a:t> To test our method's security robustness, we simulated a Man-in-the-Middle (MitM) attack by making the CAVs randomly download the tampered version of the update. </a:t>
            </a:r>
            <a:endParaRPr lang="en-US" dirty="0"/>
          </a:p>
        </p:txBody>
      </p:sp>
      <p:sp>
        <p:nvSpPr>
          <p:cNvPr id="4" name="Slide Number Placeholder 3"/>
          <p:cNvSpPr>
            <a:spLocks noGrp="1"/>
          </p:cNvSpPr>
          <p:nvPr>
            <p:ph type="sldNum" sz="quarter" idx="5"/>
          </p:nvPr>
        </p:nvSpPr>
        <p:spPr/>
        <p:txBody>
          <a:bodyPr/>
          <a:lstStyle/>
          <a:p>
            <a:fld id="{6885A15C-93E2-F040-B9B5-7FEEF9327D29}" type="slidenum">
              <a:rPr lang="en-US" smtClean="0"/>
              <a:t>33</a:t>
            </a:fld>
            <a:endParaRPr lang="en-US"/>
          </a:p>
        </p:txBody>
      </p:sp>
    </p:spTree>
    <p:extLst>
      <p:ext uri="{BB962C8B-B14F-4D97-AF65-F5344CB8AC3E}">
        <p14:creationId xmlns:p14="http://schemas.microsoft.com/office/powerpoint/2010/main" val="25520191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ighlight>
                  <a:srgbClr val="FFFFFF"/>
                </a:highlight>
              </a:rPr>
              <a:t>Here are the results which are the averages obtained from simulating 50 CAVs downloading an OTA update package of 40 MB consisting of a binary file and a metadata file are mentioned for each network scenario in Table.</a:t>
            </a:r>
          </a:p>
          <a:p>
            <a:endParaRPr lang="en-US" dirty="0">
              <a:highlight>
                <a:srgbClr val="FFFFFF"/>
              </a:highlight>
            </a:endParaRPr>
          </a:p>
          <a:p>
            <a:r>
              <a:rPr lang="en-US" dirty="0">
                <a:highlight>
                  <a:srgbClr val="FFFFFF"/>
                </a:highlight>
              </a:rPr>
              <a:t>We further go into the results one by one.</a:t>
            </a:r>
            <a:endParaRPr lang="en-US" dirty="0">
              <a:highlight>
                <a:srgbClr val="FFFFFF"/>
              </a:highlight>
              <a:ea typeface="Calibri"/>
              <a:cs typeface="Calibri"/>
            </a:endParaRPr>
          </a:p>
        </p:txBody>
      </p:sp>
      <p:sp>
        <p:nvSpPr>
          <p:cNvPr id="4" name="Slide Number Placeholder 3"/>
          <p:cNvSpPr>
            <a:spLocks noGrp="1"/>
          </p:cNvSpPr>
          <p:nvPr>
            <p:ph type="sldNum" sz="quarter" idx="5"/>
          </p:nvPr>
        </p:nvSpPr>
        <p:spPr/>
        <p:txBody>
          <a:bodyPr/>
          <a:lstStyle/>
          <a:p>
            <a:fld id="{6885A15C-93E2-F040-B9B5-7FEEF9327D29}" type="slidenum">
              <a:rPr lang="en-US" smtClean="0"/>
              <a:t>34</a:t>
            </a:fld>
            <a:endParaRPr lang="en-US"/>
          </a:p>
        </p:txBody>
      </p:sp>
    </p:spTree>
    <p:extLst>
      <p:ext uri="{BB962C8B-B14F-4D97-AF65-F5344CB8AC3E}">
        <p14:creationId xmlns:p14="http://schemas.microsoft.com/office/powerpoint/2010/main" val="32458775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ighlight>
                  <a:srgbClr val="FFFFFF"/>
                </a:highlight>
              </a:rPr>
              <a:t>Here we have compared the performance of the traditional and proposed approach in the various network scenarios. Figure 9 shows the network overhead introduced by the Blockchain query process when comparing the traditional and proposed update approaches. The results indicate that the Blockchain query latency remains relatively low across all scenarios, with the 5G network demonstrating the best performance at around 0.018s. RSU (Near) and 4G networks also exhibit low latency, making them suitable for real-time operations. </a:t>
            </a:r>
            <a:endParaRPr lang="en-US" dirty="0"/>
          </a:p>
          <a:p>
            <a:endParaRPr lang="en-US" dirty="0">
              <a:highlight>
                <a:srgbClr val="FFFFFF"/>
              </a:highlight>
              <a:ea typeface="Calibri"/>
              <a:cs typeface="Calibri"/>
            </a:endParaRPr>
          </a:p>
          <a:p>
            <a:r>
              <a:rPr lang="en-US" dirty="0">
                <a:highlight>
                  <a:srgbClr val="FFFFFF"/>
                </a:highlight>
              </a:rPr>
              <a:t>However, the RSU (Far) and </a:t>
            </a:r>
            <a:r>
              <a:rPr lang="en-US" dirty="0" err="1">
                <a:highlight>
                  <a:srgbClr val="FFFFFF"/>
                </a:highlight>
              </a:rPr>
              <a:t>WiFi</a:t>
            </a:r>
            <a:r>
              <a:rPr lang="en-US" dirty="0">
                <a:highlight>
                  <a:srgbClr val="FFFFFF"/>
                </a:highlight>
              </a:rPr>
              <a:t> scenarios show slightly higher latency of around 0.055s and 0.05s, respectively, which can be attributed to distance from the infrastructure unit and potential network variability. </a:t>
            </a:r>
            <a:endParaRPr lang="en-US" dirty="0"/>
          </a:p>
        </p:txBody>
      </p:sp>
      <p:sp>
        <p:nvSpPr>
          <p:cNvPr id="4" name="Slide Number Placeholder 3"/>
          <p:cNvSpPr>
            <a:spLocks noGrp="1"/>
          </p:cNvSpPr>
          <p:nvPr>
            <p:ph type="sldNum" sz="quarter" idx="5"/>
          </p:nvPr>
        </p:nvSpPr>
        <p:spPr/>
        <p:txBody>
          <a:bodyPr/>
          <a:lstStyle/>
          <a:p>
            <a:fld id="{6885A15C-93E2-F040-B9B5-7FEEF9327D29}" type="slidenum">
              <a:rPr lang="en-US" smtClean="0"/>
              <a:t>35</a:t>
            </a:fld>
            <a:endParaRPr lang="en-US"/>
          </a:p>
        </p:txBody>
      </p:sp>
    </p:spTree>
    <p:extLst>
      <p:ext uri="{BB962C8B-B14F-4D97-AF65-F5344CB8AC3E}">
        <p14:creationId xmlns:p14="http://schemas.microsoft.com/office/powerpoint/2010/main" val="32447836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ighlight>
                  <a:srgbClr val="FFFFFF"/>
                </a:highlight>
                <a:latin typeface="Consolas"/>
              </a:rPr>
              <a:t>This is the exact difference, as seen in the previous figure (figure 9).</a:t>
            </a:r>
            <a:endParaRPr lang="en-US" dirty="0"/>
          </a:p>
        </p:txBody>
      </p:sp>
      <p:sp>
        <p:nvSpPr>
          <p:cNvPr id="4" name="Slide Number Placeholder 3"/>
          <p:cNvSpPr>
            <a:spLocks noGrp="1"/>
          </p:cNvSpPr>
          <p:nvPr>
            <p:ph type="sldNum" sz="quarter" idx="5"/>
          </p:nvPr>
        </p:nvSpPr>
        <p:spPr/>
        <p:txBody>
          <a:bodyPr/>
          <a:lstStyle/>
          <a:p>
            <a:fld id="{6885A15C-93E2-F040-B9B5-7FEEF9327D29}" type="slidenum">
              <a:rPr lang="en-US" smtClean="0"/>
              <a:t>36</a:t>
            </a:fld>
            <a:endParaRPr lang="en-US"/>
          </a:p>
        </p:txBody>
      </p:sp>
    </p:spTree>
    <p:extLst>
      <p:ext uri="{BB962C8B-B14F-4D97-AF65-F5344CB8AC3E}">
        <p14:creationId xmlns:p14="http://schemas.microsoft.com/office/powerpoint/2010/main" val="13359231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ighlight>
                  <a:srgbClr val="FFFFFF"/>
                </a:highlight>
                <a:latin typeface="Consolas"/>
              </a:rPr>
              <a:t>Here talk about the download latency, over the 50 CAVs. The trends observed as per each network scenario.</a:t>
            </a:r>
            <a:endParaRPr lang="en-US">
              <a:latin typeface="Calibri" panose="020F0502020204030204"/>
              <a:ea typeface="Calibri" panose="020F0502020204030204"/>
              <a:cs typeface="Calibri" panose="020F0502020204030204"/>
            </a:endParaRPr>
          </a:p>
          <a:p>
            <a:endParaRPr lang="en-US" dirty="0">
              <a:highlight>
                <a:srgbClr val="FFFFFF"/>
              </a:highlight>
              <a:latin typeface="Consolas"/>
            </a:endParaRPr>
          </a:p>
          <a:p>
            <a:r>
              <a:rPr lang="en-US" dirty="0">
                <a:highlight>
                  <a:srgbClr val="FFFFFF"/>
                </a:highlight>
              </a:rPr>
              <a:t>For the RSU scenario, we can see that the download latency remains consistently low across all CAVs, averaging around 6s, indicating stable performance when the vehicle is in close proximity to the RSU. However, as the distance from the RSU increases in the RSU (Far) scenario, the download latency makes a rise, with some CAVs experiencing latency peaks over 35s. The data shows significant variability in this scenario, likely due to weaker signal strength and increased distance.</a:t>
            </a:r>
            <a:endParaRPr lang="en-US" dirty="0">
              <a:ea typeface="Calibri" panose="020F0502020204030204"/>
              <a:cs typeface="Calibri" panose="020F0502020204030204"/>
            </a:endParaRPr>
          </a:p>
          <a:p>
            <a:r>
              <a:rPr lang="en-US" dirty="0">
                <a:highlight>
                  <a:srgbClr val="FFFFFF"/>
                </a:highlight>
              </a:rPr>
              <a:t> </a:t>
            </a:r>
            <a:endParaRPr lang="en-US" dirty="0"/>
          </a:p>
          <a:p>
            <a:r>
              <a:rPr lang="en-US" dirty="0">
                <a:highlight>
                  <a:srgbClr val="FFFFFF"/>
                </a:highlight>
              </a:rPr>
              <a:t>The 4G network demonstrates a stable and low download latency, consistently below 4s for all CAVs, reflecting the reliability of 4G for data transmission in mobile environments. Similarly, the 5G network exhibits very low download latency, with values consistently around 3s, and shows the most stable performance with minimal variation across different CAVs. In contrast, the </a:t>
            </a:r>
            <a:r>
              <a:rPr lang="en-US" dirty="0" err="1">
                <a:highlight>
                  <a:srgbClr val="FFFFFF"/>
                </a:highlight>
              </a:rPr>
              <a:t>WiFi</a:t>
            </a:r>
            <a:r>
              <a:rPr lang="en-US" dirty="0">
                <a:highlight>
                  <a:srgbClr val="FFFFFF"/>
                </a:highlight>
              </a:rPr>
              <a:t> network scenario shows the highest variability and the longest download latency, with several CAVs experiencing latencies exceeding 30s. This suggests that </a:t>
            </a:r>
            <a:r>
              <a:rPr lang="en-US" dirty="0" err="1">
                <a:highlight>
                  <a:srgbClr val="FFFFFF"/>
                </a:highlight>
              </a:rPr>
              <a:t>WiFi</a:t>
            </a:r>
            <a:r>
              <a:rPr lang="en-US" dirty="0">
                <a:highlight>
                  <a:srgbClr val="FFFFFF"/>
                </a:highlight>
              </a:rPr>
              <a:t> may not provide the consistent performance needed for real-time OTA updates in every situation.</a:t>
            </a:r>
            <a:endParaRPr lang="en-US" dirty="0"/>
          </a:p>
        </p:txBody>
      </p:sp>
      <p:sp>
        <p:nvSpPr>
          <p:cNvPr id="4" name="Slide Number Placeholder 3"/>
          <p:cNvSpPr>
            <a:spLocks noGrp="1"/>
          </p:cNvSpPr>
          <p:nvPr>
            <p:ph type="sldNum" sz="quarter" idx="5"/>
          </p:nvPr>
        </p:nvSpPr>
        <p:spPr/>
        <p:txBody>
          <a:bodyPr/>
          <a:lstStyle/>
          <a:p>
            <a:fld id="{6885A15C-93E2-F040-B9B5-7FEEF9327D29}" type="slidenum">
              <a:rPr lang="en-US" smtClean="0"/>
              <a:t>37</a:t>
            </a:fld>
            <a:endParaRPr lang="en-US"/>
          </a:p>
        </p:txBody>
      </p:sp>
    </p:spTree>
    <p:extLst>
      <p:ext uri="{BB962C8B-B14F-4D97-AF65-F5344CB8AC3E}">
        <p14:creationId xmlns:p14="http://schemas.microsoft.com/office/powerpoint/2010/main" val="23980971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ighlight>
                  <a:srgbClr val="FFFFFF"/>
                </a:highlight>
                <a:latin typeface="Consolas"/>
              </a:rPr>
              <a:t>Here talk about the query latency, over the 50 CAVs. The trends observed as per each network scenario.</a:t>
            </a:r>
          </a:p>
          <a:p>
            <a:endParaRPr lang="en-US" dirty="0">
              <a:highlight>
                <a:srgbClr val="FFFFFF"/>
              </a:highlight>
              <a:latin typeface="Consolas"/>
            </a:endParaRPr>
          </a:p>
          <a:p>
            <a:r>
              <a:rPr lang="en-US" dirty="0">
                <a:highlight>
                  <a:srgbClr val="FFFFFF"/>
                </a:highlight>
              </a:rPr>
              <a:t>Here we can see that in the RSU (Near) scenario, the Blockchain query latency remained consistently low, averaging around 0.025s, indicating efficient communication with the Blockchain server when close to the RSU. The RSU (Far) scenario showed higher and more variable latency, averaging 0.055s, due to increased distance and weaker signal strength.</a:t>
            </a:r>
            <a:endParaRPr lang="en-US" dirty="0"/>
          </a:p>
          <a:p>
            <a:r>
              <a:rPr lang="en-US" dirty="0">
                <a:highlight>
                  <a:srgbClr val="FFFFFF"/>
                </a:highlight>
              </a:rPr>
              <a:t> </a:t>
            </a:r>
            <a:endParaRPr lang="en-US" dirty="0"/>
          </a:p>
          <a:p>
            <a:r>
              <a:rPr lang="en-US" dirty="0">
                <a:highlight>
                  <a:srgbClr val="FFFFFF"/>
                </a:highlight>
              </a:rPr>
              <a:t>The 4G network demonstrated stable performance with query latency consistently below 0.041s. The 5G network had the lowest and most consistent latency, around 0.018s, highlighting its superiority for real-time data verification. Where as, the </a:t>
            </a:r>
            <a:r>
              <a:rPr lang="en-US" dirty="0" err="1">
                <a:highlight>
                  <a:srgbClr val="FFFFFF"/>
                </a:highlight>
              </a:rPr>
              <a:t>WiFi</a:t>
            </a:r>
            <a:r>
              <a:rPr lang="en-US" dirty="0">
                <a:highlight>
                  <a:srgbClr val="FFFFFF"/>
                </a:highlight>
              </a:rPr>
              <a:t> scenario showed the most variability, with some CAVs experiencing latency over 0.14s.</a:t>
            </a:r>
            <a:endParaRPr lang="en-US" dirty="0"/>
          </a:p>
          <a:p>
            <a:r>
              <a:rPr lang="en-US" dirty="0">
                <a:highlight>
                  <a:srgbClr val="FFFFFF"/>
                </a:highlight>
              </a:rPr>
              <a:t> </a:t>
            </a:r>
            <a:endParaRPr lang="en-US" dirty="0"/>
          </a:p>
          <a:p>
            <a:r>
              <a:rPr lang="en-US" dirty="0">
                <a:highlight>
                  <a:srgbClr val="FFFFFF"/>
                </a:highlight>
              </a:rPr>
              <a:t>Overall, 5G provided the best performance, followed by 4G and RSU (Near), while RSU (Far) and </a:t>
            </a:r>
            <a:r>
              <a:rPr lang="en-US" dirty="0" err="1">
                <a:highlight>
                  <a:srgbClr val="FFFFFF"/>
                </a:highlight>
              </a:rPr>
              <a:t>WiFi</a:t>
            </a:r>
            <a:r>
              <a:rPr lang="en-US" dirty="0">
                <a:highlight>
                  <a:srgbClr val="FFFFFF"/>
                </a:highlight>
              </a:rPr>
              <a:t> showed higher variability and latency.</a:t>
            </a:r>
            <a:endParaRPr lang="en-US" dirty="0"/>
          </a:p>
        </p:txBody>
      </p:sp>
      <p:sp>
        <p:nvSpPr>
          <p:cNvPr id="4" name="Slide Number Placeholder 3"/>
          <p:cNvSpPr>
            <a:spLocks noGrp="1"/>
          </p:cNvSpPr>
          <p:nvPr>
            <p:ph type="sldNum" sz="quarter" idx="5"/>
          </p:nvPr>
        </p:nvSpPr>
        <p:spPr/>
        <p:txBody>
          <a:bodyPr/>
          <a:lstStyle/>
          <a:p>
            <a:fld id="{6885A15C-93E2-F040-B9B5-7FEEF9327D29}" type="slidenum">
              <a:rPr lang="en-US" smtClean="0"/>
              <a:t>38</a:t>
            </a:fld>
            <a:endParaRPr lang="en-US"/>
          </a:p>
        </p:txBody>
      </p:sp>
    </p:spTree>
    <p:extLst>
      <p:ext uri="{BB962C8B-B14F-4D97-AF65-F5344CB8AC3E}">
        <p14:creationId xmlns:p14="http://schemas.microsoft.com/office/powerpoint/2010/main" val="40047566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ighlight>
                  <a:srgbClr val="FFFFFF"/>
                </a:highlight>
              </a:rPr>
              <a:t>Now we move onto the computational usage results, here it can be seen that the hash calculation time remains within the expected range for all network scenarios simulated using our experimental setup with the highest value being 0.2846 seconds for the 5G network scenario. Furthermore, our proposed approach introduces only a small increase in update time across all network scenarios, with the most notable difference observed in the RSU (Far) and </a:t>
            </a:r>
            <a:r>
              <a:rPr lang="en-US" err="1">
                <a:highlight>
                  <a:srgbClr val="FFFFFF"/>
                </a:highlight>
              </a:rPr>
              <a:t>WiFi</a:t>
            </a:r>
            <a:r>
              <a:rPr lang="en-US" dirty="0">
                <a:highlight>
                  <a:srgbClr val="FFFFFF"/>
                </a:highlight>
              </a:rPr>
              <a:t> scenarios. However, the increase is relatively minor and does not undermine the benefits of enhanced security provided by the Blockchain-based method. </a:t>
            </a:r>
          </a:p>
          <a:p>
            <a:endParaRPr lang="en-US" dirty="0">
              <a:highlight>
                <a:srgbClr val="FFFFFF"/>
              </a:highlight>
              <a:ea typeface="Calibri"/>
              <a:cs typeface="Calibri"/>
            </a:endParaRPr>
          </a:p>
          <a:p>
            <a:r>
              <a:rPr lang="en-US" dirty="0">
                <a:highlight>
                  <a:srgbClr val="FFFFFF"/>
                </a:highlight>
              </a:rPr>
              <a:t>Moreover, from our results, it can be interpreted that network scenarios with higher computational power requirements lead to increased calculation time; for example, 5G network scenarios demonstrated that although they are faster, they demand higher computational power, leading to increased calculation time. In scenarios such as the RSU (Near), a reduction in proximity leads to the CAV having more processing power to handle better the computational load required for cryptographic operations, such as SHA-256 hash calculations in our simulation scenarios.</a:t>
            </a:r>
            <a:endParaRPr lang="en-US" dirty="0"/>
          </a:p>
        </p:txBody>
      </p:sp>
      <p:sp>
        <p:nvSpPr>
          <p:cNvPr id="4" name="Slide Number Placeholder 3"/>
          <p:cNvSpPr>
            <a:spLocks noGrp="1"/>
          </p:cNvSpPr>
          <p:nvPr>
            <p:ph type="sldNum" sz="quarter" idx="5"/>
          </p:nvPr>
        </p:nvSpPr>
        <p:spPr/>
        <p:txBody>
          <a:bodyPr/>
          <a:lstStyle/>
          <a:p>
            <a:fld id="{6885A15C-93E2-F040-B9B5-7FEEF9327D29}" type="slidenum">
              <a:rPr lang="en-US" smtClean="0"/>
              <a:t>39</a:t>
            </a:fld>
            <a:endParaRPr lang="en-US"/>
          </a:p>
        </p:txBody>
      </p:sp>
    </p:spTree>
    <p:extLst>
      <p:ext uri="{BB962C8B-B14F-4D97-AF65-F5344CB8AC3E}">
        <p14:creationId xmlns:p14="http://schemas.microsoft.com/office/powerpoint/2010/main" val="2312932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Let us begin with introduction</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6885A15C-93E2-F040-B9B5-7FEEF9327D29}" type="slidenum">
              <a:rPr lang="en-US" smtClean="0"/>
              <a:t>4</a:t>
            </a:fld>
            <a:endParaRPr lang="en-US"/>
          </a:p>
        </p:txBody>
      </p:sp>
    </p:spTree>
    <p:extLst>
      <p:ext uri="{BB962C8B-B14F-4D97-AF65-F5344CB8AC3E}">
        <p14:creationId xmlns:p14="http://schemas.microsoft.com/office/powerpoint/2010/main" val="35169438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ighlight>
                  <a:srgbClr val="FFFFFF"/>
                </a:highlight>
              </a:rPr>
              <a:t>Furthermore, here we can see in Figure 13 that the hash comparison also introduces very minor additional processing time, just like the query latency. However, this hash comparison is in microseconds (this is dependent on the hardware of the CAV).</a:t>
            </a:r>
            <a:endParaRPr lang="en-US" dirty="0">
              <a:highlight>
                <a:srgbClr val="FFFFFF"/>
              </a:highlight>
              <a:ea typeface="Calibri"/>
              <a:cs typeface="Calibri"/>
            </a:endParaRPr>
          </a:p>
        </p:txBody>
      </p:sp>
      <p:sp>
        <p:nvSpPr>
          <p:cNvPr id="4" name="Slide Number Placeholder 3"/>
          <p:cNvSpPr>
            <a:spLocks noGrp="1"/>
          </p:cNvSpPr>
          <p:nvPr>
            <p:ph type="sldNum" sz="quarter" idx="5"/>
          </p:nvPr>
        </p:nvSpPr>
        <p:spPr/>
        <p:txBody>
          <a:bodyPr/>
          <a:lstStyle/>
          <a:p>
            <a:fld id="{6885A15C-93E2-F040-B9B5-7FEEF9327D29}" type="slidenum">
              <a:rPr lang="en-US" smtClean="0"/>
              <a:t>40</a:t>
            </a:fld>
            <a:endParaRPr lang="en-US"/>
          </a:p>
        </p:txBody>
      </p:sp>
    </p:spTree>
    <p:extLst>
      <p:ext uri="{BB962C8B-B14F-4D97-AF65-F5344CB8AC3E}">
        <p14:creationId xmlns:p14="http://schemas.microsoft.com/office/powerpoint/2010/main" val="27260366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ighlight>
                  <a:srgbClr val="FFFFFF"/>
                </a:highlight>
              </a:rPr>
              <a:t>The security robustness of our proposed Blockchain-based method was further validated by simulating a man-in-the-middle (MITM) attack, where a total of 250 CAVs across the 5 different network scenarios were randomly served a tampered OTA update package instead of the original update package to test the effectiveness of our method. Out of the 250 CAVs, 88 were served tampered OTA update packages, and the rest (162 CAVs) received untampered OTA update packages as illustrated in the </a:t>
            </a:r>
            <a:r>
              <a:rPr lang="en-US" err="1">
                <a:highlight>
                  <a:srgbClr val="FFFFFF"/>
                </a:highlight>
              </a:rPr>
              <a:t>FIg.</a:t>
            </a:r>
            <a:r>
              <a:rPr lang="en-US" dirty="0">
                <a:highlight>
                  <a:srgbClr val="FFFFFF"/>
                </a:highlight>
              </a:rPr>
              <a:t> 14.</a:t>
            </a:r>
          </a:p>
          <a:p>
            <a:endParaRPr lang="en-US" dirty="0">
              <a:highlight>
                <a:srgbClr val="FFFFFF"/>
              </a:highlight>
            </a:endParaRPr>
          </a:p>
          <a:p>
            <a:r>
              <a:rPr lang="en-US" dirty="0">
                <a:highlight>
                  <a:srgbClr val="FFFFFF"/>
                </a:highlight>
              </a:rPr>
              <a:t>The approach was successfully able to identify the tampered updates. Hence, it is safe to say that the our proposed permissioned Blockchain-based method demonstrate that the added security of Blockchain verification does not significantly decline the overall performance. Even in scenarios with slightly higher latency, such as RSU (Far) and </a:t>
            </a:r>
            <a:r>
              <a:rPr lang="en-US" dirty="0" err="1">
                <a:highlight>
                  <a:srgbClr val="FFFFFF"/>
                </a:highlight>
              </a:rPr>
              <a:t>WiFi</a:t>
            </a:r>
            <a:r>
              <a:rPr lang="en-US" dirty="0">
                <a:highlight>
                  <a:srgbClr val="FFFFFF"/>
                </a:highlight>
              </a:rPr>
              <a:t>, the trade-off between enhanced security and computational overhead (hash calculation and hash comparison computational time) can be considered justified, considering that the proposed architecture does not significantly burden the CAV’s computational resources with hash calculation and comparison times being minimal, and the network latency remains within acceptable limits for real-time operations. </a:t>
            </a:r>
            <a:endParaRPr lang="en-US" dirty="0"/>
          </a:p>
          <a:p>
            <a:endParaRPr lang="en-US" dirty="0">
              <a:highlight>
                <a:srgbClr val="FFFFFF"/>
              </a:highlight>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6885A15C-93E2-F040-B9B5-7FEEF9327D29}" type="slidenum">
              <a:rPr lang="en-US" smtClean="0"/>
              <a:t>41</a:t>
            </a:fld>
            <a:endParaRPr lang="en-US"/>
          </a:p>
        </p:txBody>
      </p:sp>
    </p:spTree>
    <p:extLst>
      <p:ext uri="{BB962C8B-B14F-4D97-AF65-F5344CB8AC3E}">
        <p14:creationId xmlns:p14="http://schemas.microsoft.com/office/powerpoint/2010/main" val="27771467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survey paper titled "Comparative Survey of Blockchain-Based Security Mechanisms for Connected Vehicle OTA Updates" was submitted to the 3rd International Workshop on Blockchain for Smart Cyber-Physical Systems, from which my Thesis's Chapter 2 is from.</a:t>
            </a:r>
          </a:p>
          <a:p>
            <a:r>
              <a:rPr lang="en-US" dirty="0"/>
              <a:t> </a:t>
            </a:r>
            <a:endParaRPr lang="en-US" dirty="0">
              <a:ea typeface="Calibri"/>
              <a:cs typeface="Calibri"/>
            </a:endParaRPr>
          </a:p>
          <a:p>
            <a:r>
              <a:rPr lang="en-US" dirty="0"/>
              <a:t>A conference paper, "Enhancing Security of Over-the-Air Updates in Connected and Autonomous Vehicles Using Blockchain: Proof of Concept", was submitted to the IEEE Virtual Conference on Communications, from which my Thesis Chapter 3 and 4 is from.</a:t>
            </a:r>
          </a:p>
        </p:txBody>
      </p:sp>
      <p:sp>
        <p:nvSpPr>
          <p:cNvPr id="4" name="Slide Number Placeholder 3"/>
          <p:cNvSpPr>
            <a:spLocks noGrp="1"/>
          </p:cNvSpPr>
          <p:nvPr>
            <p:ph type="sldNum" sz="quarter" idx="5"/>
          </p:nvPr>
        </p:nvSpPr>
        <p:spPr/>
        <p:txBody>
          <a:bodyPr/>
          <a:lstStyle/>
          <a:p>
            <a:fld id="{6885A15C-93E2-F040-B9B5-7FEEF9327D29}" type="slidenum">
              <a:rPr lang="en-US" smtClean="0"/>
              <a:t>42</a:t>
            </a:fld>
            <a:endParaRPr lang="en-US"/>
          </a:p>
        </p:txBody>
      </p:sp>
    </p:spTree>
    <p:extLst>
      <p:ext uri="{BB962C8B-B14F-4D97-AF65-F5344CB8AC3E}">
        <p14:creationId xmlns:p14="http://schemas.microsoft.com/office/powerpoint/2010/main" val="36454730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ea typeface="Calibri"/>
              <a:cs typeface="Calibri"/>
            </a:endParaRPr>
          </a:p>
        </p:txBody>
      </p:sp>
      <p:sp>
        <p:nvSpPr>
          <p:cNvPr id="4" name="Slide Number Placeholder 3"/>
          <p:cNvSpPr>
            <a:spLocks noGrp="1"/>
          </p:cNvSpPr>
          <p:nvPr>
            <p:ph type="sldNum" sz="quarter" idx="5"/>
          </p:nvPr>
        </p:nvSpPr>
        <p:spPr/>
        <p:txBody>
          <a:bodyPr/>
          <a:lstStyle/>
          <a:p>
            <a:fld id="{6885A15C-93E2-F040-B9B5-7FEEF9327D29}" type="slidenum">
              <a:rPr lang="en-US" smtClean="0"/>
              <a:t>43</a:t>
            </a:fld>
            <a:endParaRPr lang="en-US"/>
          </a:p>
        </p:txBody>
      </p:sp>
    </p:spTree>
    <p:extLst>
      <p:ext uri="{BB962C8B-B14F-4D97-AF65-F5344CB8AC3E}">
        <p14:creationId xmlns:p14="http://schemas.microsoft.com/office/powerpoint/2010/main" val="36478012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we introduced a novel method that leverages the security features of permissioned Blockchain technology for verifying and authenticating OTA updates before they are installed in Connected Autonomous Vehicles (CAVs).</a:t>
            </a:r>
          </a:p>
          <a:p>
            <a:r>
              <a:rPr lang="en-US" dirty="0"/>
              <a:t> </a:t>
            </a:r>
            <a:endParaRPr lang="en-US" dirty="0">
              <a:ea typeface="Calibri"/>
              <a:cs typeface="Calibri"/>
            </a:endParaRPr>
          </a:p>
          <a:p>
            <a:r>
              <a:rPr lang="en-US" dirty="0"/>
              <a:t>Our system adds minimal overhead, with low latency during the query and hash verification processes, making it efficient for real-time applications. Importantly, this method does not require significant changes to existing infrastructure; instead, it enhances the current OTA update process by providing a more secure and trustworthy mechanism for verifying update integrity.</a:t>
            </a:r>
            <a:endParaRPr lang="en-US" dirty="0">
              <a:ea typeface="Calibri" panose="020F0502020204030204"/>
              <a:cs typeface="Calibri" panose="020F0502020204030204"/>
            </a:endParaRPr>
          </a:p>
          <a:p>
            <a:r>
              <a:rPr lang="en-US" dirty="0"/>
              <a:t> </a:t>
            </a:r>
            <a:endParaRPr lang="en-US" dirty="0">
              <a:ea typeface="Calibri"/>
              <a:cs typeface="Calibri"/>
            </a:endParaRPr>
          </a:p>
          <a:p>
            <a:pPr algn="just"/>
            <a:r>
              <a:rPr lang="en-US" dirty="0"/>
              <a:t>Our research lays the groundwork for future research to secure OTA updates without modifying the existing infrastructure, but by enhancing it.</a:t>
            </a:r>
            <a:endParaRPr lang="en-US" dirty="0">
              <a:ea typeface="Calibri" panose="020F0502020204030204"/>
              <a:cs typeface="Calibri" panose="020F0502020204030204"/>
            </a:endParaRPr>
          </a:p>
          <a:p>
            <a:endParaRPr lang="en-US" dirty="0">
              <a:ea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6885A15C-93E2-F040-B9B5-7FEEF9327D29}" type="slidenum">
              <a:rPr lang="en-US" smtClean="0"/>
              <a:t>44</a:t>
            </a:fld>
            <a:endParaRPr lang="en-US"/>
          </a:p>
        </p:txBody>
      </p:sp>
    </p:spTree>
    <p:extLst>
      <p:ext uri="{BB962C8B-B14F-4D97-AF65-F5344CB8AC3E}">
        <p14:creationId xmlns:p14="http://schemas.microsoft.com/office/powerpoint/2010/main" val="40413518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future work, the next steps can be focused on validating the simulation results in real-world environments. This would involve testing the system under real-world conditions with different variables such as network connectivity, traffic loads, and different types of CAV models with different hardware setups. These real-world tests would provide a more comprehensive evaluation of the  proposed system's scalability, performance, and security against the discussed cyber security attacks.</a:t>
            </a:r>
            <a:endParaRPr lang="en-US" dirty="0">
              <a:ea typeface="Calibri"/>
              <a:cs typeface="Calibri"/>
            </a:endParaRPr>
          </a:p>
          <a:p>
            <a:r>
              <a:rPr lang="en-US" dirty="0"/>
              <a:t> </a:t>
            </a:r>
            <a:endParaRPr lang="en-US" dirty="0">
              <a:ea typeface="Calibri"/>
              <a:cs typeface="Calibri"/>
            </a:endParaRPr>
          </a:p>
          <a:p>
            <a:r>
              <a:rPr lang="en-US" dirty="0"/>
              <a:t>Additionally, exploring advanced consensus mechanisms, such as Practical Byzantine Fault Tolerance (PBFT), could further enhance the efficiency and security of the Blockchain network. As advanced consensus mechanisms like PBFT, are better designed to tolerate faulty nodes, which would improve the robustness of the Blockchain </a:t>
            </a:r>
            <a:r>
              <a:rPr lang="en-US"/>
              <a:t>network, especially</a:t>
            </a:r>
            <a:r>
              <a:rPr lang="en-US" dirty="0"/>
              <a:t> in dynamic environments like vehicular networks.</a:t>
            </a:r>
            <a:endParaRPr lang="en-US" dirty="0">
              <a:ea typeface="Calibri"/>
              <a:cs typeface="Calibri"/>
            </a:endParaRPr>
          </a:p>
          <a:p>
            <a:r>
              <a:rPr lang="en-US" dirty="0"/>
              <a:t> </a:t>
            </a:r>
            <a:endParaRPr lang="en-US" dirty="0">
              <a:ea typeface="Calibri" panose="020F0502020204030204"/>
              <a:cs typeface="Calibri" panose="020F0502020204030204"/>
            </a:endParaRPr>
          </a:p>
          <a:p>
            <a:r>
              <a:rPr lang="en-US" dirty="0"/>
              <a:t>By addressing these areas, the work could be expanded to ensure the method is both scalable and adaptable to the increasing demands of connected and autonomous vehicle ecosystems.</a:t>
            </a:r>
            <a:endParaRPr lang="en-US" dirty="0">
              <a:ea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6885A15C-93E2-F040-B9B5-7FEEF9327D29}" type="slidenum">
              <a:rPr lang="en-US" smtClean="0"/>
              <a:t>45</a:t>
            </a:fld>
            <a:endParaRPr lang="en-US"/>
          </a:p>
        </p:txBody>
      </p:sp>
    </p:spTree>
    <p:extLst>
      <p:ext uri="{BB962C8B-B14F-4D97-AF65-F5344CB8AC3E}">
        <p14:creationId xmlns:p14="http://schemas.microsoft.com/office/powerpoint/2010/main" val="16719614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Here are the slides used for my presentation. Sources for the data are all mentioned here.</a:t>
            </a:r>
          </a:p>
        </p:txBody>
      </p:sp>
      <p:sp>
        <p:nvSpPr>
          <p:cNvPr id="4" name="Slide Number Placeholder 3"/>
          <p:cNvSpPr>
            <a:spLocks noGrp="1"/>
          </p:cNvSpPr>
          <p:nvPr>
            <p:ph type="sldNum" sz="quarter" idx="5"/>
          </p:nvPr>
        </p:nvSpPr>
        <p:spPr/>
        <p:txBody>
          <a:bodyPr/>
          <a:lstStyle/>
          <a:p>
            <a:fld id="{6885A15C-93E2-F040-B9B5-7FEEF9327D29}" type="slidenum">
              <a:rPr lang="en-US" smtClean="0"/>
              <a:t>46</a:t>
            </a:fld>
            <a:endParaRPr lang="en-US"/>
          </a:p>
        </p:txBody>
      </p:sp>
    </p:spTree>
    <p:extLst>
      <p:ext uri="{BB962C8B-B14F-4D97-AF65-F5344CB8AC3E}">
        <p14:creationId xmlns:p14="http://schemas.microsoft.com/office/powerpoint/2010/main" val="1743601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 name="Google Shape;8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dirty="0"/>
              <a:t>To understand my topic better, I would like to first talk about the evolution of vehicles. Vehicles are slowly becoming reliant on software as they become more connected and autonomous They consist of numerous ECUs for various functions. These ECUs are controlled by software. The functionality of these ECUs is </a:t>
            </a:r>
            <a:r>
              <a:rPr lang="en-US" dirty="0" err="1"/>
              <a:t>controled</a:t>
            </a:r>
            <a:r>
              <a:rPr lang="en-US" dirty="0"/>
              <a:t> by software running millions of lines of code, in which most of it is performance based code. The comparison can be seen in the figure.</a:t>
            </a:r>
            <a:endParaRPr lang="en-US" dirty="0">
              <a:ea typeface="Calibri" panose="020F0502020204030204"/>
              <a:cs typeface="Calibri" panose="020F0502020204030204"/>
            </a:endParaRPr>
          </a:p>
          <a:p>
            <a:pPr marL="0" indent="0"/>
            <a:endParaRPr lang="en-US"/>
          </a:p>
          <a:p>
            <a:pPr marL="0" lvl="0" indent="0" algn="l">
              <a:spcBef>
                <a:spcPts val="0"/>
              </a:spcBef>
              <a:spcAft>
                <a:spcPts val="0"/>
              </a:spcAft>
              <a:buNone/>
            </a:pPr>
            <a:endParaRPr lang="en-US">
              <a:cs typeface="Calibri"/>
            </a:endParaRPr>
          </a:p>
          <a:p>
            <a:endParaRPr lang="en-US">
              <a:cs typeface="Calibri"/>
            </a:endParaRPr>
          </a:p>
        </p:txBody>
      </p:sp>
      <p:sp>
        <p:nvSpPr>
          <p:cNvPr id="88" name="Google Shape;88;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smartphones, modern connected vehicles require frequent software updates to maintain and improve their functionality. These updates can be categorized into two types: safety-critical updates and performance updates.</a:t>
            </a:r>
          </a:p>
          <a:p>
            <a:r>
              <a:rPr lang="en-US" dirty="0"/>
              <a:t> </a:t>
            </a:r>
            <a:endParaRPr lang="en-US" dirty="0">
              <a:ea typeface="Calibri"/>
              <a:cs typeface="Calibri"/>
            </a:endParaRPr>
          </a:p>
          <a:p>
            <a:r>
              <a:rPr lang="en-US" dirty="0"/>
              <a:t>Safety-critical updates involve components that are essential for the vehicle's safe operation, such as the Engine Control Unit (ECU), Advanced Driver Assistance Systems (ADAS), and Battery Management Systems (BMS). For example, the ECU updates can improve fuel efficiency, fix engine bugs, or enhance performance. ADAS updates improve collision avoidance and lane-keeping accuracy, while BMS updates optimize charging efficiency and extend battery life.</a:t>
            </a:r>
            <a:endParaRPr lang="en-US" dirty="0">
              <a:ea typeface="Calibri"/>
              <a:cs typeface="Calibri"/>
            </a:endParaRPr>
          </a:p>
          <a:p>
            <a:r>
              <a:rPr lang="en-US" dirty="0"/>
              <a:t> </a:t>
            </a:r>
            <a:endParaRPr lang="en-US" dirty="0">
              <a:ea typeface="Calibri"/>
              <a:cs typeface="Calibri"/>
            </a:endParaRPr>
          </a:p>
          <a:p>
            <a:r>
              <a:rPr lang="en-US" dirty="0"/>
              <a:t>Performance updates, on the other hand, enhance features like camera and sensor systems, improving object detection, night vision, and overall system calibration.</a:t>
            </a:r>
            <a:endParaRPr lang="en-US" dirty="0">
              <a:ea typeface="Calibri"/>
              <a:cs typeface="Calibri"/>
            </a:endParaRPr>
          </a:p>
          <a:p>
            <a:r>
              <a:rPr lang="en-US" dirty="0"/>
              <a:t> </a:t>
            </a:r>
            <a:endParaRPr lang="en-US" dirty="0">
              <a:ea typeface="Calibri"/>
              <a:cs typeface="Calibri"/>
            </a:endParaRPr>
          </a:p>
          <a:p>
            <a:r>
              <a:rPr lang="en-US" dirty="0"/>
              <a:t>As shown in the diagram, are the many Electronic Control Units (ECUs), which control various functions like navigation, steering, braking, and even entertainment systems. Most importantly, these ECUs need to stay updated to ensure that the vehicle operates efficiently and safely.</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15566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dirty="0"/>
              <a:t>Over-the-Air updates address the limitations of traditional methods used to update vehicles. Traditionally, software updates would require the vehicle owner to visit a dealership or mechanic, where the update is manually applied. As shown in the top part of Figure 3, this process can be time-consuming and inconvenient as it requires a physical trip to the dealership.</a:t>
            </a:r>
          </a:p>
          <a:p>
            <a:r>
              <a:rPr lang="en-US" dirty="0"/>
              <a:t> </a:t>
            </a:r>
            <a:endParaRPr lang="en-US" dirty="0">
              <a:ea typeface="Calibri"/>
              <a:cs typeface="Calibri"/>
            </a:endParaRPr>
          </a:p>
          <a:p>
            <a:r>
              <a:rPr lang="en-US" dirty="0"/>
              <a:t>In contrast, OTA updates allow the software to be wirelessly delivered to vehicles, as illustrated in the bottom part of the diagram. The manufacturer uploads the software to the server, which is then distributed to the targeted fleets of vehicle via a secure network. The vehicle then receives the update while it is connected to the network infrastructure, however, updates usually are applied when the vehicle is parked.</a:t>
            </a:r>
            <a:endParaRPr lang="en-US" dirty="0">
              <a:ea typeface="Calibri"/>
              <a:cs typeface="Calibri"/>
            </a:endParaRPr>
          </a:p>
          <a:p>
            <a:endParaRPr lang="en-US" dirty="0"/>
          </a:p>
          <a:p>
            <a:r>
              <a:rPr lang="en-US" dirty="0"/>
              <a:t>Hence, OTA updates saves significant time and effort for both the manufacturer and the vehicle owner. More importantly, it enhances the safety, security, and reliability of the vehicle by ensuring that critical updates are delivered and installed promptly. Additionally, OTA updates also lowers the overall maintenance costs, as they eliminate the need for in-person dealership visits for routine software upgrades.</a:t>
            </a:r>
            <a:endParaRPr lang="en-US" dirty="0">
              <a:ea typeface="Calibri"/>
              <a:cs typeface="Calibri"/>
            </a:endParaRPr>
          </a:p>
        </p:txBody>
      </p:sp>
      <p:sp>
        <p:nvSpPr>
          <p:cNvPr id="99" name="Google Shape;99;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a:t>Although Over-the-Air (OTA) updates provide significant advantages—such as convenience, reduced costs, and the ability to quickly address vulnerabilities—they also present serious cybersecurity risks. Some of the most concerning threats include man-in-the-middle attacks, replay attacks, and rogue updates, where malicious actors can potentially alter or intercept the updates.</a:t>
            </a:r>
          </a:p>
          <a:p>
            <a:r>
              <a:rPr lang="en-US" dirty="0"/>
              <a:t> </a:t>
            </a:r>
            <a:endParaRPr lang="en-US" dirty="0">
              <a:ea typeface="Calibri"/>
              <a:cs typeface="Calibri"/>
            </a:endParaRPr>
          </a:p>
          <a:p>
            <a:r>
              <a:rPr lang="en-US" dirty="0"/>
              <a:t>These cybersecurity issues pose serious risks for both consumers and original equipment manufacturers (OEMs), particularly when safety-critical systems are involved. A compromised update targeting these systems could negatively impact the safety of the vehicle and its passengers.</a:t>
            </a:r>
            <a:endParaRPr lang="en-US" dirty="0">
              <a:ea typeface="Calibri"/>
              <a:cs typeface="Calibri"/>
            </a:endParaRPr>
          </a:p>
          <a:p>
            <a:r>
              <a:rPr lang="en-US" dirty="0"/>
              <a:t> </a:t>
            </a:r>
            <a:endParaRPr lang="en-US" dirty="0">
              <a:ea typeface="Calibri"/>
              <a:cs typeface="Calibri"/>
            </a:endParaRPr>
          </a:p>
          <a:p>
            <a:r>
              <a:rPr lang="en-US" dirty="0"/>
              <a:t>Therefore, ensuring that OTA updates meet cybersecurity requirement, such as integrity and authenticity is crucial. Following these requirements also helps in complying with compliances and standards set for the OTA solution providers, such as the ISO/SAE 21434 and UNECE R155/R156.</a:t>
            </a:r>
          </a:p>
        </p:txBody>
      </p:sp>
      <p:sp>
        <p:nvSpPr>
          <p:cNvPr id="108" name="Google Shape;108;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3353125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F7E94-BE02-9A45-9062-1449FB0E45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650E84-FCA6-BF46-947F-0E37FDBD20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63D7B34F-B4A6-AC47-A86D-866C0E2385F7}"/>
              </a:ext>
            </a:extLst>
          </p:cNvPr>
          <p:cNvSpPr>
            <a:spLocks noGrp="1"/>
          </p:cNvSpPr>
          <p:nvPr>
            <p:ph type="sldNum" sz="quarter" idx="12"/>
          </p:nvPr>
        </p:nvSpPr>
        <p:spPr>
          <a:xfrm>
            <a:off x="853440" y="6281842"/>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1173091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803D7-DD00-0748-8FFA-B2BC03BCA1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12826A-88C3-5743-B64C-B07D2BE58A9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4415D8A-E2CA-8E43-8878-75649038BB1B}"/>
              </a:ext>
            </a:extLst>
          </p:cNvPr>
          <p:cNvSpPr>
            <a:spLocks noGrp="1"/>
          </p:cNvSpPr>
          <p:nvPr>
            <p:ph type="sldNum" sz="quarter" idx="12"/>
          </p:nvPr>
        </p:nvSpPr>
        <p:spPr>
          <a:xfrm>
            <a:off x="838200" y="6310312"/>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505168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92ECA9-11B4-0F45-94F9-0FC941CF17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3255D7-028B-5D4B-89B0-B5AD9EEF0C3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24E432B8-447B-714B-8A40-62A6716251D1}"/>
              </a:ext>
            </a:extLst>
          </p:cNvPr>
          <p:cNvSpPr>
            <a:spLocks noGrp="1"/>
          </p:cNvSpPr>
          <p:nvPr>
            <p:ph type="sldNum" sz="quarter" idx="12"/>
          </p:nvPr>
        </p:nvSpPr>
        <p:spPr>
          <a:xfrm>
            <a:off x="838200" y="6254750"/>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2521168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9D7BE-8467-FA47-BC87-BEEAECA3B4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D20FF2-3FE8-1248-A4BA-F5AE9648AA3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81BF61AC-F887-AE4C-BD7C-AC1FDE24B836}"/>
              </a:ext>
            </a:extLst>
          </p:cNvPr>
          <p:cNvSpPr>
            <a:spLocks noGrp="1"/>
          </p:cNvSpPr>
          <p:nvPr>
            <p:ph type="sldNum" sz="quarter" idx="12"/>
          </p:nvPr>
        </p:nvSpPr>
        <p:spPr>
          <a:xfrm>
            <a:off x="838200" y="6295919"/>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427568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D49B-FD14-D446-91B5-0CC55D140B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6E7AB3-B6DD-9E47-BE1A-4E24B6AA59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a:extLst>
              <a:ext uri="{FF2B5EF4-FFF2-40B4-BE49-F238E27FC236}">
                <a16:creationId xmlns:a16="http://schemas.microsoft.com/office/drawing/2014/main" id="{2358B48E-845C-4840-95A9-377C3D3B4AD0}"/>
              </a:ext>
            </a:extLst>
          </p:cNvPr>
          <p:cNvSpPr>
            <a:spLocks noGrp="1"/>
          </p:cNvSpPr>
          <p:nvPr>
            <p:ph type="sldNum" sz="quarter" idx="12"/>
          </p:nvPr>
        </p:nvSpPr>
        <p:spPr>
          <a:xfrm>
            <a:off x="831850" y="6266548"/>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1287584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8C3E4-95D0-D041-BD41-2F9A8ED5E3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325F08-48C2-644B-ADE9-A7FD0DFF50E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81F2CF-1A8D-D440-A80C-A89DA67A62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16B0FAAF-9653-E04F-94F2-4224F38BCCD8}"/>
              </a:ext>
            </a:extLst>
          </p:cNvPr>
          <p:cNvSpPr>
            <a:spLocks noGrp="1"/>
          </p:cNvSpPr>
          <p:nvPr>
            <p:ph type="sldNum" sz="quarter" idx="12"/>
          </p:nvPr>
        </p:nvSpPr>
        <p:spPr>
          <a:xfrm>
            <a:off x="838200" y="6289145"/>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1199426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B7240-9A7C-CF46-A50F-913546492D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ADA3D2-A89B-9342-A622-CF0D36725D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4DE86EF-5EF1-F74B-97C2-CDA3362ED23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3AD070-654E-214E-B651-0E16996FFF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715334D-7F3A-EA40-866D-AB3C425FECF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8E0F5B13-59D2-5A41-B943-5F246081004D}"/>
              </a:ext>
            </a:extLst>
          </p:cNvPr>
          <p:cNvSpPr>
            <a:spLocks noGrp="1"/>
          </p:cNvSpPr>
          <p:nvPr>
            <p:ph type="sldNum" sz="quarter" idx="12"/>
          </p:nvPr>
        </p:nvSpPr>
        <p:spPr>
          <a:xfrm>
            <a:off x="839788" y="6256125"/>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1193907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6E827-A917-7549-A733-3976261C2A7C}"/>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DDDED733-939E-2148-A95E-47077E5D6314}"/>
              </a:ext>
            </a:extLst>
          </p:cNvPr>
          <p:cNvSpPr>
            <a:spLocks noGrp="1"/>
          </p:cNvSpPr>
          <p:nvPr>
            <p:ph type="sldNum" sz="quarter" idx="12"/>
          </p:nvPr>
        </p:nvSpPr>
        <p:spPr>
          <a:xfrm>
            <a:off x="838200" y="6262898"/>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3250674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F6B2883-BD7C-D844-ADA8-0B3BFA6B8353}"/>
              </a:ext>
            </a:extLst>
          </p:cNvPr>
          <p:cNvSpPr>
            <a:spLocks noGrp="1"/>
          </p:cNvSpPr>
          <p:nvPr>
            <p:ph type="sldNum" sz="quarter" idx="12"/>
          </p:nvPr>
        </p:nvSpPr>
        <p:spPr>
          <a:xfrm>
            <a:off x="809031" y="6259776"/>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2840384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6B88B-E4B2-8F4F-B312-99069E934F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B8816F-7C9A-6941-AB5E-F714B7BB1F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F52E3B-1E34-C048-AC30-905D39D4E8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49DB182A-4BF9-5F41-A908-DFC23E64724F}"/>
              </a:ext>
            </a:extLst>
          </p:cNvPr>
          <p:cNvSpPr>
            <a:spLocks noGrp="1"/>
          </p:cNvSpPr>
          <p:nvPr>
            <p:ph type="sldNum" sz="quarter" idx="12"/>
          </p:nvPr>
        </p:nvSpPr>
        <p:spPr>
          <a:xfrm>
            <a:off x="839788" y="6268297"/>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3121072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9A1F0-B270-7049-988F-77C6A532A9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030449-C0AC-0F4D-8B00-58157086C3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489FE3-E19C-3343-8DBD-230EB8ACF5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B761B19C-BEAD-AC49-8528-67569E0DF942}"/>
              </a:ext>
            </a:extLst>
          </p:cNvPr>
          <p:cNvSpPr>
            <a:spLocks noGrp="1"/>
          </p:cNvSpPr>
          <p:nvPr>
            <p:ph type="sldNum" sz="quarter" idx="12"/>
          </p:nvPr>
        </p:nvSpPr>
        <p:spPr>
          <a:xfrm>
            <a:off x="839788" y="6218237"/>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3911315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7AD727-180C-6C41-8560-04A952E258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2E65D2-9D75-0548-91A2-FE37A13DCE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3" name="Picture 12">
            <a:extLst>
              <a:ext uri="{FF2B5EF4-FFF2-40B4-BE49-F238E27FC236}">
                <a16:creationId xmlns:a16="http://schemas.microsoft.com/office/drawing/2014/main" id="{C3CCBD64-8A40-874E-A16E-3EDC3D92A623}"/>
              </a:ext>
            </a:extLst>
          </p:cNvPr>
          <p:cNvPicPr>
            <a:picLocks noChangeAspect="1"/>
          </p:cNvPicPr>
          <p:nvPr userDrawn="1"/>
        </p:nvPicPr>
        <p:blipFill>
          <a:blip r:embed="rId13"/>
          <a:stretch>
            <a:fillRect/>
          </a:stretch>
        </p:blipFill>
        <p:spPr>
          <a:xfrm>
            <a:off x="0" y="5943600"/>
            <a:ext cx="12192000" cy="914400"/>
          </a:xfrm>
          <a:prstGeom prst="rect">
            <a:avLst/>
          </a:prstGeom>
        </p:spPr>
      </p:pic>
      <p:sp>
        <p:nvSpPr>
          <p:cNvPr id="4" name="Slide Number Placeholder 5">
            <a:extLst>
              <a:ext uri="{FF2B5EF4-FFF2-40B4-BE49-F238E27FC236}">
                <a16:creationId xmlns:a16="http://schemas.microsoft.com/office/drawing/2014/main" id="{7099C2E7-031C-5ECC-E6A3-D22EACE61080}"/>
              </a:ext>
            </a:extLst>
          </p:cNvPr>
          <p:cNvSpPr>
            <a:spLocks noGrp="1"/>
          </p:cNvSpPr>
          <p:nvPr>
            <p:ph type="sldNum" sz="quarter" idx="4"/>
          </p:nvPr>
        </p:nvSpPr>
        <p:spPr>
          <a:xfrm>
            <a:off x="853440" y="6281842"/>
            <a:ext cx="2743200" cy="365125"/>
          </a:xfrm>
          <a:prstGeom prst="rect">
            <a:avLst/>
          </a:prstGeom>
        </p:spPr>
        <p:txBody>
          <a:bodyPr/>
          <a:lstStyle/>
          <a:p>
            <a:fld id="{2DEBF6B5-A8B6-5742-91AE-8DC29EBB8E42}" type="slidenum">
              <a:rPr lang="en-US" smtClean="0"/>
              <a:t>‹#›</a:t>
            </a:fld>
            <a:endParaRPr lang="en-US"/>
          </a:p>
        </p:txBody>
      </p:sp>
    </p:spTree>
    <p:extLst>
      <p:ext uri="{BB962C8B-B14F-4D97-AF65-F5344CB8AC3E}">
        <p14:creationId xmlns:p14="http://schemas.microsoft.com/office/powerpoint/2010/main" val="4292949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hyperlink" Target="https://link.springer.com/10.1007/978-981-15-8053-6" TargetMode="External"/><Relationship Id="rId3" Type="http://schemas.openxmlformats.org/officeDocument/2006/relationships/hyperlink" Target="https://www.magna.com/stories/inside-automotive/2023/cybersecurity-in-the-automotive-industry" TargetMode="External"/><Relationship Id="rId7" Type="http://schemas.openxmlformats.org/officeDocument/2006/relationships/hyperlink" Target="https://unece.org/transport/vehicle-regulations-wp29/standards/addenda-1958-agreement-regulations-141-160"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hyperlink" Target="https://www.iso.org/standard/70918.html" TargetMode="External"/><Relationship Id="rId5" Type="http://schemas.openxmlformats.org/officeDocument/2006/relationships/hyperlink" Target="https://www.hitachi.com/products/it/lumada/global/en/spcon/uc_00866s/index.html" TargetMode="External"/><Relationship Id="rId4" Type="http://schemas.openxmlformats.org/officeDocument/2006/relationships/hyperlink" Target="https://ventureoutsource.com/contract-manufacturing/vehicle-electronic-control-unit-consolidation-targets-the-self-driving-autonomous-car" TargetMode="External"/><Relationship Id="rId9" Type="http://schemas.openxmlformats.org/officeDocument/2006/relationships/hyperlink" Target="https://www.washingtonpost.com/news/the-switch/wp/2016/09/20/researchers-remotely-hack-tesla-model-s/"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s://www.bbc.com/news/technology-35642749.%E2%80%8B" TargetMode="External"/><Relationship Id="rId2" Type="http://schemas.openxmlformats.org/officeDocument/2006/relationships/hyperlink" Target="https://securityaffairs.com/38844/hacking/jeep-cherokee-hack-fiat-recall.html" TargetMode="External"/><Relationship Id="rId1" Type="http://schemas.openxmlformats.org/officeDocument/2006/relationships/slideLayout" Target="../slideLayouts/slideLayout2.xml"/><Relationship Id="rId4" Type="http://schemas.openxmlformats.org/officeDocument/2006/relationships/hyperlink" Target="https://api.semanticscholar.org/CorpusID:67306708"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hyperledger-fabric.readthedocs.io/en/release-2.5/" TargetMode="External"/><Relationship Id="rId2" Type="http://schemas.openxmlformats.org/officeDocument/2006/relationships/hyperlink" Target="https://hyperledger-fabric.readthedocs.io/en/release-2.5/smartcontract/smartcontract.html" TargetMode="External"/><Relationship Id="rId1" Type="http://schemas.openxmlformats.org/officeDocument/2006/relationships/slideLayout" Target="../slideLayouts/slideLayout2.xml"/><Relationship Id="rId6" Type="http://schemas.openxmlformats.org/officeDocument/2006/relationships/hyperlink" Target="https://sumo.dlr.de/docs/index.html" TargetMode="External"/><Relationship Id="rId5" Type="http://schemas.openxmlformats.org/officeDocument/2006/relationships/hyperlink" Target="https://veins.car2x.org/" TargetMode="External"/><Relationship Id="rId4" Type="http://schemas.openxmlformats.org/officeDocument/2006/relationships/hyperlink" Target="https://omnetpp.org/"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3"/>
          <p:cNvSpPr txBox="1">
            <a:spLocks noGrp="1"/>
          </p:cNvSpPr>
          <p:nvPr>
            <p:ph type="ctrTitle"/>
          </p:nvPr>
        </p:nvSpPr>
        <p:spPr>
          <a:xfrm>
            <a:off x="827367" y="793400"/>
            <a:ext cx="10426400" cy="2387600"/>
          </a:xfrm>
          <a:prstGeom prst="rect">
            <a:avLst/>
          </a:prstGeom>
        </p:spPr>
        <p:txBody>
          <a:bodyPr spcFirstLastPara="1" vert="horz" wrap="square" lIns="91433" tIns="45700" rIns="91433" bIns="45700" rtlCol="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en-US" sz="4000" b="1">
                <a:solidFill>
                  <a:srgbClr val="203864"/>
                </a:solidFill>
              </a:rPr>
              <a:t>Enhancing Security of Over-the-Air Updates in Connected &amp; Autonomous Vehicles using Blockchain</a:t>
            </a:r>
            <a:endParaRPr lang="en-US" sz="4000" b="1"/>
          </a:p>
        </p:txBody>
      </p:sp>
      <p:sp>
        <p:nvSpPr>
          <p:cNvPr id="84" name="Google Shape;84;p13"/>
          <p:cNvSpPr txBox="1">
            <a:spLocks noGrp="1"/>
          </p:cNvSpPr>
          <p:nvPr>
            <p:ph type="subTitle" idx="1"/>
          </p:nvPr>
        </p:nvSpPr>
        <p:spPr>
          <a:xfrm>
            <a:off x="828261" y="3429003"/>
            <a:ext cx="9839739" cy="2252468"/>
          </a:xfrm>
          <a:prstGeom prst="rect">
            <a:avLst/>
          </a:prstGeom>
        </p:spPr>
        <p:txBody>
          <a:bodyPr spcFirstLastPara="1" wrap="square" lIns="91433" tIns="45700" rIns="91433"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spcBef>
                <a:spcPts val="1333"/>
              </a:spcBef>
              <a:buSzPts val="1100"/>
            </a:pPr>
            <a:r>
              <a:rPr lang="en-US" sz="2800" b="1"/>
              <a:t>MSc Thesis </a:t>
            </a:r>
            <a:r>
              <a:rPr lang="en-US" sz="2800" b="1" err="1"/>
              <a:t>Defence</a:t>
            </a:r>
            <a:r>
              <a:rPr lang="en-US" sz="2800" b="1"/>
              <a:t> by: Zeeman Memon</a:t>
            </a:r>
            <a:endParaRPr lang="en-US"/>
          </a:p>
          <a:p>
            <a:pPr marL="0" indent="0" algn="ctr">
              <a:spcBef>
                <a:spcPts val="1333"/>
              </a:spcBef>
              <a:buSzPts val="1100"/>
            </a:pPr>
            <a:r>
              <a:rPr lang="en-US" sz="2800" b="1"/>
              <a:t>School of Computer Science, University of Windsor</a:t>
            </a:r>
            <a:endParaRPr lang="en-CA" sz="2800" b="1"/>
          </a:p>
          <a:p>
            <a:pPr algn="ctr">
              <a:spcBef>
                <a:spcPts val="1333"/>
              </a:spcBef>
              <a:buSzPts val="1100"/>
            </a:pPr>
            <a:r>
              <a:rPr lang="en-CA" sz="2800" b="1"/>
              <a:t>10 September 2024</a:t>
            </a:r>
            <a:endParaRPr lang="en-US" sz="2800" b="1"/>
          </a:p>
        </p:txBody>
      </p:sp>
    </p:spTree>
    <p:extLst>
      <p:ext uri="{BB962C8B-B14F-4D97-AF65-F5344CB8AC3E}">
        <p14:creationId xmlns:p14="http://schemas.microsoft.com/office/powerpoint/2010/main" val="349525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a:spLocks noGrp="1"/>
          </p:cNvSpPr>
          <p:nvPr>
            <p:ph type="sldNum" idx="12"/>
          </p:nvPr>
        </p:nvSpPr>
        <p:spPr>
          <a:xfrm>
            <a:off x="838200" y="6295919"/>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10</a:t>
            </a:fld>
            <a:endParaRPr/>
          </a:p>
        </p:txBody>
      </p:sp>
      <p:sp>
        <p:nvSpPr>
          <p:cNvPr id="132" name="Google Shape;132;p22"/>
          <p:cNvSpPr txBox="1"/>
          <p:nvPr/>
        </p:nvSpPr>
        <p:spPr>
          <a:xfrm>
            <a:off x="3185588" y="548164"/>
            <a:ext cx="11096700" cy="708000"/>
          </a:xfrm>
          <a:prstGeom prst="rect">
            <a:avLst/>
          </a:prstGeom>
          <a:noFill/>
          <a:ln>
            <a:noFill/>
          </a:ln>
        </p:spPr>
        <p:txBody>
          <a:bodyPr spcFirstLastPara="1" wrap="square" lIns="91425" tIns="45700" rIns="91425" bIns="45700" anchor="t" anchorCtr="0">
            <a:spAutoFit/>
          </a:bodyPr>
          <a:lstStyle/>
          <a:p>
            <a:r>
              <a:rPr lang="en-US" sz="4000" b="1">
                <a:solidFill>
                  <a:srgbClr val="444444"/>
                </a:solidFill>
              </a:rPr>
              <a:t>The OTA Update Lifecycle</a:t>
            </a:r>
            <a:endParaRPr sz="4000" b="1">
              <a:solidFill>
                <a:srgbClr val="444444"/>
              </a:solidFill>
            </a:endParaRPr>
          </a:p>
        </p:txBody>
      </p:sp>
      <p:pic>
        <p:nvPicPr>
          <p:cNvPr id="133" name="Google Shape;133;p22"/>
          <p:cNvPicPr preferRelativeResize="0"/>
          <p:nvPr/>
        </p:nvPicPr>
        <p:blipFill>
          <a:blip r:embed="rId3">
            <a:alphaModFix/>
          </a:blip>
          <a:stretch>
            <a:fillRect/>
          </a:stretch>
        </p:blipFill>
        <p:spPr>
          <a:xfrm>
            <a:off x="541750" y="1740000"/>
            <a:ext cx="10788859" cy="3600626"/>
          </a:xfrm>
          <a:prstGeom prst="rect">
            <a:avLst/>
          </a:prstGeom>
          <a:noFill/>
          <a:ln>
            <a:noFill/>
          </a:ln>
        </p:spPr>
      </p:pic>
      <p:sp>
        <p:nvSpPr>
          <p:cNvPr id="2" name="TextBox 1">
            <a:extLst>
              <a:ext uri="{FF2B5EF4-FFF2-40B4-BE49-F238E27FC236}">
                <a16:creationId xmlns:a16="http://schemas.microsoft.com/office/drawing/2014/main" id="{566357B5-578C-1A64-3780-CBF4B36441FF}"/>
              </a:ext>
            </a:extLst>
          </p:cNvPr>
          <p:cNvSpPr txBox="1"/>
          <p:nvPr/>
        </p:nvSpPr>
        <p:spPr>
          <a:xfrm>
            <a:off x="4166419" y="5567516"/>
            <a:ext cx="616974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Fig. 4: The OTA Update Lifecycle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a:spLocks noGrp="1"/>
          </p:cNvSpPr>
          <p:nvPr>
            <p:ph type="sldNum" idx="12"/>
          </p:nvPr>
        </p:nvSpPr>
        <p:spPr>
          <a:xfrm>
            <a:off x="838200" y="6295919"/>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11</a:t>
            </a:fld>
            <a:endParaRPr/>
          </a:p>
        </p:txBody>
      </p:sp>
      <p:sp>
        <p:nvSpPr>
          <p:cNvPr id="132" name="Google Shape;132;p22"/>
          <p:cNvSpPr txBox="1"/>
          <p:nvPr/>
        </p:nvSpPr>
        <p:spPr>
          <a:xfrm>
            <a:off x="3185588" y="548164"/>
            <a:ext cx="11096700" cy="708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rgbClr val="444444"/>
                </a:solidFill>
              </a:rPr>
              <a:t>OTA Update Lifecycle</a:t>
            </a:r>
            <a:endParaRPr sz="4000" b="1">
              <a:solidFill>
                <a:srgbClr val="444444"/>
              </a:solidFill>
            </a:endParaRPr>
          </a:p>
        </p:txBody>
      </p:sp>
      <p:pic>
        <p:nvPicPr>
          <p:cNvPr id="5" name="Picture 4">
            <a:extLst>
              <a:ext uri="{FF2B5EF4-FFF2-40B4-BE49-F238E27FC236}">
                <a16:creationId xmlns:a16="http://schemas.microsoft.com/office/drawing/2014/main" id="{17C1A80C-277F-23DA-E1D5-615427EC7CE0}"/>
              </a:ext>
            </a:extLst>
          </p:cNvPr>
          <p:cNvPicPr>
            <a:picLocks noChangeAspect="1"/>
          </p:cNvPicPr>
          <p:nvPr/>
        </p:nvPicPr>
        <p:blipFill>
          <a:blip r:embed="rId3"/>
          <a:stretch>
            <a:fillRect/>
          </a:stretch>
        </p:blipFill>
        <p:spPr>
          <a:xfrm>
            <a:off x="591238" y="1695666"/>
            <a:ext cx="11009524" cy="3466667"/>
          </a:xfrm>
          <a:prstGeom prst="rect">
            <a:avLst/>
          </a:prstGeom>
        </p:spPr>
      </p:pic>
    </p:spTree>
    <p:extLst>
      <p:ext uri="{BB962C8B-B14F-4D97-AF65-F5344CB8AC3E}">
        <p14:creationId xmlns:p14="http://schemas.microsoft.com/office/powerpoint/2010/main" val="72950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a:spLocks noGrp="1"/>
          </p:cNvSpPr>
          <p:nvPr>
            <p:ph type="sldNum" idx="12"/>
          </p:nvPr>
        </p:nvSpPr>
        <p:spPr>
          <a:xfrm>
            <a:off x="838200" y="6295919"/>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12</a:t>
            </a:fld>
            <a:endParaRPr/>
          </a:p>
        </p:txBody>
      </p:sp>
      <p:sp>
        <p:nvSpPr>
          <p:cNvPr id="132" name="Google Shape;132;p22"/>
          <p:cNvSpPr txBox="1"/>
          <p:nvPr/>
        </p:nvSpPr>
        <p:spPr>
          <a:xfrm>
            <a:off x="3185588" y="548164"/>
            <a:ext cx="11096700" cy="708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rgbClr val="444444"/>
                </a:solidFill>
              </a:rPr>
              <a:t>OTA Update Lifecycle</a:t>
            </a:r>
            <a:endParaRPr sz="4000" b="1">
              <a:solidFill>
                <a:srgbClr val="444444"/>
              </a:solidFill>
            </a:endParaRPr>
          </a:p>
        </p:txBody>
      </p:sp>
      <p:pic>
        <p:nvPicPr>
          <p:cNvPr id="3" name="Picture 2">
            <a:extLst>
              <a:ext uri="{FF2B5EF4-FFF2-40B4-BE49-F238E27FC236}">
                <a16:creationId xmlns:a16="http://schemas.microsoft.com/office/drawing/2014/main" id="{4E8D5CA2-5A31-BF97-B0FE-EC5A76DEBEF3}"/>
              </a:ext>
            </a:extLst>
          </p:cNvPr>
          <p:cNvPicPr>
            <a:picLocks noChangeAspect="1"/>
          </p:cNvPicPr>
          <p:nvPr/>
        </p:nvPicPr>
        <p:blipFill>
          <a:blip r:embed="rId3"/>
          <a:stretch>
            <a:fillRect/>
          </a:stretch>
        </p:blipFill>
        <p:spPr>
          <a:xfrm>
            <a:off x="591238" y="1629000"/>
            <a:ext cx="11009524" cy="3600000"/>
          </a:xfrm>
          <a:prstGeom prst="rect">
            <a:avLst/>
          </a:prstGeom>
        </p:spPr>
      </p:pic>
    </p:spTree>
    <p:extLst>
      <p:ext uri="{BB962C8B-B14F-4D97-AF65-F5344CB8AC3E}">
        <p14:creationId xmlns:p14="http://schemas.microsoft.com/office/powerpoint/2010/main" val="1187981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a:spLocks noGrp="1"/>
          </p:cNvSpPr>
          <p:nvPr>
            <p:ph type="sldNum" idx="12"/>
          </p:nvPr>
        </p:nvSpPr>
        <p:spPr>
          <a:xfrm>
            <a:off x="838200" y="6295919"/>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13</a:t>
            </a:fld>
            <a:endParaRPr/>
          </a:p>
        </p:txBody>
      </p:sp>
      <p:sp>
        <p:nvSpPr>
          <p:cNvPr id="132" name="Google Shape;132;p22"/>
          <p:cNvSpPr txBox="1"/>
          <p:nvPr/>
        </p:nvSpPr>
        <p:spPr>
          <a:xfrm>
            <a:off x="3185588" y="548164"/>
            <a:ext cx="11096700" cy="708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rgbClr val="444444"/>
                </a:solidFill>
              </a:rPr>
              <a:t>OTA Update Lifecycle</a:t>
            </a:r>
            <a:endParaRPr sz="4000" b="1">
              <a:solidFill>
                <a:srgbClr val="444444"/>
              </a:solidFill>
            </a:endParaRPr>
          </a:p>
        </p:txBody>
      </p:sp>
      <p:pic>
        <p:nvPicPr>
          <p:cNvPr id="3" name="Picture 2">
            <a:extLst>
              <a:ext uri="{FF2B5EF4-FFF2-40B4-BE49-F238E27FC236}">
                <a16:creationId xmlns:a16="http://schemas.microsoft.com/office/drawing/2014/main" id="{4D7D8C32-5B2F-99D6-73FA-8E31F98ECD94}"/>
              </a:ext>
            </a:extLst>
          </p:cNvPr>
          <p:cNvPicPr>
            <a:picLocks noChangeAspect="1"/>
          </p:cNvPicPr>
          <p:nvPr/>
        </p:nvPicPr>
        <p:blipFill>
          <a:blip r:embed="rId3"/>
          <a:stretch>
            <a:fillRect/>
          </a:stretch>
        </p:blipFill>
        <p:spPr>
          <a:xfrm>
            <a:off x="591238" y="1629000"/>
            <a:ext cx="11009524" cy="3600000"/>
          </a:xfrm>
          <a:prstGeom prst="rect">
            <a:avLst/>
          </a:prstGeom>
        </p:spPr>
      </p:pic>
    </p:spTree>
    <p:extLst>
      <p:ext uri="{BB962C8B-B14F-4D97-AF65-F5344CB8AC3E}">
        <p14:creationId xmlns:p14="http://schemas.microsoft.com/office/powerpoint/2010/main" val="2306443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a:spLocks noGrp="1"/>
          </p:cNvSpPr>
          <p:nvPr>
            <p:ph type="sldNum" idx="12"/>
          </p:nvPr>
        </p:nvSpPr>
        <p:spPr>
          <a:xfrm>
            <a:off x="838200" y="6295919"/>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14</a:t>
            </a:fld>
            <a:endParaRPr/>
          </a:p>
        </p:txBody>
      </p:sp>
      <p:sp>
        <p:nvSpPr>
          <p:cNvPr id="132" name="Google Shape;132;p22"/>
          <p:cNvSpPr txBox="1"/>
          <p:nvPr/>
        </p:nvSpPr>
        <p:spPr>
          <a:xfrm>
            <a:off x="3185588" y="548164"/>
            <a:ext cx="11096700" cy="708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rgbClr val="444444"/>
                </a:solidFill>
              </a:rPr>
              <a:t>OTA Update Lifecycle</a:t>
            </a:r>
            <a:endParaRPr sz="4000" b="1">
              <a:solidFill>
                <a:srgbClr val="444444"/>
              </a:solidFill>
            </a:endParaRPr>
          </a:p>
        </p:txBody>
      </p:sp>
      <p:pic>
        <p:nvPicPr>
          <p:cNvPr id="3" name="Picture 2">
            <a:extLst>
              <a:ext uri="{FF2B5EF4-FFF2-40B4-BE49-F238E27FC236}">
                <a16:creationId xmlns:a16="http://schemas.microsoft.com/office/drawing/2014/main" id="{4BAEA7C8-3A57-AE28-FF02-165925A6E35C}"/>
              </a:ext>
            </a:extLst>
          </p:cNvPr>
          <p:cNvPicPr>
            <a:picLocks noChangeAspect="1"/>
          </p:cNvPicPr>
          <p:nvPr/>
        </p:nvPicPr>
        <p:blipFill>
          <a:blip r:embed="rId3"/>
          <a:stretch>
            <a:fillRect/>
          </a:stretch>
        </p:blipFill>
        <p:spPr>
          <a:xfrm>
            <a:off x="591238" y="1629000"/>
            <a:ext cx="11009524" cy="3600000"/>
          </a:xfrm>
          <a:prstGeom prst="rect">
            <a:avLst/>
          </a:prstGeom>
        </p:spPr>
      </p:pic>
    </p:spTree>
    <p:extLst>
      <p:ext uri="{BB962C8B-B14F-4D97-AF65-F5344CB8AC3E}">
        <p14:creationId xmlns:p14="http://schemas.microsoft.com/office/powerpoint/2010/main" val="2866006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a:spLocks noGrp="1"/>
          </p:cNvSpPr>
          <p:nvPr>
            <p:ph type="sldNum" idx="12"/>
          </p:nvPr>
        </p:nvSpPr>
        <p:spPr>
          <a:xfrm>
            <a:off x="838200" y="6295919"/>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15</a:t>
            </a:fld>
            <a:endParaRPr/>
          </a:p>
        </p:txBody>
      </p:sp>
      <p:sp>
        <p:nvSpPr>
          <p:cNvPr id="132" name="Google Shape;132;p22"/>
          <p:cNvSpPr txBox="1"/>
          <p:nvPr/>
        </p:nvSpPr>
        <p:spPr>
          <a:xfrm>
            <a:off x="3185588" y="548164"/>
            <a:ext cx="11096700" cy="708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rgbClr val="444444"/>
                </a:solidFill>
              </a:rPr>
              <a:t>OTA Update Lifecycle</a:t>
            </a:r>
            <a:endParaRPr sz="4000" b="1">
              <a:solidFill>
                <a:srgbClr val="444444"/>
              </a:solidFill>
            </a:endParaRPr>
          </a:p>
        </p:txBody>
      </p:sp>
      <p:pic>
        <p:nvPicPr>
          <p:cNvPr id="3" name="Picture 2">
            <a:extLst>
              <a:ext uri="{FF2B5EF4-FFF2-40B4-BE49-F238E27FC236}">
                <a16:creationId xmlns:a16="http://schemas.microsoft.com/office/drawing/2014/main" id="{AB08A9DD-706A-4EA1-BCC2-497CA6AF9BCF}"/>
              </a:ext>
            </a:extLst>
          </p:cNvPr>
          <p:cNvPicPr>
            <a:picLocks noChangeAspect="1"/>
          </p:cNvPicPr>
          <p:nvPr/>
        </p:nvPicPr>
        <p:blipFill>
          <a:blip r:embed="rId3"/>
          <a:stretch>
            <a:fillRect/>
          </a:stretch>
        </p:blipFill>
        <p:spPr>
          <a:xfrm>
            <a:off x="591238" y="1629000"/>
            <a:ext cx="11009524" cy="3600000"/>
          </a:xfrm>
          <a:prstGeom prst="rect">
            <a:avLst/>
          </a:prstGeom>
        </p:spPr>
      </p:pic>
    </p:spTree>
    <p:extLst>
      <p:ext uri="{BB962C8B-B14F-4D97-AF65-F5344CB8AC3E}">
        <p14:creationId xmlns:p14="http://schemas.microsoft.com/office/powerpoint/2010/main" val="1243632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a:spLocks noGrp="1"/>
          </p:cNvSpPr>
          <p:nvPr>
            <p:ph type="sldNum" idx="12"/>
          </p:nvPr>
        </p:nvSpPr>
        <p:spPr>
          <a:xfrm>
            <a:off x="838200" y="6295919"/>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16</a:t>
            </a:fld>
            <a:endParaRPr/>
          </a:p>
        </p:txBody>
      </p:sp>
      <p:sp>
        <p:nvSpPr>
          <p:cNvPr id="132" name="Google Shape;132;p22"/>
          <p:cNvSpPr txBox="1"/>
          <p:nvPr/>
        </p:nvSpPr>
        <p:spPr>
          <a:xfrm>
            <a:off x="3185588" y="548164"/>
            <a:ext cx="11096700" cy="708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rgbClr val="444444"/>
                </a:solidFill>
              </a:rPr>
              <a:t>OTA Update Lifecycle</a:t>
            </a:r>
            <a:endParaRPr sz="4000" b="1">
              <a:solidFill>
                <a:srgbClr val="444444"/>
              </a:solidFill>
            </a:endParaRPr>
          </a:p>
        </p:txBody>
      </p:sp>
      <p:pic>
        <p:nvPicPr>
          <p:cNvPr id="133" name="Google Shape;133;p22"/>
          <p:cNvPicPr preferRelativeResize="0"/>
          <p:nvPr/>
        </p:nvPicPr>
        <p:blipFill>
          <a:blip r:embed="rId3">
            <a:alphaModFix/>
          </a:blip>
          <a:stretch>
            <a:fillRect/>
          </a:stretch>
        </p:blipFill>
        <p:spPr>
          <a:xfrm>
            <a:off x="541750" y="1740000"/>
            <a:ext cx="10788859" cy="3600626"/>
          </a:xfrm>
          <a:prstGeom prst="rect">
            <a:avLst/>
          </a:prstGeom>
          <a:noFill/>
          <a:ln>
            <a:noFill/>
          </a:ln>
        </p:spPr>
      </p:pic>
    </p:spTree>
    <p:extLst>
      <p:ext uri="{BB962C8B-B14F-4D97-AF65-F5344CB8AC3E}">
        <p14:creationId xmlns:p14="http://schemas.microsoft.com/office/powerpoint/2010/main" val="101110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3"/>
          <p:cNvSpPr txBox="1">
            <a:spLocks noGrp="1"/>
          </p:cNvSpPr>
          <p:nvPr>
            <p:ph type="sldNum" idx="12"/>
          </p:nvPr>
        </p:nvSpPr>
        <p:spPr>
          <a:xfrm>
            <a:off x="838200" y="6295919"/>
            <a:ext cx="27432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17</a:t>
            </a:fld>
            <a:endParaRPr/>
          </a:p>
        </p:txBody>
      </p:sp>
      <p:sp>
        <p:nvSpPr>
          <p:cNvPr id="140" name="Google Shape;140;p23"/>
          <p:cNvSpPr txBox="1"/>
          <p:nvPr/>
        </p:nvSpPr>
        <p:spPr>
          <a:xfrm>
            <a:off x="3049954" y="400182"/>
            <a:ext cx="11096700" cy="1323600"/>
          </a:xfrm>
          <a:prstGeom prst="rect">
            <a:avLst/>
          </a:prstGeom>
          <a:noFill/>
          <a:ln>
            <a:noFill/>
          </a:ln>
        </p:spPr>
        <p:txBody>
          <a:bodyPr spcFirstLastPara="1" wrap="square" lIns="91425" tIns="45700" rIns="91425" bIns="45700" anchor="t" anchorCtr="0">
            <a:spAutoFit/>
          </a:bodyPr>
          <a:lstStyle/>
          <a:p>
            <a:r>
              <a:rPr lang="en-US" sz="4000" b="1">
                <a:solidFill>
                  <a:srgbClr val="444444"/>
                </a:solidFill>
              </a:rPr>
              <a:t>OTA Update Cybersecurity</a:t>
            </a:r>
            <a:endParaRPr lang="en-US"/>
          </a:p>
          <a:p>
            <a:pPr marL="0" marR="0" lvl="0" indent="0" algn="l" rtl="0">
              <a:spcBef>
                <a:spcPts val="0"/>
              </a:spcBef>
              <a:spcAft>
                <a:spcPts val="0"/>
              </a:spcAft>
              <a:buNone/>
            </a:pPr>
            <a:endParaRPr sz="4000" b="1">
              <a:solidFill>
                <a:srgbClr val="444444"/>
              </a:solidFill>
            </a:endParaRPr>
          </a:p>
        </p:txBody>
      </p:sp>
      <p:sp>
        <p:nvSpPr>
          <p:cNvPr id="141" name="Google Shape;141;p23"/>
          <p:cNvSpPr txBox="1"/>
          <p:nvPr/>
        </p:nvSpPr>
        <p:spPr>
          <a:xfrm>
            <a:off x="841443" y="1376886"/>
            <a:ext cx="10833900" cy="6004690"/>
          </a:xfrm>
          <a:prstGeom prst="rect">
            <a:avLst/>
          </a:prstGeom>
          <a:noFill/>
          <a:ln>
            <a:noFill/>
          </a:ln>
        </p:spPr>
        <p:txBody>
          <a:bodyPr spcFirstLastPara="1" wrap="square" lIns="91425" tIns="91425" rIns="91425" bIns="91425" anchor="t" anchorCtr="0">
            <a:spAutoFit/>
          </a:bodyPr>
          <a:lstStyle/>
          <a:p>
            <a:r>
              <a:rPr lang="en-US" sz="2800">
                <a:solidFill>
                  <a:schemeClr val="dk1"/>
                </a:solidFill>
                <a:ea typeface="+mn-lt"/>
                <a:cs typeface="+mn-lt"/>
              </a:rPr>
              <a:t>The security of OTA updates is important due to the critical risks associated with tampered updates that can affect an entire fleet of vehicles at once. Example cybersecurity attacks [6] include:</a:t>
            </a:r>
          </a:p>
          <a:p>
            <a:endParaRPr lang="en-US" sz="2800">
              <a:solidFill>
                <a:schemeClr val="dk1"/>
              </a:solidFill>
              <a:ea typeface="Calibri"/>
              <a:cs typeface="Calibri"/>
            </a:endParaRPr>
          </a:p>
          <a:p>
            <a:pPr marL="342900" indent="-342900">
              <a:buFont typeface="Arial"/>
              <a:buChar char="•"/>
            </a:pPr>
            <a:r>
              <a:rPr lang="en-US" sz="2800">
                <a:solidFill>
                  <a:schemeClr val="dk1"/>
                </a:solidFill>
                <a:ea typeface="Calibri"/>
                <a:cs typeface="Calibri"/>
              </a:rPr>
              <a:t>Man-in-the-middle attacks</a:t>
            </a:r>
          </a:p>
          <a:p>
            <a:pPr marL="342900" indent="-342900">
              <a:buFont typeface="Arial"/>
              <a:buChar char="•"/>
            </a:pPr>
            <a:r>
              <a:rPr lang="en-US" sz="2800">
                <a:solidFill>
                  <a:schemeClr val="dk1"/>
                </a:solidFill>
                <a:ea typeface="Calibri"/>
                <a:cs typeface="Calibri"/>
              </a:rPr>
              <a:t>Rogue updates</a:t>
            </a:r>
          </a:p>
          <a:p>
            <a:pPr marL="342900" indent="-342900">
              <a:buFont typeface="Arial"/>
              <a:buChar char="•"/>
            </a:pPr>
            <a:r>
              <a:rPr lang="en-US" sz="2800">
                <a:solidFill>
                  <a:schemeClr val="dk1"/>
                </a:solidFill>
                <a:ea typeface="Calibri"/>
                <a:cs typeface="Calibri"/>
              </a:rPr>
              <a:t>Replay attacks</a:t>
            </a:r>
          </a:p>
          <a:p>
            <a:pPr marL="342900" indent="-342900">
              <a:buFont typeface="Arial"/>
              <a:buChar char="•"/>
            </a:pPr>
            <a:r>
              <a:rPr lang="en-US" sz="2800">
                <a:solidFill>
                  <a:schemeClr val="dk1"/>
                </a:solidFill>
                <a:ea typeface="Calibri"/>
                <a:cs typeface="Calibri"/>
              </a:rPr>
              <a:t>Denial-of-Service attacks</a:t>
            </a:r>
          </a:p>
          <a:p>
            <a:pPr marL="342900" indent="-342900">
              <a:buFont typeface="Arial"/>
              <a:buChar char="•"/>
            </a:pPr>
            <a:r>
              <a:rPr lang="en-US" sz="2800">
                <a:solidFill>
                  <a:schemeClr val="dk1"/>
                </a:solidFill>
                <a:ea typeface="Calibri"/>
                <a:cs typeface="Calibri"/>
              </a:rPr>
              <a:t>Weak Access Controls</a:t>
            </a:r>
          </a:p>
          <a:p>
            <a:pPr marL="342900" indent="-342900">
              <a:buFont typeface="Arial"/>
              <a:buChar char="•"/>
            </a:pPr>
            <a:r>
              <a:rPr lang="en-US" sz="2800">
                <a:solidFill>
                  <a:schemeClr val="dk1"/>
                </a:solidFill>
                <a:ea typeface="Calibri"/>
                <a:cs typeface="Calibri"/>
              </a:rPr>
              <a:t>Social Engineering </a:t>
            </a:r>
          </a:p>
          <a:p>
            <a:pPr marL="342900" indent="-342900">
              <a:buFont typeface="Arial"/>
              <a:buChar char="•"/>
            </a:pPr>
            <a:endParaRPr lang="en-US" sz="2800">
              <a:solidFill>
                <a:schemeClr val="dk1"/>
              </a:solidFill>
              <a:ea typeface="Calibri"/>
              <a:cs typeface="Calibri"/>
            </a:endParaRPr>
          </a:p>
          <a:p>
            <a:pPr marL="342900" indent="-342900">
              <a:buFont typeface="Arial"/>
              <a:buChar char="•"/>
            </a:pPr>
            <a:endParaRPr lang="en-US" sz="2800">
              <a:solidFill>
                <a:schemeClr val="dk1"/>
              </a:solidFill>
              <a:ea typeface="Calibri"/>
              <a:cs typeface="Calibri"/>
            </a:endParaRPr>
          </a:p>
          <a:p>
            <a:pPr marL="76200">
              <a:lnSpc>
                <a:spcPct val="114999"/>
              </a:lnSpc>
              <a:spcBef>
                <a:spcPts val="1200"/>
              </a:spcBef>
            </a:pPr>
            <a:endParaRPr lang="en-US" sz="2800">
              <a:solidFill>
                <a:schemeClr val="dk1"/>
              </a:solidFill>
              <a:ea typeface="Calibri"/>
              <a:cs typeface="Calibri"/>
            </a:endParaRPr>
          </a:p>
        </p:txBody>
      </p:sp>
    </p:spTree>
    <p:extLst>
      <p:ext uri="{BB962C8B-B14F-4D97-AF65-F5344CB8AC3E}">
        <p14:creationId xmlns:p14="http://schemas.microsoft.com/office/powerpoint/2010/main" val="4047878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52380-E59C-81FB-7833-34951CA1E501}"/>
              </a:ext>
            </a:extLst>
          </p:cNvPr>
          <p:cNvSpPr>
            <a:spLocks noGrp="1"/>
          </p:cNvSpPr>
          <p:nvPr>
            <p:ph type="title"/>
          </p:nvPr>
        </p:nvSpPr>
        <p:spPr>
          <a:xfrm>
            <a:off x="838200" y="277682"/>
            <a:ext cx="10515600" cy="1325563"/>
          </a:xfrm>
        </p:spPr>
        <p:txBody>
          <a:bodyPr/>
          <a:lstStyle/>
          <a:p>
            <a:pPr algn="ctr"/>
            <a:r>
              <a:rPr lang="en-US" b="1">
                <a:latin typeface="Calibri"/>
                <a:ea typeface="Calibri"/>
                <a:cs typeface="Calibri"/>
              </a:rPr>
              <a:t>Notable </a:t>
            </a:r>
            <a:r>
              <a:rPr lang="en-US" sz="4000" b="1">
                <a:latin typeface="Calibri"/>
                <a:ea typeface="Calibri"/>
                <a:cs typeface="Calibri"/>
              </a:rPr>
              <a:t>Automotive</a:t>
            </a:r>
            <a:r>
              <a:rPr lang="en-US" b="1">
                <a:latin typeface="Calibri"/>
                <a:ea typeface="Calibri"/>
                <a:cs typeface="Calibri"/>
              </a:rPr>
              <a:t> Cyber Attacks</a:t>
            </a:r>
            <a:endParaRPr lang="en-US"/>
          </a:p>
        </p:txBody>
      </p:sp>
      <p:sp>
        <p:nvSpPr>
          <p:cNvPr id="3" name="Text Placeholder 2">
            <a:extLst>
              <a:ext uri="{FF2B5EF4-FFF2-40B4-BE49-F238E27FC236}">
                <a16:creationId xmlns:a16="http://schemas.microsoft.com/office/drawing/2014/main" id="{2D6AB5ED-7804-8920-485C-1E98C1E6F76F}"/>
              </a:ext>
            </a:extLst>
          </p:cNvPr>
          <p:cNvSpPr>
            <a:spLocks noGrp="1"/>
          </p:cNvSpPr>
          <p:nvPr>
            <p:ph type="body" idx="1"/>
          </p:nvPr>
        </p:nvSpPr>
        <p:spPr>
          <a:xfrm>
            <a:off x="838200" y="1512819"/>
            <a:ext cx="10515600" cy="4124601"/>
          </a:xfrm>
        </p:spPr>
        <p:txBody>
          <a:bodyPr vert="horz" lIns="91440" tIns="45720" rIns="91440" bIns="45720" rtlCol="0" anchor="t">
            <a:normAutofit/>
          </a:bodyPr>
          <a:lstStyle/>
          <a:p>
            <a:pPr marL="114300" indent="0" algn="just">
              <a:lnSpc>
                <a:spcPct val="150000"/>
              </a:lnSpc>
              <a:buNone/>
            </a:pPr>
            <a:r>
              <a:rPr lang="en-US" sz="2000">
                <a:cs typeface="Calibri"/>
              </a:rPr>
              <a:t>1) Researchers demonstrated a </a:t>
            </a:r>
            <a:r>
              <a:rPr lang="en-US" sz="2000" b="1">
                <a:cs typeface="Calibri"/>
              </a:rPr>
              <a:t>MitM attack</a:t>
            </a:r>
            <a:r>
              <a:rPr lang="en-US" sz="2000">
                <a:cs typeface="Calibri"/>
              </a:rPr>
              <a:t> on a Tesla Model S, intercepting and manipulating </a:t>
            </a:r>
            <a:r>
              <a:rPr lang="en-US" sz="2000">
                <a:ea typeface="+mn-lt"/>
                <a:cs typeface="+mn-lt"/>
              </a:rPr>
              <a:t>the software update communications.</a:t>
            </a:r>
            <a:r>
              <a:rPr lang="en-US" sz="2000">
                <a:cs typeface="Calibri"/>
              </a:rPr>
              <a:t> [7]</a:t>
            </a:r>
          </a:p>
          <a:p>
            <a:pPr marL="114300" indent="0" algn="just">
              <a:lnSpc>
                <a:spcPct val="150000"/>
              </a:lnSpc>
              <a:buNone/>
            </a:pPr>
            <a:r>
              <a:rPr lang="en-US" sz="2000">
                <a:cs typeface="Calibri"/>
              </a:rPr>
              <a:t>2) In 2015, Chrysler recalled 1.4 million vehicles after researchers discovered they could send </a:t>
            </a:r>
            <a:r>
              <a:rPr lang="en-US" sz="2000" b="1">
                <a:cs typeface="Calibri"/>
              </a:rPr>
              <a:t>rogue updates</a:t>
            </a:r>
            <a:r>
              <a:rPr lang="en-US" sz="2000">
                <a:cs typeface="Calibri"/>
              </a:rPr>
              <a:t> to the vehicle's infotainment system via a cellular network. [8]</a:t>
            </a:r>
            <a:endParaRPr lang="en-US" sz="2000">
              <a:ea typeface="Calibri"/>
              <a:cs typeface="Calibri"/>
            </a:endParaRPr>
          </a:p>
          <a:p>
            <a:pPr marL="114300" indent="0" algn="just">
              <a:lnSpc>
                <a:spcPct val="150000"/>
              </a:lnSpc>
              <a:buNone/>
            </a:pPr>
            <a:r>
              <a:rPr lang="en-US" sz="2000">
                <a:cs typeface="Calibri"/>
              </a:rPr>
              <a:t>3) In 2019, researchers demonstrated that the Nissan Leaf's telematics app allowed users to control vehicle functions with just the Vehicle Identification Number (VIN). Attackers could use </a:t>
            </a:r>
            <a:r>
              <a:rPr lang="en-US" sz="2000" b="1">
                <a:cs typeface="Calibri"/>
              </a:rPr>
              <a:t>social engineering techniques</a:t>
            </a:r>
            <a:r>
              <a:rPr lang="en-US" sz="2000">
                <a:cs typeface="Calibri"/>
              </a:rPr>
              <a:t> to obtain the VIN from unsuspecting vehicle owners or through public records, allowing them to initiate unauthorized OTA updates. [9]</a:t>
            </a:r>
            <a:endParaRPr lang="en-US" sz="2000">
              <a:ea typeface="Calibri"/>
              <a:cs typeface="Calibri"/>
            </a:endParaRPr>
          </a:p>
          <a:p>
            <a:pPr marL="114300" indent="0" algn="just">
              <a:lnSpc>
                <a:spcPct val="150000"/>
              </a:lnSpc>
              <a:buNone/>
            </a:pPr>
            <a:endParaRPr lang="en-US">
              <a:cs typeface="Calibri"/>
            </a:endParaRPr>
          </a:p>
        </p:txBody>
      </p:sp>
      <p:sp>
        <p:nvSpPr>
          <p:cNvPr id="4" name="Slide Number Placeholder 3">
            <a:extLst>
              <a:ext uri="{FF2B5EF4-FFF2-40B4-BE49-F238E27FC236}">
                <a16:creationId xmlns:a16="http://schemas.microsoft.com/office/drawing/2014/main" id="{C0DC938C-CB98-2642-99C3-2EDF3CC49C5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2472391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3"/>
          <p:cNvSpPr txBox="1">
            <a:spLocks noGrp="1"/>
          </p:cNvSpPr>
          <p:nvPr>
            <p:ph type="sldNum" idx="12"/>
          </p:nvPr>
        </p:nvSpPr>
        <p:spPr>
          <a:xfrm>
            <a:off x="838200" y="6295919"/>
            <a:ext cx="27432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19</a:t>
            </a:fld>
            <a:endParaRPr/>
          </a:p>
        </p:txBody>
      </p:sp>
      <p:sp>
        <p:nvSpPr>
          <p:cNvPr id="140" name="Google Shape;140;p23"/>
          <p:cNvSpPr txBox="1"/>
          <p:nvPr/>
        </p:nvSpPr>
        <p:spPr>
          <a:xfrm>
            <a:off x="551593" y="150346"/>
            <a:ext cx="11096700" cy="1938952"/>
          </a:xfrm>
          <a:prstGeom prst="rect">
            <a:avLst/>
          </a:prstGeom>
          <a:noFill/>
          <a:ln>
            <a:noFill/>
          </a:ln>
        </p:spPr>
        <p:txBody>
          <a:bodyPr spcFirstLastPara="1" wrap="square" lIns="91425" tIns="45700" rIns="91425" bIns="45700" anchor="t" anchorCtr="0">
            <a:spAutoFit/>
          </a:bodyPr>
          <a:lstStyle/>
          <a:p>
            <a:pPr algn="ctr"/>
            <a:r>
              <a:rPr lang="en-US" sz="4000" b="1">
                <a:solidFill>
                  <a:srgbClr val="444444"/>
                </a:solidFill>
              </a:rPr>
              <a:t>Automotive Cybersecurity Standards and Regulation</a:t>
            </a:r>
            <a:endParaRPr lang="en-US">
              <a:ea typeface="Calibri" panose="020F0502020204030204"/>
              <a:cs typeface="Calibri" panose="020F0502020204030204"/>
            </a:endParaRPr>
          </a:p>
          <a:p>
            <a:pPr marL="0" marR="0" lvl="0" indent="0" algn="l" rtl="0">
              <a:spcBef>
                <a:spcPts val="0"/>
              </a:spcBef>
              <a:spcAft>
                <a:spcPts val="0"/>
              </a:spcAft>
              <a:buNone/>
            </a:pPr>
            <a:endParaRPr sz="4000" b="1">
              <a:solidFill>
                <a:srgbClr val="444444"/>
              </a:solidFill>
            </a:endParaRPr>
          </a:p>
        </p:txBody>
      </p:sp>
      <p:sp>
        <p:nvSpPr>
          <p:cNvPr id="141" name="Google Shape;141;p23"/>
          <p:cNvSpPr txBox="1"/>
          <p:nvPr/>
        </p:nvSpPr>
        <p:spPr>
          <a:xfrm>
            <a:off x="688819" y="1604300"/>
            <a:ext cx="10833900" cy="2400627"/>
          </a:xfrm>
          <a:prstGeom prst="rect">
            <a:avLst/>
          </a:prstGeom>
          <a:noFill/>
          <a:ln>
            <a:noFill/>
          </a:ln>
        </p:spPr>
        <p:txBody>
          <a:bodyPr spcFirstLastPara="1" wrap="square" lIns="91425" tIns="91425" rIns="91425" bIns="91425" anchor="t" anchorCtr="0">
            <a:spAutoFit/>
          </a:bodyPr>
          <a:lstStyle/>
          <a:p>
            <a:pPr marL="285750" indent="-285750">
              <a:buFont typeface="Arial"/>
              <a:buChar char="•"/>
            </a:pPr>
            <a:r>
              <a:rPr lang="en-US">
                <a:ea typeface="+mn-lt"/>
                <a:cs typeface="+mn-lt"/>
              </a:rPr>
              <a:t>Compliance with established cybersecurity standards and regulations is critical to achieving OTA update security requirements, such as confidentiality, integrity, authentication, access control, and </a:t>
            </a:r>
            <a:r>
              <a:rPr lang="en-US" err="1">
                <a:ea typeface="+mn-lt"/>
                <a:cs typeface="+mn-lt"/>
              </a:rPr>
              <a:t>audability</a:t>
            </a:r>
            <a:r>
              <a:rPr lang="en-US">
                <a:ea typeface="+mn-lt"/>
                <a:cs typeface="+mn-lt"/>
              </a:rPr>
              <a:t>,</a:t>
            </a:r>
            <a:endParaRPr lang="en-US">
              <a:ea typeface="Calibri"/>
              <a:cs typeface="Calibri"/>
            </a:endParaRPr>
          </a:p>
          <a:p>
            <a:pPr marL="285750" indent="-285750">
              <a:buFont typeface="Arial"/>
              <a:buChar char="•"/>
            </a:pPr>
            <a:endParaRPr lang="en-US">
              <a:ea typeface="+mn-lt"/>
              <a:cs typeface="+mn-lt"/>
            </a:endParaRPr>
          </a:p>
          <a:p>
            <a:pPr marL="285750" indent="-285750">
              <a:buFont typeface="Arial"/>
              <a:buChar char="•"/>
            </a:pPr>
            <a:r>
              <a:rPr lang="en-US">
                <a:ea typeface="+mn-lt"/>
                <a:cs typeface="+mn-lt"/>
              </a:rPr>
              <a:t>Usually, for the OTA solution provider or the OEM to be in business, they need to comply with certain standards and regulations, which can vary geographically. </a:t>
            </a:r>
          </a:p>
          <a:p>
            <a:pPr marL="285750" indent="-285750">
              <a:buFont typeface="Arial"/>
              <a:buChar char="•"/>
            </a:pPr>
            <a:endParaRPr lang="en-US">
              <a:ea typeface="+mn-lt"/>
              <a:cs typeface="+mn-lt"/>
            </a:endParaRPr>
          </a:p>
          <a:p>
            <a:pPr marL="285750" indent="-285750">
              <a:buFont typeface="Arial"/>
              <a:buChar char="•"/>
            </a:pPr>
            <a:r>
              <a:rPr lang="en-US">
                <a:ea typeface="+mn-lt"/>
                <a:cs typeface="+mn-lt"/>
              </a:rPr>
              <a:t>Two major standards: UNECE R155/R156 [5] and ISO/SAE 21434 [4].</a:t>
            </a:r>
            <a:endParaRPr lang="en-US">
              <a:ea typeface="Calibri" panose="020F0502020204030204"/>
              <a:cs typeface="Calibri"/>
            </a:endParaRPr>
          </a:p>
          <a:p>
            <a:endParaRPr lang="en-US">
              <a:ea typeface="+mn-lt"/>
              <a:cs typeface="+mn-lt"/>
            </a:endParaRPr>
          </a:p>
        </p:txBody>
      </p:sp>
      <p:pic>
        <p:nvPicPr>
          <p:cNvPr id="2" name="Picture 1" descr="A logo with a globe and a circle of leaves&#10;&#10;Description automatically generated">
            <a:extLst>
              <a:ext uri="{FF2B5EF4-FFF2-40B4-BE49-F238E27FC236}">
                <a16:creationId xmlns:a16="http://schemas.microsoft.com/office/drawing/2014/main" id="{11FFA740-CB02-0F75-B9B2-C29A0FBC7C96}"/>
              </a:ext>
            </a:extLst>
          </p:cNvPr>
          <p:cNvPicPr>
            <a:picLocks noChangeAspect="1"/>
          </p:cNvPicPr>
          <p:nvPr/>
        </p:nvPicPr>
        <p:blipFill>
          <a:blip r:embed="rId3"/>
          <a:stretch>
            <a:fillRect/>
          </a:stretch>
        </p:blipFill>
        <p:spPr>
          <a:xfrm>
            <a:off x="3573128" y="3604564"/>
            <a:ext cx="2748951" cy="2677065"/>
          </a:xfrm>
          <a:prstGeom prst="rect">
            <a:avLst/>
          </a:prstGeom>
        </p:spPr>
      </p:pic>
      <p:pic>
        <p:nvPicPr>
          <p:cNvPr id="3" name="Picture 2" descr="A blue text on a white background&#10;&#10;Description automatically generated">
            <a:extLst>
              <a:ext uri="{FF2B5EF4-FFF2-40B4-BE49-F238E27FC236}">
                <a16:creationId xmlns:a16="http://schemas.microsoft.com/office/drawing/2014/main" id="{105D2DF0-663C-C764-D219-A62BB29EE6AF}"/>
              </a:ext>
            </a:extLst>
          </p:cNvPr>
          <p:cNvPicPr>
            <a:picLocks noChangeAspect="1"/>
          </p:cNvPicPr>
          <p:nvPr/>
        </p:nvPicPr>
        <p:blipFill>
          <a:blip r:embed="rId4"/>
          <a:stretch>
            <a:fillRect/>
          </a:stretch>
        </p:blipFill>
        <p:spPr>
          <a:xfrm>
            <a:off x="6315033" y="4151857"/>
            <a:ext cx="1997015" cy="1587081"/>
          </a:xfrm>
          <a:prstGeom prst="rect">
            <a:avLst/>
          </a:prstGeom>
        </p:spPr>
      </p:pic>
    </p:spTree>
    <p:extLst>
      <p:ext uri="{BB962C8B-B14F-4D97-AF65-F5344CB8AC3E}">
        <p14:creationId xmlns:p14="http://schemas.microsoft.com/office/powerpoint/2010/main" val="3087833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838200" y="131609"/>
            <a:ext cx="10515600" cy="128869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5000"/>
              <a:buFont typeface="Arial"/>
              <a:buNone/>
            </a:pPr>
            <a:r>
              <a:rPr lang="en-US" sz="5000" b="1">
                <a:latin typeface="Arial"/>
                <a:ea typeface="Arial"/>
                <a:cs typeface="Arial"/>
                <a:sym typeface="Arial"/>
              </a:rPr>
              <a:t>Thesis Committee</a:t>
            </a:r>
            <a:endParaRPr/>
          </a:p>
        </p:txBody>
      </p:sp>
      <p:sp>
        <p:nvSpPr>
          <p:cNvPr id="72" name="Google Shape;72;p14"/>
          <p:cNvSpPr txBox="1"/>
          <p:nvPr/>
        </p:nvSpPr>
        <p:spPr>
          <a:xfrm>
            <a:off x="576840" y="1560336"/>
            <a:ext cx="11038316" cy="5216772"/>
          </a:xfrm>
          <a:prstGeom prst="rect">
            <a:avLst/>
          </a:prstGeom>
          <a:noFill/>
          <a:ln>
            <a:noFill/>
          </a:ln>
        </p:spPr>
        <p:txBody>
          <a:bodyPr spcFirstLastPara="1" wrap="square" lIns="91425" tIns="45700" rIns="91425" bIns="45700" anchor="t" anchorCtr="0">
            <a:spAutoFit/>
          </a:bodyPr>
          <a:lstStyle/>
          <a:p>
            <a:r>
              <a:rPr lang="en-CA" sz="1900" b="1">
                <a:solidFill>
                  <a:schemeClr val="dk1"/>
                </a:solidFill>
                <a:latin typeface="Arial"/>
                <a:ea typeface="Arial"/>
                <a:cs typeface="Arial"/>
              </a:rPr>
              <a:t>Chair:  Dr. Prashanth </a:t>
            </a:r>
            <a:r>
              <a:rPr lang="en-CA" sz="1900" b="1" err="1">
                <a:solidFill>
                  <a:schemeClr val="dk1"/>
                </a:solidFill>
                <a:latin typeface="Arial"/>
                <a:ea typeface="Arial"/>
                <a:cs typeface="Arial"/>
              </a:rPr>
              <a:t>Cheluvasai</a:t>
            </a:r>
            <a:r>
              <a:rPr lang="en-CA" sz="1900" b="1">
                <a:solidFill>
                  <a:schemeClr val="dk1"/>
                </a:solidFill>
                <a:latin typeface="Arial"/>
                <a:ea typeface="Arial"/>
                <a:cs typeface="Arial"/>
              </a:rPr>
              <a:t> Ranga          </a:t>
            </a:r>
            <a:r>
              <a:rPr lang="en-CA" sz="1900">
                <a:solidFill>
                  <a:schemeClr val="dk1"/>
                </a:solidFill>
                <a:latin typeface="Arial"/>
                <a:ea typeface="Arial"/>
                <a:cs typeface="Arial"/>
              </a:rPr>
              <a:t>(School of Computer Science, University of Windsor)</a:t>
            </a:r>
            <a:endParaRPr lang="en-US" sz="1900">
              <a:solidFill>
                <a:schemeClr val="dk1"/>
              </a:solidFill>
              <a:latin typeface="Arial"/>
              <a:ea typeface="Arial"/>
              <a:cs typeface="Arial"/>
            </a:endParaRPr>
          </a:p>
          <a:p>
            <a:pPr>
              <a:lnSpc>
                <a:spcPct val="300000"/>
              </a:lnSpc>
            </a:pPr>
            <a:r>
              <a:rPr lang="en-US" sz="1900" b="1">
                <a:solidFill>
                  <a:schemeClr val="dk1"/>
                </a:solidFill>
                <a:latin typeface="Arial"/>
                <a:ea typeface="Arial"/>
                <a:cs typeface="Arial"/>
                <a:sym typeface="Arial"/>
              </a:rPr>
              <a:t>External Reader: Dr. Balakumar Balasingam  </a:t>
            </a:r>
            <a:r>
              <a:rPr lang="en-US" sz="1900">
                <a:solidFill>
                  <a:schemeClr val="dk1"/>
                </a:solidFill>
                <a:latin typeface="Arial"/>
                <a:ea typeface="Arial"/>
                <a:cs typeface="Arial"/>
                <a:sym typeface="Arial"/>
              </a:rPr>
              <a:t>(Department of Electrical and Computer Engineering)</a:t>
            </a:r>
            <a:endParaRPr lang="en-US">
              <a:solidFill>
                <a:schemeClr val="dk1"/>
              </a:solidFill>
              <a:latin typeface="Calibri" panose="020F0502020204030204"/>
              <a:ea typeface="Calibri"/>
              <a:cs typeface="Calibri"/>
              <a:sym typeface="Arial"/>
            </a:endParaRPr>
          </a:p>
          <a:p>
            <a:pPr>
              <a:lnSpc>
                <a:spcPct val="300000"/>
              </a:lnSpc>
              <a:spcBef>
                <a:spcPts val="400"/>
              </a:spcBef>
            </a:pPr>
            <a:r>
              <a:rPr lang="en-US" sz="1900" b="1">
                <a:solidFill>
                  <a:schemeClr val="dk1"/>
                </a:solidFill>
                <a:latin typeface="Arial"/>
                <a:ea typeface="Arial"/>
                <a:cs typeface="Arial"/>
                <a:sym typeface="Arial"/>
              </a:rPr>
              <a:t>Internal Reader: Dr. Dan Wu</a:t>
            </a:r>
            <a:r>
              <a:rPr lang="en-US" sz="1900">
                <a:solidFill>
                  <a:schemeClr val="dk1"/>
                </a:solidFill>
                <a:latin typeface="Arial"/>
                <a:ea typeface="Arial"/>
                <a:cs typeface="Arial"/>
                <a:sym typeface="Arial"/>
              </a:rPr>
              <a:t>                             (School of Computer Science, University of Windsor)</a:t>
            </a:r>
            <a:endParaRPr lang="en-US">
              <a:solidFill>
                <a:schemeClr val="dk1"/>
              </a:solidFill>
              <a:latin typeface="Calibri"/>
              <a:ea typeface="Calibri"/>
              <a:cs typeface="Calibri"/>
              <a:sym typeface="Arial"/>
            </a:endParaRPr>
          </a:p>
          <a:p>
            <a:pPr>
              <a:lnSpc>
                <a:spcPct val="300000"/>
              </a:lnSpc>
              <a:spcBef>
                <a:spcPts val="400"/>
              </a:spcBef>
            </a:pPr>
            <a:r>
              <a:rPr lang="en-US" sz="1900" b="1">
                <a:solidFill>
                  <a:schemeClr val="dk1"/>
                </a:solidFill>
                <a:latin typeface="Arial"/>
                <a:ea typeface="Arial"/>
                <a:cs typeface="Arial"/>
                <a:sym typeface="Arial"/>
              </a:rPr>
              <a:t>Advisor: Dr. Ikjot Saini   </a:t>
            </a:r>
            <a:r>
              <a:rPr lang="en-US" sz="1900">
                <a:solidFill>
                  <a:schemeClr val="dk1"/>
                </a:solidFill>
                <a:latin typeface="Arial"/>
                <a:ea typeface="Arial"/>
                <a:cs typeface="Arial"/>
                <a:sym typeface="Arial"/>
              </a:rPr>
              <a:t>                                   (School of Computer Science, University of Windsor)</a:t>
            </a:r>
            <a:endParaRPr sz="1800">
              <a:solidFill>
                <a:schemeClr val="dk1"/>
              </a:solidFill>
              <a:latin typeface="Calibri"/>
              <a:ea typeface="Calibri"/>
              <a:cs typeface="Calibri"/>
            </a:endParaRPr>
          </a:p>
          <a:p>
            <a:pPr marL="0" marR="0" lvl="0" indent="0" algn="l" rtl="0">
              <a:lnSpc>
                <a:spcPct val="300000"/>
              </a:lnSpc>
              <a:spcBef>
                <a:spcPts val="400"/>
              </a:spcBef>
              <a:spcAft>
                <a:spcPts val="0"/>
              </a:spcAft>
              <a:buNone/>
            </a:pPr>
            <a:endParaRPr sz="190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F6AEC199-40A2-3476-EEDD-912E333564B8}"/>
              </a:ext>
            </a:extLst>
          </p:cNvPr>
          <p:cNvGraphicFramePr>
            <a:graphicFrameLocks noGrp="1"/>
          </p:cNvGraphicFramePr>
          <p:nvPr>
            <p:ph idx="1"/>
            <p:extLst>
              <p:ext uri="{D42A27DB-BD31-4B8C-83A1-F6EECF244321}">
                <p14:modId xmlns:p14="http://schemas.microsoft.com/office/powerpoint/2010/main" val="1961720008"/>
              </p:ext>
            </p:extLst>
          </p:nvPr>
        </p:nvGraphicFramePr>
        <p:xfrm>
          <a:off x="359433" y="186905"/>
          <a:ext cx="11567541" cy="5803437"/>
        </p:xfrm>
        <a:graphic>
          <a:graphicData uri="http://schemas.openxmlformats.org/drawingml/2006/table">
            <a:tbl>
              <a:tblPr firstRow="1" bandRow="1">
                <a:tableStyleId>{5C22544A-7EE6-4342-B048-85BDC9FD1C3A}</a:tableStyleId>
              </a:tblPr>
              <a:tblGrid>
                <a:gridCol w="567580">
                  <a:extLst>
                    <a:ext uri="{9D8B030D-6E8A-4147-A177-3AD203B41FA5}">
                      <a16:colId xmlns:a16="http://schemas.microsoft.com/office/drawing/2014/main" val="3037415847"/>
                    </a:ext>
                  </a:extLst>
                </a:gridCol>
                <a:gridCol w="2684935">
                  <a:extLst>
                    <a:ext uri="{9D8B030D-6E8A-4147-A177-3AD203B41FA5}">
                      <a16:colId xmlns:a16="http://schemas.microsoft.com/office/drawing/2014/main" val="3781451645"/>
                    </a:ext>
                  </a:extLst>
                </a:gridCol>
                <a:gridCol w="2058812">
                  <a:extLst>
                    <a:ext uri="{9D8B030D-6E8A-4147-A177-3AD203B41FA5}">
                      <a16:colId xmlns:a16="http://schemas.microsoft.com/office/drawing/2014/main" val="757769011"/>
                    </a:ext>
                  </a:extLst>
                </a:gridCol>
                <a:gridCol w="3099290">
                  <a:extLst>
                    <a:ext uri="{9D8B030D-6E8A-4147-A177-3AD203B41FA5}">
                      <a16:colId xmlns:a16="http://schemas.microsoft.com/office/drawing/2014/main" val="2321943886"/>
                    </a:ext>
                  </a:extLst>
                </a:gridCol>
                <a:gridCol w="3156924">
                  <a:extLst>
                    <a:ext uri="{9D8B030D-6E8A-4147-A177-3AD203B41FA5}">
                      <a16:colId xmlns:a16="http://schemas.microsoft.com/office/drawing/2014/main" val="3391958174"/>
                    </a:ext>
                  </a:extLst>
                </a:gridCol>
              </a:tblGrid>
              <a:tr h="339037">
                <a:tc>
                  <a:txBody>
                    <a:bodyPr/>
                    <a:lstStyle/>
                    <a:p>
                      <a:pPr lvl="0" algn="ctr">
                        <a:lnSpc>
                          <a:spcPct val="150000"/>
                        </a:lnSpc>
                        <a:buNone/>
                      </a:pPr>
                      <a:r>
                        <a:rPr lang="en-US" sz="1200" err="1"/>
                        <a:t>S.No</a:t>
                      </a:r>
                      <a:r>
                        <a:rPr lang="en-US" sz="1200"/>
                        <a:t>.</a:t>
                      </a:r>
                      <a:endParaRPr lang="en-US"/>
                    </a:p>
                  </a:txBody>
                  <a:tcPr marL="64021" marR="64021" marT="32010" marB="32010"/>
                </a:tc>
                <a:tc>
                  <a:txBody>
                    <a:bodyPr/>
                    <a:lstStyle/>
                    <a:p>
                      <a:pPr lvl="0" algn="ctr">
                        <a:lnSpc>
                          <a:spcPct val="150000"/>
                        </a:lnSpc>
                        <a:buNone/>
                      </a:pPr>
                      <a:r>
                        <a:rPr lang="en-US" sz="1200"/>
                        <a:t>Title &amp; Author</a:t>
                      </a:r>
                    </a:p>
                  </a:txBody>
                  <a:tcPr marL="64021" marR="64021" marT="32010" marB="32010"/>
                </a:tc>
                <a:tc>
                  <a:txBody>
                    <a:bodyPr/>
                    <a:lstStyle/>
                    <a:p>
                      <a:pPr lvl="0" algn="ctr">
                        <a:lnSpc>
                          <a:spcPct val="150000"/>
                        </a:lnSpc>
                        <a:buNone/>
                      </a:pPr>
                      <a:r>
                        <a:rPr lang="en-US" sz="1200"/>
                        <a:t>Approach Used</a:t>
                      </a:r>
                    </a:p>
                  </a:txBody>
                  <a:tcPr marL="64021" marR="64021" marT="32010" marB="32010"/>
                </a:tc>
                <a:tc>
                  <a:txBody>
                    <a:bodyPr/>
                    <a:lstStyle/>
                    <a:p>
                      <a:pPr lvl="0" algn="ctr">
                        <a:lnSpc>
                          <a:spcPct val="150000"/>
                        </a:lnSpc>
                        <a:buNone/>
                      </a:pPr>
                      <a:r>
                        <a:rPr lang="en-US" sz="1200"/>
                        <a:t>Strengths</a:t>
                      </a:r>
                    </a:p>
                  </a:txBody>
                  <a:tcPr marL="64021" marR="64021" marT="32010" marB="32010"/>
                </a:tc>
                <a:tc>
                  <a:txBody>
                    <a:bodyPr/>
                    <a:lstStyle/>
                    <a:p>
                      <a:pPr lvl="0" algn="ctr">
                        <a:lnSpc>
                          <a:spcPct val="150000"/>
                        </a:lnSpc>
                        <a:buNone/>
                      </a:pPr>
                      <a:r>
                        <a:rPr lang="en-US" sz="1200"/>
                        <a:t>Weaknesses</a:t>
                      </a:r>
                    </a:p>
                  </a:txBody>
                  <a:tcPr marL="64021" marR="64021" marT="32010" marB="32010"/>
                </a:tc>
                <a:extLst>
                  <a:ext uri="{0D108BD9-81ED-4DB2-BD59-A6C34878D82A}">
                    <a16:rowId xmlns:a16="http://schemas.microsoft.com/office/drawing/2014/main" val="246460968"/>
                  </a:ext>
                </a:extLst>
              </a:tr>
              <a:tr h="2850420">
                <a:tc>
                  <a:txBody>
                    <a:bodyPr/>
                    <a:lstStyle/>
                    <a:p>
                      <a:pPr lvl="0" algn="just">
                        <a:lnSpc>
                          <a:spcPct val="150000"/>
                        </a:lnSpc>
                        <a:buNone/>
                      </a:pPr>
                      <a:r>
                        <a:rPr lang="en-US" sz="1400">
                          <a:solidFill>
                            <a:srgbClr val="000000"/>
                          </a:solidFill>
                        </a:rPr>
                        <a:t>1.</a:t>
                      </a:r>
                    </a:p>
                  </a:txBody>
                  <a:tcPr marL="71119" marR="71119" marT="35560" marB="35560"/>
                </a:tc>
                <a:tc>
                  <a:txBody>
                    <a:bodyPr/>
                    <a:lstStyle/>
                    <a:p>
                      <a:pPr lvl="0">
                        <a:buNone/>
                      </a:pPr>
                      <a:r>
                        <a:rPr lang="en-US" sz="1400" u="none" strike="noStrike" noProof="0"/>
                        <a:t>"A Multi-Factor Authenticated Blockchain-Based OTA Update Framework for Connected Autonomous Vehicles" by Sadia Yeasmin and Anwar Haque (2021) [10]</a:t>
                      </a:r>
                    </a:p>
                    <a:p>
                      <a:pPr lvl="0">
                        <a:buNone/>
                      </a:pPr>
                      <a:endParaRPr lang="en-US" sz="1400" u="none" strike="noStrike" noProof="0"/>
                    </a:p>
                    <a:p>
                      <a:pPr lvl="0">
                        <a:buNone/>
                      </a:pPr>
                      <a:r>
                        <a:rPr lang="en-US" sz="1400" u="none" strike="noStrike" noProof="0">
                          <a:solidFill>
                            <a:srgbClr val="000000"/>
                          </a:solidFill>
                        </a:rPr>
                        <a:t>"A Novel and Failsafe Blockchain Framework for Secure OTA Updates in Connected Autonomous Vehicles" by Sadia Yeasmin, Anwar Haque, and Amir Sayegh (2022) [11]</a:t>
                      </a:r>
                      <a:endParaRPr lang="en-US" sz="1400">
                        <a:solidFill>
                          <a:srgbClr val="000000"/>
                        </a:solidFill>
                      </a:endParaRPr>
                    </a:p>
                  </a:txBody>
                  <a:tcPr/>
                </a:tc>
                <a:tc>
                  <a:txBody>
                    <a:bodyPr/>
                    <a:lstStyle/>
                    <a:p>
                      <a:pPr lvl="0" algn="l">
                        <a:lnSpc>
                          <a:spcPct val="100000"/>
                        </a:lnSpc>
                        <a:spcBef>
                          <a:spcPts val="0"/>
                        </a:spcBef>
                        <a:spcAft>
                          <a:spcPts val="0"/>
                        </a:spcAft>
                        <a:buNone/>
                      </a:pPr>
                      <a:r>
                        <a:rPr lang="en-US" sz="1400" u="none" strike="noStrike" noProof="0"/>
                        <a:t>Blockchain-based</a:t>
                      </a:r>
                    </a:p>
                    <a:p>
                      <a:pPr lvl="0" algn="l">
                        <a:lnSpc>
                          <a:spcPct val="100000"/>
                        </a:lnSpc>
                        <a:spcBef>
                          <a:spcPts val="0"/>
                        </a:spcBef>
                        <a:spcAft>
                          <a:spcPts val="0"/>
                        </a:spcAft>
                        <a:buNone/>
                      </a:pPr>
                      <a:r>
                        <a:rPr lang="en-US" sz="1400" u="none" strike="noStrike" noProof="0"/>
                        <a:t>Framework with</a:t>
                      </a:r>
                      <a:endParaRPr lang="en-US" sz="1400"/>
                    </a:p>
                    <a:p>
                      <a:pPr lvl="0" algn="l">
                        <a:lnSpc>
                          <a:spcPct val="100000"/>
                        </a:lnSpc>
                        <a:spcBef>
                          <a:spcPts val="0"/>
                        </a:spcBef>
                        <a:spcAft>
                          <a:spcPts val="0"/>
                        </a:spcAft>
                        <a:buNone/>
                      </a:pPr>
                      <a:r>
                        <a:rPr lang="en-US" sz="1400" u="none" strike="noStrike" noProof="0"/>
                        <a:t>multi-factor authentication for</a:t>
                      </a:r>
                      <a:endParaRPr lang="en-US" sz="1400"/>
                    </a:p>
                    <a:p>
                      <a:pPr lvl="0" algn="l">
                        <a:lnSpc>
                          <a:spcPct val="100000"/>
                        </a:lnSpc>
                        <a:spcBef>
                          <a:spcPts val="0"/>
                        </a:spcBef>
                        <a:spcAft>
                          <a:spcPts val="0"/>
                        </a:spcAft>
                        <a:buNone/>
                      </a:pPr>
                      <a:r>
                        <a:rPr lang="en-US" sz="1400" u="none" strike="noStrike" noProof="0"/>
                        <a:t>real-time OTA</a:t>
                      </a:r>
                    </a:p>
                    <a:p>
                      <a:pPr lvl="0">
                        <a:buNone/>
                      </a:pPr>
                      <a:r>
                        <a:rPr lang="en-US" sz="1400" u="none" strike="noStrike" noProof="0"/>
                        <a:t>updates</a:t>
                      </a:r>
                    </a:p>
                  </a:txBody>
                  <a:tcPr/>
                </a:tc>
                <a:tc>
                  <a:txBody>
                    <a:bodyPr/>
                    <a:lstStyle/>
                    <a:p>
                      <a:pPr marL="0" lvl="0" indent="0" algn="l">
                        <a:lnSpc>
                          <a:spcPct val="100000"/>
                        </a:lnSpc>
                        <a:spcBef>
                          <a:spcPts val="0"/>
                        </a:spcBef>
                        <a:spcAft>
                          <a:spcPts val="0"/>
                        </a:spcAft>
                        <a:buNone/>
                      </a:pPr>
                      <a:r>
                        <a:rPr lang="en-US" sz="1400" u="none" strike="noStrike" baseline="0" noProof="0">
                          <a:solidFill>
                            <a:srgbClr val="000000"/>
                          </a:solidFill>
                        </a:rPr>
                        <a:t>- Provides increased security against OTA-related cyber threats due to multi-factor authentication mechanisms including salting-based hashing and ECC. </a:t>
                      </a:r>
                      <a:endParaRPr lang="en-US" sz="1400"/>
                    </a:p>
                    <a:p>
                      <a:pPr marL="0" lvl="0" indent="0" algn="l">
                        <a:lnSpc>
                          <a:spcPct val="100000"/>
                        </a:lnSpc>
                        <a:spcBef>
                          <a:spcPts val="0"/>
                        </a:spcBef>
                        <a:spcAft>
                          <a:spcPts val="0"/>
                        </a:spcAft>
                        <a:buNone/>
                      </a:pPr>
                      <a:r>
                        <a:rPr lang="en-US" sz="1400" u="none" strike="noStrike" baseline="0" noProof="0">
                          <a:solidFill>
                            <a:srgbClr val="000000"/>
                          </a:solidFill>
                        </a:rPr>
                        <a:t>- Low latency achieved through optimized network protocols. </a:t>
                      </a:r>
                      <a:endParaRPr lang="en-US" sz="1400"/>
                    </a:p>
                    <a:p>
                      <a:pPr marL="0" lvl="0" indent="0" algn="l">
                        <a:lnSpc>
                          <a:spcPct val="100000"/>
                        </a:lnSpc>
                        <a:spcBef>
                          <a:spcPts val="0"/>
                        </a:spcBef>
                        <a:spcAft>
                          <a:spcPts val="0"/>
                        </a:spcAft>
                        <a:buNone/>
                      </a:pPr>
                      <a:r>
                        <a:rPr lang="en-US" sz="1400" u="none" strike="noStrike" baseline="0" noProof="0">
                          <a:solidFill>
                            <a:srgbClr val="000000"/>
                          </a:solidFill>
                        </a:rPr>
                        <a:t>- No single point of failure, due to decentralized architecture.</a:t>
                      </a:r>
                      <a:endParaRPr lang="en-US" sz="1400"/>
                    </a:p>
                  </a:txBody>
                  <a:tcPr/>
                </a:tc>
                <a:tc>
                  <a:txBody>
                    <a:bodyPr/>
                    <a:lstStyle/>
                    <a:p>
                      <a:pPr marL="0" lvl="0" indent="0" algn="l">
                        <a:lnSpc>
                          <a:spcPct val="100000"/>
                        </a:lnSpc>
                        <a:buNone/>
                      </a:pPr>
                      <a:r>
                        <a:rPr lang="en-US" sz="1400"/>
                        <a:t>- Requires comprehensive validation in real-world environments to better evaluate the framework. </a:t>
                      </a:r>
                    </a:p>
                    <a:p>
                      <a:pPr marL="0" lvl="0" indent="0" algn="l">
                        <a:lnSpc>
                          <a:spcPct val="100000"/>
                        </a:lnSpc>
                        <a:buNone/>
                      </a:pPr>
                      <a:r>
                        <a:rPr lang="en-US" sz="1400"/>
                        <a:t>- Reliability and scalability can be further improved by addressing multiple node failures and diverse cyberattacks (e.g., DDoS, Sybil, brute force).</a:t>
                      </a:r>
                    </a:p>
                  </a:txBody>
                  <a:tcPr marL="71119" marR="71119" marT="35560" marB="35560"/>
                </a:tc>
                <a:extLst>
                  <a:ext uri="{0D108BD9-81ED-4DB2-BD59-A6C34878D82A}">
                    <a16:rowId xmlns:a16="http://schemas.microsoft.com/office/drawing/2014/main" val="1161323252"/>
                  </a:ext>
                </a:extLst>
              </a:tr>
              <a:tr h="2599280">
                <a:tc>
                  <a:txBody>
                    <a:bodyPr/>
                    <a:lstStyle/>
                    <a:p>
                      <a:pPr lvl="0" algn="just">
                        <a:lnSpc>
                          <a:spcPct val="150000"/>
                        </a:lnSpc>
                        <a:buNone/>
                      </a:pPr>
                      <a:r>
                        <a:rPr lang="en-US" sz="1400">
                          <a:solidFill>
                            <a:srgbClr val="000000"/>
                          </a:solidFill>
                        </a:rPr>
                        <a:t>2.</a:t>
                      </a:r>
                    </a:p>
                  </a:txBody>
                  <a:tcPr marL="71119" marR="71119" marT="35560" marB="35560"/>
                </a:tc>
                <a:tc>
                  <a:txBody>
                    <a:bodyPr/>
                    <a:lstStyle/>
                    <a:p>
                      <a:pPr lvl="0" algn="just">
                        <a:lnSpc>
                          <a:spcPct val="100000"/>
                        </a:lnSpc>
                        <a:buNone/>
                      </a:pPr>
                      <a:r>
                        <a:rPr lang="en-US" sz="1400" u="none" strike="noStrike" baseline="0" noProof="0">
                          <a:solidFill>
                            <a:srgbClr val="000000"/>
                          </a:solidFill>
                        </a:rPr>
                        <a:t>"DDoS Attack Prevention in Autonomous Vehicle's OTA Updates: Combining PBFT Consensus and Distributed Firewall in Hyperledger Fabric Blockchain" by Sadia Yeasmin and Anwar Haque (2024) [12]</a:t>
                      </a:r>
                      <a:endParaRPr lang="en-US" sz="1400"/>
                    </a:p>
                  </a:txBody>
                  <a:tcPr marL="71119" marR="71119" marT="35560" marB="35560"/>
                </a:tc>
                <a:tc>
                  <a:txBody>
                    <a:bodyPr/>
                    <a:lstStyle/>
                    <a:p>
                      <a:pPr lvl="0" algn="just">
                        <a:lnSpc>
                          <a:spcPct val="100000"/>
                        </a:lnSpc>
                        <a:spcBef>
                          <a:spcPts val="0"/>
                        </a:spcBef>
                        <a:spcAft>
                          <a:spcPts val="0"/>
                        </a:spcAft>
                        <a:buNone/>
                      </a:pPr>
                      <a:r>
                        <a:rPr lang="en-US" sz="1400" u="none" strike="noStrike" baseline="0" noProof="0">
                          <a:solidFill>
                            <a:srgbClr val="000000"/>
                          </a:solidFill>
                        </a:rPr>
                        <a:t>DDoS Attack</a:t>
                      </a:r>
                      <a:endParaRPr lang="en-US" sz="1400">
                        <a:solidFill>
                          <a:srgbClr val="000000"/>
                        </a:solidFill>
                      </a:endParaRPr>
                    </a:p>
                    <a:p>
                      <a:pPr lvl="0" algn="just">
                        <a:lnSpc>
                          <a:spcPct val="100000"/>
                        </a:lnSpc>
                        <a:spcBef>
                          <a:spcPts val="0"/>
                        </a:spcBef>
                        <a:spcAft>
                          <a:spcPts val="0"/>
                        </a:spcAft>
                        <a:buNone/>
                      </a:pPr>
                      <a:r>
                        <a:rPr lang="en-US" sz="1400" u="none" strike="noStrike" baseline="0" noProof="0">
                          <a:solidFill>
                            <a:srgbClr val="000000"/>
                          </a:solidFill>
                        </a:rPr>
                        <a:t>Prevention using</a:t>
                      </a:r>
                      <a:endParaRPr lang="en-US" sz="1400">
                        <a:solidFill>
                          <a:srgbClr val="000000"/>
                        </a:solidFill>
                      </a:endParaRPr>
                    </a:p>
                    <a:p>
                      <a:pPr lvl="0" algn="just">
                        <a:lnSpc>
                          <a:spcPct val="100000"/>
                        </a:lnSpc>
                        <a:spcBef>
                          <a:spcPts val="0"/>
                        </a:spcBef>
                        <a:spcAft>
                          <a:spcPts val="0"/>
                        </a:spcAft>
                        <a:buNone/>
                      </a:pPr>
                      <a:r>
                        <a:rPr lang="en-US" sz="1400" u="none" strike="noStrike" baseline="0" noProof="0">
                          <a:solidFill>
                            <a:srgbClr val="000000"/>
                          </a:solidFill>
                        </a:rPr>
                        <a:t>PBFT Consensus</a:t>
                      </a:r>
                      <a:endParaRPr lang="en-US" sz="1400">
                        <a:solidFill>
                          <a:srgbClr val="000000"/>
                        </a:solidFill>
                      </a:endParaRPr>
                    </a:p>
                    <a:p>
                      <a:pPr lvl="0" algn="just">
                        <a:lnSpc>
                          <a:spcPct val="100000"/>
                        </a:lnSpc>
                        <a:spcBef>
                          <a:spcPts val="0"/>
                        </a:spcBef>
                        <a:spcAft>
                          <a:spcPts val="0"/>
                        </a:spcAft>
                        <a:buNone/>
                      </a:pPr>
                      <a:r>
                        <a:rPr lang="en-US" sz="1400" u="none" strike="noStrike" baseline="0" noProof="0">
                          <a:solidFill>
                            <a:srgbClr val="000000"/>
                          </a:solidFill>
                        </a:rPr>
                        <a:t>and Distributed</a:t>
                      </a:r>
                      <a:endParaRPr lang="en-US" sz="1400">
                        <a:solidFill>
                          <a:srgbClr val="000000"/>
                        </a:solidFill>
                      </a:endParaRPr>
                    </a:p>
                    <a:p>
                      <a:pPr lvl="0" algn="just">
                        <a:lnSpc>
                          <a:spcPct val="100000"/>
                        </a:lnSpc>
                        <a:spcBef>
                          <a:spcPts val="0"/>
                        </a:spcBef>
                        <a:spcAft>
                          <a:spcPts val="0"/>
                        </a:spcAft>
                        <a:buNone/>
                      </a:pPr>
                      <a:r>
                        <a:rPr lang="en-US" sz="1400" u="none" strike="noStrike" baseline="0" noProof="0">
                          <a:solidFill>
                            <a:srgbClr val="000000"/>
                          </a:solidFill>
                        </a:rPr>
                        <a:t>Firewall using</a:t>
                      </a:r>
                      <a:endParaRPr lang="en-US" sz="1400">
                        <a:solidFill>
                          <a:srgbClr val="000000"/>
                        </a:solidFill>
                      </a:endParaRPr>
                    </a:p>
                    <a:p>
                      <a:pPr lvl="0" algn="just">
                        <a:lnSpc>
                          <a:spcPct val="100000"/>
                        </a:lnSpc>
                        <a:buNone/>
                      </a:pPr>
                      <a:r>
                        <a:rPr lang="en-US" sz="1400" u="none" strike="noStrike" baseline="0" noProof="0">
                          <a:solidFill>
                            <a:srgbClr val="000000"/>
                          </a:solidFill>
                        </a:rPr>
                        <a:t>Hyperledger Fabric</a:t>
                      </a:r>
                    </a:p>
                  </a:txBody>
                  <a:tcPr marL="71119" marR="71119" marT="35560" marB="35560"/>
                </a:tc>
                <a:tc>
                  <a:txBody>
                    <a:bodyPr/>
                    <a:lstStyle/>
                    <a:p>
                      <a:pPr lvl="0" algn="just">
                        <a:lnSpc>
                          <a:spcPct val="100000"/>
                        </a:lnSpc>
                        <a:spcBef>
                          <a:spcPts val="0"/>
                        </a:spcBef>
                        <a:spcAft>
                          <a:spcPts val="0"/>
                        </a:spcAft>
                        <a:buNone/>
                      </a:pPr>
                      <a:r>
                        <a:rPr lang="en-US" sz="1400" u="none" strike="noStrike" noProof="0"/>
                        <a:t>- Designed to maintain service even</a:t>
                      </a:r>
                      <a:endParaRPr lang="en-US" sz="1400"/>
                    </a:p>
                    <a:p>
                      <a:pPr lvl="0" algn="just">
                        <a:lnSpc>
                          <a:spcPct val="100000"/>
                        </a:lnSpc>
                        <a:spcBef>
                          <a:spcPts val="0"/>
                        </a:spcBef>
                        <a:spcAft>
                          <a:spcPts val="0"/>
                        </a:spcAft>
                        <a:buNone/>
                      </a:pPr>
                      <a:r>
                        <a:rPr lang="en-US" sz="1400" u="none" strike="noStrike" noProof="0"/>
                        <a:t>when malicious nodes are present,</a:t>
                      </a:r>
                      <a:endParaRPr lang="en-US" sz="1400"/>
                    </a:p>
                    <a:p>
                      <a:pPr lvl="0" algn="just">
                        <a:lnSpc>
                          <a:spcPct val="100000"/>
                        </a:lnSpc>
                        <a:spcBef>
                          <a:spcPts val="0"/>
                        </a:spcBef>
                        <a:spcAft>
                          <a:spcPts val="0"/>
                        </a:spcAft>
                        <a:buNone/>
                      </a:pPr>
                      <a:r>
                        <a:rPr lang="en-US" sz="1400" u="none" strike="noStrike" noProof="0"/>
                        <a:t>ensuring continuation of system operations with minimum impact.</a:t>
                      </a:r>
                      <a:endParaRPr lang="en-US" sz="1400"/>
                    </a:p>
                    <a:p>
                      <a:pPr lvl="0" algn="just">
                        <a:lnSpc>
                          <a:spcPct val="100000"/>
                        </a:lnSpc>
                        <a:spcBef>
                          <a:spcPts val="0"/>
                        </a:spcBef>
                        <a:spcAft>
                          <a:spcPts val="0"/>
                        </a:spcAft>
                        <a:buNone/>
                      </a:pPr>
                      <a:r>
                        <a:rPr lang="en-US" sz="1400" u="none" strike="noStrike" noProof="0"/>
                        <a:t>- </a:t>
                      </a:r>
                      <a:r>
                        <a:rPr lang="en-US" sz="1400" b="0" i="0" u="none" strike="noStrike" noProof="0">
                          <a:solidFill>
                            <a:srgbClr val="000000"/>
                          </a:solidFill>
                          <a:latin typeface="Calibri"/>
                        </a:rPr>
                        <a:t>Maintains low transaction times,</a:t>
                      </a:r>
                    </a:p>
                    <a:p>
                      <a:pPr marL="0" lvl="0" indent="0" algn="just">
                        <a:lnSpc>
                          <a:spcPct val="100000"/>
                        </a:lnSpc>
                        <a:spcBef>
                          <a:spcPts val="0"/>
                        </a:spcBef>
                        <a:spcAft>
                          <a:spcPts val="0"/>
                        </a:spcAft>
                        <a:buNone/>
                      </a:pPr>
                      <a:r>
                        <a:rPr lang="en-US" sz="1400" b="0" i="0" u="none" strike="noStrike" noProof="0">
                          <a:solidFill>
                            <a:srgbClr val="000000"/>
                          </a:solidFill>
                          <a:latin typeface="Calibri"/>
                        </a:rPr>
                        <a:t>averaging around 20 milliseconds.</a:t>
                      </a:r>
                      <a:endParaRPr lang="en-US"/>
                    </a:p>
                  </a:txBody>
                  <a:tcPr marL="71119" marR="71119" marT="35560" marB="35560"/>
                </a:tc>
                <a:tc>
                  <a:txBody>
                    <a:bodyPr/>
                    <a:lstStyle/>
                    <a:p>
                      <a:pPr lvl="0" algn="l">
                        <a:lnSpc>
                          <a:spcPct val="100000"/>
                        </a:lnSpc>
                        <a:spcBef>
                          <a:spcPts val="0"/>
                        </a:spcBef>
                        <a:spcAft>
                          <a:spcPts val="0"/>
                        </a:spcAft>
                        <a:buNone/>
                      </a:pPr>
                      <a:r>
                        <a:rPr lang="en-US" sz="1400" u="none" strike="noStrike" noProof="0">
                          <a:solidFill>
                            <a:srgbClr val="000000"/>
                          </a:solidFill>
                        </a:rPr>
                        <a:t>- May be challenging to set up and</a:t>
                      </a:r>
                      <a:endParaRPr lang="en-US" sz="1400">
                        <a:solidFill>
                          <a:srgbClr val="000000"/>
                        </a:solidFill>
                      </a:endParaRPr>
                    </a:p>
                    <a:p>
                      <a:pPr lvl="0" algn="l">
                        <a:lnSpc>
                          <a:spcPct val="100000"/>
                        </a:lnSpc>
                        <a:spcBef>
                          <a:spcPts val="0"/>
                        </a:spcBef>
                        <a:spcAft>
                          <a:spcPts val="0"/>
                        </a:spcAft>
                        <a:buNone/>
                      </a:pPr>
                      <a:r>
                        <a:rPr lang="en-US" sz="1400" u="none" strike="noStrike" noProof="0">
                          <a:solidFill>
                            <a:srgbClr val="000000"/>
                          </a:solidFill>
                        </a:rPr>
                        <a:t>maintain in a production environment.</a:t>
                      </a:r>
                      <a:endParaRPr lang="en-US" sz="1400">
                        <a:solidFill>
                          <a:srgbClr val="000000"/>
                        </a:solidFill>
                      </a:endParaRPr>
                    </a:p>
                    <a:p>
                      <a:pPr marL="0" indent="0" algn="l">
                        <a:lnSpc>
                          <a:spcPct val="150000"/>
                        </a:lnSpc>
                        <a:buFontTx/>
                        <a:buNone/>
                      </a:pPr>
                      <a:endParaRPr lang="en-US" sz="1400">
                        <a:solidFill>
                          <a:srgbClr val="000000"/>
                        </a:solidFill>
                      </a:endParaRPr>
                    </a:p>
                  </a:txBody>
                  <a:tcPr marL="71119" marR="71119" marT="35560" marB="35560"/>
                </a:tc>
                <a:extLst>
                  <a:ext uri="{0D108BD9-81ED-4DB2-BD59-A6C34878D82A}">
                    <a16:rowId xmlns:a16="http://schemas.microsoft.com/office/drawing/2014/main" val="3136107896"/>
                  </a:ext>
                </a:extLst>
              </a:tr>
            </a:tbl>
          </a:graphicData>
        </a:graphic>
      </p:graphicFrame>
      <p:sp>
        <p:nvSpPr>
          <p:cNvPr id="2" name="Slide Number Placeholder 1">
            <a:extLst>
              <a:ext uri="{FF2B5EF4-FFF2-40B4-BE49-F238E27FC236}">
                <a16:creationId xmlns:a16="http://schemas.microsoft.com/office/drawing/2014/main" id="{6C257502-A5E4-E837-9168-01AB242E98EE}"/>
              </a:ext>
            </a:extLst>
          </p:cNvPr>
          <p:cNvSpPr>
            <a:spLocks noGrp="1"/>
          </p:cNvSpPr>
          <p:nvPr>
            <p:ph type="sldNum" sz="quarter" idx="12"/>
          </p:nvPr>
        </p:nvSpPr>
        <p:spPr/>
        <p:txBody>
          <a:bodyPr/>
          <a:lstStyle/>
          <a:p>
            <a:fld id="{2DEBF6B5-A8B6-5742-91AE-8DC29EBB8E42}" type="slidenum">
              <a:rPr lang="en-US" smtClean="0"/>
              <a:t>20</a:t>
            </a:fld>
            <a:endParaRPr lang="en-US"/>
          </a:p>
        </p:txBody>
      </p:sp>
    </p:spTree>
    <p:extLst>
      <p:ext uri="{BB962C8B-B14F-4D97-AF65-F5344CB8AC3E}">
        <p14:creationId xmlns:p14="http://schemas.microsoft.com/office/powerpoint/2010/main" val="3912469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F6AEC199-40A2-3476-EEDD-912E333564B8}"/>
              </a:ext>
            </a:extLst>
          </p:cNvPr>
          <p:cNvGraphicFramePr>
            <a:graphicFrameLocks noGrp="1"/>
          </p:cNvGraphicFramePr>
          <p:nvPr>
            <p:ph idx="1"/>
            <p:extLst>
              <p:ext uri="{D42A27DB-BD31-4B8C-83A1-F6EECF244321}">
                <p14:modId xmlns:p14="http://schemas.microsoft.com/office/powerpoint/2010/main" val="1055624140"/>
              </p:ext>
            </p:extLst>
          </p:nvPr>
        </p:nvGraphicFramePr>
        <p:xfrm>
          <a:off x="358588" y="188260"/>
          <a:ext cx="11567542" cy="5803437"/>
        </p:xfrm>
        <a:graphic>
          <a:graphicData uri="http://schemas.openxmlformats.org/drawingml/2006/table">
            <a:tbl>
              <a:tblPr firstRow="1" bandRow="1">
                <a:tableStyleId>{5C22544A-7EE6-4342-B048-85BDC9FD1C3A}</a:tableStyleId>
              </a:tblPr>
              <a:tblGrid>
                <a:gridCol w="567581">
                  <a:extLst>
                    <a:ext uri="{9D8B030D-6E8A-4147-A177-3AD203B41FA5}">
                      <a16:colId xmlns:a16="http://schemas.microsoft.com/office/drawing/2014/main" val="3037415847"/>
                    </a:ext>
                  </a:extLst>
                </a:gridCol>
                <a:gridCol w="2684935">
                  <a:extLst>
                    <a:ext uri="{9D8B030D-6E8A-4147-A177-3AD203B41FA5}">
                      <a16:colId xmlns:a16="http://schemas.microsoft.com/office/drawing/2014/main" val="3781451645"/>
                    </a:ext>
                  </a:extLst>
                </a:gridCol>
                <a:gridCol w="2058812">
                  <a:extLst>
                    <a:ext uri="{9D8B030D-6E8A-4147-A177-3AD203B41FA5}">
                      <a16:colId xmlns:a16="http://schemas.microsoft.com/office/drawing/2014/main" val="757769011"/>
                    </a:ext>
                  </a:extLst>
                </a:gridCol>
                <a:gridCol w="3099290">
                  <a:extLst>
                    <a:ext uri="{9D8B030D-6E8A-4147-A177-3AD203B41FA5}">
                      <a16:colId xmlns:a16="http://schemas.microsoft.com/office/drawing/2014/main" val="2321943886"/>
                    </a:ext>
                  </a:extLst>
                </a:gridCol>
                <a:gridCol w="3156924">
                  <a:extLst>
                    <a:ext uri="{9D8B030D-6E8A-4147-A177-3AD203B41FA5}">
                      <a16:colId xmlns:a16="http://schemas.microsoft.com/office/drawing/2014/main" val="3391958174"/>
                    </a:ext>
                  </a:extLst>
                </a:gridCol>
              </a:tblGrid>
              <a:tr h="339037">
                <a:tc>
                  <a:txBody>
                    <a:bodyPr/>
                    <a:lstStyle/>
                    <a:p>
                      <a:pPr lvl="0" algn="ctr">
                        <a:lnSpc>
                          <a:spcPct val="150000"/>
                        </a:lnSpc>
                        <a:buNone/>
                      </a:pPr>
                      <a:r>
                        <a:rPr lang="en-US" sz="1200" dirty="0" err="1">
                          <a:latin typeface="+mn-lt"/>
                          <a:cs typeface="Arial"/>
                        </a:rPr>
                        <a:t>S.No</a:t>
                      </a:r>
                      <a:r>
                        <a:rPr lang="en-US" sz="1200" dirty="0">
                          <a:latin typeface="+mn-lt"/>
                          <a:cs typeface="Arial"/>
                        </a:rPr>
                        <a:t>.</a:t>
                      </a:r>
                    </a:p>
                  </a:txBody>
                  <a:tcPr marL="64021" marR="64021" marT="32010" marB="32010">
                    <a:solidFill>
                      <a:schemeClr val="accent1"/>
                    </a:solidFill>
                  </a:tcPr>
                </a:tc>
                <a:tc>
                  <a:txBody>
                    <a:bodyPr/>
                    <a:lstStyle/>
                    <a:p>
                      <a:pPr lvl="0" algn="ctr">
                        <a:lnSpc>
                          <a:spcPct val="150000"/>
                        </a:lnSpc>
                        <a:buNone/>
                      </a:pPr>
                      <a:r>
                        <a:rPr lang="en-US" sz="1200" dirty="0">
                          <a:latin typeface="+mn-lt"/>
                          <a:cs typeface="Arial"/>
                        </a:rPr>
                        <a:t>Title &amp; Author</a:t>
                      </a:r>
                    </a:p>
                  </a:txBody>
                  <a:tcPr marL="64021" marR="64021" marT="32010" marB="32010">
                    <a:solidFill>
                      <a:schemeClr val="accent1"/>
                    </a:solidFill>
                  </a:tcPr>
                </a:tc>
                <a:tc>
                  <a:txBody>
                    <a:bodyPr/>
                    <a:lstStyle/>
                    <a:p>
                      <a:pPr lvl="0" algn="ctr">
                        <a:lnSpc>
                          <a:spcPct val="150000"/>
                        </a:lnSpc>
                        <a:buNone/>
                      </a:pPr>
                      <a:r>
                        <a:rPr lang="en-US" sz="1200" dirty="0">
                          <a:latin typeface="+mn-lt"/>
                          <a:cs typeface="Arial"/>
                        </a:rPr>
                        <a:t>Approach Used</a:t>
                      </a:r>
                    </a:p>
                  </a:txBody>
                  <a:tcPr marL="64021" marR="64021" marT="32010" marB="32010"/>
                </a:tc>
                <a:tc>
                  <a:txBody>
                    <a:bodyPr/>
                    <a:lstStyle/>
                    <a:p>
                      <a:pPr lvl="0" algn="ctr">
                        <a:lnSpc>
                          <a:spcPct val="150000"/>
                        </a:lnSpc>
                        <a:buNone/>
                      </a:pPr>
                      <a:r>
                        <a:rPr lang="en-US" sz="1200" dirty="0">
                          <a:latin typeface="+mn-lt"/>
                          <a:cs typeface="Arial"/>
                        </a:rPr>
                        <a:t>Strengths</a:t>
                      </a:r>
                    </a:p>
                  </a:txBody>
                  <a:tcPr marL="64021" marR="64021" marT="32010" marB="32010"/>
                </a:tc>
                <a:tc>
                  <a:txBody>
                    <a:bodyPr/>
                    <a:lstStyle/>
                    <a:p>
                      <a:pPr lvl="0" algn="ctr">
                        <a:lnSpc>
                          <a:spcPct val="150000"/>
                        </a:lnSpc>
                        <a:buNone/>
                      </a:pPr>
                      <a:r>
                        <a:rPr lang="en-US" sz="1200" dirty="0">
                          <a:latin typeface="+mn-lt"/>
                          <a:cs typeface="Arial"/>
                        </a:rPr>
                        <a:t>Weaknesses</a:t>
                      </a:r>
                    </a:p>
                  </a:txBody>
                  <a:tcPr marL="64021" marR="64021" marT="32010" marB="32010"/>
                </a:tc>
                <a:extLst>
                  <a:ext uri="{0D108BD9-81ED-4DB2-BD59-A6C34878D82A}">
                    <a16:rowId xmlns:a16="http://schemas.microsoft.com/office/drawing/2014/main" val="246460968"/>
                  </a:ext>
                </a:extLst>
              </a:tr>
              <a:tr h="2850420">
                <a:tc>
                  <a:txBody>
                    <a:bodyPr/>
                    <a:lstStyle/>
                    <a:p>
                      <a:pPr lvl="0" algn="just">
                        <a:lnSpc>
                          <a:spcPct val="150000"/>
                        </a:lnSpc>
                        <a:buNone/>
                      </a:pPr>
                      <a:r>
                        <a:rPr lang="en-US" sz="1400" dirty="0">
                          <a:solidFill>
                            <a:schemeClr val="tx1"/>
                          </a:solidFill>
                          <a:latin typeface="Calibri"/>
                          <a:cs typeface="Arial"/>
                        </a:rPr>
                        <a:t>3.</a:t>
                      </a:r>
                    </a:p>
                  </a:txBody>
                  <a:tcPr marL="71119" marR="71119" marT="35560" marB="35560"/>
                </a:tc>
                <a:tc>
                  <a:txBody>
                    <a:bodyPr/>
                    <a:lstStyle/>
                    <a:p>
                      <a:pPr lvl="0">
                        <a:buNone/>
                      </a:pPr>
                      <a:r>
                        <a:rPr lang="en-US" sz="1400" b="0" i="0" u="none" strike="noStrike" noProof="0" dirty="0">
                          <a:solidFill>
                            <a:schemeClr val="tx1"/>
                          </a:solidFill>
                          <a:latin typeface="Calibri"/>
                        </a:rPr>
                        <a:t>"</a:t>
                      </a:r>
                      <a:r>
                        <a:rPr lang="en-US" sz="1400" b="0" i="0" u="none" strike="noStrike" noProof="0" dirty="0" err="1">
                          <a:solidFill>
                            <a:schemeClr val="tx1"/>
                          </a:solidFill>
                          <a:latin typeface="Calibri"/>
                        </a:rPr>
                        <a:t>BlockChain</a:t>
                      </a:r>
                      <a:r>
                        <a:rPr lang="en-US" sz="1400" b="0" i="0" u="none" strike="noStrike" noProof="0" dirty="0">
                          <a:solidFill>
                            <a:schemeClr val="tx1"/>
                          </a:solidFill>
                          <a:latin typeface="Calibri"/>
                        </a:rPr>
                        <a:t>: A Distributed Solution to Automotive Security and Privacy" by Ali Dorri, Marco Steger, Salil S. Kanhere, and Raja </a:t>
                      </a:r>
                      <a:r>
                        <a:rPr lang="en-US" sz="1400" b="0" i="0" u="none" strike="noStrike" noProof="0" dirty="0" err="1">
                          <a:solidFill>
                            <a:schemeClr val="tx1"/>
                          </a:solidFill>
                          <a:latin typeface="Calibri"/>
                        </a:rPr>
                        <a:t>Jurdak</a:t>
                      </a:r>
                      <a:r>
                        <a:rPr lang="en-US" sz="1400" b="0" i="0" u="none" strike="noStrike" noProof="0" dirty="0">
                          <a:solidFill>
                            <a:schemeClr val="tx1"/>
                          </a:solidFill>
                          <a:latin typeface="Calibri"/>
                        </a:rPr>
                        <a:t> (2017) [13]</a:t>
                      </a:r>
                      <a:endParaRPr lang="en-US" sz="1400" b="0" i="0" u="none" strike="noStrike" noProof="0" dirty="0">
                        <a:latin typeface="Calibri"/>
                      </a:endParaRPr>
                    </a:p>
                  </a:txBody>
                  <a:tcPr/>
                </a:tc>
                <a:tc>
                  <a:txBody>
                    <a:bodyPr/>
                    <a:lstStyle/>
                    <a:p>
                      <a:pPr lvl="0">
                        <a:buNone/>
                      </a:pPr>
                      <a:r>
                        <a:rPr lang="en-US" sz="1400" b="0" i="0" u="none" strike="noStrike" baseline="0" noProof="0" dirty="0">
                          <a:solidFill>
                            <a:srgbClr val="000000"/>
                          </a:solidFill>
                          <a:latin typeface="Calibri"/>
                        </a:rPr>
                        <a:t>Blockchain-based architecture lever- aging Lightweight Scalable Blockchain (LSB) for IoT and large-scale net- works</a:t>
                      </a:r>
                      <a:endParaRPr lang="en-US" sz="1400" dirty="0">
                        <a:latin typeface="Calibri"/>
                      </a:endParaRPr>
                    </a:p>
                  </a:txBody>
                  <a:tcPr/>
                </a:tc>
                <a:tc>
                  <a:txBody>
                    <a:bodyPr/>
                    <a:lstStyle/>
                    <a:p>
                      <a:pPr lvl="0" algn="l">
                        <a:lnSpc>
                          <a:spcPct val="100000"/>
                        </a:lnSpc>
                        <a:spcBef>
                          <a:spcPts val="0"/>
                        </a:spcBef>
                        <a:spcAft>
                          <a:spcPts val="0"/>
                        </a:spcAft>
                        <a:buNone/>
                      </a:pPr>
                      <a:r>
                        <a:rPr lang="en-US" sz="1400" b="0" i="0" u="none" strike="noStrike" noProof="0" dirty="0">
                          <a:latin typeface="Calibri"/>
                        </a:rPr>
                        <a:t>- Enhanced privacy and security</a:t>
                      </a:r>
                      <a:endParaRPr lang="en-US" sz="1400" dirty="0">
                        <a:latin typeface="Calibri"/>
                      </a:endParaRPr>
                    </a:p>
                    <a:p>
                      <a:pPr lvl="0" algn="l">
                        <a:lnSpc>
                          <a:spcPct val="100000"/>
                        </a:lnSpc>
                        <a:spcBef>
                          <a:spcPts val="0"/>
                        </a:spcBef>
                        <a:spcAft>
                          <a:spcPts val="0"/>
                        </a:spcAft>
                        <a:buNone/>
                      </a:pPr>
                      <a:r>
                        <a:rPr lang="en-US" sz="1400" b="0" i="0" u="none" strike="noStrike" noProof="0" dirty="0">
                          <a:latin typeface="Calibri"/>
                        </a:rPr>
                        <a:t>through decentralization of control</a:t>
                      </a:r>
                      <a:endParaRPr lang="en-US" sz="1400" dirty="0">
                        <a:latin typeface="Calibri"/>
                      </a:endParaRPr>
                    </a:p>
                    <a:p>
                      <a:pPr lvl="0" algn="l">
                        <a:lnSpc>
                          <a:spcPct val="100000"/>
                        </a:lnSpc>
                        <a:spcBef>
                          <a:spcPts val="0"/>
                        </a:spcBef>
                        <a:spcAft>
                          <a:spcPts val="0"/>
                        </a:spcAft>
                        <a:buNone/>
                      </a:pPr>
                      <a:r>
                        <a:rPr lang="en-US" sz="1400" b="0" i="0" u="none" strike="noStrike" noProof="0" dirty="0">
                          <a:latin typeface="Calibri"/>
                        </a:rPr>
                        <a:t>and using cryptographic methods.</a:t>
                      </a:r>
                      <a:endParaRPr lang="en-US" sz="1400" dirty="0">
                        <a:latin typeface="Calibri"/>
                      </a:endParaRPr>
                    </a:p>
                    <a:p>
                      <a:pPr lvl="0" algn="l">
                        <a:lnSpc>
                          <a:spcPct val="100000"/>
                        </a:lnSpc>
                        <a:spcBef>
                          <a:spcPts val="0"/>
                        </a:spcBef>
                        <a:spcAft>
                          <a:spcPts val="0"/>
                        </a:spcAft>
                        <a:buNone/>
                      </a:pPr>
                      <a:r>
                        <a:rPr lang="en-US" sz="1400" b="0" i="0" u="none" strike="noStrike" noProof="0" dirty="0">
                          <a:latin typeface="Calibri"/>
                        </a:rPr>
                        <a:t>- Reduced computational overhead</a:t>
                      </a:r>
                      <a:endParaRPr lang="en-US" sz="1400" dirty="0">
                        <a:latin typeface="Calibri"/>
                      </a:endParaRPr>
                    </a:p>
                    <a:p>
                      <a:pPr lvl="0" algn="l">
                        <a:lnSpc>
                          <a:spcPct val="100000"/>
                        </a:lnSpc>
                        <a:spcBef>
                          <a:spcPts val="0"/>
                        </a:spcBef>
                        <a:spcAft>
                          <a:spcPts val="0"/>
                        </a:spcAft>
                        <a:buNone/>
                      </a:pPr>
                      <a:r>
                        <a:rPr lang="en-US" sz="1400" b="0" i="0" u="none" strike="noStrike" noProof="0" dirty="0">
                          <a:latin typeface="Calibri"/>
                        </a:rPr>
                        <a:t>and improved scalability due to the</a:t>
                      </a:r>
                      <a:endParaRPr lang="en-US" sz="1400" dirty="0">
                        <a:latin typeface="Calibri"/>
                      </a:endParaRPr>
                    </a:p>
                    <a:p>
                      <a:pPr lvl="0" algn="l">
                        <a:lnSpc>
                          <a:spcPct val="100000"/>
                        </a:lnSpc>
                        <a:spcBef>
                          <a:spcPts val="0"/>
                        </a:spcBef>
                        <a:spcAft>
                          <a:spcPts val="0"/>
                        </a:spcAft>
                        <a:buNone/>
                      </a:pPr>
                      <a:r>
                        <a:rPr lang="en-US" sz="1400" b="0" i="0" u="none" strike="noStrike" noProof="0" dirty="0">
                          <a:latin typeface="Calibri"/>
                        </a:rPr>
                        <a:t>use of LSB, which uses a lightweight</a:t>
                      </a:r>
                      <a:endParaRPr lang="en-US" sz="1400" dirty="0">
                        <a:latin typeface="Calibri"/>
                      </a:endParaRPr>
                    </a:p>
                    <a:p>
                      <a:pPr lvl="0" algn="l">
                        <a:lnSpc>
                          <a:spcPct val="100000"/>
                        </a:lnSpc>
                        <a:spcBef>
                          <a:spcPts val="0"/>
                        </a:spcBef>
                        <a:spcAft>
                          <a:spcPts val="0"/>
                        </a:spcAft>
                        <a:buNone/>
                      </a:pPr>
                      <a:r>
                        <a:rPr lang="en-US" sz="1400" b="0" i="0" u="none" strike="noStrike" noProof="0" dirty="0">
                          <a:latin typeface="Calibri"/>
                        </a:rPr>
                        <a:t>consensus algorithm that reduces</a:t>
                      </a:r>
                      <a:endParaRPr lang="en-US" sz="1400" dirty="0">
                        <a:latin typeface="Calibri"/>
                      </a:endParaRPr>
                    </a:p>
                    <a:p>
                      <a:pPr lvl="0" algn="l">
                        <a:lnSpc>
                          <a:spcPct val="100000"/>
                        </a:lnSpc>
                        <a:spcBef>
                          <a:spcPts val="0"/>
                        </a:spcBef>
                        <a:spcAft>
                          <a:spcPts val="0"/>
                        </a:spcAft>
                        <a:buNone/>
                      </a:pPr>
                      <a:r>
                        <a:rPr lang="en-US" sz="1400" b="0" i="0" u="none" strike="noStrike" noProof="0" dirty="0">
                          <a:latin typeface="Calibri"/>
                        </a:rPr>
                        <a:t>computational overhead, making it</a:t>
                      </a:r>
                      <a:endParaRPr lang="en-US" sz="1400" dirty="0">
                        <a:latin typeface="Calibri"/>
                      </a:endParaRPr>
                    </a:p>
                    <a:p>
                      <a:pPr lvl="0" algn="l">
                        <a:lnSpc>
                          <a:spcPct val="100000"/>
                        </a:lnSpc>
                        <a:spcBef>
                          <a:spcPts val="0"/>
                        </a:spcBef>
                        <a:spcAft>
                          <a:spcPts val="0"/>
                        </a:spcAft>
                        <a:buNone/>
                      </a:pPr>
                      <a:r>
                        <a:rPr lang="en-US" sz="1400" b="0" i="0" u="none" strike="noStrike" noProof="0" dirty="0">
                          <a:latin typeface="Calibri"/>
                        </a:rPr>
                        <a:t>suitable for IoT devices with limited</a:t>
                      </a:r>
                      <a:endParaRPr lang="en-US" sz="1400" dirty="0">
                        <a:latin typeface="Calibri"/>
                      </a:endParaRPr>
                    </a:p>
                    <a:p>
                      <a:pPr lvl="0" algn="l">
                        <a:lnSpc>
                          <a:spcPct val="100000"/>
                        </a:lnSpc>
                        <a:spcBef>
                          <a:spcPts val="0"/>
                        </a:spcBef>
                        <a:spcAft>
                          <a:spcPts val="0"/>
                        </a:spcAft>
                        <a:buNone/>
                      </a:pPr>
                      <a:r>
                        <a:rPr lang="en-US" sz="1400" b="0" i="0" u="none" strike="noStrike" noProof="0" dirty="0">
                          <a:latin typeface="Calibri"/>
                        </a:rPr>
                        <a:t>resources.</a:t>
                      </a:r>
                      <a:endParaRPr lang="en-US" sz="1400" dirty="0">
                        <a:latin typeface="Calibri"/>
                      </a:endParaRPr>
                    </a:p>
                    <a:p>
                      <a:pPr lvl="0" algn="l">
                        <a:lnSpc>
                          <a:spcPct val="100000"/>
                        </a:lnSpc>
                        <a:spcBef>
                          <a:spcPts val="0"/>
                        </a:spcBef>
                        <a:spcAft>
                          <a:spcPts val="0"/>
                        </a:spcAft>
                        <a:buNone/>
                      </a:pPr>
                      <a:r>
                        <a:rPr lang="en-US" sz="1400" b="0" i="0" u="none" strike="noStrike" noProof="0" dirty="0">
                          <a:latin typeface="Calibri"/>
                        </a:rPr>
                        <a:t>- Versatile application in various automotive domains including insurance and car sharing.</a:t>
                      </a:r>
                      <a:endParaRPr lang="en-US" sz="1400" dirty="0">
                        <a:latin typeface="Calibri"/>
                      </a:endParaRPr>
                    </a:p>
                  </a:txBody>
                  <a:tcPr/>
                </a:tc>
                <a:tc>
                  <a:txBody>
                    <a:bodyPr/>
                    <a:lstStyle/>
                    <a:p>
                      <a:pPr marL="171450" lvl="0" indent="-171450" algn="l">
                        <a:lnSpc>
                          <a:spcPct val="100000"/>
                        </a:lnSpc>
                        <a:spcBef>
                          <a:spcPts val="0"/>
                        </a:spcBef>
                        <a:spcAft>
                          <a:spcPts val="0"/>
                        </a:spcAft>
                        <a:buFont typeface="Calibri"/>
                        <a:buChar char="-"/>
                      </a:pPr>
                      <a:r>
                        <a:rPr lang="en-US" sz="1400" b="0" i="0" u="none" strike="noStrike" noProof="0" dirty="0">
                          <a:latin typeface="Calibri"/>
                        </a:rPr>
                        <a:t>Real-world implementation and validation are needed to fully evaluate</a:t>
                      </a:r>
                      <a:endParaRPr lang="en-US" sz="1400" dirty="0">
                        <a:latin typeface="Calibri"/>
                      </a:endParaRPr>
                    </a:p>
                    <a:p>
                      <a:pPr lvl="0" algn="l">
                        <a:lnSpc>
                          <a:spcPct val="100000"/>
                        </a:lnSpc>
                        <a:spcBef>
                          <a:spcPts val="0"/>
                        </a:spcBef>
                        <a:spcAft>
                          <a:spcPts val="0"/>
                        </a:spcAft>
                        <a:buNone/>
                      </a:pPr>
                      <a:r>
                        <a:rPr lang="en-US" sz="1400" b="0" i="0" u="none" strike="noStrike" noProof="0" dirty="0">
                          <a:latin typeface="Calibri"/>
                        </a:rPr>
                        <a:t>the system’s effectiveness and reliability.</a:t>
                      </a:r>
                      <a:endParaRPr lang="en-US" sz="1400" dirty="0">
                        <a:latin typeface="Calibri"/>
                      </a:endParaRPr>
                    </a:p>
                    <a:p>
                      <a:pPr lvl="0" algn="l">
                        <a:lnSpc>
                          <a:spcPct val="100000"/>
                        </a:lnSpc>
                        <a:spcBef>
                          <a:spcPts val="0"/>
                        </a:spcBef>
                        <a:spcAft>
                          <a:spcPts val="0"/>
                        </a:spcAft>
                        <a:buNone/>
                      </a:pPr>
                      <a:r>
                        <a:rPr lang="en-US" sz="1400" b="0" i="0" u="none" strike="noStrike" noProof="0" dirty="0">
                          <a:latin typeface="Calibri"/>
                        </a:rPr>
                        <a:t>- Although Overlay Block Managers (OBMs) aid in scalability, they may introduce complexity</a:t>
                      </a:r>
                      <a:endParaRPr lang="en-US" sz="1400" dirty="0">
                        <a:latin typeface="Calibri"/>
                      </a:endParaRPr>
                    </a:p>
                    <a:p>
                      <a:pPr marL="0" lvl="0" indent="0" algn="l">
                        <a:lnSpc>
                          <a:spcPct val="150000"/>
                        </a:lnSpc>
                        <a:buNone/>
                      </a:pPr>
                      <a:r>
                        <a:rPr lang="en-US" sz="1400" b="0" i="0" u="none" strike="noStrike" noProof="0" dirty="0">
                          <a:latin typeface="Calibri"/>
                        </a:rPr>
                        <a:t>in managing the network.</a:t>
                      </a:r>
                      <a:endParaRPr lang="en-US" sz="1400" dirty="0">
                        <a:latin typeface="Calibri"/>
                      </a:endParaRPr>
                    </a:p>
                  </a:txBody>
                  <a:tcPr marL="71119" marR="71119" marT="35560" marB="35560"/>
                </a:tc>
                <a:extLst>
                  <a:ext uri="{0D108BD9-81ED-4DB2-BD59-A6C34878D82A}">
                    <a16:rowId xmlns:a16="http://schemas.microsoft.com/office/drawing/2014/main" val="1161323252"/>
                  </a:ext>
                </a:extLst>
              </a:tr>
              <a:tr h="2599280">
                <a:tc>
                  <a:txBody>
                    <a:bodyPr/>
                    <a:lstStyle/>
                    <a:p>
                      <a:pPr lvl="0" algn="just">
                        <a:lnSpc>
                          <a:spcPct val="150000"/>
                        </a:lnSpc>
                        <a:buNone/>
                      </a:pPr>
                      <a:r>
                        <a:rPr lang="en-US" sz="1400" dirty="0">
                          <a:solidFill>
                            <a:schemeClr val="tx1"/>
                          </a:solidFill>
                          <a:latin typeface="Calibri"/>
                          <a:cs typeface="Arial"/>
                        </a:rPr>
                        <a:t>4.</a:t>
                      </a:r>
                    </a:p>
                  </a:txBody>
                  <a:tcPr marL="71119" marR="71119" marT="35560" marB="35560"/>
                </a:tc>
                <a:tc>
                  <a:txBody>
                    <a:bodyPr/>
                    <a:lstStyle/>
                    <a:p>
                      <a:pPr lvl="0" algn="just">
                        <a:lnSpc>
                          <a:spcPct val="150000"/>
                        </a:lnSpc>
                        <a:buNone/>
                      </a:pPr>
                      <a:r>
                        <a:rPr lang="en-US" sz="1400" b="0" i="0" u="none" strike="noStrike" noProof="0" dirty="0">
                          <a:solidFill>
                            <a:srgbClr val="000000"/>
                          </a:solidFill>
                          <a:latin typeface="Calibri"/>
                        </a:rPr>
                        <a:t>"Secure Wireless Automotive Software Updates Using Blockchains: A Proof of Concept" by Marco Steger, Ali Dorri, Salil S. Kanhere, Kay Römer, Raja </a:t>
                      </a:r>
                      <a:r>
                        <a:rPr lang="en-US" sz="1400" b="0" i="0" u="none" strike="noStrike" noProof="0" dirty="0" err="1">
                          <a:solidFill>
                            <a:srgbClr val="000000"/>
                          </a:solidFill>
                          <a:latin typeface="Calibri"/>
                        </a:rPr>
                        <a:t>Jurdak</a:t>
                      </a:r>
                      <a:r>
                        <a:rPr lang="en-US" sz="1400" b="0" i="0" u="none" strike="noStrike" noProof="0" dirty="0">
                          <a:solidFill>
                            <a:srgbClr val="000000"/>
                          </a:solidFill>
                          <a:latin typeface="Calibri"/>
                        </a:rPr>
                        <a:t>, and Michael Karner (2018) [14]</a:t>
                      </a:r>
                      <a:endParaRPr lang="en-US" sz="1400" b="0" i="0" u="none" strike="noStrike" noProof="0" dirty="0">
                        <a:solidFill>
                          <a:schemeClr val="tx1"/>
                        </a:solidFill>
                        <a:latin typeface="Calibri"/>
                      </a:endParaRPr>
                    </a:p>
                  </a:txBody>
                  <a:tcPr marL="71119" marR="71119" marT="35560" marB="35560"/>
                </a:tc>
                <a:tc>
                  <a:txBody>
                    <a:bodyPr/>
                    <a:lstStyle/>
                    <a:p>
                      <a:pPr lvl="0" algn="just">
                        <a:lnSpc>
                          <a:spcPct val="100000"/>
                        </a:lnSpc>
                        <a:spcBef>
                          <a:spcPts val="0"/>
                        </a:spcBef>
                        <a:spcAft>
                          <a:spcPts val="0"/>
                        </a:spcAft>
                        <a:buNone/>
                      </a:pPr>
                      <a:r>
                        <a:rPr lang="en-US" sz="1400" b="0" i="0" u="none" strike="noStrike" baseline="0" noProof="0" dirty="0">
                          <a:solidFill>
                            <a:schemeClr val="tx1"/>
                          </a:solidFill>
                          <a:latin typeface="Calibri"/>
                        </a:rPr>
                        <a:t>Secure Wireless</a:t>
                      </a:r>
                      <a:endParaRPr lang="en-US" sz="1400" dirty="0">
                        <a:latin typeface="Calibri"/>
                      </a:endParaRPr>
                    </a:p>
                    <a:p>
                      <a:pPr lvl="0" algn="just">
                        <a:lnSpc>
                          <a:spcPct val="100000"/>
                        </a:lnSpc>
                        <a:spcBef>
                          <a:spcPts val="0"/>
                        </a:spcBef>
                        <a:spcAft>
                          <a:spcPts val="0"/>
                        </a:spcAft>
                        <a:buNone/>
                      </a:pPr>
                      <a:r>
                        <a:rPr lang="en-US" sz="1400" b="0" i="0" u="none" strike="noStrike" baseline="0" noProof="0" dirty="0">
                          <a:solidFill>
                            <a:schemeClr val="tx1"/>
                          </a:solidFill>
                          <a:latin typeface="Calibri"/>
                        </a:rPr>
                        <a:t>Automotive Soft-</a:t>
                      </a:r>
                      <a:endParaRPr lang="en-US" sz="1400" dirty="0">
                        <a:latin typeface="Calibri"/>
                      </a:endParaRPr>
                    </a:p>
                    <a:p>
                      <a:pPr lvl="0" algn="just">
                        <a:lnSpc>
                          <a:spcPct val="100000"/>
                        </a:lnSpc>
                        <a:spcBef>
                          <a:spcPts val="0"/>
                        </a:spcBef>
                        <a:spcAft>
                          <a:spcPts val="0"/>
                        </a:spcAft>
                        <a:buNone/>
                      </a:pPr>
                      <a:r>
                        <a:rPr lang="en-US" sz="1400" b="0" i="0" u="none" strike="noStrike" baseline="0" noProof="0" dirty="0">
                          <a:solidFill>
                            <a:schemeClr val="tx1"/>
                          </a:solidFill>
                          <a:latin typeface="Calibri"/>
                        </a:rPr>
                        <a:t>ware Updates Using Blockchain</a:t>
                      </a:r>
                      <a:endParaRPr lang="en-US" sz="1400" dirty="0">
                        <a:latin typeface="Calibri"/>
                      </a:endParaRPr>
                    </a:p>
                  </a:txBody>
                  <a:tcPr marL="71119" marR="71119" marT="35560" marB="35560"/>
                </a:tc>
                <a:tc>
                  <a:txBody>
                    <a:bodyPr/>
                    <a:lstStyle/>
                    <a:p>
                      <a:pPr lvl="0" algn="just">
                        <a:lnSpc>
                          <a:spcPct val="100000"/>
                        </a:lnSpc>
                        <a:spcBef>
                          <a:spcPts val="0"/>
                        </a:spcBef>
                        <a:spcAft>
                          <a:spcPts val="0"/>
                        </a:spcAft>
                        <a:buNone/>
                      </a:pPr>
                      <a:r>
                        <a:rPr lang="en-US" sz="1400" b="0" i="0" u="none" strike="noStrike" noProof="0" dirty="0">
                          <a:latin typeface="Calibri"/>
                        </a:rPr>
                        <a:t>- Provides a comprehensive security</a:t>
                      </a:r>
                      <a:endParaRPr lang="en-US" sz="1400" dirty="0">
                        <a:latin typeface="Calibri"/>
                      </a:endParaRPr>
                    </a:p>
                    <a:p>
                      <a:pPr lvl="0" algn="just">
                        <a:lnSpc>
                          <a:spcPct val="100000"/>
                        </a:lnSpc>
                        <a:spcBef>
                          <a:spcPts val="0"/>
                        </a:spcBef>
                        <a:spcAft>
                          <a:spcPts val="0"/>
                        </a:spcAft>
                        <a:buNone/>
                      </a:pPr>
                      <a:r>
                        <a:rPr lang="en-US" sz="1400" b="0" i="0" u="none" strike="noStrike" noProof="0" dirty="0">
                          <a:latin typeface="Calibri"/>
                        </a:rPr>
                        <a:t>architecture</a:t>
                      </a:r>
                      <a:endParaRPr lang="en-US" sz="1400" dirty="0">
                        <a:latin typeface="Calibri"/>
                      </a:endParaRPr>
                    </a:p>
                    <a:p>
                      <a:pPr lvl="0" algn="just">
                        <a:lnSpc>
                          <a:spcPct val="100000"/>
                        </a:lnSpc>
                        <a:spcBef>
                          <a:spcPts val="0"/>
                        </a:spcBef>
                        <a:spcAft>
                          <a:spcPts val="0"/>
                        </a:spcAft>
                        <a:buNone/>
                      </a:pPr>
                      <a:r>
                        <a:rPr lang="en-US" sz="1400" b="0" i="0" u="none" strike="noStrike" noProof="0" dirty="0">
                          <a:latin typeface="Calibri"/>
                        </a:rPr>
                        <a:t>- Proof-of-concept implementation</a:t>
                      </a:r>
                      <a:endParaRPr lang="en-US" sz="1400" dirty="0">
                        <a:latin typeface="Calibri"/>
                      </a:endParaRPr>
                    </a:p>
                    <a:p>
                      <a:pPr lvl="0" algn="just">
                        <a:lnSpc>
                          <a:spcPct val="100000"/>
                        </a:lnSpc>
                        <a:spcBef>
                          <a:spcPts val="0"/>
                        </a:spcBef>
                        <a:spcAft>
                          <a:spcPts val="0"/>
                        </a:spcAft>
                        <a:buNone/>
                      </a:pPr>
                      <a:r>
                        <a:rPr lang="en-US" sz="1400" b="0" i="0" u="none" strike="noStrike" noProof="0" dirty="0">
                          <a:latin typeface="Calibri"/>
                        </a:rPr>
                        <a:t>demonstrates practical applicability.</a:t>
                      </a:r>
                      <a:endParaRPr lang="en-US" sz="1400" dirty="0">
                        <a:latin typeface="Calibri"/>
                      </a:endParaRPr>
                    </a:p>
                    <a:p>
                      <a:pPr lvl="0" algn="just">
                        <a:lnSpc>
                          <a:spcPct val="100000"/>
                        </a:lnSpc>
                        <a:spcBef>
                          <a:spcPts val="0"/>
                        </a:spcBef>
                        <a:spcAft>
                          <a:spcPts val="0"/>
                        </a:spcAft>
                        <a:buNone/>
                      </a:pPr>
                      <a:r>
                        <a:rPr lang="en-US" sz="1400" b="0" i="0" u="none" strike="noStrike" noProof="0" dirty="0">
                          <a:latin typeface="Calibri"/>
                        </a:rPr>
                        <a:t>- Ensures secure and tamper-proof</a:t>
                      </a:r>
                      <a:endParaRPr lang="en-US" sz="1400" dirty="0">
                        <a:latin typeface="Calibri"/>
                      </a:endParaRPr>
                    </a:p>
                    <a:p>
                      <a:pPr marL="0" lvl="0" indent="0" algn="just">
                        <a:lnSpc>
                          <a:spcPct val="100000"/>
                        </a:lnSpc>
                        <a:spcBef>
                          <a:spcPts val="0"/>
                        </a:spcBef>
                        <a:spcAft>
                          <a:spcPts val="0"/>
                        </a:spcAft>
                        <a:buNone/>
                      </a:pPr>
                      <a:r>
                        <a:rPr lang="en-US" sz="1400" b="0" i="0" u="none" strike="noStrike" noProof="0" dirty="0">
                          <a:latin typeface="Calibri"/>
                        </a:rPr>
                        <a:t>data exchange.</a:t>
                      </a:r>
                      <a:endParaRPr lang="en-US" sz="1400" dirty="0">
                        <a:latin typeface="Calibri"/>
                      </a:endParaRPr>
                    </a:p>
                  </a:txBody>
                  <a:tcPr marL="71119" marR="71119" marT="35560" marB="35560"/>
                </a:tc>
                <a:tc>
                  <a:txBody>
                    <a:bodyPr/>
                    <a:lstStyle/>
                    <a:p>
                      <a:pPr lvl="0" algn="l">
                        <a:lnSpc>
                          <a:spcPct val="100000"/>
                        </a:lnSpc>
                        <a:spcBef>
                          <a:spcPts val="0"/>
                        </a:spcBef>
                        <a:spcAft>
                          <a:spcPts val="0"/>
                        </a:spcAft>
                        <a:buNone/>
                      </a:pPr>
                      <a:r>
                        <a:rPr lang="en-US" sz="1400" b="0" i="0" u="none" strike="noStrike" noProof="0" dirty="0">
                          <a:solidFill>
                            <a:schemeClr val="tx1"/>
                          </a:solidFill>
                          <a:latin typeface="Calibri"/>
                        </a:rPr>
                        <a:t>- Real-world validation needed to fully evaluate the Proof of Concept</a:t>
                      </a:r>
                      <a:endParaRPr lang="en-US" sz="1400" dirty="0">
                        <a:latin typeface="Calibri"/>
                      </a:endParaRPr>
                    </a:p>
                    <a:p>
                      <a:pPr marL="0" indent="0" algn="l">
                        <a:lnSpc>
                          <a:spcPct val="150000"/>
                        </a:lnSpc>
                        <a:buFontTx/>
                        <a:buNone/>
                      </a:pPr>
                      <a:endParaRPr lang="en-US" sz="1400" b="1">
                        <a:solidFill>
                          <a:schemeClr val="tx1"/>
                        </a:solidFill>
                        <a:latin typeface="Calibri"/>
                        <a:cs typeface="Arial"/>
                      </a:endParaRPr>
                    </a:p>
                  </a:txBody>
                  <a:tcPr marL="71119" marR="71119" marT="35560" marB="35560"/>
                </a:tc>
                <a:extLst>
                  <a:ext uri="{0D108BD9-81ED-4DB2-BD59-A6C34878D82A}">
                    <a16:rowId xmlns:a16="http://schemas.microsoft.com/office/drawing/2014/main" val="3136107896"/>
                  </a:ext>
                </a:extLst>
              </a:tr>
            </a:tbl>
          </a:graphicData>
        </a:graphic>
      </p:graphicFrame>
      <p:sp>
        <p:nvSpPr>
          <p:cNvPr id="2" name="Slide Number Placeholder 1">
            <a:extLst>
              <a:ext uri="{FF2B5EF4-FFF2-40B4-BE49-F238E27FC236}">
                <a16:creationId xmlns:a16="http://schemas.microsoft.com/office/drawing/2014/main" id="{6C257502-A5E4-E837-9168-01AB242E98EE}"/>
              </a:ext>
            </a:extLst>
          </p:cNvPr>
          <p:cNvSpPr>
            <a:spLocks noGrp="1"/>
          </p:cNvSpPr>
          <p:nvPr>
            <p:ph type="sldNum" sz="quarter" idx="12"/>
          </p:nvPr>
        </p:nvSpPr>
        <p:spPr/>
        <p:txBody>
          <a:bodyPr/>
          <a:lstStyle/>
          <a:p>
            <a:fld id="{2DEBF6B5-A8B6-5742-91AE-8DC29EBB8E42}" type="slidenum">
              <a:rPr lang="en-US" smtClean="0"/>
              <a:t>21</a:t>
            </a:fld>
            <a:endParaRPr lang="en-US"/>
          </a:p>
        </p:txBody>
      </p:sp>
    </p:spTree>
    <p:extLst>
      <p:ext uri="{BB962C8B-B14F-4D97-AF65-F5344CB8AC3E}">
        <p14:creationId xmlns:p14="http://schemas.microsoft.com/office/powerpoint/2010/main" val="3878881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F6AEC199-40A2-3476-EEDD-912E333564B8}"/>
              </a:ext>
            </a:extLst>
          </p:cNvPr>
          <p:cNvGraphicFramePr>
            <a:graphicFrameLocks noGrp="1"/>
          </p:cNvGraphicFramePr>
          <p:nvPr>
            <p:ph idx="1"/>
            <p:extLst>
              <p:ext uri="{D42A27DB-BD31-4B8C-83A1-F6EECF244321}">
                <p14:modId xmlns:p14="http://schemas.microsoft.com/office/powerpoint/2010/main" val="94241458"/>
              </p:ext>
            </p:extLst>
          </p:nvPr>
        </p:nvGraphicFramePr>
        <p:xfrm>
          <a:off x="358588" y="188260"/>
          <a:ext cx="11567542" cy="5827264"/>
        </p:xfrm>
        <a:graphic>
          <a:graphicData uri="http://schemas.openxmlformats.org/drawingml/2006/table">
            <a:tbl>
              <a:tblPr firstRow="1" bandRow="1">
                <a:tableStyleId>{5C22544A-7EE6-4342-B048-85BDC9FD1C3A}</a:tableStyleId>
              </a:tblPr>
              <a:tblGrid>
                <a:gridCol w="567581">
                  <a:extLst>
                    <a:ext uri="{9D8B030D-6E8A-4147-A177-3AD203B41FA5}">
                      <a16:colId xmlns:a16="http://schemas.microsoft.com/office/drawing/2014/main" val="3037415847"/>
                    </a:ext>
                  </a:extLst>
                </a:gridCol>
                <a:gridCol w="2684935">
                  <a:extLst>
                    <a:ext uri="{9D8B030D-6E8A-4147-A177-3AD203B41FA5}">
                      <a16:colId xmlns:a16="http://schemas.microsoft.com/office/drawing/2014/main" val="3781451645"/>
                    </a:ext>
                  </a:extLst>
                </a:gridCol>
                <a:gridCol w="2058812">
                  <a:extLst>
                    <a:ext uri="{9D8B030D-6E8A-4147-A177-3AD203B41FA5}">
                      <a16:colId xmlns:a16="http://schemas.microsoft.com/office/drawing/2014/main" val="757769011"/>
                    </a:ext>
                  </a:extLst>
                </a:gridCol>
                <a:gridCol w="3099290">
                  <a:extLst>
                    <a:ext uri="{9D8B030D-6E8A-4147-A177-3AD203B41FA5}">
                      <a16:colId xmlns:a16="http://schemas.microsoft.com/office/drawing/2014/main" val="2321943886"/>
                    </a:ext>
                  </a:extLst>
                </a:gridCol>
                <a:gridCol w="3156924">
                  <a:extLst>
                    <a:ext uri="{9D8B030D-6E8A-4147-A177-3AD203B41FA5}">
                      <a16:colId xmlns:a16="http://schemas.microsoft.com/office/drawing/2014/main" val="3391958174"/>
                    </a:ext>
                  </a:extLst>
                </a:gridCol>
              </a:tblGrid>
              <a:tr h="300087">
                <a:tc>
                  <a:txBody>
                    <a:bodyPr/>
                    <a:lstStyle/>
                    <a:p>
                      <a:pPr lvl="0" algn="ctr">
                        <a:lnSpc>
                          <a:spcPct val="150000"/>
                        </a:lnSpc>
                        <a:buNone/>
                      </a:pPr>
                      <a:r>
                        <a:rPr lang="en-US" sz="1200" err="1">
                          <a:latin typeface="ca"/>
                          <a:cs typeface="Arial"/>
                        </a:rPr>
                        <a:t>S.No</a:t>
                      </a:r>
                      <a:r>
                        <a:rPr lang="en-US" sz="1200">
                          <a:latin typeface="ca"/>
                          <a:cs typeface="Arial"/>
                        </a:rPr>
                        <a:t>.</a:t>
                      </a:r>
                    </a:p>
                  </a:txBody>
                  <a:tcPr marL="64021" marR="64021" marT="32010" marB="32010">
                    <a:solidFill>
                      <a:schemeClr val="accent1"/>
                    </a:solidFill>
                  </a:tcPr>
                </a:tc>
                <a:tc>
                  <a:txBody>
                    <a:bodyPr/>
                    <a:lstStyle/>
                    <a:p>
                      <a:pPr lvl="0" algn="ctr">
                        <a:lnSpc>
                          <a:spcPct val="150000"/>
                        </a:lnSpc>
                        <a:buNone/>
                      </a:pPr>
                      <a:r>
                        <a:rPr lang="en-US" sz="1200">
                          <a:latin typeface="ca"/>
                          <a:cs typeface="Arial"/>
                        </a:rPr>
                        <a:t>Title &amp; Author</a:t>
                      </a:r>
                    </a:p>
                  </a:txBody>
                  <a:tcPr marL="64021" marR="64021" marT="32010" marB="32010">
                    <a:solidFill>
                      <a:schemeClr val="accent1"/>
                    </a:solidFill>
                  </a:tcPr>
                </a:tc>
                <a:tc>
                  <a:txBody>
                    <a:bodyPr/>
                    <a:lstStyle/>
                    <a:p>
                      <a:pPr lvl="0" algn="ctr">
                        <a:lnSpc>
                          <a:spcPct val="150000"/>
                        </a:lnSpc>
                        <a:buNone/>
                      </a:pPr>
                      <a:r>
                        <a:rPr lang="en-US" sz="1200">
                          <a:latin typeface="ca"/>
                          <a:cs typeface="Arial"/>
                        </a:rPr>
                        <a:t>Approach Used</a:t>
                      </a:r>
                    </a:p>
                  </a:txBody>
                  <a:tcPr marL="64021" marR="64021" marT="32010" marB="32010"/>
                </a:tc>
                <a:tc>
                  <a:txBody>
                    <a:bodyPr/>
                    <a:lstStyle/>
                    <a:p>
                      <a:pPr lvl="0" algn="ctr">
                        <a:lnSpc>
                          <a:spcPct val="150000"/>
                        </a:lnSpc>
                        <a:buNone/>
                      </a:pPr>
                      <a:r>
                        <a:rPr lang="en-US" sz="1200">
                          <a:latin typeface="ca"/>
                          <a:cs typeface="Arial"/>
                        </a:rPr>
                        <a:t>Strengths</a:t>
                      </a:r>
                    </a:p>
                  </a:txBody>
                  <a:tcPr marL="64021" marR="64021" marT="32010" marB="32010"/>
                </a:tc>
                <a:tc>
                  <a:txBody>
                    <a:bodyPr/>
                    <a:lstStyle/>
                    <a:p>
                      <a:pPr lvl="0" algn="ctr">
                        <a:lnSpc>
                          <a:spcPct val="150000"/>
                        </a:lnSpc>
                        <a:buNone/>
                      </a:pPr>
                      <a:r>
                        <a:rPr lang="en-US" sz="1200">
                          <a:latin typeface="ca"/>
                          <a:cs typeface="Arial"/>
                        </a:rPr>
                        <a:t>Weaknesses</a:t>
                      </a:r>
                    </a:p>
                  </a:txBody>
                  <a:tcPr marL="64021" marR="64021" marT="32010" marB="32010"/>
                </a:tc>
                <a:extLst>
                  <a:ext uri="{0D108BD9-81ED-4DB2-BD59-A6C34878D82A}">
                    <a16:rowId xmlns:a16="http://schemas.microsoft.com/office/drawing/2014/main" val="246460968"/>
                  </a:ext>
                </a:extLst>
              </a:tr>
              <a:tr h="1909648">
                <a:tc>
                  <a:txBody>
                    <a:bodyPr/>
                    <a:lstStyle/>
                    <a:p>
                      <a:pPr lvl="0" algn="just">
                        <a:lnSpc>
                          <a:spcPct val="150000"/>
                        </a:lnSpc>
                        <a:buNone/>
                      </a:pPr>
                      <a:r>
                        <a:rPr lang="en-US" sz="1400">
                          <a:solidFill>
                            <a:schemeClr val="tx1"/>
                          </a:solidFill>
                          <a:latin typeface="Calibri"/>
                          <a:cs typeface="Arial"/>
                        </a:rPr>
                        <a:t>5.</a:t>
                      </a:r>
                    </a:p>
                  </a:txBody>
                  <a:tcPr marL="71119" marR="71119" marT="35560" marB="35560"/>
                </a:tc>
                <a:tc>
                  <a:txBody>
                    <a:bodyPr/>
                    <a:lstStyle/>
                    <a:p>
                      <a:pPr lvl="0">
                        <a:buNone/>
                      </a:pPr>
                      <a:r>
                        <a:rPr lang="en-US" sz="1400" b="0" i="0" u="none" strike="noStrike" noProof="0">
                          <a:solidFill>
                            <a:schemeClr val="tx1"/>
                          </a:solidFill>
                          <a:latin typeface="Calibri"/>
                        </a:rPr>
                        <a:t>"Collaborative DDoS Attack Defense for OTA Updates in CAVs using Hyperledger Fabric Blockchain" by Sadia Yeasmin and Anwar Haque (2023) [15]</a:t>
                      </a:r>
                      <a:endParaRPr lang="en-US" sz="1400" b="0" i="0" u="none" strike="noStrike" noProof="0">
                        <a:latin typeface="Calibri"/>
                      </a:endParaRPr>
                    </a:p>
                  </a:txBody>
                  <a:tcPr/>
                </a:tc>
                <a:tc>
                  <a:txBody>
                    <a:bodyPr/>
                    <a:lstStyle/>
                    <a:p>
                      <a:pPr lvl="0" algn="l">
                        <a:lnSpc>
                          <a:spcPct val="100000"/>
                        </a:lnSpc>
                        <a:spcBef>
                          <a:spcPts val="0"/>
                        </a:spcBef>
                        <a:spcAft>
                          <a:spcPts val="0"/>
                        </a:spcAft>
                        <a:buNone/>
                      </a:pPr>
                      <a:r>
                        <a:rPr lang="en-US" sz="1400" b="0" i="0" u="none" strike="noStrike" noProof="0">
                          <a:latin typeface="Calibri"/>
                        </a:rPr>
                        <a:t>Collaborative</a:t>
                      </a:r>
                      <a:endParaRPr lang="en-US" sz="1400">
                        <a:latin typeface="Calibri"/>
                      </a:endParaRPr>
                    </a:p>
                    <a:p>
                      <a:pPr lvl="0" algn="l">
                        <a:lnSpc>
                          <a:spcPct val="100000"/>
                        </a:lnSpc>
                        <a:spcBef>
                          <a:spcPts val="0"/>
                        </a:spcBef>
                        <a:spcAft>
                          <a:spcPts val="0"/>
                        </a:spcAft>
                        <a:buNone/>
                      </a:pPr>
                      <a:r>
                        <a:rPr lang="en-US" sz="1400" b="0" i="0" u="none" strike="noStrike" noProof="0">
                          <a:latin typeface="Calibri"/>
                        </a:rPr>
                        <a:t>DDoS Attack De-</a:t>
                      </a:r>
                      <a:endParaRPr lang="en-US" sz="1400">
                        <a:latin typeface="Calibri"/>
                      </a:endParaRPr>
                    </a:p>
                    <a:p>
                      <a:pPr lvl="0" algn="l">
                        <a:lnSpc>
                          <a:spcPct val="100000"/>
                        </a:lnSpc>
                        <a:spcBef>
                          <a:spcPts val="0"/>
                        </a:spcBef>
                        <a:spcAft>
                          <a:spcPts val="0"/>
                        </a:spcAft>
                        <a:buNone/>
                      </a:pPr>
                      <a:r>
                        <a:rPr lang="en-US" sz="1400" b="0" i="0" u="none" strike="noStrike" noProof="0" err="1">
                          <a:latin typeface="Calibri"/>
                        </a:rPr>
                        <a:t>fense</a:t>
                      </a:r>
                      <a:r>
                        <a:rPr lang="en-US" sz="1400" b="0" i="0" u="none" strike="noStrike" noProof="0">
                          <a:latin typeface="Calibri"/>
                        </a:rPr>
                        <a:t> (CDAD)</a:t>
                      </a:r>
                      <a:endParaRPr lang="en-US" sz="1400">
                        <a:latin typeface="Calibri"/>
                      </a:endParaRPr>
                    </a:p>
                    <a:p>
                      <a:pPr lvl="0" algn="l">
                        <a:lnSpc>
                          <a:spcPct val="100000"/>
                        </a:lnSpc>
                        <a:spcBef>
                          <a:spcPts val="0"/>
                        </a:spcBef>
                        <a:spcAft>
                          <a:spcPts val="0"/>
                        </a:spcAft>
                        <a:buNone/>
                      </a:pPr>
                      <a:r>
                        <a:rPr lang="en-US" sz="1400" b="0" i="0" u="none" strike="noStrike" noProof="0">
                          <a:latin typeface="Calibri"/>
                        </a:rPr>
                        <a:t>architecture using</a:t>
                      </a:r>
                    </a:p>
                    <a:p>
                      <a:pPr lvl="0">
                        <a:buNone/>
                      </a:pPr>
                      <a:r>
                        <a:rPr lang="en-US" sz="1400" b="0" i="0" u="none" strike="noStrike" noProof="0">
                          <a:latin typeface="Calibri"/>
                        </a:rPr>
                        <a:t>Hyperledger Fabric</a:t>
                      </a:r>
                    </a:p>
                  </a:txBody>
                  <a:tcPr/>
                </a:tc>
                <a:tc>
                  <a:txBody>
                    <a:bodyPr/>
                    <a:lstStyle/>
                    <a:p>
                      <a:pPr lvl="0" algn="l">
                        <a:lnSpc>
                          <a:spcPct val="100000"/>
                        </a:lnSpc>
                        <a:spcBef>
                          <a:spcPts val="0"/>
                        </a:spcBef>
                        <a:spcAft>
                          <a:spcPts val="0"/>
                        </a:spcAft>
                        <a:buNone/>
                      </a:pPr>
                      <a:r>
                        <a:rPr lang="en-US" sz="1400" b="0" i="0" u="none" strike="noStrike" noProof="0">
                          <a:latin typeface="Calibri"/>
                        </a:rPr>
                        <a:t>- High resilience to DDoS attacks</a:t>
                      </a:r>
                      <a:endParaRPr lang="en-US" sz="1400">
                        <a:latin typeface="Calibri"/>
                      </a:endParaRPr>
                    </a:p>
                    <a:p>
                      <a:pPr lvl="0" algn="l">
                        <a:lnSpc>
                          <a:spcPct val="100000"/>
                        </a:lnSpc>
                        <a:spcBef>
                          <a:spcPts val="0"/>
                        </a:spcBef>
                        <a:spcAft>
                          <a:spcPts val="0"/>
                        </a:spcAft>
                        <a:buNone/>
                      </a:pPr>
                      <a:r>
                        <a:rPr lang="en-US" sz="1400" b="0" i="0" u="none" strike="noStrike" noProof="0">
                          <a:latin typeface="Calibri"/>
                        </a:rPr>
                        <a:t>through collaborative defense mechanisms through the monitoring for</a:t>
                      </a:r>
                      <a:endParaRPr lang="en-US" sz="1400">
                        <a:latin typeface="Calibri"/>
                      </a:endParaRPr>
                    </a:p>
                    <a:p>
                      <a:pPr lvl="0" algn="l">
                        <a:lnSpc>
                          <a:spcPct val="100000"/>
                        </a:lnSpc>
                        <a:spcBef>
                          <a:spcPts val="0"/>
                        </a:spcBef>
                        <a:spcAft>
                          <a:spcPts val="0"/>
                        </a:spcAft>
                        <a:buNone/>
                      </a:pPr>
                      <a:r>
                        <a:rPr lang="en-US" sz="1400" b="0" i="0" u="none" strike="noStrike" noProof="0">
                          <a:latin typeface="Calibri"/>
                        </a:rPr>
                        <a:t>attack anomalies</a:t>
                      </a:r>
                      <a:endParaRPr lang="en-US" sz="1400">
                        <a:latin typeface="Calibri"/>
                      </a:endParaRPr>
                    </a:p>
                    <a:p>
                      <a:pPr lvl="0" algn="l">
                        <a:lnSpc>
                          <a:spcPct val="100000"/>
                        </a:lnSpc>
                        <a:spcBef>
                          <a:spcPts val="0"/>
                        </a:spcBef>
                        <a:spcAft>
                          <a:spcPts val="0"/>
                        </a:spcAft>
                        <a:buNone/>
                      </a:pPr>
                      <a:r>
                        <a:rPr lang="en-US" sz="1400" b="0" i="0" u="none" strike="noStrike" noProof="0">
                          <a:latin typeface="Calibri"/>
                        </a:rPr>
                        <a:t>- Low latency maintained even un-</a:t>
                      </a:r>
                      <a:endParaRPr lang="en-US" sz="1400">
                        <a:latin typeface="Calibri"/>
                      </a:endParaRPr>
                    </a:p>
                    <a:p>
                      <a:pPr lvl="0" algn="l">
                        <a:lnSpc>
                          <a:spcPct val="100000"/>
                        </a:lnSpc>
                        <a:spcBef>
                          <a:spcPts val="0"/>
                        </a:spcBef>
                        <a:spcAft>
                          <a:spcPts val="0"/>
                        </a:spcAft>
                        <a:buNone/>
                      </a:pPr>
                      <a:r>
                        <a:rPr lang="en-US" sz="1400" b="0" i="0" u="none" strike="noStrike" noProof="0">
                          <a:latin typeface="Calibri"/>
                        </a:rPr>
                        <a:t>der heavy attack scenarios, while</a:t>
                      </a:r>
                      <a:endParaRPr lang="en-US" sz="1400">
                        <a:latin typeface="Calibri"/>
                      </a:endParaRPr>
                    </a:p>
                    <a:p>
                      <a:pPr lvl="0" algn="l">
                        <a:lnSpc>
                          <a:spcPct val="100000"/>
                        </a:lnSpc>
                        <a:spcBef>
                          <a:spcPts val="0"/>
                        </a:spcBef>
                        <a:spcAft>
                          <a:spcPts val="0"/>
                        </a:spcAft>
                        <a:buNone/>
                      </a:pPr>
                      <a:r>
                        <a:rPr lang="en-US" sz="1400" b="0" i="0" u="none" strike="noStrike" noProof="0">
                          <a:latin typeface="Calibri"/>
                        </a:rPr>
                        <a:t>maximizing throughput. </a:t>
                      </a:r>
                      <a:endParaRPr lang="en-US" sz="1400">
                        <a:latin typeface="Calibri"/>
                      </a:endParaRPr>
                    </a:p>
                    <a:p>
                      <a:pPr lvl="0" algn="l">
                        <a:lnSpc>
                          <a:spcPct val="100000"/>
                        </a:lnSpc>
                        <a:spcBef>
                          <a:spcPts val="0"/>
                        </a:spcBef>
                        <a:spcAft>
                          <a:spcPts val="0"/>
                        </a:spcAft>
                        <a:buNone/>
                      </a:pPr>
                      <a:r>
                        <a:rPr lang="en-US" sz="1400" b="0" i="0" u="none" strike="noStrike" noProof="0">
                          <a:latin typeface="Calibri"/>
                        </a:rPr>
                        <a:t>- Efficient resource optimization and load management</a:t>
                      </a:r>
                      <a:endParaRPr lang="en-US" sz="1400">
                        <a:latin typeface="Calibri"/>
                      </a:endParaRPr>
                    </a:p>
                  </a:txBody>
                  <a:tcPr/>
                </a:tc>
                <a:tc>
                  <a:txBody>
                    <a:bodyPr/>
                    <a:lstStyle/>
                    <a:p>
                      <a:pPr lvl="0" algn="l">
                        <a:lnSpc>
                          <a:spcPct val="100000"/>
                        </a:lnSpc>
                        <a:spcBef>
                          <a:spcPts val="0"/>
                        </a:spcBef>
                        <a:spcAft>
                          <a:spcPts val="0"/>
                        </a:spcAft>
                        <a:buNone/>
                      </a:pPr>
                      <a:r>
                        <a:rPr lang="en-US" sz="1400" b="0" i="0" u="none" strike="noStrike" noProof="0">
                          <a:latin typeface="Calibri"/>
                        </a:rPr>
                        <a:t>- Scalability challenges may occur</a:t>
                      </a:r>
                      <a:endParaRPr lang="en-US" sz="1400">
                        <a:latin typeface="Calibri"/>
                      </a:endParaRPr>
                    </a:p>
                    <a:p>
                      <a:pPr lvl="0" algn="l">
                        <a:lnSpc>
                          <a:spcPct val="100000"/>
                        </a:lnSpc>
                        <a:spcBef>
                          <a:spcPts val="0"/>
                        </a:spcBef>
                        <a:spcAft>
                          <a:spcPts val="0"/>
                        </a:spcAft>
                        <a:buNone/>
                      </a:pPr>
                      <a:r>
                        <a:rPr lang="en-US" sz="1400" b="0" i="0" u="none" strike="noStrike" noProof="0">
                          <a:latin typeface="Calibri"/>
                        </a:rPr>
                        <a:t>as network size and complexity in-</a:t>
                      </a:r>
                      <a:endParaRPr lang="en-US" sz="1400">
                        <a:latin typeface="Calibri"/>
                      </a:endParaRPr>
                    </a:p>
                    <a:p>
                      <a:pPr lvl="0" algn="l">
                        <a:lnSpc>
                          <a:spcPct val="100000"/>
                        </a:lnSpc>
                        <a:spcBef>
                          <a:spcPts val="0"/>
                        </a:spcBef>
                        <a:spcAft>
                          <a:spcPts val="0"/>
                        </a:spcAft>
                        <a:buNone/>
                      </a:pPr>
                      <a:r>
                        <a:rPr lang="en-US" sz="1400" b="0" i="0" u="none" strike="noStrike" noProof="0">
                          <a:latin typeface="Calibri"/>
                        </a:rPr>
                        <a:t>crease.</a:t>
                      </a:r>
                      <a:endParaRPr lang="en-US" sz="1400">
                        <a:latin typeface="Calibri"/>
                      </a:endParaRPr>
                    </a:p>
                    <a:p>
                      <a:pPr lvl="0" algn="l">
                        <a:lnSpc>
                          <a:spcPct val="100000"/>
                        </a:lnSpc>
                        <a:spcBef>
                          <a:spcPts val="0"/>
                        </a:spcBef>
                        <a:spcAft>
                          <a:spcPts val="0"/>
                        </a:spcAft>
                        <a:buNone/>
                      </a:pPr>
                      <a:r>
                        <a:rPr lang="en-US" sz="1400" b="0" i="0" u="none" strike="noStrike" noProof="0">
                          <a:latin typeface="Calibri"/>
                        </a:rPr>
                        <a:t>- High resource requirements may</a:t>
                      </a:r>
                      <a:endParaRPr lang="en-US" sz="1400">
                        <a:latin typeface="Calibri"/>
                      </a:endParaRPr>
                    </a:p>
                    <a:p>
                      <a:pPr lvl="0" algn="l">
                        <a:lnSpc>
                          <a:spcPct val="100000"/>
                        </a:lnSpc>
                        <a:spcBef>
                          <a:spcPts val="0"/>
                        </a:spcBef>
                        <a:spcAft>
                          <a:spcPts val="0"/>
                        </a:spcAft>
                        <a:buNone/>
                      </a:pPr>
                      <a:r>
                        <a:rPr lang="en-US" sz="1400" b="0" i="0" u="none" strike="noStrike" noProof="0">
                          <a:latin typeface="Calibri"/>
                        </a:rPr>
                        <a:t>be required in a production environment for implementing and maintaining the proposed defense architecture.</a:t>
                      </a:r>
                      <a:endParaRPr lang="en-US" sz="1400">
                        <a:latin typeface="Calibri"/>
                      </a:endParaRPr>
                    </a:p>
                  </a:txBody>
                  <a:tcPr marL="71119" marR="71119" marT="35560" marB="35560"/>
                </a:tc>
                <a:extLst>
                  <a:ext uri="{0D108BD9-81ED-4DB2-BD59-A6C34878D82A}">
                    <a16:rowId xmlns:a16="http://schemas.microsoft.com/office/drawing/2014/main" val="1161323252"/>
                  </a:ext>
                </a:extLst>
              </a:tr>
              <a:tr h="3505565">
                <a:tc>
                  <a:txBody>
                    <a:bodyPr/>
                    <a:lstStyle/>
                    <a:p>
                      <a:pPr lvl="0" algn="just">
                        <a:lnSpc>
                          <a:spcPct val="150000"/>
                        </a:lnSpc>
                        <a:buNone/>
                      </a:pPr>
                      <a:r>
                        <a:rPr lang="en-US" sz="1400">
                          <a:solidFill>
                            <a:schemeClr val="tx1"/>
                          </a:solidFill>
                          <a:latin typeface="Calibri"/>
                          <a:cs typeface="Arial"/>
                        </a:rPr>
                        <a:t>6.</a:t>
                      </a:r>
                    </a:p>
                  </a:txBody>
                  <a:tcPr marL="71119" marR="71119" marT="35560" marB="35560"/>
                </a:tc>
                <a:tc>
                  <a:txBody>
                    <a:bodyPr/>
                    <a:lstStyle/>
                    <a:p>
                      <a:pPr lvl="0" algn="just">
                        <a:lnSpc>
                          <a:spcPct val="100000"/>
                        </a:lnSpc>
                        <a:spcBef>
                          <a:spcPts val="0"/>
                        </a:spcBef>
                        <a:spcAft>
                          <a:spcPts val="0"/>
                        </a:spcAft>
                        <a:buNone/>
                      </a:pPr>
                      <a:r>
                        <a:rPr lang="en-US" sz="1400" b="1" i="0" u="none" strike="noStrike" noProof="0">
                          <a:solidFill>
                            <a:schemeClr val="tx1"/>
                          </a:solidFill>
                          <a:latin typeface="Calibri"/>
                        </a:rPr>
                        <a:t>Proposed Method</a:t>
                      </a:r>
                      <a:endParaRPr lang="en-US" sz="1400" b="0" i="0" u="none" strike="noStrike" noProof="0">
                        <a:solidFill>
                          <a:srgbClr val="000000"/>
                        </a:solidFill>
                        <a:latin typeface="Calibri"/>
                      </a:endParaRPr>
                    </a:p>
                    <a:p>
                      <a:pPr lvl="0" algn="just">
                        <a:lnSpc>
                          <a:spcPct val="150000"/>
                        </a:lnSpc>
                        <a:buNone/>
                      </a:pPr>
                      <a:endParaRPr lang="en-US" sz="1400" b="0" i="0" u="none" strike="noStrike" noProof="0">
                        <a:solidFill>
                          <a:schemeClr val="tx1"/>
                        </a:solidFill>
                        <a:latin typeface="Calibri"/>
                      </a:endParaRPr>
                    </a:p>
                  </a:txBody>
                  <a:tcPr marL="71119" marR="71119" marT="35560" marB="35560"/>
                </a:tc>
                <a:tc>
                  <a:txBody>
                    <a:bodyPr/>
                    <a:lstStyle/>
                    <a:p>
                      <a:pPr lvl="0" algn="just">
                        <a:lnSpc>
                          <a:spcPct val="100000"/>
                        </a:lnSpc>
                        <a:buNone/>
                      </a:pPr>
                      <a:r>
                        <a:rPr lang="en-US" sz="1400" b="0" i="0" u="none" strike="noStrike" baseline="0" noProof="0">
                          <a:solidFill>
                            <a:schemeClr val="tx1"/>
                          </a:solidFill>
                          <a:latin typeface="Calibri"/>
                        </a:rPr>
                        <a:t>Permissioned Blockchain (Hyperledger Fabric) based approach, utilizing smart contract for automation and secondary point of trust for enhanced security of the OTA update package</a:t>
                      </a:r>
                    </a:p>
                  </a:txBody>
                  <a:tcPr marL="71119" marR="71119" marT="35560" marB="35560"/>
                </a:tc>
                <a:tc>
                  <a:txBody>
                    <a:bodyPr/>
                    <a:lstStyle/>
                    <a:p>
                      <a:pPr marL="171450" lvl="0" indent="-171450" algn="l">
                        <a:lnSpc>
                          <a:spcPct val="100000"/>
                        </a:lnSpc>
                        <a:spcBef>
                          <a:spcPts val="0"/>
                        </a:spcBef>
                        <a:spcAft>
                          <a:spcPts val="0"/>
                        </a:spcAft>
                        <a:buFont typeface="Calibri"/>
                        <a:buChar char="-"/>
                      </a:pPr>
                      <a:r>
                        <a:rPr lang="en-US" sz="1400" b="0" i="0" u="none" strike="noStrike" noProof="0">
                          <a:solidFill>
                            <a:srgbClr val="000000"/>
                          </a:solidFill>
                          <a:latin typeface="Calibri"/>
                        </a:rPr>
                        <a:t>It is a lightweight approach for verification and authentication of OTA updates, with a low computational power requirement to account for resource-constrained vehicular environments, reducing data load, and improving transaction processing times. </a:t>
                      </a:r>
                    </a:p>
                    <a:p>
                      <a:pPr marL="171450" lvl="0" indent="-171450" algn="l">
                        <a:lnSpc>
                          <a:spcPct val="100000"/>
                        </a:lnSpc>
                        <a:spcBef>
                          <a:spcPts val="0"/>
                        </a:spcBef>
                        <a:spcAft>
                          <a:spcPts val="0"/>
                        </a:spcAft>
                        <a:buFont typeface="Calibri"/>
                        <a:buChar char="-"/>
                      </a:pPr>
                      <a:r>
                        <a:rPr lang="en-US" sz="1400" b="0" i="0" u="none" strike="noStrike" noProof="0">
                          <a:solidFill>
                            <a:srgbClr val="000000"/>
                          </a:solidFill>
                          <a:latin typeface="Calibri"/>
                        </a:rPr>
                        <a:t>Utilizes secondary point of trust, further enhancing the security</a:t>
                      </a:r>
                    </a:p>
                    <a:p>
                      <a:pPr marL="171450" lvl="0" indent="-171450" algn="l">
                        <a:lnSpc>
                          <a:spcPct val="100000"/>
                        </a:lnSpc>
                        <a:spcBef>
                          <a:spcPts val="0"/>
                        </a:spcBef>
                        <a:spcAft>
                          <a:spcPts val="0"/>
                        </a:spcAft>
                        <a:buFont typeface="Calibri"/>
                        <a:buChar char="-"/>
                      </a:pPr>
                      <a:r>
                        <a:rPr lang="en-US" sz="1400" b="0" i="0" u="none" strike="noStrike" noProof="0">
                          <a:solidFill>
                            <a:srgbClr val="000000"/>
                          </a:solidFill>
                          <a:latin typeface="Calibri"/>
                        </a:rPr>
                        <a:t>Easily integrable with existing OTA update Infrastructure, and automation due to use of smart contract reducing manual intervention</a:t>
                      </a:r>
                      <a:endParaRPr lang="en-US" sz="1400">
                        <a:latin typeface="Calibri"/>
                      </a:endParaRPr>
                    </a:p>
                    <a:p>
                      <a:pPr marL="0" lvl="0" indent="0" algn="l">
                        <a:lnSpc>
                          <a:spcPct val="100000"/>
                        </a:lnSpc>
                        <a:spcBef>
                          <a:spcPts val="0"/>
                        </a:spcBef>
                        <a:spcAft>
                          <a:spcPts val="0"/>
                        </a:spcAft>
                        <a:buNone/>
                      </a:pPr>
                      <a:endParaRPr lang="en-US" sz="1200" b="0" i="0" u="none" strike="noStrike" noProof="0">
                        <a:solidFill>
                          <a:srgbClr val="000000"/>
                        </a:solidFill>
                        <a:latin typeface="Calibri"/>
                      </a:endParaRPr>
                    </a:p>
                    <a:p>
                      <a:pPr lvl="0" algn="just">
                        <a:lnSpc>
                          <a:spcPct val="100000"/>
                        </a:lnSpc>
                        <a:spcBef>
                          <a:spcPts val="0"/>
                        </a:spcBef>
                        <a:spcAft>
                          <a:spcPts val="0"/>
                        </a:spcAft>
                        <a:buNone/>
                      </a:pPr>
                      <a:endParaRPr lang="en-US" sz="1400" b="0" i="0" u="none" strike="noStrike" noProof="0">
                        <a:latin typeface="Calibri"/>
                      </a:endParaRPr>
                    </a:p>
                  </a:txBody>
                  <a:tcPr marL="71119" marR="71119" marT="35560" marB="35560"/>
                </a:tc>
                <a:tc>
                  <a:txBody>
                    <a:bodyPr/>
                    <a:lstStyle/>
                    <a:p>
                      <a:pPr marL="285750" lvl="0" indent="-285750" algn="l">
                        <a:lnSpc>
                          <a:spcPct val="100000"/>
                        </a:lnSpc>
                        <a:buFont typeface="Calibri"/>
                        <a:buChar char="-"/>
                      </a:pPr>
                      <a:r>
                        <a:rPr lang="en-US" sz="1400" b="0" i="0" u="none" strike="noStrike" noProof="0">
                          <a:solidFill>
                            <a:schemeClr val="tx1"/>
                          </a:solidFill>
                          <a:latin typeface="Calibri"/>
                        </a:rPr>
                        <a:t>Assumes that the CAVs have sufficient and reliable network connectivity and computational power for the downloading, and querying operations.</a:t>
                      </a:r>
                    </a:p>
                    <a:p>
                      <a:pPr marL="285750" lvl="0" indent="-285750" algn="l">
                        <a:lnSpc>
                          <a:spcPct val="100000"/>
                        </a:lnSpc>
                        <a:buFont typeface="Calibri"/>
                        <a:buChar char="-"/>
                      </a:pPr>
                      <a:r>
                        <a:rPr lang="en-US" sz="1400" b="0" i="0" u="none" strike="noStrike" noProof="0">
                          <a:solidFill>
                            <a:schemeClr val="tx1"/>
                          </a:solidFill>
                          <a:latin typeface="Calibri"/>
                        </a:rPr>
                        <a:t>Relies on consistent and collision-resistant update hash generation, which could introduce vulnerabilities if not properly implemented.</a:t>
                      </a:r>
                    </a:p>
                  </a:txBody>
                  <a:tcPr marL="71119" marR="71119" marT="35560" marB="35560"/>
                </a:tc>
                <a:extLst>
                  <a:ext uri="{0D108BD9-81ED-4DB2-BD59-A6C34878D82A}">
                    <a16:rowId xmlns:a16="http://schemas.microsoft.com/office/drawing/2014/main" val="3136107896"/>
                  </a:ext>
                </a:extLst>
              </a:tr>
            </a:tbl>
          </a:graphicData>
        </a:graphic>
      </p:graphicFrame>
      <p:sp>
        <p:nvSpPr>
          <p:cNvPr id="2" name="Slide Number Placeholder 1">
            <a:extLst>
              <a:ext uri="{FF2B5EF4-FFF2-40B4-BE49-F238E27FC236}">
                <a16:creationId xmlns:a16="http://schemas.microsoft.com/office/drawing/2014/main" id="{6C257502-A5E4-E837-9168-01AB242E98EE}"/>
              </a:ext>
            </a:extLst>
          </p:cNvPr>
          <p:cNvSpPr>
            <a:spLocks noGrp="1"/>
          </p:cNvSpPr>
          <p:nvPr>
            <p:ph type="sldNum" sz="quarter" idx="12"/>
          </p:nvPr>
        </p:nvSpPr>
        <p:spPr/>
        <p:txBody>
          <a:bodyPr/>
          <a:lstStyle/>
          <a:p>
            <a:fld id="{2DEBF6B5-A8B6-5742-91AE-8DC29EBB8E42}" type="slidenum">
              <a:rPr lang="en-US" smtClean="0"/>
              <a:t>22</a:t>
            </a:fld>
            <a:endParaRPr lang="en-US"/>
          </a:p>
        </p:txBody>
      </p:sp>
    </p:spTree>
    <p:extLst>
      <p:ext uri="{BB962C8B-B14F-4D97-AF65-F5344CB8AC3E}">
        <p14:creationId xmlns:p14="http://schemas.microsoft.com/office/powerpoint/2010/main" val="521560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sldNum" idx="12"/>
          </p:nvPr>
        </p:nvSpPr>
        <p:spPr>
          <a:xfrm>
            <a:off x="838200" y="6295919"/>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23</a:t>
            </a:fld>
            <a:endParaRPr/>
          </a:p>
        </p:txBody>
      </p:sp>
      <p:sp>
        <p:nvSpPr>
          <p:cNvPr id="111" name="Google Shape;111;p19"/>
          <p:cNvSpPr txBox="1"/>
          <p:nvPr/>
        </p:nvSpPr>
        <p:spPr>
          <a:xfrm>
            <a:off x="3456914" y="301483"/>
            <a:ext cx="11096711"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rgbClr val="444444"/>
                </a:solidFill>
                <a:latin typeface="Arial"/>
                <a:ea typeface="Arial"/>
                <a:cs typeface="Arial"/>
                <a:sym typeface="Arial"/>
              </a:rPr>
              <a:t>Problem Statement</a:t>
            </a:r>
            <a:endParaRPr lang="en-US" err="1"/>
          </a:p>
          <a:p>
            <a:pPr marL="0" marR="0" lvl="0" indent="0" algn="l" rtl="0">
              <a:spcBef>
                <a:spcPts val="0"/>
              </a:spcBef>
              <a:spcAft>
                <a:spcPts val="0"/>
              </a:spcAft>
              <a:buNone/>
            </a:pPr>
            <a:endParaRPr sz="4000" b="1">
              <a:solidFill>
                <a:srgbClr val="444444"/>
              </a:solidFill>
              <a:latin typeface="Arial"/>
              <a:ea typeface="Arial"/>
              <a:cs typeface="Arial"/>
              <a:sym typeface="Arial"/>
            </a:endParaRPr>
          </a:p>
          <a:p>
            <a:pPr marL="0" marR="0" lvl="0" indent="0" algn="l" rtl="0">
              <a:spcBef>
                <a:spcPts val="0"/>
              </a:spcBef>
              <a:spcAft>
                <a:spcPts val="0"/>
              </a:spcAft>
              <a:buNone/>
            </a:pPr>
            <a:endParaRPr sz="4000">
              <a:solidFill>
                <a:schemeClr val="dk1"/>
              </a:solidFill>
              <a:latin typeface="Arial"/>
              <a:ea typeface="Arial"/>
              <a:cs typeface="Arial"/>
              <a:sym typeface="Arial"/>
            </a:endParaRPr>
          </a:p>
        </p:txBody>
      </p:sp>
      <p:sp>
        <p:nvSpPr>
          <p:cNvPr id="112" name="Google Shape;112;p19"/>
          <p:cNvSpPr txBox="1"/>
          <p:nvPr/>
        </p:nvSpPr>
        <p:spPr>
          <a:xfrm>
            <a:off x="838200" y="1112267"/>
            <a:ext cx="10635832" cy="1200288"/>
          </a:xfrm>
          <a:prstGeom prst="rect">
            <a:avLst/>
          </a:prstGeom>
          <a:noFill/>
          <a:ln>
            <a:noFill/>
          </a:ln>
        </p:spPr>
        <p:txBody>
          <a:bodyPr spcFirstLastPara="1" wrap="square" lIns="91425" tIns="45700" rIns="91425" bIns="45700" anchor="t" anchorCtr="0">
            <a:spAutoFit/>
          </a:bodyPr>
          <a:lstStyle/>
          <a:p>
            <a:r>
              <a:rPr lang="en-US" sz="1800">
                <a:solidFill>
                  <a:schemeClr val="dk1"/>
                </a:solidFill>
                <a:highlight>
                  <a:srgbClr val="FFFFFF"/>
                </a:highlight>
                <a:ea typeface="Calibri"/>
              </a:rPr>
              <a:t>To secure automotive over-the-air updates against threats that compromise the authentication </a:t>
            </a:r>
            <a:r>
              <a:rPr lang="en-US">
                <a:solidFill>
                  <a:schemeClr val="dk1"/>
                </a:solidFill>
                <a:highlight>
                  <a:srgbClr val="FFFFFF"/>
                </a:highlight>
                <a:ea typeface="Calibri"/>
              </a:rPr>
              <a:t>and integrity</a:t>
            </a:r>
            <a:r>
              <a:rPr lang="en-US" sz="1800">
                <a:solidFill>
                  <a:schemeClr val="dk1"/>
                </a:solidFill>
                <a:highlight>
                  <a:srgbClr val="FFFFFF"/>
                </a:highlight>
                <a:ea typeface="Calibri"/>
              </a:rPr>
              <a:t> </a:t>
            </a:r>
            <a:r>
              <a:rPr lang="en-US" sz="1800" dirty="0">
                <a:solidFill>
                  <a:schemeClr val="dk1"/>
                </a:solidFill>
                <a:highlight>
                  <a:srgbClr val="FFFFFF"/>
                </a:highlight>
                <a:ea typeface="Calibri"/>
              </a:rPr>
              <a:t>which have potential to negatively impact vehicle safety, performance, and compliance with mandated cybersecurity regulations and standards.</a:t>
            </a:r>
          </a:p>
          <a:p>
            <a:endParaRPr lang="en-US" sz="1800">
              <a:solidFill>
                <a:schemeClr val="dk1"/>
              </a:solidFill>
              <a:highlight>
                <a:srgbClr val="FFFFFF"/>
              </a:highlight>
              <a:latin typeface="Calibri"/>
              <a:cs typeface="Calibri"/>
            </a:endParaRPr>
          </a:p>
        </p:txBody>
      </p:sp>
      <p:sp>
        <p:nvSpPr>
          <p:cNvPr id="2" name="Google Shape;111;p19">
            <a:extLst>
              <a:ext uri="{FF2B5EF4-FFF2-40B4-BE49-F238E27FC236}">
                <a16:creationId xmlns:a16="http://schemas.microsoft.com/office/drawing/2014/main" id="{CF023CDB-6963-73AA-3770-528B42118A9C}"/>
              </a:ext>
            </a:extLst>
          </p:cNvPr>
          <p:cNvSpPr txBox="1"/>
          <p:nvPr/>
        </p:nvSpPr>
        <p:spPr>
          <a:xfrm>
            <a:off x="3456913" y="3274531"/>
            <a:ext cx="11096711" cy="707846"/>
          </a:xfrm>
          <a:prstGeom prst="rect">
            <a:avLst/>
          </a:prstGeom>
          <a:noFill/>
          <a:ln>
            <a:noFill/>
          </a:ln>
        </p:spPr>
        <p:txBody>
          <a:bodyPr spcFirstLastPara="1" wrap="square" lIns="91425" tIns="45700" rIns="91425" bIns="45700" anchor="t" anchorCtr="0">
            <a:spAutoFit/>
          </a:bodyPr>
          <a:lstStyle/>
          <a:p>
            <a:r>
              <a:rPr lang="en-US" sz="4000" b="1">
                <a:solidFill>
                  <a:srgbClr val="444444"/>
                </a:solidFill>
                <a:latin typeface="Arial"/>
                <a:cs typeface="Arial"/>
                <a:sym typeface="Arial"/>
              </a:rPr>
              <a:t>Research Objective</a:t>
            </a:r>
            <a:endParaRPr lang="en-US"/>
          </a:p>
        </p:txBody>
      </p:sp>
      <p:sp>
        <p:nvSpPr>
          <p:cNvPr id="4" name="Google Shape;112;p19">
            <a:extLst>
              <a:ext uri="{FF2B5EF4-FFF2-40B4-BE49-F238E27FC236}">
                <a16:creationId xmlns:a16="http://schemas.microsoft.com/office/drawing/2014/main" id="{F533576C-862D-44D0-04A1-DEDC9C5F5048}"/>
              </a:ext>
            </a:extLst>
          </p:cNvPr>
          <p:cNvSpPr txBox="1"/>
          <p:nvPr/>
        </p:nvSpPr>
        <p:spPr>
          <a:xfrm>
            <a:off x="838199" y="3985381"/>
            <a:ext cx="10635832" cy="1990248"/>
          </a:xfrm>
          <a:prstGeom prst="rect">
            <a:avLst/>
          </a:prstGeom>
          <a:noFill/>
          <a:ln>
            <a:noFill/>
          </a:ln>
        </p:spPr>
        <p:txBody>
          <a:bodyPr spcFirstLastPara="1" wrap="square" lIns="91425" tIns="45700" rIns="91425" bIns="45700" anchor="t" anchorCtr="0">
            <a:spAutoFit/>
          </a:bodyPr>
          <a:lstStyle/>
          <a:p>
            <a:pPr marL="457200" indent="-342900">
              <a:spcBef>
                <a:spcPts val="1000"/>
              </a:spcBef>
              <a:buFont typeface="Arial"/>
              <a:buChar char="•"/>
            </a:pPr>
            <a:r>
              <a:rPr lang="en-US">
                <a:solidFill>
                  <a:schemeClr val="dk1"/>
                </a:solidFill>
                <a:highlight>
                  <a:srgbClr val="FFFFFF"/>
                </a:highlight>
                <a:ea typeface="Calibri"/>
              </a:rPr>
              <a:t>Using permissioned blockchain technology, to address security challenges related to the authentication and integrity of OTA updates for CAVs, in a lightweight and decentralized manner.</a:t>
            </a:r>
            <a:endParaRPr lang="en-US">
              <a:solidFill>
                <a:schemeClr val="dk1"/>
              </a:solidFill>
              <a:highlight>
                <a:srgbClr val="FFFFFF"/>
              </a:highlight>
              <a:ea typeface="Calibri"/>
              <a:cs typeface="Calibri"/>
            </a:endParaRPr>
          </a:p>
          <a:p>
            <a:pPr marL="457200" indent="-342900">
              <a:spcBef>
                <a:spcPts val="1000"/>
              </a:spcBef>
              <a:spcAft>
                <a:spcPts val="1000"/>
              </a:spcAft>
              <a:buFont typeface="Arial"/>
              <a:buChar char="•"/>
            </a:pPr>
            <a:r>
              <a:rPr lang="en-US">
                <a:solidFill>
                  <a:schemeClr val="dk1"/>
                </a:solidFill>
                <a:highlight>
                  <a:srgbClr val="FFFFFF"/>
                </a:highlight>
                <a:ea typeface="Calibri"/>
              </a:rPr>
              <a:t>The findings of this research are expected to aid in the development of robust and secure OTA update infrastructure</a:t>
            </a:r>
            <a:r>
              <a:rPr lang="en-US" sz="1800">
                <a:solidFill>
                  <a:schemeClr val="dk1"/>
                </a:solidFill>
                <a:highlight>
                  <a:srgbClr val="FFFFFF"/>
                </a:highlight>
                <a:ea typeface="Calibri"/>
              </a:rPr>
              <a:t>.</a:t>
            </a:r>
            <a:endParaRPr lang="en-US">
              <a:solidFill>
                <a:schemeClr val="dk1"/>
              </a:solidFill>
              <a:highlight>
                <a:srgbClr val="FFFFFF"/>
              </a:highlight>
              <a:cs typeface="Calibri"/>
            </a:endParaRPr>
          </a:p>
          <a:p>
            <a:pPr marL="457200" indent="-342900">
              <a:spcBef>
                <a:spcPts val="1000"/>
              </a:spcBef>
              <a:buFont typeface="Arial"/>
              <a:buChar char="•"/>
            </a:pPr>
            <a:endParaRPr lang="en-US" sz="1800">
              <a:solidFill>
                <a:schemeClr val="dk1"/>
              </a:solidFill>
              <a:highlight>
                <a:srgbClr val="FFFFFF"/>
              </a:highlight>
              <a:latin typeface="Calibri"/>
              <a:cs typeface="Calibri"/>
            </a:endParaRPr>
          </a:p>
        </p:txBody>
      </p:sp>
    </p:spTree>
    <p:extLst>
      <p:ext uri="{BB962C8B-B14F-4D97-AF65-F5344CB8AC3E}">
        <p14:creationId xmlns:p14="http://schemas.microsoft.com/office/powerpoint/2010/main" val="876809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22103-6EFA-02E0-5A99-660DFCC95F8C}"/>
              </a:ext>
            </a:extLst>
          </p:cNvPr>
          <p:cNvSpPr>
            <a:spLocks noGrp="1"/>
          </p:cNvSpPr>
          <p:nvPr>
            <p:ph type="title"/>
          </p:nvPr>
        </p:nvSpPr>
        <p:spPr>
          <a:xfrm>
            <a:off x="838200" y="2098060"/>
            <a:ext cx="10515600" cy="1325563"/>
          </a:xfrm>
        </p:spPr>
        <p:txBody>
          <a:bodyPr>
            <a:normAutofit/>
          </a:bodyPr>
          <a:lstStyle/>
          <a:p>
            <a:pPr algn="ctr"/>
            <a:r>
              <a:rPr lang="en-US" sz="5000" b="1">
                <a:latin typeface="Arial"/>
                <a:cs typeface="Calibri Light"/>
              </a:rPr>
              <a:t>METHODOLOGY</a:t>
            </a:r>
            <a:endParaRPr lang="en-US" sz="5000" b="1">
              <a:latin typeface="Arial"/>
              <a:cs typeface="Calibri"/>
            </a:endParaRPr>
          </a:p>
        </p:txBody>
      </p:sp>
      <p:sp>
        <p:nvSpPr>
          <p:cNvPr id="3" name="Slide Number Placeholder 2">
            <a:extLst>
              <a:ext uri="{FF2B5EF4-FFF2-40B4-BE49-F238E27FC236}">
                <a16:creationId xmlns:a16="http://schemas.microsoft.com/office/drawing/2014/main" id="{BCC1A587-20A0-8982-9549-08069E404487}"/>
              </a:ext>
            </a:extLst>
          </p:cNvPr>
          <p:cNvSpPr>
            <a:spLocks noGrp="1"/>
          </p:cNvSpPr>
          <p:nvPr>
            <p:ph type="sldNum" sz="quarter" idx="12"/>
          </p:nvPr>
        </p:nvSpPr>
        <p:spPr/>
        <p:txBody>
          <a:bodyPr/>
          <a:lstStyle/>
          <a:p>
            <a:fld id="{2DEBF6B5-A8B6-5742-91AE-8DC29EBB8E42}" type="slidenum">
              <a:rPr lang="en-US" smtClean="0"/>
              <a:t>24</a:t>
            </a:fld>
            <a:endParaRPr lang="en-US"/>
          </a:p>
        </p:txBody>
      </p:sp>
    </p:spTree>
    <p:extLst>
      <p:ext uri="{BB962C8B-B14F-4D97-AF65-F5344CB8AC3E}">
        <p14:creationId xmlns:p14="http://schemas.microsoft.com/office/powerpoint/2010/main" val="957100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4"/>
          <p:cNvSpPr txBox="1">
            <a:spLocks noGrp="1"/>
          </p:cNvSpPr>
          <p:nvPr>
            <p:ph type="sldNum" idx="12"/>
          </p:nvPr>
        </p:nvSpPr>
        <p:spPr>
          <a:xfrm>
            <a:off x="838200" y="6295919"/>
            <a:ext cx="27432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25</a:t>
            </a:fld>
            <a:endParaRPr/>
          </a:p>
        </p:txBody>
      </p:sp>
      <p:sp>
        <p:nvSpPr>
          <p:cNvPr id="148" name="Google Shape;148;p24"/>
          <p:cNvSpPr txBox="1"/>
          <p:nvPr/>
        </p:nvSpPr>
        <p:spPr>
          <a:xfrm>
            <a:off x="540786" y="258901"/>
            <a:ext cx="11470772" cy="3170058"/>
          </a:xfrm>
          <a:prstGeom prst="rect">
            <a:avLst/>
          </a:prstGeom>
          <a:noFill/>
          <a:ln>
            <a:noFill/>
          </a:ln>
        </p:spPr>
        <p:txBody>
          <a:bodyPr spcFirstLastPara="1" wrap="square" lIns="91425" tIns="45700" rIns="91425" bIns="45700" anchor="t" anchorCtr="0">
            <a:spAutoFit/>
          </a:bodyPr>
          <a:lstStyle/>
          <a:p>
            <a:pPr algn="ctr"/>
            <a:r>
              <a:rPr lang="en-US" sz="4000" b="1">
                <a:solidFill>
                  <a:srgbClr val="444444"/>
                </a:solidFill>
                <a:latin typeface="Arial"/>
                <a:ea typeface="Arial"/>
                <a:cs typeface="Arial"/>
                <a:sym typeface="Arial"/>
              </a:rPr>
              <a:t>Blockchain Technology</a:t>
            </a:r>
            <a:endParaRPr lang="en-US"/>
          </a:p>
          <a:p>
            <a:pPr marL="0" marR="0" lvl="0" indent="0" algn="ctr" rtl="0">
              <a:spcBef>
                <a:spcPts val="0"/>
              </a:spcBef>
              <a:spcAft>
                <a:spcPts val="0"/>
              </a:spcAft>
              <a:buNone/>
            </a:pPr>
            <a:endParaRPr sz="4000" b="1">
              <a:solidFill>
                <a:srgbClr val="444444"/>
              </a:solidFill>
              <a:latin typeface="Arial"/>
              <a:ea typeface="Arial"/>
              <a:cs typeface="Arial"/>
            </a:endParaRPr>
          </a:p>
          <a:p>
            <a:pPr marL="0" marR="0" lvl="0" indent="0" algn="l" rtl="0">
              <a:spcBef>
                <a:spcPts val="0"/>
              </a:spcBef>
              <a:spcAft>
                <a:spcPts val="0"/>
              </a:spcAft>
              <a:buNone/>
            </a:pPr>
            <a:endParaRPr sz="4000" b="1">
              <a:solidFill>
                <a:srgbClr val="444444"/>
              </a:solidFill>
              <a:latin typeface="Arial"/>
              <a:ea typeface="Arial"/>
              <a:cs typeface="Arial"/>
              <a:sym typeface="Arial"/>
            </a:endParaRPr>
          </a:p>
          <a:p>
            <a:pPr marL="0" marR="0" lvl="0" indent="0" algn="l" rtl="0">
              <a:spcBef>
                <a:spcPts val="0"/>
              </a:spcBef>
              <a:spcAft>
                <a:spcPts val="0"/>
              </a:spcAft>
              <a:buNone/>
            </a:pPr>
            <a:endParaRPr sz="4000" b="1">
              <a:solidFill>
                <a:srgbClr val="444444"/>
              </a:solidFill>
              <a:latin typeface="Arial"/>
              <a:ea typeface="Arial"/>
              <a:cs typeface="Arial"/>
              <a:sym typeface="Arial"/>
            </a:endParaRPr>
          </a:p>
          <a:p>
            <a:pPr marL="0" marR="0" lvl="0" indent="0" algn="l" rtl="0">
              <a:spcBef>
                <a:spcPts val="0"/>
              </a:spcBef>
              <a:spcAft>
                <a:spcPts val="0"/>
              </a:spcAft>
              <a:buNone/>
            </a:pPr>
            <a:endParaRPr sz="4000">
              <a:solidFill>
                <a:schemeClr val="dk1"/>
              </a:solidFill>
              <a:latin typeface="Arial"/>
              <a:ea typeface="Arial"/>
              <a:cs typeface="Arial"/>
              <a:sym typeface="Arial"/>
            </a:endParaRPr>
          </a:p>
        </p:txBody>
      </p:sp>
      <p:sp>
        <p:nvSpPr>
          <p:cNvPr id="149" name="Google Shape;149;p24"/>
          <p:cNvSpPr txBox="1"/>
          <p:nvPr/>
        </p:nvSpPr>
        <p:spPr>
          <a:xfrm>
            <a:off x="838200" y="1095208"/>
            <a:ext cx="10864500" cy="2031285"/>
          </a:xfrm>
          <a:prstGeom prst="rect">
            <a:avLst/>
          </a:prstGeom>
          <a:noFill/>
          <a:ln>
            <a:noFill/>
          </a:ln>
        </p:spPr>
        <p:txBody>
          <a:bodyPr spcFirstLastPara="1" wrap="square" lIns="91425" tIns="45700" rIns="91425" bIns="45700" anchor="t" anchorCtr="0">
            <a:spAutoFit/>
          </a:bodyPr>
          <a:lstStyle/>
          <a:p>
            <a:pPr algn="just"/>
            <a:r>
              <a:rPr lang="en-US" sz="1800">
                <a:solidFill>
                  <a:schemeClr val="dk1"/>
                </a:solidFill>
                <a:latin typeface="Calibri"/>
                <a:ea typeface="Calibri"/>
                <a:cs typeface="Calibri"/>
                <a:sym typeface="Calibri"/>
              </a:rPr>
              <a:t>Blockchain </a:t>
            </a:r>
            <a:r>
              <a:rPr lang="en-US">
                <a:solidFill>
                  <a:schemeClr val="dk1"/>
                </a:solidFill>
                <a:latin typeface="Calibri"/>
                <a:ea typeface="Calibri"/>
                <a:cs typeface="Calibri"/>
                <a:sym typeface="Calibri"/>
              </a:rPr>
              <a:t>[16] </a:t>
            </a:r>
            <a:r>
              <a:rPr lang="en-US" sz="1800">
                <a:solidFill>
                  <a:schemeClr val="dk1"/>
                </a:solidFill>
                <a:latin typeface="Calibri"/>
                <a:ea typeface="Calibri"/>
                <a:cs typeface="Calibri"/>
                <a:sym typeface="Calibri"/>
              </a:rPr>
              <a:t>is a decentralized ledger technology that records transactions in a secure, immutable chain of blocks. As the combination of words describes, Block-Chain, the blocks are linked together by each block containing a cryptographic hash (generated via hashing algorithms, such as SHA-256) of the previous block. Transactions are validated through consensus mechanisms like Proof of Work or Proof of Stake (public blockchains) or Solo, Kafka, and Raft (private blockchains).</a:t>
            </a:r>
            <a:endParaRPr lang="en-US">
              <a:solidFill>
                <a:schemeClr val="dk1"/>
              </a:solidFill>
            </a:endParaRPr>
          </a:p>
          <a:p>
            <a:pPr marL="0" marR="0" lvl="0" indent="0" algn="just" rtl="0">
              <a:spcBef>
                <a:spcPts val="0"/>
              </a:spcBef>
              <a:spcAft>
                <a:spcPts val="0"/>
              </a:spcAft>
              <a:buNone/>
            </a:pPr>
            <a:endParaRPr lang="en-US" sz="1800">
              <a:solidFill>
                <a:schemeClr val="dk1"/>
              </a:solidFill>
              <a:latin typeface="Calibri"/>
              <a:ea typeface="Calibri"/>
              <a:cs typeface="Calibri"/>
              <a:sym typeface="Calibri"/>
            </a:endParaRPr>
          </a:p>
          <a:p>
            <a:pPr marL="0" marR="0" lvl="0" indent="0" algn="just" rtl="0">
              <a:spcBef>
                <a:spcPts val="0"/>
              </a:spcBef>
              <a:spcAft>
                <a:spcPts val="0"/>
              </a:spcAft>
              <a:buNone/>
            </a:pPr>
            <a:endParaRPr lang="en-US" sz="1800">
              <a:solidFill>
                <a:schemeClr val="dk1"/>
              </a:solidFill>
              <a:latin typeface="Calibri"/>
              <a:ea typeface="Calibri"/>
              <a:cs typeface="Calibri"/>
              <a:sym typeface="Calibri"/>
            </a:endParaRPr>
          </a:p>
        </p:txBody>
      </p:sp>
      <p:pic>
        <p:nvPicPr>
          <p:cNvPr id="150" name="Google Shape;150;p24" descr="A diagram of a blockchain&#10;&#10;Description automatically generated"/>
          <p:cNvPicPr preferRelativeResize="0"/>
          <p:nvPr/>
        </p:nvPicPr>
        <p:blipFill rotWithShape="1">
          <a:blip r:embed="rId3">
            <a:alphaModFix/>
          </a:blip>
          <a:srcRect/>
          <a:stretch/>
        </p:blipFill>
        <p:spPr>
          <a:xfrm>
            <a:off x="2635143" y="2872062"/>
            <a:ext cx="6750487" cy="2349497"/>
          </a:xfrm>
          <a:prstGeom prst="rect">
            <a:avLst/>
          </a:prstGeom>
          <a:noFill/>
          <a:ln>
            <a:noFill/>
          </a:ln>
        </p:spPr>
      </p:pic>
      <p:sp>
        <p:nvSpPr>
          <p:cNvPr id="2" name="TextBox 1">
            <a:extLst>
              <a:ext uri="{FF2B5EF4-FFF2-40B4-BE49-F238E27FC236}">
                <a16:creationId xmlns:a16="http://schemas.microsoft.com/office/drawing/2014/main" id="{8D2DF98A-0675-47E6-BDE4-91826AA909E1}"/>
              </a:ext>
            </a:extLst>
          </p:cNvPr>
          <p:cNvSpPr txBox="1"/>
          <p:nvPr/>
        </p:nvSpPr>
        <p:spPr>
          <a:xfrm>
            <a:off x="4017533" y="5344861"/>
            <a:ext cx="4930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Fig. 5: Diagram of Blockchain Technology [17]</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a:spLocks noGrp="1"/>
          </p:cNvSpPr>
          <p:nvPr>
            <p:ph type="sldNum" idx="12"/>
          </p:nvPr>
        </p:nvSpPr>
        <p:spPr>
          <a:xfrm>
            <a:off x="838200" y="6295919"/>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26</a:t>
            </a:fld>
            <a:endParaRPr lang="en-US"/>
          </a:p>
        </p:txBody>
      </p:sp>
      <p:sp>
        <p:nvSpPr>
          <p:cNvPr id="157" name="Google Shape;157;p25"/>
          <p:cNvSpPr txBox="1"/>
          <p:nvPr/>
        </p:nvSpPr>
        <p:spPr>
          <a:xfrm>
            <a:off x="3581400" y="526680"/>
            <a:ext cx="11096711"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lang="en-US" sz="4000" b="1">
              <a:solidFill>
                <a:srgbClr val="444444"/>
              </a:solidFill>
              <a:latin typeface="Arial"/>
              <a:ea typeface="Arial"/>
              <a:cs typeface="Arial"/>
              <a:sym typeface="Arial"/>
            </a:endParaRPr>
          </a:p>
          <a:p>
            <a:pPr marL="0" marR="0" lvl="0" indent="0" algn="l" rtl="0">
              <a:spcBef>
                <a:spcPts val="0"/>
              </a:spcBef>
              <a:spcAft>
                <a:spcPts val="0"/>
              </a:spcAft>
              <a:buNone/>
            </a:pPr>
            <a:endParaRPr lang="en-US" sz="4000" b="1">
              <a:solidFill>
                <a:srgbClr val="444444"/>
              </a:solidFill>
              <a:latin typeface="Arial"/>
              <a:ea typeface="Arial"/>
              <a:cs typeface="Arial"/>
              <a:sym typeface="Arial"/>
            </a:endParaRPr>
          </a:p>
          <a:p>
            <a:pPr marL="0" marR="0" lvl="0" indent="0" algn="l" rtl="0">
              <a:spcBef>
                <a:spcPts val="0"/>
              </a:spcBef>
              <a:spcAft>
                <a:spcPts val="0"/>
              </a:spcAft>
              <a:buNone/>
            </a:pPr>
            <a:endParaRPr lang="en-US" sz="4000" b="1">
              <a:solidFill>
                <a:srgbClr val="444444"/>
              </a:solidFill>
              <a:latin typeface="Arial"/>
              <a:ea typeface="Arial"/>
              <a:cs typeface="Arial"/>
              <a:sym typeface="Arial"/>
            </a:endParaRPr>
          </a:p>
          <a:p>
            <a:pPr marL="0" marR="0" lvl="0" indent="0" algn="l" rtl="0">
              <a:spcBef>
                <a:spcPts val="0"/>
              </a:spcBef>
              <a:spcAft>
                <a:spcPts val="0"/>
              </a:spcAft>
              <a:buNone/>
            </a:pPr>
            <a:endParaRPr lang="en-US" sz="4000">
              <a:solidFill>
                <a:schemeClr val="dk1"/>
              </a:solidFill>
              <a:latin typeface="Arial"/>
              <a:ea typeface="Arial"/>
              <a:cs typeface="Arial"/>
              <a:sym typeface="Arial"/>
            </a:endParaRPr>
          </a:p>
        </p:txBody>
      </p:sp>
      <p:sp>
        <p:nvSpPr>
          <p:cNvPr id="158" name="Google Shape;158;p25"/>
          <p:cNvSpPr txBox="1"/>
          <p:nvPr/>
        </p:nvSpPr>
        <p:spPr>
          <a:xfrm>
            <a:off x="509336" y="1061110"/>
            <a:ext cx="11409947"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Blockchain technology can be categorized into public and private blockchains, each with distinct characteristics and use cases.</a:t>
            </a:r>
            <a:endParaRPr lang="en-US"/>
          </a:p>
          <a:p>
            <a:pPr marL="0" marR="0" lvl="0" indent="0" algn="l" rtl="0">
              <a:spcBef>
                <a:spcPts val="0"/>
              </a:spcBef>
              <a:spcAft>
                <a:spcPts val="0"/>
              </a:spcAft>
              <a:buNone/>
            </a:pPr>
            <a:endParaRPr lang="en-US" sz="1800">
              <a:solidFill>
                <a:schemeClr val="dk1"/>
              </a:solidFill>
              <a:latin typeface="Calibri"/>
              <a:ea typeface="Calibri"/>
              <a:cs typeface="Calibri"/>
              <a:sym typeface="Calibri"/>
            </a:endParaRPr>
          </a:p>
        </p:txBody>
      </p:sp>
      <p:sp>
        <p:nvSpPr>
          <p:cNvPr id="161" name="Google Shape;161;p25"/>
          <p:cNvSpPr txBox="1"/>
          <p:nvPr/>
        </p:nvSpPr>
        <p:spPr>
          <a:xfrm>
            <a:off x="4182977" y="380243"/>
            <a:ext cx="4057003" cy="3785611"/>
          </a:xfrm>
          <a:prstGeom prst="rect">
            <a:avLst/>
          </a:prstGeom>
          <a:noFill/>
          <a:ln>
            <a:noFill/>
          </a:ln>
        </p:spPr>
        <p:txBody>
          <a:bodyPr spcFirstLastPara="1" wrap="square" lIns="91425" tIns="45700" rIns="91425" bIns="45700" anchor="t" anchorCtr="0">
            <a:spAutoFit/>
          </a:bodyPr>
          <a:lstStyle/>
          <a:p>
            <a:r>
              <a:rPr lang="en-US" sz="4000" b="1">
                <a:solidFill>
                  <a:srgbClr val="444444"/>
                </a:solidFill>
              </a:rPr>
              <a:t>Blockchain Types</a:t>
            </a:r>
            <a:endParaRPr lang="en-US" sz="4000"/>
          </a:p>
          <a:p>
            <a:pPr marL="0" marR="0" lvl="0" indent="0" algn="l">
              <a:spcBef>
                <a:spcPts val="0"/>
              </a:spcBef>
              <a:spcAft>
                <a:spcPts val="0"/>
              </a:spcAft>
              <a:buNone/>
            </a:pPr>
            <a:endParaRPr lang="en-US" sz="4000" b="1">
              <a:solidFill>
                <a:srgbClr val="444444"/>
              </a:solidFill>
            </a:endParaRPr>
          </a:p>
          <a:p>
            <a:pPr marL="0" marR="0" lvl="0" indent="0" algn="l" rtl="0">
              <a:spcBef>
                <a:spcPts val="0"/>
              </a:spcBef>
              <a:spcAft>
                <a:spcPts val="0"/>
              </a:spcAft>
              <a:buNone/>
            </a:pPr>
            <a:endParaRPr lang="en-US" sz="4000" b="1">
              <a:solidFill>
                <a:srgbClr val="444444"/>
              </a:solidFill>
              <a:latin typeface="Arial"/>
              <a:ea typeface="Arial"/>
              <a:cs typeface="Arial"/>
              <a:sym typeface="Arial"/>
            </a:endParaRPr>
          </a:p>
          <a:p>
            <a:pPr marL="0" marR="0" lvl="0" indent="0" algn="l" rtl="0">
              <a:spcBef>
                <a:spcPts val="0"/>
              </a:spcBef>
              <a:spcAft>
                <a:spcPts val="0"/>
              </a:spcAft>
              <a:buNone/>
            </a:pPr>
            <a:endParaRPr lang="en-US" sz="4000" b="1">
              <a:solidFill>
                <a:srgbClr val="444444"/>
              </a:solidFill>
              <a:latin typeface="Arial"/>
              <a:ea typeface="Arial"/>
              <a:cs typeface="Arial"/>
              <a:sym typeface="Arial"/>
            </a:endParaRPr>
          </a:p>
          <a:p>
            <a:pPr marL="0" marR="0" lvl="0" indent="0" algn="l" rtl="0">
              <a:spcBef>
                <a:spcPts val="0"/>
              </a:spcBef>
              <a:spcAft>
                <a:spcPts val="0"/>
              </a:spcAft>
              <a:buNone/>
            </a:pPr>
            <a:endParaRPr lang="en-US" sz="4000" b="1">
              <a:solidFill>
                <a:srgbClr val="444444"/>
              </a:solidFill>
              <a:latin typeface="Arial"/>
              <a:ea typeface="Arial"/>
              <a:cs typeface="Arial"/>
              <a:sym typeface="Arial"/>
            </a:endParaRPr>
          </a:p>
          <a:p>
            <a:pPr marL="0" marR="0" lvl="0" indent="0" algn="l" rtl="0">
              <a:spcBef>
                <a:spcPts val="0"/>
              </a:spcBef>
              <a:spcAft>
                <a:spcPts val="0"/>
              </a:spcAft>
              <a:buNone/>
            </a:pPr>
            <a:endParaRPr lang="en-US" sz="4000">
              <a:solidFill>
                <a:schemeClr val="dk1"/>
              </a:solidFill>
              <a:latin typeface="Arial"/>
              <a:ea typeface="Arial"/>
              <a:cs typeface="Arial"/>
              <a:sym typeface="Arial"/>
            </a:endParaRPr>
          </a:p>
        </p:txBody>
      </p:sp>
      <p:graphicFrame>
        <p:nvGraphicFramePr>
          <p:cNvPr id="3" name="Table 2">
            <a:extLst>
              <a:ext uri="{FF2B5EF4-FFF2-40B4-BE49-F238E27FC236}">
                <a16:creationId xmlns:a16="http://schemas.microsoft.com/office/drawing/2014/main" id="{A0E63B9F-5C6C-BCC0-A131-10750AC04CC8}"/>
              </a:ext>
            </a:extLst>
          </p:cNvPr>
          <p:cNvGraphicFramePr>
            <a:graphicFrameLocks noGrp="1"/>
          </p:cNvGraphicFramePr>
          <p:nvPr>
            <p:extLst>
              <p:ext uri="{D42A27DB-BD31-4B8C-83A1-F6EECF244321}">
                <p14:modId xmlns:p14="http://schemas.microsoft.com/office/powerpoint/2010/main" val="2744227071"/>
              </p:ext>
            </p:extLst>
          </p:nvPr>
        </p:nvGraphicFramePr>
        <p:xfrm>
          <a:off x="419833" y="1983056"/>
          <a:ext cx="11349990" cy="3771900"/>
        </p:xfrm>
        <a:graphic>
          <a:graphicData uri="http://schemas.openxmlformats.org/drawingml/2006/table">
            <a:tbl>
              <a:tblPr firstRow="1">
                <a:tableStyleId>{5C22544A-7EE6-4342-B048-85BDC9FD1C3A}</a:tableStyleId>
              </a:tblPr>
              <a:tblGrid>
                <a:gridCol w="3783330">
                  <a:extLst>
                    <a:ext uri="{9D8B030D-6E8A-4147-A177-3AD203B41FA5}">
                      <a16:colId xmlns:a16="http://schemas.microsoft.com/office/drawing/2014/main" val="3486673999"/>
                    </a:ext>
                  </a:extLst>
                </a:gridCol>
                <a:gridCol w="3783330">
                  <a:extLst>
                    <a:ext uri="{9D8B030D-6E8A-4147-A177-3AD203B41FA5}">
                      <a16:colId xmlns:a16="http://schemas.microsoft.com/office/drawing/2014/main" val="2523172211"/>
                    </a:ext>
                  </a:extLst>
                </a:gridCol>
                <a:gridCol w="3783330">
                  <a:extLst>
                    <a:ext uri="{9D8B030D-6E8A-4147-A177-3AD203B41FA5}">
                      <a16:colId xmlns:a16="http://schemas.microsoft.com/office/drawing/2014/main" val="1460476184"/>
                    </a:ext>
                  </a:extLst>
                </a:gridCol>
              </a:tblGrid>
              <a:tr h="571500">
                <a:tc>
                  <a:txBody>
                    <a:bodyPr/>
                    <a:lstStyle/>
                    <a:p>
                      <a:pPr fontAlgn="base"/>
                      <a:r>
                        <a:rPr lang="en-US" sz="1800">
                          <a:effectLst/>
                        </a:rPr>
                        <a:t>Feature</a:t>
                      </a:r>
                      <a:endParaRPr lang="en-US">
                        <a:effectLst/>
                      </a:endParaRPr>
                    </a:p>
                  </a:txBody>
                  <a:tcPr anchor="ctr"/>
                </a:tc>
                <a:tc>
                  <a:txBody>
                    <a:bodyPr/>
                    <a:lstStyle/>
                    <a:p>
                      <a:pPr fontAlgn="base"/>
                      <a:r>
                        <a:rPr lang="en-US" sz="1800">
                          <a:effectLst/>
                        </a:rPr>
                        <a:t>Public Blockchain</a:t>
                      </a:r>
                      <a:endParaRPr lang="en-US">
                        <a:effectLst/>
                      </a:endParaRPr>
                    </a:p>
                  </a:txBody>
                  <a:tcPr anchor="ctr"/>
                </a:tc>
                <a:tc>
                  <a:txBody>
                    <a:bodyPr/>
                    <a:lstStyle/>
                    <a:p>
                      <a:pPr fontAlgn="base"/>
                      <a:r>
                        <a:rPr lang="en-US" sz="1800">
                          <a:effectLst/>
                        </a:rPr>
                        <a:t>Private Blockchain</a:t>
                      </a:r>
                      <a:endParaRPr lang="en-US">
                        <a:effectLst/>
                      </a:endParaRPr>
                    </a:p>
                  </a:txBody>
                  <a:tcPr anchor="ctr"/>
                </a:tc>
                <a:extLst>
                  <a:ext uri="{0D108BD9-81ED-4DB2-BD59-A6C34878D82A}">
                    <a16:rowId xmlns:a16="http://schemas.microsoft.com/office/drawing/2014/main" val="1693821551"/>
                  </a:ext>
                </a:extLst>
              </a:tr>
              <a:tr h="0">
                <a:tc>
                  <a:txBody>
                    <a:bodyPr/>
                    <a:lstStyle/>
                    <a:p>
                      <a:pPr fontAlgn="base"/>
                      <a:r>
                        <a:rPr lang="en-US" sz="1800">
                          <a:effectLst/>
                        </a:rPr>
                        <a:t>Network Access</a:t>
                      </a:r>
                      <a:endParaRPr lang="en-US">
                        <a:effectLst/>
                      </a:endParaRPr>
                    </a:p>
                  </a:txBody>
                  <a:tcPr anchor="ctr"/>
                </a:tc>
                <a:tc>
                  <a:txBody>
                    <a:bodyPr/>
                    <a:lstStyle/>
                    <a:p>
                      <a:pPr fontAlgn="base"/>
                      <a:r>
                        <a:rPr lang="en-US" sz="1800">
                          <a:effectLst/>
                        </a:rPr>
                        <a:t>Open Network: Accessible to anyone.</a:t>
                      </a:r>
                      <a:endParaRPr lang="en-US">
                        <a:effectLst/>
                      </a:endParaRPr>
                    </a:p>
                  </a:txBody>
                  <a:tcPr anchor="ctr"/>
                </a:tc>
                <a:tc>
                  <a:txBody>
                    <a:bodyPr/>
                    <a:lstStyle/>
                    <a:p>
                      <a:pPr fontAlgn="base"/>
                      <a:r>
                        <a:rPr lang="en-US" sz="1800">
                          <a:effectLst/>
                        </a:rPr>
                        <a:t>Restricted Access: Limited to authorized participants.</a:t>
                      </a:r>
                      <a:endParaRPr lang="en-US">
                        <a:effectLst/>
                      </a:endParaRPr>
                    </a:p>
                  </a:txBody>
                  <a:tcPr anchor="ctr"/>
                </a:tc>
                <a:extLst>
                  <a:ext uri="{0D108BD9-81ED-4DB2-BD59-A6C34878D82A}">
                    <a16:rowId xmlns:a16="http://schemas.microsoft.com/office/drawing/2014/main" val="2571667474"/>
                  </a:ext>
                </a:extLst>
              </a:tr>
              <a:tr h="0">
                <a:tc>
                  <a:txBody>
                    <a:bodyPr/>
                    <a:lstStyle/>
                    <a:p>
                      <a:pPr fontAlgn="base"/>
                      <a:r>
                        <a:rPr lang="en-US" sz="1800">
                          <a:effectLst/>
                        </a:rPr>
                        <a:t>Decentralization</a:t>
                      </a:r>
                      <a:endParaRPr lang="en-US">
                        <a:effectLst/>
                      </a:endParaRPr>
                    </a:p>
                  </a:txBody>
                  <a:tcPr anchor="ctr"/>
                </a:tc>
                <a:tc>
                  <a:txBody>
                    <a:bodyPr/>
                    <a:lstStyle/>
                    <a:p>
                      <a:pPr fontAlgn="base"/>
                      <a:r>
                        <a:rPr lang="en-US" sz="1800">
                          <a:effectLst/>
                        </a:rPr>
                        <a:t>Decentralized: No central authority.</a:t>
                      </a:r>
                      <a:endParaRPr lang="en-US">
                        <a:effectLst/>
                      </a:endParaRPr>
                    </a:p>
                  </a:txBody>
                  <a:tcPr anchor="ctr"/>
                </a:tc>
                <a:tc>
                  <a:txBody>
                    <a:bodyPr/>
                    <a:lstStyle/>
                    <a:p>
                      <a:pPr fontAlgn="base"/>
                      <a:r>
                        <a:rPr lang="en-US" sz="1800">
                          <a:effectLst/>
                        </a:rPr>
                        <a:t>Controlled by Organizations: Central entity or consortium.</a:t>
                      </a:r>
                      <a:endParaRPr lang="en-US">
                        <a:effectLst/>
                      </a:endParaRPr>
                    </a:p>
                  </a:txBody>
                  <a:tcPr anchor="ctr"/>
                </a:tc>
                <a:extLst>
                  <a:ext uri="{0D108BD9-81ED-4DB2-BD59-A6C34878D82A}">
                    <a16:rowId xmlns:a16="http://schemas.microsoft.com/office/drawing/2014/main" val="569157410"/>
                  </a:ext>
                </a:extLst>
              </a:tr>
              <a:tr h="0">
                <a:tc>
                  <a:txBody>
                    <a:bodyPr/>
                    <a:lstStyle/>
                    <a:p>
                      <a:pPr fontAlgn="base"/>
                      <a:r>
                        <a:rPr lang="en-US" sz="1800">
                          <a:effectLst/>
                        </a:rPr>
                        <a:t>Examples</a:t>
                      </a:r>
                      <a:endParaRPr lang="en-US">
                        <a:effectLst/>
                      </a:endParaRPr>
                    </a:p>
                  </a:txBody>
                  <a:tcPr anchor="ctr"/>
                </a:tc>
                <a:tc>
                  <a:txBody>
                    <a:bodyPr/>
                    <a:lstStyle/>
                    <a:p>
                      <a:pPr fontAlgn="base"/>
                      <a:r>
                        <a:rPr lang="en-US" sz="1800">
                          <a:effectLst/>
                        </a:rPr>
                        <a:t>Bitcoin, Ethereum</a:t>
                      </a:r>
                      <a:endParaRPr lang="en-US">
                        <a:effectLst/>
                      </a:endParaRPr>
                    </a:p>
                  </a:txBody>
                  <a:tcPr anchor="ctr"/>
                </a:tc>
                <a:tc>
                  <a:txBody>
                    <a:bodyPr/>
                    <a:lstStyle/>
                    <a:p>
                      <a:pPr fontAlgn="base"/>
                      <a:r>
                        <a:rPr lang="en-US" sz="1800">
                          <a:effectLst/>
                        </a:rPr>
                        <a:t>Hyperledger Fabric, Quorum</a:t>
                      </a:r>
                      <a:endParaRPr lang="en-US">
                        <a:effectLst/>
                      </a:endParaRPr>
                    </a:p>
                  </a:txBody>
                  <a:tcPr anchor="ctr"/>
                </a:tc>
                <a:extLst>
                  <a:ext uri="{0D108BD9-81ED-4DB2-BD59-A6C34878D82A}">
                    <a16:rowId xmlns:a16="http://schemas.microsoft.com/office/drawing/2014/main" val="3629662771"/>
                  </a:ext>
                </a:extLst>
              </a:tr>
              <a:tr h="0">
                <a:tc>
                  <a:txBody>
                    <a:bodyPr/>
                    <a:lstStyle/>
                    <a:p>
                      <a:pPr fontAlgn="base"/>
                      <a:r>
                        <a:rPr lang="en-US" sz="1800">
                          <a:effectLst/>
                        </a:rPr>
                        <a:t>Use Case</a:t>
                      </a:r>
                      <a:endParaRPr lang="en-US">
                        <a:effectLst/>
                      </a:endParaRPr>
                    </a:p>
                  </a:txBody>
                  <a:tcPr anchor="ctr"/>
                </a:tc>
                <a:tc>
                  <a:txBody>
                    <a:bodyPr/>
                    <a:lstStyle/>
                    <a:p>
                      <a:pPr fontAlgn="base"/>
                      <a:r>
                        <a:rPr lang="en-US" sz="1800">
                          <a:effectLst/>
                        </a:rPr>
                        <a:t>Applications needing high transparency (e.g., cryptocurrency).</a:t>
                      </a:r>
                      <a:endParaRPr lang="en-US">
                        <a:effectLst/>
                      </a:endParaRPr>
                    </a:p>
                  </a:txBody>
                  <a:tcPr anchor="ctr"/>
                </a:tc>
                <a:tc>
                  <a:txBody>
                    <a:bodyPr/>
                    <a:lstStyle/>
                    <a:p>
                      <a:pPr fontAlgn="base"/>
                      <a:r>
                        <a:rPr lang="en-US" sz="1800">
                          <a:effectLst/>
                        </a:rPr>
                        <a:t>Enterprise applications needing privacy and control (e.g., OTA updates).</a:t>
                      </a:r>
                      <a:endParaRPr lang="en-US">
                        <a:effectLst/>
                      </a:endParaRPr>
                    </a:p>
                  </a:txBody>
                  <a:tcPr anchor="ctr"/>
                </a:tc>
                <a:extLst>
                  <a:ext uri="{0D108BD9-81ED-4DB2-BD59-A6C34878D82A}">
                    <a16:rowId xmlns:a16="http://schemas.microsoft.com/office/drawing/2014/main" val="341263327"/>
                  </a:ext>
                </a:extLst>
              </a:tr>
              <a:tr h="0">
                <a:tc>
                  <a:txBody>
                    <a:bodyPr/>
                    <a:lstStyle/>
                    <a:p>
                      <a:pPr fontAlgn="base"/>
                      <a:r>
                        <a:rPr lang="en-US" sz="1800">
                          <a:effectLst/>
                        </a:rPr>
                        <a:t>Advantages</a:t>
                      </a:r>
                      <a:endParaRPr lang="en-US">
                        <a:effectLst/>
                      </a:endParaRPr>
                    </a:p>
                  </a:txBody>
                  <a:tcPr anchor="ctr"/>
                </a:tc>
                <a:tc>
                  <a:txBody>
                    <a:bodyPr/>
                    <a:lstStyle/>
                    <a:p>
                      <a:pPr fontAlgn="base"/>
                      <a:r>
                        <a:rPr lang="en-US" sz="1800">
                          <a:effectLst/>
                        </a:rPr>
                        <a:t>High decentralization, broad participation.</a:t>
                      </a:r>
                      <a:endParaRPr lang="en-US">
                        <a:effectLst/>
                      </a:endParaRPr>
                    </a:p>
                  </a:txBody>
                  <a:tcPr anchor="ctr"/>
                </a:tc>
                <a:tc>
                  <a:txBody>
                    <a:bodyPr/>
                    <a:lstStyle/>
                    <a:p>
                      <a:pPr fontAlgn="base"/>
                      <a:r>
                        <a:rPr lang="en-US" sz="1800">
                          <a:effectLst/>
                        </a:rPr>
                        <a:t>Enhanced security, better performance, regulatory compliance.</a:t>
                      </a:r>
                      <a:endParaRPr lang="en-US">
                        <a:effectLst/>
                      </a:endParaRPr>
                    </a:p>
                  </a:txBody>
                  <a:tcPr anchor="ctr"/>
                </a:tc>
                <a:extLst>
                  <a:ext uri="{0D108BD9-81ED-4DB2-BD59-A6C34878D82A}">
                    <a16:rowId xmlns:a16="http://schemas.microsoft.com/office/drawing/2014/main" val="842570928"/>
                  </a:ext>
                </a:extLst>
              </a:tr>
            </a:tbl>
          </a:graphicData>
        </a:graphic>
      </p:graphicFrame>
      <p:sp>
        <p:nvSpPr>
          <p:cNvPr id="5" name="TextBox 4">
            <a:extLst>
              <a:ext uri="{FF2B5EF4-FFF2-40B4-BE49-F238E27FC236}">
                <a16:creationId xmlns:a16="http://schemas.microsoft.com/office/drawing/2014/main" id="{D42213F2-8DBE-1C44-058F-C74585A939D8}"/>
              </a:ext>
            </a:extLst>
          </p:cNvPr>
          <p:cNvSpPr txBox="1"/>
          <p:nvPr/>
        </p:nvSpPr>
        <p:spPr>
          <a:xfrm>
            <a:off x="3626764" y="1613015"/>
            <a:ext cx="4930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Table 1: Blockchain Types Comparison</a:t>
            </a:r>
          </a:p>
        </p:txBody>
      </p:sp>
    </p:spTree>
    <p:extLst>
      <p:ext uri="{BB962C8B-B14F-4D97-AF65-F5344CB8AC3E}">
        <p14:creationId xmlns:p14="http://schemas.microsoft.com/office/powerpoint/2010/main" val="4221293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sldNum" idx="12"/>
          </p:nvPr>
        </p:nvSpPr>
        <p:spPr>
          <a:xfrm>
            <a:off x="838200" y="6295919"/>
            <a:ext cx="2743200" cy="3651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27</a:t>
            </a:fld>
            <a:endParaRPr lang="en-US"/>
          </a:p>
        </p:txBody>
      </p:sp>
      <p:pic>
        <p:nvPicPr>
          <p:cNvPr id="5" name="Picture 4" descr="A diagram of a software update&#10;&#10;Description automatically generated">
            <a:extLst>
              <a:ext uri="{FF2B5EF4-FFF2-40B4-BE49-F238E27FC236}">
                <a16:creationId xmlns:a16="http://schemas.microsoft.com/office/drawing/2014/main" id="{1AFDC4CC-0C34-0C4D-E601-C6D7C096E3EC}"/>
              </a:ext>
            </a:extLst>
          </p:cNvPr>
          <p:cNvPicPr>
            <a:picLocks noChangeAspect="1"/>
          </p:cNvPicPr>
          <p:nvPr/>
        </p:nvPicPr>
        <p:blipFill>
          <a:blip r:embed="rId3"/>
          <a:stretch>
            <a:fillRect/>
          </a:stretch>
        </p:blipFill>
        <p:spPr>
          <a:xfrm>
            <a:off x="1241061" y="723422"/>
            <a:ext cx="9701030" cy="5047664"/>
          </a:xfrm>
          <a:prstGeom prst="rect">
            <a:avLst/>
          </a:prstGeom>
        </p:spPr>
      </p:pic>
      <p:sp>
        <p:nvSpPr>
          <p:cNvPr id="7" name="TextBox 6">
            <a:extLst>
              <a:ext uri="{FF2B5EF4-FFF2-40B4-BE49-F238E27FC236}">
                <a16:creationId xmlns:a16="http://schemas.microsoft.com/office/drawing/2014/main" id="{B067D025-BA78-9306-21EE-707E9A063E77}"/>
              </a:ext>
            </a:extLst>
          </p:cNvPr>
          <p:cNvSpPr txBox="1"/>
          <p:nvPr/>
        </p:nvSpPr>
        <p:spPr>
          <a:xfrm>
            <a:off x="3248814" y="11341"/>
            <a:ext cx="5694380" cy="707886"/>
          </a:xfrm>
          <a:prstGeom prst="rect">
            <a:avLst/>
          </a:prstGeom>
          <a:noFill/>
        </p:spPr>
        <p:txBody>
          <a:bodyPr wrap="none" lIns="91440" tIns="45720" rIns="91440" bIns="45720" rtlCol="0" anchor="t">
            <a:spAutoFit/>
          </a:bodyPr>
          <a:lstStyle/>
          <a:p>
            <a:pPr algn="ctr"/>
            <a:r>
              <a:rPr lang="en-CA" sz="4000" b="1">
                <a:latin typeface="Arial"/>
                <a:cs typeface="Arial"/>
              </a:rPr>
              <a:t>Proposed Architecture</a:t>
            </a:r>
          </a:p>
        </p:txBody>
      </p:sp>
      <p:sp>
        <p:nvSpPr>
          <p:cNvPr id="3" name="TextBox 2">
            <a:extLst>
              <a:ext uri="{FF2B5EF4-FFF2-40B4-BE49-F238E27FC236}">
                <a16:creationId xmlns:a16="http://schemas.microsoft.com/office/drawing/2014/main" id="{95164B18-5089-4409-0008-5F771AFDAD07}"/>
              </a:ext>
            </a:extLst>
          </p:cNvPr>
          <p:cNvSpPr txBox="1"/>
          <p:nvPr/>
        </p:nvSpPr>
        <p:spPr>
          <a:xfrm>
            <a:off x="3880764" y="5774707"/>
            <a:ext cx="4930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Fig. 6: Proposed </a:t>
            </a:r>
            <a:r>
              <a:rPr lang="en-US" err="1"/>
              <a:t>Architectue</a:t>
            </a:r>
            <a:r>
              <a:rPr lang="en-US"/>
              <a:t> Diagram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07467F-BA4A-B77D-AB0C-CE1A36C43FD2}"/>
              </a:ext>
            </a:extLst>
          </p:cNvPr>
          <p:cNvSpPr>
            <a:spLocks noGrp="1"/>
          </p:cNvSpPr>
          <p:nvPr>
            <p:ph type="sldNum" sz="quarter" idx="12"/>
          </p:nvPr>
        </p:nvSpPr>
        <p:spPr/>
        <p:txBody>
          <a:bodyPr/>
          <a:lstStyle/>
          <a:p>
            <a:fld id="{2DEBF6B5-A8B6-5742-91AE-8DC29EBB8E42}" type="slidenum">
              <a:rPr lang="en-US" smtClean="0"/>
              <a:t>28</a:t>
            </a:fld>
            <a:endParaRPr lang="en-US"/>
          </a:p>
        </p:txBody>
      </p:sp>
      <p:sp>
        <p:nvSpPr>
          <p:cNvPr id="4" name="TextBox 3">
            <a:extLst>
              <a:ext uri="{FF2B5EF4-FFF2-40B4-BE49-F238E27FC236}">
                <a16:creationId xmlns:a16="http://schemas.microsoft.com/office/drawing/2014/main" id="{46E904F7-E97C-947A-3C70-77F7031DE2D5}"/>
              </a:ext>
            </a:extLst>
          </p:cNvPr>
          <p:cNvSpPr txBox="1"/>
          <p:nvPr/>
        </p:nvSpPr>
        <p:spPr>
          <a:xfrm>
            <a:off x="3767483" y="186160"/>
            <a:ext cx="4657044" cy="707886"/>
          </a:xfrm>
          <a:prstGeom prst="rect">
            <a:avLst/>
          </a:prstGeom>
          <a:noFill/>
        </p:spPr>
        <p:txBody>
          <a:bodyPr wrap="none" lIns="91440" tIns="45720" rIns="91440" bIns="45720" rtlCol="0" anchor="t">
            <a:spAutoFit/>
          </a:bodyPr>
          <a:lstStyle/>
          <a:p>
            <a:r>
              <a:rPr lang="en-CA" sz="4000" b="1" dirty="0">
                <a:latin typeface="Arial"/>
                <a:ea typeface="Calibri"/>
                <a:cs typeface="Arial"/>
              </a:rPr>
              <a:t>Simulation Setup  </a:t>
            </a:r>
          </a:p>
        </p:txBody>
      </p:sp>
      <p:sp>
        <p:nvSpPr>
          <p:cNvPr id="3" name="TextBox 2">
            <a:extLst>
              <a:ext uri="{FF2B5EF4-FFF2-40B4-BE49-F238E27FC236}">
                <a16:creationId xmlns:a16="http://schemas.microsoft.com/office/drawing/2014/main" id="{A07E937D-0BD4-3EB1-7F0D-861016382B5D}"/>
              </a:ext>
            </a:extLst>
          </p:cNvPr>
          <p:cNvSpPr txBox="1"/>
          <p:nvPr/>
        </p:nvSpPr>
        <p:spPr>
          <a:xfrm>
            <a:off x="579855" y="1018002"/>
            <a:ext cx="11038416"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b="1" dirty="0">
                <a:ea typeface="+mn-lt"/>
                <a:cs typeface="+mn-lt"/>
              </a:rPr>
              <a:t>Hyperledger Fabric (v2.5.9): </a:t>
            </a:r>
            <a:r>
              <a:rPr lang="en-US" sz="2200" dirty="0">
                <a:ea typeface="+mn-lt"/>
                <a:cs typeface="+mn-lt"/>
              </a:rPr>
              <a:t>We use this permissioned Blockchain network  to store and manage the hashes of the OTA updates, with the help of smart contracts [18]. </a:t>
            </a:r>
            <a:endParaRPr lang="en-US" sz="2200" dirty="0">
              <a:ea typeface="Calibri"/>
              <a:cs typeface="Calibri"/>
            </a:endParaRPr>
          </a:p>
          <a:p>
            <a:pPr marL="285750" indent="-285750">
              <a:buFont typeface="Arial"/>
              <a:buChar char="•"/>
            </a:pPr>
            <a:endParaRPr lang="en-US" sz="2200">
              <a:ea typeface="+mn-lt"/>
              <a:cs typeface="+mn-lt"/>
            </a:endParaRPr>
          </a:p>
          <a:p>
            <a:pPr marL="285750" indent="-285750">
              <a:buFont typeface="Arial"/>
              <a:buChar char="•"/>
            </a:pPr>
            <a:r>
              <a:rPr lang="en-US" sz="2200" b="1" dirty="0" err="1">
                <a:ea typeface="+mn-lt"/>
                <a:cs typeface="+mn-lt"/>
              </a:rPr>
              <a:t>Smartcontract</a:t>
            </a:r>
            <a:r>
              <a:rPr lang="en-US" sz="2200" b="1" dirty="0">
                <a:ea typeface="+mn-lt"/>
                <a:cs typeface="+mn-lt"/>
              </a:rPr>
              <a:t> (</a:t>
            </a:r>
            <a:r>
              <a:rPr lang="en-US" sz="2200" b="1" dirty="0" err="1">
                <a:ea typeface="+mn-lt"/>
                <a:cs typeface="+mn-lt"/>
              </a:rPr>
              <a:t>chaincode</a:t>
            </a:r>
            <a:r>
              <a:rPr lang="en-US" sz="2200" b="1" dirty="0">
                <a:ea typeface="+mn-lt"/>
                <a:cs typeface="+mn-lt"/>
              </a:rPr>
              <a:t>): </a:t>
            </a:r>
            <a:r>
              <a:rPr lang="en-US" sz="2200" dirty="0">
                <a:ea typeface="+mn-lt"/>
                <a:cs typeface="+mn-lt"/>
              </a:rPr>
              <a:t>We have also developed a </a:t>
            </a:r>
            <a:r>
              <a:rPr lang="en-US" sz="2200" dirty="0" err="1">
                <a:ea typeface="+mn-lt"/>
                <a:cs typeface="+mn-lt"/>
              </a:rPr>
              <a:t>chaincode</a:t>
            </a:r>
            <a:r>
              <a:rPr lang="en-US" sz="2200" dirty="0">
                <a:ea typeface="+mn-lt"/>
                <a:cs typeface="+mn-lt"/>
              </a:rPr>
              <a:t> (smart contract) that automates storing and querying the OTA update metadata to the Blockchain server. </a:t>
            </a:r>
            <a:endParaRPr lang="en-US" sz="2200" dirty="0">
              <a:ea typeface="Calibri" panose="020F0502020204030204"/>
              <a:cs typeface="Calibri" panose="020F0502020204030204"/>
            </a:endParaRPr>
          </a:p>
          <a:p>
            <a:pPr marL="285750" indent="-285750">
              <a:buFont typeface="Arial"/>
              <a:buChar char="•"/>
            </a:pPr>
            <a:endParaRPr lang="en-US" sz="2200">
              <a:ea typeface="Calibri" panose="020F0502020204030204"/>
              <a:cs typeface="Calibri" panose="020F0502020204030204"/>
            </a:endParaRPr>
          </a:p>
          <a:p>
            <a:pPr marL="285750" indent="-285750">
              <a:buFont typeface="Arial"/>
              <a:buChar char="•"/>
            </a:pPr>
            <a:r>
              <a:rPr lang="en-US" sz="2200" b="1" dirty="0">
                <a:ea typeface="+mn-lt"/>
                <a:cs typeface="+mn-lt"/>
              </a:rPr>
              <a:t>Veins Framework: </a:t>
            </a:r>
            <a:r>
              <a:rPr lang="en-US" sz="2200" b="1" dirty="0" err="1">
                <a:ea typeface="+mn-lt"/>
                <a:cs typeface="+mn-lt"/>
              </a:rPr>
              <a:t>OMNeT</a:t>
            </a:r>
            <a:r>
              <a:rPr lang="en-US" sz="2200" b="1" dirty="0">
                <a:ea typeface="+mn-lt"/>
                <a:cs typeface="+mn-lt"/>
              </a:rPr>
              <a:t>++ and SUMO}:</a:t>
            </a:r>
            <a:r>
              <a:rPr lang="en-US" sz="2200" dirty="0">
                <a:ea typeface="+mn-lt"/>
                <a:cs typeface="+mn-lt"/>
              </a:rPr>
              <a:t> The CAVs and the OTA update process is simulated using the open-source software </a:t>
            </a:r>
            <a:r>
              <a:rPr lang="en-US" sz="2200" dirty="0" err="1">
                <a:ea typeface="+mn-lt"/>
                <a:cs typeface="+mn-lt"/>
              </a:rPr>
              <a:t>OMNeT</a:t>
            </a:r>
            <a:r>
              <a:rPr lang="en-US" sz="2200" dirty="0">
                <a:ea typeface="+mn-lt"/>
                <a:cs typeface="+mn-lt"/>
              </a:rPr>
              <a:t>++ network simulation library and framework [20] integrated with the Veins framework [21] and SUMO (Simulation of Urban Mobility) [22]. </a:t>
            </a:r>
          </a:p>
          <a:p>
            <a:pPr marL="285750" indent="-285750">
              <a:buFont typeface="Arial"/>
              <a:buChar char="•"/>
            </a:pPr>
            <a:endParaRPr lang="en-US" sz="2200">
              <a:ea typeface="+mn-lt"/>
              <a:cs typeface="+mn-lt"/>
            </a:endParaRPr>
          </a:p>
          <a:p>
            <a:r>
              <a:rPr lang="en-US" sz="2200" dirty="0">
                <a:ea typeface="+mn-lt"/>
                <a:cs typeface="+mn-lt"/>
              </a:rPr>
              <a:t>     Furthermore, the Blockchain network is exposed via REST API to allow interaction with </a:t>
            </a:r>
            <a:r>
              <a:rPr lang="en-US" sz="2200" dirty="0" err="1">
                <a:ea typeface="+mn-lt"/>
                <a:cs typeface="+mn-lt"/>
              </a:rPr>
              <a:t>OMNeT</a:t>
            </a:r>
            <a:r>
              <a:rPr lang="en-US" sz="2200" dirty="0">
                <a:ea typeface="+mn-lt"/>
                <a:cs typeface="+mn-lt"/>
              </a:rPr>
              <a:t>++.</a:t>
            </a:r>
          </a:p>
        </p:txBody>
      </p:sp>
    </p:spTree>
    <p:extLst>
      <p:ext uri="{BB962C8B-B14F-4D97-AF65-F5344CB8AC3E}">
        <p14:creationId xmlns:p14="http://schemas.microsoft.com/office/powerpoint/2010/main" val="3874505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07467F-BA4A-B77D-AB0C-CE1A36C43FD2}"/>
              </a:ext>
            </a:extLst>
          </p:cNvPr>
          <p:cNvSpPr>
            <a:spLocks noGrp="1"/>
          </p:cNvSpPr>
          <p:nvPr>
            <p:ph type="sldNum" sz="quarter" idx="12"/>
          </p:nvPr>
        </p:nvSpPr>
        <p:spPr/>
        <p:txBody>
          <a:bodyPr/>
          <a:lstStyle/>
          <a:p>
            <a:fld id="{2DEBF6B5-A8B6-5742-91AE-8DC29EBB8E42}" type="slidenum">
              <a:rPr lang="en-US" smtClean="0"/>
              <a:t>29</a:t>
            </a:fld>
            <a:endParaRPr lang="en-US"/>
          </a:p>
        </p:txBody>
      </p:sp>
      <p:sp>
        <p:nvSpPr>
          <p:cNvPr id="4" name="TextBox 3">
            <a:extLst>
              <a:ext uri="{FF2B5EF4-FFF2-40B4-BE49-F238E27FC236}">
                <a16:creationId xmlns:a16="http://schemas.microsoft.com/office/drawing/2014/main" id="{46E904F7-E97C-947A-3C70-77F7031DE2D5}"/>
              </a:ext>
            </a:extLst>
          </p:cNvPr>
          <p:cNvSpPr txBox="1"/>
          <p:nvPr/>
        </p:nvSpPr>
        <p:spPr>
          <a:xfrm>
            <a:off x="3823940" y="61073"/>
            <a:ext cx="4514377" cy="1323439"/>
          </a:xfrm>
          <a:prstGeom prst="rect">
            <a:avLst/>
          </a:prstGeom>
          <a:noFill/>
        </p:spPr>
        <p:txBody>
          <a:bodyPr wrap="none" lIns="91440" tIns="45720" rIns="91440" bIns="45720" rtlCol="0" anchor="t">
            <a:spAutoFit/>
          </a:bodyPr>
          <a:lstStyle/>
          <a:p>
            <a:r>
              <a:rPr lang="en-CA" sz="4000" b="1" dirty="0">
                <a:latin typeface="Arial"/>
                <a:ea typeface="Calibri"/>
                <a:cs typeface="Arial"/>
              </a:rPr>
              <a:t>Simulation Setup </a:t>
            </a:r>
            <a:endParaRPr lang="en-CA" sz="4000" dirty="0">
              <a:latin typeface="Arial"/>
              <a:ea typeface="Calibri"/>
              <a:cs typeface="Arial"/>
            </a:endParaRPr>
          </a:p>
          <a:p>
            <a:endParaRPr lang="en-CA" sz="4000" b="1">
              <a:latin typeface="Arial"/>
              <a:ea typeface="Calibri"/>
              <a:cs typeface="Arial"/>
            </a:endParaRPr>
          </a:p>
        </p:txBody>
      </p:sp>
      <p:pic>
        <p:nvPicPr>
          <p:cNvPr id="5" name="Picture 4" descr="A map of a city&#10;&#10;Description automatically generated">
            <a:extLst>
              <a:ext uri="{FF2B5EF4-FFF2-40B4-BE49-F238E27FC236}">
                <a16:creationId xmlns:a16="http://schemas.microsoft.com/office/drawing/2014/main" id="{B984D690-39A7-3D35-F682-5C0400089430}"/>
              </a:ext>
            </a:extLst>
          </p:cNvPr>
          <p:cNvPicPr>
            <a:picLocks noChangeAspect="1"/>
          </p:cNvPicPr>
          <p:nvPr/>
        </p:nvPicPr>
        <p:blipFill>
          <a:blip r:embed="rId3"/>
          <a:stretch>
            <a:fillRect/>
          </a:stretch>
        </p:blipFill>
        <p:spPr>
          <a:xfrm>
            <a:off x="2059265" y="843014"/>
            <a:ext cx="8073080" cy="4907692"/>
          </a:xfrm>
          <a:prstGeom prst="rect">
            <a:avLst/>
          </a:prstGeom>
        </p:spPr>
      </p:pic>
      <p:sp>
        <p:nvSpPr>
          <p:cNvPr id="7" name="TextBox 6">
            <a:extLst>
              <a:ext uri="{FF2B5EF4-FFF2-40B4-BE49-F238E27FC236}">
                <a16:creationId xmlns:a16="http://schemas.microsoft.com/office/drawing/2014/main" id="{BBEC52A5-7770-744D-D1F8-8412EB88CFB3}"/>
              </a:ext>
            </a:extLst>
          </p:cNvPr>
          <p:cNvSpPr txBox="1"/>
          <p:nvPr/>
        </p:nvSpPr>
        <p:spPr>
          <a:xfrm>
            <a:off x="3629549" y="5747896"/>
            <a:ext cx="4930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Fig. 7: </a:t>
            </a:r>
            <a:r>
              <a:rPr lang="en-US" dirty="0">
                <a:ea typeface="+mn-lt"/>
                <a:cs typeface="+mn-lt"/>
              </a:rPr>
              <a:t>Map of Simulation Scenario</a:t>
            </a: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1310129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CFCFB-B6F0-85F8-37B3-E8D1740B3143}"/>
              </a:ext>
            </a:extLst>
          </p:cNvPr>
          <p:cNvSpPr>
            <a:spLocks noGrp="1"/>
          </p:cNvSpPr>
          <p:nvPr>
            <p:ph type="title"/>
          </p:nvPr>
        </p:nvSpPr>
        <p:spPr>
          <a:xfrm>
            <a:off x="3480619" y="131609"/>
            <a:ext cx="4984956" cy="1325563"/>
          </a:xfrm>
        </p:spPr>
        <p:txBody>
          <a:bodyPr>
            <a:normAutofit/>
          </a:bodyPr>
          <a:lstStyle/>
          <a:p>
            <a:pPr algn="ctr"/>
            <a:r>
              <a:rPr lang="en-IN" sz="5000" b="1">
                <a:latin typeface="Arial"/>
                <a:cs typeface="Calibri"/>
              </a:rPr>
              <a:t>CONTENTS</a:t>
            </a:r>
            <a:endParaRPr lang="en-US" sz="5000">
              <a:latin typeface="Arial"/>
              <a:cs typeface="Calibri Light" panose="020F0302020204030204"/>
            </a:endParaRPr>
          </a:p>
        </p:txBody>
      </p:sp>
      <p:sp>
        <p:nvSpPr>
          <p:cNvPr id="3" name="Content Placeholder 2">
            <a:extLst>
              <a:ext uri="{FF2B5EF4-FFF2-40B4-BE49-F238E27FC236}">
                <a16:creationId xmlns:a16="http://schemas.microsoft.com/office/drawing/2014/main" id="{6A2FD54C-8E23-7854-0F45-2D494ADA3A61}"/>
              </a:ext>
            </a:extLst>
          </p:cNvPr>
          <p:cNvSpPr>
            <a:spLocks noGrp="1"/>
          </p:cNvSpPr>
          <p:nvPr>
            <p:ph idx="1"/>
          </p:nvPr>
        </p:nvSpPr>
        <p:spPr>
          <a:xfrm>
            <a:off x="825910" y="1456915"/>
            <a:ext cx="10515600" cy="4351338"/>
          </a:xfrm>
        </p:spPr>
        <p:txBody>
          <a:bodyPr vert="horz" lIns="91440" tIns="45720" rIns="91440" bIns="45720" rtlCol="0" anchor="t">
            <a:normAutofit/>
          </a:bodyPr>
          <a:lstStyle/>
          <a:p>
            <a:pPr>
              <a:lnSpc>
                <a:spcPct val="150000"/>
              </a:lnSpc>
            </a:pPr>
            <a:r>
              <a:rPr lang="en-IN" sz="2000">
                <a:latin typeface="Arial"/>
                <a:cs typeface="Calibri"/>
              </a:rPr>
              <a:t>Introduction</a:t>
            </a:r>
          </a:p>
          <a:p>
            <a:pPr>
              <a:lnSpc>
                <a:spcPct val="150000"/>
              </a:lnSpc>
            </a:pPr>
            <a:r>
              <a:rPr lang="en-IN" sz="2000">
                <a:latin typeface="Arial"/>
                <a:cs typeface="Calibri"/>
              </a:rPr>
              <a:t>Background &amp; Literature Review</a:t>
            </a:r>
          </a:p>
          <a:p>
            <a:pPr>
              <a:lnSpc>
                <a:spcPct val="150000"/>
              </a:lnSpc>
            </a:pPr>
            <a:r>
              <a:rPr lang="en-IN" sz="2000">
                <a:latin typeface="Arial"/>
                <a:cs typeface="Calibri"/>
              </a:rPr>
              <a:t>Methodology</a:t>
            </a:r>
          </a:p>
          <a:p>
            <a:pPr>
              <a:lnSpc>
                <a:spcPct val="150000"/>
              </a:lnSpc>
            </a:pPr>
            <a:r>
              <a:rPr lang="en-IN" sz="2000">
                <a:latin typeface="Arial"/>
                <a:cs typeface="Calibri"/>
              </a:rPr>
              <a:t>Results and Discussion</a:t>
            </a:r>
            <a:endParaRPr lang="en-IN" sz="2000">
              <a:latin typeface="Arial"/>
              <a:ea typeface="Calibri"/>
              <a:cs typeface="Calibri"/>
            </a:endParaRPr>
          </a:p>
          <a:p>
            <a:pPr>
              <a:lnSpc>
                <a:spcPct val="150000"/>
              </a:lnSpc>
            </a:pPr>
            <a:r>
              <a:rPr lang="en-IN" sz="2000">
                <a:latin typeface="Arial"/>
                <a:cs typeface="Calibri"/>
              </a:rPr>
              <a:t>Conclusion and Future Work</a:t>
            </a:r>
          </a:p>
          <a:p>
            <a:pPr>
              <a:lnSpc>
                <a:spcPct val="150000"/>
              </a:lnSpc>
            </a:pPr>
            <a:r>
              <a:rPr lang="en-IN" sz="2000">
                <a:latin typeface="Arial"/>
                <a:cs typeface="Calibri"/>
              </a:rPr>
              <a:t>References</a:t>
            </a:r>
            <a:endParaRPr lang="en-US" sz="2000">
              <a:latin typeface="Arial"/>
              <a:cs typeface="Calibri"/>
            </a:endParaRPr>
          </a:p>
          <a:p>
            <a:endParaRPr lang="en-IN" sz="2400">
              <a:cs typeface="Calibri"/>
            </a:endParaRPr>
          </a:p>
          <a:p>
            <a:endParaRPr lang="en-IN" sz="2400">
              <a:cs typeface="Calibri"/>
            </a:endParaRPr>
          </a:p>
          <a:p>
            <a:endParaRPr lang="en-US">
              <a:cs typeface="Calibri"/>
            </a:endParaRPr>
          </a:p>
        </p:txBody>
      </p:sp>
    </p:spTree>
    <p:extLst>
      <p:ext uri="{BB962C8B-B14F-4D97-AF65-F5344CB8AC3E}">
        <p14:creationId xmlns:p14="http://schemas.microsoft.com/office/powerpoint/2010/main" val="18381097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07467F-BA4A-B77D-AB0C-CE1A36C43FD2}"/>
              </a:ext>
            </a:extLst>
          </p:cNvPr>
          <p:cNvSpPr>
            <a:spLocks noGrp="1"/>
          </p:cNvSpPr>
          <p:nvPr>
            <p:ph type="sldNum" sz="quarter" idx="12"/>
          </p:nvPr>
        </p:nvSpPr>
        <p:spPr/>
        <p:txBody>
          <a:bodyPr/>
          <a:lstStyle/>
          <a:p>
            <a:fld id="{2DEBF6B5-A8B6-5742-91AE-8DC29EBB8E42}" type="slidenum">
              <a:rPr lang="en-US" smtClean="0"/>
              <a:t>30</a:t>
            </a:fld>
            <a:endParaRPr lang="en-US"/>
          </a:p>
        </p:txBody>
      </p:sp>
      <p:sp>
        <p:nvSpPr>
          <p:cNvPr id="4" name="TextBox 3">
            <a:extLst>
              <a:ext uri="{FF2B5EF4-FFF2-40B4-BE49-F238E27FC236}">
                <a16:creationId xmlns:a16="http://schemas.microsoft.com/office/drawing/2014/main" id="{46E904F7-E97C-947A-3C70-77F7031DE2D5}"/>
              </a:ext>
            </a:extLst>
          </p:cNvPr>
          <p:cNvSpPr txBox="1"/>
          <p:nvPr/>
        </p:nvSpPr>
        <p:spPr>
          <a:xfrm>
            <a:off x="944160" y="280128"/>
            <a:ext cx="10104754" cy="707886"/>
          </a:xfrm>
          <a:prstGeom prst="rect">
            <a:avLst/>
          </a:prstGeom>
          <a:noFill/>
        </p:spPr>
        <p:txBody>
          <a:bodyPr wrap="none" lIns="91440" tIns="45720" rIns="91440" bIns="45720" rtlCol="0" anchor="t">
            <a:spAutoFit/>
          </a:bodyPr>
          <a:lstStyle/>
          <a:p>
            <a:pPr algn="ctr"/>
            <a:r>
              <a:rPr lang="en-CA" sz="4000" b="1">
                <a:ea typeface="+mn-lt"/>
                <a:cs typeface="+mn-lt"/>
              </a:rPr>
              <a:t>Experimental Setup &amp; Simulation Parameters</a:t>
            </a:r>
            <a:endParaRPr lang="en-US" b="1">
              <a:ea typeface="Calibri"/>
              <a:cs typeface="Calibri"/>
            </a:endParaRPr>
          </a:p>
        </p:txBody>
      </p:sp>
      <p:graphicFrame>
        <p:nvGraphicFramePr>
          <p:cNvPr id="20" name="Table 19">
            <a:extLst>
              <a:ext uri="{FF2B5EF4-FFF2-40B4-BE49-F238E27FC236}">
                <a16:creationId xmlns:a16="http://schemas.microsoft.com/office/drawing/2014/main" id="{3A8F561B-82E4-DA5B-3705-222509E4B9C0}"/>
              </a:ext>
            </a:extLst>
          </p:cNvPr>
          <p:cNvGraphicFramePr>
            <a:graphicFrameLocks noGrp="1"/>
          </p:cNvGraphicFramePr>
          <p:nvPr>
            <p:extLst>
              <p:ext uri="{D42A27DB-BD31-4B8C-83A1-F6EECF244321}">
                <p14:modId xmlns:p14="http://schemas.microsoft.com/office/powerpoint/2010/main" val="1510969618"/>
              </p:ext>
            </p:extLst>
          </p:nvPr>
        </p:nvGraphicFramePr>
        <p:xfrm>
          <a:off x="273170" y="3310819"/>
          <a:ext cx="11430000" cy="2651760"/>
        </p:xfrm>
        <a:graphic>
          <a:graphicData uri="http://schemas.openxmlformats.org/drawingml/2006/table">
            <a:tbl>
              <a:tblPr firstRow="1">
                <a:tableStyleId>{5C22544A-7EE6-4342-B048-85BDC9FD1C3A}</a:tableStyleId>
              </a:tblPr>
              <a:tblGrid>
                <a:gridCol w="5715000">
                  <a:extLst>
                    <a:ext uri="{9D8B030D-6E8A-4147-A177-3AD203B41FA5}">
                      <a16:colId xmlns:a16="http://schemas.microsoft.com/office/drawing/2014/main" val="3384910948"/>
                    </a:ext>
                  </a:extLst>
                </a:gridCol>
                <a:gridCol w="5715000">
                  <a:extLst>
                    <a:ext uri="{9D8B030D-6E8A-4147-A177-3AD203B41FA5}">
                      <a16:colId xmlns:a16="http://schemas.microsoft.com/office/drawing/2014/main" val="1110987673"/>
                    </a:ext>
                  </a:extLst>
                </a:gridCol>
              </a:tblGrid>
              <a:tr h="0">
                <a:tc>
                  <a:txBody>
                    <a:bodyPr/>
                    <a:lstStyle/>
                    <a:p>
                      <a:r>
                        <a:rPr lang="en-US"/>
                        <a:t>Simulation Parameters</a:t>
                      </a:r>
                    </a:p>
                  </a:txBody>
                  <a:tcPr anchor="ctr"/>
                </a:tc>
                <a:tc>
                  <a:txBody>
                    <a:bodyPr/>
                    <a:lstStyle/>
                    <a:p>
                      <a:endParaRPr lang="en-US"/>
                    </a:p>
                  </a:txBody>
                  <a:tcPr anchor="ctr"/>
                </a:tc>
                <a:extLst>
                  <a:ext uri="{0D108BD9-81ED-4DB2-BD59-A6C34878D82A}">
                    <a16:rowId xmlns:a16="http://schemas.microsoft.com/office/drawing/2014/main" val="2679571404"/>
                  </a:ext>
                </a:extLst>
              </a:tr>
              <a:tr h="0">
                <a:tc>
                  <a:txBody>
                    <a:bodyPr/>
                    <a:lstStyle/>
                    <a:p>
                      <a:r>
                        <a:rPr lang="en-US"/>
                        <a:t>Simulation Time</a:t>
                      </a:r>
                    </a:p>
                  </a:txBody>
                  <a:tcPr anchor="ctr"/>
                </a:tc>
                <a:tc>
                  <a:txBody>
                    <a:bodyPr/>
                    <a:lstStyle/>
                    <a:p>
                      <a:r>
                        <a:rPr lang="en-US"/>
                        <a:t>150s</a:t>
                      </a:r>
                    </a:p>
                  </a:txBody>
                  <a:tcPr anchor="ctr"/>
                </a:tc>
                <a:extLst>
                  <a:ext uri="{0D108BD9-81ED-4DB2-BD59-A6C34878D82A}">
                    <a16:rowId xmlns:a16="http://schemas.microsoft.com/office/drawing/2014/main" val="3532533833"/>
                  </a:ext>
                </a:extLst>
              </a:tr>
              <a:tr h="0">
                <a:tc>
                  <a:txBody>
                    <a:bodyPr/>
                    <a:lstStyle/>
                    <a:p>
                      <a:r>
                        <a:rPr lang="en-US"/>
                        <a:t>No. of CAVs</a:t>
                      </a:r>
                    </a:p>
                  </a:txBody>
                  <a:tcPr anchor="ctr"/>
                </a:tc>
                <a:tc>
                  <a:txBody>
                    <a:bodyPr/>
                    <a:lstStyle/>
                    <a:p>
                      <a:r>
                        <a:rPr lang="en-US"/>
                        <a:t>50</a:t>
                      </a:r>
                    </a:p>
                  </a:txBody>
                  <a:tcPr anchor="ctr"/>
                </a:tc>
                <a:extLst>
                  <a:ext uri="{0D108BD9-81ED-4DB2-BD59-A6C34878D82A}">
                    <a16:rowId xmlns:a16="http://schemas.microsoft.com/office/drawing/2014/main" val="3455620433"/>
                  </a:ext>
                </a:extLst>
              </a:tr>
              <a:tr h="0">
                <a:tc>
                  <a:txBody>
                    <a:bodyPr/>
                    <a:lstStyle/>
                    <a:p>
                      <a:r>
                        <a:rPr lang="en-US"/>
                        <a:t>Ground area</a:t>
                      </a:r>
                    </a:p>
                  </a:txBody>
                  <a:tcPr anchor="ctr"/>
                </a:tc>
                <a:tc>
                  <a:txBody>
                    <a:bodyPr/>
                    <a:lstStyle/>
                    <a:p>
                      <a:r>
                        <a:rPr lang="en-US"/>
                        <a:t>2500 m x 2500 m</a:t>
                      </a:r>
                    </a:p>
                  </a:txBody>
                  <a:tcPr anchor="ctr"/>
                </a:tc>
                <a:extLst>
                  <a:ext uri="{0D108BD9-81ED-4DB2-BD59-A6C34878D82A}">
                    <a16:rowId xmlns:a16="http://schemas.microsoft.com/office/drawing/2014/main" val="1422145544"/>
                  </a:ext>
                </a:extLst>
              </a:tr>
              <a:tr h="0">
                <a:tc>
                  <a:txBody>
                    <a:bodyPr/>
                    <a:lstStyle/>
                    <a:p>
                      <a:r>
                        <a:rPr lang="en-US"/>
                        <a:t>Measured Parameters</a:t>
                      </a:r>
                    </a:p>
                  </a:txBody>
                  <a:tcPr anchor="ctr"/>
                </a:tc>
                <a:tc>
                  <a:txBody>
                    <a:bodyPr/>
                    <a:lstStyle/>
                    <a:p>
                      <a:r>
                        <a:rPr lang="en-US"/>
                        <a:t>CAV position, Distance from access point (RSU, </a:t>
                      </a:r>
                      <a:r>
                        <a:rPr lang="en-US" err="1"/>
                        <a:t>WiFi</a:t>
                      </a:r>
                      <a:r>
                        <a:rPr lang="en-US"/>
                        <a:t>, Cellular Tower), Bandwidth, Latency, Packet loss, Jitter, Download latency, Hash calculation time, Query latency, Hash comparison latency, Update status</a:t>
                      </a:r>
                    </a:p>
                  </a:txBody>
                  <a:tcPr anchor="ctr"/>
                </a:tc>
                <a:extLst>
                  <a:ext uri="{0D108BD9-81ED-4DB2-BD59-A6C34878D82A}">
                    <a16:rowId xmlns:a16="http://schemas.microsoft.com/office/drawing/2014/main" val="3638801896"/>
                  </a:ext>
                </a:extLst>
              </a:tr>
            </a:tbl>
          </a:graphicData>
        </a:graphic>
      </p:graphicFrame>
      <p:graphicFrame>
        <p:nvGraphicFramePr>
          <p:cNvPr id="22" name="Table 21">
            <a:extLst>
              <a:ext uri="{FF2B5EF4-FFF2-40B4-BE49-F238E27FC236}">
                <a16:creationId xmlns:a16="http://schemas.microsoft.com/office/drawing/2014/main" id="{448BB573-D741-3F6D-8D7B-C833A5514A4D}"/>
              </a:ext>
            </a:extLst>
          </p:cNvPr>
          <p:cNvGraphicFramePr>
            <a:graphicFrameLocks noGrp="1"/>
          </p:cNvGraphicFramePr>
          <p:nvPr>
            <p:extLst>
              <p:ext uri="{D42A27DB-BD31-4B8C-83A1-F6EECF244321}">
                <p14:modId xmlns:p14="http://schemas.microsoft.com/office/powerpoint/2010/main" val="3162145319"/>
              </p:ext>
            </p:extLst>
          </p:nvPr>
        </p:nvGraphicFramePr>
        <p:xfrm>
          <a:off x="282694" y="1432271"/>
          <a:ext cx="11426190" cy="1463040"/>
        </p:xfrm>
        <a:graphic>
          <a:graphicData uri="http://schemas.openxmlformats.org/drawingml/2006/table">
            <a:tbl>
              <a:tblPr firstRow="1">
                <a:tableStyleId>{5C22544A-7EE6-4342-B048-85BDC9FD1C3A}</a:tableStyleId>
              </a:tblPr>
              <a:tblGrid>
                <a:gridCol w="5713095">
                  <a:extLst>
                    <a:ext uri="{9D8B030D-6E8A-4147-A177-3AD203B41FA5}">
                      <a16:colId xmlns:a16="http://schemas.microsoft.com/office/drawing/2014/main" val="1360396518"/>
                    </a:ext>
                  </a:extLst>
                </a:gridCol>
                <a:gridCol w="5713095">
                  <a:extLst>
                    <a:ext uri="{9D8B030D-6E8A-4147-A177-3AD203B41FA5}">
                      <a16:colId xmlns:a16="http://schemas.microsoft.com/office/drawing/2014/main" val="259694203"/>
                    </a:ext>
                  </a:extLst>
                </a:gridCol>
              </a:tblGrid>
              <a:tr h="0">
                <a:tc>
                  <a:txBody>
                    <a:bodyPr/>
                    <a:lstStyle/>
                    <a:p>
                      <a:pPr fontAlgn="base"/>
                      <a:r>
                        <a:rPr lang="en-US" sz="1800">
                          <a:effectLst/>
                        </a:rPr>
                        <a:t>Experimental Setup</a:t>
                      </a:r>
                      <a:endParaRPr lang="en-US">
                        <a:effectLst/>
                      </a:endParaRPr>
                    </a:p>
                  </a:txBody>
                  <a:tcPr anchor="ctr"/>
                </a:tc>
                <a:tc>
                  <a:txBody>
                    <a:bodyPr/>
                    <a:lstStyle/>
                    <a:p>
                      <a:pPr fontAlgn="auto"/>
                      <a:endParaRPr lang="en-US" sz="1800">
                        <a:effectLst/>
                      </a:endParaRPr>
                    </a:p>
                  </a:txBody>
                  <a:tcPr anchor="ctr"/>
                </a:tc>
                <a:extLst>
                  <a:ext uri="{0D108BD9-81ED-4DB2-BD59-A6C34878D82A}">
                    <a16:rowId xmlns:a16="http://schemas.microsoft.com/office/drawing/2014/main" val="2820845809"/>
                  </a:ext>
                </a:extLst>
              </a:tr>
              <a:tr h="0">
                <a:tc>
                  <a:txBody>
                    <a:bodyPr/>
                    <a:lstStyle/>
                    <a:p>
                      <a:pPr fontAlgn="base"/>
                      <a:r>
                        <a:rPr lang="en-US" sz="1800">
                          <a:effectLst/>
                        </a:rPr>
                        <a:t>CPU</a:t>
                      </a:r>
                      <a:endParaRPr lang="en-US">
                        <a:effectLst/>
                      </a:endParaRPr>
                    </a:p>
                  </a:txBody>
                  <a:tcPr anchor="ctr"/>
                </a:tc>
                <a:tc>
                  <a:txBody>
                    <a:bodyPr/>
                    <a:lstStyle/>
                    <a:p>
                      <a:pPr fontAlgn="base"/>
                      <a:r>
                        <a:rPr lang="en-US" sz="1800">
                          <a:effectLst/>
                        </a:rPr>
                        <a:t>12th Gen Intel(R) Core(TM) i5-12500H CPU</a:t>
                      </a:r>
                      <a:endParaRPr lang="en-US">
                        <a:effectLst/>
                      </a:endParaRPr>
                    </a:p>
                  </a:txBody>
                  <a:tcPr anchor="ctr"/>
                </a:tc>
                <a:extLst>
                  <a:ext uri="{0D108BD9-81ED-4DB2-BD59-A6C34878D82A}">
                    <a16:rowId xmlns:a16="http://schemas.microsoft.com/office/drawing/2014/main" val="2263251383"/>
                  </a:ext>
                </a:extLst>
              </a:tr>
              <a:tr h="0">
                <a:tc>
                  <a:txBody>
                    <a:bodyPr/>
                    <a:lstStyle/>
                    <a:p>
                      <a:pPr fontAlgn="base"/>
                      <a:r>
                        <a:rPr lang="en-US" sz="1800">
                          <a:effectLst/>
                        </a:rPr>
                        <a:t>CPU-Cache</a:t>
                      </a:r>
                      <a:endParaRPr lang="en-US">
                        <a:effectLst/>
                      </a:endParaRPr>
                    </a:p>
                  </a:txBody>
                  <a:tcPr anchor="ctr"/>
                </a:tc>
                <a:tc>
                  <a:txBody>
                    <a:bodyPr/>
                    <a:lstStyle/>
                    <a:p>
                      <a:pPr fontAlgn="base"/>
                      <a:r>
                        <a:rPr lang="en-US" sz="1800">
                          <a:effectLst/>
                        </a:rPr>
                        <a:t>L1d: 480 KiB, L1i: 320 KiB, L2: 12.5 MiB, L3: 180 MiB</a:t>
                      </a:r>
                      <a:endParaRPr lang="en-US">
                        <a:effectLst/>
                      </a:endParaRPr>
                    </a:p>
                  </a:txBody>
                  <a:tcPr anchor="ctr"/>
                </a:tc>
                <a:extLst>
                  <a:ext uri="{0D108BD9-81ED-4DB2-BD59-A6C34878D82A}">
                    <a16:rowId xmlns:a16="http://schemas.microsoft.com/office/drawing/2014/main" val="1290963418"/>
                  </a:ext>
                </a:extLst>
              </a:tr>
              <a:tr h="0">
                <a:tc>
                  <a:txBody>
                    <a:bodyPr/>
                    <a:lstStyle/>
                    <a:p>
                      <a:pPr fontAlgn="base"/>
                      <a:r>
                        <a:rPr lang="en-US" sz="1800">
                          <a:effectLst/>
                        </a:rPr>
                        <a:t>RAM</a:t>
                      </a:r>
                      <a:endParaRPr lang="en-US">
                        <a:effectLst/>
                      </a:endParaRPr>
                    </a:p>
                  </a:txBody>
                  <a:tcPr anchor="ctr"/>
                </a:tc>
                <a:tc>
                  <a:txBody>
                    <a:bodyPr/>
                    <a:lstStyle/>
                    <a:p>
                      <a:pPr fontAlgn="base"/>
                      <a:r>
                        <a:rPr lang="en-US" sz="1800">
                          <a:effectLst/>
                        </a:rPr>
                        <a:t>9.6 GiB</a:t>
                      </a:r>
                      <a:endParaRPr lang="en-US">
                        <a:effectLst/>
                      </a:endParaRPr>
                    </a:p>
                  </a:txBody>
                  <a:tcPr anchor="ctr"/>
                </a:tc>
                <a:extLst>
                  <a:ext uri="{0D108BD9-81ED-4DB2-BD59-A6C34878D82A}">
                    <a16:rowId xmlns:a16="http://schemas.microsoft.com/office/drawing/2014/main" val="159369192"/>
                  </a:ext>
                </a:extLst>
              </a:tr>
            </a:tbl>
          </a:graphicData>
        </a:graphic>
      </p:graphicFrame>
      <p:sp>
        <p:nvSpPr>
          <p:cNvPr id="24" name="TextBox 23">
            <a:extLst>
              <a:ext uri="{FF2B5EF4-FFF2-40B4-BE49-F238E27FC236}">
                <a16:creationId xmlns:a16="http://schemas.microsoft.com/office/drawing/2014/main" id="{A917A518-B0FF-42B5-2CFF-9A6A141DAFCA}"/>
              </a:ext>
            </a:extLst>
          </p:cNvPr>
          <p:cNvSpPr txBox="1"/>
          <p:nvPr/>
        </p:nvSpPr>
        <p:spPr>
          <a:xfrm>
            <a:off x="4345632" y="1052298"/>
            <a:ext cx="4930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Table 2: Experimental Setup</a:t>
            </a:r>
          </a:p>
        </p:txBody>
      </p:sp>
      <p:sp>
        <p:nvSpPr>
          <p:cNvPr id="26" name="TextBox 25">
            <a:extLst>
              <a:ext uri="{FF2B5EF4-FFF2-40B4-BE49-F238E27FC236}">
                <a16:creationId xmlns:a16="http://schemas.microsoft.com/office/drawing/2014/main" id="{034CB342-89E6-9C40-A32A-AAF7374B7F3A}"/>
              </a:ext>
            </a:extLst>
          </p:cNvPr>
          <p:cNvSpPr txBox="1"/>
          <p:nvPr/>
        </p:nvSpPr>
        <p:spPr>
          <a:xfrm>
            <a:off x="4345632" y="2935732"/>
            <a:ext cx="49302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Table 3: Simulation Parameters</a:t>
            </a:r>
          </a:p>
        </p:txBody>
      </p:sp>
    </p:spTree>
    <p:extLst>
      <p:ext uri="{BB962C8B-B14F-4D97-AF65-F5344CB8AC3E}">
        <p14:creationId xmlns:p14="http://schemas.microsoft.com/office/powerpoint/2010/main" val="6709693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07467F-BA4A-B77D-AB0C-CE1A36C43FD2}"/>
              </a:ext>
            </a:extLst>
          </p:cNvPr>
          <p:cNvSpPr>
            <a:spLocks noGrp="1"/>
          </p:cNvSpPr>
          <p:nvPr>
            <p:ph type="sldNum" sz="quarter" idx="12"/>
          </p:nvPr>
        </p:nvSpPr>
        <p:spPr/>
        <p:txBody>
          <a:bodyPr/>
          <a:lstStyle/>
          <a:p>
            <a:fld id="{2DEBF6B5-A8B6-5742-91AE-8DC29EBB8E42}" type="slidenum">
              <a:rPr lang="en-US" smtClean="0"/>
              <a:t>31</a:t>
            </a:fld>
            <a:endParaRPr lang="en-US"/>
          </a:p>
        </p:txBody>
      </p:sp>
      <p:sp>
        <p:nvSpPr>
          <p:cNvPr id="4" name="TextBox 3">
            <a:extLst>
              <a:ext uri="{FF2B5EF4-FFF2-40B4-BE49-F238E27FC236}">
                <a16:creationId xmlns:a16="http://schemas.microsoft.com/office/drawing/2014/main" id="{46E904F7-E97C-947A-3C70-77F7031DE2D5}"/>
              </a:ext>
            </a:extLst>
          </p:cNvPr>
          <p:cNvSpPr txBox="1"/>
          <p:nvPr/>
        </p:nvSpPr>
        <p:spPr>
          <a:xfrm>
            <a:off x="3902730" y="280128"/>
            <a:ext cx="4187621" cy="707886"/>
          </a:xfrm>
          <a:prstGeom prst="rect">
            <a:avLst/>
          </a:prstGeom>
          <a:noFill/>
        </p:spPr>
        <p:txBody>
          <a:bodyPr wrap="none" lIns="91440" tIns="45720" rIns="91440" bIns="45720" rtlCol="0" anchor="t">
            <a:spAutoFit/>
          </a:bodyPr>
          <a:lstStyle/>
          <a:p>
            <a:pPr algn="ctr"/>
            <a:r>
              <a:rPr lang="en-CA" sz="4000" b="1">
                <a:ea typeface="Calibri"/>
                <a:cs typeface="Calibri"/>
              </a:rPr>
              <a:t>Network Scenarios</a:t>
            </a:r>
          </a:p>
        </p:txBody>
      </p:sp>
      <p:sp>
        <p:nvSpPr>
          <p:cNvPr id="24" name="TextBox 23">
            <a:extLst>
              <a:ext uri="{FF2B5EF4-FFF2-40B4-BE49-F238E27FC236}">
                <a16:creationId xmlns:a16="http://schemas.microsoft.com/office/drawing/2014/main" id="{A917A518-B0FF-42B5-2CFF-9A6A141DAFCA}"/>
              </a:ext>
            </a:extLst>
          </p:cNvPr>
          <p:cNvSpPr txBox="1"/>
          <p:nvPr/>
        </p:nvSpPr>
        <p:spPr>
          <a:xfrm>
            <a:off x="2977940" y="1345375"/>
            <a:ext cx="60536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Table 4: </a:t>
            </a:r>
            <a:r>
              <a:rPr lang="en-US">
                <a:ea typeface="+mn-lt"/>
                <a:cs typeface="+mn-lt"/>
              </a:rPr>
              <a:t>Details of Various Networks Under Observation</a:t>
            </a:r>
            <a:endParaRPr lang="en-US"/>
          </a:p>
        </p:txBody>
      </p:sp>
      <p:graphicFrame>
        <p:nvGraphicFramePr>
          <p:cNvPr id="45" name="Table 44">
            <a:extLst>
              <a:ext uri="{FF2B5EF4-FFF2-40B4-BE49-F238E27FC236}">
                <a16:creationId xmlns:a16="http://schemas.microsoft.com/office/drawing/2014/main" id="{3E69ED3F-E033-359A-193F-A7CF9E59B68D}"/>
              </a:ext>
            </a:extLst>
          </p:cNvPr>
          <p:cNvGraphicFramePr>
            <a:graphicFrameLocks noGrp="1"/>
          </p:cNvGraphicFramePr>
          <p:nvPr>
            <p:extLst>
              <p:ext uri="{D42A27DB-BD31-4B8C-83A1-F6EECF244321}">
                <p14:modId xmlns:p14="http://schemas.microsoft.com/office/powerpoint/2010/main" val="3227070835"/>
              </p:ext>
            </p:extLst>
          </p:nvPr>
        </p:nvGraphicFramePr>
        <p:xfrm>
          <a:off x="937232" y="1754656"/>
          <a:ext cx="10129340" cy="3346468"/>
        </p:xfrm>
        <a:graphic>
          <a:graphicData uri="http://schemas.openxmlformats.org/drawingml/2006/table">
            <a:tbl>
              <a:tblPr firstRow="1">
                <a:tableStyleId>{5C22544A-7EE6-4342-B048-85BDC9FD1C3A}</a:tableStyleId>
              </a:tblPr>
              <a:tblGrid>
                <a:gridCol w="2025868">
                  <a:extLst>
                    <a:ext uri="{9D8B030D-6E8A-4147-A177-3AD203B41FA5}">
                      <a16:colId xmlns:a16="http://schemas.microsoft.com/office/drawing/2014/main" val="1360396518"/>
                    </a:ext>
                  </a:extLst>
                </a:gridCol>
                <a:gridCol w="2025868">
                  <a:extLst>
                    <a:ext uri="{9D8B030D-6E8A-4147-A177-3AD203B41FA5}">
                      <a16:colId xmlns:a16="http://schemas.microsoft.com/office/drawing/2014/main" val="1135846689"/>
                    </a:ext>
                  </a:extLst>
                </a:gridCol>
                <a:gridCol w="2025868">
                  <a:extLst>
                    <a:ext uri="{9D8B030D-6E8A-4147-A177-3AD203B41FA5}">
                      <a16:colId xmlns:a16="http://schemas.microsoft.com/office/drawing/2014/main" val="1060341771"/>
                    </a:ext>
                  </a:extLst>
                </a:gridCol>
                <a:gridCol w="2025868">
                  <a:extLst>
                    <a:ext uri="{9D8B030D-6E8A-4147-A177-3AD203B41FA5}">
                      <a16:colId xmlns:a16="http://schemas.microsoft.com/office/drawing/2014/main" val="259694203"/>
                    </a:ext>
                  </a:extLst>
                </a:gridCol>
                <a:gridCol w="2025868">
                  <a:extLst>
                    <a:ext uri="{9D8B030D-6E8A-4147-A177-3AD203B41FA5}">
                      <a16:colId xmlns:a16="http://schemas.microsoft.com/office/drawing/2014/main" val="1643580210"/>
                    </a:ext>
                  </a:extLst>
                </a:gridCol>
              </a:tblGrid>
              <a:tr h="664229">
                <a:tc>
                  <a:txBody>
                    <a:bodyPr/>
                    <a:lstStyle/>
                    <a:p>
                      <a:pPr lvl="0" algn="l">
                        <a:lnSpc>
                          <a:spcPct val="100000"/>
                        </a:lnSpc>
                        <a:spcBef>
                          <a:spcPts val="0"/>
                        </a:spcBef>
                        <a:spcAft>
                          <a:spcPts val="0"/>
                        </a:spcAft>
                        <a:buNone/>
                      </a:pPr>
                      <a:r>
                        <a:rPr lang="en-US" sz="1800" b="0" i="0" u="none" strike="noStrike" noProof="0">
                          <a:effectLst/>
                          <a:latin typeface="Calibri"/>
                        </a:rPr>
                        <a:t>Network</a:t>
                      </a:r>
                      <a:endParaRPr lang="en-US"/>
                    </a:p>
                    <a:p>
                      <a:pPr lvl="0">
                        <a:buNone/>
                      </a:pPr>
                      <a:r>
                        <a:rPr lang="en-US" sz="1800" b="0" i="0" u="none" strike="noStrike" noProof="0">
                          <a:effectLst/>
                          <a:latin typeface="Calibri"/>
                        </a:rPr>
                        <a:t>Type</a:t>
                      </a:r>
                      <a:endParaRPr lang="en-US"/>
                    </a:p>
                  </a:txBody>
                  <a:tcPr anchor="ctr"/>
                </a:tc>
                <a:tc>
                  <a:txBody>
                    <a:bodyPr/>
                    <a:lstStyle/>
                    <a:p>
                      <a:pPr lvl="0" algn="l">
                        <a:lnSpc>
                          <a:spcPct val="100000"/>
                        </a:lnSpc>
                        <a:spcBef>
                          <a:spcPts val="0"/>
                        </a:spcBef>
                        <a:spcAft>
                          <a:spcPts val="0"/>
                        </a:spcAft>
                        <a:buNone/>
                      </a:pPr>
                      <a:r>
                        <a:rPr lang="en-US" sz="1800" b="0" i="0" u="none" strike="noStrike" noProof="0">
                          <a:effectLst/>
                          <a:latin typeface="Calibri"/>
                        </a:rPr>
                        <a:t>Bandwidth</a:t>
                      </a:r>
                      <a:endParaRPr lang="en-US"/>
                    </a:p>
                    <a:p>
                      <a:pPr lvl="0">
                        <a:buNone/>
                      </a:pPr>
                      <a:r>
                        <a:rPr lang="en-US" sz="1800" b="0" i="0" u="none" strike="noStrike" noProof="0">
                          <a:effectLst/>
                          <a:latin typeface="Calibri"/>
                        </a:rPr>
                        <a:t>(Mbps)</a:t>
                      </a:r>
                      <a:endParaRPr lang="en-US"/>
                    </a:p>
                  </a:txBody>
                  <a:tcPr anchor="ctr"/>
                </a:tc>
                <a:tc>
                  <a:txBody>
                    <a:bodyPr/>
                    <a:lstStyle/>
                    <a:p>
                      <a:pPr lvl="0" algn="l">
                        <a:lnSpc>
                          <a:spcPct val="100000"/>
                        </a:lnSpc>
                        <a:spcBef>
                          <a:spcPts val="0"/>
                        </a:spcBef>
                        <a:spcAft>
                          <a:spcPts val="0"/>
                        </a:spcAft>
                        <a:buNone/>
                      </a:pPr>
                      <a:r>
                        <a:rPr lang="en-US" sz="1800" b="0" i="0" u="none" strike="noStrike" noProof="0">
                          <a:effectLst/>
                          <a:latin typeface="Calibri"/>
                        </a:rPr>
                        <a:t>Latency</a:t>
                      </a:r>
                      <a:endParaRPr lang="en-US"/>
                    </a:p>
                    <a:p>
                      <a:pPr lvl="0">
                        <a:buNone/>
                      </a:pPr>
                      <a:r>
                        <a:rPr lang="en-US" sz="1800" b="0" i="0" u="none" strike="noStrike" noProof="0">
                          <a:effectLst/>
                          <a:latin typeface="Calibri"/>
                        </a:rPr>
                        <a:t>(</a:t>
                      </a:r>
                      <a:r>
                        <a:rPr lang="en-US" sz="1800" b="0" i="0" u="none" strike="noStrike" noProof="0" err="1">
                          <a:effectLst/>
                          <a:latin typeface="Calibri"/>
                        </a:rPr>
                        <a:t>ms</a:t>
                      </a:r>
                      <a:r>
                        <a:rPr lang="en-US" sz="1800" b="0" i="0" u="none" strike="noStrike" noProof="0">
                          <a:effectLst/>
                          <a:latin typeface="Calibri"/>
                        </a:rPr>
                        <a:t>)</a:t>
                      </a:r>
                      <a:endParaRPr lang="en-US"/>
                    </a:p>
                  </a:txBody>
                  <a:tcPr anchor="ctr"/>
                </a:tc>
                <a:tc>
                  <a:txBody>
                    <a:bodyPr/>
                    <a:lstStyle/>
                    <a:p>
                      <a:pPr lvl="0" algn="l">
                        <a:lnSpc>
                          <a:spcPct val="100000"/>
                        </a:lnSpc>
                        <a:spcBef>
                          <a:spcPts val="0"/>
                        </a:spcBef>
                        <a:spcAft>
                          <a:spcPts val="0"/>
                        </a:spcAft>
                        <a:buNone/>
                      </a:pPr>
                      <a:r>
                        <a:rPr lang="en-US" sz="1800" b="0" i="0" u="none" strike="noStrike" noProof="0">
                          <a:effectLst/>
                          <a:latin typeface="Calibri"/>
                        </a:rPr>
                        <a:t>Packet</a:t>
                      </a:r>
                      <a:endParaRPr lang="en-US"/>
                    </a:p>
                    <a:p>
                      <a:pPr lvl="0">
                        <a:buNone/>
                      </a:pPr>
                      <a:r>
                        <a:rPr lang="en-US" sz="1800" b="0" i="0" u="none" strike="noStrike" noProof="0">
                          <a:effectLst/>
                          <a:latin typeface="Calibri"/>
                        </a:rPr>
                        <a:t>Loss (%)</a:t>
                      </a:r>
                      <a:endParaRPr lang="en-US"/>
                    </a:p>
                  </a:txBody>
                  <a:tcPr anchor="ctr"/>
                </a:tc>
                <a:tc>
                  <a:txBody>
                    <a:bodyPr/>
                    <a:lstStyle/>
                    <a:p>
                      <a:pPr lvl="0" algn="l">
                        <a:lnSpc>
                          <a:spcPct val="100000"/>
                        </a:lnSpc>
                        <a:spcBef>
                          <a:spcPts val="0"/>
                        </a:spcBef>
                        <a:spcAft>
                          <a:spcPts val="0"/>
                        </a:spcAft>
                        <a:buNone/>
                      </a:pPr>
                      <a:r>
                        <a:rPr lang="en-US" sz="1800" b="0" i="0" u="none" strike="noStrike" noProof="0">
                          <a:effectLst/>
                        </a:rPr>
                        <a:t>Jitter</a:t>
                      </a:r>
                      <a:endParaRPr lang="en-US"/>
                    </a:p>
                    <a:p>
                      <a:pPr lvl="0">
                        <a:buNone/>
                      </a:pPr>
                      <a:r>
                        <a:rPr lang="en-US" sz="1800" b="0" i="0" u="none" strike="noStrike" noProof="0">
                          <a:effectLst/>
                        </a:rPr>
                        <a:t>(</a:t>
                      </a:r>
                      <a:r>
                        <a:rPr lang="en-US" sz="1800" b="0" i="0" u="none" strike="noStrike" noProof="0" err="1">
                          <a:effectLst/>
                        </a:rPr>
                        <a:t>ms</a:t>
                      </a:r>
                      <a:r>
                        <a:rPr lang="en-US" sz="1800" b="0" i="0" u="none" strike="noStrike" noProof="0">
                          <a:effectLst/>
                        </a:rPr>
                        <a:t>)</a:t>
                      </a:r>
                      <a:endParaRPr lang="en-US"/>
                    </a:p>
                  </a:txBody>
                  <a:tcPr anchor="ctr"/>
                </a:tc>
                <a:extLst>
                  <a:ext uri="{0D108BD9-81ED-4DB2-BD59-A6C34878D82A}">
                    <a16:rowId xmlns:a16="http://schemas.microsoft.com/office/drawing/2014/main" val="2820845809"/>
                  </a:ext>
                </a:extLst>
              </a:tr>
              <a:tr h="563880">
                <a:tc>
                  <a:txBody>
                    <a:bodyPr/>
                    <a:lstStyle/>
                    <a:p>
                      <a:pPr lvl="0">
                        <a:buNone/>
                      </a:pPr>
                      <a:r>
                        <a:rPr lang="en-US" sz="1800">
                          <a:effectLst/>
                        </a:rPr>
                        <a:t>RSU (Near)</a:t>
                      </a:r>
                      <a:endParaRPr lang="en-US"/>
                    </a:p>
                  </a:txBody>
                  <a:tcPr anchor="ctr"/>
                </a:tc>
                <a:tc>
                  <a:txBody>
                    <a:bodyPr/>
                    <a:lstStyle/>
                    <a:p>
                      <a:pPr lvl="0">
                        <a:buNone/>
                      </a:pPr>
                      <a:r>
                        <a:rPr lang="en-US" sz="1800">
                          <a:effectLst/>
                        </a:rPr>
                        <a:t>80</a:t>
                      </a:r>
                    </a:p>
                  </a:txBody>
                  <a:tcPr anchor="ctr"/>
                </a:tc>
                <a:tc>
                  <a:txBody>
                    <a:bodyPr/>
                    <a:lstStyle/>
                    <a:p>
                      <a:pPr lvl="0">
                        <a:buNone/>
                      </a:pPr>
                      <a:r>
                        <a:rPr lang="en-US" sz="1800">
                          <a:effectLst/>
                        </a:rPr>
                        <a:t>5</a:t>
                      </a:r>
                    </a:p>
                  </a:txBody>
                  <a:tcPr anchor="ctr"/>
                </a:tc>
                <a:tc>
                  <a:txBody>
                    <a:bodyPr/>
                    <a:lstStyle/>
                    <a:p>
                      <a:pPr lvl="0">
                        <a:buNone/>
                      </a:pPr>
                      <a:r>
                        <a:rPr lang="en-US" sz="1800">
                          <a:effectLst/>
                        </a:rPr>
                        <a:t>0.1</a:t>
                      </a:r>
                      <a:endParaRPr lang="en-US"/>
                    </a:p>
                  </a:txBody>
                  <a:tcPr anchor="ctr"/>
                </a:tc>
                <a:tc>
                  <a:txBody>
                    <a:bodyPr/>
                    <a:lstStyle/>
                    <a:p>
                      <a:pPr lvl="0">
                        <a:buNone/>
                      </a:pPr>
                      <a:r>
                        <a:rPr lang="en-US" sz="1800">
                          <a:effectLst/>
                        </a:rPr>
                        <a:t>5</a:t>
                      </a:r>
                    </a:p>
                  </a:txBody>
                  <a:tcPr anchor="ctr"/>
                </a:tc>
                <a:extLst>
                  <a:ext uri="{0D108BD9-81ED-4DB2-BD59-A6C34878D82A}">
                    <a16:rowId xmlns:a16="http://schemas.microsoft.com/office/drawing/2014/main" val="2263251383"/>
                  </a:ext>
                </a:extLst>
              </a:tr>
              <a:tr h="396240">
                <a:tc>
                  <a:txBody>
                    <a:bodyPr/>
                    <a:lstStyle/>
                    <a:p>
                      <a:pPr lvl="0">
                        <a:buNone/>
                      </a:pPr>
                      <a:r>
                        <a:rPr lang="en-US" sz="1800">
                          <a:effectLst/>
                        </a:rPr>
                        <a:t>RSU (Far)</a:t>
                      </a:r>
                      <a:endParaRPr lang="en-US"/>
                    </a:p>
                  </a:txBody>
                  <a:tcPr anchor="ctr"/>
                </a:tc>
                <a:tc>
                  <a:txBody>
                    <a:bodyPr/>
                    <a:lstStyle/>
                    <a:p>
                      <a:pPr lvl="0">
                        <a:buNone/>
                      </a:pPr>
                      <a:r>
                        <a:rPr lang="en-US" sz="1800">
                          <a:effectLst/>
                        </a:rPr>
                        <a:t>15</a:t>
                      </a:r>
                    </a:p>
                  </a:txBody>
                  <a:tcPr anchor="ctr"/>
                </a:tc>
                <a:tc>
                  <a:txBody>
                    <a:bodyPr/>
                    <a:lstStyle/>
                    <a:p>
                      <a:pPr lvl="0">
                        <a:buNone/>
                      </a:pPr>
                      <a:r>
                        <a:rPr lang="en-US" sz="1800">
                          <a:effectLst/>
                        </a:rPr>
                        <a:t>40</a:t>
                      </a:r>
                    </a:p>
                  </a:txBody>
                  <a:tcPr anchor="ctr"/>
                </a:tc>
                <a:tc>
                  <a:txBody>
                    <a:bodyPr/>
                    <a:lstStyle/>
                    <a:p>
                      <a:pPr fontAlgn="base"/>
                      <a:r>
                        <a:rPr lang="en-US" sz="1800">
                          <a:effectLst/>
                        </a:rPr>
                        <a:t>5</a:t>
                      </a:r>
                    </a:p>
                  </a:txBody>
                  <a:tcPr anchor="ctr"/>
                </a:tc>
                <a:tc>
                  <a:txBody>
                    <a:bodyPr/>
                    <a:lstStyle/>
                    <a:p>
                      <a:pPr lvl="0">
                        <a:buNone/>
                      </a:pPr>
                      <a:r>
                        <a:rPr lang="en-US" sz="1800">
                          <a:effectLst/>
                        </a:rPr>
                        <a:t>2</a:t>
                      </a:r>
                    </a:p>
                  </a:txBody>
                  <a:tcPr anchor="ctr"/>
                </a:tc>
                <a:extLst>
                  <a:ext uri="{0D108BD9-81ED-4DB2-BD59-A6C34878D82A}">
                    <a16:rowId xmlns:a16="http://schemas.microsoft.com/office/drawing/2014/main" val="1290963418"/>
                  </a:ext>
                </a:extLst>
              </a:tr>
              <a:tr h="563880">
                <a:tc>
                  <a:txBody>
                    <a:bodyPr/>
                    <a:lstStyle/>
                    <a:p>
                      <a:pPr lvl="0">
                        <a:buNone/>
                      </a:pPr>
                      <a:r>
                        <a:rPr lang="en-US" sz="1800">
                          <a:effectLst/>
                        </a:rPr>
                        <a:t>Wi-Fi</a:t>
                      </a:r>
                      <a:endParaRPr lang="en-US" sz="1800" err="1">
                        <a:effectLst/>
                      </a:endParaRPr>
                    </a:p>
                  </a:txBody>
                  <a:tcPr anchor="ctr"/>
                </a:tc>
                <a:tc>
                  <a:txBody>
                    <a:bodyPr/>
                    <a:lstStyle/>
                    <a:p>
                      <a:pPr lvl="0">
                        <a:buNone/>
                      </a:pPr>
                      <a:r>
                        <a:rPr lang="en-US" sz="1800">
                          <a:effectLst/>
                        </a:rPr>
                        <a:t>70</a:t>
                      </a:r>
                    </a:p>
                  </a:txBody>
                  <a:tcPr anchor="ctr"/>
                </a:tc>
                <a:tc>
                  <a:txBody>
                    <a:bodyPr/>
                    <a:lstStyle/>
                    <a:p>
                      <a:pPr lvl="0">
                        <a:buNone/>
                      </a:pPr>
                      <a:r>
                        <a:rPr lang="en-US" sz="1800">
                          <a:effectLst/>
                        </a:rPr>
                        <a:t>10</a:t>
                      </a:r>
                    </a:p>
                  </a:txBody>
                  <a:tcPr anchor="ctr"/>
                </a:tc>
                <a:tc>
                  <a:txBody>
                    <a:bodyPr/>
                    <a:lstStyle/>
                    <a:p>
                      <a:pPr lvl="0">
                        <a:buNone/>
                      </a:pPr>
                      <a:r>
                        <a:rPr lang="en-US" sz="1800">
                          <a:effectLst/>
                        </a:rPr>
                        <a:t>0.1</a:t>
                      </a:r>
                    </a:p>
                  </a:txBody>
                  <a:tcPr anchor="ctr"/>
                </a:tc>
                <a:tc>
                  <a:txBody>
                    <a:bodyPr/>
                    <a:lstStyle/>
                    <a:p>
                      <a:pPr lvl="0">
                        <a:buNone/>
                      </a:pPr>
                      <a:r>
                        <a:rPr lang="en-US" sz="1800">
                          <a:effectLst/>
                        </a:rPr>
                        <a:t>5</a:t>
                      </a:r>
                    </a:p>
                  </a:txBody>
                  <a:tcPr anchor="ctr"/>
                </a:tc>
                <a:extLst>
                  <a:ext uri="{0D108BD9-81ED-4DB2-BD59-A6C34878D82A}">
                    <a16:rowId xmlns:a16="http://schemas.microsoft.com/office/drawing/2014/main" val="1872486094"/>
                  </a:ext>
                </a:extLst>
              </a:tr>
              <a:tr h="533400">
                <a:tc>
                  <a:txBody>
                    <a:bodyPr/>
                    <a:lstStyle/>
                    <a:p>
                      <a:pPr lvl="0">
                        <a:buNone/>
                      </a:pPr>
                      <a:r>
                        <a:rPr lang="en-US" sz="1800">
                          <a:effectLst/>
                        </a:rPr>
                        <a:t>4G (LTE)</a:t>
                      </a:r>
                      <a:endParaRPr lang="en-US"/>
                    </a:p>
                  </a:txBody>
                  <a:tcPr anchor="ctr"/>
                </a:tc>
                <a:tc>
                  <a:txBody>
                    <a:bodyPr/>
                    <a:lstStyle/>
                    <a:p>
                      <a:pPr lvl="0">
                        <a:buNone/>
                      </a:pPr>
                      <a:r>
                        <a:rPr lang="en-US" sz="1800">
                          <a:effectLst/>
                        </a:rPr>
                        <a:t>100</a:t>
                      </a:r>
                    </a:p>
                  </a:txBody>
                  <a:tcPr anchor="ctr"/>
                </a:tc>
                <a:tc>
                  <a:txBody>
                    <a:bodyPr/>
                    <a:lstStyle/>
                    <a:p>
                      <a:pPr lvl="0">
                        <a:buNone/>
                      </a:pPr>
                      <a:r>
                        <a:rPr lang="en-US" sz="1800">
                          <a:effectLst/>
                        </a:rPr>
                        <a:t>30</a:t>
                      </a:r>
                    </a:p>
                  </a:txBody>
                  <a:tcPr anchor="ctr"/>
                </a:tc>
                <a:tc>
                  <a:txBody>
                    <a:bodyPr/>
                    <a:lstStyle/>
                    <a:p>
                      <a:pPr lvl="0">
                        <a:buNone/>
                      </a:pPr>
                      <a:r>
                        <a:rPr lang="en-US" sz="1800">
                          <a:effectLst/>
                        </a:rPr>
                        <a:t>0.5</a:t>
                      </a:r>
                      <a:endParaRPr lang="en-US"/>
                    </a:p>
                  </a:txBody>
                  <a:tcPr anchor="ctr"/>
                </a:tc>
                <a:tc>
                  <a:txBody>
                    <a:bodyPr/>
                    <a:lstStyle/>
                    <a:p>
                      <a:pPr lvl="0">
                        <a:buNone/>
                      </a:pPr>
                      <a:r>
                        <a:rPr lang="en-US" sz="1800">
                          <a:effectLst/>
                        </a:rPr>
                        <a:t>5</a:t>
                      </a:r>
                    </a:p>
                  </a:txBody>
                  <a:tcPr anchor="ctr"/>
                </a:tc>
                <a:extLst>
                  <a:ext uri="{0D108BD9-81ED-4DB2-BD59-A6C34878D82A}">
                    <a16:rowId xmlns:a16="http://schemas.microsoft.com/office/drawing/2014/main" val="159369192"/>
                  </a:ext>
                </a:extLst>
              </a:tr>
              <a:tr h="624839">
                <a:tc>
                  <a:txBody>
                    <a:bodyPr/>
                    <a:lstStyle/>
                    <a:p>
                      <a:pPr lvl="0">
                        <a:buNone/>
                      </a:pPr>
                      <a:r>
                        <a:rPr lang="en-US" sz="1800">
                          <a:effectLst/>
                        </a:rPr>
                        <a:t>Low-band 5G</a:t>
                      </a:r>
                    </a:p>
                  </a:txBody>
                  <a:tcPr anchor="ctr"/>
                </a:tc>
                <a:tc>
                  <a:txBody>
                    <a:bodyPr/>
                    <a:lstStyle/>
                    <a:p>
                      <a:pPr lvl="0">
                        <a:buNone/>
                      </a:pPr>
                      <a:r>
                        <a:rPr lang="en-US" sz="1800">
                          <a:effectLst/>
                        </a:rPr>
                        <a:t>100</a:t>
                      </a:r>
                    </a:p>
                  </a:txBody>
                  <a:tcPr anchor="ctr"/>
                </a:tc>
                <a:tc>
                  <a:txBody>
                    <a:bodyPr/>
                    <a:lstStyle/>
                    <a:p>
                      <a:pPr lvl="0">
                        <a:buNone/>
                      </a:pPr>
                      <a:r>
                        <a:rPr lang="en-US" sz="1800">
                          <a:effectLst/>
                        </a:rPr>
                        <a:t>10</a:t>
                      </a:r>
                    </a:p>
                  </a:txBody>
                  <a:tcPr anchor="ctr"/>
                </a:tc>
                <a:tc>
                  <a:txBody>
                    <a:bodyPr/>
                    <a:lstStyle/>
                    <a:p>
                      <a:pPr lvl="0">
                        <a:buNone/>
                      </a:pPr>
                      <a:r>
                        <a:rPr lang="en-US" sz="1800">
                          <a:effectLst/>
                        </a:rPr>
                        <a:t>0.2</a:t>
                      </a:r>
                    </a:p>
                  </a:txBody>
                  <a:tcPr anchor="ctr"/>
                </a:tc>
                <a:tc>
                  <a:txBody>
                    <a:bodyPr/>
                    <a:lstStyle/>
                    <a:p>
                      <a:pPr lvl="0">
                        <a:buNone/>
                      </a:pPr>
                      <a:r>
                        <a:rPr lang="en-US" sz="1800">
                          <a:effectLst/>
                        </a:rPr>
                        <a:t>3</a:t>
                      </a:r>
                    </a:p>
                  </a:txBody>
                  <a:tcPr anchor="ctr"/>
                </a:tc>
                <a:extLst>
                  <a:ext uri="{0D108BD9-81ED-4DB2-BD59-A6C34878D82A}">
                    <a16:rowId xmlns:a16="http://schemas.microsoft.com/office/drawing/2014/main" val="1529000595"/>
                  </a:ext>
                </a:extLst>
              </a:tr>
            </a:tbl>
          </a:graphicData>
        </a:graphic>
      </p:graphicFrame>
    </p:spTree>
    <p:extLst>
      <p:ext uri="{BB962C8B-B14F-4D97-AF65-F5344CB8AC3E}">
        <p14:creationId xmlns:p14="http://schemas.microsoft.com/office/powerpoint/2010/main" val="19820485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22103-6EFA-02E0-5A99-660DFCC95F8C}"/>
              </a:ext>
            </a:extLst>
          </p:cNvPr>
          <p:cNvSpPr>
            <a:spLocks noGrp="1"/>
          </p:cNvSpPr>
          <p:nvPr>
            <p:ph type="title"/>
          </p:nvPr>
        </p:nvSpPr>
        <p:spPr>
          <a:xfrm>
            <a:off x="838200" y="2098060"/>
            <a:ext cx="10515600" cy="1325563"/>
          </a:xfrm>
        </p:spPr>
        <p:txBody>
          <a:bodyPr>
            <a:normAutofit/>
          </a:bodyPr>
          <a:lstStyle/>
          <a:p>
            <a:pPr algn="ctr"/>
            <a:r>
              <a:rPr lang="en-US" sz="5000" b="1" dirty="0">
                <a:latin typeface="Arial"/>
                <a:cs typeface="Calibri Light"/>
              </a:rPr>
              <a:t>Results and Discussion</a:t>
            </a:r>
            <a:endParaRPr lang="en-US" dirty="0"/>
          </a:p>
        </p:txBody>
      </p:sp>
      <p:sp>
        <p:nvSpPr>
          <p:cNvPr id="3" name="Slide Number Placeholder 2">
            <a:extLst>
              <a:ext uri="{FF2B5EF4-FFF2-40B4-BE49-F238E27FC236}">
                <a16:creationId xmlns:a16="http://schemas.microsoft.com/office/drawing/2014/main" id="{BCC1A587-20A0-8982-9549-08069E404487}"/>
              </a:ext>
            </a:extLst>
          </p:cNvPr>
          <p:cNvSpPr>
            <a:spLocks noGrp="1"/>
          </p:cNvSpPr>
          <p:nvPr>
            <p:ph type="sldNum" sz="quarter" idx="12"/>
          </p:nvPr>
        </p:nvSpPr>
        <p:spPr/>
        <p:txBody>
          <a:bodyPr/>
          <a:lstStyle/>
          <a:p>
            <a:fld id="{2DEBF6B5-A8B6-5742-91AE-8DC29EBB8E42}" type="slidenum">
              <a:rPr lang="en-US" smtClean="0"/>
              <a:t>32</a:t>
            </a:fld>
            <a:endParaRPr lang="en-US"/>
          </a:p>
        </p:txBody>
      </p:sp>
    </p:spTree>
    <p:extLst>
      <p:ext uri="{BB962C8B-B14F-4D97-AF65-F5344CB8AC3E}">
        <p14:creationId xmlns:p14="http://schemas.microsoft.com/office/powerpoint/2010/main" val="35244844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44C06-782B-EA79-1F51-71FEEF96F774}"/>
              </a:ext>
            </a:extLst>
          </p:cNvPr>
          <p:cNvSpPr>
            <a:spLocks noGrp="1"/>
          </p:cNvSpPr>
          <p:nvPr>
            <p:ph type="title"/>
          </p:nvPr>
        </p:nvSpPr>
        <p:spPr>
          <a:xfrm>
            <a:off x="3367935" y="434406"/>
            <a:ext cx="4922729" cy="604710"/>
          </a:xfrm>
        </p:spPr>
        <p:txBody>
          <a:bodyPr>
            <a:normAutofit fontScale="90000"/>
          </a:bodyPr>
          <a:lstStyle/>
          <a:p>
            <a:r>
              <a:rPr lang="en-CA" sz="4400" b="1">
                <a:latin typeface="Arial" panose="020B0604020202020204" pitchFamily="34" charset="0"/>
                <a:cs typeface="Arial" panose="020B0604020202020204" pitchFamily="34" charset="0"/>
              </a:rPr>
              <a:t>Evaluation Metrics</a:t>
            </a:r>
            <a:br>
              <a:rPr lang="en-CA" sz="4400" b="1">
                <a:latin typeface="Arial" panose="020B0604020202020204" pitchFamily="34" charset="0"/>
                <a:cs typeface="Arial" panose="020B0604020202020204" pitchFamily="34" charset="0"/>
              </a:rPr>
            </a:br>
            <a:endParaRPr lang="en-IN"/>
          </a:p>
        </p:txBody>
      </p:sp>
      <p:sp>
        <p:nvSpPr>
          <p:cNvPr id="4" name="Slide Number Placeholder 3">
            <a:extLst>
              <a:ext uri="{FF2B5EF4-FFF2-40B4-BE49-F238E27FC236}">
                <a16:creationId xmlns:a16="http://schemas.microsoft.com/office/drawing/2014/main" id="{E633B595-EBCB-5BEC-E7E6-1865A8C9DF83}"/>
              </a:ext>
            </a:extLst>
          </p:cNvPr>
          <p:cNvSpPr>
            <a:spLocks noGrp="1"/>
          </p:cNvSpPr>
          <p:nvPr>
            <p:ph type="sldNum" sz="quarter" idx="12"/>
          </p:nvPr>
        </p:nvSpPr>
        <p:spPr/>
        <p:txBody>
          <a:bodyPr/>
          <a:lstStyle/>
          <a:p>
            <a:fld id="{2DEBF6B5-A8B6-5742-91AE-8DC29EBB8E42}" type="slidenum">
              <a:rPr lang="en-US" smtClean="0"/>
              <a:t>33</a:t>
            </a:fld>
            <a:endParaRPr lang="en-US"/>
          </a:p>
        </p:txBody>
      </p:sp>
      <p:sp>
        <p:nvSpPr>
          <p:cNvPr id="3" name="TextBox 2">
            <a:extLst>
              <a:ext uri="{FF2B5EF4-FFF2-40B4-BE49-F238E27FC236}">
                <a16:creationId xmlns:a16="http://schemas.microsoft.com/office/drawing/2014/main" id="{61BB1E8A-A741-F05C-A317-CD50767412A4}"/>
              </a:ext>
            </a:extLst>
          </p:cNvPr>
          <p:cNvSpPr txBox="1"/>
          <p:nvPr/>
        </p:nvSpPr>
        <p:spPr>
          <a:xfrm>
            <a:off x="838637" y="996657"/>
            <a:ext cx="9789583"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The effectiveness of our proposed method was evaluated using the following metrics:</a:t>
            </a:r>
            <a:endParaRPr lang="en-US" sz="2400" dirty="0"/>
          </a:p>
          <a:p>
            <a:pPr marL="342900" indent="-342900">
              <a:buFont typeface="Arial"/>
              <a:buChar char="•"/>
            </a:pPr>
            <a:endParaRPr lang="en-US" sz="2400">
              <a:ea typeface="+mn-lt"/>
              <a:cs typeface="+mn-lt"/>
            </a:endParaRPr>
          </a:p>
          <a:p>
            <a:pPr marL="342900" indent="-342900">
              <a:buFont typeface="Arial"/>
              <a:buChar char="•"/>
            </a:pPr>
            <a:r>
              <a:rPr lang="en-US" sz="2400" b="1">
                <a:ea typeface="Calibri"/>
                <a:cs typeface="Calibri"/>
              </a:rPr>
              <a:t>Network Latency</a:t>
            </a:r>
            <a:endParaRPr lang="en-US" sz="2400">
              <a:ea typeface="Calibri"/>
              <a:cs typeface="Calibri"/>
            </a:endParaRPr>
          </a:p>
          <a:p>
            <a:pPr marL="342900" indent="-342900">
              <a:buFont typeface="Arial"/>
              <a:buChar char="•"/>
            </a:pPr>
            <a:endParaRPr lang="en-US" sz="2400" b="1" dirty="0">
              <a:ea typeface="Calibri"/>
              <a:cs typeface="Calibri"/>
            </a:endParaRPr>
          </a:p>
          <a:p>
            <a:pPr marL="342900" indent="-342900">
              <a:buFont typeface="Arial"/>
              <a:buChar char="•"/>
            </a:pPr>
            <a:r>
              <a:rPr lang="en-US" sz="2400" b="1" dirty="0">
                <a:ea typeface="Calibri"/>
                <a:cs typeface="Calibri"/>
              </a:rPr>
              <a:t>Computational</a:t>
            </a:r>
            <a:r>
              <a:rPr lang="en-US" sz="2400" b="1">
                <a:ea typeface="+mn-lt"/>
                <a:cs typeface="+mn-lt"/>
              </a:rPr>
              <a:t> Usage</a:t>
            </a:r>
            <a:endParaRPr lang="en-US" sz="2400">
              <a:ea typeface="Calibri"/>
              <a:cs typeface="Calibri"/>
            </a:endParaRPr>
          </a:p>
          <a:p>
            <a:pPr marL="342900" indent="-342900">
              <a:buFont typeface="Arial"/>
              <a:buChar char="•"/>
            </a:pPr>
            <a:endParaRPr lang="en-US" sz="2400">
              <a:ea typeface="Calibri"/>
              <a:cs typeface="Calibri"/>
            </a:endParaRPr>
          </a:p>
          <a:p>
            <a:pPr marL="342900" indent="-342900">
              <a:buFont typeface="Arial"/>
              <a:buChar char="•"/>
            </a:pPr>
            <a:r>
              <a:rPr lang="en-US" sz="2400" b="1">
                <a:ea typeface="+mn-lt"/>
                <a:cs typeface="+mn-lt"/>
              </a:rPr>
              <a:t>Security Robustness</a:t>
            </a:r>
            <a:endParaRPr lang="en-US" sz="2400">
              <a:ea typeface="Calibri"/>
              <a:cs typeface="Calibri"/>
            </a:endParaRPr>
          </a:p>
        </p:txBody>
      </p:sp>
    </p:spTree>
    <p:extLst>
      <p:ext uri="{BB962C8B-B14F-4D97-AF65-F5344CB8AC3E}">
        <p14:creationId xmlns:p14="http://schemas.microsoft.com/office/powerpoint/2010/main" val="42428024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44C06-782B-EA79-1F51-71FEEF96F774}"/>
              </a:ext>
            </a:extLst>
          </p:cNvPr>
          <p:cNvSpPr>
            <a:spLocks noGrp="1"/>
          </p:cNvSpPr>
          <p:nvPr>
            <p:ph type="title"/>
          </p:nvPr>
        </p:nvSpPr>
        <p:spPr>
          <a:xfrm>
            <a:off x="3055320" y="410812"/>
            <a:ext cx="6075498" cy="643786"/>
          </a:xfrm>
        </p:spPr>
        <p:txBody>
          <a:bodyPr>
            <a:normAutofit fontScale="90000"/>
          </a:bodyPr>
          <a:lstStyle/>
          <a:p>
            <a:r>
              <a:rPr lang="en-CA" b="1">
                <a:latin typeface="Arial"/>
                <a:cs typeface="Arial"/>
              </a:rPr>
              <a:t>Results and Discussion</a:t>
            </a:r>
            <a:endParaRPr lang="en-US"/>
          </a:p>
        </p:txBody>
      </p:sp>
      <p:sp>
        <p:nvSpPr>
          <p:cNvPr id="4" name="Slide Number Placeholder 3">
            <a:extLst>
              <a:ext uri="{FF2B5EF4-FFF2-40B4-BE49-F238E27FC236}">
                <a16:creationId xmlns:a16="http://schemas.microsoft.com/office/drawing/2014/main" id="{E633B595-EBCB-5BEC-E7E6-1865A8C9DF83}"/>
              </a:ext>
            </a:extLst>
          </p:cNvPr>
          <p:cNvSpPr>
            <a:spLocks noGrp="1"/>
          </p:cNvSpPr>
          <p:nvPr>
            <p:ph type="sldNum" sz="quarter" idx="12"/>
          </p:nvPr>
        </p:nvSpPr>
        <p:spPr/>
        <p:txBody>
          <a:bodyPr/>
          <a:lstStyle/>
          <a:p>
            <a:fld id="{2DEBF6B5-A8B6-5742-91AE-8DC29EBB8E42}" type="slidenum">
              <a:rPr lang="en-US" smtClean="0"/>
              <a:t>34</a:t>
            </a:fld>
            <a:endParaRPr lang="en-US"/>
          </a:p>
        </p:txBody>
      </p:sp>
      <p:sp>
        <p:nvSpPr>
          <p:cNvPr id="3" name="TextBox 2">
            <a:extLst>
              <a:ext uri="{FF2B5EF4-FFF2-40B4-BE49-F238E27FC236}">
                <a16:creationId xmlns:a16="http://schemas.microsoft.com/office/drawing/2014/main" id="{0175D69F-D30F-8116-9BC0-A482A456648F}"/>
              </a:ext>
            </a:extLst>
          </p:cNvPr>
          <p:cNvSpPr txBox="1"/>
          <p:nvPr/>
        </p:nvSpPr>
        <p:spPr>
          <a:xfrm>
            <a:off x="837177" y="1211921"/>
            <a:ext cx="1000490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We evaluated our proposed method across five different network scenarios as described in Table 4. The averages obtained for each network scenario are further detailed in Table 5.</a:t>
            </a:r>
            <a:endParaRPr lang="en-US">
              <a:ea typeface="+mn-lt"/>
              <a:cs typeface="+mn-lt"/>
            </a:endParaRPr>
          </a:p>
        </p:txBody>
      </p:sp>
      <p:graphicFrame>
        <p:nvGraphicFramePr>
          <p:cNvPr id="19" name="Table 18">
            <a:extLst>
              <a:ext uri="{FF2B5EF4-FFF2-40B4-BE49-F238E27FC236}">
                <a16:creationId xmlns:a16="http://schemas.microsoft.com/office/drawing/2014/main" id="{A65EA67E-A549-12CB-FD78-F7E12B91C6F0}"/>
              </a:ext>
            </a:extLst>
          </p:cNvPr>
          <p:cNvGraphicFramePr>
            <a:graphicFrameLocks noGrp="1"/>
          </p:cNvGraphicFramePr>
          <p:nvPr>
            <p:extLst>
              <p:ext uri="{D42A27DB-BD31-4B8C-83A1-F6EECF244321}">
                <p14:modId xmlns:p14="http://schemas.microsoft.com/office/powerpoint/2010/main" val="2211144767"/>
              </p:ext>
            </p:extLst>
          </p:nvPr>
        </p:nvGraphicFramePr>
        <p:xfrm>
          <a:off x="1025155" y="2506887"/>
          <a:ext cx="10129340" cy="3346468"/>
        </p:xfrm>
        <a:graphic>
          <a:graphicData uri="http://schemas.openxmlformats.org/drawingml/2006/table">
            <a:tbl>
              <a:tblPr firstRow="1">
                <a:tableStyleId>{5C22544A-7EE6-4342-B048-85BDC9FD1C3A}</a:tableStyleId>
              </a:tblPr>
              <a:tblGrid>
                <a:gridCol w="2025868">
                  <a:extLst>
                    <a:ext uri="{9D8B030D-6E8A-4147-A177-3AD203B41FA5}">
                      <a16:colId xmlns:a16="http://schemas.microsoft.com/office/drawing/2014/main" val="1360396518"/>
                    </a:ext>
                  </a:extLst>
                </a:gridCol>
                <a:gridCol w="2025868">
                  <a:extLst>
                    <a:ext uri="{9D8B030D-6E8A-4147-A177-3AD203B41FA5}">
                      <a16:colId xmlns:a16="http://schemas.microsoft.com/office/drawing/2014/main" val="1135846689"/>
                    </a:ext>
                  </a:extLst>
                </a:gridCol>
                <a:gridCol w="2025868">
                  <a:extLst>
                    <a:ext uri="{9D8B030D-6E8A-4147-A177-3AD203B41FA5}">
                      <a16:colId xmlns:a16="http://schemas.microsoft.com/office/drawing/2014/main" val="1060341771"/>
                    </a:ext>
                  </a:extLst>
                </a:gridCol>
                <a:gridCol w="2025868">
                  <a:extLst>
                    <a:ext uri="{9D8B030D-6E8A-4147-A177-3AD203B41FA5}">
                      <a16:colId xmlns:a16="http://schemas.microsoft.com/office/drawing/2014/main" val="259694203"/>
                    </a:ext>
                  </a:extLst>
                </a:gridCol>
                <a:gridCol w="2025868">
                  <a:extLst>
                    <a:ext uri="{9D8B030D-6E8A-4147-A177-3AD203B41FA5}">
                      <a16:colId xmlns:a16="http://schemas.microsoft.com/office/drawing/2014/main" val="1643580210"/>
                    </a:ext>
                  </a:extLst>
                </a:gridCol>
              </a:tblGrid>
              <a:tr h="664229">
                <a:tc>
                  <a:txBody>
                    <a:bodyPr/>
                    <a:lstStyle/>
                    <a:p>
                      <a:pPr lvl="0" algn="l">
                        <a:lnSpc>
                          <a:spcPct val="100000"/>
                        </a:lnSpc>
                        <a:spcBef>
                          <a:spcPts val="0"/>
                        </a:spcBef>
                        <a:spcAft>
                          <a:spcPts val="0"/>
                        </a:spcAft>
                        <a:buNone/>
                      </a:pPr>
                      <a:r>
                        <a:rPr lang="en-US" sz="1800" b="0" i="0" u="none" strike="noStrike" noProof="0">
                          <a:effectLst/>
                          <a:latin typeface="Calibri"/>
                        </a:rPr>
                        <a:t>Network</a:t>
                      </a:r>
                      <a:endParaRPr lang="en-US"/>
                    </a:p>
                    <a:p>
                      <a:pPr lvl="0">
                        <a:buNone/>
                      </a:pPr>
                      <a:r>
                        <a:rPr lang="en-US" sz="1800" b="0" i="0" u="none" strike="noStrike" noProof="0">
                          <a:effectLst/>
                          <a:latin typeface="Calibri"/>
                        </a:rPr>
                        <a:t>Type</a:t>
                      </a:r>
                      <a:endParaRPr lang="en-US"/>
                    </a:p>
                  </a:txBody>
                  <a:tcPr anchor="ctr"/>
                </a:tc>
                <a:tc>
                  <a:txBody>
                    <a:bodyPr/>
                    <a:lstStyle/>
                    <a:p>
                      <a:pPr lvl="0" algn="l">
                        <a:lnSpc>
                          <a:spcPct val="100000"/>
                        </a:lnSpc>
                        <a:spcBef>
                          <a:spcPts val="0"/>
                        </a:spcBef>
                        <a:spcAft>
                          <a:spcPts val="0"/>
                        </a:spcAft>
                        <a:buNone/>
                      </a:pPr>
                      <a:r>
                        <a:rPr lang="en-US" sz="1800" b="0" i="0" u="none" strike="noStrike" noProof="0">
                          <a:effectLst/>
                          <a:latin typeface="Calibri"/>
                        </a:rPr>
                        <a:t>Download Latency (s)</a:t>
                      </a:r>
                      <a:endParaRPr lang="en-US"/>
                    </a:p>
                  </a:txBody>
                  <a:tcPr anchor="ctr"/>
                </a:tc>
                <a:tc>
                  <a:txBody>
                    <a:bodyPr/>
                    <a:lstStyle/>
                    <a:p>
                      <a:pPr lvl="0" algn="l">
                        <a:lnSpc>
                          <a:spcPct val="100000"/>
                        </a:lnSpc>
                        <a:spcBef>
                          <a:spcPts val="0"/>
                        </a:spcBef>
                        <a:spcAft>
                          <a:spcPts val="0"/>
                        </a:spcAft>
                        <a:buNone/>
                      </a:pPr>
                      <a:r>
                        <a:rPr lang="en-US" sz="1800" b="0" i="0" u="none" strike="noStrike" noProof="0">
                          <a:effectLst/>
                          <a:latin typeface="Calibri"/>
                        </a:rPr>
                        <a:t>Hash Calculation Time (s)</a:t>
                      </a:r>
                    </a:p>
                  </a:txBody>
                  <a:tcPr anchor="ctr"/>
                </a:tc>
                <a:tc>
                  <a:txBody>
                    <a:bodyPr/>
                    <a:lstStyle/>
                    <a:p>
                      <a:pPr lvl="0" algn="l">
                        <a:lnSpc>
                          <a:spcPct val="100000"/>
                        </a:lnSpc>
                        <a:spcBef>
                          <a:spcPts val="0"/>
                        </a:spcBef>
                        <a:spcAft>
                          <a:spcPts val="0"/>
                        </a:spcAft>
                        <a:buNone/>
                      </a:pPr>
                      <a:r>
                        <a:rPr lang="en-US" sz="1800" b="0" i="0" u="none" strike="noStrike" noProof="0">
                          <a:effectLst/>
                          <a:latin typeface="Calibri"/>
                        </a:rPr>
                        <a:t>Query Latency (s)</a:t>
                      </a:r>
                      <a:endParaRPr lang="en-US"/>
                    </a:p>
                  </a:txBody>
                  <a:tcPr anchor="ctr"/>
                </a:tc>
                <a:tc>
                  <a:txBody>
                    <a:bodyPr/>
                    <a:lstStyle/>
                    <a:p>
                      <a:pPr lvl="0" algn="l">
                        <a:lnSpc>
                          <a:spcPct val="100000"/>
                        </a:lnSpc>
                        <a:spcBef>
                          <a:spcPts val="0"/>
                        </a:spcBef>
                        <a:spcAft>
                          <a:spcPts val="0"/>
                        </a:spcAft>
                        <a:buNone/>
                      </a:pPr>
                      <a:r>
                        <a:rPr lang="en-US" sz="1800" b="0" i="0" u="none" strike="noStrike" noProof="0">
                          <a:effectLst/>
                        </a:rPr>
                        <a:t>Hash Comparison Time (</a:t>
                      </a:r>
                      <a:r>
                        <a:rPr lang="en-US" sz="1800" b="0" i="0" u="none" strike="noStrike" noProof="0" err="1">
                          <a:effectLst/>
                        </a:rPr>
                        <a:t>ms</a:t>
                      </a:r>
                      <a:r>
                        <a:rPr lang="en-US" sz="1800" b="0" i="0" u="none" strike="noStrike" noProof="0">
                          <a:effectLst/>
                        </a:rPr>
                        <a:t>)</a:t>
                      </a:r>
                      <a:endParaRPr lang="en-US"/>
                    </a:p>
                  </a:txBody>
                  <a:tcPr anchor="ctr"/>
                </a:tc>
                <a:extLst>
                  <a:ext uri="{0D108BD9-81ED-4DB2-BD59-A6C34878D82A}">
                    <a16:rowId xmlns:a16="http://schemas.microsoft.com/office/drawing/2014/main" val="2820845809"/>
                  </a:ext>
                </a:extLst>
              </a:tr>
              <a:tr h="563880">
                <a:tc>
                  <a:txBody>
                    <a:bodyPr/>
                    <a:lstStyle/>
                    <a:p>
                      <a:pPr lvl="0">
                        <a:buNone/>
                      </a:pPr>
                      <a:r>
                        <a:rPr lang="en-US" sz="1800">
                          <a:effectLst/>
                        </a:rPr>
                        <a:t>RSU (Near)</a:t>
                      </a:r>
                      <a:endParaRPr lang="en-US"/>
                    </a:p>
                  </a:txBody>
                  <a:tcPr anchor="ctr"/>
                </a:tc>
                <a:tc>
                  <a:txBody>
                    <a:bodyPr/>
                    <a:lstStyle/>
                    <a:p>
                      <a:pPr lvl="0">
                        <a:buNone/>
                      </a:pPr>
                      <a:r>
                        <a:rPr lang="en-US" sz="1800">
                          <a:effectLst/>
                        </a:rPr>
                        <a:t>6.0624</a:t>
                      </a:r>
                    </a:p>
                  </a:txBody>
                  <a:tcPr anchor="ctr"/>
                </a:tc>
                <a:tc>
                  <a:txBody>
                    <a:bodyPr/>
                    <a:lstStyle/>
                    <a:p>
                      <a:pPr lvl="0">
                        <a:buNone/>
                      </a:pPr>
                      <a:r>
                        <a:rPr lang="en-US" sz="1800">
                          <a:effectLst/>
                        </a:rPr>
                        <a:t>0.1343</a:t>
                      </a:r>
                    </a:p>
                  </a:txBody>
                  <a:tcPr anchor="ctr"/>
                </a:tc>
                <a:tc>
                  <a:txBody>
                    <a:bodyPr/>
                    <a:lstStyle/>
                    <a:p>
                      <a:pPr lvl="0">
                        <a:buNone/>
                      </a:pPr>
                      <a:r>
                        <a:rPr lang="en-US" sz="1800">
                          <a:effectLst/>
                        </a:rPr>
                        <a:t>0.0255</a:t>
                      </a:r>
                      <a:endParaRPr lang="en-US"/>
                    </a:p>
                  </a:txBody>
                  <a:tcPr anchor="ctr"/>
                </a:tc>
                <a:tc>
                  <a:txBody>
                    <a:bodyPr/>
                    <a:lstStyle/>
                    <a:p>
                      <a:pPr lvl="0">
                        <a:buNone/>
                      </a:pPr>
                      <a:r>
                        <a:rPr lang="en-US" sz="1800">
                          <a:effectLst/>
                        </a:rPr>
                        <a:t>0.0004</a:t>
                      </a:r>
                    </a:p>
                  </a:txBody>
                  <a:tcPr anchor="ctr"/>
                </a:tc>
                <a:extLst>
                  <a:ext uri="{0D108BD9-81ED-4DB2-BD59-A6C34878D82A}">
                    <a16:rowId xmlns:a16="http://schemas.microsoft.com/office/drawing/2014/main" val="2263251383"/>
                  </a:ext>
                </a:extLst>
              </a:tr>
              <a:tr h="396240">
                <a:tc>
                  <a:txBody>
                    <a:bodyPr/>
                    <a:lstStyle/>
                    <a:p>
                      <a:pPr lvl="0">
                        <a:buNone/>
                      </a:pPr>
                      <a:r>
                        <a:rPr lang="en-US" sz="1800">
                          <a:effectLst/>
                        </a:rPr>
                        <a:t>RSU (Far)</a:t>
                      </a:r>
                      <a:endParaRPr lang="en-US"/>
                    </a:p>
                  </a:txBody>
                  <a:tcPr anchor="ctr"/>
                </a:tc>
                <a:tc>
                  <a:txBody>
                    <a:bodyPr/>
                    <a:lstStyle/>
                    <a:p>
                      <a:pPr lvl="0">
                        <a:buNone/>
                      </a:pPr>
                      <a:r>
                        <a:rPr lang="en-US" sz="1800">
                          <a:effectLst/>
                        </a:rPr>
                        <a:t>15.1702</a:t>
                      </a:r>
                    </a:p>
                  </a:txBody>
                  <a:tcPr anchor="ctr"/>
                </a:tc>
                <a:tc>
                  <a:txBody>
                    <a:bodyPr/>
                    <a:lstStyle/>
                    <a:p>
                      <a:pPr lvl="0">
                        <a:buNone/>
                      </a:pPr>
                      <a:r>
                        <a:rPr lang="en-US" sz="1800">
                          <a:effectLst/>
                        </a:rPr>
                        <a:t>0.1165</a:t>
                      </a:r>
                    </a:p>
                  </a:txBody>
                  <a:tcPr anchor="ctr"/>
                </a:tc>
                <a:tc>
                  <a:txBody>
                    <a:bodyPr/>
                    <a:lstStyle/>
                    <a:p>
                      <a:pPr fontAlgn="base"/>
                      <a:r>
                        <a:rPr lang="en-US" sz="1800">
                          <a:effectLst/>
                        </a:rPr>
                        <a:t>0.0556</a:t>
                      </a:r>
                    </a:p>
                  </a:txBody>
                  <a:tcPr anchor="ctr"/>
                </a:tc>
                <a:tc>
                  <a:txBody>
                    <a:bodyPr/>
                    <a:lstStyle/>
                    <a:p>
                      <a:pPr lvl="0">
                        <a:buNone/>
                      </a:pPr>
                      <a:r>
                        <a:rPr lang="en-US" sz="1800">
                          <a:effectLst/>
                        </a:rPr>
                        <a:t>0.0003</a:t>
                      </a:r>
                    </a:p>
                  </a:txBody>
                  <a:tcPr anchor="ctr"/>
                </a:tc>
                <a:extLst>
                  <a:ext uri="{0D108BD9-81ED-4DB2-BD59-A6C34878D82A}">
                    <a16:rowId xmlns:a16="http://schemas.microsoft.com/office/drawing/2014/main" val="1290963418"/>
                  </a:ext>
                </a:extLst>
              </a:tr>
              <a:tr h="563880">
                <a:tc>
                  <a:txBody>
                    <a:bodyPr/>
                    <a:lstStyle/>
                    <a:p>
                      <a:pPr lvl="0">
                        <a:buNone/>
                      </a:pPr>
                      <a:r>
                        <a:rPr lang="en-US" sz="1800">
                          <a:effectLst/>
                        </a:rPr>
                        <a:t>Wi-Fi</a:t>
                      </a:r>
                      <a:endParaRPr lang="en-US" sz="1800" err="1">
                        <a:effectLst/>
                      </a:endParaRPr>
                    </a:p>
                  </a:txBody>
                  <a:tcPr anchor="ctr"/>
                </a:tc>
                <a:tc>
                  <a:txBody>
                    <a:bodyPr/>
                    <a:lstStyle/>
                    <a:p>
                      <a:pPr lvl="0">
                        <a:buNone/>
                      </a:pPr>
                      <a:r>
                        <a:rPr lang="en-US" sz="1800">
                          <a:effectLst/>
                        </a:rPr>
                        <a:t>3.4258</a:t>
                      </a:r>
                    </a:p>
                  </a:txBody>
                  <a:tcPr anchor="ctr"/>
                </a:tc>
                <a:tc>
                  <a:txBody>
                    <a:bodyPr/>
                    <a:lstStyle/>
                    <a:p>
                      <a:pPr lvl="0">
                        <a:buNone/>
                      </a:pPr>
                      <a:r>
                        <a:rPr lang="en-US" sz="1800">
                          <a:effectLst/>
                        </a:rPr>
                        <a:t>0.1383</a:t>
                      </a:r>
                    </a:p>
                  </a:txBody>
                  <a:tcPr anchor="ctr"/>
                </a:tc>
                <a:tc>
                  <a:txBody>
                    <a:bodyPr/>
                    <a:lstStyle/>
                    <a:p>
                      <a:pPr lvl="0">
                        <a:buNone/>
                      </a:pPr>
                      <a:r>
                        <a:rPr lang="en-US" sz="1800">
                          <a:effectLst/>
                        </a:rPr>
                        <a:t>0.0406</a:t>
                      </a:r>
                    </a:p>
                  </a:txBody>
                  <a:tcPr anchor="ctr"/>
                </a:tc>
                <a:tc>
                  <a:txBody>
                    <a:bodyPr/>
                    <a:lstStyle/>
                    <a:p>
                      <a:pPr lvl="0">
                        <a:buNone/>
                      </a:pPr>
                      <a:r>
                        <a:rPr lang="en-US" sz="1800">
                          <a:effectLst/>
                        </a:rPr>
                        <a:t>0.0004</a:t>
                      </a:r>
                    </a:p>
                  </a:txBody>
                  <a:tcPr anchor="ctr"/>
                </a:tc>
                <a:extLst>
                  <a:ext uri="{0D108BD9-81ED-4DB2-BD59-A6C34878D82A}">
                    <a16:rowId xmlns:a16="http://schemas.microsoft.com/office/drawing/2014/main" val="1872486094"/>
                  </a:ext>
                </a:extLst>
              </a:tr>
              <a:tr h="533400">
                <a:tc>
                  <a:txBody>
                    <a:bodyPr/>
                    <a:lstStyle/>
                    <a:p>
                      <a:pPr lvl="0">
                        <a:buNone/>
                      </a:pPr>
                      <a:r>
                        <a:rPr lang="en-US" sz="1800">
                          <a:effectLst/>
                        </a:rPr>
                        <a:t>4G (LTE)</a:t>
                      </a:r>
                      <a:endParaRPr lang="en-US"/>
                    </a:p>
                  </a:txBody>
                  <a:tcPr anchor="ctr"/>
                </a:tc>
                <a:tc>
                  <a:txBody>
                    <a:bodyPr/>
                    <a:lstStyle/>
                    <a:p>
                      <a:pPr lvl="0">
                        <a:buNone/>
                      </a:pPr>
                      <a:r>
                        <a:rPr lang="en-US" sz="1800">
                          <a:effectLst/>
                        </a:rPr>
                        <a:t>3.2861</a:t>
                      </a:r>
                    </a:p>
                  </a:txBody>
                  <a:tcPr anchor="ctr"/>
                </a:tc>
                <a:tc>
                  <a:txBody>
                    <a:bodyPr/>
                    <a:lstStyle/>
                    <a:p>
                      <a:pPr lvl="0">
                        <a:buNone/>
                      </a:pPr>
                      <a:r>
                        <a:rPr lang="en-US" sz="1800">
                          <a:effectLst/>
                        </a:rPr>
                        <a:t>0.2846</a:t>
                      </a:r>
                    </a:p>
                  </a:txBody>
                  <a:tcPr anchor="ctr"/>
                </a:tc>
                <a:tc>
                  <a:txBody>
                    <a:bodyPr/>
                    <a:lstStyle/>
                    <a:p>
                      <a:pPr lvl="0">
                        <a:buNone/>
                      </a:pPr>
                      <a:r>
                        <a:rPr lang="en-US" sz="1800">
                          <a:effectLst/>
                        </a:rPr>
                        <a:t>0.0176</a:t>
                      </a:r>
                    </a:p>
                  </a:txBody>
                  <a:tcPr anchor="ctr"/>
                </a:tc>
                <a:tc>
                  <a:txBody>
                    <a:bodyPr/>
                    <a:lstStyle/>
                    <a:p>
                      <a:pPr lvl="0">
                        <a:buNone/>
                      </a:pPr>
                      <a:r>
                        <a:rPr lang="en-US" sz="1800">
                          <a:effectLst/>
                        </a:rPr>
                        <a:t>0.0004</a:t>
                      </a:r>
                    </a:p>
                  </a:txBody>
                  <a:tcPr anchor="ctr"/>
                </a:tc>
                <a:extLst>
                  <a:ext uri="{0D108BD9-81ED-4DB2-BD59-A6C34878D82A}">
                    <a16:rowId xmlns:a16="http://schemas.microsoft.com/office/drawing/2014/main" val="159369192"/>
                  </a:ext>
                </a:extLst>
              </a:tr>
              <a:tr h="624839">
                <a:tc>
                  <a:txBody>
                    <a:bodyPr/>
                    <a:lstStyle/>
                    <a:p>
                      <a:pPr lvl="0">
                        <a:buNone/>
                      </a:pPr>
                      <a:r>
                        <a:rPr lang="en-US" sz="1800">
                          <a:effectLst/>
                        </a:rPr>
                        <a:t>Low-band 5G</a:t>
                      </a:r>
                    </a:p>
                  </a:txBody>
                  <a:tcPr anchor="ctr"/>
                </a:tc>
                <a:tc>
                  <a:txBody>
                    <a:bodyPr/>
                    <a:lstStyle/>
                    <a:p>
                      <a:pPr lvl="0">
                        <a:buNone/>
                      </a:pPr>
                      <a:r>
                        <a:rPr lang="en-US" sz="1800">
                          <a:effectLst/>
                        </a:rPr>
                        <a:t>16.4855</a:t>
                      </a:r>
                    </a:p>
                  </a:txBody>
                  <a:tcPr anchor="ctr"/>
                </a:tc>
                <a:tc>
                  <a:txBody>
                    <a:bodyPr/>
                    <a:lstStyle/>
                    <a:p>
                      <a:pPr lvl="0">
                        <a:buNone/>
                      </a:pPr>
                      <a:r>
                        <a:rPr lang="en-US" sz="1800">
                          <a:effectLst/>
                        </a:rPr>
                        <a:t>0.1398</a:t>
                      </a:r>
                    </a:p>
                  </a:txBody>
                  <a:tcPr anchor="ctr"/>
                </a:tc>
                <a:tc>
                  <a:txBody>
                    <a:bodyPr/>
                    <a:lstStyle/>
                    <a:p>
                      <a:pPr lvl="0">
                        <a:buNone/>
                      </a:pPr>
                      <a:r>
                        <a:rPr lang="en-US" sz="1800">
                          <a:effectLst/>
                        </a:rPr>
                        <a:t>0.0498</a:t>
                      </a:r>
                    </a:p>
                  </a:txBody>
                  <a:tcPr anchor="ctr"/>
                </a:tc>
                <a:tc>
                  <a:txBody>
                    <a:bodyPr/>
                    <a:lstStyle/>
                    <a:p>
                      <a:pPr lvl="0">
                        <a:buNone/>
                      </a:pPr>
                      <a:r>
                        <a:rPr lang="en-US" sz="1800">
                          <a:effectLst/>
                        </a:rPr>
                        <a:t>0.0003</a:t>
                      </a:r>
                    </a:p>
                  </a:txBody>
                  <a:tcPr anchor="ctr"/>
                </a:tc>
                <a:extLst>
                  <a:ext uri="{0D108BD9-81ED-4DB2-BD59-A6C34878D82A}">
                    <a16:rowId xmlns:a16="http://schemas.microsoft.com/office/drawing/2014/main" val="1529000595"/>
                  </a:ext>
                </a:extLst>
              </a:tr>
            </a:tbl>
          </a:graphicData>
        </a:graphic>
      </p:graphicFrame>
      <p:sp>
        <p:nvSpPr>
          <p:cNvPr id="21" name="TextBox 20">
            <a:extLst>
              <a:ext uri="{FF2B5EF4-FFF2-40B4-BE49-F238E27FC236}">
                <a16:creationId xmlns:a16="http://schemas.microsoft.com/office/drawing/2014/main" id="{77372034-B78B-D586-37F1-88D620C8D555}"/>
              </a:ext>
            </a:extLst>
          </p:cNvPr>
          <p:cNvSpPr txBox="1"/>
          <p:nvPr/>
        </p:nvSpPr>
        <p:spPr>
          <a:xfrm>
            <a:off x="2411325" y="2136683"/>
            <a:ext cx="73725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Table 5: </a:t>
            </a:r>
            <a:r>
              <a:rPr lang="en-US">
                <a:ea typeface="+mn-lt"/>
                <a:cs typeface="+mn-lt"/>
              </a:rPr>
              <a:t>Latency and Hash Calculation Time for Different Network Types</a:t>
            </a:r>
            <a:endParaRPr lang="en-US"/>
          </a:p>
        </p:txBody>
      </p:sp>
    </p:spTree>
    <p:extLst>
      <p:ext uri="{BB962C8B-B14F-4D97-AF65-F5344CB8AC3E}">
        <p14:creationId xmlns:p14="http://schemas.microsoft.com/office/powerpoint/2010/main" val="9369559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33B595-EBCB-5BEC-E7E6-1865A8C9DF83}"/>
              </a:ext>
            </a:extLst>
          </p:cNvPr>
          <p:cNvSpPr>
            <a:spLocks noGrp="1"/>
          </p:cNvSpPr>
          <p:nvPr>
            <p:ph type="sldNum" sz="quarter" idx="12"/>
          </p:nvPr>
        </p:nvSpPr>
        <p:spPr/>
        <p:txBody>
          <a:bodyPr/>
          <a:lstStyle/>
          <a:p>
            <a:fld id="{2DEBF6B5-A8B6-5742-91AE-8DC29EBB8E42}" type="slidenum">
              <a:rPr lang="en-US" smtClean="0"/>
              <a:t>35</a:t>
            </a:fld>
            <a:endParaRPr lang="en-US"/>
          </a:p>
        </p:txBody>
      </p:sp>
      <p:pic>
        <p:nvPicPr>
          <p:cNvPr id="6" name="Picture 5">
            <a:extLst>
              <a:ext uri="{FF2B5EF4-FFF2-40B4-BE49-F238E27FC236}">
                <a16:creationId xmlns:a16="http://schemas.microsoft.com/office/drawing/2014/main" id="{E45ED607-D444-779C-E3F6-90F7E6109F4F}"/>
              </a:ext>
            </a:extLst>
          </p:cNvPr>
          <p:cNvPicPr>
            <a:picLocks noChangeAspect="1"/>
          </p:cNvPicPr>
          <p:nvPr/>
        </p:nvPicPr>
        <p:blipFill>
          <a:blip r:embed="rId3"/>
          <a:stretch>
            <a:fillRect/>
          </a:stretch>
        </p:blipFill>
        <p:spPr>
          <a:xfrm>
            <a:off x="1934676" y="400608"/>
            <a:ext cx="8335548" cy="5148982"/>
          </a:xfrm>
          <a:prstGeom prst="rect">
            <a:avLst/>
          </a:prstGeom>
        </p:spPr>
      </p:pic>
      <p:sp>
        <p:nvSpPr>
          <p:cNvPr id="5" name="TextBox 4">
            <a:extLst>
              <a:ext uri="{FF2B5EF4-FFF2-40B4-BE49-F238E27FC236}">
                <a16:creationId xmlns:a16="http://schemas.microsoft.com/office/drawing/2014/main" id="{C434063A-8367-9A08-F155-99AAA06748C8}"/>
              </a:ext>
            </a:extLst>
          </p:cNvPr>
          <p:cNvSpPr txBox="1"/>
          <p:nvPr/>
        </p:nvSpPr>
        <p:spPr>
          <a:xfrm>
            <a:off x="1867934" y="5544671"/>
            <a:ext cx="84526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Fig. 8: </a:t>
            </a:r>
            <a:r>
              <a:rPr lang="en-US">
                <a:ea typeface="+mn-lt"/>
                <a:cs typeface="+mn-lt"/>
              </a:rPr>
              <a:t>Latency Comparison of Traditional and Proposed secure OTA Update approaches</a:t>
            </a:r>
            <a:endParaRPr lang="en-US"/>
          </a:p>
        </p:txBody>
      </p:sp>
    </p:spTree>
    <p:extLst>
      <p:ext uri="{BB962C8B-B14F-4D97-AF65-F5344CB8AC3E}">
        <p14:creationId xmlns:p14="http://schemas.microsoft.com/office/powerpoint/2010/main" val="26878812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33B595-EBCB-5BEC-E7E6-1865A8C9DF83}"/>
              </a:ext>
            </a:extLst>
          </p:cNvPr>
          <p:cNvSpPr>
            <a:spLocks noGrp="1"/>
          </p:cNvSpPr>
          <p:nvPr>
            <p:ph type="sldNum" sz="quarter" idx="12"/>
          </p:nvPr>
        </p:nvSpPr>
        <p:spPr/>
        <p:txBody>
          <a:bodyPr/>
          <a:lstStyle/>
          <a:p>
            <a:fld id="{2DEBF6B5-A8B6-5742-91AE-8DC29EBB8E42}" type="slidenum">
              <a:rPr lang="en-US" smtClean="0"/>
              <a:t>36</a:t>
            </a:fld>
            <a:endParaRPr lang="en-US"/>
          </a:p>
        </p:txBody>
      </p:sp>
      <p:pic>
        <p:nvPicPr>
          <p:cNvPr id="3" name="Picture 2" descr="A graph of different types of data&#10;&#10;Description automatically generated">
            <a:extLst>
              <a:ext uri="{FF2B5EF4-FFF2-40B4-BE49-F238E27FC236}">
                <a16:creationId xmlns:a16="http://schemas.microsoft.com/office/drawing/2014/main" id="{17AD324C-A079-82F2-1075-C72BC20991D8}"/>
              </a:ext>
            </a:extLst>
          </p:cNvPr>
          <p:cNvPicPr>
            <a:picLocks noChangeAspect="1"/>
          </p:cNvPicPr>
          <p:nvPr/>
        </p:nvPicPr>
        <p:blipFill>
          <a:blip r:embed="rId3"/>
          <a:stretch>
            <a:fillRect/>
          </a:stretch>
        </p:blipFill>
        <p:spPr>
          <a:xfrm>
            <a:off x="1789001" y="103951"/>
            <a:ext cx="8602821" cy="5351167"/>
          </a:xfrm>
          <a:prstGeom prst="rect">
            <a:avLst/>
          </a:prstGeom>
        </p:spPr>
      </p:pic>
      <p:sp>
        <p:nvSpPr>
          <p:cNvPr id="6" name="TextBox 5">
            <a:extLst>
              <a:ext uri="{FF2B5EF4-FFF2-40B4-BE49-F238E27FC236}">
                <a16:creationId xmlns:a16="http://schemas.microsoft.com/office/drawing/2014/main" id="{C5606B96-A0B3-B884-97AD-CB035A7CEC7A}"/>
              </a:ext>
            </a:extLst>
          </p:cNvPr>
          <p:cNvSpPr txBox="1"/>
          <p:nvPr/>
        </p:nvSpPr>
        <p:spPr>
          <a:xfrm>
            <a:off x="1637897" y="5458407"/>
            <a:ext cx="891276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Fig. 9: </a:t>
            </a:r>
            <a:r>
              <a:rPr lang="en-US">
                <a:ea typeface="+mn-lt"/>
                <a:cs typeface="+mn-lt"/>
              </a:rPr>
              <a:t>Comparison of Query Latency indicating the difference between the traditional and</a:t>
            </a:r>
            <a:endParaRPr lang="en-US">
              <a:cs typeface="Calibri" panose="020F0502020204030204"/>
            </a:endParaRPr>
          </a:p>
          <a:p>
            <a:pPr algn="ctr"/>
            <a:r>
              <a:rPr lang="en-US">
                <a:ea typeface="+mn-lt"/>
                <a:cs typeface="+mn-lt"/>
              </a:rPr>
              <a:t>proposed approaches as shown in Fig. 8.</a:t>
            </a:r>
            <a:endParaRPr lang="en-US">
              <a:cs typeface="Calibri" panose="020F0502020204030204"/>
            </a:endParaRPr>
          </a:p>
        </p:txBody>
      </p:sp>
    </p:spTree>
    <p:extLst>
      <p:ext uri="{BB962C8B-B14F-4D97-AF65-F5344CB8AC3E}">
        <p14:creationId xmlns:p14="http://schemas.microsoft.com/office/powerpoint/2010/main" val="31738350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33B595-EBCB-5BEC-E7E6-1865A8C9DF83}"/>
              </a:ext>
            </a:extLst>
          </p:cNvPr>
          <p:cNvSpPr>
            <a:spLocks noGrp="1"/>
          </p:cNvSpPr>
          <p:nvPr>
            <p:ph type="sldNum" sz="quarter" idx="12"/>
          </p:nvPr>
        </p:nvSpPr>
        <p:spPr/>
        <p:txBody>
          <a:bodyPr/>
          <a:lstStyle/>
          <a:p>
            <a:fld id="{2DEBF6B5-A8B6-5742-91AE-8DC29EBB8E42}" type="slidenum">
              <a:rPr lang="en-US" smtClean="0"/>
              <a:t>37</a:t>
            </a:fld>
            <a:endParaRPr lang="en-US"/>
          </a:p>
        </p:txBody>
      </p:sp>
      <p:pic>
        <p:nvPicPr>
          <p:cNvPr id="5" name="Picture 4">
            <a:extLst>
              <a:ext uri="{FF2B5EF4-FFF2-40B4-BE49-F238E27FC236}">
                <a16:creationId xmlns:a16="http://schemas.microsoft.com/office/drawing/2014/main" id="{9DDCFA56-B5C9-EDE2-8268-82CB89B4265E}"/>
              </a:ext>
            </a:extLst>
          </p:cNvPr>
          <p:cNvPicPr>
            <a:picLocks noChangeAspect="1"/>
          </p:cNvPicPr>
          <p:nvPr/>
        </p:nvPicPr>
        <p:blipFill>
          <a:blip r:embed="rId3"/>
          <a:stretch>
            <a:fillRect/>
          </a:stretch>
        </p:blipFill>
        <p:spPr>
          <a:xfrm>
            <a:off x="356176" y="273668"/>
            <a:ext cx="11478844" cy="5445207"/>
          </a:xfrm>
          <a:prstGeom prst="rect">
            <a:avLst/>
          </a:prstGeom>
        </p:spPr>
      </p:pic>
      <p:sp>
        <p:nvSpPr>
          <p:cNvPr id="6" name="TextBox 5">
            <a:extLst>
              <a:ext uri="{FF2B5EF4-FFF2-40B4-BE49-F238E27FC236}">
                <a16:creationId xmlns:a16="http://schemas.microsoft.com/office/drawing/2014/main" id="{17133302-1CB7-A431-ED99-CCEDBA27DA38}"/>
              </a:ext>
            </a:extLst>
          </p:cNvPr>
          <p:cNvSpPr txBox="1"/>
          <p:nvPr/>
        </p:nvSpPr>
        <p:spPr>
          <a:xfrm>
            <a:off x="1636238" y="5715909"/>
            <a:ext cx="89127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Fig. 10: Download Latency</a:t>
            </a:r>
            <a:endParaRPr lang="en-US">
              <a:cs typeface="Calibri" panose="020F0502020204030204"/>
            </a:endParaRPr>
          </a:p>
        </p:txBody>
      </p:sp>
    </p:spTree>
    <p:extLst>
      <p:ext uri="{BB962C8B-B14F-4D97-AF65-F5344CB8AC3E}">
        <p14:creationId xmlns:p14="http://schemas.microsoft.com/office/powerpoint/2010/main" val="20373109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33B595-EBCB-5BEC-E7E6-1865A8C9DF83}"/>
              </a:ext>
            </a:extLst>
          </p:cNvPr>
          <p:cNvSpPr>
            <a:spLocks noGrp="1"/>
          </p:cNvSpPr>
          <p:nvPr>
            <p:ph type="sldNum" sz="quarter" idx="12"/>
          </p:nvPr>
        </p:nvSpPr>
        <p:spPr/>
        <p:txBody>
          <a:bodyPr/>
          <a:lstStyle/>
          <a:p>
            <a:fld id="{2DEBF6B5-A8B6-5742-91AE-8DC29EBB8E42}" type="slidenum">
              <a:rPr lang="en-US" smtClean="0"/>
              <a:t>38</a:t>
            </a:fld>
            <a:endParaRPr lang="en-US"/>
          </a:p>
        </p:txBody>
      </p:sp>
      <p:pic>
        <p:nvPicPr>
          <p:cNvPr id="3" name="Picture 2" descr="A graph of different colored lines&#10;&#10;Description automatically generated">
            <a:extLst>
              <a:ext uri="{FF2B5EF4-FFF2-40B4-BE49-F238E27FC236}">
                <a16:creationId xmlns:a16="http://schemas.microsoft.com/office/drawing/2014/main" id="{70BF319E-9ACD-C873-6AF2-189B7A8BD9AD}"/>
              </a:ext>
            </a:extLst>
          </p:cNvPr>
          <p:cNvPicPr>
            <a:picLocks noChangeAspect="1"/>
          </p:cNvPicPr>
          <p:nvPr/>
        </p:nvPicPr>
        <p:blipFill>
          <a:blip r:embed="rId3"/>
          <a:stretch>
            <a:fillRect/>
          </a:stretch>
        </p:blipFill>
        <p:spPr>
          <a:xfrm>
            <a:off x="290033" y="172932"/>
            <a:ext cx="11615614" cy="5546424"/>
          </a:xfrm>
          <a:prstGeom prst="rect">
            <a:avLst/>
          </a:prstGeom>
        </p:spPr>
      </p:pic>
      <p:sp>
        <p:nvSpPr>
          <p:cNvPr id="6" name="TextBox 5">
            <a:extLst>
              <a:ext uri="{FF2B5EF4-FFF2-40B4-BE49-F238E27FC236}">
                <a16:creationId xmlns:a16="http://schemas.microsoft.com/office/drawing/2014/main" id="{AF175277-30D1-27E2-C9A2-DF4F2C08F3FB}"/>
              </a:ext>
            </a:extLst>
          </p:cNvPr>
          <p:cNvSpPr txBox="1"/>
          <p:nvPr/>
        </p:nvSpPr>
        <p:spPr>
          <a:xfrm>
            <a:off x="1636238" y="5715909"/>
            <a:ext cx="89127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Fig. 11: Blockchain Query Latency</a:t>
            </a:r>
            <a:endParaRPr lang="en-US">
              <a:cs typeface="Calibri" panose="020F0502020204030204"/>
            </a:endParaRPr>
          </a:p>
        </p:txBody>
      </p:sp>
    </p:spTree>
    <p:extLst>
      <p:ext uri="{BB962C8B-B14F-4D97-AF65-F5344CB8AC3E}">
        <p14:creationId xmlns:p14="http://schemas.microsoft.com/office/powerpoint/2010/main" val="746781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33B595-EBCB-5BEC-E7E6-1865A8C9DF83}"/>
              </a:ext>
            </a:extLst>
          </p:cNvPr>
          <p:cNvSpPr>
            <a:spLocks noGrp="1"/>
          </p:cNvSpPr>
          <p:nvPr>
            <p:ph type="sldNum" sz="quarter" idx="12"/>
          </p:nvPr>
        </p:nvSpPr>
        <p:spPr/>
        <p:txBody>
          <a:bodyPr/>
          <a:lstStyle/>
          <a:p>
            <a:fld id="{2DEBF6B5-A8B6-5742-91AE-8DC29EBB8E42}" type="slidenum">
              <a:rPr lang="en-US" smtClean="0"/>
              <a:t>39</a:t>
            </a:fld>
            <a:endParaRPr lang="en-US"/>
          </a:p>
        </p:txBody>
      </p:sp>
      <p:pic>
        <p:nvPicPr>
          <p:cNvPr id="5" name="Picture 4">
            <a:extLst>
              <a:ext uri="{FF2B5EF4-FFF2-40B4-BE49-F238E27FC236}">
                <a16:creationId xmlns:a16="http://schemas.microsoft.com/office/drawing/2014/main" id="{A885EA23-DEEA-F7DB-B8A4-0C41063446C5}"/>
              </a:ext>
            </a:extLst>
          </p:cNvPr>
          <p:cNvPicPr>
            <a:picLocks noChangeAspect="1"/>
          </p:cNvPicPr>
          <p:nvPr/>
        </p:nvPicPr>
        <p:blipFill>
          <a:blip r:embed="rId3"/>
          <a:stretch>
            <a:fillRect/>
          </a:stretch>
        </p:blipFill>
        <p:spPr>
          <a:xfrm>
            <a:off x="1635220" y="171497"/>
            <a:ext cx="8915990" cy="5555566"/>
          </a:xfrm>
          <a:prstGeom prst="rect">
            <a:avLst/>
          </a:prstGeom>
        </p:spPr>
      </p:pic>
      <p:sp>
        <p:nvSpPr>
          <p:cNvPr id="6" name="TextBox 5">
            <a:extLst>
              <a:ext uri="{FF2B5EF4-FFF2-40B4-BE49-F238E27FC236}">
                <a16:creationId xmlns:a16="http://schemas.microsoft.com/office/drawing/2014/main" id="{3E805643-7171-EBE7-9DCA-B756AED2EE93}"/>
              </a:ext>
            </a:extLst>
          </p:cNvPr>
          <p:cNvSpPr txBox="1"/>
          <p:nvPr/>
        </p:nvSpPr>
        <p:spPr>
          <a:xfrm>
            <a:off x="1636238" y="5715909"/>
            <a:ext cx="89127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Fig. 12: </a:t>
            </a:r>
            <a:r>
              <a:rPr lang="en-US">
                <a:ea typeface="+mn-lt"/>
                <a:cs typeface="+mn-lt"/>
              </a:rPr>
              <a:t>Hash Calculation Computational Time</a:t>
            </a:r>
            <a:endParaRPr lang="en-US">
              <a:cs typeface="Calibri" panose="020F0502020204030204"/>
            </a:endParaRPr>
          </a:p>
        </p:txBody>
      </p:sp>
    </p:spTree>
    <p:extLst>
      <p:ext uri="{BB962C8B-B14F-4D97-AF65-F5344CB8AC3E}">
        <p14:creationId xmlns:p14="http://schemas.microsoft.com/office/powerpoint/2010/main" val="3420244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44F47-0489-81D8-7A9F-1A80095661E4}"/>
              </a:ext>
            </a:extLst>
          </p:cNvPr>
          <p:cNvSpPr>
            <a:spLocks noGrp="1"/>
          </p:cNvSpPr>
          <p:nvPr>
            <p:ph type="title"/>
          </p:nvPr>
        </p:nvSpPr>
        <p:spPr>
          <a:xfrm>
            <a:off x="666136" y="2415440"/>
            <a:ext cx="10515600" cy="1325563"/>
          </a:xfrm>
        </p:spPr>
        <p:txBody>
          <a:bodyPr>
            <a:normAutofit/>
          </a:bodyPr>
          <a:lstStyle/>
          <a:p>
            <a:pPr algn="ctr"/>
            <a:r>
              <a:rPr lang="en-US" sz="5000" b="1">
                <a:latin typeface="Arial"/>
                <a:cs typeface="Calibri Light"/>
              </a:rPr>
              <a:t>INTRODUCTION</a:t>
            </a:r>
          </a:p>
        </p:txBody>
      </p:sp>
      <p:sp>
        <p:nvSpPr>
          <p:cNvPr id="3" name="Slide Number Placeholder 2">
            <a:extLst>
              <a:ext uri="{FF2B5EF4-FFF2-40B4-BE49-F238E27FC236}">
                <a16:creationId xmlns:a16="http://schemas.microsoft.com/office/drawing/2014/main" id="{A81A82E6-0D7E-97AB-F5A7-A658A935CDF7}"/>
              </a:ext>
            </a:extLst>
          </p:cNvPr>
          <p:cNvSpPr>
            <a:spLocks noGrp="1"/>
          </p:cNvSpPr>
          <p:nvPr>
            <p:ph type="sldNum" sz="quarter" idx="12"/>
          </p:nvPr>
        </p:nvSpPr>
        <p:spPr/>
        <p:txBody>
          <a:bodyPr/>
          <a:lstStyle/>
          <a:p>
            <a:fld id="{2DEBF6B5-A8B6-5742-91AE-8DC29EBB8E42}" type="slidenum">
              <a:rPr lang="en-US" smtClean="0"/>
              <a:t>4</a:t>
            </a:fld>
            <a:endParaRPr lang="en-US"/>
          </a:p>
        </p:txBody>
      </p:sp>
    </p:spTree>
    <p:extLst>
      <p:ext uri="{BB962C8B-B14F-4D97-AF65-F5344CB8AC3E}">
        <p14:creationId xmlns:p14="http://schemas.microsoft.com/office/powerpoint/2010/main" val="37634086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33B595-EBCB-5BEC-E7E6-1865A8C9DF83}"/>
              </a:ext>
            </a:extLst>
          </p:cNvPr>
          <p:cNvSpPr>
            <a:spLocks noGrp="1"/>
          </p:cNvSpPr>
          <p:nvPr>
            <p:ph type="sldNum" sz="quarter" idx="12"/>
          </p:nvPr>
        </p:nvSpPr>
        <p:spPr/>
        <p:txBody>
          <a:bodyPr/>
          <a:lstStyle/>
          <a:p>
            <a:fld id="{2DEBF6B5-A8B6-5742-91AE-8DC29EBB8E42}" type="slidenum">
              <a:rPr lang="en-US" smtClean="0"/>
              <a:t>40</a:t>
            </a:fld>
            <a:endParaRPr lang="en-US"/>
          </a:p>
        </p:txBody>
      </p:sp>
      <p:pic>
        <p:nvPicPr>
          <p:cNvPr id="6" name="Picture 5">
            <a:extLst>
              <a:ext uri="{FF2B5EF4-FFF2-40B4-BE49-F238E27FC236}">
                <a16:creationId xmlns:a16="http://schemas.microsoft.com/office/drawing/2014/main" id="{52B8C73F-9FEC-2317-A5D5-6CF926698EF4}"/>
              </a:ext>
            </a:extLst>
          </p:cNvPr>
          <p:cNvPicPr>
            <a:picLocks noChangeAspect="1"/>
          </p:cNvPicPr>
          <p:nvPr/>
        </p:nvPicPr>
        <p:blipFill>
          <a:blip r:embed="rId3"/>
          <a:stretch>
            <a:fillRect/>
          </a:stretch>
        </p:blipFill>
        <p:spPr>
          <a:xfrm>
            <a:off x="1410133" y="99222"/>
            <a:ext cx="9378460" cy="5696084"/>
          </a:xfrm>
          <a:prstGeom prst="rect">
            <a:avLst/>
          </a:prstGeom>
        </p:spPr>
      </p:pic>
      <p:sp>
        <p:nvSpPr>
          <p:cNvPr id="5" name="TextBox 4">
            <a:extLst>
              <a:ext uri="{FF2B5EF4-FFF2-40B4-BE49-F238E27FC236}">
                <a16:creationId xmlns:a16="http://schemas.microsoft.com/office/drawing/2014/main" id="{869BA11B-4B96-D0A2-738A-C377EB969A17}"/>
              </a:ext>
            </a:extLst>
          </p:cNvPr>
          <p:cNvSpPr txBox="1"/>
          <p:nvPr/>
        </p:nvSpPr>
        <p:spPr>
          <a:xfrm>
            <a:off x="1636238" y="5794063"/>
            <a:ext cx="89127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Fig. 13: </a:t>
            </a:r>
            <a:r>
              <a:rPr lang="en-US">
                <a:ea typeface="+mn-lt"/>
                <a:cs typeface="+mn-lt"/>
              </a:rPr>
              <a:t>Hash Comparison Computational Time</a:t>
            </a:r>
          </a:p>
        </p:txBody>
      </p:sp>
    </p:spTree>
    <p:extLst>
      <p:ext uri="{BB962C8B-B14F-4D97-AF65-F5344CB8AC3E}">
        <p14:creationId xmlns:p14="http://schemas.microsoft.com/office/powerpoint/2010/main" val="2939941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33B595-EBCB-5BEC-E7E6-1865A8C9DF83}"/>
              </a:ext>
            </a:extLst>
          </p:cNvPr>
          <p:cNvSpPr>
            <a:spLocks noGrp="1"/>
          </p:cNvSpPr>
          <p:nvPr>
            <p:ph type="sldNum" sz="quarter" idx="12"/>
          </p:nvPr>
        </p:nvSpPr>
        <p:spPr/>
        <p:txBody>
          <a:bodyPr/>
          <a:lstStyle/>
          <a:p>
            <a:fld id="{2DEBF6B5-A8B6-5742-91AE-8DC29EBB8E42}" type="slidenum">
              <a:rPr lang="en-US" smtClean="0"/>
              <a:t>41</a:t>
            </a:fld>
            <a:endParaRPr lang="en-US"/>
          </a:p>
        </p:txBody>
      </p:sp>
      <p:pic>
        <p:nvPicPr>
          <p:cNvPr id="3" name="Picture 2" descr="A blue pie chart with white text&#10;&#10;Description automatically generated">
            <a:extLst>
              <a:ext uri="{FF2B5EF4-FFF2-40B4-BE49-F238E27FC236}">
                <a16:creationId xmlns:a16="http://schemas.microsoft.com/office/drawing/2014/main" id="{CE15D5BE-94A2-CA99-C006-BE2233D95767}"/>
              </a:ext>
            </a:extLst>
          </p:cNvPr>
          <p:cNvPicPr>
            <a:picLocks noChangeAspect="1"/>
          </p:cNvPicPr>
          <p:nvPr/>
        </p:nvPicPr>
        <p:blipFill>
          <a:blip r:embed="rId3"/>
          <a:stretch>
            <a:fillRect/>
          </a:stretch>
        </p:blipFill>
        <p:spPr>
          <a:xfrm>
            <a:off x="1639149" y="206968"/>
            <a:ext cx="8919306" cy="5388346"/>
          </a:xfrm>
          <a:prstGeom prst="rect">
            <a:avLst/>
          </a:prstGeom>
        </p:spPr>
      </p:pic>
      <p:sp>
        <p:nvSpPr>
          <p:cNvPr id="6" name="TextBox 5">
            <a:extLst>
              <a:ext uri="{FF2B5EF4-FFF2-40B4-BE49-F238E27FC236}">
                <a16:creationId xmlns:a16="http://schemas.microsoft.com/office/drawing/2014/main" id="{48BDEF01-6631-E445-86D7-9D4DD5C8D685}"/>
              </a:ext>
            </a:extLst>
          </p:cNvPr>
          <p:cNvSpPr txBox="1"/>
          <p:nvPr/>
        </p:nvSpPr>
        <p:spPr>
          <a:xfrm>
            <a:off x="1636238" y="5598679"/>
            <a:ext cx="89127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Fig. 14: </a:t>
            </a:r>
            <a:r>
              <a:rPr lang="en-US">
                <a:ea typeface="+mn-lt"/>
                <a:cs typeface="+mn-lt"/>
              </a:rPr>
              <a:t>Security Analysis (simulated MITM attack)</a:t>
            </a:r>
          </a:p>
        </p:txBody>
      </p:sp>
    </p:spTree>
    <p:extLst>
      <p:ext uri="{BB962C8B-B14F-4D97-AF65-F5344CB8AC3E}">
        <p14:creationId xmlns:p14="http://schemas.microsoft.com/office/powerpoint/2010/main" val="37338791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AFE3FE-BBD7-2799-AAD8-A3277CDE914D}"/>
              </a:ext>
            </a:extLst>
          </p:cNvPr>
          <p:cNvSpPr>
            <a:spLocks noGrp="1"/>
          </p:cNvSpPr>
          <p:nvPr>
            <p:ph type="sldNum" sz="quarter" idx="12"/>
          </p:nvPr>
        </p:nvSpPr>
        <p:spPr/>
        <p:txBody>
          <a:bodyPr/>
          <a:lstStyle/>
          <a:p>
            <a:fld id="{2DEBF6B5-A8B6-5742-91AE-8DC29EBB8E42}" type="slidenum">
              <a:rPr lang="en-US" smtClean="0"/>
              <a:t>42</a:t>
            </a:fld>
            <a:endParaRPr lang="en-US"/>
          </a:p>
        </p:txBody>
      </p:sp>
      <p:pic>
        <p:nvPicPr>
          <p:cNvPr id="5" name="Content Placeholder 4" descr="A white text on a black background&#10;&#10;Description automatically generated">
            <a:extLst>
              <a:ext uri="{FF2B5EF4-FFF2-40B4-BE49-F238E27FC236}">
                <a16:creationId xmlns:a16="http://schemas.microsoft.com/office/drawing/2014/main" id="{8C98DD28-FF6E-745F-F5A1-2A2C4DA5F4F3}"/>
              </a:ext>
            </a:extLst>
          </p:cNvPr>
          <p:cNvPicPr>
            <a:picLocks noGrp="1" noChangeAspect="1"/>
          </p:cNvPicPr>
          <p:nvPr>
            <p:ph idx="1"/>
          </p:nvPr>
        </p:nvPicPr>
        <p:blipFill>
          <a:blip r:embed="rId3"/>
          <a:stretch>
            <a:fillRect/>
          </a:stretch>
        </p:blipFill>
        <p:spPr>
          <a:xfrm>
            <a:off x="1730619" y="1097915"/>
            <a:ext cx="8730761" cy="3683101"/>
          </a:xfrm>
        </p:spPr>
      </p:pic>
    </p:spTree>
    <p:extLst>
      <p:ext uri="{BB962C8B-B14F-4D97-AF65-F5344CB8AC3E}">
        <p14:creationId xmlns:p14="http://schemas.microsoft.com/office/powerpoint/2010/main" val="13554804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22103-6EFA-02E0-5A99-660DFCC95F8C}"/>
              </a:ext>
            </a:extLst>
          </p:cNvPr>
          <p:cNvSpPr>
            <a:spLocks noGrp="1"/>
          </p:cNvSpPr>
          <p:nvPr>
            <p:ph type="title"/>
          </p:nvPr>
        </p:nvSpPr>
        <p:spPr>
          <a:xfrm>
            <a:off x="838200" y="2098060"/>
            <a:ext cx="10515600" cy="1325563"/>
          </a:xfrm>
        </p:spPr>
        <p:txBody>
          <a:bodyPr>
            <a:normAutofit/>
          </a:bodyPr>
          <a:lstStyle/>
          <a:p>
            <a:pPr algn="ctr"/>
            <a:r>
              <a:rPr lang="en-US" sz="5000" b="1">
                <a:latin typeface="Arial"/>
                <a:cs typeface="Calibri Light"/>
              </a:rPr>
              <a:t>Conclusion and Future Work</a:t>
            </a:r>
            <a:endParaRPr lang="en-US"/>
          </a:p>
        </p:txBody>
      </p:sp>
      <p:sp>
        <p:nvSpPr>
          <p:cNvPr id="3" name="Slide Number Placeholder 2">
            <a:extLst>
              <a:ext uri="{FF2B5EF4-FFF2-40B4-BE49-F238E27FC236}">
                <a16:creationId xmlns:a16="http://schemas.microsoft.com/office/drawing/2014/main" id="{BCC1A587-20A0-8982-9549-08069E404487}"/>
              </a:ext>
            </a:extLst>
          </p:cNvPr>
          <p:cNvSpPr>
            <a:spLocks noGrp="1"/>
          </p:cNvSpPr>
          <p:nvPr>
            <p:ph type="sldNum" sz="quarter" idx="12"/>
          </p:nvPr>
        </p:nvSpPr>
        <p:spPr/>
        <p:txBody>
          <a:bodyPr/>
          <a:lstStyle/>
          <a:p>
            <a:fld id="{2DEBF6B5-A8B6-5742-91AE-8DC29EBB8E42}" type="slidenum">
              <a:rPr lang="en-US" smtClean="0"/>
              <a:t>43</a:t>
            </a:fld>
            <a:endParaRPr lang="en-US"/>
          </a:p>
        </p:txBody>
      </p:sp>
    </p:spTree>
    <p:extLst>
      <p:ext uri="{BB962C8B-B14F-4D97-AF65-F5344CB8AC3E}">
        <p14:creationId xmlns:p14="http://schemas.microsoft.com/office/powerpoint/2010/main" val="39745941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410DC-2060-1699-66BA-DD711FEB67DE}"/>
              </a:ext>
            </a:extLst>
          </p:cNvPr>
          <p:cNvSpPr>
            <a:spLocks noGrp="1"/>
          </p:cNvSpPr>
          <p:nvPr>
            <p:ph type="title"/>
          </p:nvPr>
        </p:nvSpPr>
        <p:spPr>
          <a:xfrm>
            <a:off x="1102840" y="0"/>
            <a:ext cx="9986319" cy="1027027"/>
          </a:xfrm>
        </p:spPr>
        <p:txBody>
          <a:bodyPr>
            <a:normAutofit/>
          </a:bodyPr>
          <a:lstStyle/>
          <a:p>
            <a:pPr algn="ctr"/>
            <a:r>
              <a:rPr lang="en-IN" sz="4000" b="1">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BA172DDA-0A58-0F00-EE44-2B539134C3A8}"/>
              </a:ext>
            </a:extLst>
          </p:cNvPr>
          <p:cNvSpPr>
            <a:spLocks noGrp="1"/>
          </p:cNvSpPr>
          <p:nvPr>
            <p:ph idx="1"/>
          </p:nvPr>
        </p:nvSpPr>
        <p:spPr>
          <a:xfrm>
            <a:off x="262080" y="2064776"/>
            <a:ext cx="11678837" cy="5013214"/>
          </a:xfrm>
        </p:spPr>
        <p:txBody>
          <a:bodyPr vert="horz" lIns="91440" tIns="45720" rIns="91440" bIns="45720" rtlCol="0" anchor="t">
            <a:normAutofit/>
          </a:bodyPr>
          <a:lstStyle/>
          <a:p>
            <a:pPr marL="0" indent="0" algn="just">
              <a:buNone/>
            </a:pPr>
            <a:r>
              <a:rPr lang="en-US" sz="2500" dirty="0">
                <a:ea typeface="+mn-lt"/>
                <a:cs typeface="+mn-lt"/>
              </a:rPr>
              <a:t>We introduced a novel method that leverages the security features of permissioned Blockchain technology for the verification and authentication of the OTA update before the CAV installs them. The system adds very minimal overhead, with low latency in the query and hash verification processes. This work lays the groundwork for future research to secure OTA updates without modifying the existing infrastructure, but by enhancing it.</a:t>
            </a:r>
            <a:endParaRPr lang="en-US" dirty="0">
              <a:ea typeface="+mn-lt"/>
              <a:cs typeface="+mn-lt"/>
            </a:endParaRPr>
          </a:p>
        </p:txBody>
      </p:sp>
      <p:sp>
        <p:nvSpPr>
          <p:cNvPr id="4" name="Slide Number Placeholder 3">
            <a:extLst>
              <a:ext uri="{FF2B5EF4-FFF2-40B4-BE49-F238E27FC236}">
                <a16:creationId xmlns:a16="http://schemas.microsoft.com/office/drawing/2014/main" id="{F98189C5-DC21-E924-1D40-6057A77267A3}"/>
              </a:ext>
            </a:extLst>
          </p:cNvPr>
          <p:cNvSpPr>
            <a:spLocks noGrp="1"/>
          </p:cNvSpPr>
          <p:nvPr>
            <p:ph type="sldNum" sz="quarter" idx="12"/>
          </p:nvPr>
        </p:nvSpPr>
        <p:spPr/>
        <p:txBody>
          <a:bodyPr/>
          <a:lstStyle/>
          <a:p>
            <a:fld id="{2DEBF6B5-A8B6-5742-91AE-8DC29EBB8E42}" type="slidenum">
              <a:rPr lang="en-US" smtClean="0"/>
              <a:t>44</a:t>
            </a:fld>
            <a:endParaRPr lang="en-US"/>
          </a:p>
        </p:txBody>
      </p:sp>
    </p:spTree>
    <p:extLst>
      <p:ext uri="{BB962C8B-B14F-4D97-AF65-F5344CB8AC3E}">
        <p14:creationId xmlns:p14="http://schemas.microsoft.com/office/powerpoint/2010/main" val="33138709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5D315-D7E6-1733-3ED7-F6E3AC21D78E}"/>
              </a:ext>
            </a:extLst>
          </p:cNvPr>
          <p:cNvSpPr>
            <a:spLocks noGrp="1"/>
          </p:cNvSpPr>
          <p:nvPr>
            <p:ph type="title"/>
          </p:nvPr>
        </p:nvSpPr>
        <p:spPr>
          <a:xfrm>
            <a:off x="725465" y="9066"/>
            <a:ext cx="10515600" cy="1130803"/>
          </a:xfrm>
        </p:spPr>
        <p:txBody>
          <a:bodyPr>
            <a:normAutofit/>
          </a:bodyPr>
          <a:lstStyle/>
          <a:p>
            <a:pPr algn="ctr"/>
            <a:r>
              <a:rPr lang="en-IN" sz="4000" b="1">
                <a:latin typeface="Arial" panose="020B0604020202020204" pitchFamily="34" charset="0"/>
                <a:cs typeface="Arial" panose="020B0604020202020204" pitchFamily="34" charset="0"/>
              </a:rPr>
              <a:t>Future Work</a:t>
            </a:r>
            <a:endParaRPr lang="en-IN" sz="4000"/>
          </a:p>
        </p:txBody>
      </p:sp>
      <p:sp>
        <p:nvSpPr>
          <p:cNvPr id="4" name="Slide Number Placeholder 3">
            <a:extLst>
              <a:ext uri="{FF2B5EF4-FFF2-40B4-BE49-F238E27FC236}">
                <a16:creationId xmlns:a16="http://schemas.microsoft.com/office/drawing/2014/main" id="{54CB74F4-9E01-14F9-8C6A-98FB892EAB2F}"/>
              </a:ext>
            </a:extLst>
          </p:cNvPr>
          <p:cNvSpPr>
            <a:spLocks noGrp="1"/>
          </p:cNvSpPr>
          <p:nvPr>
            <p:ph type="sldNum" sz="quarter" idx="12"/>
          </p:nvPr>
        </p:nvSpPr>
        <p:spPr/>
        <p:txBody>
          <a:bodyPr/>
          <a:lstStyle/>
          <a:p>
            <a:fld id="{2DEBF6B5-A8B6-5742-91AE-8DC29EBB8E42}" type="slidenum">
              <a:rPr lang="en-US" smtClean="0"/>
              <a:t>45</a:t>
            </a:fld>
            <a:endParaRPr lang="en-US"/>
          </a:p>
        </p:txBody>
      </p:sp>
      <p:sp>
        <p:nvSpPr>
          <p:cNvPr id="5" name="Rectangle 1">
            <a:extLst>
              <a:ext uri="{FF2B5EF4-FFF2-40B4-BE49-F238E27FC236}">
                <a16:creationId xmlns:a16="http://schemas.microsoft.com/office/drawing/2014/main" id="{9D2C1101-1334-8A7E-62AA-7BFE58632A9C}"/>
              </a:ext>
            </a:extLst>
          </p:cNvPr>
          <p:cNvSpPr>
            <a:spLocks noGrp="1" noChangeArrowheads="1"/>
          </p:cNvSpPr>
          <p:nvPr>
            <p:ph idx="1"/>
          </p:nvPr>
        </p:nvSpPr>
        <p:spPr bwMode="auto">
          <a:xfrm>
            <a:off x="301621" y="2425330"/>
            <a:ext cx="11588758" cy="2015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lnSpc>
                <a:spcPct val="100000"/>
              </a:lnSpc>
              <a:spcBef>
                <a:spcPct val="0"/>
              </a:spcBef>
              <a:spcAft>
                <a:spcPct val="0"/>
              </a:spcAft>
              <a:buNone/>
            </a:pPr>
            <a:r>
              <a:rPr lang="en-US" sz="2500" dirty="0">
                <a:ea typeface="+mn-lt"/>
                <a:cs typeface="+mn-lt"/>
              </a:rPr>
              <a:t>Future work can focus on real-world testing to validate the system's simulation results under real-world conditions, which would involve varying the network connectivity, traffic loads, and testing with different types of CAV models. Furthermore, advanced consensus mechanisms, such as Practical Byzantine Fault Tolerance (PBFT), can be further explored to enhance the efficiency and security of the Blockchain network.</a:t>
            </a:r>
            <a:endParaRPr lang="en-US" sz="2500" dirty="0">
              <a:ea typeface="Calibri"/>
              <a:cs typeface="Calibri"/>
            </a:endParaRPr>
          </a:p>
        </p:txBody>
      </p:sp>
    </p:spTree>
    <p:extLst>
      <p:ext uri="{BB962C8B-B14F-4D97-AF65-F5344CB8AC3E}">
        <p14:creationId xmlns:p14="http://schemas.microsoft.com/office/powerpoint/2010/main" val="30133278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5F211-7737-6A03-F832-92CEA28FFA40}"/>
              </a:ext>
            </a:extLst>
          </p:cNvPr>
          <p:cNvSpPr>
            <a:spLocks noGrp="1"/>
          </p:cNvSpPr>
          <p:nvPr>
            <p:ph type="title"/>
          </p:nvPr>
        </p:nvSpPr>
        <p:spPr>
          <a:xfrm>
            <a:off x="633996" y="484302"/>
            <a:ext cx="4946073" cy="799090"/>
          </a:xfrm>
        </p:spPr>
        <p:txBody>
          <a:bodyPr>
            <a:normAutofit fontScale="90000"/>
          </a:bodyPr>
          <a:lstStyle/>
          <a:p>
            <a:r>
              <a:rPr lang="en-US" b="1">
                <a:latin typeface="Arial" panose="020B0604020202020204" pitchFamily="34" charset="0"/>
                <a:ea typeface="Calibri Light"/>
                <a:cs typeface="Arial" panose="020B0604020202020204" pitchFamily="34" charset="0"/>
              </a:rPr>
              <a:t>REFERENCES</a:t>
            </a:r>
            <a:br>
              <a:rPr lang="en-US">
                <a:ea typeface="Calibri Light"/>
                <a:cs typeface="Calibri Light"/>
              </a:rPr>
            </a:br>
            <a:endParaRPr lang="en-US"/>
          </a:p>
        </p:txBody>
      </p:sp>
      <p:sp>
        <p:nvSpPr>
          <p:cNvPr id="3" name="Content Placeholder 2">
            <a:extLst>
              <a:ext uri="{FF2B5EF4-FFF2-40B4-BE49-F238E27FC236}">
                <a16:creationId xmlns:a16="http://schemas.microsoft.com/office/drawing/2014/main" id="{99410EDB-E003-D886-C861-F9F39011C152}"/>
              </a:ext>
            </a:extLst>
          </p:cNvPr>
          <p:cNvSpPr>
            <a:spLocks noGrp="1"/>
          </p:cNvSpPr>
          <p:nvPr>
            <p:ph idx="1"/>
          </p:nvPr>
        </p:nvSpPr>
        <p:spPr>
          <a:xfrm>
            <a:off x="633996" y="1063242"/>
            <a:ext cx="11037254" cy="5420747"/>
          </a:xfrm>
        </p:spPr>
        <p:txBody>
          <a:bodyPr vert="horz" lIns="91440" tIns="45720" rIns="91440" bIns="45720" rtlCol="0" anchor="t">
            <a:noAutofit/>
          </a:bodyPr>
          <a:lstStyle/>
          <a:p>
            <a:pPr>
              <a:buNone/>
            </a:pPr>
            <a:r>
              <a:rPr lang="en-US" sz="1600">
                <a:ea typeface="+mn-lt"/>
                <a:cs typeface="+mn-lt"/>
              </a:rPr>
              <a:t>[1] K. Kainrath, "Cybersecurity in the Automotive Industry: New Challenges for Automotive Developers," Inside Automotive, Magna International, Oct. 23, 2023. [Online]. Available: </a:t>
            </a:r>
            <a:r>
              <a:rPr lang="en-US" sz="1600">
                <a:ea typeface="+mn-lt"/>
                <a:cs typeface="+mn-lt"/>
                <a:hlinkClick r:id="rId3"/>
              </a:rPr>
              <a:t>https://www.magna.com/stories/inside-automotive/2023/cybersecurity-in-the-automotive-industry</a:t>
            </a:r>
            <a:r>
              <a:rPr lang="en-US" sz="1600">
                <a:ea typeface="+mn-lt"/>
                <a:cs typeface="+mn-lt"/>
              </a:rPr>
              <a:t>. [Accessed: Sep. 8, 2024].</a:t>
            </a:r>
            <a:endParaRPr lang="en-US" sz="1600">
              <a:ea typeface="Calibri"/>
              <a:cs typeface="Calibri"/>
            </a:endParaRPr>
          </a:p>
          <a:p>
            <a:pPr>
              <a:buNone/>
            </a:pPr>
            <a:r>
              <a:rPr lang="en-US" sz="1600">
                <a:ea typeface="+mn-lt"/>
                <a:cs typeface="+mn-lt"/>
              </a:rPr>
              <a:t>[2] "Vehicle electronic control unit (ECU) consolidation targets the self-driving autonomous car," VentureOutsource.com, Oct. 2023. [Online]. Available: </a:t>
            </a:r>
            <a:r>
              <a:rPr lang="en-US" sz="1600">
                <a:ea typeface="+mn-lt"/>
                <a:cs typeface="+mn-lt"/>
                <a:hlinkClick r:id="rId4"/>
              </a:rPr>
              <a:t>https://ventureoutsource.com/contract-manufacturing/vehicle-electronic-control-unit-consolidation-targets-the-self-driving-autonomous-car</a:t>
            </a:r>
            <a:r>
              <a:rPr lang="en-US" sz="1600">
                <a:ea typeface="+mn-lt"/>
                <a:cs typeface="+mn-lt"/>
              </a:rPr>
              <a:t>. [Accessed: Sep. 9, 2024].</a:t>
            </a:r>
            <a:endParaRPr lang="en-US" sz="1600">
              <a:ea typeface="Calibri"/>
              <a:cs typeface="Calibri"/>
            </a:endParaRPr>
          </a:p>
          <a:p>
            <a:pPr>
              <a:buNone/>
            </a:pPr>
            <a:r>
              <a:rPr lang="en-US" sz="1600">
                <a:ea typeface="+mn-lt"/>
                <a:cs typeface="+mn-lt"/>
              </a:rPr>
              <a:t>[3] "Secure updating of in-vehicle software by using OTA technology," Hitachi, Sep. 30, 2021. [Online]. Available: </a:t>
            </a:r>
            <a:r>
              <a:rPr lang="en-US" sz="1600">
                <a:ea typeface="+mn-lt"/>
                <a:cs typeface="+mn-lt"/>
                <a:hlinkClick r:id="rId5"/>
              </a:rPr>
              <a:t>https://www.hitachi.com/products/it/lumada/global/en/spcon/uc_00866s/index.html</a:t>
            </a:r>
            <a:r>
              <a:rPr lang="en-US" sz="1600">
                <a:ea typeface="+mn-lt"/>
                <a:cs typeface="+mn-lt"/>
              </a:rPr>
              <a:t>. [Accessed: Sep. 9, 2024].</a:t>
            </a:r>
            <a:endParaRPr lang="en-US" sz="1600">
              <a:ea typeface="Calibri"/>
              <a:cs typeface="Calibri"/>
            </a:endParaRPr>
          </a:p>
          <a:p>
            <a:pPr>
              <a:buNone/>
            </a:pPr>
            <a:r>
              <a:rPr lang="en-US" sz="1600">
                <a:ea typeface="+mn-lt"/>
                <a:cs typeface="+mn-lt"/>
              </a:rPr>
              <a:t>[4] ISO/SAE 21434: Road vehicles – Cybersecurity engineering, ISO, 2021. [Online]. Available: </a:t>
            </a:r>
            <a:r>
              <a:rPr lang="en-US" sz="1600">
                <a:ea typeface="+mn-lt"/>
                <a:cs typeface="+mn-lt"/>
                <a:hlinkClick r:id="rId6"/>
              </a:rPr>
              <a:t>https://www.iso.org/standard/70918.html</a:t>
            </a:r>
            <a:r>
              <a:rPr lang="en-US" sz="1600">
                <a:ea typeface="+mn-lt"/>
                <a:cs typeface="+mn-lt"/>
              </a:rPr>
              <a:t>. [Accessed: Sep. 9, 2024].</a:t>
            </a:r>
            <a:endParaRPr lang="en-US" sz="1600">
              <a:ea typeface="Calibri"/>
              <a:cs typeface="Calibri"/>
            </a:endParaRPr>
          </a:p>
          <a:p>
            <a:pPr>
              <a:buNone/>
            </a:pPr>
            <a:r>
              <a:rPr lang="en-US" sz="1600">
                <a:ea typeface="+mn-lt"/>
                <a:cs typeface="+mn-lt"/>
              </a:rPr>
              <a:t>[5] United Nations Economic Commission for Europe, Addenda to the 1958 Agreement: Regulations 141-160, 2021. [Online]. Available: </a:t>
            </a:r>
            <a:r>
              <a:rPr lang="en-US" sz="1600">
                <a:ea typeface="+mn-lt"/>
                <a:cs typeface="+mn-lt"/>
                <a:hlinkClick r:id="rId7"/>
              </a:rPr>
              <a:t>https://unece.org/transport/vehicle-regulations-wp29/standards/addenda-1958-agreement-regulations-141-160</a:t>
            </a:r>
            <a:r>
              <a:rPr lang="en-US" sz="1600">
                <a:ea typeface="+mn-lt"/>
                <a:cs typeface="+mn-lt"/>
              </a:rPr>
              <a:t>. [Accessed: Sep. 9, 2024].</a:t>
            </a:r>
            <a:endParaRPr lang="en-US" sz="1600">
              <a:ea typeface="Calibri"/>
              <a:cs typeface="Calibri"/>
            </a:endParaRPr>
          </a:p>
          <a:p>
            <a:pPr>
              <a:buNone/>
            </a:pPr>
            <a:r>
              <a:rPr lang="en-US" sz="1600">
                <a:ea typeface="+mn-lt"/>
                <a:cs typeface="+mn-lt"/>
              </a:rPr>
              <a:t>[6] S. Kim and R. Shrestha, Automotive Cyber Security: Introduction, Challenges, and Standardization. Singapore: Springer Singapore, 2020. [Online]. Available: </a:t>
            </a:r>
            <a:r>
              <a:rPr lang="en-US" sz="1600">
                <a:ea typeface="+mn-lt"/>
                <a:cs typeface="+mn-lt"/>
                <a:hlinkClick r:id="rId8"/>
              </a:rPr>
              <a:t>https://link.springer.com/10.1007/978-981-15-8053-6</a:t>
            </a:r>
            <a:r>
              <a:rPr lang="en-US" sz="1600">
                <a:ea typeface="+mn-lt"/>
                <a:cs typeface="+mn-lt"/>
              </a:rPr>
              <a:t>. </a:t>
            </a:r>
            <a:endParaRPr lang="en-US" sz="1600">
              <a:ea typeface="Calibri"/>
              <a:cs typeface="Calibri"/>
            </a:endParaRPr>
          </a:p>
          <a:p>
            <a:pPr>
              <a:buNone/>
            </a:pPr>
            <a:r>
              <a:rPr lang="en-US" sz="1600">
                <a:ea typeface="+mn-lt"/>
                <a:cs typeface="+mn-lt"/>
              </a:rPr>
              <a:t>[7] A. Peterson, "Researchers remotely hack Tesla Model S," The Washington Post, Sep. 20, 2016. [Online]. Available: </a:t>
            </a:r>
            <a:r>
              <a:rPr lang="en-US" sz="1600">
                <a:ea typeface="+mn-lt"/>
                <a:cs typeface="+mn-lt"/>
                <a:hlinkClick r:id="rId9"/>
              </a:rPr>
              <a:t>https://www.washingtonpost.com/news/the-switch/wp/2016/09/20/researchers-remotely-hack-tesla-model-s/</a:t>
            </a:r>
            <a:r>
              <a:rPr lang="en-US" sz="1600">
                <a:ea typeface="+mn-lt"/>
                <a:cs typeface="+mn-lt"/>
              </a:rPr>
              <a:t>. [Accessed: Sep. 9, 2024].</a:t>
            </a:r>
            <a:endParaRPr lang="en-US" sz="1600">
              <a:ea typeface="Calibri"/>
              <a:cs typeface="Calibri"/>
            </a:endParaRPr>
          </a:p>
          <a:p>
            <a:pPr>
              <a:buNone/>
            </a:pPr>
            <a:endParaRPr lang="en-US" sz="1600">
              <a:ea typeface="Calibri"/>
              <a:cs typeface="Calibri"/>
            </a:endParaRPr>
          </a:p>
          <a:p>
            <a:pPr marL="0" indent="0">
              <a:buNone/>
            </a:pPr>
            <a:br>
              <a:rPr lang="en-US" sz="1600"/>
            </a:br>
            <a:endParaRPr lang="en-US" sz="1600">
              <a:latin typeface="Arial"/>
              <a:cs typeface="Calibri"/>
            </a:endParaRPr>
          </a:p>
          <a:p>
            <a:pPr marL="0" indent="0">
              <a:buNone/>
            </a:pPr>
            <a:endParaRPr lang="en-US" sz="1600">
              <a:latin typeface="Arial"/>
              <a:cs typeface="Calibri"/>
            </a:endParaRPr>
          </a:p>
        </p:txBody>
      </p:sp>
      <p:sp>
        <p:nvSpPr>
          <p:cNvPr id="4" name="Slide Number Placeholder 3">
            <a:extLst>
              <a:ext uri="{FF2B5EF4-FFF2-40B4-BE49-F238E27FC236}">
                <a16:creationId xmlns:a16="http://schemas.microsoft.com/office/drawing/2014/main" id="{178ADBF5-F527-3D4D-ED77-44AAFB14EE56}"/>
              </a:ext>
            </a:extLst>
          </p:cNvPr>
          <p:cNvSpPr>
            <a:spLocks noGrp="1"/>
          </p:cNvSpPr>
          <p:nvPr>
            <p:ph type="sldNum" sz="quarter" idx="12"/>
          </p:nvPr>
        </p:nvSpPr>
        <p:spPr/>
        <p:txBody>
          <a:bodyPr/>
          <a:lstStyle/>
          <a:p>
            <a:fld id="{2DEBF6B5-A8B6-5742-91AE-8DC29EBB8E42}" type="slidenum">
              <a:rPr lang="en-US" smtClean="0"/>
              <a:t>46</a:t>
            </a:fld>
            <a:endParaRPr lang="en-US"/>
          </a:p>
        </p:txBody>
      </p:sp>
    </p:spTree>
    <p:extLst>
      <p:ext uri="{BB962C8B-B14F-4D97-AF65-F5344CB8AC3E}">
        <p14:creationId xmlns:p14="http://schemas.microsoft.com/office/powerpoint/2010/main" val="11084929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410EDB-E003-D886-C861-F9F39011C152}"/>
              </a:ext>
            </a:extLst>
          </p:cNvPr>
          <p:cNvSpPr>
            <a:spLocks noGrp="1"/>
          </p:cNvSpPr>
          <p:nvPr>
            <p:ph idx="1"/>
          </p:nvPr>
        </p:nvSpPr>
        <p:spPr>
          <a:xfrm>
            <a:off x="575381" y="555242"/>
            <a:ext cx="11037254" cy="5069055"/>
          </a:xfrm>
        </p:spPr>
        <p:txBody>
          <a:bodyPr vert="horz" lIns="91440" tIns="45720" rIns="91440" bIns="45720" rtlCol="0" anchor="t">
            <a:noAutofit/>
          </a:bodyPr>
          <a:lstStyle/>
          <a:p>
            <a:pPr>
              <a:buNone/>
            </a:pPr>
            <a:r>
              <a:rPr lang="en-US" sz="1500">
                <a:latin typeface="Arial"/>
                <a:ea typeface="+mn-lt"/>
                <a:cs typeface="Arial"/>
              </a:rPr>
              <a:t>[8] P. Paganini, "Jeep Cherokee hack leads Fiat Chrysler to recall 1.4M vehicles," Security Affairs, Jul. 24, 2015. [Online]. Available: </a:t>
            </a:r>
            <a:r>
              <a:rPr lang="en-US" sz="1500">
                <a:solidFill>
                  <a:srgbClr val="1155CC"/>
                </a:solidFill>
                <a:latin typeface="Arial"/>
                <a:ea typeface="+mn-lt"/>
                <a:cs typeface="Arial"/>
                <a:hlinkClick r:id="rId2">
                  <a:extLst>
                    <a:ext uri="{A12FA001-AC4F-418D-AE19-62706E023703}">
                      <ahyp:hlinkClr xmlns:ahyp="http://schemas.microsoft.com/office/drawing/2018/hyperlinkcolor" val="tx"/>
                    </a:ext>
                  </a:extLst>
                </a:hlinkClick>
              </a:rPr>
              <a:t>https://securityaffairs.com/38844/hacking/jeep-cherokee-hack-fiat-recall.html</a:t>
            </a:r>
            <a:r>
              <a:rPr lang="en-US" sz="1500">
                <a:latin typeface="Arial"/>
                <a:ea typeface="+mn-lt"/>
                <a:cs typeface="Arial"/>
              </a:rPr>
              <a:t>. [Accessed: Sep. 9, 2024].</a:t>
            </a:r>
            <a:endParaRPr lang="en-US" sz="1500">
              <a:latin typeface="Arial"/>
              <a:cs typeface="Arial"/>
            </a:endParaRPr>
          </a:p>
          <a:p>
            <a:pPr>
              <a:buNone/>
            </a:pPr>
            <a:r>
              <a:rPr lang="en-US" sz="1500">
                <a:latin typeface="Arial"/>
                <a:ea typeface="+mn-lt"/>
                <a:cs typeface="Arial"/>
              </a:rPr>
              <a:t>[9] "Nissan Leaf electric cars 'vulnerable to hack attack'," BBC News, Feb. 24, 2016. [Online]. Available: </a:t>
            </a:r>
            <a:r>
              <a:rPr lang="en-US" sz="1500">
                <a:solidFill>
                  <a:srgbClr val="1155CC"/>
                </a:solidFill>
                <a:latin typeface="Arial"/>
                <a:ea typeface="+mn-lt"/>
                <a:cs typeface="Arial"/>
                <a:hlinkClick r:id="rId3"/>
              </a:rPr>
              <a:t>https://www.bbc.com/news/technology-35642749. </a:t>
            </a:r>
            <a:r>
              <a:rPr lang="en-US" sz="1500">
                <a:latin typeface="Arial"/>
                <a:ea typeface="+mn-lt"/>
                <a:cs typeface="Arial"/>
              </a:rPr>
              <a:t>[Accessed: Sep. 9, 2024].</a:t>
            </a:r>
            <a:br>
              <a:rPr lang="en-US" sz="1500"/>
            </a:br>
            <a:endParaRPr lang="en-US" sz="1500">
              <a:ea typeface="Calibri"/>
              <a:cs typeface="Calibri"/>
            </a:endParaRPr>
          </a:p>
          <a:p>
            <a:pPr>
              <a:buNone/>
            </a:pPr>
            <a:r>
              <a:rPr lang="en-US" sz="1500">
                <a:latin typeface="Arial"/>
                <a:ea typeface="+mn-lt"/>
                <a:cs typeface="Arial"/>
              </a:rPr>
              <a:t>[10] S. Yeasmin and A. Haque, "A Multi-Factor Authenticated Blockchain-Based OTA Update Framework for Connected Autonomous Vehicles," in </a:t>
            </a:r>
            <a:r>
              <a:rPr lang="en-US" sz="1500" i="1">
                <a:latin typeface="Arial"/>
                <a:ea typeface="+mn-lt"/>
                <a:cs typeface="Arial"/>
              </a:rPr>
              <a:t>Proc. 2021 IEEE 94th Vehicular Technology Conference (VTC2021-Fall)</a:t>
            </a:r>
            <a:r>
              <a:rPr lang="en-US" sz="1500">
                <a:latin typeface="Arial"/>
                <a:ea typeface="+mn-lt"/>
                <a:cs typeface="Arial"/>
              </a:rPr>
              <a:t>, 2021, pp. 1-6. Doi: 10.1109/VTC2021-Fall52928.2021.9625372.</a:t>
            </a:r>
            <a:br>
              <a:rPr lang="en-US" sz="1500"/>
            </a:br>
            <a:endParaRPr lang="en-US" sz="1500">
              <a:ea typeface="Calibri"/>
              <a:cs typeface="Calibri"/>
            </a:endParaRPr>
          </a:p>
          <a:p>
            <a:pPr>
              <a:buNone/>
            </a:pPr>
            <a:r>
              <a:rPr lang="en-US" sz="1500">
                <a:latin typeface="Arial"/>
                <a:ea typeface="+mn-lt"/>
                <a:cs typeface="Arial"/>
              </a:rPr>
              <a:t>[11] S. Yeasmin, A. Haque, and A. Sayegh, "A Novel and Failsafe Blockchain Framework for Secure OTA Updates in Connected Autonomous Vehicles," </a:t>
            </a:r>
            <a:r>
              <a:rPr lang="en-US" sz="1500" i="1">
                <a:latin typeface="Arial"/>
                <a:ea typeface="+mn-lt"/>
                <a:cs typeface="Arial"/>
              </a:rPr>
              <a:t>SSRN Electronic Journal</a:t>
            </a:r>
            <a:r>
              <a:rPr lang="en-US" sz="1500">
                <a:latin typeface="Arial"/>
                <a:ea typeface="+mn-lt"/>
                <a:cs typeface="Arial"/>
              </a:rPr>
              <a:t>, 2022. </a:t>
            </a:r>
            <a:r>
              <a:rPr lang="en-US" sz="1500" err="1">
                <a:latin typeface="Arial"/>
                <a:ea typeface="+mn-lt"/>
                <a:cs typeface="Arial"/>
              </a:rPr>
              <a:t>doi</a:t>
            </a:r>
            <a:r>
              <a:rPr lang="en-US" sz="1500">
                <a:latin typeface="Arial"/>
                <a:ea typeface="+mn-lt"/>
                <a:cs typeface="Arial"/>
              </a:rPr>
              <a:t>: 10.2139/ssrn.4098797.</a:t>
            </a:r>
            <a:br>
              <a:rPr lang="en-US" sz="1500"/>
            </a:br>
            <a:endParaRPr lang="en-US" sz="1500">
              <a:ea typeface="Calibri"/>
              <a:cs typeface="Calibri"/>
            </a:endParaRPr>
          </a:p>
          <a:p>
            <a:pPr>
              <a:buNone/>
            </a:pPr>
            <a:r>
              <a:rPr lang="en-US" sz="1500">
                <a:latin typeface="Arial"/>
                <a:ea typeface="+mn-lt"/>
                <a:cs typeface="Arial"/>
              </a:rPr>
              <a:t>[12] S. Yeasmin and A. Haque, "DDoS Attack Prevention in Autonomous Vehicle’s OTA Updates: Combining PBFT Consensus and Distributed Firewall in Hyperledger Fabric Blockchain," in </a:t>
            </a:r>
            <a:r>
              <a:rPr lang="en-US" sz="1500" i="1">
                <a:latin typeface="Arial"/>
                <a:ea typeface="+mn-lt"/>
                <a:cs typeface="Arial"/>
              </a:rPr>
              <a:t>2024 International Wireless Communications and Mobile Computing (IWCMC)</a:t>
            </a:r>
            <a:r>
              <a:rPr lang="en-US" sz="1500">
                <a:latin typeface="Arial"/>
                <a:ea typeface="+mn-lt"/>
                <a:cs typeface="Arial"/>
              </a:rPr>
              <a:t>, Ayia Napa, Cyprus, 2024, pp. 1197-1202. </a:t>
            </a:r>
            <a:r>
              <a:rPr lang="en-US" sz="1500" err="1">
                <a:latin typeface="Arial"/>
                <a:ea typeface="+mn-lt"/>
                <a:cs typeface="Arial"/>
              </a:rPr>
              <a:t>doi</a:t>
            </a:r>
            <a:r>
              <a:rPr lang="en-US" sz="1500">
                <a:latin typeface="Arial"/>
                <a:ea typeface="+mn-lt"/>
                <a:cs typeface="Arial"/>
              </a:rPr>
              <a:t>: 10.1109/IWCMC61514.2024.10592450.</a:t>
            </a:r>
            <a:br>
              <a:rPr lang="en-US" sz="1500"/>
            </a:br>
            <a:endParaRPr lang="en-US" sz="1500">
              <a:ea typeface="Calibri"/>
              <a:cs typeface="Calibri"/>
            </a:endParaRPr>
          </a:p>
          <a:p>
            <a:pPr>
              <a:buNone/>
            </a:pPr>
            <a:r>
              <a:rPr lang="en-US" sz="1500">
                <a:latin typeface="Arial"/>
                <a:ea typeface="+mn-lt"/>
                <a:cs typeface="Arial"/>
              </a:rPr>
              <a:t>[13] A. Dorri, M. Steger, S. Kanhere, and R. </a:t>
            </a:r>
            <a:r>
              <a:rPr lang="en-US" sz="1500" err="1">
                <a:latin typeface="Arial"/>
                <a:ea typeface="+mn-lt"/>
                <a:cs typeface="Arial"/>
              </a:rPr>
              <a:t>Jurdak</a:t>
            </a:r>
            <a:r>
              <a:rPr lang="en-US" sz="1500">
                <a:latin typeface="Arial"/>
                <a:ea typeface="+mn-lt"/>
                <a:cs typeface="Arial"/>
              </a:rPr>
              <a:t>, "</a:t>
            </a:r>
            <a:r>
              <a:rPr lang="en-US" sz="1500" err="1">
                <a:latin typeface="Arial"/>
                <a:ea typeface="+mn-lt"/>
                <a:cs typeface="Arial"/>
              </a:rPr>
              <a:t>BlockChain</a:t>
            </a:r>
            <a:r>
              <a:rPr lang="en-US" sz="1500">
                <a:latin typeface="Arial"/>
                <a:ea typeface="+mn-lt"/>
                <a:cs typeface="Arial"/>
              </a:rPr>
              <a:t>: A Distributed Solution to Automotive Security and Privacy," </a:t>
            </a:r>
            <a:r>
              <a:rPr lang="en-US" sz="1500" i="1">
                <a:latin typeface="Arial"/>
                <a:ea typeface="+mn-lt"/>
                <a:cs typeface="Arial"/>
              </a:rPr>
              <a:t>IEEE Communications Magazine</a:t>
            </a:r>
            <a:r>
              <a:rPr lang="en-US" sz="1500">
                <a:latin typeface="Arial"/>
                <a:ea typeface="+mn-lt"/>
                <a:cs typeface="Arial"/>
              </a:rPr>
              <a:t>, vol. 55, 2017. </a:t>
            </a:r>
            <a:r>
              <a:rPr lang="en-US" sz="1500" err="1">
                <a:latin typeface="Arial"/>
                <a:ea typeface="+mn-lt"/>
                <a:cs typeface="Arial"/>
              </a:rPr>
              <a:t>doi</a:t>
            </a:r>
            <a:r>
              <a:rPr lang="en-US" sz="1500">
                <a:latin typeface="Arial"/>
                <a:ea typeface="+mn-lt"/>
                <a:cs typeface="Arial"/>
              </a:rPr>
              <a:t>: 10.1109/MCOM.2017.1700879.</a:t>
            </a:r>
            <a:br>
              <a:rPr lang="en-US" sz="1500"/>
            </a:br>
            <a:endParaRPr lang="en-US" sz="1500">
              <a:ea typeface="Calibri"/>
              <a:cs typeface="Calibri"/>
            </a:endParaRPr>
          </a:p>
          <a:p>
            <a:pPr>
              <a:buNone/>
            </a:pPr>
            <a:r>
              <a:rPr lang="en-US" sz="1500">
                <a:latin typeface="Arial"/>
                <a:ea typeface="+mn-lt"/>
                <a:cs typeface="Arial"/>
              </a:rPr>
              <a:t>[14] M. Steger, A. Dorri, S. S. Kanhere, K. Römer, R. </a:t>
            </a:r>
            <a:r>
              <a:rPr lang="en-US" sz="1500" err="1">
                <a:latin typeface="Arial"/>
                <a:ea typeface="+mn-lt"/>
                <a:cs typeface="Arial"/>
              </a:rPr>
              <a:t>Jurdak</a:t>
            </a:r>
            <a:r>
              <a:rPr lang="en-US" sz="1500">
                <a:latin typeface="Arial"/>
                <a:ea typeface="+mn-lt"/>
                <a:cs typeface="Arial"/>
              </a:rPr>
              <a:t>, and M. Karner, "Secure Wireless Automotive Software Updates Using Blockchains: A Proof of Concept," in </a:t>
            </a:r>
            <a:r>
              <a:rPr lang="en-US" sz="1500" i="1">
                <a:latin typeface="Arial"/>
                <a:ea typeface="+mn-lt"/>
                <a:cs typeface="Arial"/>
              </a:rPr>
              <a:t>Proc. 2017 IEEE International Conference on Blockchain (Blockchain 2017)</a:t>
            </a:r>
            <a:r>
              <a:rPr lang="en-US" sz="1500">
                <a:latin typeface="Arial"/>
                <a:ea typeface="+mn-lt"/>
                <a:cs typeface="Arial"/>
              </a:rPr>
              <a:t>, 2017. [Online]. Available:</a:t>
            </a:r>
            <a:r>
              <a:rPr lang="en-US" sz="1500">
                <a:latin typeface="Arial"/>
                <a:ea typeface="+mn-lt"/>
                <a:cs typeface="Arial"/>
                <a:hlinkClick r:id="rId4"/>
              </a:rPr>
              <a:t> </a:t>
            </a:r>
            <a:r>
              <a:rPr lang="en-US" sz="1500">
                <a:solidFill>
                  <a:srgbClr val="1155CC"/>
                </a:solidFill>
                <a:latin typeface="Arial"/>
                <a:ea typeface="+mn-lt"/>
                <a:cs typeface="Arial"/>
                <a:hlinkClick r:id="rId4">
                  <a:extLst>
                    <a:ext uri="{A12FA001-AC4F-418D-AE19-62706E023703}">
                      <ahyp:hlinkClr xmlns:ahyp="http://schemas.microsoft.com/office/drawing/2018/hyperlinkcolor" val="tx"/>
                    </a:ext>
                  </a:extLst>
                </a:hlinkClick>
              </a:rPr>
              <a:t>https://api.semanticscholar.org/CorpusID:67306708</a:t>
            </a:r>
            <a:r>
              <a:rPr lang="en-US" sz="1500">
                <a:latin typeface="Arial"/>
                <a:ea typeface="+mn-lt"/>
                <a:cs typeface="Arial"/>
              </a:rPr>
              <a:t>.</a:t>
            </a:r>
            <a:r>
              <a:rPr lang="en-US" sz="1500">
                <a:latin typeface="Arial"/>
                <a:ea typeface="Calibri"/>
                <a:cs typeface="Arial"/>
              </a:rPr>
              <a:t> </a:t>
            </a:r>
            <a:endParaRPr lang="en-US" sz="1500">
              <a:ea typeface="Calibri"/>
              <a:cs typeface="Calibri"/>
            </a:endParaRPr>
          </a:p>
          <a:p>
            <a:pPr>
              <a:buNone/>
            </a:pPr>
            <a:br>
              <a:rPr lang="en-US" sz="1500"/>
            </a:br>
            <a:endParaRPr lang="en-US" sz="1500">
              <a:ea typeface="Calibri"/>
              <a:cs typeface="Calibri"/>
            </a:endParaRPr>
          </a:p>
        </p:txBody>
      </p:sp>
      <p:sp>
        <p:nvSpPr>
          <p:cNvPr id="4" name="Slide Number Placeholder 3">
            <a:extLst>
              <a:ext uri="{FF2B5EF4-FFF2-40B4-BE49-F238E27FC236}">
                <a16:creationId xmlns:a16="http://schemas.microsoft.com/office/drawing/2014/main" id="{178ADBF5-F527-3D4D-ED77-44AAFB14EE56}"/>
              </a:ext>
            </a:extLst>
          </p:cNvPr>
          <p:cNvSpPr>
            <a:spLocks noGrp="1"/>
          </p:cNvSpPr>
          <p:nvPr>
            <p:ph type="sldNum" sz="quarter" idx="12"/>
          </p:nvPr>
        </p:nvSpPr>
        <p:spPr/>
        <p:txBody>
          <a:bodyPr/>
          <a:lstStyle/>
          <a:p>
            <a:fld id="{2DEBF6B5-A8B6-5742-91AE-8DC29EBB8E42}" type="slidenum">
              <a:rPr lang="en-US" smtClean="0"/>
              <a:t>47</a:t>
            </a:fld>
            <a:endParaRPr lang="en-US"/>
          </a:p>
        </p:txBody>
      </p:sp>
    </p:spTree>
    <p:extLst>
      <p:ext uri="{BB962C8B-B14F-4D97-AF65-F5344CB8AC3E}">
        <p14:creationId xmlns:p14="http://schemas.microsoft.com/office/powerpoint/2010/main" val="1638045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410EDB-E003-D886-C861-F9F39011C152}"/>
              </a:ext>
            </a:extLst>
          </p:cNvPr>
          <p:cNvSpPr>
            <a:spLocks noGrp="1"/>
          </p:cNvSpPr>
          <p:nvPr>
            <p:ph idx="1"/>
          </p:nvPr>
        </p:nvSpPr>
        <p:spPr>
          <a:xfrm>
            <a:off x="575381" y="613857"/>
            <a:ext cx="11037254" cy="5205824"/>
          </a:xfrm>
        </p:spPr>
        <p:txBody>
          <a:bodyPr vert="horz" lIns="91440" tIns="45720" rIns="91440" bIns="45720" rtlCol="0" anchor="t">
            <a:normAutofit fontScale="92500" lnSpcReduction="20000"/>
          </a:bodyPr>
          <a:lstStyle/>
          <a:p>
            <a:pPr>
              <a:buNone/>
            </a:pPr>
            <a:r>
              <a:rPr lang="en-US" sz="2300">
                <a:ea typeface="+mn-lt"/>
                <a:cs typeface="+mn-lt"/>
              </a:rPr>
              <a:t>[16] Z. Zheng, S. Xie, H. Dai, X. Chen, and H. Wang, "An Overview of Blockchain Technology: Architecture, Consensus, and Future Trends," in 2017 IEEE International Congress on Big Data (</a:t>
            </a:r>
            <a:r>
              <a:rPr lang="en-US" sz="2300" err="1">
                <a:ea typeface="+mn-lt"/>
                <a:cs typeface="+mn-lt"/>
              </a:rPr>
              <a:t>BigData</a:t>
            </a:r>
            <a:r>
              <a:rPr lang="en-US" sz="2300">
                <a:ea typeface="+mn-lt"/>
                <a:cs typeface="+mn-lt"/>
              </a:rPr>
              <a:t> Congress), 2017, pp. 557-564. </a:t>
            </a:r>
            <a:r>
              <a:rPr lang="en-US" sz="2300" err="1">
                <a:ea typeface="+mn-lt"/>
                <a:cs typeface="+mn-lt"/>
              </a:rPr>
              <a:t>doi</a:t>
            </a:r>
            <a:r>
              <a:rPr lang="en-US" sz="2300">
                <a:ea typeface="+mn-lt"/>
                <a:cs typeface="+mn-lt"/>
              </a:rPr>
              <a:t>: 10.1109/BigDataCongress.2017.85.</a:t>
            </a:r>
            <a:endParaRPr lang="en-US"/>
          </a:p>
          <a:p>
            <a:pPr>
              <a:buNone/>
            </a:pPr>
            <a:r>
              <a:rPr lang="en-US" sz="2300">
                <a:ea typeface="+mn-lt"/>
                <a:cs typeface="+mn-lt"/>
              </a:rPr>
              <a:t>[17] Zheng, Zibin &amp; Xie, </a:t>
            </a:r>
            <a:r>
              <a:rPr lang="en-US" sz="2300" err="1">
                <a:ea typeface="+mn-lt"/>
                <a:cs typeface="+mn-lt"/>
              </a:rPr>
              <a:t>Shaoan</a:t>
            </a:r>
            <a:r>
              <a:rPr lang="en-US" sz="2300">
                <a:ea typeface="+mn-lt"/>
                <a:cs typeface="+mn-lt"/>
              </a:rPr>
              <a:t> &amp; Dai, Hong-Ning &amp; Chen, </a:t>
            </a:r>
            <a:r>
              <a:rPr lang="en-US" sz="2300" err="1">
                <a:ea typeface="+mn-lt"/>
                <a:cs typeface="+mn-lt"/>
              </a:rPr>
              <a:t>Xiangping</a:t>
            </a:r>
            <a:r>
              <a:rPr lang="en-US" sz="2300">
                <a:ea typeface="+mn-lt"/>
                <a:cs typeface="+mn-lt"/>
              </a:rPr>
              <a:t> &amp; Wang, Huaimin. (2018). Blockchain challenges and opportunities: A survey. International Journal of Web and Grid Services. 14. 352. 10.1504/IJWGS.2018.095647. </a:t>
            </a:r>
            <a:endParaRPr lang="en-US"/>
          </a:p>
          <a:p>
            <a:pPr>
              <a:buNone/>
            </a:pPr>
            <a:r>
              <a:rPr lang="en-US" sz="2300">
                <a:ea typeface="+mn-lt"/>
                <a:cs typeface="+mn-lt"/>
              </a:rPr>
              <a:t>[18] The Linux Foundation, Smart Contracts in Hyperledger Fabric, Release 2.5, 2024. [Online]. Available: </a:t>
            </a:r>
            <a:r>
              <a:rPr lang="en-US" sz="2300">
                <a:ea typeface="+mn-lt"/>
                <a:cs typeface="+mn-lt"/>
                <a:hlinkClick r:id="rId2"/>
              </a:rPr>
              <a:t>https://hyperledger-fabric.readthedocs.io/en/release-2.5/smartcontract/smartcontract.html</a:t>
            </a:r>
            <a:r>
              <a:rPr lang="en-US" sz="2300">
                <a:ea typeface="+mn-lt"/>
                <a:cs typeface="+mn-lt"/>
              </a:rPr>
              <a:t>. [Accessed: Sep. 9, 2024].</a:t>
            </a:r>
            <a:endParaRPr lang="en-US"/>
          </a:p>
          <a:p>
            <a:pPr>
              <a:buNone/>
            </a:pPr>
            <a:r>
              <a:rPr lang="en-US" sz="2300">
                <a:ea typeface="+mn-lt"/>
                <a:cs typeface="+mn-lt"/>
              </a:rPr>
              <a:t>[19] The Linux Foundation, Hyperledger Fabric Documentation, Release 2.5, 2024. [Online]. Available: </a:t>
            </a:r>
            <a:r>
              <a:rPr lang="en-US" sz="2300">
                <a:ea typeface="+mn-lt"/>
                <a:cs typeface="+mn-lt"/>
                <a:hlinkClick r:id="rId3"/>
              </a:rPr>
              <a:t>https://hyperledger-fabric.readthedocs.io/en/release-2.5/</a:t>
            </a:r>
            <a:r>
              <a:rPr lang="en-US" sz="2300">
                <a:ea typeface="+mn-lt"/>
                <a:cs typeface="+mn-lt"/>
              </a:rPr>
              <a:t>. [Accessed: Sep. 9, 2024].</a:t>
            </a:r>
            <a:endParaRPr lang="en-US"/>
          </a:p>
          <a:p>
            <a:pPr>
              <a:buNone/>
            </a:pPr>
            <a:r>
              <a:rPr lang="en-US" sz="2300">
                <a:ea typeface="+mn-lt"/>
                <a:cs typeface="+mn-lt"/>
              </a:rPr>
              <a:t>[20] </a:t>
            </a:r>
            <a:r>
              <a:rPr lang="en-US" sz="2300" err="1">
                <a:ea typeface="+mn-lt"/>
                <a:cs typeface="+mn-lt"/>
              </a:rPr>
              <a:t>OMNeT</a:t>
            </a:r>
            <a:r>
              <a:rPr lang="en-US" sz="2300">
                <a:ea typeface="+mn-lt"/>
                <a:cs typeface="+mn-lt"/>
              </a:rPr>
              <a:t>++ Community, </a:t>
            </a:r>
            <a:r>
              <a:rPr lang="en-US" sz="2300" err="1">
                <a:ea typeface="+mn-lt"/>
                <a:cs typeface="+mn-lt"/>
              </a:rPr>
              <a:t>OMNeT</a:t>
            </a:r>
            <a:r>
              <a:rPr lang="en-US" sz="2300">
                <a:ea typeface="+mn-lt"/>
                <a:cs typeface="+mn-lt"/>
              </a:rPr>
              <a:t>++: Discrete Event Simulator, 2024. [Online]. Available: </a:t>
            </a:r>
            <a:r>
              <a:rPr lang="en-US" sz="2300">
                <a:ea typeface="+mn-lt"/>
                <a:cs typeface="+mn-lt"/>
                <a:hlinkClick r:id="rId4"/>
              </a:rPr>
              <a:t>https://omnetpp.org/</a:t>
            </a:r>
            <a:r>
              <a:rPr lang="en-US" sz="2300">
                <a:ea typeface="+mn-lt"/>
                <a:cs typeface="+mn-lt"/>
              </a:rPr>
              <a:t>. [Accessed: Sep. 9, 2024].</a:t>
            </a:r>
            <a:endParaRPr lang="en-US"/>
          </a:p>
          <a:p>
            <a:pPr>
              <a:buNone/>
            </a:pPr>
            <a:r>
              <a:rPr lang="en-US" sz="2300">
                <a:ea typeface="+mn-lt"/>
                <a:cs typeface="+mn-lt"/>
              </a:rPr>
              <a:t>[21] Veins Project, Veins: Vehicles in Network Simulation, 2024. [Online]. Available: </a:t>
            </a:r>
            <a:r>
              <a:rPr lang="en-US" sz="2300">
                <a:ea typeface="+mn-lt"/>
                <a:cs typeface="+mn-lt"/>
                <a:hlinkClick r:id="rId5"/>
              </a:rPr>
              <a:t>https://veins.car2x.org/</a:t>
            </a:r>
            <a:r>
              <a:rPr lang="en-US" sz="2300">
                <a:ea typeface="+mn-lt"/>
                <a:cs typeface="+mn-lt"/>
              </a:rPr>
              <a:t>. [Accessed: Sep. 9, 2024].</a:t>
            </a:r>
            <a:endParaRPr lang="en-US"/>
          </a:p>
          <a:p>
            <a:pPr>
              <a:buNone/>
            </a:pPr>
            <a:r>
              <a:rPr lang="en-US" sz="2300">
                <a:ea typeface="+mn-lt"/>
                <a:cs typeface="+mn-lt"/>
              </a:rPr>
              <a:t>[22] German Aerospace Center (DLR), SUMO Documentation, 2024. [Online]. Available: </a:t>
            </a:r>
            <a:r>
              <a:rPr lang="en-US" sz="2300">
                <a:ea typeface="+mn-lt"/>
                <a:cs typeface="+mn-lt"/>
                <a:hlinkClick r:id="rId6"/>
              </a:rPr>
              <a:t>https://sumo.dlr.de/docs/index.html</a:t>
            </a:r>
            <a:r>
              <a:rPr lang="en-US" sz="2300">
                <a:ea typeface="+mn-lt"/>
                <a:cs typeface="+mn-lt"/>
              </a:rPr>
              <a:t>. [Accessed: Sep. 9, 2024].</a:t>
            </a:r>
            <a:endParaRPr lang="en-US"/>
          </a:p>
          <a:p>
            <a:pPr>
              <a:buNone/>
            </a:pPr>
            <a:endParaRPr lang="en-US" sz="2300">
              <a:latin typeface="Arial"/>
              <a:ea typeface="Calibri"/>
              <a:cs typeface="Arial"/>
            </a:endParaRPr>
          </a:p>
        </p:txBody>
      </p:sp>
      <p:sp>
        <p:nvSpPr>
          <p:cNvPr id="4" name="Slide Number Placeholder 3">
            <a:extLst>
              <a:ext uri="{FF2B5EF4-FFF2-40B4-BE49-F238E27FC236}">
                <a16:creationId xmlns:a16="http://schemas.microsoft.com/office/drawing/2014/main" id="{178ADBF5-F527-3D4D-ED77-44AAFB14EE56}"/>
              </a:ext>
            </a:extLst>
          </p:cNvPr>
          <p:cNvSpPr>
            <a:spLocks noGrp="1"/>
          </p:cNvSpPr>
          <p:nvPr>
            <p:ph type="sldNum" sz="quarter" idx="12"/>
          </p:nvPr>
        </p:nvSpPr>
        <p:spPr/>
        <p:txBody>
          <a:bodyPr/>
          <a:lstStyle/>
          <a:p>
            <a:fld id="{2DEBF6B5-A8B6-5742-91AE-8DC29EBB8E42}" type="slidenum">
              <a:rPr lang="en-US" smtClean="0"/>
              <a:t>48</a:t>
            </a:fld>
            <a:endParaRPr lang="en-US"/>
          </a:p>
        </p:txBody>
      </p:sp>
    </p:spTree>
    <p:extLst>
      <p:ext uri="{BB962C8B-B14F-4D97-AF65-F5344CB8AC3E}">
        <p14:creationId xmlns:p14="http://schemas.microsoft.com/office/powerpoint/2010/main" val="5158083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F5286-0543-5BAA-1CB9-95D47B929E39}"/>
              </a:ext>
            </a:extLst>
          </p:cNvPr>
          <p:cNvSpPr>
            <a:spLocks noGrp="1"/>
          </p:cNvSpPr>
          <p:nvPr>
            <p:ph type="title"/>
          </p:nvPr>
        </p:nvSpPr>
        <p:spPr>
          <a:xfrm>
            <a:off x="993183" y="2095769"/>
            <a:ext cx="10515600" cy="1325563"/>
          </a:xfrm>
        </p:spPr>
        <p:txBody>
          <a:bodyPr/>
          <a:lstStyle/>
          <a:p>
            <a:pPr algn="ctr"/>
            <a:r>
              <a:rPr lang="en-US" b="1">
                <a:latin typeface="Arial" panose="020B0604020202020204" pitchFamily="34" charset="0"/>
                <a:ea typeface="Calibri Light"/>
                <a:cs typeface="Arial" panose="020B0604020202020204" pitchFamily="34" charset="0"/>
              </a:rPr>
              <a:t>THANK YOU!</a:t>
            </a:r>
          </a:p>
        </p:txBody>
      </p:sp>
    </p:spTree>
    <p:extLst>
      <p:ext uri="{BB962C8B-B14F-4D97-AF65-F5344CB8AC3E}">
        <p14:creationId xmlns:p14="http://schemas.microsoft.com/office/powerpoint/2010/main" val="4242936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sldNum" idx="12"/>
          </p:nvPr>
        </p:nvSpPr>
        <p:spPr>
          <a:xfrm>
            <a:off x="838200" y="6295919"/>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5</a:t>
            </a:fld>
            <a:endParaRPr/>
          </a:p>
        </p:txBody>
      </p:sp>
      <p:sp>
        <p:nvSpPr>
          <p:cNvPr id="91" name="Google Shape;91;p17"/>
          <p:cNvSpPr txBox="1"/>
          <p:nvPr/>
        </p:nvSpPr>
        <p:spPr>
          <a:xfrm>
            <a:off x="391493" y="122006"/>
            <a:ext cx="11096711" cy="132343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a:solidFill>
                  <a:srgbClr val="444444"/>
                </a:solidFill>
                <a:latin typeface="Arial"/>
                <a:ea typeface="Arial"/>
                <a:cs typeface="Arial"/>
                <a:sym typeface="Arial"/>
              </a:rPr>
              <a:t>The Modern Day Vehicle</a:t>
            </a:r>
            <a:endParaRPr/>
          </a:p>
          <a:p>
            <a:pPr marL="0" marR="0" lvl="0" indent="0" algn="ctr" rtl="0">
              <a:spcBef>
                <a:spcPts val="0"/>
              </a:spcBef>
              <a:spcAft>
                <a:spcPts val="0"/>
              </a:spcAft>
              <a:buNone/>
            </a:pPr>
            <a:endParaRPr sz="4000">
              <a:solidFill>
                <a:schemeClr val="dk1"/>
              </a:solidFill>
              <a:latin typeface="Arial"/>
              <a:ea typeface="Arial"/>
              <a:cs typeface="Arial"/>
              <a:sym typeface="Arial"/>
            </a:endParaRPr>
          </a:p>
        </p:txBody>
      </p:sp>
      <p:sp>
        <p:nvSpPr>
          <p:cNvPr id="92" name="Google Shape;92;p17"/>
          <p:cNvSpPr txBox="1"/>
          <p:nvPr/>
        </p:nvSpPr>
        <p:spPr>
          <a:xfrm>
            <a:off x="545267" y="783823"/>
            <a:ext cx="11096700" cy="1631175"/>
          </a:xfrm>
          <a:prstGeom prst="rect">
            <a:avLst/>
          </a:prstGeom>
          <a:noFill/>
          <a:ln>
            <a:noFill/>
          </a:ln>
        </p:spPr>
        <p:txBody>
          <a:bodyPr spcFirstLastPara="1" wrap="square" lIns="91425" tIns="45700" rIns="91425" bIns="45700" anchor="t" anchorCtr="0">
            <a:spAutoFit/>
          </a:bodyPr>
          <a:lstStyle/>
          <a:p>
            <a:pPr marL="285750" indent="-285750" algn="just">
              <a:buFont typeface="Arial" panose="020B0604020202020204" pitchFamily="34" charset="0"/>
              <a:buChar char="•"/>
            </a:pPr>
            <a:r>
              <a:rPr lang="en-US" sz="2000">
                <a:solidFill>
                  <a:schemeClr val="dk1"/>
                </a:solidFill>
                <a:latin typeface="Calibri"/>
                <a:ea typeface="Calibri"/>
                <a:cs typeface="Calibri"/>
                <a:sym typeface="Calibri"/>
              </a:rPr>
              <a:t>The modern-day vehicle (e.g., Tesla Model S, BMW </a:t>
            </a:r>
            <a:r>
              <a:rPr lang="en-US" sz="2000" err="1">
                <a:solidFill>
                  <a:schemeClr val="dk1"/>
                </a:solidFill>
                <a:latin typeface="Calibri"/>
                <a:ea typeface="Calibri"/>
                <a:cs typeface="Calibri"/>
                <a:sym typeface="Calibri"/>
              </a:rPr>
              <a:t>iX</a:t>
            </a:r>
            <a:r>
              <a:rPr lang="en-US" sz="2000">
                <a:solidFill>
                  <a:schemeClr val="dk1"/>
                </a:solidFill>
                <a:latin typeface="Calibri"/>
                <a:ea typeface="Calibri"/>
                <a:cs typeface="Calibri"/>
                <a:sym typeface="Calibri"/>
              </a:rPr>
              <a:t>, and Audi e-</a:t>
            </a:r>
            <a:r>
              <a:rPr lang="en-US" sz="2000" err="1">
                <a:solidFill>
                  <a:schemeClr val="dk1"/>
                </a:solidFill>
                <a:latin typeface="Calibri"/>
                <a:ea typeface="Calibri"/>
                <a:cs typeface="Calibri"/>
                <a:sym typeface="Calibri"/>
              </a:rPr>
              <a:t>tron</a:t>
            </a:r>
            <a:r>
              <a:rPr lang="en-US" sz="2000">
                <a:solidFill>
                  <a:schemeClr val="dk1"/>
                </a:solidFill>
                <a:latin typeface="Calibri"/>
                <a:ea typeface="Calibri"/>
                <a:cs typeface="Calibri"/>
                <a:sym typeface="Calibri"/>
              </a:rPr>
              <a:t>) are equipped with advanced connectivity features and autonomous driving capabilities, relying heavily on embedded Electronic Control Units (ECUs) for functions like engine management, braking, and infotainment. </a:t>
            </a:r>
          </a:p>
          <a:p>
            <a:pPr marL="285750" indent="-285750" algn="just">
              <a:buFont typeface="Arial" panose="020B0604020202020204" pitchFamily="34" charset="0"/>
              <a:buChar char="•"/>
            </a:pPr>
            <a:r>
              <a:rPr lang="en-US" sz="2000">
                <a:solidFill>
                  <a:schemeClr val="dk1"/>
                </a:solidFill>
                <a:latin typeface="Calibri"/>
                <a:ea typeface="Calibri"/>
                <a:cs typeface="Calibri"/>
                <a:sym typeface="Calibri"/>
              </a:rPr>
              <a:t>The functionality of these ECUs is controlled by software running millions of lines of code [1], which includes a real-time operating system, software applications, and firmware. </a:t>
            </a:r>
            <a:endParaRPr lang="en-US" sz="1600">
              <a:solidFill>
                <a:schemeClr val="dk1"/>
              </a:solidFill>
            </a:endParaRPr>
          </a:p>
        </p:txBody>
      </p:sp>
      <p:sp>
        <p:nvSpPr>
          <p:cNvPr id="94" name="Google Shape;94;p17" descr="Software-Defined Vehicle"/>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TextBox 6">
            <a:extLst>
              <a:ext uri="{FF2B5EF4-FFF2-40B4-BE49-F238E27FC236}">
                <a16:creationId xmlns:a16="http://schemas.microsoft.com/office/drawing/2014/main" id="{77399EAB-094A-7A62-EA41-D681CB350DA0}"/>
              </a:ext>
            </a:extLst>
          </p:cNvPr>
          <p:cNvSpPr txBox="1"/>
          <p:nvPr/>
        </p:nvSpPr>
        <p:spPr>
          <a:xfrm>
            <a:off x="1569935" y="5918846"/>
            <a:ext cx="9373318" cy="261610"/>
          </a:xfrm>
          <a:prstGeom prst="rect">
            <a:avLst/>
          </a:prstGeom>
          <a:noFill/>
        </p:spPr>
        <p:txBody>
          <a:bodyPr wrap="square" lIns="91440" tIns="45720" rIns="91440" bIns="45720" rtlCol="0" anchor="t">
            <a:spAutoFit/>
          </a:bodyPr>
          <a:lstStyle/>
          <a:p>
            <a:pPr algn="ctr"/>
            <a:r>
              <a:rPr lang="en-US" sz="1100"/>
              <a:t>Fig. 1: Software size of the Modern Day Vehicle [1]</a:t>
            </a:r>
          </a:p>
        </p:txBody>
      </p:sp>
      <p:pic>
        <p:nvPicPr>
          <p:cNvPr id="3" name="Picture 2">
            <a:extLst>
              <a:ext uri="{FF2B5EF4-FFF2-40B4-BE49-F238E27FC236}">
                <a16:creationId xmlns:a16="http://schemas.microsoft.com/office/drawing/2014/main" id="{5D41B7C8-1E84-52C5-80CD-3C2457E30008}"/>
              </a:ext>
            </a:extLst>
          </p:cNvPr>
          <p:cNvPicPr>
            <a:picLocks noChangeAspect="1"/>
          </p:cNvPicPr>
          <p:nvPr/>
        </p:nvPicPr>
        <p:blipFill>
          <a:blip r:embed="rId3"/>
          <a:stretch>
            <a:fillRect/>
          </a:stretch>
        </p:blipFill>
        <p:spPr>
          <a:xfrm>
            <a:off x="2666020" y="2361800"/>
            <a:ext cx="6858000" cy="355080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9A60F3-38FC-88F4-BAB2-E419195991E3}"/>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6</a:t>
            </a:fld>
            <a:endParaRPr lang="en-US"/>
          </a:p>
        </p:txBody>
      </p:sp>
      <p:sp>
        <p:nvSpPr>
          <p:cNvPr id="9" name="TextBox 8">
            <a:extLst>
              <a:ext uri="{FF2B5EF4-FFF2-40B4-BE49-F238E27FC236}">
                <a16:creationId xmlns:a16="http://schemas.microsoft.com/office/drawing/2014/main" id="{074FDA62-83A9-E14B-8EED-4CFA0CD18A61}"/>
              </a:ext>
            </a:extLst>
          </p:cNvPr>
          <p:cNvSpPr txBox="1"/>
          <p:nvPr/>
        </p:nvSpPr>
        <p:spPr>
          <a:xfrm>
            <a:off x="167868" y="818252"/>
            <a:ext cx="5334753" cy="5078313"/>
          </a:xfrm>
          <a:prstGeom prst="rect">
            <a:avLst/>
          </a:prstGeom>
          <a:noFill/>
        </p:spPr>
        <p:txBody>
          <a:bodyPr wrap="square" lIns="91440" tIns="45720" rIns="91440" bIns="45720" anchor="t">
            <a:spAutoFit/>
          </a:bodyPr>
          <a:lstStyle/>
          <a:p>
            <a:r>
              <a:rPr lang="en-US">
                <a:solidFill>
                  <a:schemeClr val="dk1"/>
                </a:solidFill>
                <a:ea typeface="+mn-lt"/>
                <a:cs typeface="+mn-lt"/>
              </a:rPr>
              <a:t>Like smartphones, connected vehicles require frequent software updates which can be typically categorized into two types:</a:t>
            </a:r>
            <a:endParaRPr lang="en-US">
              <a:solidFill>
                <a:schemeClr val="dk1"/>
              </a:solidFill>
            </a:endParaRPr>
          </a:p>
          <a:p>
            <a:pPr marL="285750" indent="-285750">
              <a:buFont typeface="Arial"/>
              <a:buChar char="•"/>
            </a:pPr>
            <a:r>
              <a:rPr lang="en-US" b="1">
                <a:solidFill>
                  <a:schemeClr val="dk1"/>
                </a:solidFill>
                <a:ea typeface="+mn-lt"/>
                <a:cs typeface="+mn-lt"/>
              </a:rPr>
              <a:t>Safety-Critical Updates</a:t>
            </a:r>
            <a:endParaRPr lang="en-US"/>
          </a:p>
          <a:p>
            <a:pPr marL="285750" indent="-285750">
              <a:buFont typeface="Arial"/>
              <a:buChar char="•"/>
            </a:pPr>
            <a:r>
              <a:rPr lang="en-US" b="1">
                <a:solidFill>
                  <a:schemeClr val="dk1"/>
                </a:solidFill>
                <a:ea typeface="+mn-lt"/>
                <a:cs typeface="+mn-lt"/>
              </a:rPr>
              <a:t>Performance Updates</a:t>
            </a:r>
            <a:endParaRPr lang="en-US">
              <a:solidFill>
                <a:schemeClr val="dk1"/>
              </a:solidFill>
            </a:endParaRPr>
          </a:p>
          <a:p>
            <a:pPr marL="285750" indent="-285750">
              <a:buFont typeface="Arial"/>
              <a:buChar char="•"/>
            </a:pPr>
            <a:endParaRPr lang="en-US" b="1">
              <a:solidFill>
                <a:schemeClr val="dk1"/>
              </a:solidFill>
              <a:ea typeface="+mn-lt"/>
              <a:cs typeface="+mn-lt"/>
            </a:endParaRPr>
          </a:p>
          <a:p>
            <a:r>
              <a:rPr lang="en-US" b="1">
                <a:solidFill>
                  <a:schemeClr val="dk1"/>
                </a:solidFill>
                <a:ea typeface="+mn-lt"/>
                <a:cs typeface="+mn-lt"/>
              </a:rPr>
              <a:t>Examples include:</a:t>
            </a:r>
            <a:endParaRPr lang="en-US">
              <a:solidFill>
                <a:schemeClr val="dk1"/>
              </a:solidFill>
            </a:endParaRPr>
          </a:p>
          <a:p>
            <a:pPr marL="285750" indent="-285750">
              <a:buFont typeface="Arial"/>
              <a:buChar char="•"/>
            </a:pPr>
            <a:r>
              <a:rPr lang="en-US" b="1">
                <a:solidFill>
                  <a:schemeClr val="dk1"/>
                </a:solidFill>
                <a:ea typeface="+mn-lt"/>
                <a:cs typeface="+mn-lt"/>
              </a:rPr>
              <a:t>Engine Control Unit (ECU)</a:t>
            </a:r>
            <a:r>
              <a:rPr lang="en-US">
                <a:solidFill>
                  <a:schemeClr val="dk1"/>
                </a:solidFill>
                <a:ea typeface="+mn-lt"/>
                <a:cs typeface="+mn-lt"/>
              </a:rPr>
              <a:t>: Improve fuel efficiency, enhance performance, fix engine bugs.</a:t>
            </a:r>
            <a:endParaRPr lang="en-US">
              <a:solidFill>
                <a:schemeClr val="dk1"/>
              </a:solidFill>
            </a:endParaRPr>
          </a:p>
          <a:p>
            <a:pPr marL="285750" indent="-285750">
              <a:buFont typeface="Arial"/>
              <a:buChar char="•"/>
            </a:pPr>
            <a:r>
              <a:rPr lang="en-US" b="1">
                <a:solidFill>
                  <a:schemeClr val="dk1"/>
                </a:solidFill>
                <a:ea typeface="+mn-lt"/>
                <a:cs typeface="+mn-lt"/>
              </a:rPr>
              <a:t>Advanced Driver Assistance System (ADAS)</a:t>
            </a:r>
            <a:r>
              <a:rPr lang="en-US">
                <a:solidFill>
                  <a:schemeClr val="dk1"/>
                </a:solidFill>
                <a:ea typeface="+mn-lt"/>
                <a:cs typeface="+mn-lt"/>
              </a:rPr>
              <a:t>: Upgrade collision avoidance, improve lane-keeping accuracy.</a:t>
            </a:r>
            <a:endParaRPr lang="en-US">
              <a:solidFill>
                <a:schemeClr val="dk1"/>
              </a:solidFill>
            </a:endParaRPr>
          </a:p>
          <a:p>
            <a:pPr marL="285750" indent="-285750">
              <a:buFont typeface="Arial"/>
              <a:buChar char="•"/>
            </a:pPr>
            <a:r>
              <a:rPr lang="en-US" b="1">
                <a:solidFill>
                  <a:schemeClr val="dk1"/>
                </a:solidFill>
                <a:ea typeface="+mn-lt"/>
                <a:cs typeface="+mn-lt"/>
              </a:rPr>
              <a:t>Battery Management System (BMS)</a:t>
            </a:r>
            <a:r>
              <a:rPr lang="en-US">
                <a:solidFill>
                  <a:schemeClr val="dk1"/>
                </a:solidFill>
                <a:ea typeface="+mn-lt"/>
                <a:cs typeface="+mn-lt"/>
              </a:rPr>
              <a:t>: Optimize charging efficiency, extend battery life.</a:t>
            </a:r>
            <a:endParaRPr lang="en-US">
              <a:solidFill>
                <a:schemeClr val="dk1"/>
              </a:solidFill>
            </a:endParaRPr>
          </a:p>
          <a:p>
            <a:pPr marL="285750" indent="-285750">
              <a:buFont typeface="Arial"/>
              <a:buChar char="•"/>
            </a:pPr>
            <a:r>
              <a:rPr lang="en-US" b="1">
                <a:solidFill>
                  <a:schemeClr val="dk1"/>
                </a:solidFill>
                <a:ea typeface="+mn-lt"/>
                <a:cs typeface="+mn-lt"/>
              </a:rPr>
              <a:t>Camera and Sensor Systems</a:t>
            </a:r>
            <a:r>
              <a:rPr lang="en-US">
                <a:solidFill>
                  <a:schemeClr val="dk1"/>
                </a:solidFill>
                <a:ea typeface="+mn-lt"/>
                <a:cs typeface="+mn-lt"/>
              </a:rPr>
              <a:t>: Enhance object detection, improve night vision, and update calibration.</a:t>
            </a:r>
            <a:endParaRPr lang="en-US">
              <a:solidFill>
                <a:schemeClr val="dk1"/>
              </a:solidFill>
            </a:endParaRPr>
          </a:p>
          <a:p>
            <a:endParaRPr lang="en-US">
              <a:solidFill>
                <a:schemeClr val="dk1"/>
              </a:solidFill>
              <a:ea typeface="Calibri"/>
              <a:cs typeface="Calibri"/>
            </a:endParaRPr>
          </a:p>
        </p:txBody>
      </p:sp>
      <p:sp>
        <p:nvSpPr>
          <p:cNvPr id="24" name="TextBox 23">
            <a:extLst>
              <a:ext uri="{FF2B5EF4-FFF2-40B4-BE49-F238E27FC236}">
                <a16:creationId xmlns:a16="http://schemas.microsoft.com/office/drawing/2014/main" id="{6C87D46D-5F02-9443-7AD4-0E374913B4EF}"/>
              </a:ext>
            </a:extLst>
          </p:cNvPr>
          <p:cNvSpPr txBox="1"/>
          <p:nvPr/>
        </p:nvSpPr>
        <p:spPr>
          <a:xfrm>
            <a:off x="6070692" y="5472228"/>
            <a:ext cx="5682631" cy="261610"/>
          </a:xfrm>
          <a:prstGeom prst="rect">
            <a:avLst/>
          </a:prstGeom>
          <a:noFill/>
        </p:spPr>
        <p:txBody>
          <a:bodyPr wrap="square" lIns="91440" tIns="45720" rIns="91440" bIns="45720" anchor="t">
            <a:spAutoFit/>
          </a:bodyPr>
          <a:lstStyle/>
          <a:p>
            <a:pPr algn="ctr"/>
            <a:r>
              <a:rPr lang="en-US" sz="1100"/>
              <a:t>Fig 2: The various ECUs in a Vehicle [2]</a:t>
            </a:r>
          </a:p>
        </p:txBody>
      </p:sp>
      <p:sp>
        <p:nvSpPr>
          <p:cNvPr id="6" name="Google Shape;91;p17">
            <a:extLst>
              <a:ext uri="{FF2B5EF4-FFF2-40B4-BE49-F238E27FC236}">
                <a16:creationId xmlns:a16="http://schemas.microsoft.com/office/drawing/2014/main" id="{717D91AB-094D-E90A-22D1-4A4DEFCAA33E}"/>
              </a:ext>
            </a:extLst>
          </p:cNvPr>
          <p:cNvSpPr txBox="1"/>
          <p:nvPr/>
        </p:nvSpPr>
        <p:spPr>
          <a:xfrm>
            <a:off x="3366664" y="153824"/>
            <a:ext cx="11096711" cy="1323439"/>
          </a:xfrm>
          <a:prstGeom prst="rect">
            <a:avLst/>
          </a:prstGeom>
          <a:noFill/>
          <a:ln>
            <a:noFill/>
          </a:ln>
        </p:spPr>
        <p:txBody>
          <a:bodyPr spcFirstLastPara="1" wrap="square" lIns="91425" tIns="45700" rIns="91425" bIns="45700" anchor="t" anchorCtr="0">
            <a:spAutoFit/>
          </a:bodyPr>
          <a:lstStyle/>
          <a:p>
            <a:r>
              <a:rPr lang="en-US" sz="4000" b="1">
                <a:solidFill>
                  <a:srgbClr val="444444"/>
                </a:solidFill>
                <a:latin typeface="Arial"/>
                <a:cs typeface="Arial"/>
              </a:rPr>
              <a:t>Vehicular Updates</a:t>
            </a:r>
            <a:endParaRPr lang="en-US"/>
          </a:p>
          <a:p>
            <a:pPr marL="0" marR="0" lvl="0" indent="0" algn="l" rtl="0">
              <a:spcBef>
                <a:spcPts val="0"/>
              </a:spcBef>
              <a:spcAft>
                <a:spcPts val="0"/>
              </a:spcAft>
              <a:buNone/>
            </a:pPr>
            <a:endParaRPr sz="4000">
              <a:solidFill>
                <a:schemeClr val="dk1"/>
              </a:solidFill>
              <a:latin typeface="Arial"/>
              <a:ea typeface="Arial"/>
              <a:cs typeface="Arial"/>
              <a:sym typeface="Arial"/>
            </a:endParaRPr>
          </a:p>
        </p:txBody>
      </p:sp>
      <p:pic>
        <p:nvPicPr>
          <p:cNvPr id="7" name="Picture 6">
            <a:extLst>
              <a:ext uri="{FF2B5EF4-FFF2-40B4-BE49-F238E27FC236}">
                <a16:creationId xmlns:a16="http://schemas.microsoft.com/office/drawing/2014/main" id="{FD6D7F82-5963-743A-3A0B-192BCDF459E7}"/>
              </a:ext>
            </a:extLst>
          </p:cNvPr>
          <p:cNvPicPr>
            <a:picLocks noChangeAspect="1"/>
          </p:cNvPicPr>
          <p:nvPr/>
        </p:nvPicPr>
        <p:blipFill>
          <a:blip r:embed="rId3"/>
          <a:stretch>
            <a:fillRect/>
          </a:stretch>
        </p:blipFill>
        <p:spPr>
          <a:xfrm>
            <a:off x="5394871" y="1482938"/>
            <a:ext cx="6795228" cy="3989569"/>
          </a:xfrm>
          <a:prstGeom prst="rect">
            <a:avLst/>
          </a:prstGeom>
        </p:spPr>
      </p:pic>
    </p:spTree>
    <p:extLst>
      <p:ext uri="{BB962C8B-B14F-4D97-AF65-F5344CB8AC3E}">
        <p14:creationId xmlns:p14="http://schemas.microsoft.com/office/powerpoint/2010/main" val="2692244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sldNum" idx="12"/>
          </p:nvPr>
        </p:nvSpPr>
        <p:spPr>
          <a:xfrm>
            <a:off x="838200" y="6295919"/>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7</a:t>
            </a:fld>
            <a:endParaRPr/>
          </a:p>
        </p:txBody>
      </p:sp>
      <p:sp>
        <p:nvSpPr>
          <p:cNvPr id="102" name="Google Shape;102;p18"/>
          <p:cNvSpPr txBox="1"/>
          <p:nvPr/>
        </p:nvSpPr>
        <p:spPr>
          <a:xfrm>
            <a:off x="3052934" y="126831"/>
            <a:ext cx="11096711" cy="1323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rgbClr val="444444"/>
                </a:solidFill>
                <a:latin typeface="Arial"/>
                <a:ea typeface="Arial"/>
                <a:cs typeface="Arial"/>
                <a:sym typeface="Arial"/>
              </a:rPr>
              <a:t>Over-The-Air Updates</a:t>
            </a:r>
            <a:endParaRPr/>
          </a:p>
          <a:p>
            <a:endParaRPr sz="4000">
              <a:solidFill>
                <a:schemeClr val="dk1"/>
              </a:solidFill>
              <a:latin typeface="Arial"/>
              <a:ea typeface="Arial"/>
              <a:cs typeface="Arial"/>
            </a:endParaRPr>
          </a:p>
        </p:txBody>
      </p:sp>
      <p:sp>
        <p:nvSpPr>
          <p:cNvPr id="7" name="TextBox 6">
            <a:extLst>
              <a:ext uri="{FF2B5EF4-FFF2-40B4-BE49-F238E27FC236}">
                <a16:creationId xmlns:a16="http://schemas.microsoft.com/office/drawing/2014/main" id="{DC50DC76-8AD6-E1DF-BB88-AE30E6B59BC0}"/>
              </a:ext>
            </a:extLst>
          </p:cNvPr>
          <p:cNvSpPr txBox="1"/>
          <p:nvPr/>
        </p:nvSpPr>
        <p:spPr>
          <a:xfrm>
            <a:off x="2242007" y="5163688"/>
            <a:ext cx="5151421" cy="261610"/>
          </a:xfrm>
          <a:prstGeom prst="rect">
            <a:avLst/>
          </a:prstGeom>
          <a:noFill/>
        </p:spPr>
        <p:txBody>
          <a:bodyPr wrap="square" lIns="91440" tIns="45720" rIns="91440" bIns="45720" anchor="t">
            <a:spAutoFit/>
          </a:bodyPr>
          <a:lstStyle/>
          <a:p>
            <a:r>
              <a:rPr lang="en-US" sz="1100"/>
              <a:t>Fig. 3: OTA Update Method [3]</a:t>
            </a:r>
          </a:p>
        </p:txBody>
      </p:sp>
      <p:pic>
        <p:nvPicPr>
          <p:cNvPr id="2" name="Picture 1" descr="A diagram of software update method&#10;&#10;Description automatically generated">
            <a:extLst>
              <a:ext uri="{FF2B5EF4-FFF2-40B4-BE49-F238E27FC236}">
                <a16:creationId xmlns:a16="http://schemas.microsoft.com/office/drawing/2014/main" id="{6D46D31A-1BF8-C311-AFEE-A827C2A76C68}"/>
              </a:ext>
            </a:extLst>
          </p:cNvPr>
          <p:cNvPicPr>
            <a:picLocks noChangeAspect="1"/>
          </p:cNvPicPr>
          <p:nvPr/>
        </p:nvPicPr>
        <p:blipFill>
          <a:blip r:embed="rId3"/>
          <a:stretch>
            <a:fillRect/>
          </a:stretch>
        </p:blipFill>
        <p:spPr>
          <a:xfrm>
            <a:off x="602730" y="1443743"/>
            <a:ext cx="5952344" cy="3683677"/>
          </a:xfrm>
          <a:prstGeom prst="rect">
            <a:avLst/>
          </a:prstGeom>
        </p:spPr>
      </p:pic>
      <p:sp>
        <p:nvSpPr>
          <p:cNvPr id="6" name="TextBox 5">
            <a:extLst>
              <a:ext uri="{FF2B5EF4-FFF2-40B4-BE49-F238E27FC236}">
                <a16:creationId xmlns:a16="http://schemas.microsoft.com/office/drawing/2014/main" id="{5FF3E25C-1E18-4872-E54D-D874357EC042}"/>
              </a:ext>
            </a:extLst>
          </p:cNvPr>
          <p:cNvSpPr txBox="1"/>
          <p:nvPr/>
        </p:nvSpPr>
        <p:spPr>
          <a:xfrm>
            <a:off x="7382891" y="1468848"/>
            <a:ext cx="4047344"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r>
              <a:rPr lang="en-US">
                <a:solidFill>
                  <a:srgbClr val="444444"/>
                </a:solidFill>
                <a:latin typeface="Calibri"/>
                <a:ea typeface="Calibri"/>
                <a:cs typeface="Calibri"/>
              </a:rPr>
              <a:t>Over-the-Air (OTA) updates fill in the gaps that comes with traditional methods of updating vehicles. It is a technology that refer to the process of wirelessly delivering software updates, which is commonly known to be used for smartphone related updates.​</a:t>
            </a:r>
          </a:p>
          <a:p>
            <a:pPr rtl="0"/>
            <a:r>
              <a:rPr lang="en-US">
                <a:solidFill>
                  <a:srgbClr val="444444"/>
                </a:solidFill>
                <a:latin typeface="Calibri"/>
                <a:ea typeface="Calibri"/>
                <a:cs typeface="Calibri"/>
              </a:rPr>
              <a:t>​</a:t>
            </a:r>
          </a:p>
          <a:p>
            <a:pPr rtl="0"/>
            <a:r>
              <a:rPr lang="en-US">
                <a:solidFill>
                  <a:srgbClr val="444444"/>
                </a:solidFill>
                <a:latin typeface="Calibri"/>
                <a:ea typeface="Calibri"/>
                <a:cs typeface="Calibri"/>
              </a:rPr>
              <a:t>This not only saves time, but also adds to the safety, security, and reliability of the car, while lowering the overall maintenance cost for the vehicle. ​</a:t>
            </a:r>
          </a:p>
          <a:p>
            <a:pPr rtl="0"/>
            <a:r>
              <a:rPr lang="en-US">
                <a:solidFill>
                  <a:srgbClr val="444444"/>
                </a:solidFill>
                <a:latin typeface="Calibri"/>
                <a:ea typeface="Calibri"/>
                <a:cs typeface="Calibri"/>
              </a:rPr>
              <a: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sldNum" idx="12"/>
          </p:nvPr>
        </p:nvSpPr>
        <p:spPr>
          <a:xfrm>
            <a:off x="838200" y="6295919"/>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8</a:t>
            </a:fld>
            <a:endParaRPr/>
          </a:p>
        </p:txBody>
      </p:sp>
      <p:sp>
        <p:nvSpPr>
          <p:cNvPr id="111" name="Google Shape;111;p19"/>
          <p:cNvSpPr txBox="1"/>
          <p:nvPr/>
        </p:nvSpPr>
        <p:spPr>
          <a:xfrm>
            <a:off x="4089518" y="439810"/>
            <a:ext cx="11096711" cy="1938992"/>
          </a:xfrm>
          <a:prstGeom prst="rect">
            <a:avLst/>
          </a:prstGeom>
          <a:noFill/>
          <a:ln>
            <a:noFill/>
          </a:ln>
        </p:spPr>
        <p:txBody>
          <a:bodyPr spcFirstLastPara="1" wrap="square" lIns="91425" tIns="45700" rIns="91425" bIns="45700" anchor="t" anchorCtr="0">
            <a:spAutoFit/>
          </a:bodyPr>
          <a:lstStyle/>
          <a:p>
            <a:pPr marL="0" marR="0" lvl="0" indent="0" algn="l">
              <a:spcBef>
                <a:spcPts val="0"/>
              </a:spcBef>
              <a:spcAft>
                <a:spcPts val="0"/>
              </a:spcAft>
              <a:buNone/>
            </a:pPr>
            <a:r>
              <a:rPr lang="en-US" sz="4000" b="1">
                <a:solidFill>
                  <a:srgbClr val="444444"/>
                </a:solidFill>
              </a:rPr>
              <a:t>Motivation</a:t>
            </a:r>
            <a:endParaRPr lang="en-US"/>
          </a:p>
          <a:p>
            <a:pPr marL="0" marR="0" lvl="0" indent="0" algn="l" rtl="0">
              <a:spcBef>
                <a:spcPts val="0"/>
              </a:spcBef>
              <a:spcAft>
                <a:spcPts val="0"/>
              </a:spcAft>
              <a:buNone/>
            </a:pPr>
            <a:endParaRPr sz="4000" b="1">
              <a:solidFill>
                <a:srgbClr val="444444"/>
              </a:solidFill>
              <a:latin typeface="Arial"/>
              <a:ea typeface="Arial"/>
              <a:cs typeface="Arial"/>
              <a:sym typeface="Arial"/>
            </a:endParaRPr>
          </a:p>
          <a:p>
            <a:pPr marL="0" marR="0" lvl="0" indent="0" algn="l" rtl="0">
              <a:spcBef>
                <a:spcPts val="0"/>
              </a:spcBef>
              <a:spcAft>
                <a:spcPts val="0"/>
              </a:spcAft>
              <a:buNone/>
            </a:pPr>
            <a:endParaRPr sz="4000">
              <a:solidFill>
                <a:schemeClr val="dk1"/>
              </a:solidFill>
              <a:latin typeface="Arial"/>
              <a:ea typeface="Arial"/>
              <a:cs typeface="Arial"/>
              <a:sym typeface="Arial"/>
            </a:endParaRPr>
          </a:p>
        </p:txBody>
      </p:sp>
      <p:sp>
        <p:nvSpPr>
          <p:cNvPr id="112" name="Google Shape;112;p19"/>
          <p:cNvSpPr txBox="1"/>
          <p:nvPr/>
        </p:nvSpPr>
        <p:spPr>
          <a:xfrm>
            <a:off x="782781" y="1409413"/>
            <a:ext cx="10469578" cy="4154943"/>
          </a:xfrm>
          <a:prstGeom prst="rect">
            <a:avLst/>
          </a:prstGeom>
          <a:noFill/>
          <a:ln>
            <a:noFill/>
          </a:ln>
        </p:spPr>
        <p:txBody>
          <a:bodyPr spcFirstLastPara="1" wrap="square" lIns="91425" tIns="45700" rIns="91425" bIns="45700" anchor="t" anchorCtr="0">
            <a:spAutoFit/>
          </a:bodyPr>
          <a:lstStyle/>
          <a:p>
            <a:pPr marL="285750" indent="-285750" algn="just">
              <a:buFont typeface="Arial" panose="020B0604020202020204" pitchFamily="34" charset="0"/>
              <a:buChar char="•"/>
            </a:pPr>
            <a:r>
              <a:rPr lang="en-US" sz="2200" b="0" i="0" dirty="0">
                <a:solidFill>
                  <a:srgbClr val="000000"/>
                </a:solidFill>
                <a:highlight>
                  <a:srgbClr val="FFFFFF"/>
                </a:highlight>
                <a:latin typeface="Calibri"/>
                <a:ea typeface="Calibri"/>
                <a:cs typeface="Calibri"/>
                <a:sym typeface="Calibri"/>
              </a:rPr>
              <a:t>While over-the-air (OTA) updates offer significant benefits such as convenience, cost reduction, and the ability to swiftly address reported vulnerabilities, they also introduce critical cybersecurity concerns, </a:t>
            </a:r>
            <a:r>
              <a:rPr lang="en-US" sz="2200" dirty="0">
                <a:highlight>
                  <a:srgbClr val="FFFFFF"/>
                </a:highlight>
                <a:latin typeface="Calibri"/>
                <a:ea typeface="Calibri"/>
                <a:cs typeface="Calibri"/>
                <a:sym typeface="Calibri"/>
              </a:rPr>
              <a:t>such as</a:t>
            </a:r>
            <a:r>
              <a:rPr lang="en-US" sz="2200" b="0" i="0" dirty="0">
                <a:solidFill>
                  <a:srgbClr val="000000"/>
                </a:solidFill>
                <a:highlight>
                  <a:srgbClr val="FFFFFF"/>
                </a:highlight>
                <a:latin typeface="Calibri"/>
                <a:ea typeface="Calibri"/>
                <a:cs typeface="Calibri"/>
                <a:sym typeface="Calibri"/>
              </a:rPr>
              <a:t> </a:t>
            </a:r>
            <a:r>
              <a:rPr lang="en-US" sz="2200" b="1" i="0" dirty="0">
                <a:solidFill>
                  <a:srgbClr val="000000"/>
                </a:solidFill>
                <a:highlight>
                  <a:srgbClr val="FFFFFF"/>
                </a:highlight>
                <a:latin typeface="Calibri"/>
                <a:ea typeface="Calibri"/>
                <a:cs typeface="Calibri"/>
                <a:sym typeface="Calibri"/>
              </a:rPr>
              <a:t>man-in-the-middle </a:t>
            </a:r>
            <a:r>
              <a:rPr lang="en-US" sz="2200" b="1" dirty="0">
                <a:solidFill>
                  <a:srgbClr val="000000"/>
                </a:solidFill>
                <a:highlight>
                  <a:srgbClr val="FFFFFF"/>
                </a:highlight>
                <a:latin typeface="Calibri"/>
                <a:ea typeface="Calibri"/>
                <a:cs typeface="Calibri"/>
                <a:sym typeface="Calibri"/>
              </a:rPr>
              <a:t>attacks, replay attacks, and</a:t>
            </a:r>
            <a:r>
              <a:rPr lang="en-US" sz="2200" b="1" i="0" dirty="0">
                <a:solidFill>
                  <a:srgbClr val="000000"/>
                </a:solidFill>
                <a:highlight>
                  <a:srgbClr val="FFFFFF"/>
                </a:highlight>
                <a:latin typeface="Calibri"/>
                <a:ea typeface="Calibri"/>
                <a:cs typeface="Calibri"/>
                <a:sym typeface="Calibri"/>
              </a:rPr>
              <a:t> rogue updates</a:t>
            </a:r>
            <a:r>
              <a:rPr lang="en-US" sz="2200" b="0" i="0" dirty="0">
                <a:solidFill>
                  <a:srgbClr val="000000"/>
                </a:solidFill>
                <a:highlight>
                  <a:srgbClr val="FFFFFF"/>
                </a:highlight>
                <a:latin typeface="Calibri"/>
                <a:ea typeface="Calibri"/>
                <a:cs typeface="Calibri"/>
                <a:sym typeface="Calibri"/>
              </a:rPr>
              <a:t>. </a:t>
            </a:r>
          </a:p>
          <a:p>
            <a:pPr marL="285750" indent="-285750" algn="just">
              <a:buFont typeface="Arial" panose="020B0604020202020204" pitchFamily="34" charset="0"/>
              <a:buChar char="•"/>
            </a:pPr>
            <a:endParaRPr lang="en-US" sz="2200">
              <a:highlight>
                <a:srgbClr val="FFFFFF"/>
              </a:highlight>
              <a:latin typeface="Calibri"/>
              <a:ea typeface="Calibri"/>
              <a:cs typeface="Calibri"/>
              <a:sym typeface="Calibri"/>
            </a:endParaRPr>
          </a:p>
          <a:p>
            <a:pPr marL="285750" indent="-285750" algn="just">
              <a:buFont typeface="Arial" panose="020B0604020202020204" pitchFamily="34" charset="0"/>
              <a:buChar char="•"/>
            </a:pPr>
            <a:r>
              <a:rPr lang="en-US" sz="2200" b="0" i="0">
                <a:solidFill>
                  <a:srgbClr val="000000"/>
                </a:solidFill>
                <a:highlight>
                  <a:srgbClr val="FFFFFF"/>
                </a:highlight>
                <a:latin typeface="Calibri"/>
                <a:ea typeface="Calibri"/>
                <a:cs typeface="Calibri"/>
                <a:sym typeface="Calibri"/>
              </a:rPr>
              <a:t>These issues can have severe implications for both consumers and original equipment manufacturers (OEMs), particularly when the updates target safety-critical systems.</a:t>
            </a:r>
            <a:endParaRPr lang="en-US" sz="2200">
              <a:latin typeface="Calibri"/>
              <a:ea typeface="Calibri"/>
              <a:cs typeface="Calibri"/>
              <a:sym typeface="Calibri"/>
            </a:endParaRPr>
          </a:p>
          <a:p>
            <a:pPr marL="285750" indent="-285750" algn="just">
              <a:buFont typeface="Arial" panose="020B0604020202020204" pitchFamily="34" charset="0"/>
              <a:buChar char="•"/>
            </a:pPr>
            <a:endParaRPr lang="en-US" sz="2200">
              <a:highlight>
                <a:srgbClr val="FFFFFF"/>
              </a:highlight>
              <a:latin typeface="Calibri"/>
              <a:ea typeface="Calibri"/>
              <a:cs typeface="Calibri"/>
              <a:sym typeface="Calibri"/>
            </a:endParaRPr>
          </a:p>
          <a:p>
            <a:pPr marL="285750" indent="-285750" algn="just">
              <a:buFont typeface="Arial" panose="020B0604020202020204" pitchFamily="34" charset="0"/>
              <a:buChar char="•"/>
            </a:pPr>
            <a:r>
              <a:rPr lang="en-US" sz="2200" dirty="0">
                <a:solidFill>
                  <a:srgbClr val="000000"/>
                </a:solidFill>
                <a:highlight>
                  <a:srgbClr val="FFFFFF"/>
                </a:highlight>
                <a:latin typeface="Calibri"/>
                <a:ea typeface="Calibri"/>
                <a:cs typeface="Calibri"/>
                <a:sym typeface="Calibri"/>
              </a:rPr>
              <a:t>Additionally, ensuring</a:t>
            </a:r>
            <a:r>
              <a:rPr lang="en-US" sz="2200" i="0" dirty="0">
                <a:solidFill>
                  <a:srgbClr val="000000"/>
                </a:solidFill>
                <a:highlight>
                  <a:srgbClr val="FFFFFF"/>
                </a:highlight>
                <a:latin typeface="Calibri"/>
                <a:ea typeface="Calibri"/>
                <a:cs typeface="Calibri"/>
                <a:sym typeface="Calibri"/>
              </a:rPr>
              <a:t> </a:t>
            </a:r>
            <a:r>
              <a:rPr lang="en-US" sz="2200" dirty="0">
                <a:solidFill>
                  <a:srgbClr val="000000"/>
                </a:solidFill>
                <a:highlight>
                  <a:srgbClr val="FFFFFF"/>
                </a:highlight>
                <a:latin typeface="Calibri"/>
                <a:ea typeface="Calibri"/>
                <a:cs typeface="Calibri"/>
                <a:sym typeface="Calibri"/>
              </a:rPr>
              <a:t>cybersecurity requirements such as integrity</a:t>
            </a:r>
            <a:r>
              <a:rPr lang="en-US" sz="2200" i="0" dirty="0">
                <a:solidFill>
                  <a:srgbClr val="000000"/>
                </a:solidFill>
                <a:highlight>
                  <a:srgbClr val="FFFFFF"/>
                </a:highlight>
                <a:latin typeface="Calibri"/>
                <a:ea typeface="Calibri"/>
                <a:cs typeface="Calibri"/>
                <a:sym typeface="Calibri"/>
              </a:rPr>
              <a:t> and authenticity of </a:t>
            </a:r>
            <a:r>
              <a:rPr lang="en-US" sz="2200" dirty="0">
                <a:solidFill>
                  <a:srgbClr val="000000"/>
                </a:solidFill>
                <a:highlight>
                  <a:srgbClr val="FFFFFF"/>
                </a:highlight>
                <a:latin typeface="Calibri"/>
                <a:ea typeface="Calibri"/>
                <a:cs typeface="Calibri"/>
                <a:sym typeface="Calibri"/>
              </a:rPr>
              <a:t>these</a:t>
            </a:r>
            <a:r>
              <a:rPr lang="en-US" sz="2200" i="0" dirty="0">
                <a:solidFill>
                  <a:srgbClr val="000000"/>
                </a:solidFill>
                <a:highlight>
                  <a:srgbClr val="FFFFFF"/>
                </a:highlight>
                <a:latin typeface="Calibri"/>
                <a:ea typeface="Calibri"/>
                <a:cs typeface="Calibri"/>
                <a:sym typeface="Calibri"/>
              </a:rPr>
              <a:t> updates is essential for maintaining </a:t>
            </a:r>
            <a:r>
              <a:rPr lang="en-US" sz="2200" dirty="0">
                <a:solidFill>
                  <a:srgbClr val="000000"/>
                </a:solidFill>
                <a:highlight>
                  <a:srgbClr val="FFFFFF"/>
                </a:highlight>
                <a:latin typeface="Calibri"/>
                <a:ea typeface="Calibri"/>
                <a:cs typeface="Calibri"/>
                <a:sym typeface="Calibri"/>
              </a:rPr>
              <a:t>the functionality of the vehicle, safety of the passenger,</a:t>
            </a:r>
            <a:r>
              <a:rPr lang="en-US" sz="2200" b="0" i="0" dirty="0">
                <a:solidFill>
                  <a:srgbClr val="000000"/>
                </a:solidFill>
                <a:highlight>
                  <a:srgbClr val="FFFFFF"/>
                </a:highlight>
                <a:latin typeface="Calibri"/>
                <a:ea typeface="Calibri"/>
                <a:cs typeface="Calibri"/>
                <a:sym typeface="Calibri"/>
              </a:rPr>
              <a:t> as well as for complying with cybersecurity standards and regulations </a:t>
            </a:r>
            <a:r>
              <a:rPr lang="en-US" sz="2200" dirty="0">
                <a:solidFill>
                  <a:srgbClr val="000000"/>
                </a:solidFill>
                <a:highlight>
                  <a:srgbClr val="FFFFFF"/>
                </a:highlight>
                <a:latin typeface="Calibri"/>
                <a:ea typeface="Calibri"/>
                <a:cs typeface="Calibri"/>
                <a:sym typeface="Calibri"/>
              </a:rPr>
              <a:t>set for OTA solution providers, such</a:t>
            </a:r>
            <a:r>
              <a:rPr lang="en-US" sz="2200" b="0" i="0" dirty="0">
                <a:solidFill>
                  <a:srgbClr val="000000"/>
                </a:solidFill>
                <a:highlight>
                  <a:srgbClr val="FFFFFF"/>
                </a:highlight>
                <a:latin typeface="Calibri"/>
                <a:ea typeface="Calibri"/>
                <a:cs typeface="Calibri"/>
                <a:sym typeface="Calibri"/>
              </a:rPr>
              <a:t> as ISO/SAE 21434 </a:t>
            </a:r>
            <a:r>
              <a:rPr lang="en-US" sz="2200" dirty="0">
                <a:solidFill>
                  <a:srgbClr val="000000"/>
                </a:solidFill>
                <a:highlight>
                  <a:srgbClr val="FFFFFF"/>
                </a:highlight>
                <a:latin typeface="Calibri"/>
                <a:ea typeface="Calibri"/>
                <a:cs typeface="Calibri"/>
                <a:sym typeface="Calibri"/>
              </a:rPr>
              <a:t>[4] </a:t>
            </a:r>
            <a:r>
              <a:rPr lang="en-US" sz="2200" b="0" i="0" dirty="0">
                <a:solidFill>
                  <a:srgbClr val="000000"/>
                </a:solidFill>
                <a:highlight>
                  <a:srgbClr val="FFFFFF"/>
                </a:highlight>
                <a:latin typeface="Calibri"/>
                <a:ea typeface="Calibri"/>
                <a:cs typeface="Calibri"/>
                <a:sym typeface="Calibri"/>
              </a:rPr>
              <a:t>and UNECE R155/R156</a:t>
            </a:r>
            <a:r>
              <a:rPr lang="en-US" sz="2200" dirty="0">
                <a:solidFill>
                  <a:srgbClr val="000000"/>
                </a:solidFill>
                <a:highlight>
                  <a:srgbClr val="FFFFFF"/>
                </a:highlight>
                <a:latin typeface="Calibri"/>
                <a:ea typeface="Calibri"/>
                <a:cs typeface="Calibri"/>
                <a:sym typeface="Calibri"/>
              </a:rPr>
              <a:t> [5].</a:t>
            </a:r>
            <a:endParaRPr sz="2200" dirty="0">
              <a:solidFill>
                <a:schemeClr val="dk1"/>
              </a:solidFill>
              <a:latin typeface="Calibri"/>
              <a:ea typeface="Calibri"/>
              <a:cs typeface="Calibri"/>
            </a:endParaRPr>
          </a:p>
        </p:txBody>
      </p:sp>
    </p:spTree>
    <p:extLst>
      <p:ext uri="{BB962C8B-B14F-4D97-AF65-F5344CB8AC3E}">
        <p14:creationId xmlns:p14="http://schemas.microsoft.com/office/powerpoint/2010/main" val="431077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a:xfrm>
            <a:off x="666136" y="2415440"/>
            <a:ext cx="10515600" cy="1325563"/>
          </a:xfrm>
          <a:prstGeom prst="rect">
            <a:avLst/>
          </a:prstGeom>
          <a:noFill/>
          <a:ln>
            <a:noFill/>
          </a:ln>
        </p:spPr>
        <p:txBody>
          <a:bodyPr spcFirstLastPara="1" wrap="square" lIns="91425" tIns="45700" rIns="91425" bIns="45700" anchor="ctr" anchorCtr="0">
            <a:normAutofit/>
          </a:bodyPr>
          <a:lstStyle/>
          <a:p>
            <a:pPr algn="ctr">
              <a:buSzPts val="5000"/>
            </a:pPr>
            <a:r>
              <a:rPr lang="en-US" sz="5000" b="1">
                <a:latin typeface="Arial"/>
                <a:ea typeface="Arial"/>
                <a:cs typeface="Arial"/>
                <a:sym typeface="Arial"/>
              </a:rPr>
              <a:t>Background &amp; Literature Review</a:t>
            </a:r>
            <a:endParaRPr/>
          </a:p>
        </p:txBody>
      </p:sp>
      <p:sp>
        <p:nvSpPr>
          <p:cNvPr id="125" name="Google Shape;125;p21"/>
          <p:cNvSpPr txBox="1">
            <a:spLocks noGrp="1"/>
          </p:cNvSpPr>
          <p:nvPr>
            <p:ph type="sldNum" idx="12"/>
          </p:nvPr>
        </p:nvSpPr>
        <p:spPr>
          <a:xfrm>
            <a:off x="838200" y="6295919"/>
            <a:ext cx="2743200" cy="3651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Office Theme">
  <a:themeElements>
    <a:clrScheme name="UWindsor Yellow">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D72CED6C07F114AA497134045F6B280" ma:contentTypeVersion="15" ma:contentTypeDescription="Create a new document." ma:contentTypeScope="" ma:versionID="b77647ca3420604577f1137ed411010f">
  <xsd:schema xmlns:xsd="http://www.w3.org/2001/XMLSchema" xmlns:xs="http://www.w3.org/2001/XMLSchema" xmlns:p="http://schemas.microsoft.com/office/2006/metadata/properties" xmlns:ns3="6236dbc6-0598-4582-ad98-f028f05e5918" xmlns:ns4="148b49eb-de73-43ad-8b2d-288bd91834b8" targetNamespace="http://schemas.microsoft.com/office/2006/metadata/properties" ma:root="true" ma:fieldsID="279050716e8d47ce2760371d9f0db805" ns3:_="" ns4:_="">
    <xsd:import namespace="6236dbc6-0598-4582-ad98-f028f05e5918"/>
    <xsd:import namespace="148b49eb-de73-43ad-8b2d-288bd91834b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MediaServiceObjectDetectorVersions" minOccurs="0"/>
                <xsd:element ref="ns3:MediaServiceSearchPropertie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36dbc6-0598-4582-ad98-f028f05e59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ServiceSystemTags" ma:index="2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48b49eb-de73-43ad-8b2d-288bd91834b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6236dbc6-0598-4582-ad98-f028f05e5918" xsi:nil="true"/>
  </documentManagement>
</p:properties>
</file>

<file path=customXml/itemProps1.xml><?xml version="1.0" encoding="utf-8"?>
<ds:datastoreItem xmlns:ds="http://schemas.openxmlformats.org/officeDocument/2006/customXml" ds:itemID="{1CC00A9C-DA10-4744-B4AA-B02881E640AA}">
  <ds:schemaRefs>
    <ds:schemaRef ds:uri="http://schemas.microsoft.com/sharepoint/v3/contenttype/forms"/>
  </ds:schemaRefs>
</ds:datastoreItem>
</file>

<file path=customXml/itemProps2.xml><?xml version="1.0" encoding="utf-8"?>
<ds:datastoreItem xmlns:ds="http://schemas.openxmlformats.org/officeDocument/2006/customXml" ds:itemID="{9AC5D484-20BE-43CF-BD94-924CECA21ACA}">
  <ds:schemaRefs>
    <ds:schemaRef ds:uri="148b49eb-de73-43ad-8b2d-288bd91834b8"/>
    <ds:schemaRef ds:uri="6236dbc6-0598-4582-ad98-f028f05e591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367E156-DF07-4757-B064-D79E0BB13676}">
  <ds:schemaRefs>
    <ds:schemaRef ds:uri="148b49eb-de73-43ad-8b2d-288bd91834b8"/>
    <ds:schemaRef ds:uri="6236dbc6-0598-4582-ad98-f028f05e591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49</Slides>
  <Notes>46</Notes>
  <HiddenSlides>0</HiddenSlide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Enhancing Security of Over-the-Air Updates in Connected &amp; Autonomous Vehicles using Blockchain</vt:lpstr>
      <vt:lpstr>Thesis Committee</vt:lpstr>
      <vt:lpstr>CONTENTS</vt:lpstr>
      <vt:lpstr>INTRODUCTION</vt:lpstr>
      <vt:lpstr>PowerPoint Presentation</vt:lpstr>
      <vt:lpstr>PowerPoint Presentation</vt:lpstr>
      <vt:lpstr>PowerPoint Presentation</vt:lpstr>
      <vt:lpstr>PowerPoint Presentation</vt:lpstr>
      <vt:lpstr>Background &amp; Literature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Notable Automotive Cyber Attacks</vt:lpstr>
      <vt:lpstr>PowerPoint Presentation</vt:lpstr>
      <vt:lpstr>PowerPoint Presentation</vt:lpstr>
      <vt:lpstr>PowerPoint Presentation</vt:lpstr>
      <vt:lpstr>PowerPoint Presentation</vt:lpstr>
      <vt:lpstr>PowerPoint Presentation</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and Discussion</vt:lpstr>
      <vt:lpstr>Evaluation Metrics </vt:lpstr>
      <vt:lpstr>Results and Discussion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and Future Work</vt:lpstr>
      <vt:lpstr>Conclusion</vt:lpstr>
      <vt:lpstr>Future Work</vt:lpstr>
      <vt:lpstr>REFERENCES </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Marnie Robillard</dc:creator>
  <cp:revision>585</cp:revision>
  <dcterms:created xsi:type="dcterms:W3CDTF">2019-04-04T13:39:44Z</dcterms:created>
  <dcterms:modified xsi:type="dcterms:W3CDTF">2024-09-12T20:18:45Z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0x010100BD72CED6C07F114AA497134045F6B280</vt:lpwstr>
  </property>
</Properties>
</file>