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66" r:id="rId1"/>
    <p:sldMasterId id="2147485255" r:id="rId2"/>
    <p:sldMasterId id="2147485458" r:id="rId3"/>
    <p:sldMasterId id="2147487332" r:id="rId4"/>
  </p:sldMasterIdLst>
  <p:notesMasterIdLst>
    <p:notesMasterId r:id="rId26"/>
  </p:notesMasterIdLst>
  <p:sldIdLst>
    <p:sldId id="1399" r:id="rId5"/>
    <p:sldId id="1398" r:id="rId6"/>
    <p:sldId id="1129" r:id="rId7"/>
    <p:sldId id="1373" r:id="rId8"/>
    <p:sldId id="1374" r:id="rId9"/>
    <p:sldId id="1375" r:id="rId10"/>
    <p:sldId id="1393" r:id="rId11"/>
    <p:sldId id="1376" r:id="rId12"/>
    <p:sldId id="1377" r:id="rId13"/>
    <p:sldId id="1378" r:id="rId14"/>
    <p:sldId id="1394" r:id="rId15"/>
    <p:sldId id="1379" r:id="rId16"/>
    <p:sldId id="1381" r:id="rId17"/>
    <p:sldId id="1383" r:id="rId18"/>
    <p:sldId id="1384" r:id="rId19"/>
    <p:sldId id="1385" r:id="rId20"/>
    <p:sldId id="1386" r:id="rId21"/>
    <p:sldId id="1391" r:id="rId22"/>
    <p:sldId id="1396" r:id="rId23"/>
    <p:sldId id="1397" r:id="rId24"/>
    <p:sldId id="1357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3333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7" autoAdjust="0"/>
    <p:restoredTop sz="93807" autoAdjust="0"/>
  </p:normalViewPr>
  <p:slideViewPr>
    <p:cSldViewPr>
      <p:cViewPr varScale="1">
        <p:scale>
          <a:sx n="127" d="100"/>
          <a:sy n="127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D1E8CF-2E05-42CF-946C-A234E5F000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632EF-962B-4C32-944C-9D48ADC75C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  <a:pPr>
                <a:defRPr/>
              </a:pPr>
              <a:t>2025/10/17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05BBDC4-6710-4A89-977B-5A8CCDD9C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7B5BEF2-2FAA-4DA0-A019-CDD72CD6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C5AE9-932A-4B24-8907-3288CEB58A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55E83-8E18-466C-948D-A1D8AB4AD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4FFA27-5CA2-4DFB-8D06-B9C664BB4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DF04B9-6AB1-409F-90C3-976FF0BAF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05FE01-3CC2-481E-842A-EC3BCF9364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854753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1C77236-EEBB-4827-AD1E-537D08A33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69FFFD-5F56-4F25-B1AB-DE72DBCB4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16A906-E789-439C-BD58-729E2D76B5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638746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07258-1C0A-4346-809F-F31A32E6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  <a:pPr>
                <a:defRPr/>
              </a:pPr>
              <a:t>2025/10/17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36BFAF-6BC0-49F0-BC8C-FB800977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01784-8F1D-4904-B603-1F475985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58C0-F69D-4AAE-A851-DF9D55456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60701"/>
      </p:ext>
    </p:extLst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CDAD0-9D64-4314-8793-8634F4D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pPr>
                <a:defRPr/>
              </a:pPr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2A031-7B56-4E50-B06E-364E4CFB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A571B-27BA-4C0A-8D4F-2B2E4019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F919-ACE6-499C-B04E-6F37524E2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67839"/>
      </p:ext>
    </p:extLst>
  </p:cSld>
  <p:clrMapOvr>
    <a:masterClrMapping/>
  </p:clrMapOvr>
  <p:transition spd="slow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B3347-0CA6-4EE6-8E3C-7F647BA3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8B6C7-F2DA-4B00-8CA8-5826F1BE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50E1-33F5-4F04-83D7-58255901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8AB1-6F8F-4880-A2F2-6438CF0D6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15764"/>
      </p:ext>
    </p:extLst>
  </p:cSld>
  <p:clrMapOvr>
    <a:masterClrMapping/>
  </p:clrMapOvr>
  <p:transition spd="slow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855C45-E57E-45D8-8789-B08077A0B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2AE40C-11D0-4D9D-B418-509A8A9A6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C6E2B-2607-4AFD-9E50-1545AA41B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839351"/>
      </p:ext>
    </p:extLst>
  </p:cSld>
  <p:clrMapOvr>
    <a:masterClrMapping/>
  </p:clrMapOvr>
  <p:transition spd="slow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7F9A4D-341A-41CC-8F0F-E6924B968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E33512-D5A8-47D0-B549-77A18A6ED8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B7CB67-BDC6-4137-BE93-338EAA114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281611"/>
      </p:ext>
    </p:extLst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490AF2-F810-4172-8A48-87F8D5EF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F90D61-50CB-4D86-9EAC-B76F8A364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DFA323-8AFE-4021-A977-A60222BA2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80246"/>
      </p:ext>
    </p:extLst>
  </p:cSld>
  <p:clrMapOvr>
    <a:masterClrMapping/>
  </p:clrMapOvr>
  <p:transition spd="slow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019C-2D7F-4455-B3FB-C34607481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D3FD4-1623-45FB-96F8-F9285B879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823D2-B9E7-4EED-9D1E-3AB8E17E3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192624"/>
      </p:ext>
    </p:extLst>
  </p:cSld>
  <p:clrMapOvr>
    <a:masterClrMapping/>
  </p:clrMapOvr>
  <p:transition spd="slow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2368DA-4B1A-424E-9857-B0A678FBC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B212B3-7550-4762-8B5E-CB91D5A8B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4B8099-34BA-4920-84A9-9BA6EE4ED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46592"/>
      </p:ext>
    </p:extLst>
  </p:cSld>
  <p:clrMapOvr>
    <a:masterClrMapping/>
  </p:clrMapOvr>
  <p:transition spd="slow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56705-0B6D-45BC-8340-6A1E4EFD6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7C27C-6D02-42D6-BF81-983A2FCE65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02995-3DE2-4744-8539-2A7C1876E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001093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C83651-720B-4544-B1BD-C9AE72396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EA02A-0E2E-41CB-9FBA-094B1830C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CBE20F-77C4-4DBD-B25D-3C6A4FEDB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984384"/>
      </p:ext>
    </p:extLst>
  </p:cSld>
  <p:clrMapOvr>
    <a:masterClrMapping/>
  </p:clrMapOvr>
  <p:transition spd="slow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B1FBF-7FD0-4CE2-A043-A41CE2363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B4C19-C8A8-4CF8-9D44-5BAEBA2B5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25DFB-3070-475F-98EE-8E4F3A00EA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254375"/>
      </p:ext>
    </p:extLst>
  </p:cSld>
  <p:clrMapOvr>
    <a:masterClrMapping/>
  </p:clrMapOvr>
  <p:transition spd="slow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6855A6-453A-47B3-8A92-0F1063C79A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4011F6-4D45-40E9-850B-FE8F767F9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23DB50-4002-46B4-810A-AA39BF83D1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  <p:transition spd="slow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BFA5EF-1425-4B28-9B7A-348002BF3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5E2916-713D-417C-8CEE-972575D27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9639DA-65DE-4219-8B66-C96E3E8929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288729"/>
      </p:ext>
    </p:extLst>
  </p:cSld>
  <p:clrMapOvr>
    <a:masterClrMapping/>
  </p:clrMapOvr>
  <p:transition spd="slow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F1D24E-58F4-416D-B9FF-CD0720AB9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16E313-3B04-41D1-A907-070FE2F11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27B489-A529-4323-A27E-40A3A9986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11368"/>
      </p:ext>
    </p:extLst>
  </p:cSld>
  <p:clrMapOvr>
    <a:masterClrMapping/>
  </p:clrMapOvr>
  <p:transition spd="slow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B2289-983E-4EA7-8A84-119F4B9A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  <a:pPr>
                <a:defRPr/>
              </a:pPr>
              <a:t>2025/10/17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A7B7F-14A2-4287-897C-E8179727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2ADFC2-E3A9-4650-B34E-E842FD3D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5841-6B32-4D7D-ADE2-76473CE275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05774"/>
      </p:ext>
    </p:extLst>
  </p:cSld>
  <p:clrMapOvr>
    <a:masterClrMapping/>
  </p:clrMapOvr>
  <p:transition spd="slow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3E466-4F93-4E3A-A6F6-928A730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pPr>
                <a:defRPr/>
              </a:pPr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379F3-1B1D-4F43-97B0-BF8DC63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F5286-0118-4D1C-85B9-22086D08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6EC3-AABE-42C7-BDC1-3B47FDB7D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7262"/>
      </p:ext>
    </p:extLst>
  </p:cSld>
  <p:clrMapOvr>
    <a:masterClrMapping/>
  </p:clrMapOvr>
  <p:transition spd="slow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DAEE5-B474-4771-8A83-AE3B97F8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21E6C-CD00-4620-991D-FDD21011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45B2-E858-4F40-8455-88DAA9C5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9F2B-6D2D-42CF-BE86-44F3C34AB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91635"/>
      </p:ext>
    </p:extLst>
  </p:cSld>
  <p:clrMapOvr>
    <a:masterClrMapping/>
  </p:clrMapOvr>
  <p:transition spd="slow"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4776585"/>
      </p:ext>
    </p:extLst>
  </p:cSld>
  <p:clrMapOvr>
    <a:masterClrMapping/>
  </p:clrMapOvr>
  <p:transition spd="slow"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85728393"/>
      </p:ext>
    </p:extLst>
  </p:cSld>
  <p:clrMapOvr>
    <a:masterClrMapping/>
  </p:clrMapOvr>
  <p:transition spd="slow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3468895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34230-2B39-4DDE-A231-57D921031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7AA53C-2A84-42AC-8ABE-E3BCD725D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D69738-E7EF-4239-9214-1338BEA229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350978"/>
      </p:ext>
    </p:extLst>
  </p:cSld>
  <p:clrMapOvr>
    <a:masterClrMapping/>
  </p:clrMapOvr>
  <p:transition spd="slow">
    <p:split orient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36832075"/>
      </p:ext>
    </p:extLst>
  </p:cSld>
  <p:clrMapOvr>
    <a:masterClrMapping/>
  </p:clrMapOvr>
  <p:transition spd="slow"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9343174"/>
      </p:ext>
    </p:extLst>
  </p:cSld>
  <p:clrMapOvr>
    <a:masterClrMapping/>
  </p:clrMapOvr>
  <p:transition spd="slow"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9D38C6D0-0704-4DD7-A5D2-05D8B59DF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0390642"/>
      </p:ext>
    </p:extLst>
  </p:cSld>
  <p:clrMapOvr>
    <a:masterClrMapping/>
  </p:clrMapOvr>
  <p:transition spd="slow"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>
            <a:extLst>
              <a:ext uri="{FF2B5EF4-FFF2-40B4-BE49-F238E27FC236}">
                <a16:creationId xmlns:a16="http://schemas.microsoft.com/office/drawing/2014/main" id="{800D1F5D-422D-4A8C-894E-882E87AC8D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>
            <a:extLst>
              <a:ext uri="{FF2B5EF4-FFF2-40B4-BE49-F238E27FC236}">
                <a16:creationId xmlns:a16="http://schemas.microsoft.com/office/drawing/2014/main" id="{EF137D81-B658-44FA-9A20-BA5F241B50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17509"/>
      </p:ext>
    </p:extLst>
  </p:cSld>
  <p:clrMapOvr>
    <a:masterClrMapping/>
  </p:clrMapOvr>
  <p:transition spd="slow"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8230320"/>
      </p:ext>
    </p:extLst>
  </p:cSld>
  <p:clrMapOvr>
    <a:masterClrMapping/>
  </p:clrMapOvr>
  <p:transition spd="slow"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770882"/>
      </p:ext>
    </p:extLst>
  </p:cSld>
  <p:clrMapOvr>
    <a:masterClrMapping/>
  </p:clrMapOvr>
  <p:transition spd="slow">
    <p:split orient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65221748"/>
      </p:ext>
    </p:extLst>
  </p:cSld>
  <p:clrMapOvr>
    <a:masterClrMapping/>
  </p:clrMapOvr>
  <p:transition spd="slow">
    <p:split orient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14940593"/>
      </p:ext>
    </p:extLst>
  </p:cSld>
  <p:clrMapOvr>
    <a:masterClrMapping/>
  </p:clrMapOvr>
  <p:transition spd="slow">
    <p:split orient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DCFD248-D6E9-42A7-9A08-4B322473B87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293EF1F-B996-4BF3-8545-1F8942B746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8EF5DC4-DA6F-46DC-9D43-273DA325F5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B1A793CB-15AC-484F-9480-5EFAC00C8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3BF66AE4-90AD-4312-BBFB-E4BA8EC12A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E36EAE0C-5BF4-4600-902D-FBFA900763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BD22F033-56C7-48BA-B9B5-90236C337C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8BF0FAB-2F85-4929-AB2D-97A6311EFA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7AED698-0AAA-4BB6-9480-E7C8585063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095121D7-4C0F-44D8-B004-AA4D7911F7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01E34350-5B3C-4612-8690-23E0637F8F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0559055E-3F93-4230-B16D-24149A55D5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C2B656F5-0850-4ED6-8F46-E13E0871ED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66BC7D0B-5FDB-4195-99C3-ADEC8ADF1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99D42E93-D1A7-4D68-B8E9-89C548966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7922CF7F-89E3-442B-8672-5D396583F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2A8E2A3-1787-483E-8FA7-FB0A6EF2D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89805"/>
      </p:ext>
    </p:extLst>
  </p:cSld>
  <p:clrMapOvr>
    <a:masterClrMapping/>
  </p:clrMapOvr>
  <p:transition spd="slow">
    <p:split orient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A66C85-B574-4B8B-AE29-7E83B531F4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030FC8-A8E8-4162-9EA0-532FE09A0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2FA7717-ADBA-4C62-B38A-CC9348FA09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678118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A1BC0-DA59-4AE7-996B-37C7C523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21AC6-AA19-4ACC-9723-B9CDDDC20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AA4EE-D3DA-43A0-BE88-D590F25B5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712226"/>
      </p:ext>
    </p:extLst>
  </p:cSld>
  <p:clrMapOvr>
    <a:masterClrMapping/>
  </p:clrMapOvr>
  <p:transition spd="slow">
    <p:split orient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81287-8B2B-4245-9470-3CF9571014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EF4B9-8B57-4C03-A5F2-E2A17B23B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E8CF0E3-2389-4D18-BF8D-B3A042044D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016412"/>
      </p:ext>
    </p:extLst>
  </p:cSld>
  <p:clrMapOvr>
    <a:masterClrMapping/>
  </p:clrMapOvr>
  <p:transition spd="slow">
    <p:split orient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94E05-3896-4D04-A78C-E206AC606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1DBE9-298F-478C-AD0B-532137C52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50F8A-6CB3-4E1C-A335-52B52D50778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53128"/>
      </p:ext>
    </p:extLst>
  </p:cSld>
  <p:clrMapOvr>
    <a:masterClrMapping/>
  </p:clrMapOvr>
  <p:transition spd="slow">
    <p:split orient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3769CD0-67B4-4856-9B65-2233FAA50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5BFF0B-A76A-49AB-8E76-6E5D2EFEC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A425DD8-22B0-46CB-B651-717BE4798C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1648"/>
      </p:ext>
    </p:extLst>
  </p:cSld>
  <p:clrMapOvr>
    <a:masterClrMapping/>
  </p:clrMapOvr>
  <p:transition spd="slow">
    <p:split orient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219D1-EEA4-4CD4-9938-0B050D9E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4AD52-D808-48B6-B359-7D6F15F8C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B0461-4B86-42B0-AC4F-E591506818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129802"/>
      </p:ext>
    </p:extLst>
  </p:cSld>
  <p:clrMapOvr>
    <a:masterClrMapping/>
  </p:clrMapOvr>
  <p:transition spd="slow">
    <p:split orient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F30C0146-A287-4A3C-ADEE-2427F18CC1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0"/>
            <a:ext cx="509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7">
            <a:extLst>
              <a:ext uri="{FF2B5EF4-FFF2-40B4-BE49-F238E27FC236}">
                <a16:creationId xmlns:a16="http://schemas.microsoft.com/office/drawing/2014/main" id="{26716C4E-EB24-4F65-9CCF-3C8B064C45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D39F247-B378-4CAB-9973-FA7B49D9B974}"/>
              </a:ext>
            </a:extLst>
          </p:cNvPr>
          <p:cNvSpPr>
            <a:spLocks/>
          </p:cNvSpPr>
          <p:nvPr userDrawn="1"/>
        </p:nvSpPr>
        <p:spPr>
          <a:xfrm>
            <a:off x="7343775" y="6473825"/>
            <a:ext cx="334963" cy="344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" name="燕尾形 16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E868D851-0E7F-417F-A7BA-537E73D2A6F3}"/>
              </a:ext>
            </a:extLst>
          </p:cNvPr>
          <p:cNvSpPr/>
          <p:nvPr userDrawn="1"/>
        </p:nvSpPr>
        <p:spPr>
          <a:xfrm flipH="1">
            <a:off x="7380288" y="6534150"/>
            <a:ext cx="233362" cy="23495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266CB4-9CD2-46C8-A46A-9C50467E7C1B}"/>
              </a:ext>
            </a:extLst>
          </p:cNvPr>
          <p:cNvSpPr>
            <a:spLocks/>
          </p:cNvSpPr>
          <p:nvPr userDrawn="1"/>
        </p:nvSpPr>
        <p:spPr>
          <a:xfrm>
            <a:off x="7799388" y="6473825"/>
            <a:ext cx="334962" cy="3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7" name="燕尾形 18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12709413-AEBF-474E-85A5-9A05A52DCD51}"/>
              </a:ext>
            </a:extLst>
          </p:cNvPr>
          <p:cNvSpPr/>
          <p:nvPr userDrawn="1"/>
        </p:nvSpPr>
        <p:spPr>
          <a:xfrm>
            <a:off x="7862888" y="6546850"/>
            <a:ext cx="190500" cy="2286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>
            <a:hlinkClick r:id="" action="ppaction://hlinkshowjump?jump=firstslide" tooltip="返回首页"/>
            <a:extLst>
              <a:ext uri="{FF2B5EF4-FFF2-40B4-BE49-F238E27FC236}">
                <a16:creationId xmlns:a16="http://schemas.microsoft.com/office/drawing/2014/main" id="{FE8C5135-15CC-4E4E-8ECA-FE9D3BC8691D}"/>
              </a:ext>
            </a:extLst>
          </p:cNvPr>
          <p:cNvSpPr>
            <a:spLocks/>
          </p:cNvSpPr>
          <p:nvPr userDrawn="1"/>
        </p:nvSpPr>
        <p:spPr>
          <a:xfrm>
            <a:off x="8245475" y="6475413"/>
            <a:ext cx="349250" cy="33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6997CF5-685F-4E5F-8BFF-905BADC2D5D9}"/>
              </a:ext>
            </a:extLst>
          </p:cNvPr>
          <p:cNvSpPr>
            <a:spLocks/>
          </p:cNvSpPr>
          <p:nvPr userDrawn="1"/>
        </p:nvSpPr>
        <p:spPr>
          <a:xfrm>
            <a:off x="8707438" y="6467475"/>
            <a:ext cx="349250" cy="3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10" name="图片 2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2DAC1DB-8FDD-4047-841D-32196727D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38" y="6526213"/>
            <a:ext cx="220662" cy="238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F210A62-2BA0-4DDE-A37B-98491DB9A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6523038"/>
            <a:ext cx="290512" cy="2524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6">
            <a:extLst>
              <a:ext uri="{FF2B5EF4-FFF2-40B4-BE49-F238E27FC236}">
                <a16:creationId xmlns:a16="http://schemas.microsoft.com/office/drawing/2014/main" id="{AB6ABE37-5CF7-456C-9983-2007A7FD2B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页脚占位符 1">
            <a:extLst>
              <a:ext uri="{FF2B5EF4-FFF2-40B4-BE49-F238E27FC236}">
                <a16:creationId xmlns:a16="http://schemas.microsoft.com/office/drawing/2014/main" id="{3C341C7B-D148-4414-AA91-65A892CF25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D5F58521-311C-4635-AFA1-FD84A2FD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550D-240D-4904-938E-B973E916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8FE20C34-27D7-4001-9CA0-97FAF94660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407819"/>
      </p:ext>
    </p:extLst>
  </p:cSld>
  <p:clrMapOvr>
    <a:masterClrMapping/>
  </p:clrMapOvr>
  <p:transition spd="slow">
    <p:split orient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3765A-DB92-4FEB-8586-5083F6941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DF5F-9F14-49F7-82C6-42794CEB7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2FBE0-19B5-43F0-A085-F9447004E6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89859"/>
      </p:ext>
    </p:extLst>
  </p:cSld>
  <p:clrMapOvr>
    <a:masterClrMapping/>
  </p:clrMapOvr>
  <p:transition spd="slow">
    <p:split orient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10B37-7628-4026-857E-D516CCF2F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D3DD-3BAE-4A61-A547-EDCF67528B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4AD834-DC92-41E8-805C-D46D15F577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70184"/>
      </p:ext>
    </p:extLst>
  </p:cSld>
  <p:clrMapOvr>
    <a:masterClrMapping/>
  </p:clrMapOvr>
  <p:transition spd="slow">
    <p:split orient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BBAE87-7E54-42AD-8D4E-64447FA73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49BAC-BDEE-41A8-B375-0C74582E8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CB1ABFD-F109-4E5E-9750-C313A90A2B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1748"/>
      </p:ext>
    </p:extLst>
  </p:cSld>
  <p:clrMapOvr>
    <a:masterClrMapping/>
  </p:clrMapOvr>
  <p:transition spd="slow">
    <p:split orient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2F1A3-63B8-484C-A59C-FF6D582BD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2D1A0B-715F-4734-BBC6-DCDD9A1A9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229AB6B-AD64-4746-9E73-A20F5E2738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454006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C333DE-221B-451E-B3BA-71E82BEAC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0BFB29-C645-4459-9FE3-FBD984899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C3FE80-E225-4E0E-A4D4-9ED9C5527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150248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59EC-2D83-4644-9FF6-91C5F0ABE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3F13-0C98-4BF3-8523-314ACE8E1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39952-6881-490F-B284-BB0102813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904448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9107-412D-42F2-A220-A25A218FD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C7EFD-A8E4-4F78-90B4-0E1A3F97F6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8D3B-A421-4610-91BC-08C96EAA9A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945455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130E1B-374D-48BA-A9A9-A9EB42C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D77BF4-B8D5-4759-A2CA-7E2D8DF1FF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BA1783-3E36-44DB-9B84-16EAF900E3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614326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C1EB74-39EF-47DA-A763-FB37F9B13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D1B4E2-FAE7-4275-B658-CF563EF22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4AC064-1581-42FB-B0D3-948281D4C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808084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37CA2716-81D1-4A33-8A7E-BA6EB9C61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13" r:id="rId1"/>
    <p:sldLayoutId id="2147487314" r:id="rId2"/>
    <p:sldLayoutId id="2147487315" r:id="rId3"/>
    <p:sldLayoutId id="2147487316" r:id="rId4"/>
    <p:sldLayoutId id="2147487317" r:id="rId5"/>
    <p:sldLayoutId id="2147487318" r:id="rId6"/>
    <p:sldLayoutId id="2147487319" r:id="rId7"/>
    <p:sldLayoutId id="2147487320" r:id="rId8"/>
    <p:sldLayoutId id="2147487321" r:id="rId9"/>
    <p:sldLayoutId id="2147487322" r:id="rId10"/>
    <p:sldLayoutId id="2147487323" r:id="rId11"/>
    <p:sldLayoutId id="2147487324" r:id="rId12"/>
    <p:sldLayoutId id="2147487325" r:id="rId13"/>
  </p:sldLayoutIdLst>
  <p:transition spd="slow">
    <p:split orient="vert"/>
  </p:transition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BD8CAED-9733-4696-BE55-66C0F2E5FA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6D87927-EA0E-4567-A73F-EE5B25BEB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1A3E96-2188-405F-89D7-D3A22F3D4F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32AC8B-0C35-44F7-97D8-F789CAAB87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7CA088-137C-4D05-816B-160A5F146A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FEAC0F78-C0FC-4A92-AC28-83B0375BAE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26" r:id="rId1"/>
    <p:sldLayoutId id="2147487284" r:id="rId2"/>
    <p:sldLayoutId id="2147487285" r:id="rId3"/>
    <p:sldLayoutId id="2147487286" r:id="rId4"/>
    <p:sldLayoutId id="2147487287" r:id="rId5"/>
    <p:sldLayoutId id="2147487288" r:id="rId6"/>
    <p:sldLayoutId id="2147487289" r:id="rId7"/>
    <p:sldLayoutId id="2147487290" r:id="rId8"/>
    <p:sldLayoutId id="2147487291" r:id="rId9"/>
    <p:sldLayoutId id="2147487292" r:id="rId10"/>
    <p:sldLayoutId id="2147487327" r:id="rId11"/>
    <p:sldLayoutId id="2147487328" r:id="rId12"/>
    <p:sldLayoutId id="2147487329" r:id="rId13"/>
  </p:sldLayoutIdLst>
  <p:transition spd="slow">
    <p:split orient="vert"/>
  </p:transition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>
            <a:extLst>
              <a:ext uri="{FF2B5EF4-FFF2-40B4-BE49-F238E27FC236}">
                <a16:creationId xmlns:a16="http://schemas.microsoft.com/office/drawing/2014/main" id="{14ECB70A-15C1-43C3-82DD-C91F52213E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AutoShape 27">
            <a:extLst>
              <a:ext uri="{FF2B5EF4-FFF2-40B4-BE49-F238E27FC236}">
                <a16:creationId xmlns:a16="http://schemas.microsoft.com/office/drawing/2014/main" id="{23932A2F-2686-4BEE-8DF6-1CAE4DA968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AutoShape 8">
            <a:extLst>
              <a:ext uri="{FF2B5EF4-FFF2-40B4-BE49-F238E27FC236}">
                <a16:creationId xmlns:a16="http://schemas.microsoft.com/office/drawing/2014/main" id="{7EAEED02-1A06-4CCC-B8A4-0F20CDF653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10">
            <a:extLst>
              <a:ext uri="{FF2B5EF4-FFF2-40B4-BE49-F238E27FC236}">
                <a16:creationId xmlns:a16="http://schemas.microsoft.com/office/drawing/2014/main" id="{8589F783-3D42-4393-A6BE-B86E49ABF4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AutoShape 24">
            <a:extLst>
              <a:ext uri="{FF2B5EF4-FFF2-40B4-BE49-F238E27FC236}">
                <a16:creationId xmlns:a16="http://schemas.microsoft.com/office/drawing/2014/main" id="{6F1DC48B-481E-486F-94F2-23C1AE5DC0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AutoShape 26">
            <a:extLst>
              <a:ext uri="{FF2B5EF4-FFF2-40B4-BE49-F238E27FC236}">
                <a16:creationId xmlns:a16="http://schemas.microsoft.com/office/drawing/2014/main" id="{7E2F42E9-535D-4979-BEDB-04F4C08263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93" r:id="rId1"/>
    <p:sldLayoutId id="2147487294" r:id="rId2"/>
    <p:sldLayoutId id="2147487295" r:id="rId3"/>
    <p:sldLayoutId id="2147487296" r:id="rId4"/>
    <p:sldLayoutId id="2147487297" r:id="rId5"/>
    <p:sldLayoutId id="2147487330" r:id="rId6"/>
    <p:sldLayoutId id="2147487331" r:id="rId7"/>
    <p:sldLayoutId id="2147487298" r:id="rId8"/>
    <p:sldLayoutId id="2147487299" r:id="rId9"/>
    <p:sldLayoutId id="2147487300" r:id="rId10"/>
    <p:sldLayoutId id="2147487301" r:id="rId11"/>
  </p:sldLayoutIdLst>
  <p:transition spd="slow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B02206-B27F-4E76-91B3-4EFD85BD43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B8FE99-AF5C-4D4C-93CD-8759798309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C76477D-BF5D-43C9-B67A-DA3CAB6BDE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>
              <a:extLst>
                <a:ext uri="{FF2B5EF4-FFF2-40B4-BE49-F238E27FC236}">
                  <a16:creationId xmlns:a16="http://schemas.microsoft.com/office/drawing/2014/main" id="{BAB928D6-5BF9-45A2-87AC-671B3149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7" name="Rectangle 6">
              <a:extLst>
                <a:ext uri="{FF2B5EF4-FFF2-40B4-BE49-F238E27FC236}">
                  <a16:creationId xmlns:a16="http://schemas.microsoft.com/office/drawing/2014/main" id="{0DAE07E0-4410-415E-ADB7-B8F22AA39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8" name="Rectangle 7">
              <a:extLst>
                <a:ext uri="{FF2B5EF4-FFF2-40B4-BE49-F238E27FC236}">
                  <a16:creationId xmlns:a16="http://schemas.microsoft.com/office/drawing/2014/main" id="{F98F35F0-3851-4629-B9AC-91B836166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>
              <a:extLst>
                <a:ext uri="{FF2B5EF4-FFF2-40B4-BE49-F238E27FC236}">
                  <a16:creationId xmlns:a16="http://schemas.microsoft.com/office/drawing/2014/main" id="{8ED0044A-21CE-45E6-9C31-02E7F31A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>
              <a:extLst>
                <a:ext uri="{FF2B5EF4-FFF2-40B4-BE49-F238E27FC236}">
                  <a16:creationId xmlns:a16="http://schemas.microsoft.com/office/drawing/2014/main" id="{97BFDF85-7F81-430A-A177-C2AF6AEF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>
              <a:extLst>
                <a:ext uri="{FF2B5EF4-FFF2-40B4-BE49-F238E27FC236}">
                  <a16:creationId xmlns:a16="http://schemas.microsoft.com/office/drawing/2014/main" id="{D23C108B-AEFE-4427-9022-F93C356E9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>
              <a:extLst>
                <a:ext uri="{FF2B5EF4-FFF2-40B4-BE49-F238E27FC236}">
                  <a16:creationId xmlns:a16="http://schemas.microsoft.com/office/drawing/2014/main" id="{C7B90104-A07F-46E6-9306-63B74F0F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63" name="Rectangle 12">
              <a:extLst>
                <a:ext uri="{FF2B5EF4-FFF2-40B4-BE49-F238E27FC236}">
                  <a16:creationId xmlns:a16="http://schemas.microsoft.com/office/drawing/2014/main" id="{2B4E9ABA-0A63-420D-A603-037DC96F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>
              <a:extLst>
                <a:ext uri="{FF2B5EF4-FFF2-40B4-BE49-F238E27FC236}">
                  <a16:creationId xmlns:a16="http://schemas.microsoft.com/office/drawing/2014/main" id="{C2F95056-8353-4C51-9FDB-815AFD0F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20A37B01-1D1B-477D-9302-81A19C62F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685BA901-3641-49C6-B085-1EE89F61C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CBCD943A-D4CE-48C0-9D30-7E42EFF034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19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33" r:id="rId1"/>
    <p:sldLayoutId id="2147487334" r:id="rId2"/>
    <p:sldLayoutId id="2147487335" r:id="rId3"/>
    <p:sldLayoutId id="2147487336" r:id="rId4"/>
    <p:sldLayoutId id="2147487337" r:id="rId5"/>
    <p:sldLayoutId id="2147487338" r:id="rId6"/>
    <p:sldLayoutId id="2147487339" r:id="rId7"/>
    <p:sldLayoutId id="2147487340" r:id="rId8"/>
    <p:sldLayoutId id="2147487341" r:id="rId9"/>
    <p:sldLayoutId id="2147487342" r:id="rId10"/>
    <p:sldLayoutId id="2147487343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slide" Target="slide12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3" Type="http://schemas.openxmlformats.org/officeDocument/2006/relationships/slide" Target="slide12.xml"/><Relationship Id="rId7" Type="http://schemas.openxmlformats.org/officeDocument/2006/relationships/image" Target="../media/image26.wmf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7.wmf"/><Relationship Id="rId1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8.wmf"/><Relationship Id="rId3" Type="http://schemas.openxmlformats.org/officeDocument/2006/relationships/slide" Target="slide13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32.wmf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4.wmf"/><Relationship Id="rId3" Type="http://schemas.openxmlformats.org/officeDocument/2006/relationships/slide" Target="slide16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2.wmf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slide" Target="slide17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oleObject" Target="../embeddings/oleObject42.bin"/><Relationship Id="rId3" Type="http://schemas.openxmlformats.org/officeDocument/2006/relationships/slide" Target="slide18.xml"/><Relationship Id="rId7" Type="http://schemas.openxmlformats.org/officeDocument/2006/relationships/image" Target="../media/image48.wmf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47.wmf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pn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8.wmf"/><Relationship Id="rId3" Type="http://schemas.openxmlformats.org/officeDocument/2006/relationships/slide" Target="slide21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44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58.bin"/><Relationship Id="rId3" Type="http://schemas.openxmlformats.org/officeDocument/2006/relationships/slide" Target="slide21.xml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44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" Target="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" Target="slide1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324914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1" y="-16213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展开法则的证明</a:t>
            </a:r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2867D37A-70A8-F41A-15C2-8021EBE2F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610294"/>
              </p:ext>
            </p:extLst>
          </p:nvPr>
        </p:nvGraphicFramePr>
        <p:xfrm>
          <a:off x="791580" y="1837993"/>
          <a:ext cx="7560840" cy="58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2946240" imgH="228600" progId="Equation.DSMT4">
                  <p:embed/>
                </p:oleObj>
              </mc:Choice>
              <mc:Fallback>
                <p:oleObj name="Equation" r:id="rId4" imgW="2946240" imgH="22860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1837993"/>
                        <a:ext cx="7560840" cy="58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040E362-822A-FD2F-A2AE-2AAD7DDAF733}"/>
              </a:ext>
            </a:extLst>
          </p:cNvPr>
          <p:cNvSpPr txBox="1"/>
          <p:nvPr/>
        </p:nvSpPr>
        <p:spPr>
          <a:xfrm>
            <a:off x="450850" y="1052378"/>
            <a:ext cx="2897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9E7BE6-3D56-0823-9E11-289E0B5258D2}"/>
                  </a:ext>
                </a:extLst>
              </p:cNvPr>
              <p:cNvSpPr txBox="1"/>
              <p:nvPr/>
            </p:nvSpPr>
            <p:spPr>
              <a:xfrm>
                <a:off x="450850" y="2751927"/>
                <a:ext cx="5526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类似地可得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按列展开的表达式</a:t>
                </a:r>
                <a:endPara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9E7BE6-3D56-0823-9E11-289E0B52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" y="2751927"/>
                <a:ext cx="5526360" cy="523220"/>
              </a:xfrm>
              <a:prstGeom prst="rect">
                <a:avLst/>
              </a:prstGeom>
              <a:blipFill>
                <a:blip r:embed="rId6"/>
                <a:stretch>
                  <a:fillRect l="-231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DD7433-8C4E-917D-B52D-97D13E5B408F}"/>
              </a:ext>
            </a:extLst>
          </p:cNvPr>
          <p:cNvSpPr txBox="1"/>
          <p:nvPr/>
        </p:nvSpPr>
        <p:spPr>
          <a:xfrm>
            <a:off x="1115616" y="4509120"/>
            <a:ext cx="1096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证毕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466D47DA-5D91-7A37-EA78-C506D9A56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711772"/>
              </p:ext>
            </p:extLst>
          </p:nvPr>
        </p:nvGraphicFramePr>
        <p:xfrm>
          <a:off x="587375" y="3621088"/>
          <a:ext cx="79692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7" imgW="3047760" imgH="241200" progId="Equation.DSMT4">
                  <p:embed/>
                </p:oleObj>
              </mc:Choice>
              <mc:Fallback>
                <p:oleObj name="Equation" r:id="rId7" imgW="3047760" imgH="241200" progId="Equation.DSMT4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2867D37A-70A8-F41A-15C2-8021EBE2F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621088"/>
                        <a:ext cx="79692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29857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展开法则的推论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57EFB5-B627-33D4-BBA8-67C73233824A}"/>
              </a:ext>
            </a:extLst>
          </p:cNvPr>
          <p:cNvSpPr txBox="1"/>
          <p:nvPr/>
        </p:nvSpPr>
        <p:spPr>
          <a:xfrm>
            <a:off x="180974" y="620688"/>
            <a:ext cx="85674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我们知道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如果行列式有两行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元素完全相同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则此行列式等于零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87C4D64-2C75-9A15-A914-4228B0190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22383"/>
              </p:ext>
            </p:extLst>
          </p:nvPr>
        </p:nvGraphicFramePr>
        <p:xfrm>
          <a:off x="1944710" y="2348880"/>
          <a:ext cx="5254581" cy="60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4" imgW="2095200" imgH="241200" progId="Equation.DSMT4">
                  <p:embed/>
                </p:oleObj>
              </mc:Choice>
              <mc:Fallback>
                <p:oleObj name="Equation" r:id="rId4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4710" y="2348880"/>
                        <a:ext cx="5254581" cy="60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68C9275-CCAC-D1A3-AA4F-5A76BF297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865437"/>
              </p:ext>
            </p:extLst>
          </p:nvPr>
        </p:nvGraphicFramePr>
        <p:xfrm>
          <a:off x="2315120" y="2924944"/>
          <a:ext cx="4716038" cy="59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6" imgW="1904760" imgH="241200" progId="Equation.DSMT4">
                  <p:embed/>
                </p:oleObj>
              </mc:Choice>
              <mc:Fallback>
                <p:oleObj name="Equation" r:id="rId6" imgW="1904760" imgH="241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87C4D64-2C75-9A15-A914-4228B01902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5120" y="2924944"/>
                        <a:ext cx="4716038" cy="596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6EDEE39-13C6-3EC5-6158-4F3CB9BB6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73337"/>
              </p:ext>
            </p:extLst>
          </p:nvPr>
        </p:nvGraphicFramePr>
        <p:xfrm>
          <a:off x="2339752" y="3429000"/>
          <a:ext cx="628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8" imgW="291960" imgH="203040" progId="Equation.DSMT4">
                  <p:embed/>
                </p:oleObj>
              </mc:Choice>
              <mc:Fallback>
                <p:oleObj name="Equation" r:id="rId8" imgW="29196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87C4D64-2C75-9A15-A914-4228B01902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9752" y="3429000"/>
                        <a:ext cx="628650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486B9D0-915D-3919-BAF8-CDEB261D0162}"/>
                  </a:ext>
                </a:extLst>
              </p:cNvPr>
              <p:cNvSpPr txBox="1"/>
              <p:nvPr/>
            </p:nvSpPr>
            <p:spPr>
              <a:xfrm>
                <a:off x="180974" y="1484784"/>
                <a:ext cx="856749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设</a:t>
                </a:r>
                <a14:m>
                  <m:oMath xmlns:m="http://schemas.openxmlformats.org/officeDocument/2006/math">
                    <m:r>
                      <a:rPr kumimoji="1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行的元素</a:t>
                </a: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与第</a:t>
                </a:r>
                <a:r>
                  <a:rPr lang="en-US" altLang="zh-CN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的元素完全相同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由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定理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1.2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可得</a:t>
                </a:r>
                <a:endPara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486B9D0-915D-3919-BAF8-CDEB261D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4" y="1484784"/>
                <a:ext cx="8567490" cy="954107"/>
              </a:xfrm>
              <a:prstGeom prst="rect">
                <a:avLst/>
              </a:prstGeom>
              <a:blipFill>
                <a:blip r:embed="rId10"/>
                <a:stretch>
                  <a:fillRect l="-1495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644ED3-1CD3-999A-BF37-62438DAAE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77643"/>
              </p:ext>
            </p:extLst>
          </p:nvPr>
        </p:nvGraphicFramePr>
        <p:xfrm>
          <a:off x="1072671" y="4869160"/>
          <a:ext cx="6998658" cy="68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11" imgW="2450880" imgH="241200" progId="Equation.DSMT4">
                  <p:embed/>
                </p:oleObj>
              </mc:Choice>
              <mc:Fallback>
                <p:oleObj name="Equation" r:id="rId11" imgW="245088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BD79D7F-08D3-B084-7F51-23C5FDF6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2671" y="4869160"/>
                        <a:ext cx="6998658" cy="688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DF98537-3C82-A74F-9156-60D726BC55DA}"/>
              </a:ext>
            </a:extLst>
          </p:cNvPr>
          <p:cNvSpPr txBox="1"/>
          <p:nvPr/>
        </p:nvSpPr>
        <p:spPr>
          <a:xfrm>
            <a:off x="259232" y="3894234"/>
            <a:ext cx="1720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1.6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8DE545-BBDF-8062-D067-295A0D421A4D}"/>
              </a:ext>
            </a:extLst>
          </p:cNvPr>
          <p:cNvSpPr txBox="1"/>
          <p:nvPr/>
        </p:nvSpPr>
        <p:spPr>
          <a:xfrm>
            <a:off x="1541757" y="3894234"/>
            <a:ext cx="7854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行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列式某一行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的元素与另一行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的对应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570004-9A9C-A74A-C3E2-03F5D570F4C8}"/>
              </a:ext>
            </a:extLst>
          </p:cNvPr>
          <p:cNvSpPr txBox="1"/>
          <p:nvPr/>
        </p:nvSpPr>
        <p:spPr>
          <a:xfrm>
            <a:off x="259232" y="5445224"/>
            <a:ext cx="706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或       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DE33E8B-B4CA-C078-47C3-99B43BFB3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5913"/>
              </p:ext>
            </p:extLst>
          </p:nvPr>
        </p:nvGraphicFramePr>
        <p:xfrm>
          <a:off x="1027030" y="5764945"/>
          <a:ext cx="7074387" cy="68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3" imgW="2476440" imgH="241200" progId="Equation.DSMT4">
                  <p:embed/>
                </p:oleObj>
              </mc:Choice>
              <mc:Fallback>
                <p:oleObj name="Equation" r:id="rId13" imgW="247644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BB9CB7A-E85C-A4E7-981E-CBF2CDD91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27030" y="5764945"/>
                        <a:ext cx="7074387" cy="688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33119CF-63AC-A6D2-EA2B-CBDA5F80CAFD}"/>
              </a:ext>
            </a:extLst>
          </p:cNvPr>
          <p:cNvSpPr txBox="1"/>
          <p:nvPr/>
        </p:nvSpPr>
        <p:spPr>
          <a:xfrm>
            <a:off x="259232" y="4420771"/>
            <a:ext cx="8393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元素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代数余子式乘积之和等于零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1367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25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51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展开法则的推论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A0109A-DCE8-9747-BA01-67D6F817EB39}"/>
              </a:ext>
            </a:extLst>
          </p:cNvPr>
          <p:cNvSpPr txBox="1"/>
          <p:nvPr/>
        </p:nvSpPr>
        <p:spPr>
          <a:xfrm>
            <a:off x="288032" y="764704"/>
            <a:ext cx="5292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结合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及其推论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1.6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6FA66B8-0702-2B99-5212-1379B33E8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27947"/>
              </p:ext>
            </p:extLst>
          </p:nvPr>
        </p:nvGraphicFramePr>
        <p:xfrm>
          <a:off x="1026781" y="1559923"/>
          <a:ext cx="3056320" cy="107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4" imgW="1333440" imgH="469800" progId="Equation.DSMT4">
                  <p:embed/>
                </p:oleObj>
              </mc:Choice>
              <mc:Fallback>
                <p:oleObj name="Equation" r:id="rId4" imgW="1333440" imgH="4698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2583B2F-208B-1351-65D7-D83F506575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6781" y="1559923"/>
                        <a:ext cx="3056320" cy="1076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7E4E06C-8F82-A5B1-179D-F05DA650ADE5}"/>
              </a:ext>
            </a:extLst>
          </p:cNvPr>
          <p:cNvSpPr txBox="1"/>
          <p:nvPr/>
        </p:nvSpPr>
        <p:spPr>
          <a:xfrm>
            <a:off x="4224014" y="1814641"/>
            <a:ext cx="695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88AE6B8-29FB-71DF-1F02-AB7B9460C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461890"/>
              </p:ext>
            </p:extLst>
          </p:nvPr>
        </p:nvGraphicFramePr>
        <p:xfrm>
          <a:off x="4919987" y="1473835"/>
          <a:ext cx="3056400" cy="10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6" imgW="1358640" imgH="469800" progId="Equation.DSMT4">
                  <p:embed/>
                </p:oleObj>
              </mc:Choice>
              <mc:Fallback>
                <p:oleObj name="Equation" r:id="rId6" imgW="1358640" imgH="469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FF9F6C0-09A5-6717-099C-1B537D26D9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9987" y="1473835"/>
                        <a:ext cx="3056400" cy="10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0D1D0AC-A65E-D1F8-4F5C-F077CD97EFCA}"/>
              </a:ext>
            </a:extLst>
          </p:cNvPr>
          <p:cNvSpPr txBox="1"/>
          <p:nvPr/>
        </p:nvSpPr>
        <p:spPr>
          <a:xfrm>
            <a:off x="268941" y="2869219"/>
            <a:ext cx="558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64A421-1078-AAD1-E18B-BBE81848EE78}"/>
              </a:ext>
            </a:extLst>
          </p:cNvPr>
          <p:cNvSpPr txBox="1"/>
          <p:nvPr/>
        </p:nvSpPr>
        <p:spPr>
          <a:xfrm>
            <a:off x="827584" y="4493438"/>
            <a:ext cx="74888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此外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一些复杂的行列式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需要综合运用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行列式的性质及其展开法则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将其化简为特殊类型的行列式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如上（下）三角行列式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或运用降阶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、递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推等方法进行计算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8FA5D0-16F3-4D8D-D71A-8D9318104751}"/>
              </a:ext>
            </a:extLst>
          </p:cNvPr>
          <p:cNvSpPr txBox="1"/>
          <p:nvPr/>
        </p:nvSpPr>
        <p:spPr>
          <a:xfrm>
            <a:off x="815788" y="2858121"/>
            <a:ext cx="8220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行列式按行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展开法则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可知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若利用行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9A2B1F-F611-4A5C-E1BF-7C71CA28FAF0}"/>
              </a:ext>
            </a:extLst>
          </p:cNvPr>
          <p:cNvSpPr txBox="1"/>
          <p:nvPr/>
        </p:nvSpPr>
        <p:spPr>
          <a:xfrm>
            <a:off x="805049" y="3314333"/>
            <a:ext cx="7655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运算把行列式的某一行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中部分元素变为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后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D0DF27-1CCC-6DFA-B7B2-8593F36C3A11}"/>
              </a:ext>
            </a:extLst>
          </p:cNvPr>
          <p:cNvSpPr txBox="1"/>
          <p:nvPr/>
        </p:nvSpPr>
        <p:spPr>
          <a:xfrm>
            <a:off x="797027" y="3804801"/>
            <a:ext cx="6439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按该行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展开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可简化行列式的计算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392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75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2" y="12387"/>
            <a:ext cx="80139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展开法则计算行列式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891AA6-D271-B2D9-852A-DADA9913C531}"/>
              </a:ext>
            </a:extLst>
          </p:cNvPr>
          <p:cNvSpPr txBox="1"/>
          <p:nvPr/>
        </p:nvSpPr>
        <p:spPr>
          <a:xfrm>
            <a:off x="259232" y="620688"/>
            <a:ext cx="3592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1.12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计算行列式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C703F6E4-36CE-B8EA-D326-2C8AA77545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09302"/>
              </p:ext>
            </p:extLst>
          </p:nvPr>
        </p:nvGraphicFramePr>
        <p:xfrm>
          <a:off x="2267744" y="1107895"/>
          <a:ext cx="3312368" cy="175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1485720" imgH="787320" progId="Equation.DSMT4">
                  <p:embed/>
                </p:oleObj>
              </mc:Choice>
              <mc:Fallback>
                <p:oleObj name="Equation" r:id="rId4" imgW="1485720" imgH="78732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07895"/>
                        <a:ext cx="3312368" cy="175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7EB295-6ED8-9F78-3C11-A1E1B6000968}"/>
                  </a:ext>
                </a:extLst>
              </p:cNvPr>
              <p:cNvSpPr txBox="1"/>
              <p:nvPr/>
            </p:nvSpPr>
            <p:spPr>
              <a:xfrm>
                <a:off x="755576" y="2780409"/>
                <a:ext cx="82089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𝑫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的第二</a:t>
                </a:r>
                <a:r>
                  <a:rPr lang="zh-CN" altLang="en-US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列元素</a:t>
                </a:r>
                <a:r>
                  <a:rPr lang="en-US" altLang="zh-CN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32</a:t>
                </a:r>
                <a:r>
                  <a:rPr lang="zh-CN" altLang="en-US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考虑保留第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列的</a:t>
                </a:r>
                <a:r>
                  <a:rPr lang="en-US" altLang="zh-CN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将</a:t>
                </a:r>
                <a:endParaRPr lang="zh-CN" altLang="en-US" b="1" dirty="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7EB295-6ED8-9F78-3C11-A1E1B6000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0409"/>
                <a:ext cx="8208912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323944F-A52D-66AA-932C-7ABEF5329953}"/>
              </a:ext>
            </a:extLst>
          </p:cNvPr>
          <p:cNvSpPr txBox="1"/>
          <p:nvPr/>
        </p:nvSpPr>
        <p:spPr>
          <a:xfrm>
            <a:off x="259232" y="2769324"/>
            <a:ext cx="62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479BE79-DE4B-AF77-1734-9EA021BA3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74736"/>
              </p:ext>
            </p:extLst>
          </p:nvPr>
        </p:nvGraphicFramePr>
        <p:xfrm>
          <a:off x="878999" y="4266750"/>
          <a:ext cx="402453" cy="40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7" imgW="164880" imgH="164880" progId="Equation.DSMT4">
                  <p:embed/>
                </p:oleObj>
              </mc:Choice>
              <mc:Fallback>
                <p:oleObj name="Equation" r:id="rId7" imgW="164880" imgH="164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ADE9536-FA52-9B54-E725-9EEEF80BE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8999" y="4266750"/>
                        <a:ext cx="402453" cy="400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274CC5-07DD-5F1A-B954-BA4E4065D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92652"/>
              </p:ext>
            </p:extLst>
          </p:nvPr>
        </p:nvGraphicFramePr>
        <p:xfrm>
          <a:off x="1080225" y="3752397"/>
          <a:ext cx="30543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9" imgW="1663560" imgH="787320" progId="Equation.DSMT4">
                  <p:embed/>
                </p:oleObj>
              </mc:Choice>
              <mc:Fallback>
                <p:oleObj name="Equation" r:id="rId9" imgW="1663560" imgH="7873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79BE79-DE4B-AF77-1734-9EA021BA3E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0225" y="3752397"/>
                        <a:ext cx="305435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598DB8C-DD5E-2FB8-63A7-B954AFD13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331201"/>
              </p:ext>
            </p:extLst>
          </p:nvPr>
        </p:nvGraphicFramePr>
        <p:xfrm>
          <a:off x="4134575" y="3851756"/>
          <a:ext cx="3007941" cy="123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11" imgW="1473120" imgH="609480" progId="Equation.DSMT4">
                  <p:embed/>
                </p:oleObj>
              </mc:Choice>
              <mc:Fallback>
                <p:oleObj name="Equation" r:id="rId11" imgW="1473120" imgH="609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79BE79-DE4B-AF77-1734-9EA021BA3E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34575" y="3851756"/>
                        <a:ext cx="3007941" cy="123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4C1ADD0-DED5-D345-3B56-99E977F04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850240"/>
              </p:ext>
            </p:extLst>
          </p:nvPr>
        </p:nvGraphicFramePr>
        <p:xfrm>
          <a:off x="574140" y="5181450"/>
          <a:ext cx="3476000" cy="123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3" imgW="1701720" imgH="609480" progId="Equation.DSMT4">
                  <p:embed/>
                </p:oleObj>
              </mc:Choice>
              <mc:Fallback>
                <p:oleObj name="Equation" r:id="rId13" imgW="1701720" imgH="609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79BE79-DE4B-AF77-1734-9EA021BA3E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4140" y="5181450"/>
                        <a:ext cx="3476000" cy="123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003834F-4AE1-21C8-78E4-FB44AB6AC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49008"/>
              </p:ext>
            </p:extLst>
          </p:nvPr>
        </p:nvGraphicFramePr>
        <p:xfrm>
          <a:off x="4050140" y="5322588"/>
          <a:ext cx="3931469" cy="95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5" imgW="1714320" imgH="419040" progId="Equation.DSMT4">
                  <p:embed/>
                </p:oleObj>
              </mc:Choice>
              <mc:Fallback>
                <p:oleObj name="Equation" r:id="rId15" imgW="171432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79BE79-DE4B-AF77-1734-9EA021BA3E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50140" y="5322588"/>
                        <a:ext cx="3931469" cy="954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F4DE889-9223-D275-92E0-7BE200943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15357"/>
              </p:ext>
            </p:extLst>
          </p:nvPr>
        </p:nvGraphicFramePr>
        <p:xfrm>
          <a:off x="7962300" y="5609781"/>
          <a:ext cx="766855" cy="38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7" imgW="355320" imgH="177480" progId="Equation.DSMT4">
                  <p:embed/>
                </p:oleObj>
              </mc:Choice>
              <mc:Fallback>
                <p:oleObj name="Equation" r:id="rId17" imgW="35532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79BE79-DE4B-AF77-1734-9EA021BA3E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62300" y="5609781"/>
                        <a:ext cx="766855" cy="380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831C765-0849-9823-B225-98102EF14237}"/>
              </a:ext>
            </a:extLst>
          </p:cNvPr>
          <p:cNvSpPr txBox="1"/>
          <p:nvPr/>
        </p:nvSpPr>
        <p:spPr>
          <a:xfrm>
            <a:off x="259232" y="3262963"/>
            <a:ext cx="6796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其余元素变为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0,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然后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按第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列展开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3379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25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5" y="-23642"/>
            <a:ext cx="77979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三阶范德蒙德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𝑽𝒂𝒏𝒅𝒆𝒓𝒎𝒐𝒏𝒅𝒆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657D5-0193-B5EC-C153-5788B5817809}"/>
              </a:ext>
            </a:extLst>
          </p:cNvPr>
          <p:cNvSpPr txBox="1"/>
          <p:nvPr/>
        </p:nvSpPr>
        <p:spPr>
          <a:xfrm>
            <a:off x="450850" y="930993"/>
            <a:ext cx="8369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1.13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计算三阶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范德蒙德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Vandermonde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460343DC-518D-1916-69AB-AC4D0453E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09915"/>
              </p:ext>
            </p:extLst>
          </p:nvPr>
        </p:nvGraphicFramePr>
        <p:xfrm>
          <a:off x="2483768" y="1621746"/>
          <a:ext cx="3035867" cy="170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4" imgW="1218960" imgH="685800" progId="Equation.DSMT4">
                  <p:embed/>
                </p:oleObj>
              </mc:Choice>
              <mc:Fallback>
                <p:oleObj name="Equation" r:id="rId4" imgW="1218960" imgH="68580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621746"/>
                        <a:ext cx="3035867" cy="1708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CB9A8C2-A68E-428C-C95C-9F5F4C75CB19}"/>
              </a:ext>
            </a:extLst>
          </p:cNvPr>
          <p:cNvSpPr txBox="1"/>
          <p:nvPr/>
        </p:nvSpPr>
        <p:spPr>
          <a:xfrm>
            <a:off x="1009012" y="3501008"/>
            <a:ext cx="7721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注意到各列元素组成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等比数列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从最后一行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987108-BE7C-4211-2DA8-9B2CA4AAFAED}"/>
              </a:ext>
            </a:extLst>
          </p:cNvPr>
          <p:cNvSpPr txBox="1"/>
          <p:nvPr/>
        </p:nvSpPr>
        <p:spPr>
          <a:xfrm>
            <a:off x="450850" y="3501008"/>
            <a:ext cx="545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1E29E-F6BE-62C8-3465-FD8B2CAD6554}"/>
              </a:ext>
            </a:extLst>
          </p:cNvPr>
          <p:cNvSpPr txBox="1"/>
          <p:nvPr/>
        </p:nvSpPr>
        <p:spPr>
          <a:xfrm>
            <a:off x="967574" y="4025297"/>
            <a:ext cx="6772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开始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后一行减前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一行的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可得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81939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5" y="-26803"/>
            <a:ext cx="76539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三阶范德蒙德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𝑽𝒂𝒏𝒅𝒆𝒓𝒎𝒐𝒏𝒅𝒆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160D811D-4FD2-7974-F829-142162CBA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753273"/>
              </p:ext>
            </p:extLst>
          </p:nvPr>
        </p:nvGraphicFramePr>
        <p:xfrm>
          <a:off x="2344573" y="2561498"/>
          <a:ext cx="4051265" cy="97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4" imgW="1790640" imgH="431640" progId="Equation.DSMT4">
                  <p:embed/>
                </p:oleObj>
              </mc:Choice>
              <mc:Fallback>
                <p:oleObj name="Equation" r:id="rId4" imgW="1790640" imgH="43164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73" y="2561498"/>
                        <a:ext cx="4051265" cy="97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014C0E4E-DA3B-B5E3-3098-DDB07F833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86635"/>
              </p:ext>
            </p:extLst>
          </p:nvPr>
        </p:nvGraphicFramePr>
        <p:xfrm>
          <a:off x="2344573" y="3749575"/>
          <a:ext cx="4326384" cy="56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6" imgW="1752480" imgH="228600" progId="Equation.DSMT4">
                  <p:embed/>
                </p:oleObj>
              </mc:Choice>
              <mc:Fallback>
                <p:oleObj name="Equation" r:id="rId6" imgW="1752480" imgH="22860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73" y="3749575"/>
                        <a:ext cx="4326384" cy="564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32CD7C7C-1C9A-7F7B-C94C-2435C9D58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27478"/>
              </p:ext>
            </p:extLst>
          </p:nvPr>
        </p:nvGraphicFramePr>
        <p:xfrm>
          <a:off x="2344573" y="4461265"/>
          <a:ext cx="2542271" cy="87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8" imgW="1104840" imgH="380880" progId="Equation.DSMT4">
                  <p:embed/>
                </p:oleObj>
              </mc:Choice>
              <mc:Fallback>
                <p:oleObj name="Equation" r:id="rId8" imgW="1104840" imgH="38088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73" y="4461265"/>
                        <a:ext cx="2542271" cy="87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B26D1598-6FDB-3756-B878-686115CC4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03791"/>
              </p:ext>
            </p:extLst>
          </p:nvPr>
        </p:nvGraphicFramePr>
        <p:xfrm>
          <a:off x="2286249" y="1183064"/>
          <a:ext cx="5212495" cy="133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10" imgW="2438280" imgH="622080" progId="Equation.DSMT4">
                  <p:embed/>
                </p:oleObj>
              </mc:Choice>
              <mc:Fallback>
                <p:oleObj name="Equation" r:id="rId10" imgW="2438280" imgH="622080" progId="Equation.DSMT4">
                  <p:embed/>
                  <p:pic>
                    <p:nvPicPr>
                      <p:cNvPr id="3" name="Object 11">
                        <a:extLst>
                          <a:ext uri="{FF2B5EF4-FFF2-40B4-BE49-F238E27FC236}">
                            <a16:creationId xmlns:a16="http://schemas.microsoft.com/office/drawing/2014/main" id="{160D811D-4FD2-7974-F829-142162CBA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249" y="1183064"/>
                        <a:ext cx="5212495" cy="1330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D4E69BE5-5CF4-A470-5128-D3B9FF99E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0543"/>
              </p:ext>
            </p:extLst>
          </p:nvPr>
        </p:nvGraphicFramePr>
        <p:xfrm>
          <a:off x="395536" y="1014691"/>
          <a:ext cx="189071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2" imgW="838080" imgH="685800" progId="Equation.DSMT4">
                  <p:embed/>
                </p:oleObj>
              </mc:Choice>
              <mc:Fallback>
                <p:oleObj name="Equation" r:id="rId12" imgW="838080" imgH="685800" progId="Equation.DSMT4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:a16="http://schemas.microsoft.com/office/drawing/2014/main" id="{B26D1598-6FDB-3756-B878-686115CC43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14691"/>
                        <a:ext cx="1890713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D52B22-B492-4AF5-6727-551C4CF3EA93}"/>
                  </a:ext>
                </a:extLst>
              </p:cNvPr>
              <p:cNvSpPr txBox="1"/>
              <p:nvPr/>
            </p:nvSpPr>
            <p:spPr>
              <a:xfrm>
                <a:off x="856045" y="5498068"/>
                <a:ext cx="7028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这里符号“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∏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”表示全体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同类因子的乘积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D52B22-B492-4AF5-6727-551C4CF3E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45" y="5498068"/>
                <a:ext cx="7028323" cy="523220"/>
              </a:xfrm>
              <a:prstGeom prst="rect">
                <a:avLst/>
              </a:prstGeom>
              <a:blipFill>
                <a:blip r:embed="rId14"/>
                <a:stretch>
                  <a:fillRect l="-173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6156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Rectangle 30">
                <a:extLst>
                  <a:ext uri="{FF2B5EF4-FFF2-40B4-BE49-F238E27FC236}">
                    <a16:creationId xmlns:a16="http://schemas.microsoft.com/office/drawing/2014/main" id="{72C5B6C1-1136-4086-B50D-8BBFBB5B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14" y="0"/>
                <a:ext cx="653732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spcBef>
                    <a:spcPct val="0"/>
                  </a:spcBef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6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实践问题</m:t>
                    </m:r>
                    <m:r>
                      <m:rPr>
                        <m:nor/>
                      </m:rPr>
                      <a:rPr lang="en-US" altLang="zh-CN" sz="26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6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阶范德蒙德行列式</a:t>
                </a:r>
                <a:endPara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60" name="Rectangle 30">
                <a:extLst>
                  <a:ext uri="{FF2B5EF4-FFF2-40B4-BE49-F238E27FC236}">
                    <a16:creationId xmlns:a16="http://schemas.microsoft.com/office/drawing/2014/main" id="{72C5B6C1-1136-4086-B50D-8BBFBB5B3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914" y="0"/>
                <a:ext cx="6537325" cy="492443"/>
              </a:xfrm>
              <a:prstGeom prst="rect">
                <a:avLst/>
              </a:prstGeom>
              <a:blipFill>
                <a:blip r:embed="rId4"/>
                <a:stretch>
                  <a:fillRect t="-11111" b="-296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5FC86801-632B-AA6C-76B7-8AC283F92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664520"/>
              </p:ext>
            </p:extLst>
          </p:nvPr>
        </p:nvGraphicFramePr>
        <p:xfrm>
          <a:off x="2519772" y="1375562"/>
          <a:ext cx="4104456" cy="230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5" imgW="1854000" imgH="1041120" progId="Equation.DSMT4">
                  <p:embed/>
                </p:oleObj>
              </mc:Choice>
              <mc:Fallback>
                <p:oleObj name="Equation" r:id="rId5" imgW="1854000" imgH="104112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1375562"/>
                        <a:ext cx="4104456" cy="2306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A091D50B-1DB1-BFF4-89C5-C2B6C1811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53194"/>
              </p:ext>
            </p:extLst>
          </p:nvPr>
        </p:nvGraphicFramePr>
        <p:xfrm>
          <a:off x="3854626" y="3813192"/>
          <a:ext cx="3201164" cy="91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7" imgW="1333440" imgH="380880" progId="Equation.DSMT4">
                  <p:embed/>
                </p:oleObj>
              </mc:Choice>
              <mc:Fallback>
                <p:oleObj name="Equation" r:id="rId7" imgW="1333440" imgH="380880" progId="Equation.DSMT4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5FC86801-632B-AA6C-76B7-8AC283F928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626" y="3813192"/>
                        <a:ext cx="3201164" cy="911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AC8E6A5-4B93-F495-27FA-421FE53BD36D}"/>
              </a:ext>
            </a:extLst>
          </p:cNvPr>
          <p:cNvSpPr txBox="1"/>
          <p:nvPr/>
        </p:nvSpPr>
        <p:spPr>
          <a:xfrm>
            <a:off x="102914" y="86063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对于</a:t>
            </a:r>
            <a:r>
              <a:rPr lang="en-US" altLang="zh-CN" b="1" i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阶范德蒙德行列式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FE72EB-A196-AD05-9DE3-61B20C7DB94C}"/>
              </a:ext>
            </a:extLst>
          </p:cNvPr>
          <p:cNvSpPr txBox="1"/>
          <p:nvPr/>
        </p:nvSpPr>
        <p:spPr>
          <a:xfrm>
            <a:off x="102914" y="3820076"/>
            <a:ext cx="3751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数学归纳法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可以证明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E3B3D0-4C37-F75E-FDA3-C56548F6A585}"/>
              </a:ext>
            </a:extLst>
          </p:cNvPr>
          <p:cNvSpPr txBox="1"/>
          <p:nvPr/>
        </p:nvSpPr>
        <p:spPr>
          <a:xfrm>
            <a:off x="102914" y="4709462"/>
            <a:ext cx="89381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范德蒙德行列式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在行列式的计算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微积分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向量空间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线性变换以及多项式理论中有着广泛的应用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下面给出一个范德蒙德行列式计算的例子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8747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2" y="-5212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运用范德蒙德行列式计算行列式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18D179-4722-1BA5-1A02-8D16E93E753C}"/>
              </a:ext>
            </a:extLst>
          </p:cNvPr>
          <p:cNvSpPr txBox="1"/>
          <p:nvPr/>
        </p:nvSpPr>
        <p:spPr>
          <a:xfrm>
            <a:off x="259232" y="820103"/>
            <a:ext cx="3592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1.14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计算行列式 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C94C06C0-452A-7E49-217D-2F0B6EC70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659068"/>
              </p:ext>
            </p:extLst>
          </p:nvPr>
        </p:nvGraphicFramePr>
        <p:xfrm>
          <a:off x="2949776" y="1224412"/>
          <a:ext cx="3244449" cy="19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4" imgW="1282680" imgH="787320" progId="Equation.DSMT4">
                  <p:embed/>
                </p:oleObj>
              </mc:Choice>
              <mc:Fallback>
                <p:oleObj name="Equation" r:id="rId4" imgW="1282680" imgH="78732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776" y="1224412"/>
                        <a:ext cx="3244449" cy="1991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DA102784-A902-5E56-24E7-E66EFC40A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01066"/>
              </p:ext>
            </p:extLst>
          </p:nvPr>
        </p:nvGraphicFramePr>
        <p:xfrm>
          <a:off x="751201" y="4367696"/>
          <a:ext cx="1100481" cy="429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6" imgW="520560" imgH="203040" progId="Equation.DSMT4">
                  <p:embed/>
                </p:oleObj>
              </mc:Choice>
              <mc:Fallback>
                <p:oleObj name="Equation" r:id="rId6" imgW="520560" imgH="20304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1" y="4367696"/>
                        <a:ext cx="1100481" cy="429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BD8751-C0BE-E196-812A-DD85C97C73D2}"/>
                  </a:ext>
                </a:extLst>
              </p:cNvPr>
              <p:cNvSpPr txBox="1"/>
              <p:nvPr/>
            </p:nvSpPr>
            <p:spPr>
              <a:xfrm>
                <a:off x="882103" y="3216222"/>
                <a:ext cx="79504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注意</a:t>
                </a:r>
                <a14:m>
                  <m:oMath xmlns:m="http://schemas.openxmlformats.org/officeDocument/2006/math">
                    <m:r>
                      <a:rPr lang="zh-CN" altLang="en-US" b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到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𝑫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的转置是一个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四阶范德蒙德行列式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于是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BD8751-C0BE-E196-812A-DD85C97C7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3" y="3216222"/>
                <a:ext cx="7950406" cy="523220"/>
              </a:xfrm>
              <a:prstGeom prst="rect">
                <a:avLst/>
              </a:prstGeom>
              <a:blipFill>
                <a:blip r:embed="rId8"/>
                <a:stretch>
                  <a:fillRect l="-161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970F0157-F1D9-711B-6585-C211D3A73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70708"/>
              </p:ext>
            </p:extLst>
          </p:nvPr>
        </p:nvGraphicFramePr>
        <p:xfrm>
          <a:off x="1857576" y="3881694"/>
          <a:ext cx="2184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9" imgW="1091880" imgH="787320" progId="Equation.DSMT4">
                  <p:embed/>
                </p:oleObj>
              </mc:Choice>
              <mc:Fallback>
                <p:oleObj name="Equation" r:id="rId9" imgW="1091880" imgH="787320" progId="Equation.DSMT4">
                  <p:embed/>
                  <p:pic>
                    <p:nvPicPr>
                      <p:cNvPr id="14" name="Object 11">
                        <a:extLst>
                          <a:ext uri="{FF2B5EF4-FFF2-40B4-BE49-F238E27FC236}">
                            <a16:creationId xmlns:a16="http://schemas.microsoft.com/office/drawing/2014/main" id="{DA102784-A902-5E56-24E7-E66EFC40A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576" y="3881694"/>
                        <a:ext cx="21844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3405A557-540D-DBE1-089F-E58776E56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2467"/>
              </p:ext>
            </p:extLst>
          </p:nvPr>
        </p:nvGraphicFramePr>
        <p:xfrm>
          <a:off x="1851682" y="5572971"/>
          <a:ext cx="497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11" imgW="2489040" imgH="203040" progId="Equation.DSMT4">
                  <p:embed/>
                </p:oleObj>
              </mc:Choice>
              <mc:Fallback>
                <p:oleObj name="Equation" r:id="rId11" imgW="2489040" imgH="203040" progId="Equation.DSMT4">
                  <p:embed/>
                  <p:pic>
                    <p:nvPicPr>
                      <p:cNvPr id="14" name="Object 11">
                        <a:extLst>
                          <a:ext uri="{FF2B5EF4-FFF2-40B4-BE49-F238E27FC236}">
                            <a16:creationId xmlns:a16="http://schemas.microsoft.com/office/drawing/2014/main" id="{DA102784-A902-5E56-24E7-E66EFC40A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682" y="5572971"/>
                        <a:ext cx="497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8609C18B-0580-9BDF-FF12-15D8A4C772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19052"/>
              </p:ext>
            </p:extLst>
          </p:nvPr>
        </p:nvGraphicFramePr>
        <p:xfrm>
          <a:off x="1862062" y="6108700"/>
          <a:ext cx="68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3" imgW="342720" imgH="177480" progId="Equation.DSMT4">
                  <p:embed/>
                </p:oleObj>
              </mc:Choice>
              <mc:Fallback>
                <p:oleObj name="Equation" r:id="rId13" imgW="342720" imgH="177480" progId="Equation.DSMT4">
                  <p:embed/>
                  <p:pic>
                    <p:nvPicPr>
                      <p:cNvPr id="14" name="Object 11">
                        <a:extLst>
                          <a:ext uri="{FF2B5EF4-FFF2-40B4-BE49-F238E27FC236}">
                            <a16:creationId xmlns:a16="http://schemas.microsoft.com/office/drawing/2014/main" id="{DA102784-A902-5E56-24E7-E66EFC40A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062" y="6108700"/>
                        <a:ext cx="685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2F2E503-3926-3301-9457-0E3EF9B97E14}"/>
              </a:ext>
            </a:extLst>
          </p:cNvPr>
          <p:cNvSpPr txBox="1"/>
          <p:nvPr/>
        </p:nvSpPr>
        <p:spPr>
          <a:xfrm>
            <a:off x="259232" y="3221154"/>
            <a:ext cx="491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94455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6539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展开法则计算行列式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D58C5E-42A0-5CEF-A53D-0237D08A2DA1}"/>
              </a:ext>
            </a:extLst>
          </p:cNvPr>
          <p:cNvSpPr txBox="1"/>
          <p:nvPr/>
        </p:nvSpPr>
        <p:spPr>
          <a:xfrm>
            <a:off x="259232" y="850973"/>
            <a:ext cx="4223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1.15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设四阶行列式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83EDCD7-08BC-4C45-2B48-D6AD79980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37078"/>
              </p:ext>
            </p:extLst>
          </p:nvPr>
        </p:nvGraphicFramePr>
        <p:xfrm>
          <a:off x="3039735" y="1403277"/>
          <a:ext cx="3306849" cy="227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4" imgW="1143000" imgH="787320" progId="Equation.DSMT4">
                  <p:embed/>
                </p:oleObj>
              </mc:Choice>
              <mc:Fallback>
                <p:oleObj name="Equation" r:id="rId4" imgW="11430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9735" y="1403277"/>
                        <a:ext cx="3306849" cy="2276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2B75BF-BF47-FF01-9A37-E2030294EF18}"/>
                  </a:ext>
                </a:extLst>
              </p:cNvPr>
              <p:cNvSpPr txBox="1"/>
              <p:nvPr/>
            </p:nvSpPr>
            <p:spPr>
              <a:xfrm>
                <a:off x="259232" y="3780792"/>
                <a:ext cx="853826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M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M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M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24 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43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及</a:t>
                </a:r>
                <a:endParaRPr lang="en-US" altLang="zh-CN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43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2B75BF-BF47-FF01-9A37-E2030294E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2" y="3780792"/>
                <a:ext cx="8538262" cy="954107"/>
              </a:xfrm>
              <a:prstGeom prst="rect">
                <a:avLst/>
              </a:prstGeom>
              <a:blipFill>
                <a:blip r:embed="rId6"/>
                <a:stretch>
                  <a:fillRect l="-1335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59676"/>
      </p:ext>
    </p:extLst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4" y="3252"/>
            <a:ext cx="78756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展开法则计算行列式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A0440D-1D84-ED70-6E8B-BCC8D7A89B64}"/>
              </a:ext>
            </a:extLst>
          </p:cNvPr>
          <p:cNvSpPr txBox="1"/>
          <p:nvPr/>
        </p:nvSpPr>
        <p:spPr>
          <a:xfrm>
            <a:off x="827584" y="1049973"/>
            <a:ext cx="6390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代数余子式的定义及定理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0900876-1106-FF37-6127-97E841774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95688"/>
              </p:ext>
            </p:extLst>
          </p:nvPr>
        </p:nvGraphicFramePr>
        <p:xfrm>
          <a:off x="909246" y="1792734"/>
          <a:ext cx="3533432" cy="52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4" imgW="1549080" imgH="228600" progId="Equation.DSMT4">
                  <p:embed/>
                </p:oleObj>
              </mc:Choice>
              <mc:Fallback>
                <p:oleObj name="Equation" r:id="rId4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9246" y="1792734"/>
                        <a:ext cx="3533432" cy="523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F40D7AC-1A97-6DF2-F7AA-59CD40427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669750"/>
              </p:ext>
            </p:extLst>
          </p:nvPr>
        </p:nvGraphicFramePr>
        <p:xfrm>
          <a:off x="595201" y="2256092"/>
          <a:ext cx="3976800" cy="58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6" imgW="1562040" imgH="228600" progId="Equation.DSMT4">
                  <p:embed/>
                </p:oleObj>
              </mc:Choice>
              <mc:Fallback>
                <p:oleObj name="Equation" r:id="rId6" imgW="156204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0900876-1106-FF37-6127-97E841774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5201" y="2256092"/>
                        <a:ext cx="3976800" cy="58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B088788-480E-0F63-9F5C-A89E7FB23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61607"/>
              </p:ext>
            </p:extLst>
          </p:nvPr>
        </p:nvGraphicFramePr>
        <p:xfrm>
          <a:off x="3275856" y="2764895"/>
          <a:ext cx="2900625" cy="176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8" imgW="1295280" imgH="787320" progId="Equation.DSMT4">
                  <p:embed/>
                </p:oleObj>
              </mc:Choice>
              <mc:Fallback>
                <p:oleObj name="Equation" r:id="rId8" imgW="1295280" imgH="7873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0900876-1106-FF37-6127-97E841774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5856" y="2764895"/>
                        <a:ext cx="2900625" cy="1762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B431B13-D15C-8B0E-2496-1E417D8BE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60685"/>
              </p:ext>
            </p:extLst>
          </p:nvPr>
        </p:nvGraphicFramePr>
        <p:xfrm>
          <a:off x="6139791" y="2838168"/>
          <a:ext cx="2254276" cy="168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10" imgW="812520" imgH="609480" progId="Equation.DSMT4">
                  <p:embed/>
                </p:oleObj>
              </mc:Choice>
              <mc:Fallback>
                <p:oleObj name="Equation" r:id="rId10" imgW="81252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0900876-1106-FF37-6127-97E841774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39791" y="2838168"/>
                        <a:ext cx="2254276" cy="1689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1AEA735-36A0-E309-6070-AF8A28D14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603646"/>
              </p:ext>
            </p:extLst>
          </p:nvPr>
        </p:nvGraphicFramePr>
        <p:xfrm>
          <a:off x="595200" y="4647890"/>
          <a:ext cx="2805461" cy="1531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2" imgW="1117440" imgH="609480" progId="Equation.DSMT4">
                  <p:embed/>
                </p:oleObj>
              </mc:Choice>
              <mc:Fallback>
                <p:oleObj name="Equation" r:id="rId12" imgW="111744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0900876-1106-FF37-6127-97E841774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5200" y="4647890"/>
                        <a:ext cx="2805461" cy="1531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FDF0666-9F36-6D57-178C-1E2CA7990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959585"/>
              </p:ext>
            </p:extLst>
          </p:nvPr>
        </p:nvGraphicFramePr>
        <p:xfrm>
          <a:off x="3355975" y="5175250"/>
          <a:ext cx="6540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4" imgW="279360" imgH="203040" progId="Equation.DSMT4">
                  <p:embed/>
                </p:oleObj>
              </mc:Choice>
              <mc:Fallback>
                <p:oleObj name="Equation" r:id="rId14" imgW="279360" imgH="203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0900876-1106-FF37-6127-97E841774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55975" y="5175250"/>
                        <a:ext cx="6540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3D85338-8698-595E-EBB9-B2600EC2AD49}"/>
              </a:ext>
            </a:extLst>
          </p:cNvPr>
          <p:cNvSpPr txBox="1"/>
          <p:nvPr/>
        </p:nvSpPr>
        <p:spPr>
          <a:xfrm>
            <a:off x="281154" y="1049973"/>
            <a:ext cx="628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0C18FF0-0EA5-2636-9FA5-09645B76D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084295"/>
              </p:ext>
            </p:extLst>
          </p:nvPr>
        </p:nvGraphicFramePr>
        <p:xfrm>
          <a:off x="595200" y="2764895"/>
          <a:ext cx="2587145" cy="182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6" imgW="1117440" imgH="787320" progId="Equation.DSMT4">
                  <p:embed/>
                </p:oleObj>
              </mc:Choice>
              <mc:Fallback>
                <p:oleObj name="Equation" r:id="rId16" imgW="1117440" imgH="7873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F40D7AC-1A97-6DF2-F7AA-59CD404276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5200" y="2764895"/>
                        <a:ext cx="2587145" cy="1828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1454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>
            <a:extLst>
              <a:ext uri="{FF2B5EF4-FFF2-40B4-BE49-F238E27FC236}">
                <a16:creationId xmlns:a16="http://schemas.microsoft.com/office/drawing/2014/main" id="{B23C083C-4786-427B-8023-7BCA8B81A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B2132EF-33CE-4DEE-A132-AEEC1C91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0"/>
            <a:ext cx="410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第一章  行列式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8046D2-C6D9-4330-8B3B-9CE457AFD2E6}"/>
              </a:ext>
            </a:extLst>
          </p:cNvPr>
          <p:cNvSpPr/>
          <p:nvPr/>
        </p:nvSpPr>
        <p:spPr>
          <a:xfrm>
            <a:off x="1619672" y="1628800"/>
            <a:ext cx="5455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§1.4 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展开</a:t>
            </a:r>
          </a:p>
        </p:txBody>
      </p:sp>
    </p:spTree>
    <p:extLst>
      <p:ext uri="{BB962C8B-B14F-4D97-AF65-F5344CB8AC3E}">
        <p14:creationId xmlns:p14="http://schemas.microsoft.com/office/powerpoint/2010/main" val="1757092652"/>
      </p:ext>
    </p:extLst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0" y="0"/>
            <a:ext cx="77979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展开法则计算行列式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FDF0666-9F36-6D57-178C-1E2CA7990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011574"/>
              </p:ext>
            </p:extLst>
          </p:nvPr>
        </p:nvGraphicFramePr>
        <p:xfrm>
          <a:off x="450850" y="692696"/>
          <a:ext cx="3025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4" imgW="1333440" imgH="228600" progId="Equation.DSMT4">
                  <p:embed/>
                </p:oleObj>
              </mc:Choice>
              <mc:Fallback>
                <p:oleObj name="Equation" r:id="rId4" imgW="13334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FDF0666-9F36-6D57-178C-1E2CA7990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" y="692696"/>
                        <a:ext cx="30257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76E9BA9-C476-3BBC-35DC-AD842AADA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75638"/>
              </p:ext>
            </p:extLst>
          </p:nvPr>
        </p:nvGraphicFramePr>
        <p:xfrm>
          <a:off x="125756" y="1144399"/>
          <a:ext cx="49847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6" imgW="2197080" imgH="228600" progId="Equation.DSMT4">
                  <p:embed/>
                </p:oleObj>
              </mc:Choice>
              <mc:Fallback>
                <p:oleObj name="Equation" r:id="rId6" imgW="21970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FDF0666-9F36-6D57-178C-1E2CA7990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756" y="1144399"/>
                        <a:ext cx="498475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70A05CC-390C-76E8-B98E-B5841E14A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88125"/>
              </p:ext>
            </p:extLst>
          </p:nvPr>
        </p:nvGraphicFramePr>
        <p:xfrm>
          <a:off x="125756" y="1658366"/>
          <a:ext cx="2103438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8" imgW="927000" imgH="787320" progId="Equation.DSMT4">
                  <p:embed/>
                </p:oleObj>
              </mc:Choice>
              <mc:Fallback>
                <p:oleObj name="Equation" r:id="rId8" imgW="927000" imgH="7873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FDF0666-9F36-6D57-178C-1E2CA7990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756" y="1658366"/>
                        <a:ext cx="2103438" cy="179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13F09F-D96E-6458-20A9-BFE95743D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80666"/>
              </p:ext>
            </p:extLst>
          </p:nvPr>
        </p:nvGraphicFramePr>
        <p:xfrm>
          <a:off x="2185988" y="2279243"/>
          <a:ext cx="631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10" imgW="279360" imgH="203040" progId="Equation.DSMT4">
                  <p:embed/>
                </p:oleObj>
              </mc:Choice>
              <mc:Fallback>
                <p:oleObj name="Equation" r:id="rId10" imgW="27936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FDF0666-9F36-6D57-178C-1E2CA7990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85988" y="2279243"/>
                        <a:ext cx="63182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67B67CA-A200-688D-C048-E846126BD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29071"/>
              </p:ext>
            </p:extLst>
          </p:nvPr>
        </p:nvGraphicFramePr>
        <p:xfrm>
          <a:off x="450850" y="3517617"/>
          <a:ext cx="3584856" cy="52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12" imgW="1574640" imgH="228600" progId="Equation.DSMT4">
                  <p:embed/>
                </p:oleObj>
              </mc:Choice>
              <mc:Fallback>
                <p:oleObj name="Equation" r:id="rId12" imgW="15746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0850" y="3517617"/>
                        <a:ext cx="3584856" cy="522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F4002D3-A4AD-CB65-13DA-8F829A6D8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902459"/>
              </p:ext>
            </p:extLst>
          </p:nvPr>
        </p:nvGraphicFramePr>
        <p:xfrm>
          <a:off x="125756" y="4039903"/>
          <a:ext cx="2241667" cy="174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4" imgW="1015920" imgH="787320" progId="Equation.DSMT4">
                  <p:embed/>
                </p:oleObj>
              </mc:Choice>
              <mc:Fallback>
                <p:oleObj name="Equation" r:id="rId14" imgW="1015920" imgH="7873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756" y="4039903"/>
                        <a:ext cx="2241667" cy="174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3B2FA42-7492-5DAF-C520-8094D3AD1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17237"/>
              </p:ext>
            </p:extLst>
          </p:nvPr>
        </p:nvGraphicFramePr>
        <p:xfrm>
          <a:off x="2419659" y="4039903"/>
          <a:ext cx="272415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6" imgW="1307880" imgH="787320" progId="Equation.DSMT4">
                  <p:embed/>
                </p:oleObj>
              </mc:Choice>
              <mc:Fallback>
                <p:oleObj name="Equation" r:id="rId16" imgW="1307880" imgH="7873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19659" y="4039903"/>
                        <a:ext cx="2724150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729170A-10B0-97ED-2E72-B83471629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84508"/>
              </p:ext>
            </p:extLst>
          </p:nvPr>
        </p:nvGraphicFramePr>
        <p:xfrm>
          <a:off x="5143809" y="4132771"/>
          <a:ext cx="1969767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8" imgW="825480" imgH="609480" progId="Equation.DSMT4">
                  <p:embed/>
                </p:oleObj>
              </mc:Choice>
              <mc:Fallback>
                <p:oleObj name="Equation" r:id="rId18" imgW="825480" imgH="609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43809" y="4132771"/>
                        <a:ext cx="1969767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F8FBEF9-CC49-6CFD-2463-A27EA6F2B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38831"/>
              </p:ext>
            </p:extLst>
          </p:nvPr>
        </p:nvGraphicFramePr>
        <p:xfrm>
          <a:off x="6990534" y="4132771"/>
          <a:ext cx="2153466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20" imgW="901440" imgH="609480" progId="Equation.DSMT4">
                  <p:embed/>
                </p:oleObj>
              </mc:Choice>
              <mc:Fallback>
                <p:oleObj name="Equation" r:id="rId20" imgW="901440" imgH="609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990534" y="4132771"/>
                        <a:ext cx="2153466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00C32C2-3591-A755-2822-C31D2FEDD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33983"/>
              </p:ext>
            </p:extLst>
          </p:nvPr>
        </p:nvGraphicFramePr>
        <p:xfrm>
          <a:off x="125756" y="5850376"/>
          <a:ext cx="940622" cy="45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22" imgW="368280" imgH="177480" progId="Equation.DSMT4">
                  <p:embed/>
                </p:oleObj>
              </mc:Choice>
              <mc:Fallback>
                <p:oleObj name="Equation" r:id="rId22" imgW="368280" imgH="177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5756" y="5850376"/>
                        <a:ext cx="940622" cy="455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6821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BF13833-45B6-4AAA-B73B-C5518CFE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6" y="1412776"/>
            <a:ext cx="79265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行列式的代数余子式的定义是什么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如何利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用</a:t>
            </a:r>
            <a:endParaRPr kumimoji="1" lang="zh-CN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Line 12">
            <a:extLst>
              <a:ext uri="{FF2B5EF4-FFF2-40B4-BE49-F238E27FC236}">
                <a16:creationId xmlns:a16="http://schemas.microsoft.com/office/drawing/2014/main" id="{80982FA9-26BC-4A95-9851-2F2FC5A77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6D50D67-0721-460C-980E-6D04231C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499" y="1816268"/>
            <a:ext cx="65077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展开法则对行列式进行计算？</a:t>
            </a:r>
          </a:p>
        </p:txBody>
      </p:sp>
      <p:sp>
        <p:nvSpPr>
          <p:cNvPr id="44037" name="Text Box 2">
            <a:extLst>
              <a:ext uri="{FF2B5EF4-FFF2-40B4-BE49-F238E27FC236}">
                <a16:creationId xmlns:a16="http://schemas.microsoft.com/office/drawing/2014/main" id="{EA77B2B6-8A95-4258-8CFE-AE1C4CC4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76472"/>
            <a:ext cx="5407025" cy="59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行列式的性质的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53382267-904B-4FCD-A0F5-4D7098E0F9EF}"/>
              </a:ext>
            </a:extLst>
          </p:cNvPr>
          <p:cNvSpPr/>
          <p:nvPr/>
        </p:nvSpPr>
        <p:spPr bwMode="auto">
          <a:xfrm>
            <a:off x="1067390" y="1521676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0185E265-DE75-4DB9-8ED5-2F029519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384" y="2293322"/>
            <a:ext cx="749299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爆炸形: 8 pt  27">
            <a:extLst>
              <a:ext uri="{FF2B5EF4-FFF2-40B4-BE49-F238E27FC236}">
                <a16:creationId xmlns:a16="http://schemas.microsoft.com/office/drawing/2014/main" id="{248C877F-9883-4098-8C1C-B2D41EE58B18}"/>
              </a:ext>
            </a:extLst>
          </p:cNvPr>
          <p:cNvSpPr/>
          <p:nvPr/>
        </p:nvSpPr>
        <p:spPr bwMode="auto">
          <a:xfrm>
            <a:off x="1064613" y="2432180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D45D5E3B-7792-41DB-B7B3-A7C01A97E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61" y="2793072"/>
            <a:ext cx="804036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结合行列式性质和行列式按行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B23A7B6D-0423-4C9B-B3FA-23D5B0DAEF34}"/>
              </a:ext>
            </a:extLst>
          </p:cNvPr>
          <p:cNvSpPr/>
          <p:nvPr/>
        </p:nvSpPr>
        <p:spPr bwMode="auto">
          <a:xfrm>
            <a:off x="1067390" y="293936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CB3E57B-55C7-4632-8419-C4CDE68B0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928" y="3196564"/>
            <a:ext cx="46033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计算行列式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5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7FAD9148-9271-4382-ACAF-806CF34C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96" y="3670572"/>
            <a:ext cx="790230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结合具体要求行列式的特点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</a:t>
            </a:r>
          </a:p>
        </p:txBody>
      </p:sp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082BB6DD-8C1D-41CE-AA78-9834A7F65212}"/>
              </a:ext>
            </a:extLst>
          </p:cNvPr>
          <p:cNvSpPr/>
          <p:nvPr/>
        </p:nvSpPr>
        <p:spPr bwMode="auto">
          <a:xfrm>
            <a:off x="1071864" y="3798052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10E4721-4835-429B-A2A3-E5E18CA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6" y="4913938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范德蒙德行列式有何特征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>
            <a:extLst>
              <a:ext uri="{FF2B5EF4-FFF2-40B4-BE49-F238E27FC236}">
                <a16:creationId xmlns:a16="http://schemas.microsoft.com/office/drawing/2014/main" id="{FBB8E06C-C25A-473E-91F8-3070EDFE2E38}"/>
              </a:ext>
            </a:extLst>
          </p:cNvPr>
          <p:cNvSpPr/>
          <p:nvPr/>
        </p:nvSpPr>
        <p:spPr bwMode="auto">
          <a:xfrm>
            <a:off x="1062584" y="502283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059" name="Picture 11">
            <a:extLst>
              <a:ext uri="{FF2B5EF4-FFF2-40B4-BE49-F238E27FC236}">
                <a16:creationId xmlns:a16="http://schemas.microsoft.com/office/drawing/2014/main" id="{F6B0C0DB-4097-40EC-AC71-84AE9EC490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76FBD4-0911-798D-6AF6-5860746E4346}"/>
              </a:ext>
            </a:extLst>
          </p:cNvPr>
          <p:cNvSpPr txBox="1"/>
          <p:nvPr/>
        </p:nvSpPr>
        <p:spPr>
          <a:xfrm>
            <a:off x="2633499" y="4055251"/>
            <a:ext cx="65077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质化某一行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部分元素为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后利用按行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9562D9-F924-0FCF-4F27-193CFE6A55B6}"/>
              </a:ext>
            </a:extLst>
          </p:cNvPr>
          <p:cNvSpPr txBox="1"/>
          <p:nvPr/>
        </p:nvSpPr>
        <p:spPr>
          <a:xfrm>
            <a:off x="2636183" y="4436884"/>
            <a:ext cx="462130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展开法则将行列式降阶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7860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2" grpId="0"/>
      <p:bldP spid="29" grpId="0"/>
      <p:bldP spid="19" grpId="0"/>
      <p:bldP spid="24" grpId="0"/>
      <p:bldP spid="27" grpId="0"/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99BEDF0-9AC7-5806-A897-C2379536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277383"/>
            <a:ext cx="7200800" cy="2601097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    本节重点解决以下问题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一般的行列式可否利用低阶行列式进行计算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楷体_GB2312" pitchFamily="49" charset="-122"/>
              </a:rPr>
              <a:t>?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什么是余子式和代数余子式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?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如何将行列式按行或列展开进行计算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?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9F1C8772-B719-9E40-6475-AB8F158B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431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余子式与代数余子式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9618E5-946B-6387-370E-F6528C479397}"/>
              </a:ext>
            </a:extLst>
          </p:cNvPr>
          <p:cNvSpPr txBox="1"/>
          <p:nvPr/>
        </p:nvSpPr>
        <p:spPr>
          <a:xfrm>
            <a:off x="259232" y="694082"/>
            <a:ext cx="150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1.6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399977-16F3-EC20-DD2F-42B947528340}"/>
              </a:ext>
            </a:extLst>
          </p:cNvPr>
          <p:cNvSpPr txBox="1"/>
          <p:nvPr/>
        </p:nvSpPr>
        <p:spPr>
          <a:xfrm>
            <a:off x="1515537" y="692696"/>
            <a:ext cx="7448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阶行列式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中元素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所在的第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行和第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endParaRPr lang="en-US" altLang="zh-CN" b="1" dirty="0">
              <a:solidFill>
                <a:srgbClr val="00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7BCC6C-AFBB-5F76-2A94-5265D322C09E}"/>
              </a:ext>
            </a:extLst>
          </p:cNvPr>
          <p:cNvSpPr txBox="1"/>
          <p:nvPr/>
        </p:nvSpPr>
        <p:spPr>
          <a:xfrm>
            <a:off x="805667" y="3050925"/>
            <a:ext cx="3207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在四阶行列式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6D5AECD-1040-8303-6C2F-417BBAE77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726422"/>
              </p:ext>
            </p:extLst>
          </p:nvPr>
        </p:nvGraphicFramePr>
        <p:xfrm>
          <a:off x="4040811" y="2571066"/>
          <a:ext cx="3123477" cy="160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2834851" imgH="1452652" progId="Equation.DSMT4">
                  <p:embed/>
                </p:oleObj>
              </mc:Choice>
              <mc:Fallback>
                <p:oleObj name="Equation" r:id="rId4" imgW="2834851" imgH="145265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0811" y="2571066"/>
                        <a:ext cx="3123477" cy="1600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D7C624E4-5DFF-722B-489E-D0EE895FE9B1}"/>
              </a:ext>
            </a:extLst>
          </p:cNvPr>
          <p:cNvSpPr txBox="1"/>
          <p:nvPr/>
        </p:nvSpPr>
        <p:spPr>
          <a:xfrm>
            <a:off x="259232" y="4308466"/>
            <a:ext cx="685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元素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余子式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代数余子式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分别为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F01EF9-7C17-586A-B9A9-DDE0416E99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36666"/>
              </p:ext>
            </p:extLst>
          </p:nvPr>
        </p:nvGraphicFramePr>
        <p:xfrm>
          <a:off x="259232" y="5014521"/>
          <a:ext cx="3043395" cy="13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1447560" imgH="622080" progId="Equation.DSMT4">
                  <p:embed/>
                </p:oleObj>
              </mc:Choice>
              <mc:Fallback>
                <p:oleObj name="Equation" r:id="rId6" imgW="1447560" imgH="6220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6D5AECD-1040-8303-6C2F-417BBAE77E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232" y="5014521"/>
                        <a:ext cx="3043395" cy="1306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8409400-1356-BFF1-82B5-F6A4DE01F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402588"/>
              </p:ext>
            </p:extLst>
          </p:nvPr>
        </p:nvGraphicFramePr>
        <p:xfrm>
          <a:off x="3466737" y="5345414"/>
          <a:ext cx="4321795" cy="64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1701720" imgH="253800" progId="Equation.DSMT4">
                  <p:embed/>
                </p:oleObj>
              </mc:Choice>
              <mc:Fallback>
                <p:oleObj name="Equation" r:id="rId8" imgW="1701720" imgH="2538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6D5AECD-1040-8303-6C2F-417BBAE77E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66737" y="5345414"/>
                        <a:ext cx="4321795" cy="645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92A7B72-2FBE-B4F0-D2DB-1D4CF97EDC7C}"/>
              </a:ext>
            </a:extLst>
          </p:cNvPr>
          <p:cNvSpPr txBox="1"/>
          <p:nvPr/>
        </p:nvSpPr>
        <p:spPr>
          <a:xfrm>
            <a:off x="259232" y="1283022"/>
            <a:ext cx="8417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划去后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余下的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b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称为元素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余子式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F62836-9B39-5617-C1A6-2D69D0FA5958}"/>
              </a:ext>
            </a:extLst>
          </p:cNvPr>
          <p:cNvSpPr txBox="1"/>
          <p:nvPr/>
        </p:nvSpPr>
        <p:spPr>
          <a:xfrm>
            <a:off x="259232" y="1838119"/>
            <a:ext cx="8417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记作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称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 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(-1) </a:t>
            </a:r>
            <a:r>
              <a:rPr lang="en-US" altLang="zh-CN" b="1" i="1" baseline="30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i+j 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为元素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代数余子式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109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5" grpId="0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4475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代数余子式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052DA4-7C1E-8EF1-C360-32F046B82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99826"/>
              </p:ext>
            </p:extLst>
          </p:nvPr>
        </p:nvGraphicFramePr>
        <p:xfrm>
          <a:off x="2750496" y="2945237"/>
          <a:ext cx="3643009" cy="183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587240" imgH="799920" progId="Equation.DSMT4">
                  <p:embed/>
                </p:oleObj>
              </mc:Choice>
              <mc:Fallback>
                <p:oleObj name="Equation" r:id="rId4" imgW="158724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0496" y="2945237"/>
                        <a:ext cx="3643009" cy="1838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C62061D-507C-9359-F106-03D5726A78F5}"/>
              </a:ext>
            </a:extLst>
          </p:cNvPr>
          <p:cNvSpPr txBox="1"/>
          <p:nvPr/>
        </p:nvSpPr>
        <p:spPr>
          <a:xfrm>
            <a:off x="179512" y="790695"/>
            <a:ext cx="1432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A72FBD-2186-1B12-6911-BB8307960139}"/>
              </a:ext>
            </a:extLst>
          </p:cNvPr>
          <p:cNvSpPr txBox="1"/>
          <p:nvPr/>
        </p:nvSpPr>
        <p:spPr>
          <a:xfrm>
            <a:off x="1331640" y="764704"/>
            <a:ext cx="7632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阶行列式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其中第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所有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元素除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</a:t>
            </a:r>
            <a:endParaRPr lang="en-US" altLang="zh-CN" b="1" dirty="0">
              <a:solidFill>
                <a:srgbClr val="0033CC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B71661-A1E8-0B28-EE99-9E6F739858DB}"/>
              </a:ext>
            </a:extLst>
          </p:cNvPr>
          <p:cNvSpPr txBox="1"/>
          <p:nvPr/>
        </p:nvSpPr>
        <p:spPr>
          <a:xfrm>
            <a:off x="251520" y="2406240"/>
            <a:ext cx="1094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D7C507-7465-1A13-A8C4-44068146273B}"/>
              </a:ext>
            </a:extLst>
          </p:cNvPr>
          <p:cNvSpPr txBox="1"/>
          <p:nvPr/>
        </p:nvSpPr>
        <p:spPr>
          <a:xfrm>
            <a:off x="1187624" y="2406240"/>
            <a:ext cx="617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先证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位于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行第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的情形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8DF12A-50FD-DA96-9869-5AECB6794D1D}"/>
              </a:ext>
            </a:extLst>
          </p:cNvPr>
          <p:cNvSpPr txBox="1"/>
          <p:nvPr/>
        </p:nvSpPr>
        <p:spPr>
          <a:xfrm>
            <a:off x="259232" y="4854542"/>
            <a:ext cx="660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此时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即为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1.10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k=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的情形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FAA817-F372-BA55-FADA-E78D8AA13689}"/>
              </a:ext>
            </a:extLst>
          </p:cNvPr>
          <p:cNvSpPr txBox="1"/>
          <p:nvPr/>
        </p:nvSpPr>
        <p:spPr>
          <a:xfrm>
            <a:off x="949587" y="5519692"/>
            <a:ext cx="7244826" cy="532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 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(-1)</a:t>
            </a:r>
            <a:r>
              <a:rPr lang="en-US" altLang="zh-CN" b="1" baseline="30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1+1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F5410C-587B-B1FD-C3C6-B5CE47A7163A}"/>
              </a:ext>
            </a:extLst>
          </p:cNvPr>
          <p:cNvSpPr txBox="1"/>
          <p:nvPr/>
        </p:nvSpPr>
        <p:spPr>
          <a:xfrm>
            <a:off x="35496" y="1268760"/>
            <a:ext cx="9085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 都为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零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则该行列式等于</a:t>
            </a:r>
            <a:r>
              <a:rPr lang="en-US" altLang="zh-CN" b="1" i="1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与它的代数余子式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的乘积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53F017-D805-F0C3-2C7E-3851CD7A615F}"/>
              </a:ext>
            </a:extLst>
          </p:cNvPr>
          <p:cNvSpPr txBox="1"/>
          <p:nvPr/>
        </p:nvSpPr>
        <p:spPr>
          <a:xfrm>
            <a:off x="179512" y="17928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D=a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461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75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9" grpId="0"/>
      <p:bldP spid="22" grpId="0"/>
      <p:bldP spid="3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引理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的证明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A2D981-C969-E5FA-278A-72B98AC8848C}"/>
              </a:ext>
            </a:extLst>
          </p:cNvPr>
          <p:cNvSpPr txBox="1"/>
          <p:nvPr/>
        </p:nvSpPr>
        <p:spPr>
          <a:xfrm>
            <a:off x="259232" y="83461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再证明一般情形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EA0BAA7-0AD8-64EB-85C9-6F66AF6F4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31208"/>
              </p:ext>
            </p:extLst>
          </p:nvPr>
        </p:nvGraphicFramePr>
        <p:xfrm>
          <a:off x="2771179" y="1279999"/>
          <a:ext cx="3754280" cy="214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841400" imgH="1054080" progId="Equation.DSMT4">
                  <p:embed/>
                </p:oleObj>
              </mc:Choice>
              <mc:Fallback>
                <p:oleObj name="Equation" r:id="rId4" imgW="184140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1179" y="1279999"/>
                        <a:ext cx="3754280" cy="2149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3E847E2-C24D-531F-A727-0F2E4D5189AB}"/>
              </a:ext>
            </a:extLst>
          </p:cNvPr>
          <p:cNvSpPr txBox="1"/>
          <p:nvPr/>
        </p:nvSpPr>
        <p:spPr>
          <a:xfrm>
            <a:off x="259232" y="3516372"/>
            <a:ext cx="8625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注意到只需做如下对换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便可将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移到位于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行第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列时的情形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CA60A6-56C9-CA2C-3FD8-724A5CFEE475}"/>
                  </a:ext>
                </a:extLst>
              </p:cNvPr>
              <p:cNvSpPr txBox="1"/>
              <p:nvPr/>
            </p:nvSpPr>
            <p:spPr>
              <a:xfrm>
                <a:off x="259232" y="4505169"/>
                <a:ext cx="862553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先把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的第</a:t>
                </a:r>
                <a:r>
                  <a:rPr kumimoji="1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行依次与第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-2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行对换后换到第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CA60A6-56C9-CA2C-3FD8-724A5CFEE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2" y="4505169"/>
                <a:ext cx="8625536" cy="954107"/>
              </a:xfrm>
              <a:prstGeom prst="rect">
                <a:avLst/>
              </a:prstGeom>
              <a:blipFill>
                <a:blip r:embed="rId6"/>
                <a:stretch>
                  <a:fillRect l="-1485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ED6FD5-4052-EA79-826A-7138371EDC4C}"/>
                  </a:ext>
                </a:extLst>
              </p:cNvPr>
              <p:cNvSpPr txBox="1"/>
              <p:nvPr/>
            </p:nvSpPr>
            <p:spPr>
              <a:xfrm>
                <a:off x="259232" y="5459276"/>
                <a:ext cx="862553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(ii)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接着把第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列依次与第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-2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dirty="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列对换后换到第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ED6FD5-4052-EA79-826A-7138371ED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2" y="5459276"/>
                <a:ext cx="8625536" cy="954107"/>
              </a:xfrm>
              <a:prstGeom prst="rect">
                <a:avLst/>
              </a:prstGeom>
              <a:blipFill>
                <a:blip r:embed="rId7"/>
                <a:stretch>
                  <a:fillRect l="-1485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98922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6FB553-2AED-EE20-92E1-0983CB5234D5}"/>
              </a:ext>
            </a:extLst>
          </p:cNvPr>
          <p:cNvSpPr txBox="1"/>
          <p:nvPr/>
        </p:nvSpPr>
        <p:spPr>
          <a:xfrm>
            <a:off x="158017" y="943866"/>
            <a:ext cx="8827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这样共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经过了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i+j</a:t>
            </a:r>
            <a:r>
              <a:rPr lang="en-US" altLang="zh-CN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-2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次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对换后得到的行列式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记为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637F624-4245-A1CD-E0F7-C875169F0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87169"/>
              </p:ext>
            </p:extLst>
          </p:nvPr>
        </p:nvGraphicFramePr>
        <p:xfrm>
          <a:off x="2032924" y="1769516"/>
          <a:ext cx="5078153" cy="6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1854000" imgH="253800" progId="Equation.DSMT4">
                  <p:embed/>
                </p:oleObj>
              </mc:Choice>
              <mc:Fallback>
                <p:oleObj name="Equation" r:id="rId4" imgW="1854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924" y="1769516"/>
                        <a:ext cx="5078153" cy="69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4CD5FAD-2C8D-3070-8AB7-4528E4FB3317}"/>
              </a:ext>
            </a:extLst>
          </p:cNvPr>
          <p:cNvSpPr txBox="1"/>
          <p:nvPr/>
        </p:nvSpPr>
        <p:spPr>
          <a:xfrm>
            <a:off x="158017" y="2852936"/>
            <a:ext cx="88279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注意到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中的余子式与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中的余子式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相同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8EE2718-F77A-140C-DBBE-6F9A09439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865708"/>
              </p:ext>
            </p:extLst>
          </p:nvPr>
        </p:nvGraphicFramePr>
        <p:xfrm>
          <a:off x="1065188" y="3947043"/>
          <a:ext cx="7013624" cy="63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2425680" imgH="266400" progId="Equation.DSMT4">
                  <p:embed/>
                </p:oleObj>
              </mc:Choice>
              <mc:Fallback>
                <p:oleObj name="Equation" r:id="rId6" imgW="2425680" imgH="266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637F624-4245-A1CD-E0F7-C875169F04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5188" y="3947043"/>
                        <a:ext cx="7013624" cy="634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C3CB9BE-415C-ED11-A852-D62DB3146ACD}"/>
              </a:ext>
            </a:extLst>
          </p:cNvPr>
          <p:cNvSpPr txBox="1"/>
          <p:nvPr/>
        </p:nvSpPr>
        <p:spPr>
          <a:xfrm>
            <a:off x="187877" y="4581362"/>
            <a:ext cx="2007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证毕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8674DB-6D06-F42B-2E11-1F9C7CC2FE26}"/>
              </a:ext>
            </a:extLst>
          </p:cNvPr>
          <p:cNvSpPr txBox="1"/>
          <p:nvPr/>
        </p:nvSpPr>
        <p:spPr>
          <a:xfrm>
            <a:off x="179512" y="5283205"/>
            <a:ext cx="85904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对于一般的行列式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根据以上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及性质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1.4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可得到如下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行列式按行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展开法则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E0BB04B4-BFA6-4E34-8B62-C9A54729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引理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的证明</a:t>
            </a:r>
          </a:p>
        </p:txBody>
      </p:sp>
    </p:spTree>
    <p:extLst>
      <p:ext uri="{BB962C8B-B14F-4D97-AF65-F5344CB8AC3E}">
        <p14:creationId xmlns:p14="http://schemas.microsoft.com/office/powerpoint/2010/main" val="696028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43" y="370254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79" y="-27708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BEA55C-47F1-5015-C93C-58ED81310284}"/>
              </a:ext>
            </a:extLst>
          </p:cNvPr>
          <p:cNvSpPr txBox="1"/>
          <p:nvPr/>
        </p:nvSpPr>
        <p:spPr>
          <a:xfrm>
            <a:off x="1544159" y="1101479"/>
            <a:ext cx="7564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行列式按行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展开法则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行列式等于它的</a:t>
            </a:r>
            <a:endParaRPr lang="en-US" altLang="zh-CN" b="1" dirty="0">
              <a:solidFill>
                <a:srgbClr val="0033CC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25226E-F208-483C-F1FE-1E244F563458}"/>
              </a:ext>
            </a:extLst>
          </p:cNvPr>
          <p:cNvSpPr txBox="1"/>
          <p:nvPr/>
        </p:nvSpPr>
        <p:spPr>
          <a:xfrm>
            <a:off x="180821" y="1105536"/>
            <a:ext cx="1438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endParaRPr lang="zh-CN" altLang="en-US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B125248-33F9-1D82-75E7-79B4EAB2A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69216"/>
              </p:ext>
            </p:extLst>
          </p:nvPr>
        </p:nvGraphicFramePr>
        <p:xfrm>
          <a:off x="519113" y="2671763"/>
          <a:ext cx="81057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2946240" imgH="228600" progId="Equation.DSMT4">
                  <p:embed/>
                </p:oleObj>
              </mc:Choice>
              <mc:Fallback>
                <p:oleObj name="Equation" r:id="rId4" imgW="294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113" y="2671763"/>
                        <a:ext cx="810577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D067BF2-3833-7E49-5B29-2F54FED25145}"/>
              </a:ext>
            </a:extLst>
          </p:cNvPr>
          <p:cNvSpPr txBox="1"/>
          <p:nvPr/>
        </p:nvSpPr>
        <p:spPr>
          <a:xfrm>
            <a:off x="180821" y="3409836"/>
            <a:ext cx="579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035F246-3713-4A92-9333-BB5F15DF9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2485"/>
              </p:ext>
            </p:extLst>
          </p:nvPr>
        </p:nvGraphicFramePr>
        <p:xfrm>
          <a:off x="407988" y="4221163"/>
          <a:ext cx="8328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6" imgW="3047760" imgH="241200" progId="Equation.DSMT4">
                  <p:embed/>
                </p:oleObj>
              </mc:Choice>
              <mc:Fallback>
                <p:oleObj name="Equation" r:id="rId6" imgW="3047760" imgH="24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B125248-33F9-1D82-75E7-79B4EAB2A1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988" y="4221163"/>
                        <a:ext cx="832802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4A348D-9BB0-E107-A319-6737F3F0BD49}"/>
              </a:ext>
            </a:extLst>
          </p:cNvPr>
          <p:cNvSpPr txBox="1"/>
          <p:nvPr/>
        </p:nvSpPr>
        <p:spPr>
          <a:xfrm>
            <a:off x="180821" y="1624699"/>
            <a:ext cx="8592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任一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行或列的各元素与其对应的代数余子式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乘积之和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78241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8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展开法则的证明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98AEF0-56D9-D3DB-7DFD-1B22BDC6C9E5}"/>
              </a:ext>
            </a:extLst>
          </p:cNvPr>
          <p:cNvSpPr txBox="1"/>
          <p:nvPr/>
        </p:nvSpPr>
        <p:spPr>
          <a:xfrm>
            <a:off x="1189600" y="930724"/>
            <a:ext cx="43185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1.4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550D910-C03C-5A00-18A6-EB7C12A5E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521277"/>
              </p:ext>
            </p:extLst>
          </p:nvPr>
        </p:nvGraphicFramePr>
        <p:xfrm>
          <a:off x="638283" y="1727779"/>
          <a:ext cx="7867434" cy="1922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4051080" imgH="990360" progId="Equation.DSMT4">
                  <p:embed/>
                </p:oleObj>
              </mc:Choice>
              <mc:Fallback>
                <p:oleObj name="Equation" r:id="rId4" imgW="405108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283" y="1727779"/>
                        <a:ext cx="7867434" cy="1922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131DBD4-360B-8465-9FD1-0155EBD29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989089"/>
              </p:ext>
            </p:extLst>
          </p:nvPr>
        </p:nvGraphicFramePr>
        <p:xfrm>
          <a:off x="932250" y="3738899"/>
          <a:ext cx="2711729" cy="192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1396800" imgH="990360" progId="Equation.DSMT4">
                  <p:embed/>
                </p:oleObj>
              </mc:Choice>
              <mc:Fallback>
                <p:oleObj name="Equation" r:id="rId6" imgW="1396800" imgH="9903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550D910-C03C-5A00-18A6-EB7C12A5E2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2250" y="3738899"/>
                        <a:ext cx="2711729" cy="1922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DC9EC5E-5C17-99F3-1261-D9DE95FE8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667216"/>
              </p:ext>
            </p:extLst>
          </p:nvPr>
        </p:nvGraphicFramePr>
        <p:xfrm>
          <a:off x="3619698" y="3738848"/>
          <a:ext cx="2646000" cy="19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8" imgW="1384200" imgH="990360" progId="Equation.DSMT4">
                  <p:embed/>
                </p:oleObj>
              </mc:Choice>
              <mc:Fallback>
                <p:oleObj name="Equation" r:id="rId8" imgW="1384200" imgH="990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131DBD4-360B-8465-9FD1-0155EBD29B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19698" y="3738848"/>
                        <a:ext cx="2646000" cy="19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05008D5-BD91-AFA5-CC38-3C7AE2112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80409"/>
              </p:ext>
            </p:extLst>
          </p:nvPr>
        </p:nvGraphicFramePr>
        <p:xfrm>
          <a:off x="6224588" y="3738563"/>
          <a:ext cx="2706687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10" imgW="1688760" imgH="990360" progId="Equation.DSMT4">
                  <p:embed/>
                </p:oleObj>
              </mc:Choice>
              <mc:Fallback>
                <p:oleObj name="Equation" r:id="rId10" imgW="1688760" imgH="9903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DC9EC5E-5C17-99F3-1261-D9DE95FE85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4588" y="3738563"/>
                        <a:ext cx="2706687" cy="192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A0D4194-230B-9D6D-23CA-B29AC1FC64ED}"/>
              </a:ext>
            </a:extLst>
          </p:cNvPr>
          <p:cNvSpPr txBox="1"/>
          <p:nvPr/>
        </p:nvSpPr>
        <p:spPr>
          <a:xfrm>
            <a:off x="259232" y="941864"/>
            <a:ext cx="93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endParaRPr lang="zh-CN" altLang="en-US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28697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16417</TotalTime>
  <Words>1222</Words>
  <Application>Microsoft Macintosh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黑体</vt:lpstr>
      <vt:lpstr>华文中宋</vt:lpstr>
      <vt:lpstr>Arial</vt:lpstr>
      <vt:lpstr>Arial Black</vt:lpstr>
      <vt:lpstr>Calibri</vt:lpstr>
      <vt:lpstr>Cambria Math</vt:lpstr>
      <vt:lpstr>Times New Roman</vt:lpstr>
      <vt:lpstr>Wingdings</vt:lpstr>
      <vt:lpstr>1_默认设计模板</vt:lpstr>
      <vt:lpstr>2_默认设计模板</vt:lpstr>
      <vt:lpstr>2_习题课模板</vt:lpstr>
      <vt:lpstr>2_Pixel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Microsoft Office User</cp:lastModifiedBy>
  <cp:revision>1074</cp:revision>
  <dcterms:created xsi:type="dcterms:W3CDTF">2012-06-17T01:12:18Z</dcterms:created>
  <dcterms:modified xsi:type="dcterms:W3CDTF">2025-10-17T10:12:01Z</dcterms:modified>
</cp:coreProperties>
</file>