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  <p:sldMasterId id="2147483688" r:id="rId4"/>
  </p:sldMasterIdLst>
  <p:notesMasterIdLst>
    <p:notesMasterId r:id="rId28"/>
  </p:notesMasterIdLst>
  <p:sldIdLst>
    <p:sldId id="1129" r:id="rId5"/>
    <p:sldId id="1428" r:id="rId6"/>
    <p:sldId id="1379" r:id="rId7"/>
    <p:sldId id="1380" r:id="rId8"/>
    <p:sldId id="1381" r:id="rId9"/>
    <p:sldId id="1397" r:id="rId10"/>
    <p:sldId id="1358" r:id="rId11"/>
    <p:sldId id="1385" r:id="rId12"/>
    <p:sldId id="1386" r:id="rId13"/>
    <p:sldId id="1414" r:id="rId14"/>
    <p:sldId id="1387" r:id="rId15"/>
    <p:sldId id="1388" r:id="rId16"/>
    <p:sldId id="1391" r:id="rId17"/>
    <p:sldId id="1392" r:id="rId18"/>
    <p:sldId id="1450" r:id="rId19"/>
    <p:sldId id="1393" r:id="rId20"/>
    <p:sldId id="1395" r:id="rId21"/>
    <p:sldId id="1394" r:id="rId22"/>
    <p:sldId id="1396" r:id="rId23"/>
    <p:sldId id="1400" r:id="rId24"/>
    <p:sldId id="1403" r:id="rId25"/>
    <p:sldId id="1405" r:id="rId26"/>
    <p:sldId id="1357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3807" autoAdjust="0"/>
  </p:normalViewPr>
  <p:slideViewPr>
    <p:cSldViewPr showGuides="1">
      <p:cViewPr varScale="1">
        <p:scale>
          <a:sx n="127" d="100"/>
          <a:sy n="127" d="100"/>
        </p:scale>
        <p:origin x="1616" y="176"/>
      </p:cViewPr>
      <p:guideLst>
        <p:guide orient="horz" pos="2146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t>2025/10/17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t>2025/10/17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t>2025/10/17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t>2025/10/17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t>2025/10/17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44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oleObject" Target="../embeddings/oleObject7.bin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12.wmf"/><Relationship Id="rId2" Type="http://schemas.openxmlformats.org/officeDocument/2006/relationships/tags" Target="../tags/tag52.xml"/><Relationship Id="rId1" Type="http://schemas.openxmlformats.org/officeDocument/2006/relationships/vmlDrawing" Target="../drawings/vmlDrawing5.vml"/><Relationship Id="rId6" Type="http://schemas.openxmlformats.org/officeDocument/2006/relationships/tags" Target="../tags/tag56.xml"/><Relationship Id="rId11" Type="http://schemas.openxmlformats.org/officeDocument/2006/relationships/oleObject" Target="../embeddings/oleObject6.bin"/><Relationship Id="rId5" Type="http://schemas.openxmlformats.org/officeDocument/2006/relationships/tags" Target="../tags/tag55.xml"/><Relationship Id="rId10" Type="http://schemas.openxmlformats.org/officeDocument/2006/relationships/image" Target="../media/image6.png"/><Relationship Id="rId4" Type="http://schemas.openxmlformats.org/officeDocument/2006/relationships/tags" Target="../tags/tag54.xml"/><Relationship Id="rId9" Type="http://schemas.openxmlformats.org/officeDocument/2006/relationships/slide" Target="slide11.xml"/><Relationship Id="rId1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image" Target="../media/image6.png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slide" Target="slide11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slideLayout" Target="../slideLayouts/slideLayout44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slideLayout" Target="../slideLayouts/slideLayout44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image" Target="../media/image14.wmf"/><Relationship Id="rId2" Type="http://schemas.openxmlformats.org/officeDocument/2006/relationships/tags" Target="../tags/tag76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6.v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image" Target="../media/image6.png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6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slide" Target="slide1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Layout" Target="../slideLayouts/slideLayout44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wmf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2.bin"/><Relationship Id="rId2" Type="http://schemas.openxmlformats.org/officeDocument/2006/relationships/tags" Target="../tags/tag99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tags" Target="../tags/tag103.xml"/><Relationship Id="rId11" Type="http://schemas.openxmlformats.org/officeDocument/2006/relationships/oleObject" Target="../embeddings/oleObject9.bin"/><Relationship Id="rId5" Type="http://schemas.openxmlformats.org/officeDocument/2006/relationships/tags" Target="../tags/tag102.xml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6.png"/><Relationship Id="rId4" Type="http://schemas.openxmlformats.org/officeDocument/2006/relationships/tags" Target="../tags/tag101.xml"/><Relationship Id="rId9" Type="http://schemas.openxmlformats.org/officeDocument/2006/relationships/slide" Target="slide11.xml"/><Relationship Id="rId1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6.xml"/><Relationship Id="rId7" Type="http://schemas.openxmlformats.org/officeDocument/2006/relationships/slide" Target="slide11.xml"/><Relationship Id="rId12" Type="http://schemas.openxmlformats.org/officeDocument/2006/relationships/image" Target="../media/image20.wmf"/><Relationship Id="rId2" Type="http://schemas.openxmlformats.org/officeDocument/2006/relationships/tags" Target="../tags/tag105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44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108.xml"/><Relationship Id="rId10" Type="http://schemas.openxmlformats.org/officeDocument/2006/relationships/image" Target="../media/image19.wmf"/><Relationship Id="rId4" Type="http://schemas.openxmlformats.org/officeDocument/2006/relationships/tags" Target="../tags/tag107.xml"/><Relationship Id="rId9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21.wmf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44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109.xml"/><Relationship Id="rId1" Type="http://schemas.openxmlformats.org/officeDocument/2006/relationships/vmlDrawing" Target="../drawings/vmlDrawing9.vml"/><Relationship Id="rId6" Type="http://schemas.openxmlformats.org/officeDocument/2006/relationships/tags" Target="../tags/tag113.xml"/><Relationship Id="rId11" Type="http://schemas.openxmlformats.org/officeDocument/2006/relationships/image" Target="../media/image23.png"/><Relationship Id="rId5" Type="http://schemas.openxmlformats.org/officeDocument/2006/relationships/tags" Target="../tags/tag112.xml"/><Relationship Id="rId10" Type="http://schemas.openxmlformats.org/officeDocument/2006/relationships/image" Target="../media/image22.png"/><Relationship Id="rId4" Type="http://schemas.openxmlformats.org/officeDocument/2006/relationships/tags" Target="../tags/tag111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6.png"/><Relationship Id="rId5" Type="http://schemas.openxmlformats.org/officeDocument/2006/relationships/tags" Target="../tags/tag120.xml"/><Relationship Id="rId10" Type="http://schemas.openxmlformats.org/officeDocument/2006/relationships/slide" Target="slide11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24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6.png"/><Relationship Id="rId5" Type="http://schemas.openxmlformats.org/officeDocument/2006/relationships/slide" Target="slide11.xml"/><Relationship Id="rId4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.vml"/><Relationship Id="rId6" Type="http://schemas.openxmlformats.org/officeDocument/2006/relationships/slide" Target="slide1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25.xml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9.wmf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44.xml"/><Relationship Id="rId12" Type="http://schemas.openxmlformats.org/officeDocument/2006/relationships/oleObject" Target="../embeddings/oleObject3.bin"/><Relationship Id="rId2" Type="http://schemas.openxmlformats.org/officeDocument/2006/relationships/tags" Target="../tags/tag26.xml"/><Relationship Id="rId1" Type="http://schemas.openxmlformats.org/officeDocument/2006/relationships/vmlDrawing" Target="../drawings/vmlDrawing2.vml"/><Relationship Id="rId6" Type="http://schemas.openxmlformats.org/officeDocument/2006/relationships/tags" Target="../tags/tag30.xml"/><Relationship Id="rId11" Type="http://schemas.openxmlformats.org/officeDocument/2006/relationships/image" Target="../media/image8.wmf"/><Relationship Id="rId5" Type="http://schemas.openxmlformats.org/officeDocument/2006/relationships/tags" Target="../tags/tag29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8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10.wmf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oleObject" Target="../embeddings/oleObject4.bin"/><Relationship Id="rId5" Type="http://schemas.openxmlformats.org/officeDocument/2006/relationships/tags" Target="../tags/tag36.xml"/><Relationship Id="rId10" Type="http://schemas.openxmlformats.org/officeDocument/2006/relationships/image" Target="../media/image6.png"/><Relationship Id="rId4" Type="http://schemas.openxmlformats.org/officeDocument/2006/relationships/tags" Target="../tags/tag35.xml"/><Relationship Id="rId9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3.xml"/><Relationship Id="rId7" Type="http://schemas.openxmlformats.org/officeDocument/2006/relationships/slide" Target="slide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45.xml"/><Relationship Id="rId10" Type="http://schemas.openxmlformats.org/officeDocument/2006/relationships/image" Target="../media/image11.wmf"/><Relationship Id="rId4" Type="http://schemas.openxmlformats.org/officeDocument/2006/relationships/tags" Target="../tags/tag44.xml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第二章  矩阵及其运算</a:t>
            </a:r>
          </a:p>
        </p:txBody>
      </p:sp>
      <p:sp>
        <p:nvSpPr>
          <p:cNvPr id="14" name="Text Box 4103">
            <a:hlinkClick r:id="rId3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639695" y="2132965"/>
            <a:ext cx="386461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§2.1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矩阵的概念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1052513"/>
            <a:ext cx="8001000" cy="1722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同型矩阵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若两个矩阵的行数和列数分别相等，则称这两个矩阵为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同型矩阵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6503" name="Text Box 7"/>
          <p:cNvSpPr txBox="1"/>
          <p:nvPr>
            <p:custDataLst>
              <p:tags r:id="rId2"/>
            </p:custDataLst>
          </p:nvPr>
        </p:nvSpPr>
        <p:spPr>
          <a:xfrm>
            <a:off x="517843" y="306863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定义（矩阵相等）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275" name="Rectangle 11"/>
          <p:cNvSpPr/>
          <p:nvPr>
            <p:custDataLst>
              <p:tags r:id="rId3"/>
            </p:custDataLst>
          </p:nvPr>
        </p:nvSpPr>
        <p:spPr>
          <a:xfrm>
            <a:off x="683895" y="5733415"/>
            <a:ext cx="691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矩阵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和矩阵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= B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11276" name="Rectangle 12"/>
          <p:cNvSpPr/>
          <p:nvPr>
            <p:custDataLst>
              <p:tags r:id="rId4"/>
            </p:custDataLst>
          </p:nvPr>
        </p:nvSpPr>
        <p:spPr>
          <a:xfrm>
            <a:off x="1779588" y="5046028"/>
            <a:ext cx="64563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= 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1,2,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1, 2,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</a:p>
        </p:txBody>
      </p:sp>
      <p:sp>
        <p:nvSpPr>
          <p:cNvPr id="11277" name="Rectangle 13"/>
          <p:cNvSpPr/>
          <p:nvPr>
            <p:custDataLst>
              <p:tags r:id="rId5"/>
            </p:custDataLst>
          </p:nvPr>
        </p:nvSpPr>
        <p:spPr>
          <a:xfrm>
            <a:off x="539750" y="4422140"/>
            <a:ext cx="6248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如果对应元素相等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  <p:sp>
        <p:nvSpPr>
          <p:cNvPr id="11278" name="Rectangle 14"/>
          <p:cNvSpPr/>
          <p:nvPr>
            <p:custDataLst>
              <p:tags r:id="rId6"/>
            </p:custDataLst>
          </p:nvPr>
        </p:nvSpPr>
        <p:spPr>
          <a:xfrm>
            <a:off x="1259840" y="3717290"/>
            <a:ext cx="7056576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两个同型矩阵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(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=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, </a:t>
            </a:r>
            <a:endParaRPr lang="zh-CN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06503" grpId="0" uiExpand="1" build="p"/>
      <p:bldP spid="11275" grpId="0" build="p" advAuto="1000"/>
      <p:bldP spid="11276" grpId="0" build="p" advAuto="1000"/>
      <p:bldP spid="11277" grpId="0" build="p" advAuto="1000"/>
      <p:bldP spid="1127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3" name="Text Box 7"/>
          <p:cNvSpPr txBox="1"/>
          <p:nvPr>
            <p:custDataLst>
              <p:tags r:id="rId2"/>
            </p:custDataLst>
          </p:nvPr>
        </p:nvSpPr>
        <p:spPr>
          <a:xfrm>
            <a:off x="611188" y="3788728"/>
            <a:ext cx="8001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定义（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阶方阵）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的行数和列数均为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阶矩阵或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阶方阵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762000" y="1724025"/>
            <a:ext cx="3328988" cy="1524000"/>
            <a:chOff x="768" y="2808"/>
            <a:chExt cx="2097" cy="960"/>
          </a:xfrm>
        </p:grpSpPr>
        <p:graphicFrame>
          <p:nvGraphicFramePr>
            <p:cNvPr id="20490" name="Object 16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768" y="2808"/>
            <a:ext cx="72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59" r:id="rId11" imgW="685800" imgH="711200" progId="Equation.3">
                    <p:embed/>
                  </p:oleObj>
                </mc:Choice>
                <mc:Fallback>
                  <p:oleObj r:id="rId11" imgW="685800" imgH="711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8" y="2808"/>
                          <a:ext cx="720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7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204" y="2808"/>
            <a:ext cx="661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860" r:id="rId13" imgW="533400" imgH="711200" progId="Equation.3">
                    <p:embed/>
                  </p:oleObj>
                </mc:Choice>
                <mc:Fallback>
                  <p:oleObj r:id="rId13" imgW="533400" imgH="711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04" y="2808"/>
                          <a:ext cx="661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8"/>
            <p:cNvSpPr txBox="1"/>
            <p:nvPr>
              <p:custDataLst>
                <p:tags r:id="rId7"/>
              </p:custDataLst>
            </p:nvPr>
          </p:nvSpPr>
          <p:spPr>
            <a:xfrm>
              <a:off x="1646" y="3072"/>
              <a:ext cx="39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algn="l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与</a:t>
              </a:r>
            </a:p>
          </p:txBody>
        </p:sp>
      </p:grpSp>
      <p:sp>
        <p:nvSpPr>
          <p:cNvPr id="11283" name="Text Box 19" descr="40%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0" y="1838325"/>
            <a:ext cx="3733800" cy="1168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99CC"/>
                  </a:fgClr>
                  <a:bgClr>
                    <a:srgbClr val="FFFFFF"/>
                  </a:bgClr>
                </a:pattFill>
              </a14:hiddenFill>
            </a:ext>
          </a:extLst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当</a:t>
            </a:r>
            <a:r>
              <a:rPr kumimoji="1" lang="zh-CN" altLang="en-US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=3,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=-1,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=4,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=2,</a:t>
            </a: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=-5, </a:t>
            </a:r>
            <a:r>
              <a:rPr kumimoji="1" lang="en-US" altLang="zh-CN" sz="2800" b="1" i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800" b="1" kern="1200" cap="none" spc="0" normalizeH="0" baseline="0" noProof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=6 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时, 它们相等.</a:t>
            </a:r>
            <a:endParaRPr kumimoji="1" lang="en-US" altLang="zh-CN" sz="2800" b="1" kern="1200" cap="none" spc="0" normalizeH="0" baseline="0" noProof="0"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284" name="Rectangle 20"/>
          <p:cNvSpPr/>
          <p:nvPr>
            <p:custDataLst>
              <p:tags r:id="rId4"/>
            </p:custDataLst>
          </p:nvPr>
        </p:nvSpPr>
        <p:spPr>
          <a:xfrm>
            <a:off x="654050" y="1074738"/>
            <a:ext cx="11303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uiExpand="1" build="p"/>
      <p:bldP spid="11283" grpId="0" bldLvl="0" animBg="1"/>
      <p:bldP spid="112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183505" y="2997200"/>
            <a:ext cx="3335338" cy="1624013"/>
            <a:chOff x="1473" y="1270"/>
            <a:chExt cx="2101" cy="1023"/>
          </a:xfrm>
        </p:grpSpPr>
        <p:grpSp>
          <p:nvGrpSpPr>
            <p:cNvPr id="25618" name="Group 3"/>
            <p:cNvGrpSpPr/>
            <p:nvPr/>
          </p:nvGrpSpPr>
          <p:grpSpPr>
            <a:xfrm>
              <a:off x="1776" y="1270"/>
              <a:ext cx="1536" cy="1023"/>
              <a:chOff x="624" y="960"/>
              <a:chExt cx="1536" cy="1023"/>
            </a:xfrm>
          </p:grpSpPr>
          <p:sp>
            <p:nvSpPr>
              <p:cNvPr id="25621" name="AutoShape 4"/>
              <p:cNvSpPr/>
              <p:nvPr>
                <p:custDataLst>
                  <p:tags r:id="rId14"/>
                </p:custDataLst>
              </p:nvPr>
            </p:nvSpPr>
            <p:spPr>
              <a:xfrm>
                <a:off x="624" y="968"/>
                <a:ext cx="1536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dirty="0"/>
              </a:p>
            </p:txBody>
          </p:sp>
          <p:sp>
            <p:nvSpPr>
              <p:cNvPr id="25622" name="Text Box 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20" y="960"/>
                <a:ext cx="274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11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21 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623" name="Text Box 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104" y="960"/>
                <a:ext cx="240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22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24" name="Rectangle 7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89" y="960"/>
                <a:ext cx="208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 </a:t>
                </a:r>
              </a:p>
            </p:txBody>
          </p:sp>
          <p:sp>
            <p:nvSpPr>
              <p:cNvPr id="25625" name="Text Box 8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842" y="960"/>
                <a:ext cx="240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600" b="1" i="1" baseline="-30000" dirty="0">
                    <a:latin typeface="Times New Roman" panose="02020603050405020304" pitchFamily="18" charset="0"/>
                  </a:rPr>
                  <a:t>nn</a:t>
                </a:r>
                <a:endParaRPr lang="en-US" altLang="zh-CN" sz="26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19" name="Rectangle 9"/>
            <p:cNvSpPr/>
            <p:nvPr>
              <p:custDataLst>
                <p:tags r:id="rId12"/>
              </p:custDataLst>
            </p:nvPr>
          </p:nvSpPr>
          <p:spPr>
            <a:xfrm>
              <a:off x="1473" y="1609"/>
              <a:ext cx="253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600" b="1" dirty="0">
                  <a:latin typeface="Symbol" panose="05050102010706020507" pitchFamily="18" charset="2"/>
                </a:rPr>
                <a:t>=</a:t>
              </a:r>
            </a:p>
          </p:txBody>
        </p:sp>
        <p:sp>
          <p:nvSpPr>
            <p:cNvPr id="25620" name="Text Box 10"/>
            <p:cNvSpPr txBox="1"/>
            <p:nvPr>
              <p:custDataLst>
                <p:tags r:id="rId13"/>
              </p:custDataLst>
            </p:nvPr>
          </p:nvSpPr>
          <p:spPr>
            <a:xfrm>
              <a:off x="3366" y="1609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789305" y="3068955"/>
            <a:ext cx="3335338" cy="1668463"/>
            <a:chOff x="1829" y="2903"/>
            <a:chExt cx="2101" cy="1051"/>
          </a:xfrm>
        </p:grpSpPr>
        <p:sp>
          <p:nvSpPr>
            <p:cNvPr id="25611" name="AutoShape 12"/>
            <p:cNvSpPr/>
            <p:nvPr>
              <p:custDataLst>
                <p:tags r:id="rId5"/>
              </p:custDataLst>
            </p:nvPr>
          </p:nvSpPr>
          <p:spPr>
            <a:xfrm>
              <a:off x="2132" y="2927"/>
              <a:ext cx="1536" cy="1006"/>
            </a:xfrm>
            <a:prstGeom prst="bracketPair">
              <a:avLst>
                <a:gd name="adj" fmla="val 354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dirty="0"/>
            </a:p>
          </p:txBody>
        </p:sp>
        <p:sp>
          <p:nvSpPr>
            <p:cNvPr id="25612" name="Rectangle 13"/>
            <p:cNvSpPr/>
            <p:nvPr>
              <p:custDataLst>
                <p:tags r:id="rId6"/>
              </p:custDataLst>
            </p:nvPr>
          </p:nvSpPr>
          <p:spPr>
            <a:xfrm>
              <a:off x="1829" y="3258"/>
              <a:ext cx="26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</a:rPr>
                <a:t>=</a:t>
              </a:r>
            </a:p>
          </p:txBody>
        </p:sp>
        <p:sp>
          <p:nvSpPr>
            <p:cNvPr id="25613" name="Text Box 14"/>
            <p:cNvSpPr txBox="1"/>
            <p:nvPr>
              <p:custDataLst>
                <p:tags r:id="rId7"/>
              </p:custDataLst>
            </p:nvPr>
          </p:nvSpPr>
          <p:spPr>
            <a:xfrm>
              <a:off x="3722" y="3258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</a:p>
          </p:txBody>
        </p:sp>
        <p:sp>
          <p:nvSpPr>
            <p:cNvPr id="25614" name="Rectangle 15"/>
            <p:cNvSpPr/>
            <p:nvPr>
              <p:custDataLst>
                <p:tags r:id="rId8"/>
              </p:custDataLst>
            </p:nvPr>
          </p:nvSpPr>
          <p:spPr>
            <a:xfrm>
              <a:off x="2228" y="2903"/>
              <a:ext cx="130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11 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12   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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615" name="Rectangle 16"/>
            <p:cNvSpPr/>
            <p:nvPr>
              <p:custDataLst>
                <p:tags r:id="rId9"/>
              </p:custDataLst>
            </p:nvPr>
          </p:nvSpPr>
          <p:spPr>
            <a:xfrm>
              <a:off x="2228" y="3146"/>
              <a:ext cx="1302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</a:rPr>
                <a:t> 0 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22   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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616" name="Rectangle 17"/>
            <p:cNvSpPr/>
            <p:nvPr>
              <p:custDataLst>
                <p:tags r:id="rId10"/>
              </p:custDataLst>
            </p:nvPr>
          </p:nvSpPr>
          <p:spPr>
            <a:xfrm>
              <a:off x="2228" y="3389"/>
              <a:ext cx="1248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           </a:t>
              </a:r>
            </a:p>
          </p:txBody>
        </p:sp>
        <p:sp>
          <p:nvSpPr>
            <p:cNvPr id="25617" name="Rectangle 18"/>
            <p:cNvSpPr/>
            <p:nvPr>
              <p:custDataLst>
                <p:tags r:id="rId11"/>
              </p:custDataLst>
            </p:nvPr>
          </p:nvSpPr>
          <p:spPr>
            <a:xfrm>
              <a:off x="2228" y="3681"/>
              <a:ext cx="1320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36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</a:rPr>
                <a:t> 0     0   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 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nn</a:t>
              </a:r>
            </a:p>
          </p:txBody>
        </p:sp>
      </p:grpSp>
      <p:sp>
        <p:nvSpPr>
          <p:cNvPr id="178196" name="Text Box 20"/>
          <p:cNvSpPr txBox="1"/>
          <p:nvPr>
            <p:custDataLst>
              <p:tags r:id="rId1"/>
            </p:custDataLst>
          </p:nvPr>
        </p:nvSpPr>
        <p:spPr>
          <a:xfrm>
            <a:off x="222885" y="1687830"/>
            <a:ext cx="4148455" cy="10331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阶矩阵称为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上三角形矩阵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</a:p>
        </p:txBody>
      </p:sp>
      <p:sp>
        <p:nvSpPr>
          <p:cNvPr id="178198" name="Text Box 22"/>
          <p:cNvSpPr txBox="1"/>
          <p:nvPr>
            <p:custDataLst>
              <p:tags r:id="rId2"/>
            </p:custDataLst>
          </p:nvPr>
        </p:nvSpPr>
        <p:spPr>
          <a:xfrm>
            <a:off x="4566285" y="1629093"/>
            <a:ext cx="4343400" cy="10331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阶矩阵称为 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下三角形矩阵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</a:p>
        </p:txBody>
      </p:sp>
      <p:sp>
        <p:nvSpPr>
          <p:cNvPr id="178199" name="Line 23"/>
          <p:cNvSpPr/>
          <p:nvPr>
            <p:custDataLst>
              <p:tags r:id="rId3"/>
            </p:custDataLst>
          </p:nvPr>
        </p:nvSpPr>
        <p:spPr>
          <a:xfrm>
            <a:off x="4531360" y="1409065"/>
            <a:ext cx="0" cy="3205163"/>
          </a:xfrm>
          <a:prstGeom prst="line">
            <a:avLst/>
          </a:prstGeom>
          <a:ln w="38100" cap="flat" cmpd="dbl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02" name="Text Box 6"/>
          <p:cNvSpPr txBox="1"/>
          <p:nvPr>
            <p:custDataLst>
              <p:tags r:id="rId4"/>
            </p:custDataLst>
          </p:nvPr>
        </p:nvSpPr>
        <p:spPr>
          <a:xfrm>
            <a:off x="517843" y="105251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定义（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三角形矩阵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6" grpId="0" build="p"/>
      <p:bldP spid="178198" grpId="0" uiExpand="1" build="p"/>
      <p:bldP spid="10650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2"/>
            </p:custDataLst>
          </p:nvPr>
        </p:nvSpPr>
        <p:spPr>
          <a:xfrm>
            <a:off x="517843" y="95218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对角矩阵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3" name="Group 3"/>
          <p:cNvGrpSpPr/>
          <p:nvPr/>
        </p:nvGrpSpPr>
        <p:grpSpPr>
          <a:xfrm>
            <a:off x="2718118" y="2348865"/>
            <a:ext cx="3652837" cy="1744663"/>
            <a:chOff x="1443" y="1520"/>
            <a:chExt cx="2301" cy="1099"/>
          </a:xfrm>
        </p:grpSpPr>
        <p:grpSp>
          <p:nvGrpSpPr>
            <p:cNvPr id="18443" name="Group 4"/>
            <p:cNvGrpSpPr/>
            <p:nvPr/>
          </p:nvGrpSpPr>
          <p:grpSpPr>
            <a:xfrm>
              <a:off x="1824" y="1520"/>
              <a:ext cx="1536" cy="1099"/>
              <a:chOff x="624" y="944"/>
              <a:chExt cx="1536" cy="1099"/>
            </a:xfrm>
          </p:grpSpPr>
          <p:sp>
            <p:nvSpPr>
              <p:cNvPr id="18445" name="AutoShape 5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" y="968"/>
                <a:ext cx="1536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dirty="0"/>
              </a:p>
            </p:txBody>
          </p:sp>
          <p:sp>
            <p:nvSpPr>
              <p:cNvPr id="18446" name="Text Box 6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15" y="944"/>
                <a:ext cx="251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</a:rPr>
                  <a:t>11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7" name="Text Box 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99" y="944"/>
                <a:ext cx="251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baseline="-30000" dirty="0">
                    <a:latin typeface="Times New Roman" panose="02020603050405020304" pitchFamily="18" charset="0"/>
                  </a:rPr>
                  <a:t>22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8" name="Rectangle 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481" y="944"/>
                <a:ext cx="224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 </a:t>
                </a:r>
              </a:p>
            </p:txBody>
          </p:sp>
          <p:sp>
            <p:nvSpPr>
              <p:cNvPr id="18449" name="Text Box 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837" y="944"/>
                <a:ext cx="251" cy="10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i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800" b="1" baseline="-30000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i="1" baseline="-30000" dirty="0">
                    <a:latin typeface="Times New Roman" panose="02020603050405020304" pitchFamily="18" charset="0"/>
                  </a:rPr>
                  <a:t>nn</a:t>
                </a:r>
                <a:endParaRPr lang="en-US" altLang="zh-CN" sz="28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44" name="Rectangle 10"/>
            <p:cNvSpPr/>
            <p:nvPr>
              <p:custDataLst>
                <p:tags r:id="rId7"/>
              </p:custDataLst>
            </p:nvPr>
          </p:nvSpPr>
          <p:spPr>
            <a:xfrm>
              <a:off x="1443" y="1841"/>
              <a:ext cx="230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A</a:t>
              </a:r>
              <a:r>
                <a:rPr lang="en-US" altLang="zh-CN" sz="28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=                                </a:t>
              </a:r>
              <a:r>
                <a:rPr lang="zh-CN" altLang="en-US" sz="28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。</a:t>
              </a:r>
            </a:p>
          </p:txBody>
        </p:sp>
      </p:grpSp>
      <p:sp>
        <p:nvSpPr>
          <p:cNvPr id="169996" name="Rectangle 12"/>
          <p:cNvSpPr/>
          <p:nvPr>
            <p:custDataLst>
              <p:tags r:id="rId3"/>
            </p:custDataLst>
          </p:nvPr>
        </p:nvSpPr>
        <p:spPr>
          <a:xfrm>
            <a:off x="395288" y="1579245"/>
            <a:ext cx="643001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阶矩阵称为对角矩阵：</a:t>
            </a:r>
            <a:endParaRPr lang="zh-CN" altLang="en-US" sz="28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69997" name="Text Box 13"/>
          <p:cNvSpPr txBox="1"/>
          <p:nvPr>
            <p:custDataLst>
              <p:tags r:id="rId4"/>
            </p:custDataLst>
          </p:nvPr>
        </p:nvSpPr>
        <p:spPr>
          <a:xfrm>
            <a:off x="323691" y="4174490"/>
            <a:ext cx="763016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对角矩阵可简单地记为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8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diag(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11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22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 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30000" dirty="0">
                <a:latin typeface="Times New Roman" panose="02020603050405020304" pitchFamily="18" charset="0"/>
              </a:rPr>
              <a:t>nn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  <p:graphicFrame>
        <p:nvGraphicFramePr>
          <p:cNvPr id="170000" name="Object 1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489519" y="4856951"/>
          <a:ext cx="4386738" cy="179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2" r:id="rId16" imgW="1765300" imgH="711200" progId="Equation.3">
                  <p:embed/>
                </p:oleObj>
              </mc:Choice>
              <mc:Fallback>
                <p:oleObj r:id="rId16" imgW="17653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9519" y="4856951"/>
                        <a:ext cx="4386738" cy="179372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1" name="Rectangle 17"/>
          <p:cNvSpPr/>
          <p:nvPr>
            <p:custDataLst>
              <p:tags r:id="rId6"/>
            </p:custDataLst>
          </p:nvPr>
        </p:nvSpPr>
        <p:spPr>
          <a:xfrm>
            <a:off x="1331913" y="5418773"/>
            <a:ext cx="10541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例如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69996" grpId="0" build="p"/>
      <p:bldP spid="169997" grpId="0" build="p"/>
      <p:bldP spid="17000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数量矩阵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23556" name="Group 4"/>
          <p:cNvGrpSpPr/>
          <p:nvPr/>
        </p:nvGrpSpPr>
        <p:grpSpPr>
          <a:xfrm>
            <a:off x="2724150" y="2349500"/>
            <a:ext cx="3001963" cy="1624013"/>
            <a:chOff x="1151" y="1152"/>
            <a:chExt cx="2050" cy="1023"/>
          </a:xfrm>
        </p:grpSpPr>
        <p:grpSp>
          <p:nvGrpSpPr>
            <p:cNvPr id="23561" name="Group 5"/>
            <p:cNvGrpSpPr/>
            <p:nvPr/>
          </p:nvGrpSpPr>
          <p:grpSpPr>
            <a:xfrm>
              <a:off x="1439" y="1152"/>
              <a:ext cx="1441" cy="1023"/>
              <a:chOff x="3551" y="960"/>
              <a:chExt cx="1441" cy="1023"/>
            </a:xfrm>
          </p:grpSpPr>
          <p:sp>
            <p:nvSpPr>
              <p:cNvPr id="23564" name="AutoShape 6"/>
              <p:cNvSpPr/>
              <p:nvPr>
                <p:custDataLst>
                  <p:tags r:id="rId6"/>
                </p:custDataLst>
              </p:nvPr>
            </p:nvSpPr>
            <p:spPr>
              <a:xfrm>
                <a:off x="3551" y="968"/>
                <a:ext cx="1441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 dirty="0"/>
              </a:p>
            </p:txBody>
          </p:sp>
          <p:sp>
            <p:nvSpPr>
              <p:cNvPr id="23565" name="Text Box 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648" y="960"/>
                <a:ext cx="169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</a:rPr>
                  <a:t> 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6" name="Text Box 8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32" y="960"/>
                <a:ext cx="169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7" name="Rectangle 9"/>
              <p:cNvSpPr/>
              <p:nvPr>
                <p:custDataLst>
                  <p:tags r:id="rId9"/>
                </p:custDataLst>
              </p:nvPr>
            </p:nvSpPr>
            <p:spPr>
              <a:xfrm>
                <a:off x="4416" y="960"/>
                <a:ext cx="22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 </a:t>
                </a:r>
              </a:p>
            </p:txBody>
          </p:sp>
          <p:sp>
            <p:nvSpPr>
              <p:cNvPr id="23568" name="Text Box 1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769" y="960"/>
                <a:ext cx="169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b="1" i="1" baseline="-250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62" name="Rectangle 11"/>
            <p:cNvSpPr/>
            <p:nvPr>
              <p:custDataLst>
                <p:tags r:id="rId4"/>
              </p:custDataLst>
            </p:nvPr>
          </p:nvSpPr>
          <p:spPr>
            <a:xfrm>
              <a:off x="1151" y="1480"/>
              <a:ext cx="28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=</a:t>
              </a:r>
            </a:p>
          </p:txBody>
        </p:sp>
        <p:sp>
          <p:nvSpPr>
            <p:cNvPr id="23563" name="Text Box 12"/>
            <p:cNvSpPr txBox="1"/>
            <p:nvPr>
              <p:custDataLst>
                <p:tags r:id="rId5"/>
              </p:custDataLst>
            </p:nvPr>
          </p:nvSpPr>
          <p:spPr>
            <a:xfrm>
              <a:off x="2976" y="1480"/>
              <a:ext cx="225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</a:p>
          </p:txBody>
        </p:sp>
      </p:grpSp>
      <p:sp>
        <p:nvSpPr>
          <p:cNvPr id="23557" name="Rectangle 13"/>
          <p:cNvSpPr/>
          <p:nvPr>
            <p:custDataLst>
              <p:tags r:id="rId2"/>
            </p:custDataLst>
          </p:nvPr>
        </p:nvSpPr>
        <p:spPr>
          <a:xfrm>
            <a:off x="721360" y="1583373"/>
            <a:ext cx="635254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如下形式的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阶矩阵称为数量矩阵：</a:t>
            </a:r>
          </a:p>
        </p:txBody>
      </p:sp>
      <p:sp>
        <p:nvSpPr>
          <p:cNvPr id="174082" name="Text Box 2"/>
          <p:cNvSpPr txBox="1"/>
          <p:nvPr>
            <p:custDataLst>
              <p:tags r:id="rId3"/>
            </p:custDataLst>
          </p:nvPr>
        </p:nvSpPr>
        <p:spPr>
          <a:xfrm>
            <a:off x="175260" y="4221480"/>
            <a:ext cx="8686800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数量矩阵是特殊的对角矩阵：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11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22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nn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23557" grpId="0" uiExpand="1" build="p"/>
      <p:bldP spid="17408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定义（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单位矩阵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3557" name="Rectangle 13"/>
          <p:cNvSpPr/>
          <p:nvPr>
            <p:custDataLst>
              <p:tags r:id="rId2"/>
            </p:custDataLst>
          </p:nvPr>
        </p:nvSpPr>
        <p:spPr>
          <a:xfrm>
            <a:off x="309880" y="1478598"/>
            <a:ext cx="855599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如下形式的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阶矩阵称为单位矩阵，记为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n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92426" y="2397443"/>
            <a:ext cx="3195638" cy="1624012"/>
            <a:chOff x="1898" y="1143"/>
            <a:chExt cx="2013" cy="1023"/>
          </a:xfrm>
        </p:grpSpPr>
        <p:grpSp>
          <p:nvGrpSpPr>
            <p:cNvPr id="32772" name="Group 5"/>
            <p:cNvGrpSpPr/>
            <p:nvPr/>
          </p:nvGrpSpPr>
          <p:grpSpPr>
            <a:xfrm>
              <a:off x="2159" y="1143"/>
              <a:ext cx="1441" cy="1023"/>
              <a:chOff x="3551" y="960"/>
              <a:chExt cx="1441" cy="1023"/>
            </a:xfrm>
          </p:grpSpPr>
          <p:sp>
            <p:nvSpPr>
              <p:cNvPr id="32773" name="AutoShape 6"/>
              <p:cNvSpPr/>
              <p:nvPr/>
            </p:nvSpPr>
            <p:spPr>
              <a:xfrm>
                <a:off x="3551" y="968"/>
                <a:ext cx="1441" cy="1006"/>
              </a:xfrm>
              <a:prstGeom prst="bracketPair">
                <a:avLst>
                  <a:gd name="adj" fmla="val 3542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/>
              <a:p>
                <a:pPr>
                  <a:buClrTx/>
                  <a:buFontTx/>
                </a:pPr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4" name="Text Box 7"/>
              <p:cNvSpPr txBox="1"/>
              <p:nvPr/>
            </p:nvSpPr>
            <p:spPr>
              <a:xfrm>
                <a:off x="3647" y="960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lstStyle/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600" b="1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5" name="Text Box 8"/>
              <p:cNvSpPr txBox="1"/>
              <p:nvPr/>
            </p:nvSpPr>
            <p:spPr>
              <a:xfrm>
                <a:off x="4031" y="960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lstStyle/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76" name="Rectangle 9"/>
              <p:cNvSpPr/>
              <p:nvPr/>
            </p:nvSpPr>
            <p:spPr>
              <a:xfrm>
                <a:off x="4416" y="960"/>
                <a:ext cx="208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lstStyle/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 </a:t>
                </a:r>
              </a:p>
            </p:txBody>
          </p:sp>
          <p:sp>
            <p:nvSpPr>
              <p:cNvPr id="32777" name="Text Box 10"/>
              <p:cNvSpPr txBox="1"/>
              <p:nvPr/>
            </p:nvSpPr>
            <p:spPr>
              <a:xfrm>
                <a:off x="4769" y="960"/>
                <a:ext cx="156" cy="10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36000" anchor="t" anchorCtr="0">
                <a:spAutoFit/>
              </a:bodyPr>
              <a:lstStyle/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</a:t>
                </a:r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Tx/>
                  <a:buFontTx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32778" name="Rectangle 11"/>
            <p:cNvSpPr/>
            <p:nvPr/>
          </p:nvSpPr>
          <p:spPr>
            <a:xfrm>
              <a:off x="1898" y="1485"/>
              <a:ext cx="195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  <a:buClrTx/>
                <a:buFontTx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I</a:t>
              </a:r>
              <a:r>
                <a:rPr lang="en-US" altLang="zh-CN" sz="2600" b="1" dirty="0">
                  <a:latin typeface="Symbol" panose="05050102010706020507" pitchFamily="18" charset="2"/>
                  <a:ea typeface="华文细黑" panose="02010600040101010101" pitchFamily="2" charset="-122"/>
                </a:rPr>
                <a:t>=</a:t>
              </a:r>
            </a:p>
          </p:txBody>
        </p:sp>
        <p:sp>
          <p:nvSpPr>
            <p:cNvPr id="32779" name="Text Box 12"/>
            <p:cNvSpPr txBox="1"/>
            <p:nvPr/>
          </p:nvSpPr>
          <p:spPr>
            <a:xfrm>
              <a:off x="3703" y="1485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。</a:t>
              </a:r>
            </a:p>
          </p:txBody>
        </p:sp>
      </p:grpSp>
      <p:sp>
        <p:nvSpPr>
          <p:cNvPr id="177166" name="Text Box 14"/>
          <p:cNvSpPr txBox="1"/>
          <p:nvPr/>
        </p:nvSpPr>
        <p:spPr>
          <a:xfrm>
            <a:off x="-36195" y="4362450"/>
            <a:ext cx="8686800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单位矩阵是特殊的数量矩阵：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11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22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nn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23557" grpId="0" uiExpand="1" build="p"/>
      <p:bldP spid="1771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sp>
        <p:nvSpPr>
          <p:cNvPr id="106502" name="Text Box 6"/>
          <p:cNvSpPr txBox="1"/>
          <p:nvPr>
            <p:custDataLst>
              <p:tags r:id="rId2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7155" name="Text Box 3"/>
          <p:cNvSpPr txBox="1"/>
          <p:nvPr>
            <p:custDataLst>
              <p:tags r:id="rId3"/>
            </p:custDataLst>
          </p:nvPr>
        </p:nvSpPr>
        <p:spPr>
          <a:xfrm>
            <a:off x="1115695" y="965200"/>
            <a:ext cx="4170045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对于非齐次线性方程组</a:t>
            </a:r>
            <a:endParaRPr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7166" name="Text Box 14"/>
          <p:cNvSpPr txBox="1"/>
          <p:nvPr>
            <p:custDataLst>
              <p:tags r:id="rId4"/>
            </p:custDataLst>
          </p:nvPr>
        </p:nvSpPr>
        <p:spPr>
          <a:xfrm>
            <a:off x="-180975" y="6123940"/>
            <a:ext cx="9097010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系数矩阵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x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未知数矩阵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b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常数项矩阵</a:t>
            </a:r>
            <a:endParaRPr lang="zh-CN" alt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对象 -214748256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885950" y="1606550"/>
          <a:ext cx="539051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9" r:id="rId11" imgW="2070100" imgH="939800" progId="Equation.DSMT4">
                  <p:embed/>
                </p:oleObj>
              </mc:Choice>
              <mc:Fallback>
                <p:oleObj r:id="rId11" imgW="2070100" imgH="939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85950" y="1606550"/>
                        <a:ext cx="5390515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7225" y="4144010"/>
          <a:ext cx="361886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r:id="rId13" imgW="1688465" imgH="939800" progId="Equation.DSMT4">
                  <p:embed/>
                </p:oleObj>
              </mc:Choice>
              <mc:Fallback>
                <p:oleObj r:id="rId13" imgW="1688465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7225" y="4144010"/>
                        <a:ext cx="361886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427855" y="4149090"/>
          <a:ext cx="138874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r:id="rId15" imgW="647700" imgH="939800" progId="Equation.DSMT4">
                  <p:embed/>
                </p:oleObj>
              </mc:Choice>
              <mc:Fallback>
                <p:oleObj r:id="rId15" imgW="6477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7855" y="4149090"/>
                        <a:ext cx="138874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227763" y="4109085"/>
          <a:ext cx="1280160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r:id="rId17" imgW="596900" imgH="939800" progId="Equation.DSMT4">
                  <p:embed/>
                </p:oleObj>
              </mc:Choice>
              <mc:Fallback>
                <p:oleObj r:id="rId17" imgW="5969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27763" y="4109085"/>
                        <a:ext cx="1280160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sp>
        <p:nvSpPr>
          <p:cNvPr id="106502" name="Text Box 6"/>
          <p:cNvSpPr txBox="1"/>
          <p:nvPr>
            <p:custDataLst>
              <p:tags r:id="rId2"/>
            </p:custDataLst>
          </p:nvPr>
        </p:nvSpPr>
        <p:spPr>
          <a:xfrm>
            <a:off x="517843" y="909003"/>
            <a:ext cx="8001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2.1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7155" name="Text Box 3"/>
          <p:cNvSpPr txBox="1"/>
          <p:nvPr>
            <p:custDataLst>
              <p:tags r:id="rId3"/>
            </p:custDataLst>
          </p:nvPr>
        </p:nvSpPr>
        <p:spPr>
          <a:xfrm>
            <a:off x="1115695" y="965200"/>
            <a:ext cx="4170045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对于非齐次线性方程组</a:t>
            </a:r>
          </a:p>
        </p:txBody>
      </p:sp>
      <p:graphicFrame>
        <p:nvGraphicFramePr>
          <p:cNvPr id="2" name="对象 -214748256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85950" y="1606550"/>
          <a:ext cx="53911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1" name="Equation" r:id="rId9" imgW="49682400" imgH="22555200" progId="Equation.DSMT4">
                  <p:embed/>
                </p:oleObj>
              </mc:Choice>
              <mc:Fallback>
                <p:oleObj name="Equation" r:id="rId9" imgW="49682400" imgH="22555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85950" y="1606550"/>
                        <a:ext cx="5391150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561"/>
          <p:cNvGraphicFramePr>
            <a:graphicFrameLocks noChangeAspect="1"/>
          </p:cNvGraphicFramePr>
          <p:nvPr/>
        </p:nvGraphicFramePr>
        <p:xfrm>
          <a:off x="2359025" y="4054475"/>
          <a:ext cx="4462463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" name="Equation" r:id="rId11" imgW="50596800" imgH="22555200" progId="Equation.DSMT4">
                  <p:embed/>
                </p:oleObj>
              </mc:Choice>
              <mc:Fallback>
                <p:oleObj name="Equation" r:id="rId11" imgW="50596800" imgH="22555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9025" y="4054475"/>
                        <a:ext cx="4462463" cy="1970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/>
          <p:nvPr>
            <p:custDataLst>
              <p:tags r:id="rId5"/>
            </p:custDataLst>
          </p:nvPr>
        </p:nvSpPr>
        <p:spPr>
          <a:xfrm>
            <a:off x="323850" y="6165215"/>
            <a:ext cx="3626485" cy="51625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称为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增广矩阵</a:t>
            </a:r>
            <a:endParaRPr lang="zh-CN" alt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sp>
        <p:nvSpPr>
          <p:cNvPr id="106502" name="Text Box 6"/>
          <p:cNvSpPr txBox="1"/>
          <p:nvPr>
            <p:custDataLst>
              <p:tags r:id="rId2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77155" name="Text Box 3"/>
          <p:cNvSpPr txBox="1"/>
          <p:nvPr>
            <p:custDataLst>
              <p:tags r:id="rId3"/>
            </p:custDataLst>
          </p:nvPr>
        </p:nvSpPr>
        <p:spPr>
          <a:xfrm>
            <a:off x="1475740" y="981075"/>
            <a:ext cx="5723255" cy="4794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</a:t>
            </a:r>
            <a:r>
              <a:rPr lang="zh-CN" altLang="en-US" sz="2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四个城市间的单向航线如图所示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419475" y="1484630"/>
            <a:ext cx="2750820" cy="2070100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450850" y="3834130"/>
            <a:ext cx="8446135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</a:pPr>
            <a:r>
              <a:rPr lang="zh-CN" altLang="en-US" sz="2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若令</a:t>
            </a:r>
            <a:r>
              <a:rPr lang="en-US" sz="2600" b="1" dirty="0">
                <a:solidFill>
                  <a:schemeClr val="tx1"/>
                </a:solidFill>
                <a:ea typeface="华文细黑" panose="02010600040101010101" pitchFamily="2" charset="-122"/>
              </a:rPr>
              <a:t>                                                        </a:t>
            </a:r>
            <a:r>
              <a:rPr lang="zh-CN" altLang="en-US" sz="26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则图可用矩阵表示为</a:t>
            </a:r>
            <a:r>
              <a:rPr lang="en-US" sz="2600" b="1" dirty="0">
                <a:solidFill>
                  <a:schemeClr val="tx1"/>
                </a:solidFill>
                <a:ea typeface="华文细黑" panose="02010600040101010101" pitchFamily="2" charset="-122"/>
              </a:rPr>
              <a:t> </a:t>
            </a:r>
          </a:p>
        </p:txBody>
      </p:sp>
      <p:pic>
        <p:nvPicPr>
          <p:cNvPr id="4" name="图片 3"/>
          <p:cNvPicPr/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259205" y="3601720"/>
            <a:ext cx="4565650" cy="106743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-214748255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43530" y="4761865"/>
          <a:ext cx="3265170" cy="18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4" name="Equation" r:id="rId12" imgW="38100000" imgH="21945600" progId="Equation.DSMT4">
                  <p:embed/>
                </p:oleObj>
              </mc:Choice>
              <mc:Fallback>
                <p:oleObj name="Equation" r:id="rId12" imgW="38100000" imgH="21945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43530" y="4761865"/>
                        <a:ext cx="3265170" cy="1880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77155" grpId="0" build="p"/>
      <p:bldP spid="1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995" y="1503045"/>
            <a:ext cx="826770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甲、乙、丙、丁、戊五人各从图书馆借来一本小说，他们约定读完后互相交换，这五本书的厚度以及他们五人的阅读速度差不多，因此，五人总是同时交换书，经四次交换后，他们五人读完了这五本书。现给出以下已知条件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611505" y="1196975"/>
            <a:ext cx="7835265" cy="3322955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矩阵是线性代数非常重要的工具. 它在线性代数与数学的许多分支中都有重要应用, 许多实际问题可以用矩阵表达并用有关理论解决.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楷体_GB2312" panose="02010609030101010101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本章首先引入矩阵的概念，讨论矩阵的运算、矩阵的变换以及矩阵的某些内在特征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楷体_GB2312" panose="02010609030101010101" charset="-122"/>
              </a:rPr>
              <a:t>.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25170" y="1772920"/>
            <a:ext cx="8269605" cy="4781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）甲最后读的书是乙读的第二本书；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25170" y="323596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）丙读的第二本书甲在一开始就读了；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25170" y="395478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）丁最后读的书是丙读的第三本书；</a:t>
            </a: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725170" y="249174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）丙最后读的书是乙读的第四本书；</a:t>
            </a: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725170" y="4673600"/>
            <a:ext cx="8269605" cy="4794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）乙读的第四本书是戊读的第三本书；</a:t>
            </a: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83260" y="5417185"/>
            <a:ext cx="8269605" cy="4781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）丁第三次读的书是丙一开始读的那本书。</a:t>
            </a: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91640" y="825500"/>
            <a:ext cx="5049520" cy="67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现给出以下已知条件：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13" grpId="0" build="p"/>
      <p:bldP spid="14" grpId="0" build="p"/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Rectangle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59840" y="1917065"/>
            <a:ext cx="63328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丁第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次读的书是谁最后读的书？</a:t>
            </a:r>
          </a:p>
        </p:txBody>
      </p:sp>
      <p:pic>
        <p:nvPicPr>
          <p:cNvPr id="3" name="图片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51" y="2942946"/>
            <a:ext cx="2299097" cy="229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：矩阵在实际问题中的运用</a:t>
            </a: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782478" y="829470"/>
          <a:ext cx="7579044" cy="4271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3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9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9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2253" y="5543043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甲最后读的书是乙读的第二本书；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1753" y="5550302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丙读的第二本书甲在一开始就读了；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1253" y="5550302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丁最后读的书是丙读的第三本书；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2253" y="5543043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丙最后读的书是乙读的第四本书；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1753" y="5525043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乙读的第四本书是戊读的第三本书；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2753" y="5532302"/>
            <a:ext cx="8484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	丁第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次读的书是丙一开始读的那本书。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89499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3515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7531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28792" y="458112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609664" y="458906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335152" y="236643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3335152" y="380515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631765" y="321486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775312" y="321486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835696" y="1647331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x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847320" y="227687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203538" y="3204219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y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716016" y="167375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y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36127" y="5543104"/>
            <a:ext cx="7794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问题：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丁第</a:t>
            </a:r>
            <a:r>
              <a:rPr kumimoji="1"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次读的书是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最后</a:t>
            </a:r>
            <a:r>
              <a:rPr kumimoji="1"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读的书？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203538" y="231309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2484" y="321486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363560" y="1720595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918859" y="3204219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243656" y="3204219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716016" y="1720595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835696" y="1719453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4824337" y="2290950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4824337" y="3737305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1947062" y="375761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919370" y="2320561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180555" y="2300084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7709962" y="2321007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D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7548254" y="1647331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7709962" y="3786258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6212427" y="371703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6169496" y="1753652"/>
            <a:ext cx="982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C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allAtOnce"/>
      <p:bldP spid="4" grpId="0" build="p"/>
      <p:bldP spid="4" grpId="1" build="allAtOnce"/>
      <p:bldP spid="5" grpId="0" build="p"/>
      <p:bldP spid="5" grpId="1" build="allAtOnce"/>
      <p:bldP spid="6" grpId="0" build="p"/>
      <p:bldP spid="6" grpId="1" build="allAtOnce"/>
      <p:bldP spid="7" grpId="0" build="p"/>
      <p:bldP spid="7" grpId="1" build="allAtOnce"/>
      <p:bldP spid="8" grpId="0" build="p"/>
      <p:bldP spid="8" grpId="1" build="allAtOnce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18" grpId="1" build="allAtOnce"/>
      <p:bldP spid="19" grpId="0" build="p" autoUpdateAnimBg="0"/>
      <p:bldP spid="19" grpId="1" build="allAtOnce"/>
      <p:bldP spid="20" grpId="0" build="p" autoUpdateAnimBg="0"/>
      <p:bldP spid="20" grpId="1" build="allAtOnce"/>
      <p:bldP spid="21" grpId="0" build="p" autoUpdateAnimBg="0"/>
      <p:bldP spid="21" grpId="1" build="allAtOnce"/>
      <p:bldP spid="22" grpId="0"/>
      <p:bldP spid="24" grpId="0" build="p" autoUpdateAnimBg="0"/>
      <p:bldP spid="24" grpId="1" build="allAtOnce"/>
      <p:bldP spid="25" grpId="0" build="p" autoUpdateAnimBg="0"/>
      <p:bldP spid="26" grpId="0" build="p" autoUpdateAnimBg="0"/>
      <p:bldP spid="27" grpId="0" build="p" autoUpdateAnimBg="0"/>
      <p:bldP spid="28" grpId="0" build="p" autoUpdateAnimBg="0"/>
      <p:bldP spid="29" grpId="0" build="p" autoUpdateAnimBg="0"/>
      <p:bldP spid="30" grpId="0" build="p" autoUpdateAnimBg="0"/>
      <p:bldP spid="31" grpId="0" build="p" autoUpdateAnimBg="0"/>
      <p:bldP spid="32" grpId="0" build="p" autoUpdateAnimBg="0"/>
      <p:bldP spid="33" grpId="0" build="p" autoUpdateAnimBg="0"/>
      <p:bldP spid="34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39" grpId="0" build="p" autoUpdateAnimBg="0"/>
      <p:bldP spid="4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465" y="1628041"/>
            <a:ext cx="758666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通过实例抽象出矩阵是一个数表</a:t>
            </a:r>
          </a:p>
        </p:txBody>
      </p:sp>
      <p:sp>
        <p:nvSpPr>
          <p:cNvPr id="44035" name="Line 12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1835785" y="185120"/>
            <a:ext cx="5407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矩阵的概念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爆炸形: 8 pt  1"/>
          <p:cNvSpPr/>
          <p:nvPr/>
        </p:nvSpPr>
        <p:spPr bwMode="auto">
          <a:xfrm>
            <a:off x="684070" y="178134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97141" y="2345591"/>
            <a:ext cx="7303839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理解矩阵的概念</a:t>
            </a:r>
          </a:p>
        </p:txBody>
      </p:sp>
      <p:sp>
        <p:nvSpPr>
          <p:cNvPr id="28" name="爆炸形: 8 pt  27"/>
          <p:cNvSpPr/>
          <p:nvPr/>
        </p:nvSpPr>
        <p:spPr bwMode="auto">
          <a:xfrm>
            <a:off x="676632" y="24846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97141" y="2966304"/>
            <a:ext cx="758666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理解矩阵的概念及掌握单位矩阵、对角矩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/>
          <p:cNvSpPr/>
          <p:nvPr/>
        </p:nvSpPr>
        <p:spPr bwMode="auto">
          <a:xfrm>
            <a:off x="696219" y="308737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40179" y="3428266"/>
            <a:ext cx="2989262" cy="4756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阵等特殊矩阵.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57454" y="3956904"/>
            <a:ext cx="748754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实际问题的矩阵表示.</a:t>
            </a:r>
          </a:p>
        </p:txBody>
      </p:sp>
      <p:sp>
        <p:nvSpPr>
          <p:cNvPr id="26" name="爆炸形: 8 pt  25"/>
          <p:cNvSpPr/>
          <p:nvPr/>
        </p:nvSpPr>
        <p:spPr bwMode="auto">
          <a:xfrm>
            <a:off x="734618" y="4057562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51104" y="4600794"/>
            <a:ext cx="77454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</a:p>
        </p:txBody>
      </p:sp>
      <p:sp>
        <p:nvSpPr>
          <p:cNvPr id="30" name="爆炸形: 8 pt  29"/>
          <p:cNvSpPr/>
          <p:nvPr/>
        </p:nvSpPr>
        <p:spPr bwMode="auto">
          <a:xfrm>
            <a:off x="661601" y="4816153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9" grpId="0"/>
      <p:bldP spid="19" grpId="0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3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</a:p>
        </p:txBody>
      </p:sp>
      <p:sp>
        <p:nvSpPr>
          <p:cNvPr id="70658" name="Text Box 2"/>
          <p:cNvSpPr txBox="1"/>
          <p:nvPr>
            <p:custDataLst>
              <p:tags r:id="rId1"/>
            </p:custDataLst>
          </p:nvPr>
        </p:nvSpPr>
        <p:spPr>
          <a:xfrm>
            <a:off x="611188" y="698500"/>
            <a:ext cx="8001000" cy="1254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设某企业第一季度各月份,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生产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Ⅰ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Ⅱ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Ⅲ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763588" y="3406775"/>
            <a:ext cx="7696200" cy="2365375"/>
            <a:chOff x="624" y="2208"/>
            <a:chExt cx="4848" cy="1490"/>
          </a:xfrm>
        </p:grpSpPr>
        <p:sp>
          <p:nvSpPr>
            <p:cNvPr id="45063" name="Line 4"/>
            <p:cNvSpPr/>
            <p:nvPr>
              <p:custDataLst>
                <p:tags r:id="rId5"/>
              </p:custDataLst>
            </p:nvPr>
          </p:nvSpPr>
          <p:spPr>
            <a:xfrm>
              <a:off x="720" y="2208"/>
              <a:ext cx="47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4" name="Line 5"/>
            <p:cNvSpPr/>
            <p:nvPr>
              <p:custDataLst>
                <p:tags r:id="rId6"/>
              </p:custDataLst>
            </p:nvPr>
          </p:nvSpPr>
          <p:spPr>
            <a:xfrm>
              <a:off x="720" y="2736"/>
              <a:ext cx="47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5" name="Line 6"/>
            <p:cNvSpPr/>
            <p:nvPr>
              <p:custDataLst>
                <p:tags r:id="rId7"/>
              </p:custDataLst>
            </p:nvPr>
          </p:nvSpPr>
          <p:spPr>
            <a:xfrm>
              <a:off x="672" y="3696"/>
              <a:ext cx="47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6" name="Line 7"/>
            <p:cNvSpPr/>
            <p:nvPr>
              <p:custDataLst>
                <p:tags r:id="rId8"/>
              </p:custDataLst>
            </p:nvPr>
          </p:nvSpPr>
          <p:spPr>
            <a:xfrm>
              <a:off x="1584" y="2208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7" name="Line 8"/>
            <p:cNvSpPr/>
            <p:nvPr>
              <p:custDataLst>
                <p:tags r:id="rId9"/>
              </p:custDataLst>
            </p:nvPr>
          </p:nvSpPr>
          <p:spPr>
            <a:xfrm>
              <a:off x="720" y="2208"/>
              <a:ext cx="86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8" name="Text Box 9"/>
            <p:cNvSpPr txBox="1"/>
            <p:nvPr>
              <p:custDataLst>
                <p:tags r:id="rId10"/>
              </p:custDataLst>
            </p:nvPr>
          </p:nvSpPr>
          <p:spPr>
            <a:xfrm>
              <a:off x="1008" y="2208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产 品</a:t>
              </a:r>
            </a:p>
          </p:txBody>
        </p:sp>
        <p:sp>
          <p:nvSpPr>
            <p:cNvPr id="45069" name="Text Box 10"/>
            <p:cNvSpPr txBox="1"/>
            <p:nvPr>
              <p:custDataLst>
                <p:tags r:id="rId11"/>
              </p:custDataLst>
            </p:nvPr>
          </p:nvSpPr>
          <p:spPr>
            <a:xfrm>
              <a:off x="624" y="2448"/>
              <a:ext cx="5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月份</a:t>
              </a:r>
            </a:p>
          </p:txBody>
        </p:sp>
        <p:sp>
          <p:nvSpPr>
            <p:cNvPr id="45070" name="Text Box 11"/>
            <p:cNvSpPr txBox="1"/>
            <p:nvPr>
              <p:custDataLst>
                <p:tags r:id="rId12"/>
              </p:custDataLst>
            </p:nvPr>
          </p:nvSpPr>
          <p:spPr>
            <a:xfrm>
              <a:off x="1776" y="230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Ⅰ</a:t>
              </a:r>
            </a:p>
          </p:txBody>
        </p:sp>
        <p:sp>
          <p:nvSpPr>
            <p:cNvPr id="45071" name="Text Box 12"/>
            <p:cNvSpPr txBox="1"/>
            <p:nvPr>
              <p:custDataLst>
                <p:tags r:id="rId13"/>
              </p:custDataLst>
            </p:nvPr>
          </p:nvSpPr>
          <p:spPr>
            <a:xfrm>
              <a:off x="2592" y="230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Ⅱ</a:t>
              </a:r>
            </a:p>
          </p:txBody>
        </p:sp>
        <p:sp>
          <p:nvSpPr>
            <p:cNvPr id="45072" name="Text Box 13"/>
            <p:cNvSpPr txBox="1"/>
            <p:nvPr>
              <p:custDataLst>
                <p:tags r:id="rId14"/>
              </p:custDataLst>
            </p:nvPr>
          </p:nvSpPr>
          <p:spPr>
            <a:xfrm>
              <a:off x="3504" y="2304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Ⅲ</a:t>
              </a:r>
            </a:p>
          </p:txBody>
        </p:sp>
        <p:sp>
          <p:nvSpPr>
            <p:cNvPr id="45073" name="Text Box 14"/>
            <p:cNvSpPr txBox="1"/>
            <p:nvPr>
              <p:custDataLst>
                <p:tags r:id="rId15"/>
              </p:custDataLst>
            </p:nvPr>
          </p:nvSpPr>
          <p:spPr>
            <a:xfrm>
              <a:off x="4464" y="2304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Ⅳ</a:t>
              </a:r>
            </a:p>
          </p:txBody>
        </p:sp>
        <p:sp>
          <p:nvSpPr>
            <p:cNvPr id="45074" name="Text Box 15"/>
            <p:cNvSpPr txBox="1"/>
            <p:nvPr>
              <p:custDataLst>
                <p:tags r:id="rId16"/>
              </p:custDataLst>
            </p:nvPr>
          </p:nvSpPr>
          <p:spPr>
            <a:xfrm>
              <a:off x="960" y="2736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45075" name="Text Box 16"/>
            <p:cNvSpPr txBox="1"/>
            <p:nvPr>
              <p:custDataLst>
                <p:tags r:id="rId17"/>
              </p:custDataLst>
            </p:nvPr>
          </p:nvSpPr>
          <p:spPr>
            <a:xfrm>
              <a:off x="960" y="3072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" name="Text Box 17"/>
            <p:cNvSpPr txBox="1"/>
            <p:nvPr>
              <p:custDataLst>
                <p:tags r:id="rId18"/>
              </p:custDataLst>
            </p:nvPr>
          </p:nvSpPr>
          <p:spPr>
            <a:xfrm>
              <a:off x="960" y="3408"/>
              <a:ext cx="3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45077" name="Text Box 18"/>
            <p:cNvSpPr txBox="1"/>
            <p:nvPr>
              <p:custDataLst>
                <p:tags r:id="rId19"/>
              </p:custDataLst>
            </p:nvPr>
          </p:nvSpPr>
          <p:spPr>
            <a:xfrm>
              <a:off x="1632" y="2734"/>
              <a:ext cx="357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240          180           320          400</a:t>
              </a:r>
            </a:p>
          </p:txBody>
        </p:sp>
        <p:sp>
          <p:nvSpPr>
            <p:cNvPr id="45078" name="Text Box 19"/>
            <p:cNvSpPr txBox="1"/>
            <p:nvPr>
              <p:custDataLst>
                <p:tags r:id="rId20"/>
              </p:custDataLst>
            </p:nvPr>
          </p:nvSpPr>
          <p:spPr>
            <a:xfrm>
              <a:off x="1632" y="3072"/>
              <a:ext cx="365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200          170           360          420</a:t>
              </a:r>
            </a:p>
          </p:txBody>
        </p:sp>
        <p:sp>
          <p:nvSpPr>
            <p:cNvPr id="45079" name="Text Box 20"/>
            <p:cNvSpPr txBox="1"/>
            <p:nvPr>
              <p:custDataLst>
                <p:tags r:id="rId21"/>
              </p:custDataLst>
            </p:nvPr>
          </p:nvSpPr>
          <p:spPr>
            <a:xfrm>
              <a:off x="1707" y="3356"/>
              <a:ext cx="353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260          160           300          400</a:t>
              </a:r>
            </a:p>
          </p:txBody>
        </p:sp>
      </p:grpSp>
      <p:sp>
        <p:nvSpPr>
          <p:cNvPr id="70677" name="Rectangle 21"/>
          <p:cNvSpPr/>
          <p:nvPr>
            <p:custDataLst>
              <p:tags r:id="rId2"/>
            </p:custDataLst>
          </p:nvPr>
        </p:nvSpPr>
        <p:spPr>
          <a:xfrm>
            <a:off x="643255" y="2720975"/>
            <a:ext cx="5070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如下表所示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:</a:t>
            </a:r>
          </a:p>
        </p:txBody>
      </p:sp>
      <p:sp>
        <p:nvSpPr>
          <p:cNvPr id="70678" name="Rectangle 22"/>
          <p:cNvSpPr/>
          <p:nvPr>
            <p:custDataLst>
              <p:tags r:id="rId3"/>
            </p:custDataLst>
          </p:nvPr>
        </p:nvSpPr>
        <p:spPr>
          <a:xfrm>
            <a:off x="643255" y="2049780"/>
            <a:ext cx="82753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Ⅳ  4 种产品.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已知每个工厂的年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产量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单位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: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个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 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" y="836930"/>
            <a:ext cx="184531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77" grpId="0" build="p" advAuto="1000"/>
      <p:bldP spid="70678" grpId="0" build="p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</a:p>
        </p:txBody>
      </p:sp>
      <p:sp>
        <p:nvSpPr>
          <p:cNvPr id="70658" name="Text Box 2"/>
          <p:cNvSpPr txBox="1"/>
          <p:nvPr>
            <p:custDataLst>
              <p:tags r:id="rId2"/>
            </p:custDataLst>
          </p:nvPr>
        </p:nvSpPr>
        <p:spPr>
          <a:xfrm>
            <a:off x="571183" y="836930"/>
            <a:ext cx="8001000" cy="2287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如果将该数表中的数据,按原次序排列,并加上括号,表明它是一个整体,这种矩形的数表就表示为矩阵.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21209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339975" y="3213100"/>
          <a:ext cx="4611370" cy="182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5" name="Equation" r:id="rId8" imgW="1536700" imgH="609600" progId="Equation.DSMT4">
                  <p:embed/>
                </p:oleObj>
              </mc:Choice>
              <mc:Fallback>
                <p:oleObj name="Equation" r:id="rId8" imgW="1536700" imgH="60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4611370" cy="1828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</a:p>
        </p:txBody>
      </p:sp>
      <p:sp>
        <p:nvSpPr>
          <p:cNvPr id="70658" name="Text Box 2"/>
          <p:cNvSpPr txBox="1"/>
          <p:nvPr>
            <p:custDataLst>
              <p:tags r:id="rId2"/>
            </p:custDataLst>
          </p:nvPr>
        </p:nvSpPr>
        <p:spPr>
          <a:xfrm>
            <a:off x="571183" y="836930"/>
            <a:ext cx="8001000" cy="1254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对线性方程组</a:t>
            </a: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6694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</a:t>
            </a:r>
          </a:p>
        </p:txBody>
      </p:sp>
      <p:graphicFrame>
        <p:nvGraphicFramePr>
          <p:cNvPr id="2" name="对象 -214748262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68788" y="1341120"/>
          <a:ext cx="4757420" cy="216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r:id="rId10" imgW="2082800" imgH="939800" progId="Equation.DSMT4">
                  <p:embed/>
                </p:oleObj>
              </mc:Choice>
              <mc:Fallback>
                <p:oleObj r:id="rId10" imgW="2082800" imgH="9398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68788" y="1341120"/>
                        <a:ext cx="4757420" cy="2160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/>
          <p:nvPr>
            <p:custDataLst>
              <p:tags r:id="rId5"/>
            </p:custDataLst>
          </p:nvPr>
        </p:nvSpPr>
        <p:spPr>
          <a:xfrm>
            <a:off x="682943" y="5229225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此方程组由如下数表确定：</a:t>
            </a:r>
          </a:p>
        </p:txBody>
      </p:sp>
      <p:graphicFrame>
        <p:nvGraphicFramePr>
          <p:cNvPr id="6" name="对象 -214748261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003800" y="4508818"/>
          <a:ext cx="3376295" cy="196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8" r:id="rId12" imgW="1548765" imgH="901700" progId="Equation.DSMT4">
                  <p:embed/>
                </p:oleObj>
              </mc:Choice>
              <mc:Fallback>
                <p:oleObj r:id="rId12" imgW="1548765" imgH="9017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03800" y="4508818"/>
                        <a:ext cx="3376295" cy="1966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5" grpId="0" build="p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通过实例得到矩阵的概念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47495" y="1628775"/>
            <a:ext cx="5607050" cy="1253490"/>
            <a:chOff x="2437" y="2565"/>
            <a:chExt cx="8830" cy="1974"/>
          </a:xfrm>
        </p:grpSpPr>
        <p:sp>
          <p:nvSpPr>
            <p:cNvPr id="70658" name="Text Box 2"/>
            <p:cNvSpPr txBox="1"/>
            <p:nvPr>
              <p:custDataLst>
                <p:tags r:id="rId1"/>
              </p:custDataLst>
            </p:nvPr>
          </p:nvSpPr>
          <p:spPr>
            <a:xfrm>
              <a:off x="2437" y="2565"/>
              <a:ext cx="8831" cy="1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algn="l" defTabSz="91440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     </a:t>
              </a:r>
              <a:r>
                <a:rPr 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什么是矩阵呢？</a:t>
              </a:r>
            </a:p>
          </p:txBody>
        </p:sp>
        <p:sp>
          <p:nvSpPr>
            <p:cNvPr id="4" name="矩形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053" y="3583"/>
              <a:ext cx="1930" cy="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思考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矩阵的概念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40080" y="949325"/>
            <a:ext cx="169608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</a:t>
            </a:r>
          </a:p>
        </p:txBody>
      </p:sp>
      <p:sp>
        <p:nvSpPr>
          <p:cNvPr id="15362" name="Text Box 2"/>
          <p:cNvSpPr txBox="1"/>
          <p:nvPr>
            <p:custDataLst>
              <p:tags r:id="rId2"/>
            </p:custDataLst>
          </p:nvPr>
        </p:nvSpPr>
        <p:spPr>
          <a:xfrm>
            <a:off x="1906270" y="1017905"/>
            <a:ext cx="7237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个数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1, 2, 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;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=1,2,… 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371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60918" y="2080895"/>
          <a:ext cx="53346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0" r:id="rId11" imgW="2336800" imgH="939800" progId="Equation.3">
                  <p:embed/>
                </p:oleObj>
              </mc:Choice>
              <mc:Fallback>
                <p:oleObj r:id="rId11" imgW="2336800" imgH="939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0918" y="2080895"/>
                        <a:ext cx="5334635" cy="2145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/>
          <p:nvPr>
            <p:custDataLst>
              <p:tags r:id="rId4"/>
            </p:custDataLst>
          </p:nvPr>
        </p:nvSpPr>
        <p:spPr>
          <a:xfrm>
            <a:off x="611505" y="4330700"/>
            <a:ext cx="36655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叫做一个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矩阵</a:t>
            </a:r>
            <a:endParaRPr lang="zh-CN" altLang="en-US" sz="28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8" name="Rectangle 8"/>
          <p:cNvSpPr/>
          <p:nvPr>
            <p:custDataLst>
              <p:tags r:id="rId5"/>
            </p:custDataLst>
          </p:nvPr>
        </p:nvSpPr>
        <p:spPr>
          <a:xfrm>
            <a:off x="640080" y="5018405"/>
            <a:ext cx="77216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元素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叫做矩阵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的第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行第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列元素简称矩阵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的（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）元.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9" name="Rectangle 9"/>
          <p:cNvSpPr/>
          <p:nvPr>
            <p:custDataLst>
              <p:tags r:id="rId6"/>
            </p:custDataLst>
          </p:nvPr>
        </p:nvSpPr>
        <p:spPr>
          <a:xfrm>
            <a:off x="640080" y="1558925"/>
            <a:ext cx="548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排成的</a:t>
            </a: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列的数表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Text Box 10"/>
          <p:cNvSpPr txBox="1"/>
          <p:nvPr>
            <p:custDataLst>
              <p:tags r:id="rId7"/>
            </p:custDataLst>
          </p:nvPr>
        </p:nvSpPr>
        <p:spPr>
          <a:xfrm>
            <a:off x="3995738" y="4330383"/>
            <a:ext cx="44640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这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个数叫做矩阵的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15366" grpId="0" build="p"/>
      <p:bldP spid="15368" grpId="0" build="p" advAuto="1000"/>
      <p:bldP spid="15369" grpId="0" build="p" advAuto="100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40080" y="949325"/>
            <a:ext cx="28365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（零矩阵）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7843" y="1680845"/>
            <a:ext cx="80010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kern="1200" cap="none" spc="0" normalizeH="0" baseline="0" noProof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若一个矩阵的所有元素都为零，则称这个矩</a:t>
            </a:r>
          </a:p>
        </p:txBody>
      </p:sp>
      <p:sp>
        <p:nvSpPr>
          <p:cNvPr id="105479" name="Rectangle 7"/>
          <p:cNvSpPr/>
          <p:nvPr>
            <p:custDataLst>
              <p:tags r:id="rId2"/>
            </p:custDataLst>
          </p:nvPr>
        </p:nvSpPr>
        <p:spPr>
          <a:xfrm>
            <a:off x="635953" y="2996248"/>
            <a:ext cx="579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引起混淆的情况下，也可记为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Ｏ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．</a:t>
            </a:r>
          </a:p>
        </p:txBody>
      </p:sp>
      <p:sp>
        <p:nvSpPr>
          <p:cNvPr id="10548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015" y="2324735"/>
            <a:ext cx="7780338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阵为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零矩阵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零矩阵记为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Ｏ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在不会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build="p"/>
      <p:bldP spid="105479" grpId="0" build="p" advAuto="1000"/>
      <p:bldP spid="105480" grpId="0" uiExpand="1" build="p" advAuto="1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</a:t>
            </a:r>
            <a:r>
              <a:rPr lang="en-US" alt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点问题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：几种特殊矩阵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 descr="7b0a20202020227461726765744964223a202270726f636573734f6e6c696e6542756c6c6574220a7d0a"/>
          <p:cNvSpPr>
            <a:spLocks noChangeArrowheads="1"/>
          </p:cNvSpPr>
          <p:nvPr/>
        </p:nvSpPr>
        <p:spPr bwMode="auto">
          <a:xfrm>
            <a:off x="640080" y="949325"/>
            <a:ext cx="28365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（行矩阵）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237" name="Text Box 2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260" y="1828800"/>
            <a:ext cx="8001000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只有一行的矩阵称为</a:t>
            </a:r>
            <a:r>
              <a:rPr kumimoji="1" lang="zh-CN" altLang="en-US" sz="2800" b="1" kern="1200" cap="none" spc="0" normalizeH="0" baseline="0" noProof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行矩阵</a:t>
            </a:r>
            <a:r>
              <a:rPr kumimoji="1" lang="zh-CN" altLang="en-US" sz="2800" b="1" kern="1200" cap="none" spc="0" normalizeH="0" baseline="0" noProof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也称为</a:t>
            </a:r>
            <a:r>
              <a:rPr kumimoji="1" lang="zh-CN" altLang="en-US" sz="2800" b="1" kern="1200" cap="none" spc="0" normalizeH="0" baseline="0" noProof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行向量</a:t>
            </a:r>
            <a:r>
              <a:rPr kumimoji="1" lang="en-US" altLang="zh-CN" sz="2800" b="1" kern="1200" cap="none" spc="0" normalizeH="0" baseline="0" noProof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).</a:t>
            </a:r>
            <a:endParaRPr kumimoji="1" lang="en-US" altLang="zh-CN" sz="2800" b="1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(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11 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12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…  </a:t>
            </a:r>
            <a:r>
              <a:rPr kumimoji="1" lang="en-US" altLang="zh-CN" sz="2800" b="1" i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1" kern="1200" cap="none" spc="0" normalizeH="0" baseline="-2500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).</a:t>
            </a:r>
          </a:p>
        </p:txBody>
      </p:sp>
      <p:sp>
        <p:nvSpPr>
          <p:cNvPr id="3" name="矩形 2" descr="7b0a20202020227461726765744964223a202270726f636573734f6e6c696e6542756c6c6574220a7d0a"/>
          <p:cNvSpPr>
            <a:spLocks noChangeArrowheads="1"/>
          </p:cNvSpPr>
          <p:nvPr/>
        </p:nvSpPr>
        <p:spPr bwMode="auto">
          <a:xfrm>
            <a:off x="568325" y="3068955"/>
            <a:ext cx="28365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（列矩阵）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60725" y="4235450"/>
          <a:ext cx="1973263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Equation" r:id="rId9" imgW="17373600" imgH="22555200" progId="Equation.DSMT4">
                  <p:embed/>
                </p:oleObj>
              </mc:Choice>
              <mc:Fallback>
                <p:oleObj name="Equation" r:id="rId9" imgW="17373600" imgH="22555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0725" y="4235450"/>
                        <a:ext cx="1973263" cy="222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/>
          <p:nvPr>
            <p:custDataLst>
              <p:tags r:id="rId4"/>
            </p:custDataLst>
          </p:nvPr>
        </p:nvSpPr>
        <p:spPr>
          <a:xfrm>
            <a:off x="618808" y="4295140"/>
            <a:ext cx="5391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40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15695" y="3717290"/>
            <a:ext cx="729932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只有一列的矩阵称为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列矩阵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也称为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列向量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 uiExpand="1" build="p"/>
      <p:bldP spid="9239" grpId="0" build="p"/>
      <p:bldP spid="9240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439,&quot;width&quot;:7428.450393700788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</TotalTime>
  <Words>1351</Words>
  <Application>Microsoft Macintosh PowerPoint</Application>
  <PresentationFormat>On-screen Show (4:3)</PresentationFormat>
  <Paragraphs>246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黑体</vt:lpstr>
      <vt:lpstr>华文中宋</vt:lpstr>
      <vt:lpstr>Arial</vt:lpstr>
      <vt:lpstr>Arial Black</vt:lpstr>
      <vt:lpstr>Calibri</vt:lpstr>
      <vt:lpstr>Symbol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Equation.DSMT4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Microsoft Office User</cp:lastModifiedBy>
  <cp:revision>1069</cp:revision>
  <dcterms:created xsi:type="dcterms:W3CDTF">2012-06-17T01:12:00Z</dcterms:created>
  <dcterms:modified xsi:type="dcterms:W3CDTF">2025-10-17T10:15:28Z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FD406AF14D894C65BD7188147F789952_12</vt:lpwstr>
  </property>
  <property fmtid="{D5CDD505-2E9C-101B-9397-08002B2CF9AE}" pid="3" name="KSOProductBuildVer">
    <vt:lpwstr>2052-12.1.0.16388</vt:lpwstr>
  </property>
</Properties>
</file>