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  <p:sldMasterId id="2147483688" r:id="rId4"/>
  </p:sldMasterIdLst>
  <p:notesMasterIdLst>
    <p:notesMasterId r:id="rId37"/>
  </p:notesMasterIdLst>
  <p:sldIdLst>
    <p:sldId id="1129" r:id="rId5"/>
    <p:sldId id="1472" r:id="rId6"/>
    <p:sldId id="1414" r:id="rId7"/>
    <p:sldId id="1379" r:id="rId8"/>
    <p:sldId id="1415" r:id="rId9"/>
    <p:sldId id="1418" r:id="rId10"/>
    <p:sldId id="1419" r:id="rId11"/>
    <p:sldId id="1420" r:id="rId12"/>
    <p:sldId id="1421" r:id="rId13"/>
    <p:sldId id="1422" r:id="rId14"/>
    <p:sldId id="1417" r:id="rId15"/>
    <p:sldId id="1444" r:id="rId16"/>
    <p:sldId id="1445" r:id="rId17"/>
    <p:sldId id="1446" r:id="rId18"/>
    <p:sldId id="1447" r:id="rId19"/>
    <p:sldId id="1416" r:id="rId20"/>
    <p:sldId id="1449" r:id="rId21"/>
    <p:sldId id="1452" r:id="rId22"/>
    <p:sldId id="1453" r:id="rId23"/>
    <p:sldId id="1454" r:id="rId24"/>
    <p:sldId id="1455" r:id="rId25"/>
    <p:sldId id="1456" r:id="rId26"/>
    <p:sldId id="1457" r:id="rId27"/>
    <p:sldId id="1459" r:id="rId28"/>
    <p:sldId id="1460" r:id="rId29"/>
    <p:sldId id="1463" r:id="rId30"/>
    <p:sldId id="1464" r:id="rId31"/>
    <p:sldId id="1465" r:id="rId32"/>
    <p:sldId id="1466" r:id="rId33"/>
    <p:sldId id="1467" r:id="rId34"/>
    <p:sldId id="1468" r:id="rId35"/>
    <p:sldId id="1469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333FF"/>
    <a:srgbClr val="0033CC"/>
    <a:srgbClr val="0000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3807" autoAdjust="0"/>
  </p:normalViewPr>
  <p:slideViewPr>
    <p:cSldViewPr showGuides="1">
      <p:cViewPr varScale="1">
        <p:scale>
          <a:sx n="127" d="100"/>
          <a:sy n="127" d="100"/>
        </p:scale>
        <p:origin x="1616" y="176"/>
      </p:cViewPr>
      <p:guideLst>
        <p:guide orient="horz" pos="2172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t>2025/10/17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  <a:t>2025/10/17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t>2025/10/17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  <a:t>2025/10/17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t>2025/10/17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dirty="0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 smtClean="0"/>
              <a:t>‹#›</a:t>
            </a:fld>
            <a:endParaRPr lang="en-US" sz="1800" b="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华文中宋" panose="02010600040101010101" pitchFamily="2" charset="-122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/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/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/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/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/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3.wmf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44.xml"/><Relationship Id="rId12" Type="http://schemas.openxmlformats.org/officeDocument/2006/relationships/oleObject" Target="../embeddings/oleObject7.bin"/><Relationship Id="rId2" Type="http://schemas.openxmlformats.org/officeDocument/2006/relationships/tags" Target="../tags/tag33.xml"/><Relationship Id="rId1" Type="http://schemas.openxmlformats.org/officeDocument/2006/relationships/vmlDrawing" Target="../drawings/vmlDrawing5.vml"/><Relationship Id="rId6" Type="http://schemas.openxmlformats.org/officeDocument/2006/relationships/tags" Target="../tags/tag37.xml"/><Relationship Id="rId11" Type="http://schemas.openxmlformats.org/officeDocument/2006/relationships/image" Target="../media/image12.wmf"/><Relationship Id="rId5" Type="http://schemas.openxmlformats.org/officeDocument/2006/relationships/tags" Target="../tags/tag36.xml"/><Relationship Id="rId10" Type="http://schemas.openxmlformats.org/officeDocument/2006/relationships/oleObject" Target="../embeddings/oleObject6.bin"/><Relationship Id="rId4" Type="http://schemas.openxmlformats.org/officeDocument/2006/relationships/tags" Target="../tags/tag35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5.wmf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44.xml"/><Relationship Id="rId12" Type="http://schemas.openxmlformats.org/officeDocument/2006/relationships/oleObject" Target="../embeddings/oleObject9.bin"/><Relationship Id="rId2" Type="http://schemas.openxmlformats.org/officeDocument/2006/relationships/tags" Target="../tags/tag38.xml"/><Relationship Id="rId1" Type="http://schemas.openxmlformats.org/officeDocument/2006/relationships/vmlDrawing" Target="../drawings/vmlDrawing6.vml"/><Relationship Id="rId6" Type="http://schemas.openxmlformats.org/officeDocument/2006/relationships/tags" Target="../tags/tag42.xml"/><Relationship Id="rId11" Type="http://schemas.openxmlformats.org/officeDocument/2006/relationships/image" Target="../media/image14.wmf"/><Relationship Id="rId5" Type="http://schemas.openxmlformats.org/officeDocument/2006/relationships/tags" Target="../tags/tag41.xml"/><Relationship Id="rId10" Type="http://schemas.openxmlformats.org/officeDocument/2006/relationships/oleObject" Target="../embeddings/oleObject8.bin"/><Relationship Id="rId4" Type="http://schemas.openxmlformats.org/officeDocument/2006/relationships/tags" Target="../tags/tag40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16.wmf"/><Relationship Id="rId3" Type="http://schemas.openxmlformats.org/officeDocument/2006/relationships/tags" Target="../tags/tag44.xml"/><Relationship Id="rId21" Type="http://schemas.openxmlformats.org/officeDocument/2006/relationships/oleObject" Target="../embeddings/oleObject12.bin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oleObject" Target="../embeddings/oleObject10.bin"/><Relationship Id="rId2" Type="http://schemas.openxmlformats.org/officeDocument/2006/relationships/tags" Target="../tags/tag43.xml"/><Relationship Id="rId16" Type="http://schemas.openxmlformats.org/officeDocument/2006/relationships/image" Target="../media/image6.png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7.v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" Target="slide1.xml"/><Relationship Id="rId10" Type="http://schemas.openxmlformats.org/officeDocument/2006/relationships/tags" Target="../tags/tag51.xml"/><Relationship Id="rId19" Type="http://schemas.openxmlformats.org/officeDocument/2006/relationships/oleObject" Target="../embeddings/oleObject11.bin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19.wmf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55.xml"/><Relationship Id="rId1" Type="http://schemas.openxmlformats.org/officeDocument/2006/relationships/vmlDrawing" Target="../drawings/vmlDrawing8.vml"/><Relationship Id="rId6" Type="http://schemas.openxmlformats.org/officeDocument/2006/relationships/tags" Target="../tags/tag59.xml"/><Relationship Id="rId11" Type="http://schemas.openxmlformats.org/officeDocument/2006/relationships/image" Target="../media/image6.png"/><Relationship Id="rId5" Type="http://schemas.openxmlformats.org/officeDocument/2006/relationships/tags" Target="../tags/tag58.xml"/><Relationship Id="rId10" Type="http://schemas.openxmlformats.org/officeDocument/2006/relationships/slide" Target="slide1.xml"/><Relationship Id="rId4" Type="http://schemas.openxmlformats.org/officeDocument/2006/relationships/tags" Target="../tags/tag57.xml"/><Relationship Id="rId9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4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6.png"/><Relationship Id="rId18" Type="http://schemas.openxmlformats.org/officeDocument/2006/relationships/oleObject" Target="../embeddings/oleObject16.bin"/><Relationship Id="rId3" Type="http://schemas.openxmlformats.org/officeDocument/2006/relationships/tags" Target="../tags/tag66.xml"/><Relationship Id="rId21" Type="http://schemas.openxmlformats.org/officeDocument/2006/relationships/image" Target="../media/image23.wmf"/><Relationship Id="rId7" Type="http://schemas.openxmlformats.org/officeDocument/2006/relationships/tags" Target="../tags/tag70.xml"/><Relationship Id="rId12" Type="http://schemas.openxmlformats.org/officeDocument/2006/relationships/slide" Target="slide1.xml"/><Relationship Id="rId17" Type="http://schemas.openxmlformats.org/officeDocument/2006/relationships/image" Target="../media/image21.wmf"/><Relationship Id="rId2" Type="http://schemas.openxmlformats.org/officeDocument/2006/relationships/tags" Target="../tags/tag65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9.vml"/><Relationship Id="rId6" Type="http://schemas.openxmlformats.org/officeDocument/2006/relationships/tags" Target="../tags/tag69.xml"/><Relationship Id="rId11" Type="http://schemas.openxmlformats.org/officeDocument/2006/relationships/slideLayout" Target="../slideLayouts/slideLayout44.xml"/><Relationship Id="rId5" Type="http://schemas.openxmlformats.org/officeDocument/2006/relationships/tags" Target="../tags/tag68.xml"/><Relationship Id="rId15" Type="http://schemas.openxmlformats.org/officeDocument/2006/relationships/image" Target="../media/image20.wmf"/><Relationship Id="rId10" Type="http://schemas.openxmlformats.org/officeDocument/2006/relationships/tags" Target="../tags/tag73.xml"/><Relationship Id="rId19" Type="http://schemas.openxmlformats.org/officeDocument/2006/relationships/image" Target="../media/image22.wmf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image" Target="../media/image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" Target="slide1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6.png"/><Relationship Id="rId4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6.wmf"/><Relationship Id="rId3" Type="http://schemas.openxmlformats.org/officeDocument/2006/relationships/tags" Target="../tags/tag81.xml"/><Relationship Id="rId21" Type="http://schemas.openxmlformats.org/officeDocument/2006/relationships/oleObject" Target="../embeddings/oleObject22.bin"/><Relationship Id="rId7" Type="http://schemas.openxmlformats.org/officeDocument/2006/relationships/tags" Target="../tags/tag85.xml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20.bin"/><Relationship Id="rId2" Type="http://schemas.openxmlformats.org/officeDocument/2006/relationships/tags" Target="../tags/tag80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6" Type="http://schemas.openxmlformats.org/officeDocument/2006/relationships/tags" Target="../tags/tag84.xml"/><Relationship Id="rId11" Type="http://schemas.openxmlformats.org/officeDocument/2006/relationships/slide" Target="slide1.xml"/><Relationship Id="rId24" Type="http://schemas.openxmlformats.org/officeDocument/2006/relationships/image" Target="../media/image29.wmf"/><Relationship Id="rId5" Type="http://schemas.openxmlformats.org/officeDocument/2006/relationships/tags" Target="../tags/tag83.xml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slideLayout" Target="../slideLayouts/slideLayout44.xml"/><Relationship Id="rId19" Type="http://schemas.openxmlformats.org/officeDocument/2006/relationships/oleObject" Target="../embeddings/oleObject21.bin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30.w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24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1.vml"/><Relationship Id="rId6" Type="http://schemas.openxmlformats.org/officeDocument/2006/relationships/tags" Target="../tags/tag92.xml"/><Relationship Id="rId11" Type="http://schemas.openxmlformats.org/officeDocument/2006/relationships/image" Target="../media/image6.png"/><Relationship Id="rId5" Type="http://schemas.openxmlformats.org/officeDocument/2006/relationships/tags" Target="../tags/tag91.xml"/><Relationship Id="rId15" Type="http://schemas.openxmlformats.org/officeDocument/2006/relationships/image" Target="../media/image31.wmf"/><Relationship Id="rId10" Type="http://schemas.openxmlformats.org/officeDocument/2006/relationships/slide" Target="slide1.xml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44.xml"/><Relationship Id="rId14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7.xml"/><Relationship Id="rId7" Type="http://schemas.openxmlformats.org/officeDocument/2006/relationships/slide" Target="slide1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44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4.wmf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6.png"/><Relationship Id="rId17" Type="http://schemas.openxmlformats.org/officeDocument/2006/relationships/oleObject" Target="../embeddings/oleObject28.bin"/><Relationship Id="rId2" Type="http://schemas.openxmlformats.org/officeDocument/2006/relationships/tags" Target="../tags/tag100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2.vml"/><Relationship Id="rId6" Type="http://schemas.openxmlformats.org/officeDocument/2006/relationships/tags" Target="../tags/tag104.xml"/><Relationship Id="rId11" Type="http://schemas.openxmlformats.org/officeDocument/2006/relationships/slide" Target="slide1.xml"/><Relationship Id="rId5" Type="http://schemas.openxmlformats.org/officeDocument/2006/relationships/tags" Target="../tags/tag103.xml"/><Relationship Id="rId15" Type="http://schemas.openxmlformats.org/officeDocument/2006/relationships/oleObject" Target="../embeddings/oleObject27.bin"/><Relationship Id="rId10" Type="http://schemas.openxmlformats.org/officeDocument/2006/relationships/slideLayout" Target="../slideLayouts/slideLayout44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35.wmf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7.wmf"/><Relationship Id="rId2" Type="http://schemas.openxmlformats.org/officeDocument/2006/relationships/tags" Target="../tags/tag108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12.xml"/><Relationship Id="rId11" Type="http://schemas.openxmlformats.org/officeDocument/2006/relationships/image" Target="../media/image6.png"/><Relationship Id="rId5" Type="http://schemas.openxmlformats.org/officeDocument/2006/relationships/tags" Target="../tags/tag111.xml"/><Relationship Id="rId15" Type="http://schemas.openxmlformats.org/officeDocument/2006/relationships/image" Target="../media/image36.wmf"/><Relationship Id="rId10" Type="http://schemas.openxmlformats.org/officeDocument/2006/relationships/slide" Target="slide1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44.xml"/><Relationship Id="rId1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slide" Target="slide1.xml"/><Relationship Id="rId18" Type="http://schemas.openxmlformats.org/officeDocument/2006/relationships/image" Target="../media/image39.wmf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slideLayout" Target="../slideLayouts/slideLayout44.xml"/><Relationship Id="rId17" Type="http://schemas.openxmlformats.org/officeDocument/2006/relationships/oleObject" Target="../embeddings/oleObject33.bin"/><Relationship Id="rId2" Type="http://schemas.openxmlformats.org/officeDocument/2006/relationships/tags" Target="../tags/tag115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4.v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oleObject" Target="../embeddings/oleObject32.bin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7.xml"/><Relationship Id="rId7" Type="http://schemas.openxmlformats.org/officeDocument/2006/relationships/slide" Target="slide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Layout" Target="../slideLayouts/slideLayout44.xml"/><Relationship Id="rId5" Type="http://schemas.openxmlformats.org/officeDocument/2006/relationships/tags" Target="../tags/tag129.xml"/><Relationship Id="rId4" Type="http://schemas.openxmlformats.org/officeDocument/2006/relationships/tags" Target="../tags/tag12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41.wmf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image" Target="../media/image40.wmf"/><Relationship Id="rId5" Type="http://schemas.openxmlformats.org/officeDocument/2006/relationships/tags" Target="../tags/tag134.xml"/><Relationship Id="rId10" Type="http://schemas.openxmlformats.org/officeDocument/2006/relationships/image" Target="../media/image6.png"/><Relationship Id="rId4" Type="http://schemas.openxmlformats.org/officeDocument/2006/relationships/tags" Target="../tags/tag133.xml"/><Relationship Id="rId9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42.wmf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oleObject" Target="../embeddings/oleObject34.bin"/><Relationship Id="rId2" Type="http://schemas.openxmlformats.org/officeDocument/2006/relationships/tags" Target="../tags/tag13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41.xml"/><Relationship Id="rId11" Type="http://schemas.openxmlformats.org/officeDocument/2006/relationships/image" Target="../media/image6.png"/><Relationship Id="rId5" Type="http://schemas.openxmlformats.org/officeDocument/2006/relationships/tags" Target="../tags/tag140.xml"/><Relationship Id="rId10" Type="http://schemas.openxmlformats.org/officeDocument/2006/relationships/slideLayout" Target="../slideLayouts/slideLayout44.xml"/><Relationship Id="rId4" Type="http://schemas.openxmlformats.org/officeDocument/2006/relationships/tags" Target="../tags/tag139.xml"/><Relationship Id="rId9" Type="http://schemas.openxmlformats.org/officeDocument/2006/relationships/tags" Target="../tags/tag14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3" Type="http://schemas.openxmlformats.org/officeDocument/2006/relationships/tags" Target="../tags/tag147.xml"/><Relationship Id="rId21" Type="http://schemas.openxmlformats.org/officeDocument/2006/relationships/image" Target="../media/image6.png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slideLayout" Target="../slideLayouts/slideLayout44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image" Target="../media/image6.png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slide" Target="slide1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slideLayout" Target="../slideLayouts/slideLayout44.xml"/><Relationship Id="rId5" Type="http://schemas.openxmlformats.org/officeDocument/2006/relationships/tags" Target="../tags/tag16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slide" Target="slide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slideLayout" Target="../slideLayouts/slideLayout44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8.wmf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44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image" Target="../media/image7.wmf"/><Relationship Id="rId5" Type="http://schemas.openxmlformats.org/officeDocument/2006/relationships/tags" Target="../tags/tag5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44.wmf"/><Relationship Id="rId3" Type="http://schemas.openxmlformats.org/officeDocument/2006/relationships/tags" Target="../tags/tag186.xml"/><Relationship Id="rId7" Type="http://schemas.openxmlformats.org/officeDocument/2006/relationships/slideLayout" Target="../slideLayouts/slideLayout44.xml"/><Relationship Id="rId12" Type="http://schemas.openxmlformats.org/officeDocument/2006/relationships/oleObject" Target="../embeddings/oleObject36.bin"/><Relationship Id="rId2" Type="http://schemas.openxmlformats.org/officeDocument/2006/relationships/tags" Target="../tags/tag185.xml"/><Relationship Id="rId1" Type="http://schemas.openxmlformats.org/officeDocument/2006/relationships/vmlDrawing" Target="../drawings/vmlDrawing16.vml"/><Relationship Id="rId6" Type="http://schemas.openxmlformats.org/officeDocument/2006/relationships/tags" Target="../tags/tag189.xml"/><Relationship Id="rId11" Type="http://schemas.openxmlformats.org/officeDocument/2006/relationships/image" Target="../media/image43.wmf"/><Relationship Id="rId5" Type="http://schemas.openxmlformats.org/officeDocument/2006/relationships/tags" Target="../tags/tag188.xml"/><Relationship Id="rId10" Type="http://schemas.openxmlformats.org/officeDocument/2006/relationships/oleObject" Target="../embeddings/oleObject35.bin"/><Relationship Id="rId4" Type="http://schemas.openxmlformats.org/officeDocument/2006/relationships/tags" Target="../tags/tag187.xml"/><Relationship Id="rId9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39.bin"/><Relationship Id="rId3" Type="http://schemas.openxmlformats.org/officeDocument/2006/relationships/tags" Target="../tags/tag191.xml"/><Relationship Id="rId7" Type="http://schemas.openxmlformats.org/officeDocument/2006/relationships/slide" Target="slide1.xml"/><Relationship Id="rId12" Type="http://schemas.openxmlformats.org/officeDocument/2006/relationships/image" Target="../media/image46.wmf"/><Relationship Id="rId2" Type="http://schemas.openxmlformats.org/officeDocument/2006/relationships/tags" Target="../tags/tag190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44.xml"/><Relationship Id="rId11" Type="http://schemas.openxmlformats.org/officeDocument/2006/relationships/oleObject" Target="../embeddings/oleObject38.bin"/><Relationship Id="rId5" Type="http://schemas.openxmlformats.org/officeDocument/2006/relationships/tags" Target="../tags/tag193.xml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5.wmf"/><Relationship Id="rId4" Type="http://schemas.openxmlformats.org/officeDocument/2006/relationships/tags" Target="../tags/tag192.xml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7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5" Type="http://schemas.openxmlformats.org/officeDocument/2006/relationships/image" Target="../media/image6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slide" Target="slide1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9.xml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" Target="slide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44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4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24.xml"/><Relationship Id="rId7" Type="http://schemas.openxmlformats.org/officeDocument/2006/relationships/image" Target="../media/image6.png"/><Relationship Id="rId2" Type="http://schemas.openxmlformats.org/officeDocument/2006/relationships/tags" Target="../tags/tag23.xml"/><Relationship Id="rId1" Type="http://schemas.openxmlformats.org/officeDocument/2006/relationships/vmlDrawing" Target="../drawings/vmlDrawing3.vml"/><Relationship Id="rId6" Type="http://schemas.openxmlformats.org/officeDocument/2006/relationships/slide" Target="slide1.xml"/><Relationship Id="rId5" Type="http://schemas.openxmlformats.org/officeDocument/2006/relationships/slideLayout" Target="../slideLayouts/slideLayout44.xml"/><Relationship Id="rId4" Type="http://schemas.openxmlformats.org/officeDocument/2006/relationships/tags" Target="../tags/tag25.xml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7.xml"/><Relationship Id="rId7" Type="http://schemas.openxmlformats.org/officeDocument/2006/relationships/slide" Target="slide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4.vml"/><Relationship Id="rId6" Type="http://schemas.openxmlformats.org/officeDocument/2006/relationships/slideLayout" Target="../slideLayouts/slideLayout44.xml"/><Relationship Id="rId5" Type="http://schemas.openxmlformats.org/officeDocument/2006/relationships/tags" Target="../tags/tag29.xml"/><Relationship Id="rId10" Type="http://schemas.openxmlformats.org/officeDocument/2006/relationships/image" Target="../media/image11.wmf"/><Relationship Id="rId4" Type="http://schemas.openxmlformats.org/officeDocument/2006/relationships/tags" Target="../tags/tag28.xml"/><Relationship Id="rId9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slide" Target="slide1.xml"/><Relationship Id="rId4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7585" y="44768"/>
            <a:ext cx="51085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第二章  矩阵及其运算</a:t>
            </a:r>
          </a:p>
        </p:txBody>
      </p:sp>
      <p:sp>
        <p:nvSpPr>
          <p:cNvPr id="14" name="Text Box 4103">
            <a:hlinkClick r:id="rId3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2772410" y="1988820"/>
            <a:ext cx="3864610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§2.2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Ovr>
    <a:masterClrMapping/>
  </p:clrMapOvr>
  <p:transition spd="slow"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矩阵的乘法</a:t>
            </a:r>
          </a:p>
        </p:txBody>
      </p:sp>
      <p:sp>
        <p:nvSpPr>
          <p:cNvPr id="70658" name="Text Box 2"/>
          <p:cNvSpPr txBox="1"/>
          <p:nvPr>
            <p:custDataLst>
              <p:tags r:id="rId2"/>
            </p:custDataLst>
          </p:nvPr>
        </p:nvSpPr>
        <p:spPr>
          <a:xfrm>
            <a:off x="611188" y="698500"/>
            <a:ext cx="8001000" cy="1254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设某企业第一季度各月份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生产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Ⅰ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Ⅱ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Ⅲ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0678" name="Rectangle 22"/>
          <p:cNvSpPr/>
          <p:nvPr>
            <p:custDataLst>
              <p:tags r:id="rId3"/>
            </p:custDataLst>
          </p:nvPr>
        </p:nvSpPr>
        <p:spPr>
          <a:xfrm>
            <a:off x="467360" y="1917065"/>
            <a:ext cx="827532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Ⅳ  4 种产品.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矩阵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表示第一季度各月份生产各种产品的数量，矩阵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表示各种产品的单位价格（元）及单位利润（元），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求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企业第一季度各月份收入及利润.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8160" y="836930"/>
            <a:ext cx="176466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2.5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0403" y="4509135"/>
          <a:ext cx="3802380" cy="186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10" imgW="46024800" imgH="22555200" progId="Equation.DSMT4">
                  <p:embed/>
                </p:oleObj>
              </mc:Choice>
              <mc:Fallback>
                <p:oleObj name="Equation" r:id="rId10" imgW="46024800" imgH="22555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0403" y="4509135"/>
                        <a:ext cx="3802380" cy="186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135563" y="4593591"/>
          <a:ext cx="2265680" cy="217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2" imgW="29260800" imgH="28041600" progId="Equation.DSMT4">
                  <p:embed/>
                </p:oleObj>
              </mc:Choice>
              <mc:Fallback>
                <p:oleObj name="Equation" r:id="rId12" imgW="29260800" imgH="28041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35563" y="4593591"/>
                        <a:ext cx="2265680" cy="217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70678" grpId="0" build="p" advAuto="1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矩阵的乘法</a:t>
            </a:r>
          </a:p>
        </p:txBody>
      </p:sp>
      <p:sp>
        <p:nvSpPr>
          <p:cNvPr id="70678" name="Rectangle 22"/>
          <p:cNvSpPr/>
          <p:nvPr>
            <p:custDataLst>
              <p:tags r:id="rId2"/>
            </p:custDataLst>
          </p:nvPr>
        </p:nvSpPr>
        <p:spPr>
          <a:xfrm>
            <a:off x="1115695" y="1412875"/>
            <a:ext cx="8275320" cy="6735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企业第一季度各月份收入及利润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，则</a:t>
            </a: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73609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2.5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46088" y="2349500"/>
          <a:ext cx="841533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10" imgW="99669600" imgH="17068800" progId="Equation.DSMT4">
                  <p:embed/>
                </p:oleObj>
              </mc:Choice>
              <mc:Fallback>
                <p:oleObj name="Equation" r:id="rId10" imgW="99669600" imgH="17068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6088" y="2349500"/>
                        <a:ext cx="8415337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98488" y="4149725"/>
          <a:ext cx="2408237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2" imgW="29260800" imgH="22555200" progId="Equation.DSMT4">
                  <p:embed/>
                </p:oleObj>
              </mc:Choice>
              <mc:Fallback>
                <p:oleObj name="Equation" r:id="rId12" imgW="29260800" imgH="22555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8488" y="4149725"/>
                        <a:ext cx="2408237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2"/>
          <p:cNvSpPr/>
          <p:nvPr>
            <p:custDataLst>
              <p:tags r:id="rId6"/>
            </p:custDataLst>
          </p:nvPr>
        </p:nvSpPr>
        <p:spPr>
          <a:xfrm>
            <a:off x="3131820" y="4293235"/>
            <a:ext cx="565213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这种由矩阵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,决定矩阵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C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的方法就称为矩阵的乘法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8" grpId="0" build="p" advAuto="1000"/>
      <p:bldP spid="5" grpId="0" build="p" advAuto="100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矩阵乘法</a:t>
            </a: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0385" y="888365"/>
            <a:ext cx="1225550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24485" y="961390"/>
            <a:ext cx="8689975" cy="116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2.4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设矩阵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其中</a:t>
            </a: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22388" y="1644650"/>
          <a:ext cx="268922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17" imgW="33223200" imgH="29870400" progId="Equation.DSMT4">
                  <p:embed/>
                </p:oleObj>
              </mc:Choice>
              <mc:Fallback>
                <p:oleObj name="Equation" r:id="rId17" imgW="33223200" imgH="298704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>
                      <a:xfrm>
                        <a:off x="1322388" y="1644650"/>
                        <a:ext cx="2689225" cy="2419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225925" y="1860550"/>
          <a:ext cx="306070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9" imgW="37795200" imgH="24384000" progId="Equation.DSMT4">
                  <p:embed/>
                </p:oleObj>
              </mc:Choice>
              <mc:Fallback>
                <p:oleObj name="Equation" r:id="rId19" imgW="37795200" imgH="243840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25925" y="1860550"/>
                        <a:ext cx="3060700" cy="197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01700" y="4017963"/>
          <a:ext cx="3494088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21" imgW="41452800" imgH="29870400" progId="Equation.DSMT4">
                  <p:embed/>
                </p:oleObj>
              </mc:Choice>
              <mc:Fallback>
                <p:oleObj name="Equation" r:id="rId21" imgW="41452800" imgH="298704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01700" y="4017963"/>
                        <a:ext cx="3494088" cy="251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7"/>
          <p:cNvSpPr/>
          <p:nvPr>
            <p:custDataLst>
              <p:tags r:id="rId6"/>
            </p:custDataLst>
          </p:nvPr>
        </p:nvSpPr>
        <p:spPr>
          <a:xfrm>
            <a:off x="1433195" y="2640330"/>
            <a:ext cx="2447925" cy="504825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dirty="0"/>
          </a:p>
        </p:txBody>
      </p:sp>
      <p:sp>
        <p:nvSpPr>
          <p:cNvPr id="63496" name="Rectangle 8"/>
          <p:cNvSpPr/>
          <p:nvPr>
            <p:custDataLst>
              <p:tags r:id="rId7"/>
            </p:custDataLst>
          </p:nvPr>
        </p:nvSpPr>
        <p:spPr>
          <a:xfrm>
            <a:off x="5452745" y="1978343"/>
            <a:ext cx="576263" cy="1727200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dirty="0"/>
          </a:p>
        </p:txBody>
      </p:sp>
      <p:sp>
        <p:nvSpPr>
          <p:cNvPr id="63497" name="Rectangle 9"/>
          <p:cNvSpPr/>
          <p:nvPr>
            <p:custDataLst>
              <p:tags r:id="rId8"/>
            </p:custDataLst>
          </p:nvPr>
        </p:nvSpPr>
        <p:spPr>
          <a:xfrm>
            <a:off x="2514283" y="5073968"/>
            <a:ext cx="431800" cy="431800"/>
          </a:xfrm>
          <a:prstGeom prst="rect">
            <a:avLst/>
          </a:prstGeom>
          <a:noFill/>
          <a:ln w="3810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dirty="0"/>
          </a:p>
        </p:txBody>
      </p:sp>
      <p:sp>
        <p:nvSpPr>
          <p:cNvPr id="63498" name="Rectangle 10"/>
          <p:cNvSpPr/>
          <p:nvPr>
            <p:custDataLst>
              <p:tags r:id="rId9"/>
            </p:custDataLst>
          </p:nvPr>
        </p:nvSpPr>
        <p:spPr>
          <a:xfrm>
            <a:off x="5293995" y="5751830"/>
            <a:ext cx="3168650" cy="5080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72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600" b="1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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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-30000" dirty="0">
                <a:latin typeface="Times New Roman" panose="02020603050405020304" pitchFamily="18" charset="0"/>
              </a:rPr>
              <a:t>is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i="1" baseline="-30000" dirty="0">
                <a:latin typeface="Times New Roman" panose="02020603050405020304" pitchFamily="18" charset="0"/>
              </a:rPr>
              <a:t>sj 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5432108" y="3716655"/>
            <a:ext cx="2813050" cy="1746250"/>
            <a:chOff x="1059" y="2332"/>
            <a:chExt cx="1772" cy="1100"/>
          </a:xfrm>
        </p:grpSpPr>
        <p:sp>
          <p:nvSpPr>
            <p:cNvPr id="33805" name="Rectangle 12"/>
            <p:cNvSpPr/>
            <p:nvPr>
              <p:custDataLst>
                <p:tags r:id="rId11"/>
              </p:custDataLst>
            </p:nvPr>
          </p:nvSpPr>
          <p:spPr>
            <a:xfrm>
              <a:off x="1059" y="2722"/>
              <a:ext cx="1323" cy="2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600" b="1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is</a:t>
              </a:r>
              <a:r>
                <a:rPr lang="en-US" altLang="zh-CN" sz="26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3806" name="Text Box 13"/>
            <p:cNvSpPr txBox="1"/>
            <p:nvPr>
              <p:custDataLst>
                <p:tags r:id="rId12"/>
              </p:custDataLst>
            </p:nvPr>
          </p:nvSpPr>
          <p:spPr>
            <a:xfrm>
              <a:off x="2566" y="2332"/>
              <a:ext cx="247" cy="11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b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1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j</a:t>
              </a:r>
              <a:endPara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b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2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j</a:t>
              </a:r>
              <a:endPara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细黑" panose="02010600040101010101" pitchFamily="2" charset="-122"/>
                  <a:sym typeface="Symbol" panose="05050102010706020507" pitchFamily="18" charset="2"/>
                </a:rPr>
                <a:t></a:t>
              </a:r>
              <a:endPara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b</a:t>
              </a:r>
              <a:r>
                <a:rPr lang="en-US" altLang="zh-CN" sz="2600" b="1" i="1" baseline="-25000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s</a:t>
              </a:r>
              <a:r>
                <a:rPr lang="en-US" altLang="zh-CN" sz="2600" b="1" i="1" baseline="-30000" dirty="0">
                  <a:latin typeface="Times New Roman" panose="02020603050405020304" pitchFamily="18" charset="0"/>
                </a:rPr>
                <a:t>j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华文细黑" panose="02010600040101010101" pitchFamily="2" charset="-122"/>
                </a:rPr>
                <a:t> </a:t>
              </a:r>
            </a:p>
          </p:txBody>
        </p:sp>
        <p:sp>
          <p:nvSpPr>
            <p:cNvPr id="33807" name="AutoShape 14"/>
            <p:cNvSpPr/>
            <p:nvPr>
              <p:custDataLst>
                <p:tags r:id="rId13"/>
              </p:custDataLst>
            </p:nvPr>
          </p:nvSpPr>
          <p:spPr>
            <a:xfrm>
              <a:off x="2459" y="2396"/>
              <a:ext cx="372" cy="982"/>
            </a:xfrm>
            <a:prstGeom prst="bracketPair">
              <a:avLst>
                <a:gd name="adj" fmla="val 9875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dirty="0"/>
            </a:p>
          </p:txBody>
        </p:sp>
      </p:grpSp>
      <p:sp>
        <p:nvSpPr>
          <p:cNvPr id="63503" name="Rectangle 15"/>
          <p:cNvSpPr/>
          <p:nvPr>
            <p:custDataLst>
              <p:tags r:id="rId10"/>
            </p:custDataLst>
          </p:nvPr>
        </p:nvSpPr>
        <p:spPr>
          <a:xfrm>
            <a:off x="4933633" y="4335780"/>
            <a:ext cx="447675" cy="4365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600" b="1" i="1" baseline="-30000" dirty="0">
                <a:latin typeface="Times New Roman" panose="02020603050405020304" pitchFamily="18" charset="0"/>
              </a:rPr>
              <a:t>ij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dvAuto="1000"/>
      <p:bldP spid="63495" grpId="0" bldLvl="0" animBg="1"/>
      <p:bldP spid="63496" grpId="0" bldLvl="0" animBg="1"/>
      <p:bldP spid="63497" grpId="0" bldLvl="0" animBg="1"/>
      <p:bldP spid="63498" grpId="0" build="p"/>
      <p:bldP spid="635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矩阵乘法</a:t>
            </a: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0385" y="888365"/>
            <a:ext cx="18440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2.4</a:t>
            </a:r>
          </a:p>
        </p:txBody>
      </p:sp>
      <p:sp>
        <p:nvSpPr>
          <p:cNvPr id="63491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5495" y="961390"/>
            <a:ext cx="82296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设矩阵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(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886835" y="3332480"/>
            <a:ext cx="4648200" cy="5194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i="1" kern="1200" cap="none" spc="0" normalizeH="0" baseline="0" noProof="0" dirty="0" err="1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= 1, 2, … , 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j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1, 2, …, 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endParaRPr kumimoji="1" lang="en-US" altLang="zh-CN" sz="2800" b="1" kern="1200" cap="none" spc="0" normalizeH="0" baseline="0" noProof="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27088" y="4250055"/>
            <a:ext cx="66246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则称矩阵</a:t>
            </a:r>
            <a:r>
              <a:rPr kumimoji="1" lang="zh-CN" altLang="en-US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</a:t>
            </a:r>
            <a:r>
              <a:rPr kumimoji="1" lang="zh-CN" altLang="en-US" sz="28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矩阵 </a:t>
            </a:r>
            <a:r>
              <a:rPr kumimoji="1" lang="en-US" altLang="zh-CN" sz="2800" b="1" i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与矩阵 </a:t>
            </a:r>
            <a:r>
              <a:rPr kumimoji="1" lang="en-US" altLang="zh-CN" sz="2800" b="1" i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的乘积</a:t>
            </a:r>
            <a:r>
              <a:rPr kumimoji="1" lang="en-US" altLang="zh-CN" sz="28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</a:p>
        </p:txBody>
      </p:sp>
      <p:sp>
        <p:nvSpPr>
          <p:cNvPr id="9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7088" y="4873943"/>
            <a:ext cx="5029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记作                         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 = AB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.</a:t>
            </a:r>
          </a:p>
        </p:txBody>
      </p:sp>
      <p:sp>
        <p:nvSpPr>
          <p:cNvPr id="10" name="Rectangle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00113" y="2275205"/>
            <a:ext cx="49514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+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j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+ … + 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ip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pj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471930" y="2945130"/>
          <a:ext cx="1989455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12" imgW="749300" imgH="431800" progId="Equation.DSMT4">
                  <p:embed/>
                </p:oleObj>
              </mc:Choice>
              <mc:Fallback>
                <p:oleObj name="Equation" r:id="rId12" imgW="749300" imgH="4318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71930" y="2945130"/>
                        <a:ext cx="1989455" cy="1154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 advAuto="1000"/>
      <p:bldP spid="9" grpId="0" build="p" advAuto="1000"/>
      <p:bldP spid="10" grpId="0" build="p" advAuto="1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矩阵乘法</a:t>
            </a:r>
          </a:p>
        </p:txBody>
      </p:sp>
      <p:sp>
        <p:nvSpPr>
          <p:cNvPr id="11" name="Text Box 1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8160" y="1052830"/>
            <a:ext cx="80010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注意</a:t>
            </a:r>
            <a:r>
              <a:rPr kumimoji="1" lang="en-US" altLang="zh-CN" sz="32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:</a:t>
            </a:r>
            <a:r>
              <a:rPr kumimoji="1" lang="en-US" altLang="zh-CN" sz="2800" b="1" kern="1200" cap="none" spc="0" normalizeH="0" baseline="0" noProof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</a:t>
            </a:r>
            <a:r>
              <a:rPr kumimoji="1" lang="en-US" altLang="zh-CN" sz="2800" b="1" kern="1200" cap="none" spc="0" normalizeH="0" baseline="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（</a:t>
            </a:r>
            <a:r>
              <a:rPr kumimoji="1" lang="en-US" altLang="zh-CN" sz="2800" b="1" kern="1200" cap="none" spc="0" normalizeH="0" baseline="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sz="2800" b="1" kern="1200" cap="none" spc="0" normalizeH="0" baseline="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）</a:t>
            </a:r>
            <a:r>
              <a:rPr kumimoji="1" lang="en-US" altLang="zh-CN" sz="2800" b="1" kern="1200" cap="none" spc="0" normalizeH="0" baseline="0" noProof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只有当第一个矩阵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左矩阵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的列数</a:t>
            </a:r>
          </a:p>
        </p:txBody>
      </p:sp>
      <p:sp>
        <p:nvSpPr>
          <p:cNvPr id="12" name="Rectangle 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1636395"/>
            <a:ext cx="7978775" cy="13198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effectLst/>
                <a:ea typeface="华文中宋" panose="02010600040101010101" pitchFamily="2" charset="-122"/>
                <a:sym typeface="+mn-ea"/>
              </a:rPr>
              <a:t>等于第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二个矩阵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右矩阵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的行数时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两个矩阵才能相乘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.</a:t>
            </a:r>
          </a:p>
        </p:txBody>
      </p:sp>
      <p:sp>
        <p:nvSpPr>
          <p:cNvPr id="2" name="Rectangle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0385" y="2997200"/>
            <a:ext cx="7978775" cy="13198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effectLst/>
                <a:ea typeface="华文中宋" panose="02010600040101010101" pitchFamily="2" charset="-122"/>
                <a:sym typeface="+mn-ea"/>
              </a:rPr>
              <a:t>（</a:t>
            </a:r>
            <a:r>
              <a:rPr lang="en-US" altLang="zh-CN" b="1" noProof="0" dirty="0">
                <a:effectLst/>
                <a:ea typeface="华文中宋" panose="02010600040101010101" pitchFamily="2" charset="-122"/>
                <a:sym typeface="+mn-ea"/>
              </a:rPr>
              <a:t>2</a:t>
            </a:r>
            <a:r>
              <a:rPr lang="zh-CN" altLang="en-US" b="1" noProof="0" dirty="0">
                <a:effectLst/>
                <a:ea typeface="华文中宋" panose="02010600040101010101" pitchFamily="2" charset="-122"/>
                <a:sym typeface="+mn-ea"/>
              </a:rPr>
              <a:t>）</a:t>
            </a:r>
            <a:r>
              <a:rPr b="1" noProof="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乘积矩阵</a:t>
            </a:r>
            <a:r>
              <a:rPr lang="en-US" altLang="zh-CN" b="1" i="1" noProof="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</a:t>
            </a:r>
            <a:r>
              <a:rPr lang="en-US" altLang="zh-CN" b="1" noProof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b="1" noProof="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的行数等于左矩阵的行数，列数等于右矩阵的列数</a:t>
            </a:r>
            <a:r>
              <a:rPr lang="en-US" b="1" noProof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 advAuto="1000"/>
      <p:bldP spid="2" grpId="0" build="p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矩阵乘法的计算</a:t>
            </a: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" y="119570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2.6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5105" y="964565"/>
            <a:ext cx="6257290" cy="2022475"/>
            <a:chOff x="2097" y="1519"/>
            <a:chExt cx="9854" cy="3185"/>
          </a:xfrm>
        </p:grpSpPr>
        <p:sp>
          <p:nvSpPr>
            <p:cNvPr id="64514" name="Text Box 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97" y="2018"/>
              <a:ext cx="1777" cy="8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b="1" kern="1200" cap="none" spc="0" normalizeH="0" baseline="0" noProof="0" dirty="0"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</a:t>
              </a:r>
              <a:r>
                <a:rPr kumimoji="1" lang="zh-CN" altLang="en-US" sz="2800" b="1" kern="1200" cap="none" spc="0" normalizeH="0" baseline="0" noProof="0" dirty="0"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设</a:t>
              </a:r>
            </a:p>
          </p:txBody>
        </p:sp>
        <p:graphicFrame>
          <p:nvGraphicFramePr>
            <p:cNvPr id="38915" name="Object 3">
              <a:hlinkClick r:id="" action="ppaction://ole?verb=0"/>
              <a:hlinkHover r:id="" action="ppaction://macro?name=Macro1"/>
            </p:cNvPr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3360" y="1598"/>
            <a:ext cx="4515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quation" r:id="rId14" imgW="26822400" imgH="10972800" progId="Equation.DSMT4">
                    <p:embed/>
                  </p:oleObj>
                </mc:Choice>
                <mc:Fallback>
                  <p:oleObj name="Equation" r:id="rId14" imgW="26822400" imgH="109728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60" y="1598"/>
                          <a:ext cx="4515" cy="1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6" name="Rectangle 4"/>
            <p:cNvSpPr/>
            <p:nvPr>
              <p:custDataLst>
                <p:tags r:id="rId9"/>
              </p:custDataLst>
            </p:nvPr>
          </p:nvSpPr>
          <p:spPr>
            <a:xfrm>
              <a:off x="2269" y="3882"/>
              <a:ext cx="562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求矩阵</a:t>
              </a:r>
              <a:r>
                <a:rPr lang="en-US" altLang="zh-CN" sz="2800" b="1" i="1" noProof="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华文中宋" panose="02010600040101010101" pitchFamily="2" charset="-122"/>
                </a:rPr>
                <a:t>C=AB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, </a:t>
              </a:r>
              <a:r>
                <a:rPr lang="en-US" altLang="zh-CN" sz="2800" b="1" i="1" noProof="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华文中宋" panose="02010600040101010101" pitchFamily="2" charset="-122"/>
                </a:rPr>
                <a:t>D=BA</a:t>
              </a:r>
              <a:r>
                <a: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.</a:t>
              </a:r>
            </a:p>
          </p:txBody>
        </p:sp>
        <p:graphicFrame>
          <p:nvGraphicFramePr>
            <p:cNvPr id="38918" name="Object 7">
              <a:hlinkClick r:id="" action="ppaction://ole?verb=0"/>
              <a:hlinkHover r:id="" action="ppaction://macro?name=Macro1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7843" y="1519"/>
            <a:ext cx="4108" cy="1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Equation" r:id="rId16" imgW="1016000" imgH="469900" progId="Equation.DSMT4">
                    <p:embed/>
                  </p:oleObj>
                </mc:Choice>
                <mc:Fallback>
                  <p:oleObj name="Equation" r:id="rId16" imgW="1016000" imgH="4699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843" y="1519"/>
                          <a:ext cx="4108" cy="18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16013" y="3070225"/>
          <a:ext cx="6227762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8" imgW="60045600" imgH="10972800" progId="Equation.DSMT4">
                  <p:embed/>
                </p:oleObj>
              </mc:Choice>
              <mc:Fallback>
                <p:oleObj name="Equation" r:id="rId18" imgW="60045600" imgH="10972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16013" y="3070225"/>
                        <a:ext cx="6227762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605" y="3298190"/>
            <a:ext cx="1225550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16013" y="4365625"/>
          <a:ext cx="63547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20" imgW="64008000" imgH="10972800" progId="Equation.DSMT4">
                  <p:embed/>
                </p:oleObj>
              </mc:Choice>
              <mc:Fallback>
                <p:oleObj name="Equation" r:id="rId20" imgW="64008000" imgH="10972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16013" y="4365625"/>
                        <a:ext cx="6354762" cy="108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Rectangle 12"/>
          <p:cNvSpPr/>
          <p:nvPr>
            <p:custDataLst>
              <p:tags r:id="rId6"/>
            </p:custDataLst>
          </p:nvPr>
        </p:nvSpPr>
        <p:spPr>
          <a:xfrm>
            <a:off x="611188" y="5805488"/>
            <a:ext cx="7920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问题：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你能得到什么结论？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 build="p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矩阵乘法的计算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24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55115" y="1052513"/>
            <a:ext cx="67691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1)</a:t>
            </a:r>
            <a:r>
              <a:rPr kumimoji="1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两个矩阵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A、B，AB</a:t>
            </a:r>
            <a:r>
              <a:rPr kumimoji="1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不一定等于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BA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9403" y="1571625"/>
            <a:ext cx="66103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2)</a:t>
            </a:r>
            <a:r>
              <a:rPr kumimoji="1" lang="en-US" altLang="zh-CN" sz="2800" b="1" i="1" u="none" strike="noStrike" kern="1200" cap="none" spc="0" normalizeH="0" baseline="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u="none" strike="noStrike" kern="1200" cap="none" spc="0" normalizeH="0" baseline="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≠</a:t>
            </a:r>
            <a:r>
              <a:rPr kumimoji="1" lang="en-US" altLang="zh-CN" sz="2800" b="1" i="1" u="none" strike="noStrike" kern="1200" cap="none" spc="0" normalizeH="0" baseline="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O， B</a:t>
            </a:r>
            <a:r>
              <a:rPr kumimoji="1" lang="en-US" altLang="zh-CN" sz="2800" b="1" u="none" strike="noStrike" kern="1200" cap="none" spc="0" normalizeH="0" baseline="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≠</a:t>
            </a:r>
            <a:r>
              <a:rPr kumimoji="1" lang="en-US" altLang="zh-CN" sz="2800" b="1" i="1" u="none" strike="noStrike" kern="1200" cap="none" spc="0" normalizeH="0" baseline="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O 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但</a:t>
            </a:r>
            <a:r>
              <a:rPr kumimoji="1" lang="en-US" altLang="zh-CN" sz="2800" b="1" i="1" u="none" strike="noStrike" kern="1200" cap="none" spc="0" normalizeH="0" baseline="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BA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有可能等于</a:t>
            </a:r>
            <a:r>
              <a:rPr kumimoji="1" lang="en-US" altLang="zh-CN" sz="2800" b="1" i="1" u="none" strike="noStrike" kern="1200" cap="none" spc="0" normalizeH="0" baseline="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O</a:t>
            </a:r>
          </a:p>
        </p:txBody>
      </p:sp>
      <p:sp>
        <p:nvSpPr>
          <p:cNvPr id="64527" name="Rectangle 15"/>
          <p:cNvSpPr/>
          <p:nvPr>
            <p:custDataLst>
              <p:tags r:id="rId3"/>
            </p:custDataLst>
          </p:nvPr>
        </p:nvSpPr>
        <p:spPr>
          <a:xfrm>
            <a:off x="474663" y="1052830"/>
            <a:ext cx="1366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结论：</a:t>
            </a:r>
          </a:p>
        </p:txBody>
      </p:sp>
      <p:sp>
        <p:nvSpPr>
          <p:cNvPr id="72716" name="Rectangle 12"/>
          <p:cNvSpPr/>
          <p:nvPr>
            <p:custDataLst>
              <p:tags r:id="rId4"/>
            </p:custDataLst>
          </p:nvPr>
        </p:nvSpPr>
        <p:spPr>
          <a:xfrm>
            <a:off x="539433" y="2636838"/>
            <a:ext cx="7920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问题：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矩阵乘法满足哪些运算律？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4" grpId="0" build="p"/>
      <p:bldP spid="64525" grpId="0" build="p"/>
      <p:bldP spid="64527" grpId="0" build="p" advAuto="1000"/>
      <p:bldP spid="72716" grpId="0" build="p" advAuto="100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矩阵乘法的运算律</a:t>
            </a:r>
          </a:p>
        </p:txBody>
      </p:sp>
      <p:sp>
        <p:nvSpPr>
          <p:cNvPr id="3174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188" y="956945"/>
            <a:ext cx="8077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运算规律：</a:t>
            </a:r>
          </a:p>
        </p:txBody>
      </p:sp>
      <p:sp>
        <p:nvSpPr>
          <p:cNvPr id="37890" name="Text Box 3"/>
          <p:cNvSpPr txBox="1"/>
          <p:nvPr/>
        </p:nvSpPr>
        <p:spPr>
          <a:xfrm>
            <a:off x="827405" y="2277110"/>
            <a:ext cx="4325938" cy="24003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    (1) 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BC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600" b="1" dirty="0">
                <a:latin typeface="Times New Roman" panose="02020603050405020304" pitchFamily="18" charset="0"/>
              </a:rPr>
              <a:t>(2) 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AC</a:t>
            </a:r>
            <a:r>
              <a:rPr lang="en-US" altLang="zh-CN" sz="2600" b="1" dirty="0">
                <a:latin typeface="Symbol" panose="05050102010706020507" pitchFamily="18" charset="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BC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600" b="1" dirty="0">
                <a:latin typeface="Times New Roman" panose="02020603050405020304" pitchFamily="18" charset="0"/>
              </a:rPr>
              <a:t>(3)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CA</a:t>
            </a:r>
            <a:r>
              <a:rPr lang="en-US" altLang="zh-CN" sz="2600" b="1" dirty="0">
                <a:latin typeface="Symbol" panose="05050102010706020507" pitchFamily="18" charset="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CB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600" b="1" dirty="0">
                <a:latin typeface="Times New Roman" panose="02020603050405020304" pitchFamily="18" charset="0"/>
              </a:rPr>
              <a:t>(4)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kA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kB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6349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605" y="1628775"/>
            <a:ext cx="82296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设矩阵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满足运算要求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lang="en-US" altLang="zh-CN" b="1" i="1" noProof="0" dirty="0">
                <a:ea typeface="华文中宋" panose="02010600040101010101" pitchFamily="2" charset="-122"/>
                <a:sym typeface="+mn-ea"/>
              </a:rPr>
              <a:t>k</a:t>
            </a:r>
            <a:r>
              <a:rPr lang="zh-CN" altLang="en-US" b="1" noProof="0" dirty="0">
                <a:ea typeface="华文中宋" panose="02010600040101010101" pitchFamily="2" charset="-122"/>
                <a:sym typeface="+mn-ea"/>
              </a:rPr>
              <a:t>为常数，则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123" name="Text Box 9"/>
          <p:cNvSpPr txBox="1"/>
          <p:nvPr/>
        </p:nvSpPr>
        <p:spPr>
          <a:xfrm>
            <a:off x="4460955" y="2430800"/>
            <a:ext cx="2374709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乘法结合律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25" name="Text Box 10"/>
          <p:cNvSpPr txBox="1"/>
          <p:nvPr/>
        </p:nvSpPr>
        <p:spPr>
          <a:xfrm>
            <a:off x="4499610" y="3501073"/>
            <a:ext cx="1944688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左分配律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26" name="Text Box 11"/>
          <p:cNvSpPr txBox="1"/>
          <p:nvPr/>
        </p:nvSpPr>
        <p:spPr>
          <a:xfrm>
            <a:off x="4488498" y="2997835"/>
            <a:ext cx="1944687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右分配律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  <p:bldP spid="63491" grpId="0" build="p" advAuto="1000"/>
      <p:bldP spid="5123" grpId="0"/>
      <p:bldP spid="5123" grpId="1"/>
      <p:bldP spid="5125" grpId="0"/>
      <p:bldP spid="5125" grpId="1"/>
      <p:bldP spid="5126" grpId="0"/>
      <p:bldP spid="512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矩阵乘法的应用</a:t>
            </a:r>
          </a:p>
        </p:txBody>
      </p:sp>
      <p:sp>
        <p:nvSpPr>
          <p:cNvPr id="11059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4653" y="764540"/>
            <a:ext cx="5761038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线性方程组矩阵形式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44638" y="1268413"/>
          <a:ext cx="6056312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46634400" imgH="22555200" progId="Equation.DSMT4">
                  <p:embed/>
                </p:oleObj>
              </mc:Choice>
              <mc:Fallback>
                <p:oleObj name="Equation" r:id="rId13" imgW="46634400" imgH="22555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4638" y="1268413"/>
                        <a:ext cx="6056312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55613" y="4076700"/>
          <a:ext cx="29972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31699200" imgH="22555200" progId="Equation.DSMT4">
                  <p:embed/>
                </p:oleObj>
              </mc:Choice>
              <mc:Fallback>
                <p:oleObj name="Equation" r:id="rId15" imgW="31699200" imgH="225552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5613" y="4076700"/>
                        <a:ext cx="2997200" cy="252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527584" y="4003993"/>
          <a:ext cx="941705" cy="25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17" imgW="355600" imgH="939800" progId="Equation.DSMT4">
                  <p:embed/>
                </p:oleObj>
              </mc:Choice>
              <mc:Fallback>
                <p:oleObj name="Equation" r:id="rId17" imgW="355600" imgH="9398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7584" y="4003993"/>
                        <a:ext cx="941705" cy="2592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1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451668" y="4003993"/>
          <a:ext cx="1276350" cy="25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r:id="rId19" imgW="482600" imgH="939800" progId="Equation.3">
                  <p:embed/>
                </p:oleObj>
              </mc:Choice>
              <mc:Fallback>
                <p:oleObj r:id="rId19" imgW="482600" imgH="939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51668" y="4003993"/>
                        <a:ext cx="1276350" cy="2592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1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500245" y="3932555"/>
          <a:ext cx="41910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1" imgW="44196000" imgH="22555200" progId="Equation.DSMT4">
                  <p:embed/>
                </p:oleObj>
              </mc:Choice>
              <mc:Fallback>
                <p:oleObj name="Equation" r:id="rId21" imgW="44196000" imgH="22555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00245" y="3932555"/>
                        <a:ext cx="4191000" cy="266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4" name="Rectangle 12"/>
          <p:cNvSpPr/>
          <p:nvPr>
            <p:custDataLst>
              <p:tags r:id="rId8"/>
            </p:custDataLst>
          </p:nvPr>
        </p:nvSpPr>
        <p:spPr>
          <a:xfrm>
            <a:off x="5799455" y="4455795"/>
            <a:ext cx="29527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线性方程组的矩阵形式</a:t>
            </a:r>
          </a:p>
        </p:txBody>
      </p:sp>
      <p:graphicFrame>
        <p:nvGraphicFramePr>
          <p:cNvPr id="110605" name="Object 1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274118" y="5405120"/>
          <a:ext cx="18002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r:id="rId23" imgW="494665" imgH="177800" progId="Equation.3">
                  <p:embed/>
                </p:oleObj>
              </mc:Choice>
              <mc:Fallback>
                <p:oleObj r:id="rId23" imgW="494665" imgH="177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74118" y="5405120"/>
                        <a:ext cx="180022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4" grpId="0" build="p" advAuto="1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幂运算的定义</a:t>
            </a: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3895" y="2359660"/>
            <a:ext cx="150558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2.5</a:t>
            </a:r>
          </a:p>
        </p:txBody>
      </p:sp>
      <p:sp>
        <p:nvSpPr>
          <p:cNvPr id="168963" name="Text Box 3"/>
          <p:cNvSpPr txBox="1"/>
          <p:nvPr>
            <p:custDataLst>
              <p:tags r:id="rId3"/>
            </p:custDataLst>
          </p:nvPr>
        </p:nvSpPr>
        <p:spPr>
          <a:xfrm>
            <a:off x="923290" y="1140143"/>
            <a:ext cx="624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如果 </a:t>
            </a:r>
            <a:r>
              <a:rPr lang="en-US" altLang="zh-CN" sz="28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是 </a:t>
            </a:r>
            <a:r>
              <a:rPr lang="en-US" altLang="zh-CN" sz="28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阶矩阵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那么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AA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有意义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163753" y="1068705"/>
          <a:ext cx="1371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r:id="rId12" imgW="508000" imgH="368300" progId="Equation.3">
                  <p:embed/>
                </p:oleObj>
              </mc:Choice>
              <mc:Fallback>
                <p:oleObj r:id="rId12" imgW="508000" imgH="368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63753" y="1068705"/>
                        <a:ext cx="13716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42290" y="1749743"/>
            <a:ext cx="6248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也有意义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因此有下述定义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:</a:t>
            </a:r>
            <a:endParaRPr kumimoji="1" lang="en-US" altLang="zh-CN" sz="2800" b="1" kern="1200" cap="none" spc="0" normalizeH="0" baseline="0" noProof="0" dirty="0">
              <a:solidFill>
                <a:srgbClr val="006600"/>
              </a:solidFill>
              <a:effectLst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014663" y="4005263"/>
          <a:ext cx="31130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14" imgW="21640800" imgH="9144000" progId="Equation.DSMT4">
                  <p:embed/>
                </p:oleObj>
              </mc:Choice>
              <mc:Fallback>
                <p:oleObj name="Equation" r:id="rId14" imgW="21640800" imgH="9144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14663" y="4005263"/>
                        <a:ext cx="3113087" cy="1008062"/>
                      </a:xfrm>
                      <a:prstGeom prst="rect">
                        <a:avLst/>
                      </a:prstGeom>
                      <a:noFill/>
                      <a:ln w="254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8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1505" y="3078798"/>
            <a:ext cx="6781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</a:rPr>
              <a:t>称为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华文中宋" panose="02010600040101010101" pitchFamily="2" charset="-12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effectLst/>
                <a:ea typeface="华文中宋" panose="02010600040101010101" pitchFamily="2" charset="-122"/>
                <a:sym typeface="+mn-ea"/>
              </a:rPr>
              <a:t>A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</a:rPr>
              <a:t> 的 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</a:rPr>
              <a:t>m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华文中宋" panose="02010600040101010101" pitchFamily="2" charset="-122"/>
              </a:rPr>
              <a:t>次幂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，记为 </a:t>
            </a:r>
            <a:r>
              <a:rPr lang="en-US" altLang="zh-CN" b="1" i="1" dirty="0">
                <a:solidFill>
                  <a:schemeClr val="tx1"/>
                </a:solidFill>
                <a:effectLst/>
                <a:ea typeface="华文中宋" panose="02010600040101010101" pitchFamily="2" charset="-122"/>
                <a:sym typeface="+mn-ea"/>
              </a:rPr>
              <a:t>A</a:t>
            </a:r>
            <a:r>
              <a:rPr kumimoji="1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即</a:t>
            </a:r>
          </a:p>
        </p:txBody>
      </p:sp>
      <p:sp>
        <p:nvSpPr>
          <p:cNvPr id="168969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004060" y="2447290"/>
            <a:ext cx="710057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是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阶矩阵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是正整数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en-US" altLang="zh-CN" b="1" i="1" dirty="0">
                <a:effectLst/>
                <a:ea typeface="华文中宋" panose="02010600040101010101" pitchFamily="2" charset="-122"/>
                <a:sym typeface="+mn-ea"/>
              </a:rPr>
              <a:t>A 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+mn-ea"/>
              </a:rPr>
              <a:t>相乘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8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8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168965" grpId="0" build="p" advAuto="1000"/>
      <p:bldP spid="168968" grpId="0" build="p" advAuto="1000"/>
      <p:bldP spid="1689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>
            <a:spLocks noChangeArrowheads="1"/>
          </p:cNvSpPr>
          <p:nvPr/>
        </p:nvSpPr>
        <p:spPr bwMode="auto">
          <a:xfrm>
            <a:off x="683895" y="1484313"/>
            <a:ext cx="7835265" cy="2115820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矩阵是一个数表，如果加上运算，将能解决更多的问题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楷体_GB2312" panose="02010609030101010101" charset="-122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Arial" panose="020B0604020202020204" pitchFamily="34" charset="0"/>
              </a:rPr>
              <a:t>本节讨论矩阵的运算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楷体_GB2312" panose="02010609030101010101" charset="-122"/>
              </a:rPr>
              <a:t>.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幂运算的运算规律</a:t>
            </a:r>
          </a:p>
        </p:txBody>
      </p:sp>
      <p:sp>
        <p:nvSpPr>
          <p:cNvPr id="3174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188" y="956945"/>
            <a:ext cx="8077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运算规律：</a:t>
            </a:r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683260" y="1494473"/>
            <a:ext cx="80010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  设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为方阵,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l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为正整数, 则</a:t>
            </a:r>
          </a:p>
        </p:txBody>
      </p:sp>
      <p:sp>
        <p:nvSpPr>
          <p:cNvPr id="169987" name="Rectangle 3"/>
          <p:cNvSpPr/>
          <p:nvPr>
            <p:custDataLst>
              <p:tags r:id="rId2"/>
            </p:custDataLst>
          </p:nvPr>
        </p:nvSpPr>
        <p:spPr>
          <a:xfrm>
            <a:off x="709613" y="3519488"/>
            <a:ext cx="6670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阶方阵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一般来说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169988" name="Rectangle 4"/>
          <p:cNvSpPr/>
          <p:nvPr>
            <p:custDataLst>
              <p:tags r:id="rId3"/>
            </p:custDataLst>
          </p:nvPr>
        </p:nvSpPr>
        <p:spPr>
          <a:xfrm>
            <a:off x="709613" y="2833688"/>
            <a:ext cx="7977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又因矩阵乘法一般不满足交换律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所以对于两个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</a:p>
        </p:txBody>
      </p:sp>
      <p:sp>
        <p:nvSpPr>
          <p:cNvPr id="169989" name="Rectangle 5"/>
          <p:cNvSpPr/>
          <p:nvPr>
            <p:custDataLst>
              <p:tags r:id="rId4"/>
            </p:custDataLst>
          </p:nvPr>
        </p:nvSpPr>
        <p:spPr>
          <a:xfrm>
            <a:off x="2646363" y="2133600"/>
            <a:ext cx="40592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k+l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, 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kl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.</a:t>
            </a:r>
            <a:endParaRPr lang="en-US" altLang="zh-CN" sz="2800" b="1" i="1" baseline="30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69990" name="Text Box 6"/>
          <p:cNvSpPr txBox="1"/>
          <p:nvPr>
            <p:custDataLst>
              <p:tags r:id="rId5"/>
            </p:custDataLst>
          </p:nvPr>
        </p:nvSpPr>
        <p:spPr>
          <a:xfrm>
            <a:off x="611188" y="4652963"/>
            <a:ext cx="8001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和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k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k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在什么条件下可以相等？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  <p:bldP spid="169986" grpId="0" animBg="1"/>
      <p:bldP spid="169986" grpId="1" animBg="1"/>
      <p:bldP spid="169987" grpId="0" build="p" advAuto="1000"/>
      <p:bldP spid="169988" grpId="0" build="p" advAuto="1000"/>
      <p:bldP spid="169989" grpId="0" build="p" advAuto="1000"/>
      <p:bldP spid="1699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矩阵幂运算的计算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7995" y="908685"/>
            <a:ext cx="7604125" cy="1771650"/>
            <a:chOff x="737" y="1431"/>
            <a:chExt cx="11975" cy="2790"/>
          </a:xfrm>
        </p:grpSpPr>
        <p:sp>
          <p:nvSpPr>
            <p:cNvPr id="2" name="矩形 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37" y="2225"/>
              <a:ext cx="1930" cy="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2.7</a:t>
              </a:r>
            </a:p>
          </p:txBody>
        </p:sp>
        <p:sp>
          <p:nvSpPr>
            <p:cNvPr id="64514" name="Text Box 2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018" y="2360"/>
              <a:ext cx="1777" cy="82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800" b="1" kern="1200" cap="none" spc="0" normalizeH="0" baseline="0" noProof="0" dirty="0"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 </a:t>
              </a:r>
              <a:r>
                <a:rPr kumimoji="1" lang="zh-CN" altLang="en-US" sz="2800" b="1" kern="1200" cap="none" spc="0" normalizeH="0" baseline="0" noProof="0" dirty="0"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</a:rPr>
                <a:t>设</a:t>
              </a:r>
            </a:p>
          </p:txBody>
        </p:sp>
        <p:sp>
          <p:nvSpPr>
            <p:cNvPr id="38916" name="Rectangle 4"/>
            <p:cNvSpPr/>
            <p:nvPr>
              <p:custDataLst>
                <p:tags r:id="rId8"/>
              </p:custDataLst>
            </p:nvPr>
          </p:nvSpPr>
          <p:spPr>
            <a:xfrm>
              <a:off x="7087" y="2293"/>
              <a:ext cx="562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求矩阵</a:t>
              </a:r>
              <a:r>
                <a:rPr lang="en-US" altLang="zh-CN" sz="2800" b="1" i="1" noProof="0" dirty="0">
                  <a:solidFill>
                    <a:schemeClr val="tx2"/>
                  </a:solidFill>
                  <a:effectLst/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  <a:r>
                <a:rPr lang="en-US" altLang="zh-CN" sz="2800" b="1" i="1" baseline="300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k</a:t>
              </a:r>
              <a:r>
                <a:rPr lang="en-US" altLang="zh-CN" sz="2800" b="1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 , </a:t>
              </a:r>
              <a:r>
                <a:rPr lang="en-US" altLang="zh-CN" sz="2800" b="1" i="1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k </a:t>
              </a:r>
              <a:r>
                <a:rPr lang="en-US" altLang="zh-CN" sz="2800" b="1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sym typeface="+mn-ea"/>
                </a:rPr>
                <a:t>为正整数</a:t>
              </a:r>
              <a:endPara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endParaRPr>
            </a:p>
          </p:txBody>
        </p:sp>
        <p:graphicFrame>
          <p:nvGraphicFramePr>
            <p:cNvPr id="3" name="对象 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3004" y="1431"/>
            <a:ext cx="3834" cy="2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Equation" r:id="rId13" imgW="23469600" imgH="17068800" progId="Equation.DSMT4">
                    <p:embed/>
                  </p:oleObj>
                </mc:Choice>
                <mc:Fallback>
                  <p:oleObj name="Equation" r:id="rId13" imgW="23469600" imgH="17068800" progId="Equation.DSMT4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04" y="1431"/>
                          <a:ext cx="3834" cy="27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605" y="3298190"/>
            <a:ext cx="1225550" cy="58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952625" y="2781300"/>
          <a:ext cx="4538663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5" imgW="45720000" imgH="17678400" progId="Equation.DSMT4">
                  <p:embed/>
                </p:oleObj>
              </mc:Choice>
              <mc:Fallback>
                <p:oleObj name="Equation" r:id="rId15" imgW="45720000" imgH="17678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52625" y="2781300"/>
                        <a:ext cx="4538663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1115695" y="3383915"/>
            <a:ext cx="1066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因为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954213" y="4537075"/>
          <a:ext cx="4538662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7" imgW="45720000" imgH="17678400" progId="Equation.DSMT4">
                  <p:embed/>
                </p:oleObj>
              </mc:Choice>
              <mc:Fallback>
                <p:oleObj name="Equation" r:id="rId17" imgW="45720000" imgH="17678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4213" y="4537075"/>
                        <a:ext cx="4538662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矩阵幂运算的计算</a:t>
            </a: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995" y="141287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2.7</a:t>
            </a:r>
          </a:p>
        </p:txBody>
      </p:sp>
      <p:sp>
        <p:nvSpPr>
          <p:cNvPr id="64514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81430" y="1498600"/>
            <a:ext cx="112839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</a:t>
            </a:r>
          </a:p>
        </p:txBody>
      </p:sp>
      <p:sp>
        <p:nvSpPr>
          <p:cNvPr id="38916" name="Rectangle 4"/>
          <p:cNvSpPr/>
          <p:nvPr>
            <p:custDataLst>
              <p:tags r:id="rId4"/>
            </p:custDataLst>
          </p:nvPr>
        </p:nvSpPr>
        <p:spPr>
          <a:xfrm>
            <a:off x="4499928" y="1456055"/>
            <a:ext cx="35718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求矩阵</a:t>
            </a:r>
            <a:r>
              <a:rPr lang="en-US" altLang="zh-CN" sz="2800" b="1" i="1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30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k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,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k </a:t>
            </a:r>
            <a:r>
              <a:rPr lang="en-US" altLang="zh-CN" sz="2800" b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为正整数</a:t>
            </a:r>
            <a:endParaRPr lang="en-US" altLang="zh-CN" sz="28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907223" y="908368"/>
          <a:ext cx="243459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12" imgW="23469600" imgH="17068800" progId="Equation.DSMT4">
                  <p:embed/>
                </p:oleObj>
              </mc:Choice>
              <mc:Fallback>
                <p:oleObj name="Equation" r:id="rId12" imgW="23469600" imgH="17068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7223" y="908368"/>
                        <a:ext cx="2434590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97088" y="2693988"/>
          <a:ext cx="4538662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4" imgW="45720000" imgH="17678400" progId="Equation.DSMT4">
                  <p:embed/>
                </p:oleObj>
              </mc:Choice>
              <mc:Fallback>
                <p:oleObj name="Equation" r:id="rId14" imgW="45720000" imgH="17678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7088" y="2693988"/>
                        <a:ext cx="4538662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7"/>
            </p:custDataLst>
          </p:nvPr>
        </p:nvSpPr>
        <p:spPr>
          <a:xfrm>
            <a:off x="467995" y="4537075"/>
            <a:ext cx="3642995" cy="5619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由数学归纳法，可得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211388" y="5013325"/>
          <a:ext cx="46005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6" imgW="46329600" imgH="17678400" progId="Equation.DSMT4">
                  <p:embed/>
                </p:oleObj>
              </mc:Choice>
              <mc:Fallback>
                <p:oleObj name="Equation" r:id="rId16" imgW="46329600" imgH="176784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1388" y="5013325"/>
                        <a:ext cx="4600575" cy="175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矩阵转置的定义</a:t>
            </a: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1505" y="1026795"/>
            <a:ext cx="161353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2.6</a:t>
            </a:r>
          </a:p>
        </p:txBody>
      </p:sp>
      <p:graphicFrame>
        <p:nvGraphicFramePr>
          <p:cNvPr id="3" name="Object 2">
            <a:hlinkClick r:id="" action="ppaction://ole?verb=0"/>
            <a:hlinkHover r:id="" action="ppaction://macro?name=Macro1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888298" y="3917816"/>
          <a:ext cx="2930525" cy="221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15" imgW="1066800" imgH="927100" progId="Equation.DSMT4">
                  <p:embed/>
                </p:oleObj>
              </mc:Choice>
              <mc:Fallback>
                <p:oleObj name="Equation" r:id="rId15" imgW="1066800" imgH="927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88298" y="3917816"/>
                        <a:ext cx="2930525" cy="2211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78025" y="1124585"/>
            <a:ext cx="702564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把矩阵 </a:t>
            </a:r>
            <a:r>
              <a:rPr kumimoji="1" lang="en-US" altLang="zh-CN" sz="2800" b="1" i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的行换成同序数的列得到</a:t>
            </a: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+mn-ea"/>
              </a:rPr>
              <a:t>一个</a:t>
            </a:r>
            <a:endParaRPr kumimoji="1" lang="zh-CN" altLang="en-US" sz="2800" b="1" kern="1200" cap="none" spc="0" normalizeH="0" baseline="0" noProof="0" dirty="0">
              <a:effectLst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661035" y="292957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例如矩阵</a:t>
            </a:r>
          </a:p>
        </p:txBody>
      </p:sp>
      <p:graphicFrame>
        <p:nvGraphicFramePr>
          <p:cNvPr id="7" name="Object 6">
            <a:hlinkClick r:id="" action="ppaction://ole?verb=0"/>
            <a:hlinkHover r:id="" action="ppaction://macro?name=Macro1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593182" y="2624614"/>
          <a:ext cx="3741420" cy="128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7" imgW="1371600" imgH="469900" progId="Equation.DSMT4">
                  <p:embed/>
                </p:oleObj>
              </mc:Choice>
              <mc:Fallback>
                <p:oleObj name="Equation" r:id="rId17" imgW="1371600" imgH="469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93182" y="2624614"/>
                        <a:ext cx="3741420" cy="1281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/>
          <p:nvPr>
            <p:custDataLst>
              <p:tags r:id="rId6"/>
            </p:custDataLst>
          </p:nvPr>
        </p:nvSpPr>
        <p:spPr>
          <a:xfrm>
            <a:off x="661035" y="466947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的转置矩阵为</a:t>
            </a: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1505" y="1797685"/>
            <a:ext cx="7848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+mn-ea"/>
              </a:rPr>
              <a:t>新矩阵</a:t>
            </a:r>
            <a:r>
              <a:rPr lang="en-US" altLang="zh-CN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华文中宋" panose="02010600040101010101" pitchFamily="2" charset="-122"/>
                <a:sym typeface="+mn-ea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叫做 </a:t>
            </a:r>
            <a:r>
              <a:rPr kumimoji="1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的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转置矩阵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记作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或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′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.</a:t>
            </a:r>
          </a:p>
        </p:txBody>
      </p:sp>
      <p:sp>
        <p:nvSpPr>
          <p:cNvPr id="11" name="Line 9"/>
          <p:cNvSpPr/>
          <p:nvPr>
            <p:custDataLst>
              <p:tags r:id="rId8"/>
            </p:custDataLst>
          </p:nvPr>
        </p:nvSpPr>
        <p:spPr>
          <a:xfrm>
            <a:off x="3470910" y="3142298"/>
            <a:ext cx="2665413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Line 10"/>
          <p:cNvSpPr/>
          <p:nvPr>
            <p:custDataLst>
              <p:tags r:id="rId9"/>
            </p:custDataLst>
          </p:nvPr>
        </p:nvSpPr>
        <p:spPr>
          <a:xfrm>
            <a:off x="3470910" y="3791585"/>
            <a:ext cx="2665413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" name="Line 11"/>
          <p:cNvSpPr/>
          <p:nvPr>
            <p:custDataLst>
              <p:tags r:id="rId10"/>
            </p:custDataLst>
          </p:nvPr>
        </p:nvSpPr>
        <p:spPr>
          <a:xfrm>
            <a:off x="5474335" y="3991610"/>
            <a:ext cx="0" cy="20907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Line 12"/>
          <p:cNvSpPr/>
          <p:nvPr>
            <p:custDataLst>
              <p:tags r:id="rId11"/>
            </p:custDataLst>
          </p:nvPr>
        </p:nvSpPr>
        <p:spPr>
          <a:xfrm>
            <a:off x="4694873" y="3934460"/>
            <a:ext cx="0" cy="2090738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uild="p"/>
      <p:bldP spid="9" grpId="0" build="p"/>
      <p:bldP spid="10" grpId="0" uiExpand="1" build="p" advAuto="100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转置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的运算规律</a:t>
            </a:r>
          </a:p>
        </p:txBody>
      </p:sp>
      <p:sp>
        <p:nvSpPr>
          <p:cNvPr id="3174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188" y="956945"/>
            <a:ext cx="8077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运算规律：</a:t>
            </a:r>
          </a:p>
        </p:txBody>
      </p:sp>
      <p:sp>
        <p:nvSpPr>
          <p:cNvPr id="1720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595" y="1478915"/>
            <a:ext cx="74269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-2500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…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kern="1200" cap="none" spc="0" normalizeH="0" baseline="-2500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是矩阵，且</a:t>
            </a:r>
          </a:p>
        </p:txBody>
      </p:sp>
      <p:sp>
        <p:nvSpPr>
          <p:cNvPr id="172035" name="Rectangle 3"/>
          <p:cNvSpPr/>
          <p:nvPr>
            <p:custDataLst>
              <p:tags r:id="rId3"/>
            </p:custDataLst>
          </p:nvPr>
        </p:nvSpPr>
        <p:spPr>
          <a:xfrm>
            <a:off x="2123440" y="3141345"/>
            <a:ext cx="4572000" cy="2461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   (</a:t>
            </a:r>
            <a:r>
              <a:rPr lang="en-US" altLang="zh-CN" sz="2800" b="1" i="1" noProof="0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   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C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    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kA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(4)    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; </a:t>
            </a:r>
          </a:p>
        </p:txBody>
      </p:sp>
      <p:sp>
        <p:nvSpPr>
          <p:cNvPr id="172036" name="Rectangle 4"/>
          <p:cNvSpPr/>
          <p:nvPr>
            <p:custDataLst>
              <p:tags r:id="rId4"/>
            </p:custDataLst>
          </p:nvPr>
        </p:nvSpPr>
        <p:spPr>
          <a:xfrm>
            <a:off x="518160" y="25288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则</a:t>
            </a:r>
          </a:p>
        </p:txBody>
      </p:sp>
      <p:sp>
        <p:nvSpPr>
          <p:cNvPr id="172037" name="Rectangle 5"/>
          <p:cNvSpPr/>
          <p:nvPr>
            <p:custDataLst>
              <p:tags r:id="rId5"/>
            </p:custDataLst>
          </p:nvPr>
        </p:nvSpPr>
        <p:spPr>
          <a:xfrm>
            <a:off x="394970" y="1946593"/>
            <a:ext cx="800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它们的行数与列数使相应的运算有定义，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是数，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2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2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2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  <p:bldP spid="172034" grpId="0" build="p" advAuto="1000"/>
      <p:bldP spid="172035" grpId="0" uiExpand="1" build="p"/>
      <p:bldP spid="172036" grpId="0" build="p" advAuto="1000"/>
      <p:bldP spid="172037" grpId="0" build="p" advAuto="100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难点问题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转置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的运算规律的证明</a:t>
            </a:r>
          </a:p>
        </p:txBody>
      </p:sp>
      <p:sp>
        <p:nvSpPr>
          <p:cNvPr id="100354" name="Text Box 2"/>
          <p:cNvSpPr txBox="1"/>
          <p:nvPr>
            <p:custDataLst>
              <p:tags r:id="rId1"/>
            </p:custDataLst>
          </p:nvPr>
        </p:nvSpPr>
        <p:spPr>
          <a:xfrm>
            <a:off x="228283" y="774700"/>
            <a:ext cx="8686800" cy="4029821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b="1" dirty="0">
                <a:solidFill>
                  <a:srgbClr val="3333FF"/>
                </a:solidFill>
                <a:latin typeface="Symbol" panose="05050102010706020507" pitchFamily="18" charset="2"/>
              </a:rPr>
              <a:t>=</a:t>
            </a:r>
            <a:r>
              <a:rPr lang="en-US" altLang="zh-CN" sz="26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600" b="1" i="1" baseline="30000" dirty="0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30000" dirty="0">
                <a:solidFill>
                  <a:srgbClr val="33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600" b="1" dirty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的证明：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ij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m</a:t>
            </a:r>
            <a:r>
              <a:rPr lang="en-US" altLang="zh-CN" sz="26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l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ij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l</a:t>
            </a:r>
            <a:r>
              <a:rPr lang="en-US" altLang="zh-CN" sz="26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n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ij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l</a:t>
            </a:r>
            <a:r>
              <a:rPr lang="en-US" altLang="zh-CN" sz="26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m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ij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2600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l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，则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ij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ji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ij</a:t>
            </a:r>
            <a:r>
              <a:rPr lang="en-US" altLang="zh-CN" sz="2600" b="1" dirty="0">
                <a:latin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 b</a:t>
            </a:r>
            <a:r>
              <a:rPr lang="en-US" altLang="zh-CN" sz="2600" b="1" baseline="-30000" dirty="0">
                <a:latin typeface="Times New Roman" panose="02020603050405020304" pitchFamily="18" charset="0"/>
              </a:rPr>
              <a:t>ji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i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因为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矩阵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矩阵</a:t>
            </a:r>
            <a:r>
              <a:rPr lang="zh-CN" altLang="en-US" sz="2600" b="1" dirty="0">
                <a:latin typeface="Times New Roman" panose="02020603050405020304" pitchFamily="18" charset="0"/>
              </a:rPr>
              <a:t>；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</a:rPr>
              <a:t>l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矩阵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l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矩阵</a:t>
            </a:r>
            <a:r>
              <a:rPr lang="zh-CN" altLang="en-US" sz="2600" b="1" dirty="0">
                <a:latin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</a:rPr>
              <a:t>m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矩阵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所以矩阵</a:t>
            </a:r>
            <a:r>
              <a:rPr lang="en-US" altLang="zh-CN" sz="2600" b="1" dirty="0">
                <a:solidFill>
                  <a:srgbClr val="FD2F2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FD2F2F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 sz="2600" b="1" dirty="0">
                <a:solidFill>
                  <a:srgbClr val="FD2F2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solidFill>
                  <a:srgbClr val="FD2F2F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与矩阵</a:t>
            </a:r>
            <a:r>
              <a:rPr lang="en-US" altLang="zh-CN" sz="2600" b="1" i="1" dirty="0">
                <a:solidFill>
                  <a:srgbClr val="FD2F2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600" b="1" i="1" baseline="30000" dirty="0">
                <a:solidFill>
                  <a:srgbClr val="FD2F2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b="1" i="1" dirty="0">
                <a:solidFill>
                  <a:srgbClr val="FD2F2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00" b="1" i="1" baseline="30000" dirty="0">
                <a:solidFill>
                  <a:srgbClr val="FD2F2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600" b="1" dirty="0">
                <a:solidFill>
                  <a:srgbClr val="FD2F2F"/>
                </a:solidFill>
                <a:latin typeface="Times New Roman" panose="02020603050405020304" pitchFamily="18" charset="0"/>
              </a:rPr>
              <a:t> 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有相同的行数与相同的列数</a:t>
            </a:r>
            <a:r>
              <a:rPr lang="zh-CN" altLang="en-US" sz="2600" b="1" dirty="0">
                <a:solidFill>
                  <a:srgbClr val="FD2F2F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矩阵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的第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行第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列元素为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的第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j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行第 </a:t>
            </a:r>
            <a:r>
              <a:rPr lang="en-US" altLang="zh-CN" sz="2600" b="1" dirty="0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列元素</a:t>
            </a:r>
          </a:p>
        </p:txBody>
      </p:sp>
      <p:sp>
        <p:nvSpPr>
          <p:cNvPr id="100355" name="Text Box 3"/>
          <p:cNvSpPr txBox="1"/>
          <p:nvPr>
            <p:custDataLst>
              <p:tags r:id="rId2"/>
            </p:custDataLst>
          </p:nvPr>
        </p:nvSpPr>
        <p:spPr>
          <a:xfrm>
            <a:off x="228283" y="4889500"/>
            <a:ext cx="4188454" cy="4842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 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的第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i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行第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j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列的元素为</a:t>
            </a:r>
          </a:p>
        </p:txBody>
      </p:sp>
      <p:pic>
        <p:nvPicPr>
          <p:cNvPr id="100356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rcRect t="14839" r="82811" b="14839"/>
          <a:stretch>
            <a:fillRect/>
          </a:stretch>
        </p:blipFill>
        <p:spPr>
          <a:xfrm>
            <a:off x="228283" y="5492750"/>
            <a:ext cx="2362200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357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rcRect r="36787"/>
          <a:stretch>
            <a:fillRect/>
          </a:stretch>
        </p:blipFill>
        <p:spPr>
          <a:xfrm>
            <a:off x="-154305" y="4171950"/>
            <a:ext cx="8686800" cy="98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358" name="Text Box 6"/>
          <p:cNvSpPr txBox="1"/>
          <p:nvPr>
            <p:custDataLst>
              <p:tags r:id="rId5"/>
            </p:custDataLst>
          </p:nvPr>
        </p:nvSpPr>
        <p:spPr>
          <a:xfrm>
            <a:off x="323528" y="5919022"/>
            <a:ext cx="8686800" cy="95410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所以矩阵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与矩阵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的对应元素相等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故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 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  <p:pic>
        <p:nvPicPr>
          <p:cNvPr id="100359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rcRect l="17189" t="14839" r="72310" b="14839"/>
          <a:stretch>
            <a:fillRect/>
          </a:stretch>
        </p:blipFill>
        <p:spPr>
          <a:xfrm>
            <a:off x="2590483" y="5492750"/>
            <a:ext cx="1443037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360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/>
          <a:srcRect l="27563" t="14839" r="36787" b="14839"/>
          <a:stretch>
            <a:fillRect/>
          </a:stretch>
        </p:blipFill>
        <p:spPr>
          <a:xfrm>
            <a:off x="4016058" y="5492750"/>
            <a:ext cx="4899025" cy="69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uiExpand="1" build="p"/>
      <p:bldP spid="100355" grpId="0" build="p"/>
      <p:bldP spid="10035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矩阵转置的应用</a:t>
            </a: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40080" y="949325"/>
            <a:ext cx="42856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2.7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（对称矩阵）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7650" name="Text Box 2"/>
          <p:cNvSpPr txBox="1"/>
          <p:nvPr>
            <p:custDataLst>
              <p:tags r:id="rId3"/>
            </p:custDataLst>
          </p:nvPr>
        </p:nvSpPr>
        <p:spPr>
          <a:xfrm>
            <a:off x="395605" y="1628775"/>
            <a:ext cx="8686800" cy="48782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阶矩阵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满足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则称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为对称矩阵。</a:t>
            </a: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0080" y="2228850"/>
            <a:ext cx="33210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（反对称矩阵）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Text Box 2"/>
          <p:cNvSpPr txBox="1"/>
          <p:nvPr>
            <p:custDataLst>
              <p:tags r:id="rId5"/>
            </p:custDataLst>
          </p:nvPr>
        </p:nvSpPr>
        <p:spPr>
          <a:xfrm>
            <a:off x="395605" y="2908300"/>
            <a:ext cx="8686800" cy="48782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阶矩阵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满足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=-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zh-CN" altLang="en-US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则称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为反对称矩阵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9" name="Text Box 2"/>
          <p:cNvSpPr txBox="1"/>
          <p:nvPr>
            <p:custDataLst>
              <p:tags r:id="rId6"/>
            </p:custDataLst>
          </p:nvPr>
        </p:nvSpPr>
        <p:spPr>
          <a:xfrm>
            <a:off x="395605" y="3573145"/>
            <a:ext cx="8686800" cy="47307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</a:t>
            </a:r>
            <a:r>
              <a:rPr sz="2800" b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对称矩阵的特点是：矩阵的元素关于主对角线对</a:t>
            </a:r>
            <a:r>
              <a:rPr sz="2800" b="1" dirty="0" err="1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称</a:t>
            </a:r>
            <a:r>
              <a:rPr sz="2600" b="1" dirty="0">
                <a:ea typeface="华文细黑" panose="02010600040101010101" pitchFamily="2" charset="-122"/>
              </a:rPr>
              <a:t>．</a:t>
            </a:r>
          </a:p>
        </p:txBody>
      </p:sp>
      <p:sp>
        <p:nvSpPr>
          <p:cNvPr id="10" name="Text Box 2"/>
          <p:cNvSpPr txBox="1"/>
          <p:nvPr>
            <p:custDataLst>
              <p:tags r:id="rId7"/>
            </p:custDataLst>
          </p:nvPr>
        </p:nvSpPr>
        <p:spPr>
          <a:xfrm>
            <a:off x="395605" y="4077335"/>
            <a:ext cx="8686800" cy="48782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反</a:t>
            </a:r>
            <a:r>
              <a:rPr sz="2800" b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对称矩阵</a:t>
            </a:r>
            <a:r>
              <a:rPr lang="zh-CN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要求</a:t>
            </a:r>
            <a:r>
              <a:rPr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：矩阵主对角线</a:t>
            </a:r>
            <a:r>
              <a:rPr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的元素</a:t>
            </a:r>
            <a:r>
              <a:rPr lang="zh-CN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．</a:t>
            </a:r>
          </a:p>
        </p:txBody>
      </p:sp>
      <p:graphicFrame>
        <p:nvGraphicFramePr>
          <p:cNvPr id="45" name="Object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725" y="4797425"/>
          <a:ext cx="204470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12" imgW="23164800" imgH="17068800" progId="Equation.DSMT4">
                  <p:embed/>
                </p:oleObj>
              </mc:Choice>
              <mc:Fallback>
                <p:oleObj name="Equation" r:id="rId12" imgW="23164800" imgH="17068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17725" y="4797425"/>
                        <a:ext cx="2044700" cy="175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/>
          <p:nvPr>
            <p:custDataLst>
              <p:tags r:id="rId9"/>
            </p:custDataLst>
          </p:nvPr>
        </p:nvSpPr>
        <p:spPr>
          <a:xfrm>
            <a:off x="3780155" y="5373370"/>
            <a:ext cx="3074035" cy="4842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为反</a:t>
            </a:r>
            <a:r>
              <a:rPr sz="2800" b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对称矩阵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矩阵转置的应用</a:t>
            </a: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05" y="1002665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2.9</a:t>
            </a:r>
          </a:p>
        </p:txBody>
      </p:sp>
      <p:sp>
        <p:nvSpPr>
          <p:cNvPr id="181250" name="Text Box 2"/>
          <p:cNvSpPr txBox="1"/>
          <p:nvPr>
            <p:custDataLst>
              <p:tags r:id="rId2"/>
            </p:custDataLst>
          </p:nvPr>
        </p:nvSpPr>
        <p:spPr>
          <a:xfrm>
            <a:off x="189230" y="1012825"/>
            <a:ext cx="8507095" cy="1119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是两个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n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阶对称矩阵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证明：当且仅当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B=-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AB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是反对称矩阵。</a:t>
            </a:r>
          </a:p>
        </p:txBody>
      </p:sp>
      <p:sp>
        <p:nvSpPr>
          <p:cNvPr id="181251" name="Rectangle 3"/>
          <p:cNvSpPr/>
          <p:nvPr>
            <p:custDataLst>
              <p:tags r:id="rId3"/>
            </p:custDataLst>
          </p:nvPr>
        </p:nvSpPr>
        <p:spPr>
          <a:xfrm>
            <a:off x="97189" y="2277745"/>
            <a:ext cx="5344412" cy="48782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华文细黑" panose="02010600040101010101" pitchFamily="2" charset="-122"/>
              </a:rPr>
              <a:t>证：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由于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都是对称矩阵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</a:p>
        </p:txBody>
      </p:sp>
      <p:sp>
        <p:nvSpPr>
          <p:cNvPr id="181252" name="Rectangle 4"/>
          <p:cNvSpPr/>
          <p:nvPr>
            <p:custDataLst>
              <p:tags r:id="rId4"/>
            </p:custDataLst>
          </p:nvPr>
        </p:nvSpPr>
        <p:spPr>
          <a:xfrm>
            <a:off x="5275682" y="2277745"/>
            <a:ext cx="1797800" cy="48782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所以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</a:p>
        </p:txBody>
      </p:sp>
      <p:sp>
        <p:nvSpPr>
          <p:cNvPr id="181253" name="Rectangle 5"/>
          <p:cNvSpPr/>
          <p:nvPr>
            <p:custDataLst>
              <p:tags r:id="rId5"/>
            </p:custDataLst>
          </p:nvPr>
        </p:nvSpPr>
        <p:spPr>
          <a:xfrm>
            <a:off x="7010400" y="2277745"/>
            <a:ext cx="1084263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181254" name="Rectangle 6"/>
          <p:cNvSpPr/>
          <p:nvPr>
            <p:custDataLst>
              <p:tags r:id="rId6"/>
            </p:custDataLst>
          </p:nvPr>
        </p:nvSpPr>
        <p:spPr>
          <a:xfrm>
            <a:off x="86916" y="2842895"/>
            <a:ext cx="3693319" cy="51655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如果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=-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BA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则有</a:t>
            </a:r>
          </a:p>
        </p:txBody>
      </p:sp>
      <p:sp>
        <p:nvSpPr>
          <p:cNvPr id="181255" name="Rectangle 7"/>
          <p:cNvSpPr/>
          <p:nvPr>
            <p:custDataLst>
              <p:tags r:id="rId7"/>
            </p:custDataLst>
          </p:nvPr>
        </p:nvSpPr>
        <p:spPr>
          <a:xfrm>
            <a:off x="1649413" y="3447733"/>
            <a:ext cx="892175" cy="5159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endParaRPr lang="en-US" altLang="zh-CN" sz="2600" b="1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81256" name="Rectangle 8"/>
          <p:cNvSpPr/>
          <p:nvPr>
            <p:custDataLst>
              <p:tags r:id="rId8"/>
            </p:custDataLst>
          </p:nvPr>
        </p:nvSpPr>
        <p:spPr>
          <a:xfrm>
            <a:off x="4032409" y="3447733"/>
            <a:ext cx="1134745" cy="5194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=-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</a:p>
        </p:txBody>
      </p:sp>
      <p:sp>
        <p:nvSpPr>
          <p:cNvPr id="181257" name="Rectangle 9"/>
          <p:cNvSpPr/>
          <p:nvPr>
            <p:custDataLst>
              <p:tags r:id="rId9"/>
            </p:custDataLst>
          </p:nvPr>
        </p:nvSpPr>
        <p:spPr>
          <a:xfrm>
            <a:off x="3452813" y="3447733"/>
            <a:ext cx="639762" cy="5159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BA</a:t>
            </a:r>
          </a:p>
        </p:txBody>
      </p:sp>
      <p:sp>
        <p:nvSpPr>
          <p:cNvPr id="181258" name="Rectangle 10"/>
          <p:cNvSpPr/>
          <p:nvPr>
            <p:custDataLst>
              <p:tags r:id="rId10"/>
            </p:custDataLst>
          </p:nvPr>
        </p:nvSpPr>
        <p:spPr>
          <a:xfrm>
            <a:off x="2551113" y="3447733"/>
            <a:ext cx="903287" cy="5159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</a:p>
        </p:txBody>
      </p:sp>
      <p:sp>
        <p:nvSpPr>
          <p:cNvPr id="181259" name="Rectangle 11"/>
          <p:cNvSpPr/>
          <p:nvPr>
            <p:custDataLst>
              <p:tags r:id="rId11"/>
            </p:custDataLst>
          </p:nvPr>
        </p:nvSpPr>
        <p:spPr>
          <a:xfrm>
            <a:off x="252818" y="4054158"/>
            <a:ext cx="3625993" cy="52014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所以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是反对称矩阵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181260" name="Rectangle 12"/>
          <p:cNvSpPr/>
          <p:nvPr>
            <p:custDataLst>
              <p:tags r:id="rId12"/>
            </p:custDataLst>
          </p:nvPr>
        </p:nvSpPr>
        <p:spPr>
          <a:xfrm>
            <a:off x="-93560" y="4658995"/>
            <a:ext cx="5395708" cy="48782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    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反之，如果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是反对称矩阵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</a:p>
        </p:txBody>
      </p:sp>
      <p:sp>
        <p:nvSpPr>
          <p:cNvPr id="181261" name="Rectangle 13"/>
          <p:cNvSpPr/>
          <p:nvPr>
            <p:custDataLst>
              <p:tags r:id="rId13"/>
            </p:custDataLst>
          </p:nvPr>
        </p:nvSpPr>
        <p:spPr>
          <a:xfrm>
            <a:off x="4917080" y="4648835"/>
            <a:ext cx="2306722" cy="487826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=-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</a:p>
        </p:txBody>
      </p:sp>
      <p:sp>
        <p:nvSpPr>
          <p:cNvPr id="181262" name="Rectangle 14"/>
          <p:cNvSpPr/>
          <p:nvPr>
            <p:custDataLst>
              <p:tags r:id="rId14"/>
            </p:custDataLst>
          </p:nvPr>
        </p:nvSpPr>
        <p:spPr>
          <a:xfrm>
            <a:off x="7118032" y="4658995"/>
            <a:ext cx="838343" cy="4842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则有</a:t>
            </a:r>
          </a:p>
        </p:txBody>
      </p:sp>
      <p:sp>
        <p:nvSpPr>
          <p:cNvPr id="181263" name="Rectangle 15"/>
          <p:cNvSpPr/>
          <p:nvPr>
            <p:custDataLst>
              <p:tags r:id="rId15"/>
            </p:custDataLst>
          </p:nvPr>
        </p:nvSpPr>
        <p:spPr>
          <a:xfrm>
            <a:off x="4494689" y="5213985"/>
            <a:ext cx="113474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=-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BA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，</a:t>
            </a:r>
          </a:p>
        </p:txBody>
      </p:sp>
      <p:sp>
        <p:nvSpPr>
          <p:cNvPr id="181264" name="Rectangle 16"/>
          <p:cNvSpPr/>
          <p:nvPr>
            <p:custDataLst>
              <p:tags r:id="rId16"/>
            </p:custDataLst>
          </p:nvPr>
        </p:nvSpPr>
        <p:spPr>
          <a:xfrm>
            <a:off x="2175828" y="5188585"/>
            <a:ext cx="115443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=-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  <a:r>
              <a:rPr lang="en-US" altLang="zh-CN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</a:p>
        </p:txBody>
      </p:sp>
      <p:sp>
        <p:nvSpPr>
          <p:cNvPr id="181265" name="Rectangle 17"/>
          <p:cNvSpPr/>
          <p:nvPr>
            <p:custDataLst>
              <p:tags r:id="rId17"/>
            </p:custDataLst>
          </p:nvPr>
        </p:nvSpPr>
        <p:spPr>
          <a:xfrm>
            <a:off x="1773238" y="5224145"/>
            <a:ext cx="458787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AB</a:t>
            </a:r>
          </a:p>
        </p:txBody>
      </p:sp>
      <p:sp>
        <p:nvSpPr>
          <p:cNvPr id="181266" name="Rectangle 18"/>
          <p:cNvSpPr/>
          <p:nvPr>
            <p:custDataLst>
              <p:tags r:id="rId18"/>
            </p:custDataLst>
          </p:nvPr>
        </p:nvSpPr>
        <p:spPr>
          <a:xfrm>
            <a:off x="3402806" y="5213985"/>
            <a:ext cx="1065530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细黑" panose="02010600040101010101" pitchFamily="2" charset="-122"/>
              </a:rPr>
              <a:t>=-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B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A</a:t>
            </a:r>
            <a:r>
              <a:rPr lang="en-US" altLang="zh-CN" sz="2600" b="1" i="1" baseline="30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T</a:t>
            </a:r>
          </a:p>
        </p:txBody>
      </p:sp>
      <p:sp>
        <p:nvSpPr>
          <p:cNvPr id="181267" name="Rectangle 19"/>
          <p:cNvSpPr/>
          <p:nvPr>
            <p:custDataLst>
              <p:tags r:id="rId19"/>
            </p:custDataLst>
          </p:nvPr>
        </p:nvSpPr>
        <p:spPr>
          <a:xfrm>
            <a:off x="649538" y="5790883"/>
            <a:ext cx="1885131" cy="52014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ea typeface="华文细黑" panose="02010600040101010101" pitchFamily="2" charset="-122"/>
                <a:sym typeface="+mn-ea"/>
              </a:rPr>
              <a:t>AB=-BA</a:t>
            </a:r>
            <a:r>
              <a:rPr lang="zh-CN" altLang="en-US" sz="26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1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1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1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1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1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1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/>
      <p:bldP spid="181251" grpId="0" build="p"/>
      <p:bldP spid="181252" grpId="0" build="p"/>
      <p:bldP spid="181253" grpId="0" build="p"/>
      <p:bldP spid="181254" grpId="0" build="p"/>
      <p:bldP spid="181255" grpId="0" build="p"/>
      <p:bldP spid="181256" grpId="0" build="p"/>
      <p:bldP spid="181257" grpId="0" build="p"/>
      <p:bldP spid="181258" grpId="0" build="p"/>
      <p:bldP spid="181259" grpId="0" build="p"/>
      <p:bldP spid="181260" grpId="0" build="p"/>
      <p:bldP spid="181261" grpId="0" build="p"/>
      <p:bldP spid="181262" grpId="0" build="p"/>
      <p:bldP spid="181263" grpId="0" build="p"/>
      <p:bldP spid="181264" grpId="0" build="p"/>
      <p:bldP spid="181265" grpId="0" build="p"/>
      <p:bldP spid="181266" grpId="0" build="p"/>
      <p:bldP spid="1812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方阵的行列式</a:t>
            </a: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3850" y="1092200"/>
            <a:ext cx="176339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2.8</a:t>
            </a:r>
          </a:p>
        </p:txBody>
      </p:sp>
      <p:sp>
        <p:nvSpPr>
          <p:cNvPr id="175108" name="Rectangle 4"/>
          <p:cNvSpPr/>
          <p:nvPr>
            <p:custDataLst>
              <p:tags r:id="rId2"/>
            </p:custDataLst>
          </p:nvPr>
        </p:nvSpPr>
        <p:spPr>
          <a:xfrm>
            <a:off x="1690688" y="1149033"/>
            <a:ext cx="7426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由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阶方阵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的元素所构成的行列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各元素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75109" name="Rectangle 5"/>
          <p:cNvSpPr/>
          <p:nvPr>
            <p:custDataLst>
              <p:tags r:id="rId3"/>
            </p:custDataLst>
          </p:nvPr>
        </p:nvSpPr>
        <p:spPr>
          <a:xfrm>
            <a:off x="450533" y="1787843"/>
            <a:ext cx="7924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的位置不变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叫做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方阵 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的行列式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</a:p>
        </p:txBody>
      </p:sp>
      <p:sp>
        <p:nvSpPr>
          <p:cNvPr id="175110" name="Rectangle 6"/>
          <p:cNvSpPr/>
          <p:nvPr>
            <p:custDataLst>
              <p:tags r:id="rId4"/>
            </p:custDataLst>
          </p:nvPr>
        </p:nvSpPr>
        <p:spPr>
          <a:xfrm>
            <a:off x="450533" y="2507298"/>
            <a:ext cx="3959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记作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|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或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det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.</a:t>
            </a:r>
          </a:p>
        </p:txBody>
      </p:sp>
      <p:sp>
        <p:nvSpPr>
          <p:cNvPr id="175111" name="Rectangle 7"/>
          <p:cNvSpPr/>
          <p:nvPr>
            <p:custDataLst>
              <p:tags r:id="rId5"/>
            </p:custDataLst>
          </p:nvPr>
        </p:nvSpPr>
        <p:spPr>
          <a:xfrm>
            <a:off x="1691640" y="3833813"/>
            <a:ext cx="70821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方阵与行列式是两个不同的概念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阶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方阵是</a:t>
            </a:r>
          </a:p>
        </p:txBody>
      </p:sp>
      <p:sp>
        <p:nvSpPr>
          <p:cNvPr id="175112" name="Rectangle 8"/>
          <p:cNvSpPr/>
          <p:nvPr>
            <p:custDataLst>
              <p:tags r:id="rId6"/>
            </p:custDataLst>
          </p:nvPr>
        </p:nvSpPr>
        <p:spPr>
          <a:xfrm>
            <a:off x="450533" y="4488180"/>
            <a:ext cx="7848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一个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数表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而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阶行列式则是一个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</a:p>
        </p:txBody>
      </p:sp>
      <p:sp>
        <p:nvSpPr>
          <p:cNvPr id="175113" name="Rectangle 9"/>
          <p:cNvSpPr/>
          <p:nvPr>
            <p:custDataLst>
              <p:tags r:id="rId7"/>
            </p:custDataLst>
          </p:nvPr>
        </p:nvSpPr>
        <p:spPr>
          <a:xfrm>
            <a:off x="468313" y="517683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一个方阵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也就是数表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按行列式的运算法则确</a:t>
            </a:r>
          </a:p>
        </p:txBody>
      </p:sp>
      <p:sp>
        <p:nvSpPr>
          <p:cNvPr id="175114" name="Rectangle 10"/>
          <p:cNvSpPr/>
          <p:nvPr>
            <p:custDataLst>
              <p:tags r:id="rId8"/>
            </p:custDataLst>
          </p:nvPr>
        </p:nvSpPr>
        <p:spPr>
          <a:xfrm>
            <a:off x="450533" y="5862638"/>
            <a:ext cx="6624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定的一个数，就是方阵的行列式的值</a:t>
            </a:r>
          </a:p>
        </p:txBody>
      </p:sp>
      <p:sp>
        <p:nvSpPr>
          <p:cNvPr id="175115" name="Rectangle 11"/>
          <p:cNvSpPr/>
          <p:nvPr>
            <p:custDataLst>
              <p:tags r:id="rId9"/>
            </p:custDataLst>
          </p:nvPr>
        </p:nvSpPr>
        <p:spPr>
          <a:xfrm>
            <a:off x="899478" y="382524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注：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72716" name="Rectangle 12"/>
          <p:cNvSpPr/>
          <p:nvPr>
            <p:custDataLst>
              <p:tags r:id="rId10"/>
            </p:custDataLst>
          </p:nvPr>
        </p:nvSpPr>
        <p:spPr>
          <a:xfrm>
            <a:off x="539433" y="3083243"/>
            <a:ext cx="7920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思考：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方阵与方阵的行列式有什么联系与区别？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build="p" advAuto="1000"/>
      <p:bldP spid="175109" grpId="0" build="p" advAuto="1000"/>
      <p:bldP spid="175110" grpId="0" build="p" advAuto="1000"/>
      <p:bldP spid="175111" grpId="0"/>
      <p:bldP spid="175112" grpId="0"/>
      <p:bldP spid="175113" grpId="0"/>
      <p:bldP spid="175114" grpId="0"/>
      <p:bldP spid="175115" grpId="0"/>
      <p:bldP spid="72716" grpId="0" build="p" advAuto="100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方阵的行列式</a:t>
            </a:r>
          </a:p>
        </p:txBody>
      </p:sp>
      <p:sp>
        <p:nvSpPr>
          <p:cNvPr id="3174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188" y="956945"/>
            <a:ext cx="8077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运算规律：</a:t>
            </a:r>
          </a:p>
        </p:txBody>
      </p:sp>
      <p:sp>
        <p:nvSpPr>
          <p:cNvPr id="176131" name="Rectangle 3"/>
          <p:cNvSpPr/>
          <p:nvPr>
            <p:custDataLst>
              <p:tags r:id="rId2"/>
            </p:custDataLst>
          </p:nvPr>
        </p:nvSpPr>
        <p:spPr>
          <a:xfrm>
            <a:off x="1331278" y="1445578"/>
            <a:ext cx="71167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为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阶方阵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为数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则有</a:t>
            </a:r>
          </a:p>
        </p:txBody>
      </p:sp>
      <p:sp>
        <p:nvSpPr>
          <p:cNvPr id="176132" name="Rectangle 4"/>
          <p:cNvSpPr/>
          <p:nvPr>
            <p:custDataLst>
              <p:tags r:id="rId3"/>
            </p:custDataLst>
          </p:nvPr>
        </p:nvSpPr>
        <p:spPr>
          <a:xfrm>
            <a:off x="1293495" y="1937703"/>
            <a:ext cx="2510624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(1)   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=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;</a:t>
            </a:r>
          </a:p>
        </p:txBody>
      </p:sp>
      <p:sp>
        <p:nvSpPr>
          <p:cNvPr id="176133" name="Rectangle 5"/>
          <p:cNvSpPr/>
          <p:nvPr>
            <p:custDataLst>
              <p:tags r:id="rId4"/>
            </p:custDataLst>
          </p:nvPr>
        </p:nvSpPr>
        <p:spPr>
          <a:xfrm>
            <a:off x="1293495" y="2585403"/>
            <a:ext cx="641985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(2)   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A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6134" name="Rectangle 6"/>
          <p:cNvSpPr/>
          <p:nvPr>
            <p:custDataLst>
              <p:tags r:id="rId5"/>
            </p:custDataLst>
          </p:nvPr>
        </p:nvSpPr>
        <p:spPr>
          <a:xfrm>
            <a:off x="1293495" y="3233103"/>
            <a:ext cx="31972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(3)   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=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|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.</a:t>
            </a:r>
          </a:p>
        </p:txBody>
      </p:sp>
      <p:sp>
        <p:nvSpPr>
          <p:cNvPr id="17613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4180" y="3796665"/>
            <a:ext cx="1382713" cy="5801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注：</a:t>
            </a:r>
          </a:p>
        </p:txBody>
      </p:sp>
      <p:sp>
        <p:nvSpPr>
          <p:cNvPr id="176136" name="Rectangle 8"/>
          <p:cNvSpPr/>
          <p:nvPr>
            <p:custDataLst>
              <p:tags r:id="rId7"/>
            </p:custDataLst>
          </p:nvPr>
        </p:nvSpPr>
        <p:spPr>
          <a:xfrm>
            <a:off x="424180" y="4475480"/>
            <a:ext cx="86125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等于这个数的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次幂乘以该方阵的行列式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这个数不</a:t>
            </a:r>
          </a:p>
        </p:txBody>
      </p:sp>
      <p:sp>
        <p:nvSpPr>
          <p:cNvPr id="176137" name="Rectangle 9"/>
          <p:cNvSpPr/>
          <p:nvPr>
            <p:custDataLst>
              <p:tags r:id="rId8"/>
            </p:custDataLst>
          </p:nvPr>
        </p:nvSpPr>
        <p:spPr>
          <a:xfrm>
            <a:off x="467043" y="5084763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能直接提出来，即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|A|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通常不等于 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|A| </a:t>
            </a:r>
          </a:p>
        </p:txBody>
      </p:sp>
      <p:sp>
        <p:nvSpPr>
          <p:cNvPr id="176138" name="Rectangle 10"/>
          <p:cNvSpPr/>
          <p:nvPr>
            <p:custDataLst>
              <p:tags r:id="rId9"/>
            </p:custDataLst>
          </p:nvPr>
        </p:nvSpPr>
        <p:spPr>
          <a:xfrm>
            <a:off x="1186180" y="5592763"/>
            <a:ext cx="731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由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(3)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可知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对于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n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阶方阵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,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一般来说 </a:t>
            </a:r>
          </a:p>
        </p:txBody>
      </p:sp>
      <p:sp>
        <p:nvSpPr>
          <p:cNvPr id="176139" name="Rectangle 11"/>
          <p:cNvSpPr/>
          <p:nvPr>
            <p:custDataLst>
              <p:tags r:id="rId10"/>
            </p:custDataLst>
          </p:nvPr>
        </p:nvSpPr>
        <p:spPr>
          <a:xfrm>
            <a:off x="494030" y="6169025"/>
            <a:ext cx="525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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BA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,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但总有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AB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= |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BA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| . </a:t>
            </a:r>
          </a:p>
        </p:txBody>
      </p:sp>
      <p:sp>
        <p:nvSpPr>
          <p:cNvPr id="176140" name="Rectangle 12"/>
          <p:cNvSpPr/>
          <p:nvPr>
            <p:custDataLst>
              <p:tags r:id="rId11"/>
            </p:custDataLst>
          </p:nvPr>
        </p:nvSpPr>
        <p:spPr>
          <a:xfrm>
            <a:off x="1257618" y="3879850"/>
            <a:ext cx="7375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说明一个数乘以方阵所得方阵的行列式等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  <p:bldP spid="176131" grpId="0"/>
      <p:bldP spid="176132" grpId="0"/>
      <p:bldP spid="176133" grpId="0"/>
      <p:bldP spid="176134" grpId="0"/>
      <p:bldP spid="176135" grpId="0" bldLvl="0" animBg="1"/>
      <p:bldP spid="176136" grpId="0"/>
      <p:bldP spid="176137" grpId="0"/>
      <p:bldP spid="176138" grpId="0"/>
      <p:bldP spid="176139" grpId="0"/>
      <p:bldP spid="176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加法的定义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2"/>
            </p:custDataLst>
          </p:nvPr>
        </p:nvSpPr>
        <p:spPr>
          <a:xfrm>
            <a:off x="611188" y="698500"/>
            <a:ext cx="8001000" cy="2287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接上一节引例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甲企业第一季度生产各产品的数量用矩阵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甲企业第一季度各产品的数量生产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82943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2.3</a:t>
            </a:r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22275" y="3068638"/>
          <a:ext cx="4027488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0" imgW="42976800" imgH="17068800" progId="Equation.DSMT4">
                  <p:embed/>
                </p:oleObj>
              </mc:Choice>
              <mc:Fallback>
                <p:oleObj name="Equation" r:id="rId10" imgW="42976800" imgH="17068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2275" y="3068638"/>
                        <a:ext cx="4027488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62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686300" y="3068638"/>
          <a:ext cx="40560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2" imgW="43281600" imgH="17068800" progId="Equation.DSMT4">
                  <p:embed/>
                </p:oleObj>
              </mc:Choice>
              <mc:Fallback>
                <p:oleObj name="Equation" r:id="rId12" imgW="43281600" imgH="17068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86300" y="3068638"/>
                        <a:ext cx="4056063" cy="160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/>
          <p:nvPr>
            <p:custDataLst>
              <p:tags r:id="rId6"/>
            </p:custDataLst>
          </p:nvPr>
        </p:nvSpPr>
        <p:spPr>
          <a:xfrm>
            <a:off x="323533" y="4797425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求此两个企业上第一季度生产各产品的数量之和.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9" grpId="0" build="p"/>
      <p:bldP spid="9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方阵的行列式</a:t>
            </a:r>
          </a:p>
        </p:txBody>
      </p:sp>
      <p:sp>
        <p:nvSpPr>
          <p:cNvPr id="3174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043" y="947420"/>
            <a:ext cx="8077200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性质(</a:t>
            </a:r>
            <a:r>
              <a:rPr kumimoji="1" lang="en-US" altLang="zh-CN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</a:t>
            </a:r>
            <a:r>
              <a:rPr kumimoji="1" lang="zh-CN" altLang="en-US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)和性质(</a:t>
            </a:r>
            <a:r>
              <a:rPr kumimoji="1" lang="en-US" altLang="zh-CN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zh-CN" altLang="en-US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)由行列式的性质容易验证．下面我们证明性质(</a:t>
            </a:r>
            <a:r>
              <a:rPr kumimoji="1" lang="en-US" altLang="zh-CN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3</a:t>
            </a:r>
            <a:r>
              <a:rPr kumimoji="1" lang="zh-CN" altLang="en-US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)．</a:t>
            </a:r>
          </a:p>
        </p:txBody>
      </p:sp>
      <p:sp>
        <p:nvSpPr>
          <p:cNvPr id="5" name="Rectangle 3"/>
          <p:cNvSpPr/>
          <p:nvPr>
            <p:custDataLst>
              <p:tags r:id="rId3"/>
            </p:custDataLst>
          </p:nvPr>
        </p:nvSpPr>
        <p:spPr>
          <a:xfrm>
            <a:off x="827723" y="1988503"/>
            <a:ext cx="71167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= (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</a:t>
            </a:r>
            <a:r>
              <a:rPr lang="en-US" altLang="zh-CN" sz="2800" b="1" i="1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ij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),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= (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i="1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ij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) ,</a:t>
            </a:r>
            <a:r>
              <a:rPr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构造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2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阶行列式 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</a:p>
        </p:txBody>
      </p:sp>
      <p:graphicFrame>
        <p:nvGraphicFramePr>
          <p:cNvPr id="2" name="对象 -214748230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001838" y="2636838"/>
          <a:ext cx="5257800" cy="271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10" imgW="65227200" imgH="33528000" progId="Equation.DSMT4">
                  <p:embed/>
                </p:oleObj>
              </mc:Choice>
              <mc:Fallback>
                <p:oleObj name="Equation" r:id="rId10" imgW="65227200" imgH="33528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01838" y="2636838"/>
                        <a:ext cx="5257800" cy="271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/>
          <p:nvPr>
            <p:custDataLst>
              <p:tags r:id="rId5"/>
            </p:custDataLst>
          </p:nvPr>
        </p:nvSpPr>
        <p:spPr>
          <a:xfrm>
            <a:off x="827723" y="5588953"/>
            <a:ext cx="71167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由第一章例4的推广可知</a:t>
            </a:r>
            <a:r>
              <a:rPr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</a:p>
        </p:txBody>
      </p:sp>
      <p:graphicFrame>
        <p:nvGraphicFramePr>
          <p:cNvPr id="3" name="对象 -214748230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076190" y="5589270"/>
          <a:ext cx="154559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12" imgW="15849600" imgH="6096000" progId="Equation.DSMT4">
                  <p:embed/>
                </p:oleObj>
              </mc:Choice>
              <mc:Fallback>
                <p:oleObj name="Equation" r:id="rId12" imgW="15849600" imgH="60960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76190" y="5589270"/>
                        <a:ext cx="1545590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方阵的行列式</a:t>
            </a:r>
          </a:p>
        </p:txBody>
      </p:sp>
      <p:sp>
        <p:nvSpPr>
          <p:cNvPr id="5" name="Rectangle 3"/>
          <p:cNvSpPr/>
          <p:nvPr>
            <p:custDataLst>
              <p:tags r:id="rId2"/>
            </p:custDataLst>
          </p:nvPr>
        </p:nvSpPr>
        <p:spPr>
          <a:xfrm>
            <a:off x="323850" y="981075"/>
            <a:ext cx="8188325" cy="194950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而在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D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中，以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i="1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1j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乘以第1列，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i="1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2j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乘以第2列，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……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i="1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nj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乘以第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列</a:t>
            </a:r>
            <a:r>
              <a:rPr 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后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，都加到第</a:t>
            </a:r>
            <a:r>
              <a:rPr lang="en-US" altLang="zh-CN" sz="2800" b="1" i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lang="en-US" altLang="zh-CN" sz="2800" b="1" i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</a:rPr>
              <a:t>j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列上</a:t>
            </a:r>
            <a:r>
              <a:rPr 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j=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1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2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……n</a:t>
            </a:r>
            <a:r>
              <a:rPr 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，有</a:t>
            </a:r>
          </a:p>
        </p:txBody>
      </p:sp>
      <p:sp>
        <p:nvSpPr>
          <p:cNvPr id="7" name="Rectangle 3"/>
          <p:cNvSpPr/>
          <p:nvPr>
            <p:custDataLst>
              <p:tags r:id="rId3"/>
            </p:custDataLst>
          </p:nvPr>
        </p:nvSpPr>
        <p:spPr>
          <a:xfrm>
            <a:off x="539433" y="3715703"/>
            <a:ext cx="71167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其中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C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= (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c</a:t>
            </a:r>
            <a:r>
              <a:rPr lang="en-US" altLang="zh-CN" sz="2800" b="1" i="1" baseline="-2500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ij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)</a:t>
            </a:r>
            <a:r>
              <a:rPr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：</a:t>
            </a:r>
          </a:p>
        </p:txBody>
      </p:sp>
      <p:graphicFrame>
        <p:nvGraphicFramePr>
          <p:cNvPr id="3" name="对象 -2147482303"/>
          <p:cNvGraphicFramePr>
            <a:graphicFrameLocks noChangeAspect="1"/>
          </p:cNvGraphicFramePr>
          <p:nvPr/>
        </p:nvGraphicFramePr>
        <p:xfrm>
          <a:off x="584200" y="4797425"/>
          <a:ext cx="570706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58521600" imgH="10972800" progId="Equation.DSMT4">
                  <p:embed/>
                </p:oleObj>
              </mc:Choice>
              <mc:Fallback>
                <p:oleObj name="Equation" r:id="rId9" imgW="58521600" imgH="109728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4200" y="4797425"/>
                        <a:ext cx="5707063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295"/>
          <p:cNvGraphicFramePr>
            <a:graphicFrameLocks noChangeAspect="1"/>
          </p:cNvGraphicFramePr>
          <p:nvPr/>
        </p:nvGraphicFramePr>
        <p:xfrm>
          <a:off x="3217545" y="2348865"/>
          <a:ext cx="2258695" cy="12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19202400" imgH="10972800" progId="Equation.DSMT4">
                  <p:embed/>
                </p:oleObj>
              </mc:Choice>
              <mc:Fallback>
                <p:oleObj name="Equation" r:id="rId11" imgW="19202400" imgH="109728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7545" y="2348865"/>
                        <a:ext cx="2258695" cy="1290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293"/>
          <p:cNvGraphicFramePr>
            <a:graphicFrameLocks noChangeAspect="1"/>
          </p:cNvGraphicFramePr>
          <p:nvPr/>
        </p:nvGraphicFramePr>
        <p:xfrm>
          <a:off x="2677795" y="3715703"/>
          <a:ext cx="4591685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13" imgW="1866900" imgH="241300" progId="Equation.DSMT4">
                  <p:embed/>
                </p:oleObj>
              </mc:Choice>
              <mc:Fallback>
                <p:oleObj r:id="rId13" imgW="1866900" imgH="2413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7795" y="3715703"/>
                        <a:ext cx="4591685" cy="594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/>
          <p:nvPr>
            <p:custDataLst>
              <p:tags r:id="rId4"/>
            </p:custDataLst>
          </p:nvPr>
        </p:nvSpPr>
        <p:spPr>
          <a:xfrm>
            <a:off x="573723" y="4256088"/>
            <a:ext cx="71167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即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C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 =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AB</a:t>
            </a:r>
          </a:p>
        </p:txBody>
      </p:sp>
      <p:sp>
        <p:nvSpPr>
          <p:cNvPr id="14" name="Rectangle 3"/>
          <p:cNvSpPr/>
          <p:nvPr>
            <p:custDataLst>
              <p:tags r:id="rId5"/>
            </p:custDataLst>
          </p:nvPr>
        </p:nvSpPr>
        <p:spPr>
          <a:xfrm>
            <a:off x="2195830" y="4256405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而</a:t>
            </a:r>
          </a:p>
        </p:txBody>
      </p:sp>
      <p:graphicFrame>
        <p:nvGraphicFramePr>
          <p:cNvPr id="15" name="对象 -2147482303"/>
          <p:cNvGraphicFramePr>
            <a:graphicFrameLocks noChangeAspect="1"/>
          </p:cNvGraphicFramePr>
          <p:nvPr/>
        </p:nvGraphicFramePr>
        <p:xfrm>
          <a:off x="3968750" y="5949950"/>
          <a:ext cx="48768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49987200" imgH="6096000" progId="Equation.DSMT4">
                  <p:embed/>
                </p:oleObj>
              </mc:Choice>
              <mc:Fallback>
                <p:oleObj name="Equation" r:id="rId15" imgW="49987200" imgH="60960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8750" y="5949950"/>
                        <a:ext cx="4876800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拓展问题</a:t>
            </a:r>
            <a:r>
              <a:rPr lang="zh-CN" sz="28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：矩阵的应用</a:t>
            </a:r>
          </a:p>
        </p:txBody>
      </p:sp>
      <p:sp>
        <p:nvSpPr>
          <p:cNvPr id="106502" name="Text Box 6"/>
          <p:cNvSpPr txBox="1"/>
          <p:nvPr>
            <p:custDataLst>
              <p:tags r:id="rId1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拓展思考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7995" y="1628775"/>
            <a:ext cx="8114665" cy="240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你知道计算机是如何存储一张照片的吗？计算机是如何实现图像放缩、旋转、高亮、添加水印等处理的呢？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通过实例得到矩阵加法的定义</a:t>
            </a:r>
          </a:p>
        </p:txBody>
      </p:sp>
      <p:sp>
        <p:nvSpPr>
          <p:cNvPr id="70658" name="Text Box 2"/>
          <p:cNvSpPr txBox="1"/>
          <p:nvPr>
            <p:custDataLst>
              <p:tags r:id="rId2"/>
            </p:custDataLst>
          </p:nvPr>
        </p:nvSpPr>
        <p:spPr>
          <a:xfrm>
            <a:off x="518160" y="805815"/>
            <a:ext cx="8197850" cy="17710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解：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两个企业上第一季度生产各产品的数量之和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表示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8859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2.3</a:t>
            </a:r>
          </a:p>
        </p:txBody>
      </p:sp>
      <p:sp>
        <p:nvSpPr>
          <p:cNvPr id="9" name="Text Box 2"/>
          <p:cNvSpPr txBox="1"/>
          <p:nvPr>
            <p:custDataLst>
              <p:tags r:id="rId4"/>
            </p:custDataLst>
          </p:nvPr>
        </p:nvSpPr>
        <p:spPr>
          <a:xfrm>
            <a:off x="539433" y="6171565"/>
            <a:ext cx="8001000" cy="57656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称矩阵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A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与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的和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9750" y="2561908"/>
          <a:ext cx="8082915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8" imgW="78028800" imgH="34137600" progId="Equation.DSMT4">
                  <p:embed/>
                </p:oleObj>
              </mc:Choice>
              <mc:Fallback>
                <p:oleObj name="Equation" r:id="rId8" imgW="78028800" imgH="34137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9750" y="2561908"/>
                        <a:ext cx="8082915" cy="353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9" grpId="0" build="p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矩阵的加法的定义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755650" y="1031875"/>
            <a:ext cx="182118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2.2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22170" y="1052830"/>
            <a:ext cx="679132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＝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en-US" altLang="zh-CN" sz="2800" b="1" i="1" kern="1200" cap="none" spc="0" normalizeH="0" baseline="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＝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en-US" altLang="zh-CN" sz="2800" b="1" i="1" kern="1200" cap="none" spc="0" normalizeH="0" baseline="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是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两个</a:t>
            </a:r>
            <a:endParaRPr lang="zh-CN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475" name="Rectangle 19"/>
          <p:cNvSpPr/>
          <p:nvPr>
            <p:custDataLst>
              <p:tags r:id="rId2"/>
            </p:custDataLst>
          </p:nvPr>
        </p:nvSpPr>
        <p:spPr>
          <a:xfrm>
            <a:off x="683895" y="2570480"/>
            <a:ext cx="64770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矩阵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与矩阵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的和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记为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＋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．</a:t>
            </a:r>
          </a:p>
        </p:txBody>
      </p:sp>
      <p:sp>
        <p:nvSpPr>
          <p:cNvPr id="19476" name="Rectangle 20"/>
          <p:cNvSpPr/>
          <p:nvPr>
            <p:custDataLst>
              <p:tags r:id="rId3"/>
            </p:custDataLst>
          </p:nvPr>
        </p:nvSpPr>
        <p:spPr>
          <a:xfrm>
            <a:off x="683895" y="1875155"/>
            <a:ext cx="8229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同型矩阵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称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＝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ij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+ b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×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</a:p>
        </p:txBody>
      </p:sp>
      <p:sp>
        <p:nvSpPr>
          <p:cNvPr id="19477" name="Line 21"/>
          <p:cNvSpPr/>
          <p:nvPr>
            <p:custDataLst>
              <p:tags r:id="rId4"/>
            </p:custDataLst>
          </p:nvPr>
        </p:nvSpPr>
        <p:spPr>
          <a:xfrm>
            <a:off x="828040" y="2440940"/>
            <a:ext cx="1366838" cy="0"/>
          </a:xfrm>
          <a:prstGeom prst="line">
            <a:avLst/>
          </a:prstGeom>
          <a:ln w="635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8" name="Line 22"/>
          <p:cNvSpPr/>
          <p:nvPr>
            <p:custDataLst>
              <p:tags r:id="rId5"/>
            </p:custDataLst>
          </p:nvPr>
        </p:nvSpPr>
        <p:spPr>
          <a:xfrm>
            <a:off x="4644390" y="2421255"/>
            <a:ext cx="2665413" cy="0"/>
          </a:xfrm>
          <a:prstGeom prst="line">
            <a:avLst/>
          </a:prstGeom>
          <a:ln w="635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0" name="Rectangle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0380" y="4668520"/>
            <a:ext cx="3505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 - 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+ (-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 .</a:t>
            </a:r>
          </a:p>
        </p:txBody>
      </p:sp>
      <p:sp>
        <p:nvSpPr>
          <p:cNvPr id="19471" name="Rectangle 15"/>
          <p:cNvSpPr/>
          <p:nvPr>
            <p:custDataLst>
              <p:tags r:id="rId7"/>
            </p:custDataLst>
          </p:nvPr>
        </p:nvSpPr>
        <p:spPr>
          <a:xfrm>
            <a:off x="500380" y="3976370"/>
            <a:ext cx="855663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阵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19472" name="Rectangle 16"/>
          <p:cNvSpPr/>
          <p:nvPr>
            <p:custDataLst>
              <p:tags r:id="rId8"/>
            </p:custDataLst>
          </p:nvPr>
        </p:nvSpPr>
        <p:spPr>
          <a:xfrm>
            <a:off x="1109980" y="4030345"/>
            <a:ext cx="3846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显然有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+ (-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</a:p>
        </p:txBody>
      </p:sp>
      <p:sp>
        <p:nvSpPr>
          <p:cNvPr id="19473" name="Rectangle 1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7080" y="3954145"/>
            <a:ext cx="39243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由此可定义矩阵的</a:t>
            </a:r>
            <a:r>
              <a:rPr kumimoji="1" lang="zh-CN" altLang="zh-CN" sz="3200" b="1" i="0" u="none" strike="noStrike" kern="1200" cap="none" spc="0" normalizeH="0" baseline="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减法</a:t>
            </a:r>
          </a:p>
        </p:txBody>
      </p:sp>
      <p:sp>
        <p:nvSpPr>
          <p:cNvPr id="19474" name="Rectangle 18"/>
          <p:cNvSpPr/>
          <p:nvPr>
            <p:custDataLst>
              <p:tags r:id="rId10"/>
            </p:custDataLst>
          </p:nvPr>
        </p:nvSpPr>
        <p:spPr>
          <a:xfrm>
            <a:off x="1187768" y="3279458"/>
            <a:ext cx="7254875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若记</a:t>
            </a:r>
            <a:r>
              <a:rPr lang="zh-CN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-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= ( 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ij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 ,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则称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为矩阵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负矩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 uiExpand="1" build="p"/>
      <p:bldP spid="19475" grpId="0" build="p" advAuto="1000"/>
      <p:bldP spid="19476" grpId="0" build="p" advAuto="1000"/>
      <p:bldP spid="19470" grpId="0" uiExpand="1" build="p" advAuto="1000"/>
      <p:bldP spid="19471" grpId="0" build="p" advAuto="1000"/>
      <p:bldP spid="19472" grpId="0" build="p"/>
      <p:bldP spid="19473" grpId="0" uiExpand="1" build="p"/>
      <p:bldP spid="1947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矩阵的加法的定义</a:t>
            </a:r>
          </a:p>
        </p:txBody>
      </p:sp>
      <p:sp>
        <p:nvSpPr>
          <p:cNvPr id="3174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188" y="956945"/>
            <a:ext cx="8077200" cy="31997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运算规律：</a:t>
            </a:r>
            <a:endParaRPr kumimoji="1" lang="zh-CN" altLang="en-US" sz="3200" b="1" kern="1200" cap="none" spc="0" normalizeH="0" baseline="0" noProof="0" dirty="0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为同型矩阵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 </a:t>
            </a:r>
            <a:r>
              <a:rPr kumimoji="1" lang="en-US" altLang="zh-C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(1)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 + B = B + 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( 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加法交换律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 ;</a:t>
            </a: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en-US" altLang="zh-C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(2)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(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 + B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) +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C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+ (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 + C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) (</a:t>
            </a:r>
            <a:r>
              <a:rPr kumimoji="1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加法结合律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);</a:t>
            </a: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  </a:t>
            </a:r>
            <a:r>
              <a:rPr kumimoji="1" lang="en-US" altLang="zh-C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(3)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+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O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O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+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=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</a:p>
        </p:txBody>
      </p:sp>
      <p:sp>
        <p:nvSpPr>
          <p:cNvPr id="31747" name="Rectangle 3"/>
          <p:cNvSpPr/>
          <p:nvPr>
            <p:custDataLst>
              <p:tags r:id="rId2"/>
            </p:custDataLst>
          </p:nvPr>
        </p:nvSpPr>
        <p:spPr>
          <a:xfrm>
            <a:off x="1165225" y="4941570"/>
            <a:ext cx="34083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(4)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+ ( -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)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.</a:t>
            </a:r>
          </a:p>
        </p:txBody>
      </p:sp>
      <p:sp>
        <p:nvSpPr>
          <p:cNvPr id="31748" name="Rectangle 4"/>
          <p:cNvSpPr/>
          <p:nvPr>
            <p:custDataLst>
              <p:tags r:id="rId3"/>
            </p:custDataLst>
          </p:nvPr>
        </p:nvSpPr>
        <p:spPr>
          <a:xfrm>
            <a:off x="1835468" y="429291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是与</a:t>
            </a:r>
            <a:r>
              <a:rPr lang="zh-CN" altLang="en-US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同型矩阵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  <p:bldP spid="31747" grpId="0" build="p"/>
      <p:bldP spid="31748" grpId="0" build="p" advAuto="1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160" y="163830"/>
            <a:ext cx="78498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通过实例得到数与矩阵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乘法的定义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2"/>
            </p:custDataLst>
          </p:nvPr>
        </p:nvSpPr>
        <p:spPr>
          <a:xfrm>
            <a:off x="611188" y="698500"/>
            <a:ext cx="8001000" cy="2287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L="0" lvl="0" algn="l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接引例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2.3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，已知某企业上半年生产各产品的数量用矩阵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C 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表示，求此企业上半年每季度生产各产品的平均数量。</a:t>
            </a: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836930"/>
            <a:ext cx="181038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引例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2.4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16318" y="3141345"/>
          <a:ext cx="7334885" cy="262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8" imgW="85039200" imgH="30480000" progId="Equation.DSMT4">
                  <p:embed/>
                </p:oleObj>
              </mc:Choice>
              <mc:Fallback>
                <p:oleObj name="Equation" r:id="rId8" imgW="85039200" imgH="304800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6318" y="3141345"/>
                        <a:ext cx="7334885" cy="262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数与矩阵乘法的定义</a:t>
            </a: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5650" y="1031875"/>
            <a:ext cx="175450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2.3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22170" y="1052830"/>
            <a:ext cx="6765925" cy="1229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 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＝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(</a:t>
            </a:r>
            <a:r>
              <a:rPr kumimoji="1" lang="en-US" altLang="zh-CN" sz="2800" b="1" i="1" kern="1200" cap="none" spc="0" normalizeH="0" baseline="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ij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)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m</a:t>
            </a:r>
            <a:r>
              <a:rPr kumimoji="1" lang="en-US" altLang="zh-CN" sz="2800" b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×</a:t>
            </a:r>
            <a:r>
              <a:rPr kumimoji="1" lang="en-US" altLang="zh-CN" sz="2800" b="1" i="1" kern="1200" cap="none" spc="0" normalizeH="0" baseline="-25000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n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lang="en-US" altLang="zh-CN" b="1" i="1" dirty="0">
                <a:ea typeface="华文中宋" panose="02010600040101010101" pitchFamily="2" charset="-122"/>
                <a:sym typeface="+mn-ea"/>
              </a:rPr>
              <a:t>k </a:t>
            </a:r>
            <a:r>
              <a:rPr lang="zh-CN" altLang="en-US" b="1" dirty="0">
                <a:ea typeface="华文中宋" panose="02010600040101010101" pitchFamily="2" charset="-122"/>
                <a:sym typeface="+mn-ea"/>
              </a:rPr>
              <a:t>是一个数</a:t>
            </a:r>
            <a:r>
              <a:rPr lang="en-US" altLang="zh-CN" b="1" dirty="0">
                <a:ea typeface="华文中宋" panose="02010600040101010101" pitchFamily="2" charset="-122"/>
                <a:sym typeface="+mn-ea"/>
              </a:rPr>
              <a:t>, </a:t>
            </a:r>
            <a:r>
              <a:rPr lang="zh-CN" altLang="en-US" b="1" dirty="0">
                <a:ea typeface="华文中宋" panose="02010600040101010101" pitchFamily="2" charset="-122"/>
                <a:sym typeface="+mn-ea"/>
              </a:rPr>
              <a:t>则称矩阵</a:t>
            </a:r>
            <a:endParaRPr lang="zh-CN" altLang="en-US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zh-CN" sz="2800" b="1" kern="1200" cap="none" spc="0" normalizeH="0" baseline="0" noProof="0" dirty="0"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87291" y="2017713"/>
          <a:ext cx="669417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9" imgW="55778400" imgH="22555200" progId="Equation.DSMT4">
                  <p:embed/>
                </p:oleObj>
              </mc:Choice>
              <mc:Fallback>
                <p:oleObj name="Equation" r:id="rId9" imgW="55778400" imgH="22555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291" y="2017713"/>
                        <a:ext cx="6694170" cy="2590800"/>
                      </a:xfrm>
                      <a:prstGeom prst="rect">
                        <a:avLst/>
                      </a:prstGeom>
                      <a:noFill/>
                      <a:ln w="254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/>
          <p:cNvSpPr txBox="1"/>
          <p:nvPr>
            <p:custDataLst>
              <p:tags r:id="rId5"/>
            </p:custDataLst>
          </p:nvPr>
        </p:nvSpPr>
        <p:spPr>
          <a:xfrm>
            <a:off x="755650" y="5084763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为数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与矩阵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数量乘积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简称数乘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记为</a:t>
            </a:r>
            <a:r>
              <a:rPr lang="zh-CN" altLang="en-US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kA</a:t>
            </a: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 uiExpand="1" build="p"/>
      <p:bldP spid="34822" grpId="0" build="p" advAuto="1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重点问题</a:t>
            </a:r>
            <a:r>
              <a:rPr lang="en-US" altLang="zh-CN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8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数与矩阵乘法的定义</a:t>
            </a:r>
          </a:p>
        </p:txBody>
      </p:sp>
      <p:sp>
        <p:nvSpPr>
          <p:cNvPr id="3174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1188" y="956945"/>
            <a:ext cx="80772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运算规律：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687705" y="1630045"/>
            <a:ext cx="79248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为同型矩阵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k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,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t 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为常数，则</a:t>
            </a:r>
          </a:p>
        </p:txBody>
      </p:sp>
      <p:sp>
        <p:nvSpPr>
          <p:cNvPr id="38915" name="Rectangle 3"/>
          <p:cNvSpPr/>
          <p:nvPr>
            <p:custDataLst>
              <p:tags r:id="rId2"/>
            </p:custDataLst>
          </p:nvPr>
        </p:nvSpPr>
        <p:spPr>
          <a:xfrm>
            <a:off x="1524000" y="2493963"/>
            <a:ext cx="4572000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</a:t>
            </a:r>
            <a:r>
              <a:rPr lang="en-US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1800" b="1" dirty="0"/>
              <a:t>●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(2)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tA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 =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kt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(3)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A + 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 =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kA + kB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(4) 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(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k + t 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kA + tA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. </a:t>
            </a:r>
          </a:p>
        </p:txBody>
      </p:sp>
      <p:sp>
        <p:nvSpPr>
          <p:cNvPr id="38921" name="AutoShape 9"/>
          <p:cNvSpPr/>
          <p:nvPr>
            <p:custDataLst>
              <p:tags r:id="rId3"/>
            </p:custDataLst>
          </p:nvPr>
        </p:nvSpPr>
        <p:spPr>
          <a:xfrm>
            <a:off x="5580063" y="2925763"/>
            <a:ext cx="2879725" cy="720725"/>
          </a:xfrm>
          <a:prstGeom prst="wedgeRoundRectCallout">
            <a:avLst>
              <a:gd name="adj1" fmla="val -45644"/>
              <a:gd name="adj2" fmla="val 70046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你能证明吗？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uiExpand="1" build="p"/>
      <p:bldP spid="38914" grpId="0" animBg="1"/>
      <p:bldP spid="38914" grpId="1" animBg="1"/>
      <p:bldP spid="38915" grpId="0" build="p"/>
      <p:bldP spid="3892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47fcc34-08aa-4d11-ab19-1f61cfe44d19"/>
  <p:tag name="COMMONDATA" val="eyJoZGlkIjoiZmRhY2I1Yzc3MDRmODQ3NWQxMWUzOTBiYTliNDAwZ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</TotalTime>
  <Words>1985</Words>
  <Application>Microsoft Macintosh PowerPoint</Application>
  <PresentationFormat>On-screen Show (4:3)</PresentationFormat>
  <Paragraphs>214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华文中宋</vt:lpstr>
      <vt:lpstr>Arial</vt:lpstr>
      <vt:lpstr>Arial Black</vt:lpstr>
      <vt:lpstr>Calibri</vt:lpstr>
      <vt:lpstr>Symbol</vt:lpstr>
      <vt:lpstr>Times New Roman</vt:lpstr>
      <vt:lpstr>Wingdings</vt:lpstr>
      <vt:lpstr>1_默认设计模板</vt:lpstr>
      <vt:lpstr>2_默认设计模板</vt:lpstr>
      <vt:lpstr>2_习题课模板</vt:lpstr>
      <vt:lpstr>2_Pixel</vt:lpstr>
      <vt:lpstr>Equation</vt:lpstr>
      <vt:lpstr>Equation.3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Microsoft Office User</cp:lastModifiedBy>
  <cp:revision>1113</cp:revision>
  <dcterms:created xsi:type="dcterms:W3CDTF">2012-06-17T01:12:00Z</dcterms:created>
  <dcterms:modified xsi:type="dcterms:W3CDTF">2025-10-17T10:31:15Z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FD406AF14D894C65BD7188147F789952_12</vt:lpwstr>
  </property>
  <property fmtid="{D5CDD505-2E9C-101B-9397-08002B2CF9AE}" pid="3" name="KSOProductBuildVer">
    <vt:lpwstr>2052-12.1.0.16388</vt:lpwstr>
  </property>
</Properties>
</file>