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30"/>
  </p:notesMasterIdLst>
  <p:handoutMasterIdLst>
    <p:handoutMasterId r:id="rId31"/>
  </p:handoutMasterIdLst>
  <p:sldIdLst>
    <p:sldId id="1129" r:id="rId6"/>
    <p:sldId id="1516" r:id="rId7"/>
    <p:sldId id="1414" r:id="rId8"/>
    <p:sldId id="1472" r:id="rId9"/>
    <p:sldId id="1473" r:id="rId10"/>
    <p:sldId id="1415" r:id="rId11"/>
    <p:sldId id="1475" r:id="rId12"/>
    <p:sldId id="1476" r:id="rId13"/>
    <p:sldId id="1477" r:id="rId14"/>
    <p:sldId id="1478" r:id="rId15"/>
    <p:sldId id="1481" r:id="rId16"/>
    <p:sldId id="1482" r:id="rId17"/>
    <p:sldId id="1484" r:id="rId18"/>
    <p:sldId id="1487" r:id="rId19"/>
    <p:sldId id="1488" r:id="rId20"/>
    <p:sldId id="1489" r:id="rId21"/>
    <p:sldId id="1491" r:id="rId22"/>
    <p:sldId id="1509" r:id="rId23"/>
    <p:sldId id="1492" r:id="rId24"/>
    <p:sldId id="1493" r:id="rId25"/>
    <p:sldId id="1494" r:id="rId26"/>
    <p:sldId id="1495" r:id="rId27"/>
    <p:sldId id="1470" r:id="rId28"/>
    <p:sldId id="849" r:id="rId29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3FF"/>
    <a:srgbClr val="0033CC"/>
    <a:srgbClr val="0000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3807" autoAdjust="0"/>
  </p:normalViewPr>
  <p:slideViewPr>
    <p:cSldViewPr showGuides="1">
      <p:cViewPr varScale="1">
        <p:scale>
          <a:sx n="76" d="100"/>
          <a:sy n="76" d="100"/>
        </p:scale>
        <p:origin x="1532" y="36"/>
      </p:cViewPr>
      <p:guideLst>
        <p:guide orient="horz" pos="2129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gs" Target="tags/tag165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华文中宋" panose="02010600040101010101" pitchFamily="2" charset="-122"/>
              </a:rPr>
            </a:fld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华文中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华文中宋" panose="02010600040101010101" pitchFamily="2" charset="-122"/>
              </a:rPr>
            </a:fld>
            <a:endParaRPr lang="zh-CN" altLang="en-US"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5EECF8E6-7687-4417-B0A4-6F969A7F56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A9CB58C0-F69D-4AAE-A851-DF9D55456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3pPr>
              <a:defRPr>
                <a:ea typeface="华文中宋" panose="02010600040101010101" pitchFamily="2" charset="-122"/>
              </a:defRPr>
            </a:lvl3pPr>
            <a:lvl4pPr>
              <a:defRPr>
                <a:ea typeface="华文中宋" panose="02010600040101010101" pitchFamily="2" charset="-122"/>
              </a:defRPr>
            </a:lvl4pPr>
            <a:lvl5pPr>
              <a:defRPr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8E63F919-ACE6-499C-B04E-6F37524E2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D7788AB1-6F8F-4880-A2F2-6438CF0D6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 u="none" strike="noStrike" kern="0" cap="none" spc="0" normalizeH="0">
                <a:ea typeface="华文中宋" panose="02010600040101010101" pitchFamily="2" charset="-122"/>
              </a:defRPr>
            </a:lvl1pPr>
            <a:lvl2pPr>
              <a:defRPr sz="2800" u="none" strike="noStrike" kern="0" cap="none" spc="0" normalizeH="0">
                <a:ea typeface="华文中宋" panose="02010600040101010101" pitchFamily="2" charset="-122"/>
              </a:defRPr>
            </a:lvl2pPr>
            <a:lvl3pPr>
              <a:defRPr sz="2800" u="none" strike="noStrike" kern="0" cap="none" spc="0" normalizeH="0">
                <a:ea typeface="华文中宋" panose="02010600040101010101" pitchFamily="2" charset="-122"/>
              </a:defRPr>
            </a:lvl3pPr>
            <a:lvl4pPr>
              <a:defRPr sz="2800" u="none" strike="noStrike" kern="0" cap="none" spc="0" normalizeH="0">
                <a:ea typeface="华文中宋" panose="02010600040101010101" pitchFamily="2" charset="-122"/>
              </a:defRPr>
            </a:lvl4pPr>
            <a:lvl5pPr>
              <a:defRPr sz="2800" u="none" strike="noStrike" kern="0" cap="none" spc="0" normalizeH="0"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 sz="2800" u="none" strike="noStrike" kern="0" cap="none" spc="0" normalizeH="0">
                <a:solidFill>
                  <a:srgbClr val="0000FF"/>
                </a:solidFill>
                <a:uFillTx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2E415841-6B32-4D7D-ADE2-76473CE275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B33F6EC3-AABE-42C7-BDC1-3B47FDB7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C4B39F2B-6D2D-42CF-BE86-44F3C34AB1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华文中宋" panose="02010600040101010101" pitchFamily="2" charset="-122"/>
              </a:defRPr>
            </a:lvl3pPr>
            <a:lvl4pPr>
              <a:defRPr sz="1800">
                <a:ea typeface="华文中宋" panose="02010600040101010101" pitchFamily="2" charset="-122"/>
              </a:defRPr>
            </a:lvl4pPr>
            <a:lvl5pPr>
              <a:defRPr sz="1800">
                <a:ea typeface="华文中宋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ea typeface="华文中宋" panose="02010600040101010101" pitchFamily="2" charset="-122"/>
              </a:defRPr>
            </a:lvl3pPr>
            <a:lvl4pPr>
              <a:defRPr sz="1800">
                <a:ea typeface="华文中宋" panose="02010600040101010101" pitchFamily="2" charset="-122"/>
              </a:defRPr>
            </a:lvl4pPr>
            <a:lvl5pPr>
              <a:defRPr sz="1800">
                <a:ea typeface="华文中宋" panose="020106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华文中宋" panose="02010600040101010101" pitchFamily="2" charset="-122"/>
              </a:defRPr>
            </a:lvl3pPr>
            <a:lvl4pPr>
              <a:defRPr sz="1600">
                <a:ea typeface="华文中宋" panose="02010600040101010101" pitchFamily="2" charset="-122"/>
              </a:defRPr>
            </a:lvl4pPr>
            <a:lvl5pPr>
              <a:defRPr sz="1600">
                <a:ea typeface="华文中宋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ea typeface="华文中宋" panose="02010600040101010101" pitchFamily="2" charset="-122"/>
              </a:defRPr>
            </a:lvl3pPr>
            <a:lvl4pPr>
              <a:defRPr sz="1600">
                <a:ea typeface="华文中宋" panose="02010600040101010101" pitchFamily="2" charset="-122"/>
              </a:defRPr>
            </a:lvl4pPr>
            <a:lvl5pPr>
              <a:defRPr sz="1600">
                <a:ea typeface="华文中宋" panose="0201060004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ea typeface="华文中宋" panose="02010600040101010101" pitchFamily="2" charset="-122"/>
              </a:defRPr>
            </a:lvl3pPr>
            <a:lvl4pPr>
              <a:defRPr sz="2000">
                <a:ea typeface="华文中宋" panose="02010600040101010101" pitchFamily="2" charset="-122"/>
              </a:defRPr>
            </a:lvl4pPr>
            <a:lvl5pPr>
              <a:defRPr sz="2000">
                <a:ea typeface="华文中宋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>
            <a:lvl3pPr>
              <a:defRPr>
                <a:ea typeface="华文中宋" panose="02010600040101010101" pitchFamily="2" charset="-122"/>
              </a:defRPr>
            </a:lvl3pPr>
            <a:lvl4pPr>
              <a:defRPr>
                <a:ea typeface="华文中宋" panose="02010600040101010101" pitchFamily="2" charset="-122"/>
              </a:defRPr>
            </a:lvl4pPr>
            <a:lvl5pPr>
              <a:defRPr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>
            <a:lvl3pPr>
              <a:defRPr>
                <a:ea typeface="华文中宋" panose="02010600040101010101" pitchFamily="2" charset="-122"/>
              </a:defRPr>
            </a:lvl3pPr>
            <a:lvl4pPr>
              <a:defRPr>
                <a:ea typeface="华文中宋" panose="02010600040101010101" pitchFamily="2" charset="-122"/>
              </a:defRPr>
            </a:lvl4pPr>
            <a:lvl5pPr>
              <a:defRPr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>
                <a:ea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  <a:endParaRPr lang="zh-CN" altLang="zh-CN">
              <a:sym typeface="Arial" panose="020B0604020202020204" pitchFamily="34" charset="0"/>
            </a:endParaRP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  <a:endParaRPr lang="zh-CN" altLang="zh-CN">
              <a:sym typeface="Arial" panose="020B0604020202020204" pitchFamily="34" charset="0"/>
            </a:endParaRP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  <a:endParaRPr lang="zh-CN" altLang="zh-CN">
              <a:sym typeface="Arial" panose="020B0604020202020204" pitchFamily="34" charset="0"/>
            </a:endParaRP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  <a:endParaRPr lang="zh-CN" altLang="zh-CN">
              <a:sym typeface="Arial" panose="020B0604020202020204" pitchFamily="34" charset="0"/>
            </a:endParaRP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ea typeface="华文中宋" panose="0201060004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ea typeface="华文中宋" panose="0201060004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华文中宋" panose="02010600040101010101" pitchFamily="2" charset="-122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华文中宋" panose="0201060004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华文中宋" panose="0201060004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华文中宋" panose="0201060004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华文中宋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华文中宋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华文中宋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华文中宋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华文中宋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44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3.bin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5.bin"/><Relationship Id="rId7" Type="http://schemas.openxmlformats.org/officeDocument/2006/relationships/tags" Target="../tags/tag95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7.bin"/><Relationship Id="rId7" Type="http://schemas.openxmlformats.org/officeDocument/2006/relationships/tags" Target="../tags/tag10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6.png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44.xml"/><Relationship Id="rId16" Type="http://schemas.openxmlformats.org/officeDocument/2006/relationships/tags" Target="../tags/tag104.xml"/><Relationship Id="rId15" Type="http://schemas.openxmlformats.org/officeDocument/2006/relationships/image" Target="../media/image17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103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102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6.png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44.xml"/><Relationship Id="rId17" Type="http://schemas.openxmlformats.org/officeDocument/2006/relationships/tags" Target="../tags/tag115.xml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1.bin"/><Relationship Id="rId14" Type="http://schemas.openxmlformats.org/officeDocument/2006/relationships/tags" Target="../tags/tag114.xml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0.bin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2.bin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6.png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1" Type="http://schemas.openxmlformats.org/officeDocument/2006/relationships/slideLayout" Target="../slideLayouts/slideLayout44.xml"/><Relationship Id="rId20" Type="http://schemas.openxmlformats.org/officeDocument/2006/relationships/tags" Target="../tags/tag138.xml"/><Relationship Id="rId2" Type="http://schemas.openxmlformats.org/officeDocument/2006/relationships/image" Target="../media/image6.png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21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image" Target="../media/image6.png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44.xml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17.bin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15.bin"/><Relationship Id="rId11" Type="http://schemas.openxmlformats.org/officeDocument/2006/relationships/tags" Target="../tags/tag159.xml"/><Relationship Id="rId10" Type="http://schemas.openxmlformats.org/officeDocument/2006/relationships/image" Target="../media/image23.wmf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44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9.wmf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3" Type="http://schemas.openxmlformats.org/officeDocument/2006/relationships/tags" Target="../tags/tag162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44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3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1.bin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44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6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6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44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2.bin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9.wmf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46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6.png"/><Relationship Id="rId16" Type="http://schemas.openxmlformats.org/officeDocument/2006/relationships/slideLayout" Target="../slideLayouts/slideLayout44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44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第二章  矩阵及其运算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4" name="Text Box 4103">
            <a:hlinkClick r:id="rId1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915920" y="1772920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§2.3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逆矩阵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逆矩阵的性质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63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605" y="908685"/>
            <a:ext cx="8343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对于逆矩阵，我们还有以下性质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2.2-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性质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2.5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48" name="Rectangle 4"/>
          <p:cNvSpPr/>
          <p:nvPr>
            <p:custDataLst>
              <p:tags r:id="rId4"/>
            </p:custDataLst>
          </p:nvPr>
        </p:nvSpPr>
        <p:spPr>
          <a:xfrm>
            <a:off x="323215" y="2060893"/>
            <a:ext cx="5613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(2)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可逆，数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则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49" name="Rectangle 5"/>
          <p:cNvSpPr/>
          <p:nvPr>
            <p:custDataLst>
              <p:tags r:id="rId5"/>
            </p:custDataLst>
          </p:nvPr>
        </p:nvSpPr>
        <p:spPr>
          <a:xfrm>
            <a:off x="5849303" y="2060893"/>
            <a:ext cx="2662237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0" name="Rectangle 6"/>
          <p:cNvSpPr/>
          <p:nvPr>
            <p:custDataLst>
              <p:tags r:id="rId6"/>
            </p:custDataLst>
          </p:nvPr>
        </p:nvSpPr>
        <p:spPr>
          <a:xfrm>
            <a:off x="323215" y="1490980"/>
            <a:ext cx="4719638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(1)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1" name="Rectangle 7"/>
          <p:cNvSpPr/>
          <p:nvPr>
            <p:custDataLst>
              <p:tags r:id="rId7"/>
            </p:custDataLst>
          </p:nvPr>
        </p:nvSpPr>
        <p:spPr>
          <a:xfrm>
            <a:off x="4934903" y="1490980"/>
            <a:ext cx="199072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2" name="Rectangle 8"/>
          <p:cNvSpPr/>
          <p:nvPr>
            <p:custDataLst>
              <p:tags r:id="rId8"/>
            </p:custDataLst>
          </p:nvPr>
        </p:nvSpPr>
        <p:spPr>
          <a:xfrm>
            <a:off x="307340" y="2676843"/>
            <a:ext cx="458946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(3)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3" name="Rectangle 9"/>
          <p:cNvSpPr/>
          <p:nvPr>
            <p:custDataLst>
              <p:tags r:id="rId9"/>
            </p:custDataLst>
          </p:nvPr>
        </p:nvSpPr>
        <p:spPr>
          <a:xfrm>
            <a:off x="4761865" y="2676843"/>
            <a:ext cx="25463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94" name="Rectangle 10"/>
          <p:cNvSpPr/>
          <p:nvPr>
            <p:custDataLst>
              <p:tags r:id="rId10"/>
            </p:custDataLst>
          </p:nvPr>
        </p:nvSpPr>
        <p:spPr>
          <a:xfrm>
            <a:off x="278765" y="3192780"/>
            <a:ext cx="8686800" cy="952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(4)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为同阶可逆矩阵，则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亦可逆，且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3019" name="Text Box 11"/>
          <p:cNvSpPr txBox="1"/>
          <p:nvPr>
            <p:custDataLst>
              <p:tags r:id="rId11"/>
            </p:custDataLst>
          </p:nvPr>
        </p:nvSpPr>
        <p:spPr>
          <a:xfrm>
            <a:off x="539750" y="4365308"/>
            <a:ext cx="295275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该性质可作推广</a:t>
            </a:r>
            <a:endParaRPr lang="zh-CN" altLang="en-US" sz="2600" b="1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20" name="Rectangle 12"/>
          <p:cNvSpPr/>
          <p:nvPr>
            <p:custDataLst>
              <p:tags r:id="rId12"/>
            </p:custDataLst>
          </p:nvPr>
        </p:nvSpPr>
        <p:spPr>
          <a:xfrm>
            <a:off x="539750" y="4941570"/>
            <a:ext cx="7977188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… A</a:t>
            </a:r>
            <a:r>
              <a:rPr lang="en-US" altLang="zh-CN" sz="26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均为 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</a:t>
            </a:r>
            <a:r>
              <a:rPr lang="zh-CN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可逆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阵，则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051050" y="5517833"/>
          <a:ext cx="51133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663700" imgH="241300" progId="Equation.3">
                  <p:embed/>
                </p:oleObj>
              </mc:Choice>
              <mc:Fallback>
                <p:oleObj name="" r:id="rId14" imgW="1663700" imgH="241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1050" y="5517833"/>
                        <a:ext cx="5113338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build="p"/>
      <p:bldP spid="43019" grpId="0"/>
      <p:bldP spid="43020" grpId="0" advAuto="100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逆矩阵的性质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63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605" y="908685"/>
            <a:ext cx="8343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对于逆矩阵，我们还有以下性质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48" name="Rectangle 4"/>
          <p:cNvSpPr/>
          <p:nvPr>
            <p:custDataLst>
              <p:tags r:id="rId4"/>
            </p:custDataLst>
          </p:nvPr>
        </p:nvSpPr>
        <p:spPr>
          <a:xfrm>
            <a:off x="323215" y="2060893"/>
            <a:ext cx="5613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(2)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可逆，数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则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49" name="Rectangle 5"/>
          <p:cNvSpPr/>
          <p:nvPr>
            <p:custDataLst>
              <p:tags r:id="rId5"/>
            </p:custDataLst>
          </p:nvPr>
        </p:nvSpPr>
        <p:spPr>
          <a:xfrm>
            <a:off x="5849303" y="2060893"/>
            <a:ext cx="2662237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0" name="Rectangle 6"/>
          <p:cNvSpPr/>
          <p:nvPr>
            <p:custDataLst>
              <p:tags r:id="rId6"/>
            </p:custDataLst>
          </p:nvPr>
        </p:nvSpPr>
        <p:spPr>
          <a:xfrm>
            <a:off x="323215" y="1490980"/>
            <a:ext cx="4719638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(1)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1" name="Rectangle 7"/>
          <p:cNvSpPr/>
          <p:nvPr>
            <p:custDataLst>
              <p:tags r:id="rId7"/>
            </p:custDataLst>
          </p:nvPr>
        </p:nvSpPr>
        <p:spPr>
          <a:xfrm>
            <a:off x="4934903" y="1490980"/>
            <a:ext cx="199072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2" name="Rectangle 8"/>
          <p:cNvSpPr/>
          <p:nvPr>
            <p:custDataLst>
              <p:tags r:id="rId8"/>
            </p:custDataLst>
          </p:nvPr>
        </p:nvSpPr>
        <p:spPr>
          <a:xfrm>
            <a:off x="307340" y="2676843"/>
            <a:ext cx="458946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(3)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7353" name="Rectangle 9"/>
          <p:cNvSpPr/>
          <p:nvPr>
            <p:custDataLst>
              <p:tags r:id="rId9"/>
            </p:custDataLst>
          </p:nvPr>
        </p:nvSpPr>
        <p:spPr>
          <a:xfrm>
            <a:off x="4761865" y="2676843"/>
            <a:ext cx="25463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94" name="Rectangle 10"/>
          <p:cNvSpPr/>
          <p:nvPr>
            <p:custDataLst>
              <p:tags r:id="rId10"/>
            </p:custDataLst>
          </p:nvPr>
        </p:nvSpPr>
        <p:spPr>
          <a:xfrm>
            <a:off x="278765" y="3192780"/>
            <a:ext cx="8686800" cy="952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(4)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为同阶可逆矩阵，则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亦可逆，且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043" name="Rectangle 11"/>
          <p:cNvSpPr/>
          <p:nvPr>
            <p:custDataLst>
              <p:tags r:id="rId11"/>
            </p:custDataLst>
          </p:nvPr>
        </p:nvSpPr>
        <p:spPr>
          <a:xfrm>
            <a:off x="899478" y="4335145"/>
            <a:ext cx="403225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(5)|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= | 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| 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044" name="Rectangle 12"/>
          <p:cNvSpPr/>
          <p:nvPr>
            <p:custDataLst>
              <p:tags r:id="rId12"/>
            </p:custDataLst>
          </p:nvPr>
        </p:nvSpPr>
        <p:spPr>
          <a:xfrm>
            <a:off x="683578" y="4982845"/>
            <a:ext cx="74168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因为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| |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|=| 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 A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|=|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|=1</a:t>
            </a:r>
            <a:r>
              <a:rPr lang="en-US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故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= | A | </a:t>
            </a:r>
            <a:r>
              <a:rPr lang="zh-CN" altLang="en-US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－１</a:t>
            </a:r>
            <a:endParaRPr lang="zh-CN" altLang="en-US" sz="2600" b="1" baseline="30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build="p"/>
      <p:bldP spid="44043" grpId="0" advAuto="1000" build="p"/>
      <p:bldP spid="44044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583" y="98107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伴随矩阵</a:t>
            </a:r>
            <a:endParaRPr kumimoji="1" lang="zh-CN" altLang="en-US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59396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96900" y="1701800"/>
          <a:ext cx="36290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8100000" imgH="22555200" progId="Equation.DSMT4">
                  <p:embed/>
                </p:oleObj>
              </mc:Choice>
              <mc:Fallback>
                <p:oleObj name="Equation" r:id="rId5" imgW="38100000" imgH="22555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96900" y="1701800"/>
                        <a:ext cx="3629025" cy="2149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441825" y="1774825"/>
          <a:ext cx="397827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8" imgW="41757600" imgH="22555200" progId="Equation.DSMT4">
                  <p:embed/>
                </p:oleObj>
              </mc:Choice>
              <mc:Fallback>
                <p:oleObj name="Equation" r:id="rId8" imgW="41757600" imgH="22555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1825" y="1774825"/>
                        <a:ext cx="3978275" cy="214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Rectangle 18"/>
          <p:cNvSpPr/>
          <p:nvPr>
            <p:custDataLst>
              <p:tags r:id="rId10"/>
            </p:custDataLst>
          </p:nvPr>
        </p:nvSpPr>
        <p:spPr>
          <a:xfrm>
            <a:off x="611188" y="4066540"/>
            <a:ext cx="698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记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的元素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的代数余子式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2787" name="Rectangle 19"/>
          <p:cNvSpPr/>
          <p:nvPr>
            <p:custDataLst>
              <p:tags r:id="rId11"/>
            </p:custDataLst>
          </p:nvPr>
        </p:nvSpPr>
        <p:spPr>
          <a:xfrm>
            <a:off x="682625" y="4787265"/>
            <a:ext cx="554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*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称为矩阵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伴随矩阵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2788" name="Rectangle 20"/>
          <p:cNvSpPr/>
          <p:nvPr>
            <p:custDataLst>
              <p:tags r:id="rId12"/>
            </p:custDataLst>
          </p:nvPr>
        </p:nvSpPr>
        <p:spPr>
          <a:xfrm>
            <a:off x="682625" y="5492115"/>
            <a:ext cx="68405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原矩阵的元素用代数余子式替换，再转置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86" grpId="0" build="p"/>
      <p:bldP spid="32787" grpId="0" build="p"/>
      <p:bldP spid="3278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583" y="98107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伴随矩阵重要性质</a:t>
            </a:r>
            <a:endParaRPr kumimoji="1" lang="zh-CN" altLang="en-US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24088" y="1465263"/>
          <a:ext cx="6269037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4922400" imgH="22555200" progId="Equation.DSMT4">
                  <p:embed/>
                </p:oleObj>
              </mc:Choice>
              <mc:Fallback>
                <p:oleObj name="Equation" r:id="rId5" imgW="64922400" imgH="22555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4088" y="1465263"/>
                        <a:ext cx="6269037" cy="217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35013" y="2060575"/>
          <a:ext cx="1492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8" imgW="10668000" imgH="4572000" progId="Equation.DSMT4">
                  <p:embed/>
                </p:oleObj>
              </mc:Choice>
              <mc:Fallback>
                <p:oleObj name="Equation" r:id="rId8" imgW="10668000" imgH="4572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013" y="2060575"/>
                        <a:ext cx="149225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64030" y="3679825"/>
          <a:ext cx="3862070" cy="216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1409700" imgH="736600" progId="Equation.DSMT4">
                  <p:embed/>
                </p:oleObj>
              </mc:Choice>
              <mc:Fallback>
                <p:oleObj name="Equation" r:id="rId11" imgW="1409700" imgH="736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4030" y="3679825"/>
                        <a:ext cx="3862070" cy="2165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915920" y="5733415"/>
          <a:ext cx="4266565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1181100" imgH="254000" progId="Equation.DSMT4">
                  <p:embed/>
                </p:oleObj>
              </mc:Choice>
              <mc:Fallback>
                <p:oleObj name="Equation" r:id="rId14" imgW="1181100" imgH="254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5920" y="5733415"/>
                        <a:ext cx="4266565" cy="918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67093" y="5845493"/>
            <a:ext cx="235426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重要性质：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430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06362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定理</a:t>
            </a:r>
            <a:r>
              <a:rPr kumimoji="1" lang="en-US" altLang="zh-CN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7643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90370" y="1002030"/>
            <a:ext cx="66294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effectLst/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为可逆矩阵的充要条件为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|A|≠0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763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2275" y="1808798"/>
            <a:ext cx="50990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（必要性）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若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可逆，则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7635" name="Rectangle 3"/>
          <p:cNvSpPr/>
          <p:nvPr>
            <p:custDataLst>
              <p:tags r:id="rId6"/>
            </p:custDataLst>
          </p:nvPr>
        </p:nvSpPr>
        <p:spPr>
          <a:xfrm>
            <a:off x="828675" y="3104198"/>
            <a:ext cx="75253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两边取行列式，得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= 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= 1,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因而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 0 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7636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0975" y="3832860"/>
            <a:ext cx="540067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（充分性）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     若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|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|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 0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，则由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7637" name="Rectangle 5"/>
          <p:cNvSpPr/>
          <p:nvPr>
            <p:custDataLst>
              <p:tags r:id="rId8"/>
            </p:custDataLst>
          </p:nvPr>
        </p:nvSpPr>
        <p:spPr>
          <a:xfrm>
            <a:off x="3119438" y="2456498"/>
            <a:ext cx="28336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-1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7638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2450" y="1811973"/>
            <a:ext cx="89789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证明</a:t>
            </a:r>
            <a:endParaRPr kumimoji="1" lang="zh-CN" altLang="en-US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7639" name="Text Box 7"/>
          <p:cNvSpPr txBox="1"/>
          <p:nvPr>
            <p:custDataLst>
              <p:tags r:id="rId10"/>
            </p:custDataLst>
          </p:nvPr>
        </p:nvSpPr>
        <p:spPr>
          <a:xfrm>
            <a:off x="923925" y="5671185"/>
            <a:ext cx="640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由逆矩阵的定义可知，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可逆，且有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700020" y="4461510"/>
          <a:ext cx="4111625" cy="116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2" imgW="1790700" imgH="508000" progId="Equation.DSMT4">
                  <p:embed/>
                </p:oleObj>
              </mc:Choice>
              <mc:Fallback>
                <p:oleObj name="Equation" r:id="rId12" imgW="1790700" imgH="508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2700020" y="4461510"/>
                        <a:ext cx="4111625" cy="11671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147945" y="3838575"/>
          <a:ext cx="276606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5" imgW="1206500" imgH="254000" progId="Equation.DSMT4">
                  <p:embed/>
                </p:oleObj>
              </mc:Choice>
              <mc:Fallback>
                <p:oleObj name="Equation" r:id="rId15" imgW="1206500" imgH="2540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7945" y="3838575"/>
                        <a:ext cx="2766060" cy="580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5" name="Rectangle 13"/>
          <p:cNvSpPr/>
          <p:nvPr>
            <p:custDataLst>
              <p:tags r:id="rId17"/>
            </p:custDataLst>
          </p:nvPr>
        </p:nvSpPr>
        <p:spPr>
          <a:xfrm>
            <a:off x="928688" y="471233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可得：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197643" grpId="0" build="p"/>
      <p:bldP spid="197634" grpId="0" build="p"/>
      <p:bldP spid="197635" grpId="0" advAuto="1000" build="p"/>
      <p:bldP spid="197636" grpId="0" build="p"/>
      <p:bldP spid="197637" grpId="0" build="p"/>
      <p:bldP spid="197638" grpId="0" bldLvl="0" animBg="1"/>
      <p:bldP spid="197639" grpId="0" build="p"/>
      <p:bldP spid="1976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06362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思考</a:t>
            </a:r>
            <a:endParaRPr kumimoji="1" lang="zh-CN" altLang="en-US" sz="2800" b="1" kern="1200" cap="none" spc="0" normalizeH="0" baseline="0" noProof="0"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7643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840" y="1002030"/>
            <a:ext cx="66294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如何求一个矩阵的逆矩阵？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190466" name="Rectangle 2"/>
          <p:cNvSpPr/>
          <p:nvPr>
            <p:custDataLst>
              <p:tags r:id="rId5"/>
            </p:custDataLst>
          </p:nvPr>
        </p:nvSpPr>
        <p:spPr>
          <a:xfrm>
            <a:off x="611823" y="1772603"/>
            <a:ext cx="74866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由定理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我们可以得到一个求逆矩阵的公式：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398838" y="2347913"/>
          <a:ext cx="277812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20726400" imgH="10668000" progId="Equation.DSMT4">
                  <p:embed/>
                </p:oleObj>
              </mc:Choice>
              <mc:Fallback>
                <p:oleObj name="Equation" r:id="rId7" imgW="20726400" imgH="10668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8838" y="2347913"/>
                        <a:ext cx="2778125" cy="143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5650" y="3861435"/>
            <a:ext cx="7985760" cy="2030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 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为方阵</a:t>
            </a:r>
            <a:r>
              <a:rPr 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若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|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|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 0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，则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称为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 </a:t>
            </a:r>
            <a:r>
              <a:rPr b="1" dirty="0">
                <a:solidFill>
                  <a:srgbClr val="C00000"/>
                </a:solidFill>
                <a:ea typeface="华文中宋" panose="02010600040101010101" pitchFamily="2" charset="-122"/>
                <a:sym typeface="+mn-ea"/>
              </a:rPr>
              <a:t>非奇异方阵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；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Symbol" panose="05050102010706020507" pitchFamily="18" charset="2"/>
              </a:rPr>
              <a:t>若 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|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| 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Symbol" panose="05050102010706020507" pitchFamily="18" charset="2"/>
              </a:rPr>
              <a:t>= 0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Symbol" panose="05050102010706020507" pitchFamily="18" charset="2"/>
              </a:rPr>
              <a:t>，则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称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 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为</a:t>
            </a:r>
            <a:r>
              <a:rPr b="1" dirty="0">
                <a:solidFill>
                  <a:srgbClr val="C00000"/>
                </a:solidFill>
                <a:ea typeface="华文中宋" panose="02010600040101010101" pitchFamily="2" charset="-122"/>
                <a:sym typeface="+mn-ea"/>
              </a:rPr>
              <a:t>奇异方阵</a:t>
            </a:r>
            <a:r>
              <a:rPr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；即可逆方阵就是非奇异方阵．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197643" grpId="0" build="p"/>
      <p:bldP spid="19046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06362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推论</a:t>
            </a:r>
            <a:r>
              <a:rPr kumimoji="1" lang="en-US" altLang="zh-CN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8615" y="1002030"/>
            <a:ext cx="70637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均为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阶方阵，且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AB=I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BA=I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endParaRPr lang="zh-CN" altLang="en-US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895" y="1701165"/>
            <a:ext cx="70637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则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baseline="30000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－１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</a:t>
            </a:r>
            <a:endParaRPr lang="en-US" altLang="zh-CN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93538" name="Rectangle 2"/>
          <p:cNvSpPr/>
          <p:nvPr>
            <p:custDataLst>
              <p:tags r:id="rId6"/>
            </p:custDataLst>
          </p:nvPr>
        </p:nvSpPr>
        <p:spPr>
          <a:xfrm>
            <a:off x="1907858" y="2493010"/>
            <a:ext cx="44180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AB=I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两边取行列式有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3540" name="Rectangle 4"/>
          <p:cNvSpPr/>
          <p:nvPr>
            <p:custDataLst>
              <p:tags r:id="rId7"/>
            </p:custDataLst>
          </p:nvPr>
        </p:nvSpPr>
        <p:spPr>
          <a:xfrm>
            <a:off x="862648" y="3808095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3541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3578" y="2485708"/>
            <a:ext cx="89789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93544" name="Rectangle 8"/>
          <p:cNvSpPr/>
          <p:nvPr>
            <p:custDataLst>
              <p:tags r:id="rId9"/>
            </p:custDataLst>
          </p:nvPr>
        </p:nvSpPr>
        <p:spPr>
          <a:xfrm>
            <a:off x="1748473" y="3795395"/>
            <a:ext cx="26431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</a:t>
            </a:r>
            <a:r>
              <a:rPr lang="en-US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3545" name="Rectangle 9"/>
          <p:cNvSpPr/>
          <p:nvPr>
            <p:custDataLst>
              <p:tags r:id="rId10"/>
            </p:custDataLst>
          </p:nvPr>
        </p:nvSpPr>
        <p:spPr>
          <a:xfrm>
            <a:off x="4302760" y="3789045"/>
            <a:ext cx="27527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均可逆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897" name="Rectangle 10"/>
          <p:cNvSpPr/>
          <p:nvPr>
            <p:custDataLst>
              <p:tags r:id="rId11"/>
            </p:custDataLst>
          </p:nvPr>
        </p:nvSpPr>
        <p:spPr>
          <a:xfrm>
            <a:off x="898843" y="4556760"/>
            <a:ext cx="453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的逆矩阵为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，则有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899" name="Rectangle 11"/>
          <p:cNvSpPr/>
          <p:nvPr>
            <p:custDataLst>
              <p:tags r:id="rId12"/>
            </p:custDataLst>
          </p:nvPr>
        </p:nvSpPr>
        <p:spPr>
          <a:xfrm>
            <a:off x="3058160" y="3122930"/>
            <a:ext cx="638175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/>
          <p:nvPr>
            <p:custDataLst>
              <p:tags r:id="rId13"/>
            </p:custDataLst>
          </p:nvPr>
        </p:nvSpPr>
        <p:spPr>
          <a:xfrm>
            <a:off x="3737610" y="3122930"/>
            <a:ext cx="1065213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901" name="Rectangle 13"/>
          <p:cNvSpPr/>
          <p:nvPr>
            <p:custDataLst>
              <p:tags r:id="rId14"/>
            </p:custDataLst>
          </p:nvPr>
        </p:nvSpPr>
        <p:spPr>
          <a:xfrm>
            <a:off x="4901248" y="3122930"/>
            <a:ext cx="130873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902" name="Rectangle 14"/>
          <p:cNvSpPr/>
          <p:nvPr>
            <p:custDataLst>
              <p:tags r:id="rId15"/>
            </p:custDataLst>
          </p:nvPr>
        </p:nvSpPr>
        <p:spPr>
          <a:xfrm>
            <a:off x="278765" y="5173345"/>
            <a:ext cx="223139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B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IB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Rectangle 15"/>
          <p:cNvSpPr/>
          <p:nvPr>
            <p:custDataLst>
              <p:tags r:id="rId16"/>
            </p:custDataLst>
          </p:nvPr>
        </p:nvSpPr>
        <p:spPr>
          <a:xfrm>
            <a:off x="6730365" y="5173345"/>
            <a:ext cx="1060450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Rectangle 16"/>
          <p:cNvSpPr/>
          <p:nvPr>
            <p:custDataLst>
              <p:tags r:id="rId17"/>
            </p:custDataLst>
          </p:nvPr>
        </p:nvSpPr>
        <p:spPr>
          <a:xfrm>
            <a:off x="5752465" y="5173345"/>
            <a:ext cx="81470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endParaRPr lang="en-US" altLang="zh-CN" sz="2800" b="1" i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Rectangle 17"/>
          <p:cNvSpPr/>
          <p:nvPr>
            <p:custDataLst>
              <p:tags r:id="rId18"/>
            </p:custDataLst>
          </p:nvPr>
        </p:nvSpPr>
        <p:spPr>
          <a:xfrm>
            <a:off x="4190365" y="5173345"/>
            <a:ext cx="1438275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" name="Rectangle 18"/>
          <p:cNvSpPr/>
          <p:nvPr>
            <p:custDataLst>
              <p:tags r:id="rId19"/>
            </p:custDataLst>
          </p:nvPr>
        </p:nvSpPr>
        <p:spPr>
          <a:xfrm>
            <a:off x="2628265" y="5173345"/>
            <a:ext cx="1438275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3548" name="Rectangle 12"/>
          <p:cNvSpPr/>
          <p:nvPr>
            <p:custDataLst>
              <p:tags r:id="rId20"/>
            </p:custDataLst>
          </p:nvPr>
        </p:nvSpPr>
        <p:spPr>
          <a:xfrm>
            <a:off x="972185" y="5805170"/>
            <a:ext cx="63823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同理，当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BA=I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时，结论也成立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3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3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193538" grpId="0" build="p"/>
      <p:bldP spid="193540" grpId="0" advAuto="1000" build="p"/>
      <p:bldP spid="193541" grpId="0" bldLvl="0" animBg="1"/>
      <p:bldP spid="193544" grpId="0" advAuto="1000" build="p"/>
      <p:bldP spid="193545" grpId="0" advAuto="1000" build="p"/>
      <p:bldP spid="37897" grpId="0" build="p"/>
      <p:bldP spid="37899" grpId="0" build="p"/>
      <p:bldP spid="37900" grpId="0" build="p"/>
      <p:bldP spid="37901" grpId="0" build="p"/>
      <p:bldP spid="37902" grpId="0" build="p"/>
      <p:bldP spid="6" grpId="0" build="p"/>
      <p:bldP spid="7" grpId="0" build="p"/>
      <p:bldP spid="8" grpId="0" build="p"/>
      <p:bldP spid="9" grpId="0" build="p"/>
      <p:bldP spid="19354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06362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推论</a:t>
            </a:r>
            <a:r>
              <a:rPr kumimoji="1" lang="en-US" altLang="zh-CN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8615" y="1002030"/>
            <a:ext cx="70637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均为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阶方阵，且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AB=I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BA=I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endParaRPr lang="zh-CN" altLang="en-US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895" y="1701165"/>
            <a:ext cx="70637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则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baseline="30000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－１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</a:t>
            </a:r>
            <a:endParaRPr lang="en-US" altLang="zh-CN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38916" name="Rectangle 13"/>
          <p:cNvSpPr/>
          <p:nvPr>
            <p:custDataLst>
              <p:tags r:id="rId6"/>
            </p:custDataLst>
          </p:nvPr>
        </p:nvSpPr>
        <p:spPr>
          <a:xfrm>
            <a:off x="1260793" y="3716338"/>
            <a:ext cx="66976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只有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为方阵才有结论成立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8917" name="Text Box 5"/>
          <p:cNvSpPr txBox="1"/>
          <p:nvPr>
            <p:custDataLst>
              <p:tags r:id="rId7"/>
            </p:custDataLst>
          </p:nvPr>
        </p:nvSpPr>
        <p:spPr>
          <a:xfrm>
            <a:off x="179705" y="2420938"/>
            <a:ext cx="8686800" cy="10331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这一结论说明，如果要验证矩阵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的逆矩阵，只要验证一个等式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即可。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38916" grpId="0" build="allAtOnce"/>
      <p:bldP spid="389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678" y="1063625"/>
            <a:ext cx="42481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推论</a:t>
            </a:r>
            <a:r>
              <a:rPr kumimoji="1" lang="en-US" altLang="zh-CN" sz="2800" b="1" kern="1200" cap="none" spc="0" normalizeH="0" baseline="0" noProof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kern="1200" cap="none" spc="0" normalizeH="0" baseline="0" noProof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8615" y="1002030"/>
            <a:ext cx="706374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 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均为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阶方阵，且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AB=I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BA=I</a:t>
            </a:r>
            <a:r>
              <a:rPr lang="zh-CN" altLang="en-US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，</a:t>
            </a:r>
            <a:endParaRPr lang="zh-CN" altLang="en-US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3895" y="1701165"/>
            <a:ext cx="70637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则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baseline="30000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－１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B</a:t>
            </a:r>
            <a:endParaRPr lang="en-US" altLang="zh-CN" b="1" i="1" dirty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50186" name="Picture 10" descr="BD14710_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9705" y="2276793"/>
            <a:ext cx="8610600" cy="14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2" name="Text Box 2"/>
          <p:cNvSpPr txBox="1"/>
          <p:nvPr>
            <p:custDataLst>
              <p:tags r:id="rId8"/>
            </p:custDataLst>
          </p:nvPr>
        </p:nvSpPr>
        <p:spPr>
          <a:xfrm>
            <a:off x="228600" y="2442528"/>
            <a:ext cx="8686800" cy="10255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例．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阶矩阵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满足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cE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，证明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为可逆矩阵，并求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为常数，且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0)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3" name="Rectangle 3"/>
          <p:cNvSpPr/>
          <p:nvPr>
            <p:custDataLst>
              <p:tags r:id="rId9"/>
            </p:custDataLst>
          </p:nvPr>
        </p:nvSpPr>
        <p:spPr>
          <a:xfrm>
            <a:off x="228600" y="4436428"/>
            <a:ext cx="2309813" cy="512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又因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，故有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4" name="Rectangle 4"/>
          <p:cNvSpPr/>
          <p:nvPr>
            <p:custDataLst>
              <p:tags r:id="rId10"/>
            </p:custDataLst>
          </p:nvPr>
        </p:nvSpPr>
        <p:spPr>
          <a:xfrm>
            <a:off x="228600" y="3920490"/>
            <a:ext cx="360807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cI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5" name="Rectangle 5"/>
          <p:cNvSpPr/>
          <p:nvPr>
            <p:custDataLst>
              <p:tags r:id="rId11"/>
            </p:custDataLst>
          </p:nvPr>
        </p:nvSpPr>
        <p:spPr>
          <a:xfrm>
            <a:off x="228600" y="3404553"/>
            <a:ext cx="457835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cI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6" name="Rectangle 6"/>
          <p:cNvSpPr/>
          <p:nvPr>
            <p:custDataLst>
              <p:tags r:id="rId12"/>
            </p:custDataLst>
          </p:nvPr>
        </p:nvSpPr>
        <p:spPr>
          <a:xfrm>
            <a:off x="228600" y="4952365"/>
            <a:ext cx="434213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7" name="Rectangle 7"/>
          <p:cNvSpPr/>
          <p:nvPr>
            <p:custDataLst>
              <p:tags r:id="rId13"/>
            </p:custDataLst>
          </p:nvPr>
        </p:nvSpPr>
        <p:spPr>
          <a:xfrm>
            <a:off x="4584700" y="4952365"/>
            <a:ext cx="363347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bE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808" name="Text Box 8"/>
          <p:cNvSpPr txBox="1"/>
          <p:nvPr>
            <p:custDataLst>
              <p:tags r:id="rId14"/>
            </p:custDataLst>
          </p:nvPr>
        </p:nvSpPr>
        <p:spPr>
          <a:xfrm>
            <a:off x="228600" y="5468303"/>
            <a:ext cx="542163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因此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可逆，且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=-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bI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  <p:bldP spid="76803" grpId="0" build="p"/>
      <p:bldP spid="76804" grpId="0" build="p"/>
      <p:bldP spid="76805" grpId="0" build="p"/>
      <p:bldP spid="76806" grpId="0" build="p"/>
      <p:bldP spid="76807" grpId="0" build="p"/>
      <p:bldP spid="7680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逆矩阵的计算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1195705"/>
            <a:ext cx="15887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2.10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90370" y="128143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求矩阵</a:t>
            </a:r>
            <a:r>
              <a:rPr lang="zh-CN" altLang="en-US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的逆矩阵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787900" y="1018858"/>
          <a:ext cx="187166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8592800" imgH="10972800" progId="Equation.DSMT4">
                  <p:embed/>
                </p:oleObj>
              </mc:Choice>
              <mc:Fallback>
                <p:oleObj name="Equation" r:id="rId5" imgW="18592800" imgH="10972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1018858"/>
                        <a:ext cx="1871663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2140" y="220535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595" y="224790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因为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|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|=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ad-bc</a:t>
            </a:r>
            <a:r>
              <a:rPr lang="zh-CN" altLang="en-US" b="1" i="1" dirty="0"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的伴随矩阵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33525" y="2870200"/>
          <a:ext cx="25606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25908000" imgH="11582400" progId="Equation.DSMT4">
                  <p:embed/>
                </p:oleObj>
              </mc:Choice>
              <mc:Fallback>
                <p:oleObj name="Equation" r:id="rId9" imgW="25908000" imgH="11582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3525" y="2870200"/>
                        <a:ext cx="256063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071938" y="2895600"/>
          <a:ext cx="17637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18897600" imgH="10972800" progId="Equation.DSMT4">
                  <p:embed/>
                </p:oleObj>
              </mc:Choice>
              <mc:Fallback>
                <p:oleObj name="Equation" r:id="rId12" imgW="18897600" imgH="10972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1938" y="2895600"/>
                        <a:ext cx="1763712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2230" y="414655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|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|</a:t>
            </a:r>
            <a:r>
              <a:rPr lang="en-US" altLang="zh-CN" b="1" noProof="0" dirty="0">
                <a:solidFill>
                  <a:schemeClr val="tx1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 0 </a:t>
            </a:r>
            <a:r>
              <a:rPr lang="zh-CN" altLang="en-US" b="1" noProof="0" dirty="0">
                <a:solidFill>
                  <a:schemeClr val="tx1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，有：</a:t>
            </a:r>
            <a:endParaRPr lang="zh-CN" altLang="en-US" b="1" noProof="0" dirty="0">
              <a:solidFill>
                <a:schemeClr val="tx1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07540" y="4914265"/>
          <a:ext cx="1964055" cy="109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4" imgW="800100" imgH="444500" progId="Equation.DSMT4">
                  <p:embed/>
                </p:oleObj>
              </mc:Choice>
              <mc:Fallback>
                <p:oleObj name="Equation" r:id="rId14" imgW="800100" imgH="4445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7540" y="4914265"/>
                        <a:ext cx="1964055" cy="1094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162"/>
          <p:cNvGraphicFramePr>
            <a:graphicFrameLocks noChangeAspect="1"/>
          </p:cNvGraphicFramePr>
          <p:nvPr/>
        </p:nvGraphicFramePr>
        <p:xfrm>
          <a:off x="3872230" y="4797425"/>
          <a:ext cx="3381375" cy="121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6" imgW="30480000" imgH="10972800" progId="Equation.DSMT4">
                  <p:embed/>
                </p:oleObj>
              </mc:Choice>
              <mc:Fallback>
                <p:oleObj name="Equation" r:id="rId16" imgW="30480000" imgH="109728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72230" y="4797425"/>
                        <a:ext cx="3381375" cy="1211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514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11505" y="1557020"/>
            <a:ext cx="7835265" cy="1470025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矩阵乘法的逆运算是如何定义的？</a:t>
            </a:r>
            <a:endParaRPr lang="zh-CN" altLang="en-US" sz="28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本节讨论矩阵的逆矩阵及其性质和求法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anose="02010609030101010101" charset="-122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逆矩阵的计算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1195705"/>
            <a:ext cx="18573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18615" y="128143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求矩阵</a:t>
            </a:r>
            <a:r>
              <a:rPr lang="zh-CN" altLang="en-US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的逆矩阵，其中</a:t>
            </a:r>
            <a:endParaRPr lang="zh-CN" altLang="en-US" b="1" noProof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2140" y="263588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595" y="271399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因为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" name="对象 -2147482161"/>
          <p:cNvGraphicFramePr>
            <a:graphicFrameLocks noChangeAspect="1"/>
          </p:cNvGraphicFramePr>
          <p:nvPr/>
        </p:nvGraphicFramePr>
        <p:xfrm>
          <a:off x="5723255" y="836930"/>
          <a:ext cx="1978660" cy="14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3469600" imgH="17068800" progId="Equation.DSMT4">
                  <p:embed/>
                </p:oleObj>
              </mc:Choice>
              <mc:Fallback>
                <p:oleObj name="Equation" r:id="rId5" imgW="23469600" imgH="1706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3255" y="836930"/>
                        <a:ext cx="1978660" cy="1435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159"/>
          <p:cNvGraphicFramePr>
            <a:graphicFrameLocks noChangeAspect="1"/>
          </p:cNvGraphicFramePr>
          <p:nvPr/>
        </p:nvGraphicFramePr>
        <p:xfrm>
          <a:off x="2592388" y="2282825"/>
          <a:ext cx="49768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" imgW="61874400" imgH="17068800" progId="Equation.DSMT4">
                  <p:embed/>
                </p:oleObj>
              </mc:Choice>
              <mc:Fallback>
                <p:oleObj name="Equation" r:id="rId7" imgW="61874400" imgH="17068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2282825"/>
                        <a:ext cx="4976812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2230" y="365760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即</a:t>
            </a:r>
            <a:r>
              <a:rPr lang="en-US" altLang="zh-CN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可逆，又因为</a:t>
            </a:r>
            <a:endParaRPr lang="zh-CN" altLang="en-US" b="1" noProof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9" name="对象 -2147482157"/>
          <p:cNvGraphicFramePr>
            <a:graphicFrameLocks noChangeAspect="1"/>
          </p:cNvGraphicFramePr>
          <p:nvPr/>
        </p:nvGraphicFramePr>
        <p:xfrm>
          <a:off x="549275" y="4292600"/>
          <a:ext cx="81105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77114400" imgH="10972800" progId="Equation.DSMT4">
                  <p:embed/>
                </p:oleObj>
              </mc:Choice>
              <mc:Fallback>
                <p:oleObj name="Equation" r:id="rId9" imgW="77114400" imgH="109728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9275" y="4292600"/>
                        <a:ext cx="8110538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156"/>
          <p:cNvGraphicFramePr>
            <a:graphicFrameLocks noChangeAspect="1"/>
          </p:cNvGraphicFramePr>
          <p:nvPr/>
        </p:nvGraphicFramePr>
        <p:xfrm>
          <a:off x="549275" y="5518150"/>
          <a:ext cx="81692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77724000" imgH="10972800" progId="Equation.DSMT4">
                  <p:embed/>
                </p:oleObj>
              </mc:Choice>
              <mc:Fallback>
                <p:oleObj name="Equation" r:id="rId11" imgW="77724000" imgH="109728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" y="5518150"/>
                        <a:ext cx="816927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514" grpId="1" animBg="1"/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逆矩阵的计算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1195705"/>
            <a:ext cx="16776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18615" y="1281430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求矩阵</a:t>
            </a:r>
            <a:r>
              <a:rPr lang="zh-CN" altLang="en-US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b="1" i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b="1" noProof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的逆矩阵，其中</a:t>
            </a:r>
            <a:endParaRPr lang="zh-CN" altLang="en-US" b="1" noProof="0">
              <a:solidFill>
                <a:schemeClr val="tx1"/>
              </a:solidFill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2" name="对象 -2147482161"/>
          <p:cNvGraphicFramePr>
            <a:graphicFrameLocks noChangeAspect="1"/>
          </p:cNvGraphicFramePr>
          <p:nvPr/>
        </p:nvGraphicFramePr>
        <p:xfrm>
          <a:off x="5723255" y="836930"/>
          <a:ext cx="1978660" cy="14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4" imgW="23469600" imgH="17068800" progId="Equation.DSMT4">
                  <p:embed/>
                </p:oleObj>
              </mc:Choice>
              <mc:Fallback>
                <p:oleObj name="Equation" r:id="rId4" imgW="23469600" imgH="1706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3255" y="836930"/>
                        <a:ext cx="1978660" cy="1435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99795" y="3932555"/>
            <a:ext cx="53822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故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55738" y="3495675"/>
          <a:ext cx="52847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59740800" imgH="17068800" progId="Equation.DSMT4">
                  <p:embed/>
                </p:oleObj>
              </mc:Choice>
              <mc:Fallback>
                <p:oleObj name="Equation" r:id="rId6" imgW="59740800" imgH="17068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5738" y="3495675"/>
                        <a:ext cx="5284787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152"/>
          <p:cNvGraphicFramePr>
            <a:graphicFrameLocks noChangeAspect="1"/>
          </p:cNvGraphicFramePr>
          <p:nvPr/>
        </p:nvGraphicFramePr>
        <p:xfrm>
          <a:off x="1017588" y="5153025"/>
          <a:ext cx="647541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70713600" imgH="17068800" progId="Equation.DSMT4">
                  <p:embed/>
                </p:oleObj>
              </mc:Choice>
              <mc:Fallback>
                <p:oleObj name="Equation" r:id="rId8" imgW="70713600" imgH="1706880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7588" y="5153025"/>
                        <a:ext cx="6475412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155"/>
          <p:cNvGraphicFramePr>
            <a:graphicFrameLocks noChangeAspect="1"/>
          </p:cNvGraphicFramePr>
          <p:nvPr/>
        </p:nvGraphicFramePr>
        <p:xfrm>
          <a:off x="752475" y="2339975"/>
          <a:ext cx="7461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75285600" imgH="10972800" progId="Equation.DSMT4">
                  <p:embed/>
                </p:oleObj>
              </mc:Choice>
              <mc:Fallback>
                <p:oleObj name="Equation" r:id="rId10" imgW="75285600" imgH="1097280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2475" y="2339975"/>
                        <a:ext cx="746125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：逆矩阵的应用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希尔密码</a:t>
            </a:r>
            <a:endParaRPr lang="zh-CN" altLang="en-US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5114" name="Rectangle 10"/>
          <p:cNvSpPr/>
          <p:nvPr>
            <p:custDataLst>
              <p:tags r:id="rId2"/>
            </p:custDataLst>
          </p:nvPr>
        </p:nvSpPr>
        <p:spPr>
          <a:xfrm>
            <a:off x="467995" y="825500"/>
            <a:ext cx="811530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希尔密码是加密和解密的一种方法，就是利用可逆的密钥矩阵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在模26的意义下进行线性变换，其基本思想是将一个明文字母通过线性变换，将它们转换为一个密文字母，解密只要作一次逆变换就可以了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Rectangle 10"/>
          <p:cNvSpPr/>
          <p:nvPr>
            <p:custDataLst>
              <p:tags r:id="rId3"/>
            </p:custDataLst>
          </p:nvPr>
        </p:nvSpPr>
        <p:spPr>
          <a:xfrm>
            <a:off x="395605" y="4221480"/>
            <a:ext cx="811530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请阅读课本关于希尔密码的加密过程，完成希尔密码的加密和解密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通过实例抽象出逆矩阵的定义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逆矩阵的定义、性质和求法.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310981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逆矩阵的求法及运用.</a:t>
            </a:r>
            <a:endParaRPr sz="25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23088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580" y="3813175"/>
            <a:ext cx="836231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利用逆矩阵解决Hill密码问题，完成应用练习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/>
          <p:cNvSpPr/>
          <p:nvPr/>
        </p:nvSpPr>
        <p:spPr bwMode="auto">
          <a:xfrm>
            <a:off x="678738" y="3842297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457284"/>
            <a:ext cx="77454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你知道逆矩阵在数学上和实际问题中还有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哪些应用吗？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4573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24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48130" y="2205355"/>
            <a:ext cx="5718810" cy="6076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1" dirty="0">
                <a:latin typeface="+mn-lt"/>
                <a:ea typeface="华文中宋" panose="02010600040101010101" pitchFamily="2" charset="-122"/>
              </a:rPr>
              <a:t>习题二：</a:t>
            </a:r>
            <a:r>
              <a:rPr kumimoji="0" lang="en-US" b="1" dirty="0">
                <a:latin typeface="+mn-lt"/>
                <a:ea typeface="华文中宋" panose="02010600040101010101" pitchFamily="2" charset="-122"/>
              </a:rPr>
              <a:t>10</a:t>
            </a:r>
            <a:r>
              <a:rPr kumimoji="0" lang="zh-CN" altLang="en-US" b="1" dirty="0">
                <a:latin typeface="+mn-lt"/>
                <a:ea typeface="华文中宋" panose="02010600040101010101" pitchFamily="2" charset="-122"/>
              </a:rPr>
              <a:t>（</a:t>
            </a:r>
            <a:r>
              <a:rPr kumimoji="0" lang="en-US" altLang="zh-CN" b="1" dirty="0">
                <a:latin typeface="+mn-lt"/>
                <a:ea typeface="华文中宋" panose="02010600040101010101" pitchFamily="2" charset="-122"/>
              </a:rPr>
              <a:t>3</a:t>
            </a:r>
            <a:r>
              <a:rPr kumimoji="0" lang="zh-CN" altLang="en-US" b="1" dirty="0">
                <a:latin typeface="+mn-lt"/>
                <a:ea typeface="华文中宋" panose="02010600040101010101" pitchFamily="2" charset="-122"/>
              </a:rPr>
              <a:t>）、</a:t>
            </a:r>
            <a:r>
              <a:rPr kumimoji="0" lang="en-US" altLang="zh-CN" b="1" dirty="0">
                <a:latin typeface="+mn-lt"/>
                <a:ea typeface="华文中宋" panose="02010600040101010101" pitchFamily="2" charset="-122"/>
              </a:rPr>
              <a:t>13</a:t>
            </a:r>
            <a:r>
              <a:rPr kumimoji="0" lang="zh-CN" altLang="en-US" b="1" dirty="0">
                <a:latin typeface="+mn-lt"/>
                <a:ea typeface="华文中宋" panose="02010600040101010101" pitchFamily="2" charset="-122"/>
              </a:rPr>
              <a:t>、</a:t>
            </a:r>
            <a:r>
              <a:rPr kumimoji="0" lang="en-US" altLang="zh-CN" b="1" dirty="0">
                <a:latin typeface="+mn-lt"/>
                <a:ea typeface="华文中宋" panose="02010600040101010101" pitchFamily="2" charset="-122"/>
              </a:rPr>
              <a:t>15</a:t>
            </a:r>
            <a:r>
              <a:rPr kumimoji="0" lang="zh-CN" altLang="en-US" b="1" dirty="0">
                <a:latin typeface="+mn-lt"/>
                <a:ea typeface="华文中宋" panose="02010600040101010101" pitchFamily="2" charset="-122"/>
              </a:rPr>
              <a:t>、</a:t>
            </a:r>
            <a:r>
              <a:rPr kumimoji="0" lang="en-US" altLang="zh-CN" b="1" dirty="0">
                <a:latin typeface="+mn-lt"/>
                <a:ea typeface="华文中宋" panose="02010600040101010101" pitchFamily="2" charset="-122"/>
              </a:rPr>
              <a:t>16</a:t>
            </a:r>
            <a:endParaRPr kumimoji="0" lang="en-US" altLang="zh-CN" b="1" dirty="0">
              <a:latin typeface="+mn-lt"/>
              <a:ea typeface="华文中宋" panose="02010600040101010101" pitchFamily="2" charset="-122"/>
            </a:endParaRPr>
          </a:p>
        </p:txBody>
      </p:sp>
      <p:grpSp>
        <p:nvGrpSpPr>
          <p:cNvPr id="62467" name="Group 29"/>
          <p:cNvGrpSpPr/>
          <p:nvPr/>
        </p:nvGrpSpPr>
        <p:grpSpPr bwMode="auto">
          <a:xfrm>
            <a:off x="60325" y="136525"/>
            <a:ext cx="2497934" cy="825500"/>
            <a:chOff x="51" y="0"/>
            <a:chExt cx="881" cy="246"/>
          </a:xfrm>
        </p:grpSpPr>
        <p:sp>
          <p:nvSpPr>
            <p:cNvPr id="62475" name="Rectangle 30"/>
            <p:cNvSpPr>
              <a:spLocks noChangeArrowheads="1"/>
            </p:cNvSpPr>
            <p:nvPr/>
          </p:nvSpPr>
          <p:spPr bwMode="auto">
            <a:xfrm>
              <a:off x="349" y="9"/>
              <a:ext cx="58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作  业</a:t>
              </a:r>
              <a:endPara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476" name="Group 31"/>
            <p:cNvGrpSpPr/>
            <p:nvPr/>
          </p:nvGrpSpPr>
          <p:grpSpPr bwMode="auto">
            <a:xfrm>
              <a:off x="51" y="0"/>
              <a:ext cx="829" cy="246"/>
              <a:chOff x="51" y="0"/>
              <a:chExt cx="829" cy="246"/>
            </a:xfrm>
          </p:grpSpPr>
          <p:sp>
            <p:nvSpPr>
              <p:cNvPr id="62477" name="Line 32"/>
              <p:cNvSpPr>
                <a:spLocks noChangeShapeType="1"/>
              </p:cNvSpPr>
              <p:nvPr/>
            </p:nvSpPr>
            <p:spPr bwMode="auto">
              <a:xfrm flipV="1">
                <a:off x="96" y="198"/>
                <a:ext cx="784" cy="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ea typeface="华文中宋" panose="02010600040101010101" pitchFamily="2" charset="-122"/>
                </a:endParaRPr>
              </a:p>
            </p:txBody>
          </p:sp>
          <p:pic>
            <p:nvPicPr>
              <p:cNvPr id="62478" name="Picture 33" descr="BD10263_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" y="0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 Box 4103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7150814" y="6237312"/>
            <a:ext cx="19970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线性代数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通过线性变换得到逆矩阵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6287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2.6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9945" name="Text Box 9"/>
          <p:cNvSpPr txBox="1"/>
          <p:nvPr>
            <p:custDataLst>
              <p:tags r:id="rId4"/>
            </p:custDataLst>
          </p:nvPr>
        </p:nvSpPr>
        <p:spPr>
          <a:xfrm>
            <a:off x="1978660" y="922655"/>
            <a:ext cx="6942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设有两组变量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2……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2……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Text Box 9"/>
          <p:cNvSpPr txBox="1"/>
          <p:nvPr>
            <p:custDataLst>
              <p:tags r:id="rId5"/>
            </p:custDataLst>
          </p:nvPr>
        </p:nvSpPr>
        <p:spPr>
          <a:xfrm>
            <a:off x="395605" y="1772603"/>
            <a:ext cx="739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已知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对象 -214748147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20900" y="1560513"/>
          <a:ext cx="5183188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48158400" imgH="22555200" progId="Equation.DSMT4">
                  <p:embed/>
                </p:oleObj>
              </mc:Choice>
              <mc:Fallback>
                <p:oleObj name="Equation" r:id="rId7" imgW="48158400" imgH="22555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0900" y="1560513"/>
                        <a:ext cx="5183188" cy="240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/>
          <p:cNvSpPr txBox="1"/>
          <p:nvPr>
            <p:custDataLst>
              <p:tags r:id="rId9"/>
            </p:custDataLst>
          </p:nvPr>
        </p:nvSpPr>
        <p:spPr>
          <a:xfrm>
            <a:off x="539750" y="4077335"/>
            <a:ext cx="5410200" cy="479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可以用矩阵形式表示为</a:t>
            </a:r>
            <a:r>
              <a:rPr lang="zh-CN" altLang="en-US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6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Ax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endParaRPr lang="zh-CN" altLang="en-US" sz="2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6303010" y="4785678"/>
            <a:ext cx="1409700" cy="1635124"/>
            <a:chOff x="4297" y="2413"/>
            <a:chExt cx="888" cy="1030"/>
          </a:xfrm>
        </p:grpSpPr>
        <p:sp>
          <p:nvSpPr>
            <p:cNvPr id="61458" name="Text Box 18"/>
            <p:cNvSpPr txBox="1"/>
            <p:nvPr>
              <p:custDataLst>
                <p:tags r:id="rId10"/>
              </p:custDataLst>
            </p:nvPr>
          </p:nvSpPr>
          <p:spPr>
            <a:xfrm>
              <a:off x="4297" y="2789"/>
              <a:ext cx="888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y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=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。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endParaRPr>
            </a:p>
          </p:txBody>
        </p:sp>
        <p:grpSp>
          <p:nvGrpSpPr>
            <p:cNvPr id="61459" name="Group 19"/>
            <p:cNvGrpSpPr/>
            <p:nvPr/>
          </p:nvGrpSpPr>
          <p:grpSpPr>
            <a:xfrm>
              <a:off x="4557" y="2413"/>
              <a:ext cx="349" cy="1030"/>
              <a:chOff x="4557" y="2470"/>
              <a:chExt cx="349" cy="1030"/>
            </a:xfrm>
          </p:grpSpPr>
          <p:sp>
            <p:nvSpPr>
              <p:cNvPr id="61460" name="Rectangle 20"/>
              <p:cNvSpPr/>
              <p:nvPr>
                <p:custDataLst>
                  <p:tags r:id="rId11"/>
                </p:custDataLst>
              </p:nvPr>
            </p:nvSpPr>
            <p:spPr>
              <a:xfrm>
                <a:off x="4639" y="2470"/>
                <a:ext cx="168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l"/>
                <a:r>
                  <a:rPr lang="en-US" altLang="zh-CN" sz="2600" b="1" i="1" dirty="0">
                    <a:ea typeface="华文中宋" panose="02010600040101010101" pitchFamily="2" charset="-122"/>
                    <a:sym typeface="+mn-ea"/>
                  </a:rPr>
                  <a:t>y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l"/>
                <a:r>
                  <a:rPr lang="en-US" altLang="zh-CN" sz="2600" b="1" i="1" dirty="0">
                    <a:ea typeface="华文中宋" panose="02010600040101010101" pitchFamily="2" charset="-122"/>
                    <a:sym typeface="+mn-ea"/>
                  </a:rPr>
                  <a:t>y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l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l"/>
                <a:r>
                  <a:rPr lang="en-US" altLang="zh-CN" sz="2600" b="1" i="1" dirty="0" err="1">
                    <a:ea typeface="华文中宋" panose="02010600040101010101" pitchFamily="2" charset="-122"/>
                    <a:sym typeface="+mn-ea"/>
                  </a:rPr>
                  <a:t>y</a:t>
                </a:r>
                <a:r>
                  <a:rPr lang="en-US" altLang="zh-CN" sz="2600" b="1" i="1" baseline="-30000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i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1" name="AutoShape 21"/>
              <p:cNvSpPr/>
              <p:nvPr>
                <p:custDataLst>
                  <p:tags r:id="rId12"/>
                </p:custDataLst>
              </p:nvPr>
            </p:nvSpPr>
            <p:spPr>
              <a:xfrm>
                <a:off x="4557" y="2552"/>
                <a:ext cx="349" cy="927"/>
              </a:xfrm>
              <a:prstGeom prst="bracketPair">
                <a:avLst>
                  <a:gd name="adj" fmla="val 14898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7" name="Group 22"/>
          <p:cNvGrpSpPr/>
          <p:nvPr/>
        </p:nvGrpSpPr>
        <p:grpSpPr>
          <a:xfrm>
            <a:off x="1561148" y="4785678"/>
            <a:ext cx="3143250" cy="1635124"/>
            <a:chOff x="969" y="2413"/>
            <a:chExt cx="1980" cy="1030"/>
          </a:xfrm>
        </p:grpSpPr>
        <p:sp>
          <p:nvSpPr>
            <p:cNvPr id="61463" name="Text Box 23"/>
            <p:cNvSpPr txBox="1"/>
            <p:nvPr>
              <p:custDataLst>
                <p:tags r:id="rId13"/>
              </p:custDataLst>
            </p:nvPr>
          </p:nvSpPr>
          <p:spPr>
            <a:xfrm>
              <a:off x="969" y="2789"/>
              <a:ext cx="198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=                             </a:t>
              </a:r>
              <a:r>
                <a:rPr lang="zh-CN" altLang="en-US" sz="26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endParaRPr>
            </a:p>
          </p:txBody>
        </p:sp>
        <p:grpSp>
          <p:nvGrpSpPr>
            <p:cNvPr id="61464" name="Group 24"/>
            <p:cNvGrpSpPr/>
            <p:nvPr/>
          </p:nvGrpSpPr>
          <p:grpSpPr>
            <a:xfrm>
              <a:off x="1235" y="2413"/>
              <a:ext cx="1413" cy="1030"/>
              <a:chOff x="1235" y="2413"/>
              <a:chExt cx="1413" cy="1030"/>
            </a:xfrm>
          </p:grpSpPr>
          <p:sp>
            <p:nvSpPr>
              <p:cNvPr id="61465" name="Rectangle 25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38" y="2413"/>
                <a:ext cx="247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6" name="Rectangle 26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05" y="2413"/>
                <a:ext cx="247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7" name="Rectangle 27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60" y="2413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r" eaLnBrk="0" hangingPunct="0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endParaRPr>
              </a:p>
              <a:p>
                <a:pPr algn="r" eaLnBrk="0" hangingPunct="0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1468" name="Rectangle 28"/>
              <p:cNvSpPr/>
              <p:nvPr>
                <p:custDataLst>
                  <p:tags r:id="rId17"/>
                </p:custDataLst>
              </p:nvPr>
            </p:nvSpPr>
            <p:spPr>
              <a:xfrm>
                <a:off x="2321" y="2413"/>
                <a:ext cx="254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600" b="1" i="1" baseline="-30000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nn</a:t>
                </a:r>
                <a:endParaRPr lang="en-US" altLang="zh-CN" sz="2600" b="1" i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9" name="AutoShape 29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35" y="2495"/>
                <a:ext cx="1413" cy="927"/>
              </a:xfrm>
              <a:prstGeom prst="bracketPair">
                <a:avLst>
                  <a:gd name="adj" fmla="val 485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8" name="Group 30"/>
          <p:cNvGrpSpPr/>
          <p:nvPr/>
        </p:nvGrpSpPr>
        <p:grpSpPr>
          <a:xfrm>
            <a:off x="4763135" y="4785678"/>
            <a:ext cx="1501775" cy="1624012"/>
            <a:chOff x="3327" y="2413"/>
            <a:chExt cx="946" cy="1023"/>
          </a:xfrm>
        </p:grpSpPr>
        <p:sp>
          <p:nvSpPr>
            <p:cNvPr id="61471" name="Text Box 31"/>
            <p:cNvSpPr txBox="1"/>
            <p:nvPr>
              <p:custDataLst>
                <p:tags r:id="rId19"/>
              </p:custDataLst>
            </p:nvPr>
          </p:nvSpPr>
          <p:spPr>
            <a:xfrm>
              <a:off x="3327" y="2789"/>
              <a:ext cx="94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x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=          </a:t>
              </a:r>
              <a:r>
                <a:rPr lang="zh-CN" altLang="en-US" sz="26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endParaRPr>
            </a:p>
          </p:txBody>
        </p:sp>
        <p:grpSp>
          <p:nvGrpSpPr>
            <p:cNvPr id="61472" name="Group 32"/>
            <p:cNvGrpSpPr/>
            <p:nvPr/>
          </p:nvGrpSpPr>
          <p:grpSpPr>
            <a:xfrm>
              <a:off x="3619" y="2413"/>
              <a:ext cx="349" cy="1023"/>
              <a:chOff x="4557" y="2470"/>
              <a:chExt cx="349" cy="1023"/>
            </a:xfrm>
          </p:grpSpPr>
          <p:sp>
            <p:nvSpPr>
              <p:cNvPr id="61473" name="Rectangle 33"/>
              <p:cNvSpPr/>
              <p:nvPr>
                <p:custDataLst>
                  <p:tags r:id="rId20"/>
                </p:custDataLst>
              </p:nvPr>
            </p:nvSpPr>
            <p:spPr>
              <a:xfrm>
                <a:off x="4639" y="2470"/>
                <a:ext cx="172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x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x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r>
                  <a:rPr lang="en-US" altLang="zh-CN" sz="2600" b="1" i="1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x</a:t>
                </a:r>
                <a:r>
                  <a:rPr lang="en-US" altLang="zh-CN" sz="2600" b="1" i="1" baseline="-30000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i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74" name="AutoShape 34"/>
              <p:cNvSpPr/>
              <p:nvPr>
                <p:custDataLst>
                  <p:tags r:id="rId21"/>
                </p:custDataLst>
              </p:nvPr>
            </p:nvSpPr>
            <p:spPr>
              <a:xfrm>
                <a:off x="4557" y="2552"/>
                <a:ext cx="349" cy="927"/>
              </a:xfrm>
              <a:prstGeom prst="bracketPair">
                <a:avLst>
                  <a:gd name="adj" fmla="val 14898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build="p"/>
      <p:bldP spid="2" grpId="0" build="p"/>
      <p:bldP spid="1372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通过线性变换得到逆矩阵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5" name="Text Box 9"/>
          <p:cNvSpPr txBox="1"/>
          <p:nvPr>
            <p:custDataLst>
              <p:tags r:id="rId3"/>
            </p:custDataLst>
          </p:nvPr>
        </p:nvSpPr>
        <p:spPr>
          <a:xfrm>
            <a:off x="683895" y="963930"/>
            <a:ext cx="77609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|0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由克莱姆法则可知，唯一解可表示为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7220" name="Text Box 4"/>
          <p:cNvSpPr txBox="1"/>
          <p:nvPr>
            <p:custDataLst>
              <p:tags r:id="rId4"/>
            </p:custDataLst>
          </p:nvPr>
        </p:nvSpPr>
        <p:spPr>
          <a:xfrm>
            <a:off x="467360" y="3957320"/>
            <a:ext cx="8072120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这就是从变量组</a:t>
            </a:r>
            <a:r>
              <a:rPr lang="zh-CN" altLang="en-US" sz="2600" b="1" dirty="0"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1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 ,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2……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n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到变量组</a:t>
            </a:r>
            <a:r>
              <a:rPr lang="zh-CN" altLang="en-US" sz="2600" b="1" dirty="0"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1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 ,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2……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 ,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baseline="-25000" dirty="0">
                <a:ea typeface="华文中宋" panose="02010600040101010101" pitchFamily="2" charset="-122"/>
                <a:sym typeface="+mn-ea"/>
              </a:rPr>
              <a:t>n  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的逆变换，记</a:t>
            </a:r>
            <a:endParaRPr lang="en-US" altLang="zh-CN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2771458" y="4658043"/>
            <a:ext cx="3146425" cy="1635124"/>
            <a:chOff x="969" y="2413"/>
            <a:chExt cx="1982" cy="1030"/>
          </a:xfrm>
        </p:grpSpPr>
        <p:sp>
          <p:nvSpPr>
            <p:cNvPr id="61463" name="Text Box 23"/>
            <p:cNvSpPr txBox="1"/>
            <p:nvPr>
              <p:custDataLst>
                <p:tags r:id="rId5"/>
              </p:custDataLst>
            </p:nvPr>
          </p:nvSpPr>
          <p:spPr>
            <a:xfrm>
              <a:off x="969" y="2789"/>
              <a:ext cx="1982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=                             </a:t>
              </a:r>
              <a:r>
                <a:rPr lang="zh-CN" altLang="en-US" sz="26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endParaRPr>
            </a:p>
          </p:txBody>
        </p:sp>
        <p:grpSp>
          <p:nvGrpSpPr>
            <p:cNvPr id="61464" name="Group 24"/>
            <p:cNvGrpSpPr/>
            <p:nvPr/>
          </p:nvGrpSpPr>
          <p:grpSpPr>
            <a:xfrm>
              <a:off x="1235" y="2413"/>
              <a:ext cx="1413" cy="1030"/>
              <a:chOff x="1235" y="2413"/>
              <a:chExt cx="1413" cy="1030"/>
            </a:xfrm>
          </p:grpSpPr>
          <p:sp>
            <p:nvSpPr>
              <p:cNvPr id="61465" name="Rectangle 25"/>
              <p:cNvSpPr/>
              <p:nvPr>
                <p:custDataLst>
                  <p:tags r:id="rId6"/>
                </p:custDataLst>
              </p:nvPr>
            </p:nvSpPr>
            <p:spPr>
              <a:xfrm>
                <a:off x="1338" y="2413"/>
                <a:ext cx="247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6" name="Rectangle 26"/>
              <p:cNvSpPr/>
              <p:nvPr>
                <p:custDataLst>
                  <p:tags r:id="rId7"/>
                </p:custDataLst>
              </p:nvPr>
            </p:nvSpPr>
            <p:spPr>
              <a:xfrm>
                <a:off x="1705" y="2413"/>
                <a:ext cx="247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7" name="Rectangle 27"/>
              <p:cNvSpPr/>
              <p:nvPr>
                <p:custDataLst>
                  <p:tags r:id="rId8"/>
                </p:custDataLst>
              </p:nvPr>
            </p:nvSpPr>
            <p:spPr>
              <a:xfrm>
                <a:off x="2060" y="2413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r" eaLnBrk="0" hangingPunct="0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endParaRPr>
              </a:p>
              <a:p>
                <a:pPr algn="r" eaLnBrk="0" hangingPunct="0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1468" name="Rectangle 28"/>
              <p:cNvSpPr/>
              <p:nvPr>
                <p:custDataLst>
                  <p:tags r:id="rId9"/>
                </p:custDataLst>
              </p:nvPr>
            </p:nvSpPr>
            <p:spPr>
              <a:xfrm>
                <a:off x="2321" y="2413"/>
                <a:ext cx="254" cy="10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/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dirty="0"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algn="ctr"/>
                <a:r>
                  <a:rPr lang="en-US" altLang="zh-CN" sz="2600" b="1" i="1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b</a:t>
                </a:r>
                <a:r>
                  <a:rPr lang="en-US" altLang="zh-CN" sz="2600" b="1" i="1" baseline="-30000" dirty="0" err="1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nn</a:t>
                </a:r>
                <a:endParaRPr lang="en-US" altLang="zh-CN" sz="2600" b="1" i="1" baseline="-30000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1469" name="AutoShape 29"/>
              <p:cNvSpPr/>
              <p:nvPr>
                <p:custDataLst>
                  <p:tags r:id="rId10"/>
                </p:custDataLst>
              </p:nvPr>
            </p:nvSpPr>
            <p:spPr>
              <a:xfrm>
                <a:off x="1235" y="2495"/>
                <a:ext cx="1413" cy="927"/>
              </a:xfrm>
              <a:prstGeom prst="bracketPair">
                <a:avLst>
                  <a:gd name="adj" fmla="val 485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endParaRPr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</p:grpSp>
      <p:graphicFrame>
        <p:nvGraphicFramePr>
          <p:cNvPr id="2" name="对象 -214748227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46618" y="1487805"/>
          <a:ext cx="4768215" cy="236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2" imgW="47244000" imgH="22555200" progId="Equation.DSMT4">
                  <p:embed/>
                </p:oleObj>
              </mc:Choice>
              <mc:Fallback>
                <p:oleObj name="Equation" r:id="rId12" imgW="47244000" imgH="22555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6618" y="1487805"/>
                        <a:ext cx="4768215" cy="2360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build="p"/>
      <p:bldP spid="1372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通过线性变换得到逆矩阵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5" name="Text Box 9"/>
          <p:cNvSpPr txBox="1"/>
          <p:nvPr>
            <p:custDataLst>
              <p:tags r:id="rId3"/>
            </p:custDataLst>
          </p:nvPr>
        </p:nvSpPr>
        <p:spPr>
          <a:xfrm>
            <a:off x="683895" y="963930"/>
            <a:ext cx="77609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则逆变换的矩阵形式为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By</a:t>
            </a:r>
            <a:endParaRPr lang="en-US" altLang="zh-CN" sz="2800" b="1" i="1"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37220" name="Text Box 4"/>
          <p:cNvSpPr txBox="1"/>
          <p:nvPr>
            <p:custDataLst>
              <p:tags r:id="rId4"/>
            </p:custDataLst>
          </p:nvPr>
        </p:nvSpPr>
        <p:spPr>
          <a:xfrm>
            <a:off x="755650" y="1557020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</a:t>
            </a:r>
            <a:r>
              <a:rPr lang="en-US" altLang="zh-CN" sz="2600" b="1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By </a:t>
            </a:r>
            <a:r>
              <a:rPr lang="en-US" altLang="zh-CN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代入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Ax</a:t>
            </a:r>
            <a:r>
              <a:rPr lang="zh-CN" altLang="en-US" sz="2600" b="1" dirty="0">
                <a:ea typeface="华文中宋" panose="02010600040101010101" pitchFamily="2" charset="-122"/>
                <a:sym typeface="+mn-ea"/>
              </a:rPr>
              <a:t>，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可得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(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By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)=(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AB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)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y</a:t>
            </a:r>
            <a:endParaRPr lang="en-US" altLang="zh-CN" sz="2600" b="1" dirty="0"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3" name="Text Box 4"/>
          <p:cNvSpPr txBox="1"/>
          <p:nvPr>
            <p:custDataLst>
              <p:tags r:id="rId5"/>
            </p:custDataLst>
          </p:nvPr>
        </p:nvSpPr>
        <p:spPr>
          <a:xfrm>
            <a:off x="755650" y="2205355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i="1">
                <a:ea typeface="华文中宋" panose="02010600040101010101" pitchFamily="2" charset="-122"/>
                <a:sym typeface="+mn-ea"/>
              </a:rPr>
              <a:t>AB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=I</a:t>
            </a:r>
            <a:endParaRPr lang="en-US" altLang="zh-CN" sz="2600" b="1" dirty="0"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" name="Text Box 4"/>
          <p:cNvSpPr txBox="1"/>
          <p:nvPr>
            <p:custDataLst>
              <p:tags r:id="rId6"/>
            </p:custDataLst>
          </p:nvPr>
        </p:nvSpPr>
        <p:spPr>
          <a:xfrm>
            <a:off x="755650" y="2755900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同理，把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y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Ax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代入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By </a:t>
            </a:r>
            <a:r>
              <a:rPr lang="zh-CN" altLang="en-US" sz="2600" b="1" dirty="0">
                <a:ea typeface="华文中宋" panose="02010600040101010101" pitchFamily="2" charset="-122"/>
                <a:sym typeface="+mn-ea"/>
              </a:rPr>
              <a:t>，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可得</a:t>
            </a:r>
            <a:r>
              <a:rPr lang="en-US" altLang="zh-CN" sz="2600" b="1" i="1" dirty="0">
                <a:ea typeface="华文中宋" panose="02010600040101010101" pitchFamily="2" charset="-122"/>
                <a:sym typeface="+mn-ea"/>
              </a:rPr>
              <a:t>x</a:t>
            </a:r>
            <a:r>
              <a:rPr lang="en-US" altLang="zh-CN" sz="2600" b="1" dirty="0">
                <a:ea typeface="华文中宋" panose="02010600040101010101" pitchFamily="2" charset="-122"/>
                <a:sym typeface="+mn-ea"/>
              </a:rPr>
              <a:t>=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(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Ax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)=(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BA</a:t>
            </a:r>
            <a:r>
              <a:rPr lang="en-US" altLang="zh-CN" sz="2600" b="1">
                <a:ea typeface="华文中宋" panose="02010600040101010101" pitchFamily="2" charset="-122"/>
                <a:sym typeface="+mn-ea"/>
              </a:rPr>
              <a:t>)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x</a:t>
            </a:r>
            <a:endParaRPr lang="en-US" altLang="zh-CN" sz="2600" b="1" i="1"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7" name="Text Box 4"/>
          <p:cNvSpPr txBox="1"/>
          <p:nvPr>
            <p:custDataLst>
              <p:tags r:id="rId7"/>
            </p:custDataLst>
          </p:nvPr>
        </p:nvSpPr>
        <p:spPr>
          <a:xfrm>
            <a:off x="755650" y="3404235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600" b="1" i="1">
                <a:ea typeface="华文中宋" panose="02010600040101010101" pitchFamily="2" charset="-122"/>
                <a:sym typeface="+mn-ea"/>
              </a:rPr>
              <a:t>BA=I</a:t>
            </a:r>
            <a:endParaRPr lang="en-US" altLang="zh-CN" sz="2600" b="1" dirty="0"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9" name="Text Box 4"/>
          <p:cNvSpPr txBox="1"/>
          <p:nvPr>
            <p:custDataLst>
              <p:tags r:id="rId8"/>
            </p:custDataLst>
          </p:nvPr>
        </p:nvSpPr>
        <p:spPr>
          <a:xfrm>
            <a:off x="755650" y="3954780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AB=BA=I</a:t>
            </a:r>
            <a:endParaRPr lang="en-US" altLang="zh-CN" b="1" dirty="0"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10" name="Text Box 4"/>
          <p:cNvSpPr txBox="1"/>
          <p:nvPr>
            <p:custDataLst>
              <p:tags r:id="rId9"/>
            </p:custDataLst>
          </p:nvPr>
        </p:nvSpPr>
        <p:spPr>
          <a:xfrm>
            <a:off x="755650" y="4653280"/>
            <a:ext cx="8072120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我们把满足这样条件的矩阵称为互为逆矩阵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build="p"/>
      <p:bldP spid="137220" grpId="0" build="p"/>
      <p:bldP spid="3" grpId="0" build="p"/>
      <p:bldP spid="5" grpId="0" build="p"/>
      <p:bldP spid="7" grpId="0" build="p"/>
      <p:bldP spid="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逆矩阵定义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83895" y="1103630"/>
            <a:ext cx="16173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定义</a:t>
            </a:r>
            <a:r>
              <a:rPr kumimoji="1" lang="en-US" altLang="zh-CN" sz="2800" b="1" i="0" u="none" strike="noStrike" kern="1200" cap="none" spc="0" normalizeH="0" baseline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2.9</a:t>
            </a:r>
            <a:endParaRPr kumimoji="1" lang="en-US" altLang="zh-CN" sz="2800" b="1" i="0" u="none" strike="noStrike" kern="1200" cap="none" spc="0" normalizeH="0" baseline="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1986" name="Rectangle 2"/>
          <p:cNvSpPr/>
          <p:nvPr>
            <p:custDataLst>
              <p:tags r:id="rId3"/>
            </p:custDataLst>
          </p:nvPr>
        </p:nvSpPr>
        <p:spPr>
          <a:xfrm>
            <a:off x="2194560" y="1196975"/>
            <a:ext cx="6499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是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阶方阵，若存在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阶方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，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87" name="Rectangle 3"/>
          <p:cNvSpPr/>
          <p:nvPr>
            <p:custDataLst>
              <p:tags r:id="rId4"/>
            </p:custDataLst>
          </p:nvPr>
        </p:nvSpPr>
        <p:spPr>
          <a:xfrm>
            <a:off x="539433" y="1919288"/>
            <a:ext cx="895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使得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88" name="Rectangle 4"/>
          <p:cNvSpPr/>
          <p:nvPr>
            <p:custDataLst>
              <p:tags r:id="rId5"/>
            </p:custDataLst>
          </p:nvPr>
        </p:nvSpPr>
        <p:spPr>
          <a:xfrm>
            <a:off x="3275965" y="1916748"/>
            <a:ext cx="38531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89" name="Rectangle 5"/>
          <p:cNvSpPr/>
          <p:nvPr>
            <p:custDataLst>
              <p:tags r:id="rId6"/>
            </p:custDataLst>
          </p:nvPr>
        </p:nvSpPr>
        <p:spPr>
          <a:xfrm>
            <a:off x="539433" y="2601913"/>
            <a:ext cx="673417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则称矩阵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可逆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且称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是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逆矩阵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1991" name="Rectangle 7"/>
          <p:cNvSpPr/>
          <p:nvPr>
            <p:custDataLst>
              <p:tags r:id="rId7"/>
            </p:custDataLst>
          </p:nvPr>
        </p:nvSpPr>
        <p:spPr>
          <a:xfrm>
            <a:off x="1436688" y="3932238"/>
            <a:ext cx="66808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如果不存在满足上式的矩阵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则称矩阵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92" name="Rectangle 8"/>
          <p:cNvSpPr/>
          <p:nvPr>
            <p:custDataLst>
              <p:tags r:id="rId8"/>
            </p:custDataLst>
          </p:nvPr>
        </p:nvSpPr>
        <p:spPr>
          <a:xfrm>
            <a:off x="446088" y="4541838"/>
            <a:ext cx="27171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不可逆的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． 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994" name="Rectangle 10"/>
          <p:cNvSpPr/>
          <p:nvPr>
            <p:custDataLst>
              <p:tags r:id="rId9"/>
            </p:custDataLst>
          </p:nvPr>
        </p:nvSpPr>
        <p:spPr>
          <a:xfrm>
            <a:off x="630873" y="3299778"/>
            <a:ext cx="3671887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并称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可逆矩阵</a:t>
            </a:r>
            <a:endParaRPr lang="zh-CN" altLang="en-US" sz="28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  <p:bldP spid="41987" grpId="0" advAuto="1000" build="p"/>
      <p:bldP spid="41988" grpId="0" advAuto="1000" build="p"/>
      <p:bldP spid="41989" grpId="0" advAuto="1000" build="p"/>
      <p:bldP spid="41991" grpId="0" build="p"/>
      <p:bldP spid="41992" grpId="0" advAuto="1000" build="p"/>
      <p:bldP spid="41994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逆矩阵定义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83895" y="110363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注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986" name="Rectangle 2"/>
          <p:cNvSpPr/>
          <p:nvPr/>
        </p:nvSpPr>
        <p:spPr>
          <a:xfrm>
            <a:off x="683260" y="1196975"/>
            <a:ext cx="7550785" cy="1038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（1）只有当一个矩阵是方阵时，才有可能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存在其逆矩阵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1989" name="Rectangle 5"/>
          <p:cNvSpPr/>
          <p:nvPr>
            <p:custDataLst>
              <p:tags r:id="rId3"/>
            </p:custDataLst>
          </p:nvPr>
        </p:nvSpPr>
        <p:spPr>
          <a:xfrm>
            <a:off x="682943" y="2492693"/>
            <a:ext cx="76130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（2）若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是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的逆矩阵，则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也是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的逆矩阵．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文本框 75791"/>
          <p:cNvSpPr txBox="1"/>
          <p:nvPr>
            <p:custDataLst>
              <p:tags r:id="rId4"/>
            </p:custDataLst>
          </p:nvPr>
        </p:nvSpPr>
        <p:spPr>
          <a:xfrm>
            <a:off x="891858" y="3725545"/>
            <a:ext cx="12522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94890" y="3573016"/>
            <a:ext cx="4660900" cy="9779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" name="Rectangle 4"/>
          <p:cNvSpPr/>
          <p:nvPr>
            <p:custDataLst>
              <p:tags r:id="rId7"/>
            </p:custDataLst>
          </p:nvPr>
        </p:nvSpPr>
        <p:spPr>
          <a:xfrm>
            <a:off x="1331595" y="4869180"/>
            <a:ext cx="6339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∵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4345" y="4923155"/>
            <a:ext cx="3599815" cy="521970"/>
            <a:chOff x="6747" y="7753"/>
            <a:chExt cx="5669" cy="822"/>
          </a:xfrm>
        </p:grpSpPr>
        <p:pic>
          <p:nvPicPr>
            <p:cNvPr id="9" name="图片 8"/>
            <p:cNvPicPr/>
            <p:nvPr>
              <p:custDataLst>
                <p:tags r:id="rId8"/>
              </p:custDataLst>
            </p:nvPr>
          </p:nvPicPr>
          <p:blipFill>
            <a:blip r:embed="rId9"/>
            <a:srcRect r="91602" b="-13286"/>
            <a:stretch>
              <a:fillRect/>
            </a:stretch>
          </p:blipFill>
          <p:spPr>
            <a:xfrm>
              <a:off x="6747" y="7782"/>
              <a:ext cx="453" cy="793"/>
            </a:xfrm>
            <a:prstGeom prst="rect">
              <a:avLst/>
            </a:prstGeom>
            <a:noFill/>
            <a:ln w="38100">
              <a:noFill/>
            </a:ln>
          </p:spPr>
        </p:pic>
        <p:sp>
          <p:nvSpPr>
            <p:cNvPr id="3" name="Rectangle 5"/>
            <p:cNvSpPr/>
            <p:nvPr>
              <p:custDataLst>
                <p:tags r:id="rId10"/>
              </p:custDataLst>
            </p:nvPr>
          </p:nvSpPr>
          <p:spPr>
            <a:xfrm>
              <a:off x="7314" y="7753"/>
              <a:ext cx="510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B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</a:rPr>
                <a:t>是</a:t>
              </a:r>
              <a:r>
                <a:rPr lang="zh-CN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A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  <a:sym typeface="+mn-ea"/>
                </a:rPr>
                <a:t>一个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</a:rPr>
                <a:t>逆矩阵．</a:t>
              </a:r>
              <a:endPara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uiExpand="1" build="p"/>
      <p:bldP spid="41989" grpId="0" advAuto="1000" build="p"/>
      <p:bldP spid="6" grpId="0"/>
      <p:bldP spid="2" grpId="0" advAuto="100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逆矩阵的性质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63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605" y="908685"/>
            <a:ext cx="873633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性质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阶方阵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Ａ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可逆，则它的逆矩阵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是唯一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的．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72955" y="2205246"/>
            <a:ext cx="607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设矩阵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都是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的逆矩阵，则有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1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11572" y="2893378"/>
            <a:ext cx="53292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　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2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7935" y="353086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中宋" panose="02010600040101010101" pitchFamily="2" charset="-122"/>
              </a:rPr>
              <a:t>因而</a:t>
            </a:r>
            <a:endParaRPr lang="zh-CN" altLang="en-US" sz="2800" b="1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3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7715" y="4233228"/>
            <a:ext cx="6015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4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939" y="2205516"/>
            <a:ext cx="89789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证明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186377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7935" y="520519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6378" name="Rectangle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4822" y="5205194"/>
            <a:ext cx="148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92633" y="4251544"/>
            <a:ext cx="79251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BE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82787" y="4219020"/>
            <a:ext cx="165271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44676" y="4226361"/>
            <a:ext cx="166303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561029" y="4233228"/>
            <a:ext cx="1219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IC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1625" y="5949315"/>
            <a:ext cx="88423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依据逆矩阵的唯一性,我们把可逆矩阵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的逆阵记作</a:t>
            </a:r>
            <a:r>
              <a:rPr lang="en-US" altLang="zh-CN" sz="2800" b="1" i="1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baseline="3000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－１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utoUpdateAnimBg="0" build="p"/>
      <p:bldP spid="186370" grpId="0" autoUpdateAnimBg="0" build="p"/>
      <p:bldP spid="186371" grpId="0" advAuto="1000" autoUpdateAnimBg="0" build="p"/>
      <p:bldP spid="186372" grpId="0" advAuto="1000" autoUpdateAnimBg="0" build="p"/>
      <p:bldP spid="186373" grpId="0" advAuto="1000" autoUpdateAnimBg="0" build="p"/>
      <p:bldP spid="186374" grpId="0" bldLvl="0" animBg="1"/>
      <p:bldP spid="186377" grpId="0" advAuto="1000" autoUpdateAnimBg="0" build="p"/>
      <p:bldP spid="186378" grpId="0" advAuto="1000" autoUpdateAnimBg="0" build="p"/>
      <p:bldP spid="11" grpId="0" advAuto="1000" autoUpdateAnimBg="0" build="p"/>
      <p:bldP spid="12" grpId="0" advAuto="1000" autoUpdateAnimBg="0" build="p"/>
      <p:bldP spid="13" grpId="0" advAuto="1000" autoUpdateAnimBg="0" build="p"/>
      <p:bldP spid="14" grpId="0" advAuto="1000" autoUpdateAnimBg="0" build="p"/>
      <p:bldP spid="3" grpId="0" advAuto="100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逆矩阵的性质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63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605" y="908685"/>
            <a:ext cx="8343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对于逆矩阵，我们还有以下性质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4" name="Rectangle 4"/>
          <p:cNvSpPr/>
          <p:nvPr>
            <p:custDataLst>
              <p:tags r:id="rId4"/>
            </p:custDataLst>
          </p:nvPr>
        </p:nvSpPr>
        <p:spPr>
          <a:xfrm>
            <a:off x="392430" y="2126615"/>
            <a:ext cx="5613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(2)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可逆，数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则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5" name="Rectangle 5"/>
          <p:cNvSpPr/>
          <p:nvPr>
            <p:custDataLst>
              <p:tags r:id="rId5"/>
            </p:custDataLst>
          </p:nvPr>
        </p:nvSpPr>
        <p:spPr>
          <a:xfrm>
            <a:off x="5918518" y="2126615"/>
            <a:ext cx="2662237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</a:rPr>
              <a:t>l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6" name="Rectangle 6"/>
          <p:cNvSpPr/>
          <p:nvPr>
            <p:custDataLst>
              <p:tags r:id="rId6"/>
            </p:custDataLst>
          </p:nvPr>
        </p:nvSpPr>
        <p:spPr>
          <a:xfrm>
            <a:off x="392430" y="1556703"/>
            <a:ext cx="470916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26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(1)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7" name="Rectangle 7"/>
          <p:cNvSpPr/>
          <p:nvPr>
            <p:custDataLst>
              <p:tags r:id="rId7"/>
            </p:custDataLst>
          </p:nvPr>
        </p:nvSpPr>
        <p:spPr>
          <a:xfrm>
            <a:off x="5004118" y="1556703"/>
            <a:ext cx="199072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8" name="Rectangle 8"/>
          <p:cNvSpPr/>
          <p:nvPr>
            <p:custDataLst>
              <p:tags r:id="rId8"/>
            </p:custDataLst>
          </p:nvPr>
        </p:nvSpPr>
        <p:spPr>
          <a:xfrm>
            <a:off x="376555" y="2740978"/>
            <a:ext cx="458946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(3)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可逆，则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也可逆，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69" name="Rectangle 9"/>
          <p:cNvSpPr/>
          <p:nvPr>
            <p:custDataLst>
              <p:tags r:id="rId9"/>
            </p:custDataLst>
          </p:nvPr>
        </p:nvSpPr>
        <p:spPr>
          <a:xfrm>
            <a:off x="4831080" y="2740978"/>
            <a:ext cx="25463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70" name="Rectangle 10"/>
          <p:cNvSpPr/>
          <p:nvPr>
            <p:custDataLst>
              <p:tags r:id="rId10"/>
            </p:custDataLst>
          </p:nvPr>
        </p:nvSpPr>
        <p:spPr>
          <a:xfrm>
            <a:off x="376555" y="4438015"/>
            <a:ext cx="28765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所以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71" name="Rectangle 11"/>
          <p:cNvSpPr/>
          <p:nvPr>
            <p:custDataLst>
              <p:tags r:id="rId11"/>
            </p:custDataLst>
          </p:nvPr>
        </p:nvSpPr>
        <p:spPr>
          <a:xfrm>
            <a:off x="376555" y="3331528"/>
            <a:ext cx="13208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这是因为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72" name="Rectangle 12"/>
          <p:cNvSpPr/>
          <p:nvPr>
            <p:custDataLst>
              <p:tags r:id="rId12"/>
            </p:custDataLst>
          </p:nvPr>
        </p:nvSpPr>
        <p:spPr>
          <a:xfrm>
            <a:off x="376555" y="3871278"/>
            <a:ext cx="252571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 </a:t>
            </a:r>
            <a:endParaRPr lang="en-US" altLang="zh-CN" sz="2600" b="1" i="1" baseline="30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73" name="Rectangle 13"/>
          <p:cNvSpPr/>
          <p:nvPr>
            <p:custDataLst>
              <p:tags r:id="rId13"/>
            </p:custDataLst>
          </p:nvPr>
        </p:nvSpPr>
        <p:spPr>
          <a:xfrm>
            <a:off x="2884805" y="3871278"/>
            <a:ext cx="120015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baseline="30000" dirty="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endParaRPr lang="en-US" altLang="zh-CN" sz="2600" b="1" i="1" baseline="30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974" name="Rectangle 14"/>
          <p:cNvSpPr/>
          <p:nvPr>
            <p:custDataLst>
              <p:tags r:id="rId14"/>
            </p:custDataLst>
          </p:nvPr>
        </p:nvSpPr>
        <p:spPr>
          <a:xfrm>
            <a:off x="4113530" y="3871278"/>
            <a:ext cx="108140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utoUpdateAnimBg="0" build="p"/>
      <p:bldP spid="40964" grpId="0" build="p"/>
      <p:bldP spid="40965" grpId="0" build="p"/>
      <p:bldP spid="40966" grpId="0" build="p"/>
      <p:bldP spid="40967" grpId="0" build="p"/>
      <p:bldP spid="40968" grpId="0" build="p"/>
      <p:bldP spid="40969" grpId="0" build="p"/>
      <p:bldP spid="40970" grpId="0" build="p"/>
      <p:bldP spid="40971" grpId="0" build="p"/>
      <p:bldP spid="40972" grpId="0" build="p"/>
      <p:bldP spid="40973" grpId="0" build="p"/>
      <p:bldP spid="40974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  <p:tag name="KSO_WM_UNIT_PLACING_PICTURE_USER_VIEWPORT" val="{&quot;height&quot;:700,&quot;width&quot;:5400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</a:ln>
      </a:spPr>
      <a:bodyPr lIns="0" tIns="0" rIns="0" bIns="0">
        <a:spAutoFit/>
      </a:bodyPr>
      <a:lstStyle>
        <a:defPPr>
          <a:lnSpc>
            <a:spcPct val="120000"/>
          </a:lnSpc>
          <a:defRPr lang="zh-CN" altLang="en-US" sz="2600" b="1" dirty="0"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华文中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华文中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3229</Words>
  <Application>WPS 演示</Application>
  <PresentationFormat>全屏显示(4:3)</PresentationFormat>
  <Paragraphs>409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24</vt:i4>
      </vt:variant>
    </vt:vector>
  </HeadingPairs>
  <TitlesOfParts>
    <vt:vector size="68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华文中宋</vt:lpstr>
      <vt:lpstr>Arial Black</vt:lpstr>
      <vt:lpstr>Gulim</vt:lpstr>
      <vt:lpstr>Symbol</vt:lpstr>
      <vt:lpstr>微软雅黑</vt:lpstr>
      <vt:lpstr>Arial Unicode MS</vt:lpstr>
      <vt:lpstr>Calibri</vt:lpstr>
      <vt:lpstr>Malgun Gothic</vt:lpstr>
      <vt:lpstr>1_默认设计模板</vt:lpstr>
      <vt:lpstr>2_默认设计模板</vt:lpstr>
      <vt:lpstr>2_习题课模板</vt:lpstr>
      <vt:lpstr>2_Pixel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梁燕</cp:lastModifiedBy>
  <cp:revision>1140</cp:revision>
  <dcterms:created xsi:type="dcterms:W3CDTF">2012-06-17T01:12:00Z</dcterms:created>
  <dcterms:modified xsi:type="dcterms:W3CDTF">2023-08-19T05:00:59Z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9BC41F0822344354A71AE6278D199AA9_13</vt:lpwstr>
  </property>
  <property fmtid="{D5CDD505-2E9C-101B-9397-08002B2CF9AE}" pid="3" name="KSOProductBuildVer">
    <vt:lpwstr>2052-12.1.0.15120</vt:lpwstr>
  </property>
</Properties>
</file>