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JPG" ContentType="image/.jpg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88" r:id="rId5"/>
  </p:sldMasterIdLst>
  <p:notesMasterIdLst>
    <p:notesMasterId r:id="rId27"/>
  </p:notesMasterIdLst>
  <p:sldIdLst>
    <p:sldId id="1129" r:id="rId6"/>
    <p:sldId id="1503" r:id="rId7"/>
    <p:sldId id="1414" r:id="rId8"/>
    <p:sldId id="1472" r:id="rId9"/>
    <p:sldId id="1473" r:id="rId10"/>
    <p:sldId id="1475" r:id="rId11"/>
    <p:sldId id="1477" r:id="rId12"/>
    <p:sldId id="1476" r:id="rId13"/>
    <p:sldId id="1486" r:id="rId14"/>
    <p:sldId id="1480" r:id="rId15"/>
    <p:sldId id="1487" r:id="rId16"/>
    <p:sldId id="1493" r:id="rId17"/>
    <p:sldId id="1494" r:id="rId18"/>
    <p:sldId id="1481" r:id="rId19"/>
    <p:sldId id="1482" r:id="rId20"/>
    <p:sldId id="1490" r:id="rId21"/>
    <p:sldId id="1491" r:id="rId22"/>
    <p:sldId id="1492" r:id="rId23"/>
    <p:sldId id="1469" r:id="rId24"/>
    <p:sldId id="1470" r:id="rId25"/>
    <p:sldId id="849" r:id="rId26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pos="29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333FF"/>
    <a:srgbClr val="0033CC"/>
    <a:srgbClr val="0000FF"/>
    <a:srgbClr val="C7E6A4"/>
    <a:srgbClr val="FF0066"/>
    <a:srgbClr val="6666FF"/>
    <a:srgbClr val="969696"/>
    <a:srgbClr val="2B2B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3807" autoAdjust="0"/>
  </p:normalViewPr>
  <p:slideViewPr>
    <p:cSldViewPr showGuides="1">
      <p:cViewPr varScale="1">
        <p:scale>
          <a:sx n="82" d="100"/>
          <a:sy n="82" d="100"/>
        </p:scale>
        <p:origin x="1459" y="72"/>
      </p:cViewPr>
      <p:guideLst>
        <p:guide orient="horz" pos="2158"/>
        <p:guide pos="294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1" Type="http://schemas.openxmlformats.org/officeDocument/2006/relationships/tags" Target="tags/tag141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2B7DC5F-3EFA-4251-8C20-6E9EC7819C7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ECF8E6-7687-4417-B0A4-6F969A7F56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5C615-27DC-4BF8-A59E-3AA49FB0D5E8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24609-233C-4051-A6FF-16711CDE0657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F56CD3-B855-4099-A6DC-544CDEEBCED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B58C0-F69D-4AAE-A851-DF9D554566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3F919-ACE6-499C-B04E-6F37524E2A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88AB1-6F8F-4880-A2F2-6438CF0D6A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53664-7945-4AD5-AF54-C8983D411A1E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6212E-F15C-4F9E-AD83-F17D9A8F846C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D0075-AF19-4B1B-8011-58A6AB795AD5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44D41-A3C1-4F4A-A879-73119D3260B5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0F8A1-99AE-4343-9EF8-7AC2031B1C11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40E5-FDED-47C5-BE2C-DF3B3D01D70B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B0E9A-86DB-4D24-B690-7EB825DC079D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9BCF9-9D56-4431-ADCF-17A2E61D8B5B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3078C-7EAC-411A-B198-BA9F1B1734ED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B9937-D75B-494B-97E0-CD8A7339E004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460E3-F074-47B4-96DD-BC52E33C0F01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86A95-86B7-4F54-92AB-60B264BB6D5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5841-6B32-4D7D-ADE2-76473CE275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F6EC3-AABE-42C7-BDC1-3B47FDB7D2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B39F2B-6D2D-42CF-BE86-44F3C34AB1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230BC-C4BF-4D06-8DEA-E30815249296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0"/>
            <a:ext cx="630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0"/>
            <a:ext cx="7635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4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74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FE78-55F7-431F-BCD8-F3E0D0F5D7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EF225-F500-4420-A403-553EDAA46BDF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8A078-8F53-4DD8-99BE-6937C29878CC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10590-E611-40D8-BC78-27420DD68B89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94E81-E1D8-45D8-9C37-5E31D1C2C214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A2442-AFC7-4FFD-82F8-524F2229C181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A9A7B-6518-4705-B33A-BF06ABC47328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DC4BB-AB2F-46F7-AF26-133DAD60E8EE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518AF-6C9F-4F47-B896-EB22B9855F7A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6D19-00A4-4745-9E70-FDB09DCE2DCF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A8F0-77B5-4BCF-8040-6A35B75A6023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4D90F-E331-47DC-92F1-E62695D6C2EE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CD7D-56B0-4C13-84D6-F0DB2E473BD9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3216-45D4-4224-B7C6-5D94FF958E90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28436-CF71-46CC-B37F-786C39E55141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1C669-4DB4-4AE4-93DC-BF8A4974A3A8}" type="slidenum">
              <a:rPr lang="zh-CN" altLang="en-US"/>
            </a:fld>
            <a:endParaRPr 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85725"/>
            <a:ext cx="631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Times New Roman" panose="02020603050405020304" pitchFamily="18" charset="0"/>
              </a:rPr>
              <a:t>单击此处编辑母版标题样式</a:t>
            </a:r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  <a:endParaRPr lang="zh-CN" altLang="zh-CN">
              <a:sym typeface="Arial" panose="020B0604020202020204" pitchFamily="34" charset="0"/>
            </a:endParaRP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  <a:endParaRPr lang="zh-CN" altLang="zh-CN">
              <a:sym typeface="Arial" panose="020B0604020202020204" pitchFamily="34" charset="0"/>
            </a:endParaRP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  <a:endParaRPr lang="zh-CN" altLang="zh-CN">
              <a:sym typeface="Arial" panose="020B0604020202020204" pitchFamily="34" charset="0"/>
            </a:endParaRP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  <a:endParaRPr lang="zh-CN" altLang="zh-CN">
              <a:sym typeface="Arial" panose="020B0604020202020204" pitchFamily="34" charset="0"/>
            </a:endParaRP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246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600" b="1">
                <a:solidFill>
                  <a:srgbClr val="FFFF99"/>
                </a:solidFill>
                <a:latin typeface="+mj-ea"/>
                <a:ea typeface="+mj-ea"/>
                <a:sym typeface="黑体" panose="02010609060101010101" pitchFamily="49" charset="-122"/>
              </a:defRPr>
            </a:lvl1pPr>
          </a:lstStyle>
          <a:p>
            <a:pPr>
              <a:defRPr/>
            </a:pPr>
            <a:fld id="{2BA5B29F-AC96-412D-BF2C-3AFF6CC73BBE}" type="slidenum">
              <a:rPr lang="zh-CN" altLang="en-US"/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</a:endParaRPr>
          </a:p>
        </p:txBody>
      </p:sp>
      <p:pic>
        <p:nvPicPr>
          <p:cNvPr id="3079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187325"/>
            <a:ext cx="630238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9"/>
          <p:cNvSpPr>
            <a:spLocks noChangeArrowheads="1"/>
          </p:cNvSpPr>
          <p:nvPr userDrawn="1"/>
        </p:nvSpPr>
        <p:spPr bwMode="auto">
          <a:xfrm>
            <a:off x="611188" y="188913"/>
            <a:ext cx="3241675" cy="144462"/>
          </a:xfrm>
          <a:prstGeom prst="cloudCallout">
            <a:avLst>
              <a:gd name="adj1" fmla="val 49019"/>
              <a:gd name="adj2" fmla="val 604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AutoShape 27"/>
          <p:cNvSpPr>
            <a:spLocks noChangeArrowheads="1"/>
          </p:cNvSpPr>
          <p:nvPr userDrawn="1"/>
        </p:nvSpPr>
        <p:spPr bwMode="auto">
          <a:xfrm>
            <a:off x="4140200" y="115888"/>
            <a:ext cx="1223963" cy="142875"/>
          </a:xfrm>
          <a:prstGeom prst="cloudCallout">
            <a:avLst>
              <a:gd name="adj1" fmla="val 36639"/>
              <a:gd name="adj2" fmla="val 3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8" name="AutoShape 8"/>
          <p:cNvSpPr>
            <a:spLocks noChangeArrowheads="1"/>
          </p:cNvSpPr>
          <p:nvPr userDrawn="1"/>
        </p:nvSpPr>
        <p:spPr bwMode="auto">
          <a:xfrm>
            <a:off x="358775" y="114300"/>
            <a:ext cx="2519363" cy="312738"/>
          </a:xfrm>
          <a:prstGeom prst="cloudCallout">
            <a:avLst>
              <a:gd name="adj1" fmla="val -7907"/>
              <a:gd name="adj2" fmla="val 279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29" name="AutoShape 10"/>
          <p:cNvSpPr>
            <a:spLocks noChangeArrowheads="1"/>
          </p:cNvSpPr>
          <p:nvPr userDrawn="1"/>
        </p:nvSpPr>
        <p:spPr bwMode="auto">
          <a:xfrm>
            <a:off x="3924300" y="0"/>
            <a:ext cx="3887788" cy="188913"/>
          </a:xfrm>
          <a:prstGeom prst="cloudCallout">
            <a:avLst>
              <a:gd name="adj1" fmla="val 17782"/>
              <a:gd name="adj2" fmla="val -3403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0" name="AutoShape 24"/>
          <p:cNvSpPr>
            <a:spLocks noChangeArrowheads="1"/>
          </p:cNvSpPr>
          <p:nvPr userDrawn="1"/>
        </p:nvSpPr>
        <p:spPr bwMode="auto">
          <a:xfrm>
            <a:off x="1547813" y="115888"/>
            <a:ext cx="1655762" cy="144462"/>
          </a:xfrm>
          <a:prstGeom prst="cloudCallout">
            <a:avLst>
              <a:gd name="adj1" fmla="val 14046"/>
              <a:gd name="adj2" fmla="val -1593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031" name="AutoShape 26"/>
          <p:cNvSpPr>
            <a:spLocks noChangeArrowheads="1"/>
          </p:cNvSpPr>
          <p:nvPr userDrawn="1"/>
        </p:nvSpPr>
        <p:spPr bwMode="auto">
          <a:xfrm>
            <a:off x="0" y="-71438"/>
            <a:ext cx="1223963" cy="142876"/>
          </a:xfrm>
          <a:prstGeom prst="cloudCallout">
            <a:avLst>
              <a:gd name="adj1" fmla="val 36639"/>
              <a:gd name="adj2" fmla="val -1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D8D6-D2D6-43CF-91A8-D9580B07DE9B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64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4.xml"/><Relationship Id="rId3" Type="http://schemas.openxmlformats.org/officeDocument/2006/relationships/audio" Target="../media/audio1.wav"/><Relationship Id="rId2" Type="http://schemas.openxmlformats.org/officeDocument/2006/relationships/image" Target="../media/image5.jpeg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7.xml"/><Relationship Id="rId8" Type="http://schemas.openxmlformats.org/officeDocument/2006/relationships/tags" Target="../tags/tag96.xml"/><Relationship Id="rId7" Type="http://schemas.openxmlformats.org/officeDocument/2006/relationships/tags" Target="../tags/tag95.xml"/><Relationship Id="rId6" Type="http://schemas.openxmlformats.org/officeDocument/2006/relationships/tags" Target="../tags/tag94.xml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44.xml"/><Relationship Id="rId10" Type="http://schemas.openxmlformats.org/officeDocument/2006/relationships/tags" Target="../tags/tag98.xml"/><Relationship Id="rId1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image" Target="../media/image6.png"/><Relationship Id="rId1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tags" Target="../tags/tag108.xml"/><Relationship Id="rId7" Type="http://schemas.openxmlformats.org/officeDocument/2006/relationships/image" Target="../media/image9.wmf"/><Relationship Id="rId6" Type="http://schemas.openxmlformats.org/officeDocument/2006/relationships/oleObject" Target="../embeddings/oleObject6.bin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image" Target="../media/image6.png"/><Relationship Id="rId13" Type="http://schemas.openxmlformats.org/officeDocument/2006/relationships/vmlDrawing" Target="../drawings/vmlDrawing2.vml"/><Relationship Id="rId12" Type="http://schemas.openxmlformats.org/officeDocument/2006/relationships/slideLayout" Target="../slideLayouts/slideLayout44.xml"/><Relationship Id="rId11" Type="http://schemas.openxmlformats.org/officeDocument/2006/relationships/tags" Target="../tags/tag109.xml"/><Relationship Id="rId10" Type="http://schemas.openxmlformats.org/officeDocument/2006/relationships/image" Target="../media/image10.wmf"/><Relationship Id="rId1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" Type="http://schemas.openxmlformats.org/officeDocument/2006/relationships/image" Target="../media/image6.png"/><Relationship Id="rId1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image" Target="../media/image6.png"/><Relationship Id="rId1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wmf"/><Relationship Id="rId8" Type="http://schemas.openxmlformats.org/officeDocument/2006/relationships/oleObject" Target="../embeddings/oleObject10.bin"/><Relationship Id="rId7" Type="http://schemas.openxmlformats.org/officeDocument/2006/relationships/tags" Target="../tags/tag121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6.png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44.xml"/><Relationship Id="rId1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oleObject" Target="../embeddings/oleObject12.bin"/><Relationship Id="rId7" Type="http://schemas.openxmlformats.org/officeDocument/2006/relationships/image" Target="../media/image14.wmf"/><Relationship Id="rId6" Type="http://schemas.openxmlformats.org/officeDocument/2006/relationships/oleObject" Target="../embeddings/oleObject11.bin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image" Target="../media/image6.png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44.xml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3.bin"/><Relationship Id="rId10" Type="http://schemas.openxmlformats.org/officeDocument/2006/relationships/tags" Target="../tags/tag125.xml"/><Relationship Id="rId1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tags" Target="../tags/tag129.xml"/><Relationship Id="rId7" Type="http://schemas.openxmlformats.org/officeDocument/2006/relationships/image" Target="../media/image17.wmf"/><Relationship Id="rId6" Type="http://schemas.openxmlformats.org/officeDocument/2006/relationships/oleObject" Target="../embeddings/oleObject14.bin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tags" Target="../tags/tag126.xml"/><Relationship Id="rId2" Type="http://schemas.openxmlformats.org/officeDocument/2006/relationships/image" Target="../media/image6.png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44.xml"/><Relationship Id="rId14" Type="http://schemas.openxmlformats.org/officeDocument/2006/relationships/tags" Target="../tags/tag131.xml"/><Relationship Id="rId13" Type="http://schemas.openxmlformats.org/officeDocument/2006/relationships/image" Target="../media/image19.wmf"/><Relationship Id="rId12" Type="http://schemas.openxmlformats.org/officeDocument/2006/relationships/oleObject" Target="../embeddings/oleObject16.bin"/><Relationship Id="rId11" Type="http://schemas.openxmlformats.org/officeDocument/2006/relationships/tags" Target="../tags/tag130.xml"/><Relationship Id="rId10" Type="http://schemas.openxmlformats.org/officeDocument/2006/relationships/image" Target="../media/image18.wmf"/><Relationship Id="rId1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image" Target="../media/image6.png"/><Relationship Id="rId10" Type="http://schemas.openxmlformats.org/officeDocument/2006/relationships/slideLayout" Target="../slideLayouts/slideLayout44.xml"/><Relationship Id="rId1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tags" Target="../tags/tag140.xml"/><Relationship Id="rId3" Type="http://schemas.openxmlformats.org/officeDocument/2006/relationships/tags" Target="../tags/tag139.xml"/><Relationship Id="rId2" Type="http://schemas.openxmlformats.org/officeDocument/2006/relationships/image" Target="../media/image6.png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20.GI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" Target="slide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0" Type="http://schemas.openxmlformats.org/officeDocument/2006/relationships/vmlDrawing" Target="../drawings/vmlDrawing1.vml"/><Relationship Id="rId3" Type="http://schemas.openxmlformats.org/officeDocument/2006/relationships/tags" Target="../tags/tag1.xml"/><Relationship Id="rId29" Type="http://schemas.openxmlformats.org/officeDocument/2006/relationships/slideLayout" Target="../slideLayouts/slideLayout44.xml"/><Relationship Id="rId28" Type="http://schemas.openxmlformats.org/officeDocument/2006/relationships/oleObject" Target="../embeddings/oleObject5.bin"/><Relationship Id="rId27" Type="http://schemas.openxmlformats.org/officeDocument/2006/relationships/oleObject" Target="../embeddings/oleObject4.bin"/><Relationship Id="rId26" Type="http://schemas.openxmlformats.org/officeDocument/2006/relationships/oleObject" Target="../embeddings/oleObject3.bin"/><Relationship Id="rId25" Type="http://schemas.openxmlformats.org/officeDocument/2006/relationships/image" Target="../media/image8.wmf"/><Relationship Id="rId24" Type="http://schemas.openxmlformats.org/officeDocument/2006/relationships/oleObject" Target="../embeddings/oleObject2.bin"/><Relationship Id="rId23" Type="http://schemas.openxmlformats.org/officeDocument/2006/relationships/image" Target="../media/image7.wmf"/><Relationship Id="rId22" Type="http://schemas.openxmlformats.org/officeDocument/2006/relationships/oleObject" Target="../embeddings/oleObject1.bin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6.pn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5" Type="http://schemas.openxmlformats.org/officeDocument/2006/relationships/slideLayout" Target="../slideLayouts/slideLayout44.xml"/><Relationship Id="rId24" Type="http://schemas.openxmlformats.org/officeDocument/2006/relationships/tags" Target="../tags/tag41.xml"/><Relationship Id="rId23" Type="http://schemas.openxmlformats.org/officeDocument/2006/relationships/tags" Target="../tags/tag40.xml"/><Relationship Id="rId22" Type="http://schemas.openxmlformats.org/officeDocument/2006/relationships/tags" Target="../tags/tag39.xml"/><Relationship Id="rId21" Type="http://schemas.openxmlformats.org/officeDocument/2006/relationships/tags" Target="../tags/tag38.xml"/><Relationship Id="rId20" Type="http://schemas.openxmlformats.org/officeDocument/2006/relationships/tags" Target="../tags/tag37.xml"/><Relationship Id="rId2" Type="http://schemas.openxmlformats.org/officeDocument/2006/relationships/image" Target="../media/image6.png"/><Relationship Id="rId19" Type="http://schemas.openxmlformats.org/officeDocument/2006/relationships/tags" Target="../tags/tag36.xml"/><Relationship Id="rId18" Type="http://schemas.openxmlformats.org/officeDocument/2006/relationships/tags" Target="../tags/tag35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image" Target="../media/image6.png"/><Relationship Id="rId1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4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image" Target="../media/image6.png"/><Relationship Id="rId1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1" Type="http://schemas.openxmlformats.org/officeDocument/2006/relationships/slideLayout" Target="../slideLayouts/slideLayout44.xml"/><Relationship Id="rId30" Type="http://schemas.openxmlformats.org/officeDocument/2006/relationships/tags" Target="../tags/tag74.xml"/><Relationship Id="rId3" Type="http://schemas.openxmlformats.org/officeDocument/2006/relationships/tags" Target="../tags/tag47.xml"/><Relationship Id="rId29" Type="http://schemas.openxmlformats.org/officeDocument/2006/relationships/tags" Target="../tags/tag73.xml"/><Relationship Id="rId28" Type="http://schemas.openxmlformats.org/officeDocument/2006/relationships/tags" Target="../tags/tag72.xml"/><Relationship Id="rId27" Type="http://schemas.openxmlformats.org/officeDocument/2006/relationships/tags" Target="../tags/tag71.xml"/><Relationship Id="rId26" Type="http://schemas.openxmlformats.org/officeDocument/2006/relationships/tags" Target="../tags/tag70.xml"/><Relationship Id="rId25" Type="http://schemas.openxmlformats.org/officeDocument/2006/relationships/tags" Target="../tags/tag69.xml"/><Relationship Id="rId24" Type="http://schemas.openxmlformats.org/officeDocument/2006/relationships/tags" Target="../tags/tag68.xml"/><Relationship Id="rId23" Type="http://schemas.openxmlformats.org/officeDocument/2006/relationships/tags" Target="../tags/tag67.xml"/><Relationship Id="rId22" Type="http://schemas.openxmlformats.org/officeDocument/2006/relationships/tags" Target="../tags/tag66.xml"/><Relationship Id="rId21" Type="http://schemas.openxmlformats.org/officeDocument/2006/relationships/tags" Target="../tags/tag65.xml"/><Relationship Id="rId20" Type="http://schemas.openxmlformats.org/officeDocument/2006/relationships/tags" Target="../tags/tag64.xml"/><Relationship Id="rId2" Type="http://schemas.openxmlformats.org/officeDocument/2006/relationships/image" Target="../media/image6.png"/><Relationship Id="rId19" Type="http://schemas.openxmlformats.org/officeDocument/2006/relationships/tags" Target="../tags/tag63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tags" Target="../tags/tag55.xml"/><Relationship Id="rId10" Type="http://schemas.openxmlformats.org/officeDocument/2006/relationships/tags" Target="../tags/tag54.xml"/><Relationship Id="rId1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44.xml"/><Relationship Id="rId10" Type="http://schemas.openxmlformats.org/officeDocument/2006/relationships/tags" Target="../tags/tag82.xml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44.xml"/><Relationship Id="rId10" Type="http://schemas.openxmlformats.org/officeDocument/2006/relationships/tags" Target="../tags/tag90.xml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0" y="808038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67585" y="44768"/>
            <a:ext cx="51085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+mn-cs"/>
              </a:rPr>
              <a:t>第二章  矩阵及其运算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4" name="Text Box 4103">
            <a:hlinkClick r:id="rId1" action="ppaction://hlinksldjump" highlightClick="1"/>
            <a:hlinkHover r:id="" action="ppaction://macro?name=Macro1" highlightClick="1"/>
          </p:cNvPr>
          <p:cNvSpPr txBox="1">
            <a:spLocks noChangeArrowheads="1"/>
          </p:cNvSpPr>
          <p:nvPr/>
        </p:nvSpPr>
        <p:spPr bwMode="auto">
          <a:xfrm>
            <a:off x="2555875" y="1770380"/>
            <a:ext cx="3864610" cy="645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§2.6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矩阵的秩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50" y="0"/>
            <a:ext cx="1008112" cy="771926"/>
          </a:xfrm>
          <a:prstGeom prst="rect">
            <a:avLst/>
          </a:prstGeom>
        </p:spPr>
      </p:pic>
    </p:spTree>
  </p:cSld>
  <p:clrMapOvr>
    <a:masterClrMapping/>
  </p:clrMapOvr>
  <p:transition spd="slow"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25019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矩阵的秩的计算理论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5650" y="888365"/>
            <a:ext cx="156781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2.4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8130" name="Rectangle 2"/>
          <p:cNvSpPr/>
          <p:nvPr>
            <p:custDataLst>
              <p:tags r:id="rId4"/>
            </p:custDataLst>
          </p:nvPr>
        </p:nvSpPr>
        <p:spPr>
          <a:xfrm>
            <a:off x="2153920" y="974090"/>
            <a:ext cx="57099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矩阵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经初等变换后，其秩不变.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" name="矩形 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755650" y="1496060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证明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8131" name="Rectangle 3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756285" y="1562735"/>
            <a:ext cx="7945120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 = r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，故只需证明经过初等变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换后，</a:t>
            </a:r>
            <a:endParaRPr lang="zh-CN" altLang="en-US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8132" name="Rectangle 4"/>
          <p:cNvSpPr/>
          <p:nvPr>
            <p:custDataLst>
              <p:tags r:id="rId7"/>
            </p:custDataLst>
          </p:nvPr>
        </p:nvSpPr>
        <p:spPr>
          <a:xfrm>
            <a:off x="519430" y="2146935"/>
            <a:ext cx="741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不会使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|≠0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及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+1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|=0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发生改变。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8133" name="Rectangle 5"/>
          <p:cNvSpPr/>
          <p:nvPr>
            <p:custDataLst>
              <p:tags r:id="rId8"/>
            </p:custDataLst>
          </p:nvPr>
        </p:nvSpPr>
        <p:spPr>
          <a:xfrm>
            <a:off x="539750" y="2780665"/>
            <a:ext cx="741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具体分三种初等变换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考察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：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8134" name="Rectangle 6"/>
          <p:cNvSpPr/>
          <p:nvPr>
            <p:custDataLst>
              <p:tags r:id="rId9"/>
            </p:custDataLst>
          </p:nvPr>
        </p:nvSpPr>
        <p:spPr>
          <a:xfrm>
            <a:off x="539750" y="3384233"/>
            <a:ext cx="7777163" cy="1641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latinLnBrk="0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将矩阵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的行互换后,得到矩阵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,则对应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的每个子式，都存在一个与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的子式相等或互为相反数,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故有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)=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成立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8135" name="Rectangle 7"/>
          <p:cNvSpPr/>
          <p:nvPr>
            <p:custDataLst>
              <p:tags r:id="rId10"/>
            </p:custDataLst>
          </p:nvPr>
        </p:nvSpPr>
        <p:spPr>
          <a:xfrm>
            <a:off x="395605" y="5026025"/>
            <a:ext cx="8413115" cy="1641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将矩阵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的第</a:t>
            </a:r>
            <a:r>
              <a:rPr lang="en-US" altLang="zh-CN" sz="2800" b="1" i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行乘以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≠0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得到矩阵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,则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中含有第</a:t>
            </a:r>
            <a:r>
              <a:rPr lang="en-US" altLang="zh-CN" sz="2800" b="1" i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行的子式是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中相应子式的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倍, 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中不含第</a:t>
            </a:r>
            <a:r>
              <a:rPr lang="en-US" altLang="zh-CN" sz="2800" b="1" i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行的子式与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中相应的子式相等,故有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)=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成立.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8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8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8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/>
      <p:bldP spid="48131" grpId="0" build="p"/>
      <p:bldP spid="48132" grpId="0" build="p"/>
      <p:bldP spid="48133" grpId="0" build="p"/>
      <p:bldP spid="48134" grpId="0" build="p"/>
      <p:bldP spid="481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25019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矩阵的秩的计算理论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5650" y="888365"/>
            <a:ext cx="168910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2.4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8130" name="Rectangle 2"/>
          <p:cNvSpPr/>
          <p:nvPr>
            <p:custDataLst>
              <p:tags r:id="rId4"/>
            </p:custDataLst>
          </p:nvPr>
        </p:nvSpPr>
        <p:spPr>
          <a:xfrm>
            <a:off x="2153920" y="974090"/>
            <a:ext cx="57099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矩阵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经初等变换后，其秩不变.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7"/>
          <p:cNvSpPr/>
          <p:nvPr>
            <p:custDataLst>
              <p:tags r:id="rId5"/>
            </p:custDataLst>
          </p:nvPr>
        </p:nvSpPr>
        <p:spPr>
          <a:xfrm>
            <a:off x="365125" y="1628775"/>
            <a:ext cx="8413115" cy="5607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将矩阵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的第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行的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倍加到第</a:t>
            </a:r>
            <a:r>
              <a:rPr lang="en-US" altLang="zh-CN" sz="2800" b="1" i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行上,得到矩阵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Rectangle 7"/>
          <p:cNvSpPr/>
          <p:nvPr>
            <p:custDataLst>
              <p:tags r:id="rId6"/>
            </p:custDataLst>
          </p:nvPr>
        </p:nvSpPr>
        <p:spPr>
          <a:xfrm>
            <a:off x="365125" y="2277110"/>
            <a:ext cx="8413115" cy="107696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下证：若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矩阵的秩为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,那么矩阵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中的任一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r+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阶子式均为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分类讨论：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Rectangle 7"/>
          <p:cNvSpPr/>
          <p:nvPr>
            <p:custDataLst>
              <p:tags r:id="rId7"/>
            </p:custDataLst>
          </p:nvPr>
        </p:nvSpPr>
        <p:spPr>
          <a:xfrm>
            <a:off x="395605" y="3501390"/>
            <a:ext cx="8413115" cy="107696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不含第</a:t>
            </a:r>
            <a:r>
              <a:rPr lang="en-US" altLang="zh-CN" sz="2800" b="1" i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行的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r+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阶子式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+1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,也是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中的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r+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阶子式,故有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=0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Rectangle 7"/>
          <p:cNvSpPr/>
          <p:nvPr>
            <p:custDataLst>
              <p:tags r:id="rId8"/>
            </p:custDataLst>
          </p:nvPr>
        </p:nvSpPr>
        <p:spPr>
          <a:xfrm>
            <a:off x="395605" y="4725670"/>
            <a:ext cx="8413115" cy="107696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含第</a:t>
            </a:r>
            <a:r>
              <a:rPr lang="en-US" altLang="zh-CN" sz="2800" b="1" i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行，同时也含第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行的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r+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阶子式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+1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根据行列式性质,可知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=0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build="p"/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25019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矩阵的秩的计算理论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5650" y="888365"/>
            <a:ext cx="220853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2.4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8130" name="Rectangle 2"/>
          <p:cNvSpPr/>
          <p:nvPr>
            <p:custDataLst>
              <p:tags r:id="rId4"/>
            </p:custDataLst>
          </p:nvPr>
        </p:nvSpPr>
        <p:spPr>
          <a:xfrm>
            <a:off x="2225675" y="974090"/>
            <a:ext cx="57099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矩阵 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经初等变换后，其秩不变.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Rectangle 7"/>
          <p:cNvSpPr/>
          <p:nvPr>
            <p:custDataLst>
              <p:tags r:id="rId5"/>
            </p:custDataLst>
          </p:nvPr>
        </p:nvSpPr>
        <p:spPr>
          <a:xfrm>
            <a:off x="395605" y="1640205"/>
            <a:ext cx="8413115" cy="107696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含第</a:t>
            </a:r>
            <a:r>
              <a:rPr lang="en-US" altLang="zh-CN" sz="2800" b="1" i="1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i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行，但不含第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j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行的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r+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阶子式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+1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根据行列式性质,可知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+1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=0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；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8" name="对象 -2147481676"/>
          <p:cNvGraphicFramePr>
            <a:graphicFrameLocks noChangeAspect="1"/>
          </p:cNvGraphicFramePr>
          <p:nvPr/>
        </p:nvGraphicFramePr>
        <p:xfrm>
          <a:off x="434975" y="2693988"/>
          <a:ext cx="8451850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6" imgW="88392000" imgH="18288000" progId="Equation.DSMT4">
                  <p:embed/>
                </p:oleObj>
              </mc:Choice>
              <mc:Fallback>
                <p:oleObj name="Equation" r:id="rId6" imgW="88392000" imgH="182880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4975" y="2693988"/>
                        <a:ext cx="8451850" cy="1525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/>
          <p:nvPr>
            <p:custDataLst>
              <p:tags r:id="rId8"/>
            </p:custDataLst>
          </p:nvPr>
        </p:nvSpPr>
        <p:spPr>
          <a:xfrm>
            <a:off x="518160" y="4509135"/>
            <a:ext cx="1090930" cy="56541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其中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2" name="对象 -2147481675"/>
          <p:cNvGraphicFramePr>
            <a:graphicFrameLocks noChangeAspect="1"/>
          </p:cNvGraphicFramePr>
          <p:nvPr/>
        </p:nvGraphicFramePr>
        <p:xfrm>
          <a:off x="1455738" y="4097338"/>
          <a:ext cx="6869112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79552800" imgH="18288000" progId="Equation.DSMT4">
                  <p:embed/>
                </p:oleObj>
              </mc:Choice>
              <mc:Fallback>
                <p:oleObj name="Equation" r:id="rId9" imgW="79552800" imgH="182880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55738" y="4097338"/>
                        <a:ext cx="6869112" cy="159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/>
          <p:cNvSpPr/>
          <p:nvPr>
            <p:custDataLst>
              <p:tags r:id="rId11"/>
            </p:custDataLst>
          </p:nvPr>
        </p:nvSpPr>
        <p:spPr>
          <a:xfrm>
            <a:off x="539750" y="5683885"/>
            <a:ext cx="8146415" cy="107696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其中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也是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中的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r+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阶子式,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也可由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是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中的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r+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阶子式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通过交换行得到,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因此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=0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D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=0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build="p"/>
      <p:bldP spid="6" grpId="0" build="p"/>
      <p:bldP spid="10" grpId="0" build="p"/>
      <p:bldP spid="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25019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矩阵的秩的计算理论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5650" y="888365"/>
            <a:ext cx="182118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定理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2.4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8130" name="Rectangle 2"/>
          <p:cNvSpPr/>
          <p:nvPr>
            <p:custDataLst>
              <p:tags r:id="rId4"/>
            </p:custDataLst>
          </p:nvPr>
        </p:nvSpPr>
        <p:spPr>
          <a:xfrm>
            <a:off x="2153920" y="974090"/>
            <a:ext cx="57099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矩阵 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经初等变换后，其秩不变.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Rectangle 7"/>
          <p:cNvSpPr/>
          <p:nvPr>
            <p:custDataLst>
              <p:tags r:id="rId5"/>
            </p:custDataLst>
          </p:nvPr>
        </p:nvSpPr>
        <p:spPr>
          <a:xfrm>
            <a:off x="539750" y="1665605"/>
            <a:ext cx="8146415" cy="108132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l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即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sz="28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中所有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r+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1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阶子式为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,可知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A)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=r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lvl="0" algn="l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</a:pPr>
            <a:endParaRPr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" name="Rectangle 11"/>
          <p:cNvSpPr/>
          <p:nvPr>
            <p:custDataLst>
              <p:tags r:id="rId6"/>
            </p:custDataLst>
          </p:nvPr>
        </p:nvSpPr>
        <p:spPr>
          <a:xfrm>
            <a:off x="395288" y="2526030"/>
            <a:ext cx="8569325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同理，可以把矩阵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看作是新矩阵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经过第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行乘以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-k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加到第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j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行所得到的，故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B)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Rectangle 11"/>
          <p:cNvSpPr/>
          <p:nvPr>
            <p:custDataLst>
              <p:tags r:id="rId7"/>
            </p:custDataLst>
          </p:nvPr>
        </p:nvSpPr>
        <p:spPr>
          <a:xfrm>
            <a:off x="395288" y="3562668"/>
            <a:ext cx="85693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即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)=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800" b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=r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，</a:t>
            </a:r>
            <a:r>
              <a:rPr sz="2800" b="1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初等</a:t>
            </a:r>
            <a:r>
              <a:rPr 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行</a:t>
            </a:r>
            <a:r>
              <a:rPr sz="2800" b="1" dirty="0" err="1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变换不改变矩阵的秩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Rectangle 11"/>
          <p:cNvSpPr/>
          <p:nvPr>
            <p:custDataLst>
              <p:tags r:id="rId8"/>
            </p:custDataLst>
          </p:nvPr>
        </p:nvSpPr>
        <p:spPr>
          <a:xfrm>
            <a:off x="398145" y="4255135"/>
            <a:ext cx="81337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sz="2800" b="1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同样可以证明三种初等列变换也不改变矩阵的秩</a:t>
            </a:r>
            <a:endParaRPr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7" grpId="0" build="p"/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矩阵的秩的计算理论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73113" y="2030413"/>
            <a:ext cx="7543800" cy="1811338"/>
          </a:xfrm>
          <a:prstGeom prst="rect">
            <a:avLst/>
          </a:prstGeom>
          <a:noFill/>
          <a:ln w="9525">
            <a:solidFill>
              <a:srgbClr val="006600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algn="dist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zh-CN" altLang="en-US" sz="2800" b="1" kern="1200" cap="none" spc="0" normalizeH="0" baseline="0" noProof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根据这一定理</a:t>
            </a:r>
            <a:r>
              <a:rPr kumimoji="1" lang="en-US" altLang="zh-CN" sz="2800" b="1" kern="1200" cap="none" spc="0" normalizeH="0" baseline="0" noProof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1" lang="zh-CN" altLang="en-US" sz="2800" b="1" kern="1200" cap="none" spc="0" normalizeH="0" baseline="0" noProof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为求矩阵的秩</a:t>
            </a:r>
            <a:r>
              <a:rPr kumimoji="1" lang="en-US" altLang="zh-CN" sz="2800" b="1" kern="1200" cap="none" spc="0" normalizeH="0" baseline="0" noProof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1" lang="zh-CN" altLang="en-US" sz="2800" b="1" kern="1200" cap="none" spc="0" normalizeH="0" baseline="0" noProof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只要把矩阵</a:t>
            </a:r>
            <a:endParaRPr kumimoji="1" lang="zh-CN" altLang="en-US" sz="2800" b="1" kern="1200" cap="none" spc="0" normalizeH="0" baseline="0" noProof="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algn="dist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用初等变换变成行阶梯矩阵</a:t>
            </a:r>
            <a:r>
              <a:rPr kumimoji="1" lang="en-US" altLang="zh-CN" sz="2800" b="1" kern="1200" cap="none" spc="0" normalizeH="0" baseline="0" noProof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1" lang="zh-CN" altLang="en-US" sz="2800" b="1" kern="1200" cap="none" spc="0" normalizeH="0" baseline="0" noProof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行阶梯形矩阵</a:t>
            </a:r>
            <a:endParaRPr kumimoji="1" lang="zh-CN" altLang="en-US" sz="2800" b="1" kern="1200" cap="none" spc="0" normalizeH="0" baseline="0" noProof="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中非零行的行数即是该矩阵的秩</a:t>
            </a:r>
            <a:r>
              <a:rPr kumimoji="1" lang="en-US" altLang="zh-CN" sz="2800" b="1" kern="1200" cap="none" spc="0" normalizeH="0" baseline="0" noProof="0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  <a:endParaRPr kumimoji="1" lang="en-US" altLang="zh-CN" sz="2800" b="1" kern="1200" cap="none" spc="0" normalizeH="0" baseline="0" noProof="0" dirty="0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1203" name="Rectangle 3"/>
          <p:cNvSpPr/>
          <p:nvPr>
            <p:custDataLst>
              <p:tags r:id="rId4"/>
            </p:custDataLst>
          </p:nvPr>
        </p:nvSpPr>
        <p:spPr>
          <a:xfrm>
            <a:off x="773113" y="2030413"/>
            <a:ext cx="7543800" cy="1828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51204" name="Text Box 4"/>
          <p:cNvSpPr txBox="1"/>
          <p:nvPr>
            <p:custDataLst>
              <p:tags r:id="rId5"/>
            </p:custDataLst>
          </p:nvPr>
        </p:nvSpPr>
        <p:spPr>
          <a:xfrm>
            <a:off x="755650" y="1050925"/>
            <a:ext cx="1223963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启示：</a:t>
            </a:r>
            <a:endParaRPr lang="zh-CN" alt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05" name="Rectangle 5"/>
          <p:cNvSpPr/>
          <p:nvPr>
            <p:custDataLst>
              <p:tags r:id="rId6"/>
            </p:custDataLst>
          </p:nvPr>
        </p:nvSpPr>
        <p:spPr>
          <a:xfrm>
            <a:off x="684213" y="4349750"/>
            <a:ext cx="7416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矩阵 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的秩等于其行阶梯形矩阵的</a:t>
            </a: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阶梯个数</a:t>
            </a:r>
            <a:endParaRPr lang="zh-CN" altLang="en-US" sz="2800" b="1" dirty="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06" name="Rectangle 6"/>
          <p:cNvSpPr/>
          <p:nvPr>
            <p:custDataLst>
              <p:tags r:id="rId7"/>
            </p:custDataLst>
          </p:nvPr>
        </p:nvSpPr>
        <p:spPr>
          <a:xfrm>
            <a:off x="971550" y="4997450"/>
            <a:ext cx="57610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（即非零行行数）</a:t>
            </a:r>
            <a:r>
              <a:rPr lang="en-US" altLang="zh-CN" sz="2800" b="1" dirty="0">
                <a:solidFill>
                  <a:srgbClr val="008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dirty="0">
              <a:solidFill>
                <a:srgbClr val="008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1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ldLvl="0" animBg="1"/>
      <p:bldP spid="51204" grpId="0" build="p"/>
      <p:bldP spid="51205" grpId="0" build="p"/>
      <p:bldP spid="5120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矩阵的秩的计算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67995" y="1412875"/>
            <a:ext cx="230568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2.18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1762125" y="1498600"/>
            <a:ext cx="57245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求矩阵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 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的秩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3" name="对象 -2147481630"/>
          <p:cNvGraphicFramePr>
            <a:graphicFrameLocks noChangeAspect="1"/>
          </p:cNvGraphicFramePr>
          <p:nvPr/>
        </p:nvGraphicFramePr>
        <p:xfrm>
          <a:off x="2878455" y="781050"/>
          <a:ext cx="2554288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3" imgW="28651200" imgH="21945600" progId="Equation.DSMT4">
                  <p:embed/>
                </p:oleObj>
              </mc:Choice>
              <mc:Fallback>
                <p:oleObj name="Equation" r:id="rId3" imgW="28651200" imgH="21945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8455" y="781050"/>
                        <a:ext cx="2554288" cy="198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18160" y="2708910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解：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5" name="对象 -2147481629"/>
          <p:cNvGraphicFramePr>
            <a:graphicFrameLocks noChangeAspect="1"/>
          </p:cNvGraphicFramePr>
          <p:nvPr/>
        </p:nvGraphicFramePr>
        <p:xfrm>
          <a:off x="644525" y="2925763"/>
          <a:ext cx="7856538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92354400" imgH="21945600" progId="Equation.DSMT4">
                  <p:embed/>
                </p:oleObj>
              </mc:Choice>
              <mc:Fallback>
                <p:oleObj name="Equation" r:id="rId5" imgW="92354400" imgH="219456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4525" y="2925763"/>
                        <a:ext cx="7856538" cy="186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1628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815975" y="4868863"/>
          <a:ext cx="4532313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8" imgW="56083200" imgH="21945600" progId="Equation.DSMT4">
                  <p:embed/>
                </p:oleObj>
              </mc:Choice>
              <mc:Fallback>
                <p:oleObj name="Equation" r:id="rId8" imgW="56083200" imgH="219456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5975" y="4868863"/>
                        <a:ext cx="4532313" cy="177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Text Box 10"/>
          <p:cNvSpPr txBox="1"/>
          <p:nvPr/>
        </p:nvSpPr>
        <p:spPr>
          <a:xfrm>
            <a:off x="5708015" y="5502275"/>
            <a:ext cx="19767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故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=3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4" grpId="0"/>
      <p:bldP spid="4" grpId="1"/>
      <p:bldP spid="13" grpId="0"/>
      <p:bldP spid="13" grpId="1"/>
      <p:bldP spid="54282" grpId="0"/>
      <p:bldP spid="54282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矩阵的秩的计算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7995" y="1412875"/>
            <a:ext cx="157988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2.19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Rectangle 4"/>
          <p:cNvSpPr/>
          <p:nvPr>
            <p:custDataLst>
              <p:tags r:id="rId4"/>
            </p:custDataLst>
          </p:nvPr>
        </p:nvSpPr>
        <p:spPr>
          <a:xfrm>
            <a:off x="1762125" y="1498600"/>
            <a:ext cx="57245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已知矩阵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8160" y="3856990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解：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graphicFrame>
        <p:nvGraphicFramePr>
          <p:cNvPr id="3" name="对象 -2147481627"/>
          <p:cNvGraphicFramePr>
            <a:graphicFrameLocks noChangeAspect="1"/>
          </p:cNvGraphicFramePr>
          <p:nvPr/>
        </p:nvGraphicFramePr>
        <p:xfrm>
          <a:off x="3368040" y="836295"/>
          <a:ext cx="4117975" cy="180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6" imgW="50292000" imgH="21945600" progId="Equation.DSMT4">
                  <p:embed/>
                </p:oleObj>
              </mc:Choice>
              <mc:Fallback>
                <p:oleObj name="Equation" r:id="rId6" imgW="50292000" imgH="219456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8040" y="836295"/>
                        <a:ext cx="4117975" cy="1802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1626"/>
          <p:cNvGraphicFramePr>
            <a:graphicFrameLocks noChangeAspect="1"/>
          </p:cNvGraphicFramePr>
          <p:nvPr/>
        </p:nvGraphicFramePr>
        <p:xfrm>
          <a:off x="7738745" y="906145"/>
          <a:ext cx="1019810" cy="174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8" imgW="12801600" imgH="21945600" progId="Equation.DSMT4">
                  <p:embed/>
                </p:oleObj>
              </mc:Choice>
              <mc:Fallback>
                <p:oleObj name="Equation" r:id="rId8" imgW="12801600" imgH="219456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38745" y="906145"/>
                        <a:ext cx="1019810" cy="1748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/>
          <p:nvPr>
            <p:custDataLst>
              <p:tags r:id="rId10"/>
            </p:custDataLst>
          </p:nvPr>
        </p:nvSpPr>
        <p:spPr>
          <a:xfrm>
            <a:off x="1308735" y="2708910"/>
            <a:ext cx="57245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R(A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" name="对象 -2147481615"/>
          <p:cNvGraphicFramePr>
            <a:graphicFrameLocks noChangeAspect="1"/>
          </p:cNvGraphicFramePr>
          <p:nvPr/>
        </p:nvGraphicFramePr>
        <p:xfrm>
          <a:off x="1308100" y="3354388"/>
          <a:ext cx="6950075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1" imgW="88087200" imgH="21945600" progId="Equation.DSMT4">
                  <p:embed/>
                </p:oleObj>
              </mc:Choice>
              <mc:Fallback>
                <p:oleObj name="Equation" r:id="rId11" imgW="88087200" imgH="219456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08100" y="3354388"/>
                        <a:ext cx="6950075" cy="173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矩阵的秩的计算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7995" y="1412875"/>
            <a:ext cx="168973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2.19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Rectangle 4"/>
          <p:cNvSpPr/>
          <p:nvPr>
            <p:custDataLst>
              <p:tags r:id="rId4"/>
            </p:custDataLst>
          </p:nvPr>
        </p:nvSpPr>
        <p:spPr>
          <a:xfrm>
            <a:off x="1762125" y="1498600"/>
            <a:ext cx="57245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已知矩阵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" name="对象 -2147481627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345815" y="855345"/>
          <a:ext cx="4117975" cy="180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6" imgW="50292000" imgH="21945600" progId="Equation.DSMT4">
                  <p:embed/>
                </p:oleObj>
              </mc:Choice>
              <mc:Fallback>
                <p:oleObj name="Equation" r:id="rId6" imgW="50292000" imgH="219456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5815" y="855345"/>
                        <a:ext cx="4117975" cy="18027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-214748162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7738745" y="906145"/>
          <a:ext cx="1019810" cy="174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12801600" imgH="21945600" progId="Equation.DSMT4">
                  <p:embed/>
                </p:oleObj>
              </mc:Choice>
              <mc:Fallback>
                <p:oleObj name="Equation" r:id="rId9" imgW="12801600" imgH="219456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38745" y="906145"/>
                        <a:ext cx="1019810" cy="1748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4"/>
          <p:cNvSpPr/>
          <p:nvPr>
            <p:custDataLst>
              <p:tags r:id="rId11"/>
            </p:custDataLst>
          </p:nvPr>
        </p:nvSpPr>
        <p:spPr>
          <a:xfrm>
            <a:off x="1308735" y="2708910"/>
            <a:ext cx="57245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         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" name="对象 -2147481614"/>
          <p:cNvGraphicFramePr>
            <a:graphicFrameLocks noChangeAspect="1"/>
          </p:cNvGraphicFramePr>
          <p:nvPr/>
        </p:nvGraphicFramePr>
        <p:xfrm>
          <a:off x="1379538" y="3357563"/>
          <a:ext cx="5700712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2" imgW="73761600" imgH="21945600" progId="Equation.DSMT4">
                  <p:embed/>
                </p:oleObj>
              </mc:Choice>
              <mc:Fallback>
                <p:oleObj name="Equation" r:id="rId12" imgW="73761600" imgH="21945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379538" y="3357563"/>
                        <a:ext cx="5700712" cy="169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Text Box 10"/>
          <p:cNvSpPr txBox="1"/>
          <p:nvPr>
            <p:custDataLst>
              <p:tags r:id="rId14"/>
            </p:custDataLst>
          </p:nvPr>
        </p:nvSpPr>
        <p:spPr>
          <a:xfrm>
            <a:off x="1115695" y="5373370"/>
            <a:ext cx="44126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故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=2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  = 3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矩阵的秩的计算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67995" y="1125855"/>
            <a:ext cx="161353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2.20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4" name="Rectangle 4"/>
          <p:cNvSpPr/>
          <p:nvPr>
            <p:custDataLst>
              <p:tags r:id="rId4"/>
            </p:custDataLst>
          </p:nvPr>
        </p:nvSpPr>
        <p:spPr>
          <a:xfrm>
            <a:off x="1833880" y="1211580"/>
            <a:ext cx="7256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证明：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阶可逆矩阵，则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R(AB)=R(B).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371" name="Rectangle 3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18160" y="1915160"/>
            <a:ext cx="7993063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证明： </a:t>
            </a:r>
            <a:r>
              <a:rPr kumimoji="1" lang="en-US" altLang="zh-CN" sz="2800" b="1" i="0" u="none" strike="noStrike" kern="1200" cap="none" spc="0" normalizeH="0" baseline="0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zh-CN" altLang="en-US" sz="2800" b="1" i="0" u="none" strike="noStrike" kern="1200" cap="none" spc="0" normalizeH="0" baseline="0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 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n</a:t>
            </a: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阶可逆矩阵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可用初等矩阵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8372" name="Rectangle 4"/>
          <p:cNvSpPr/>
          <p:nvPr>
            <p:custDataLst>
              <p:tags r:id="rId6"/>
            </p:custDataLst>
          </p:nvPr>
        </p:nvSpPr>
        <p:spPr>
          <a:xfrm>
            <a:off x="611188" y="4005263"/>
            <a:ext cx="42481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故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AB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=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8373" name="Rectangle 5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9750" y="3281998"/>
            <a:ext cx="79200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故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AB=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…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1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1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即相当于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经过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次初等行变换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8374" name="Rectangle 6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9750" y="2635885"/>
            <a:ext cx="7920038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的乘积来表示，即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A= 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P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…P</a:t>
            </a:r>
            <a:r>
              <a:rPr kumimoji="1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s</a:t>
            </a:r>
            <a:endParaRPr kumimoji="1" lang="en-US" altLang="zh-CN" sz="2800" b="1" i="1" u="none" strike="noStrike" kern="1200" cap="none" spc="0" normalizeH="0" baseline="-2500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" name="Rectangle 4"/>
          <p:cNvSpPr/>
          <p:nvPr>
            <p:custDataLst>
              <p:tags r:id="rId9"/>
            </p:custDataLst>
          </p:nvPr>
        </p:nvSpPr>
        <p:spPr>
          <a:xfrm>
            <a:off x="611505" y="4797425"/>
            <a:ext cx="7256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推论：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为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阶可逆矩阵，则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R(BA)=R(B).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8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8371" grpId="0" build="p"/>
      <p:bldP spid="58372" grpId="0" build="p"/>
      <p:bldP spid="58373" grpId="0" build="p"/>
      <p:bldP spid="58374" grpId="0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拓展问题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：矩阵的应用</a:t>
            </a:r>
            <a:endParaRPr lang="zh-CN" sz="2600" b="1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6502" name="Text Box 6"/>
          <p:cNvSpPr txBox="1"/>
          <p:nvPr>
            <p:custDataLst>
              <p:tags r:id="rId3"/>
            </p:custDataLst>
          </p:nvPr>
        </p:nvSpPr>
        <p:spPr>
          <a:xfrm>
            <a:off x="517843" y="980758"/>
            <a:ext cx="8001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</a:rPr>
              <a:t>拓展思考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7995" y="1628775"/>
            <a:ext cx="8114665" cy="240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如何利用矩阵的秩讨论线性方程组的解？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uiExpand="1" build="p"/>
      <p:bldP spid="16" grpId="0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前言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 Box 3"/>
          <p:cNvSpPr>
            <a:spLocks noChangeArrowheads="1"/>
          </p:cNvSpPr>
          <p:nvPr/>
        </p:nvSpPr>
        <p:spPr bwMode="auto">
          <a:xfrm>
            <a:off x="611505" y="1477328"/>
            <a:ext cx="7835265" cy="2762250"/>
          </a:xfrm>
          <a:prstGeom prst="rect">
            <a:avLst/>
          </a:prstGeom>
          <a:solidFill>
            <a:schemeClr val="bg1">
              <a:alpha val="56078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algn="l" defTabSz="914400" rtl="0" eaLnBrk="1" fontAlgn="base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矩阵的秩是矩阵的重要不变量，是讨论向量组的线性相关性、线性方程组解的存在性等问题的重要工具</a:t>
            </a:r>
            <a:endParaRPr lang="zh-CN" altLang="en-US" sz="2800" b="1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sym typeface="+mn-ea"/>
            </a:endParaRPr>
          </a:p>
          <a:p>
            <a:pPr marL="0" marR="0" lvl="0" algn="l" defTabSz="914400" rtl="0" eaLnBrk="1" fontAlgn="base" latinLnBrk="0" hangingPunct="1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Arial" panose="020B0604020202020204" pitchFamily="34" charset="0"/>
              </a:rPr>
              <a:t>本节讨论矩阵的定义、性质及计算方法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0465" y="1628041"/>
            <a:ext cx="7586663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矩阵子式的定义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5" name="Line 12"/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4037" name="Text Box 2"/>
          <p:cNvSpPr txBox="1">
            <a:spLocks noChangeArrowheads="1"/>
          </p:cNvSpPr>
          <p:nvPr/>
        </p:nvSpPr>
        <p:spPr bwMode="auto">
          <a:xfrm>
            <a:off x="1835785" y="185120"/>
            <a:ext cx="54070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0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矩阵的秩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小结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爆炸形: 8 pt  1"/>
          <p:cNvSpPr/>
          <p:nvPr/>
        </p:nvSpPr>
        <p:spPr bwMode="auto">
          <a:xfrm>
            <a:off x="684070" y="1781345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997141" y="2345591"/>
            <a:ext cx="7303839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矩阵秩的定义</a:t>
            </a:r>
            <a:endParaRPr kumimoji="1" 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爆炸形: 8 pt  27"/>
          <p:cNvSpPr/>
          <p:nvPr/>
        </p:nvSpPr>
        <p:spPr bwMode="auto">
          <a:xfrm>
            <a:off x="676632" y="2484678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997141" y="3109814"/>
            <a:ext cx="758666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algn="l" defTabSz="914400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  <a:defRPr/>
            </a:pP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zh-CN" sz="25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矩阵的秩的计算理论</a:t>
            </a:r>
            <a:endParaRPr lang="zh-CN" sz="2500" b="1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4" name="爆炸形: 8 pt  33"/>
          <p:cNvSpPr/>
          <p:nvPr/>
        </p:nvSpPr>
        <p:spPr bwMode="auto">
          <a:xfrm>
            <a:off x="696219" y="3230885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957454" y="3813394"/>
            <a:ext cx="748754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</a:t>
            </a:r>
            <a:r>
              <a:rPr lang="zh-CN" sz="25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秩的</a:t>
            </a:r>
            <a:r>
              <a:rPr kumimoji="1" 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计算及性质</a:t>
            </a:r>
            <a:r>
              <a:rPr kumimoji="1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kumimoji="1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爆炸形: 8 pt  25"/>
          <p:cNvSpPr/>
          <p:nvPr/>
        </p:nvSpPr>
        <p:spPr bwMode="auto">
          <a:xfrm>
            <a:off x="734618" y="3698787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951104" y="4457284"/>
            <a:ext cx="77454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拓展问题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</a:t>
            </a:r>
            <a:r>
              <a:rPr kumimoji="1" 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秩的应用</a:t>
            </a:r>
            <a:endParaRPr kumimoji="1" 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爆炸形: 8 pt  29"/>
          <p:cNvSpPr/>
          <p:nvPr/>
        </p:nvSpPr>
        <p:spPr bwMode="auto">
          <a:xfrm>
            <a:off x="661601" y="4457378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4059" name="Picture 11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42863" y="-9525"/>
            <a:ext cx="1014413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9" grpId="0"/>
      <p:bldP spid="24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548130" y="2205355"/>
            <a:ext cx="5718810" cy="5607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习题二：</a:t>
            </a:r>
            <a:r>
              <a:rPr kumimoji="0" lang="en-US" altLang="zh-CN" b="1" dirty="0">
                <a:latin typeface="+mn-lt"/>
              </a:rPr>
              <a:t>26</a:t>
            </a:r>
            <a:r>
              <a:rPr kumimoji="0" lang="zh-CN" altLang="en-US" b="1" dirty="0">
                <a:latin typeface="+mn-lt"/>
              </a:rPr>
              <a:t>（</a:t>
            </a:r>
            <a:r>
              <a:rPr kumimoji="0" lang="en-US" altLang="zh-CN" b="1" dirty="0">
                <a:latin typeface="+mn-lt"/>
              </a:rPr>
              <a:t>1</a:t>
            </a:r>
            <a:r>
              <a:rPr kumimoji="0" lang="zh-CN" altLang="en-US" b="1" dirty="0">
                <a:latin typeface="+mn-lt"/>
              </a:rPr>
              <a:t>）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0" lang="en-US" altLang="zh-CN" b="1" dirty="0">
                <a:latin typeface="+mn-lt"/>
              </a:rPr>
              <a:t>27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kumimoji="0" lang="en-US" altLang="zh-CN" b="1" dirty="0">
                <a:latin typeface="+mn-lt"/>
              </a:rPr>
              <a:t>28</a:t>
            </a:r>
            <a:endParaRPr kumimoji="0" lang="zh-CN" altLang="en-US" b="1" dirty="0">
              <a:latin typeface="+mn-lt"/>
            </a:endParaRPr>
          </a:p>
        </p:txBody>
      </p:sp>
      <p:grpSp>
        <p:nvGrpSpPr>
          <p:cNvPr id="62467" name="Group 29"/>
          <p:cNvGrpSpPr/>
          <p:nvPr/>
        </p:nvGrpSpPr>
        <p:grpSpPr bwMode="auto">
          <a:xfrm>
            <a:off x="60325" y="136525"/>
            <a:ext cx="2497934" cy="825500"/>
            <a:chOff x="51" y="0"/>
            <a:chExt cx="881" cy="246"/>
          </a:xfrm>
        </p:grpSpPr>
        <p:sp>
          <p:nvSpPr>
            <p:cNvPr id="62475" name="Rectangle 30"/>
            <p:cNvSpPr>
              <a:spLocks noChangeArrowheads="1"/>
            </p:cNvSpPr>
            <p:nvPr/>
          </p:nvSpPr>
          <p:spPr bwMode="auto">
            <a:xfrm>
              <a:off x="349" y="9"/>
              <a:ext cx="583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600" b="1" dirty="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作  业</a:t>
              </a:r>
              <a:endParaRPr lang="zh-CN" altLang="en-US" sz="26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2476" name="Group 31"/>
            <p:cNvGrpSpPr/>
            <p:nvPr/>
          </p:nvGrpSpPr>
          <p:grpSpPr bwMode="auto">
            <a:xfrm>
              <a:off x="51" y="0"/>
              <a:ext cx="829" cy="246"/>
              <a:chOff x="51" y="0"/>
              <a:chExt cx="829" cy="246"/>
            </a:xfrm>
          </p:grpSpPr>
          <p:sp>
            <p:nvSpPr>
              <p:cNvPr id="62477" name="Line 32"/>
              <p:cNvSpPr>
                <a:spLocks noChangeShapeType="1"/>
              </p:cNvSpPr>
              <p:nvPr/>
            </p:nvSpPr>
            <p:spPr bwMode="auto">
              <a:xfrm flipV="1">
                <a:off x="96" y="198"/>
                <a:ext cx="784" cy="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62478" name="Picture 33" descr="BD10263_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" y="0"/>
                <a:ext cx="24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" name="Text Box 4103">
            <a:hlinkClick r:id="rId2" action="ppaction://hlinksldjump" highlightClick="1"/>
            <a:hlinkHover r:id="" action="ppaction://macro?name=Macro1" highlightClick="1"/>
          </p:cNvPr>
          <p:cNvSpPr txBox="1">
            <a:spLocks noChangeArrowheads="1"/>
          </p:cNvSpPr>
          <p:nvPr/>
        </p:nvSpPr>
        <p:spPr bwMode="auto">
          <a:xfrm>
            <a:off x="7150814" y="6237312"/>
            <a:ext cx="1997088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线性代数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6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阶子式的定义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4995" y="1052195"/>
            <a:ext cx="212534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2.18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0850" y="981075"/>
            <a:ext cx="8444230" cy="2232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indent="0" defTabSz="914400" eaLnBrk="1" latinLnBrk="0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32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  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设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是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b="1" dirty="0"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矩阵，从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中任取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行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列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b="1" dirty="0"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min(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))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，位于这些行和列的相交处的元素，保持它们原来的相对位置所构成的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阶行列式，称为矩阵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的一个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阶子式。</a:t>
            </a:r>
            <a:endParaRPr lang="zh-CN" altLang="zh-CN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4821" name="Text Box 5"/>
          <p:cNvSpPr txBox="1"/>
          <p:nvPr>
            <p:custDataLst>
              <p:tags r:id="rId5"/>
            </p:custDataLst>
          </p:nvPr>
        </p:nvSpPr>
        <p:spPr>
          <a:xfrm>
            <a:off x="41771" y="3552825"/>
            <a:ext cx="3231654" cy="47282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例如，已知矩阵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34822" name="Group 6"/>
          <p:cNvGrpSpPr/>
          <p:nvPr/>
        </p:nvGrpSpPr>
        <p:grpSpPr>
          <a:xfrm>
            <a:off x="3302000" y="3216275"/>
            <a:ext cx="3014663" cy="1190625"/>
            <a:chOff x="2080" y="1873"/>
            <a:chExt cx="1899" cy="750"/>
          </a:xfrm>
        </p:grpSpPr>
        <p:grpSp>
          <p:nvGrpSpPr>
            <p:cNvPr id="26641" name="Group 7"/>
            <p:cNvGrpSpPr/>
            <p:nvPr/>
          </p:nvGrpSpPr>
          <p:grpSpPr>
            <a:xfrm>
              <a:off x="2080" y="1873"/>
              <a:ext cx="1608" cy="750"/>
              <a:chOff x="2234" y="1873"/>
              <a:chExt cx="1608" cy="750"/>
            </a:xfrm>
          </p:grpSpPr>
          <p:sp>
            <p:nvSpPr>
              <p:cNvPr id="26643" name="Text Box 8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668" y="1873"/>
                <a:ext cx="104" cy="7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6644" name="Text Box 9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2989" y="1873"/>
                <a:ext cx="104" cy="7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6645" name="Text Box 10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632" y="1873"/>
                <a:ext cx="104" cy="7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5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6646" name="AutoShape 11"/>
              <p:cNvSpPr/>
              <p:nvPr>
                <p:custDataLst>
                  <p:tags r:id="rId9"/>
                </p:custDataLst>
              </p:nvPr>
            </p:nvSpPr>
            <p:spPr>
              <a:xfrm>
                <a:off x="2516" y="1913"/>
                <a:ext cx="1326" cy="686"/>
              </a:xfrm>
              <a:prstGeom prst="bracketPair">
                <a:avLst>
                  <a:gd name="adj" fmla="val 11079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26647" name="Text Box 12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310" y="1873"/>
                <a:ext cx="104" cy="7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6648" name="Text Box 13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234" y="2085"/>
                <a:ext cx="264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lang="en-US" altLang="zh-CN" sz="2600" b="1" dirty="0">
                    <a:latin typeface="Symbol" panose="05050102010706020507" pitchFamily="18" charset="2"/>
                    <a:ea typeface="黑体" panose="02010609060101010101" pitchFamily="49" charset="-122"/>
                  </a:rPr>
                  <a:t>=</a:t>
                </a:r>
                <a:endPara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6642" name="Text Box 14"/>
            <p:cNvSpPr txBox="1"/>
            <p:nvPr>
              <p:custDataLst>
                <p:tags r:id="rId12"/>
              </p:custDataLst>
            </p:nvPr>
          </p:nvSpPr>
          <p:spPr>
            <a:xfrm>
              <a:off x="3771" y="2085"/>
              <a:ext cx="20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。</a:t>
              </a: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4831" name="Text Box 15"/>
          <p:cNvSpPr txBox="1"/>
          <p:nvPr>
            <p:custDataLst>
              <p:tags r:id="rId13"/>
            </p:custDataLst>
          </p:nvPr>
        </p:nvSpPr>
        <p:spPr>
          <a:xfrm>
            <a:off x="-130838" y="4847972"/>
            <a:ext cx="5783635" cy="47307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选定第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两行及第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两列，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34832" name="Group 16"/>
          <p:cNvGrpSpPr/>
          <p:nvPr/>
        </p:nvGrpSpPr>
        <p:grpSpPr>
          <a:xfrm>
            <a:off x="5515293" y="4705350"/>
            <a:ext cx="3379787" cy="793750"/>
            <a:chOff x="3289" y="2625"/>
            <a:chExt cx="2129" cy="500"/>
          </a:xfrm>
        </p:grpSpPr>
        <p:sp>
          <p:nvSpPr>
            <p:cNvPr id="26637" name="Text Box 17"/>
            <p:cNvSpPr txBox="1"/>
            <p:nvPr>
              <p:custDataLst>
                <p:tags r:id="rId14"/>
              </p:custDataLst>
            </p:nvPr>
          </p:nvSpPr>
          <p:spPr>
            <a:xfrm>
              <a:off x="4553" y="2625"/>
              <a:ext cx="104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6638" name="Text Box 18"/>
            <p:cNvSpPr txBox="1"/>
            <p:nvPr>
              <p:custDataLst>
                <p:tags r:id="rId15"/>
              </p:custDataLst>
            </p:nvPr>
          </p:nvSpPr>
          <p:spPr>
            <a:xfrm>
              <a:off x="4804" y="2625"/>
              <a:ext cx="104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3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6639" name="AutoShape 19"/>
            <p:cNvSpPr/>
            <p:nvPr>
              <p:custDataLst>
                <p:tags r:id="rId16"/>
              </p:custDataLst>
            </p:nvPr>
          </p:nvSpPr>
          <p:spPr>
            <a:xfrm>
              <a:off x="4444" y="2676"/>
              <a:ext cx="549" cy="428"/>
            </a:xfrm>
            <a:prstGeom prst="bracketPair">
              <a:avLst>
                <a:gd name="adj" fmla="val 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/>
            </a:p>
          </p:txBody>
        </p:sp>
        <p:sp>
          <p:nvSpPr>
            <p:cNvPr id="26640" name="Rectangle 20"/>
            <p:cNvSpPr/>
            <p:nvPr>
              <p:custDataLst>
                <p:tags r:id="rId17"/>
              </p:custDataLst>
            </p:nvPr>
          </p:nvSpPr>
          <p:spPr>
            <a:xfrm>
              <a:off x="3289" y="2717"/>
              <a:ext cx="2129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得</a:t>
              </a:r>
              <a:r>
                <a:rPr lang="en-US" altLang="zh-CN"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2</a:t>
              </a:r>
              <a:r>
                <a:rPr lang="zh-CN" altLang="en-US"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阶子式            。</a:t>
              </a:r>
              <a:endPara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34837" name="Rectangle 21"/>
          <p:cNvSpPr/>
          <p:nvPr>
            <p:custDataLst>
              <p:tags r:id="rId18"/>
            </p:custDataLst>
          </p:nvPr>
        </p:nvSpPr>
        <p:spPr>
          <a:xfrm>
            <a:off x="3957638" y="3268663"/>
            <a:ext cx="1720850" cy="304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4838" name="Rectangle 22"/>
          <p:cNvSpPr/>
          <p:nvPr>
            <p:custDataLst>
              <p:tags r:id="rId19"/>
            </p:custDataLst>
          </p:nvPr>
        </p:nvSpPr>
        <p:spPr>
          <a:xfrm>
            <a:off x="4464050" y="3273425"/>
            <a:ext cx="198438" cy="1092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4839" name="Rectangle 23"/>
          <p:cNvSpPr/>
          <p:nvPr>
            <p:custDataLst>
              <p:tags r:id="rId20"/>
            </p:custDataLst>
          </p:nvPr>
        </p:nvSpPr>
        <p:spPr>
          <a:xfrm>
            <a:off x="3957638" y="4060825"/>
            <a:ext cx="1720850" cy="304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4840" name="Rectangle 24"/>
          <p:cNvSpPr/>
          <p:nvPr>
            <p:custDataLst>
              <p:tags r:id="rId21"/>
            </p:custDataLst>
          </p:nvPr>
        </p:nvSpPr>
        <p:spPr>
          <a:xfrm>
            <a:off x="5480050" y="3273425"/>
            <a:ext cx="198438" cy="1092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22" imgW="2743200" imgH="4267200" progId="Equation.DSMT4">
                  <p:embed/>
                </p:oleObj>
              </mc:Choice>
              <mc:Fallback>
                <p:oleObj name="Equation" r:id="rId22" imgW="2743200" imgH="42672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14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24" imgW="2743200" imgH="4267200" progId="Equation.DSMT4">
                  <p:embed/>
                </p:oleObj>
              </mc:Choice>
              <mc:Fallback>
                <p:oleObj name="Equation" r:id="rId24" imgW="2743200" imgH="4267200" progId="Equation.DSMT4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514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514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26" imgW="2743200" imgH="4267200" progId="Equation.DSMT4">
                  <p:embed/>
                </p:oleObj>
              </mc:Choice>
              <mc:Fallback>
                <p:oleObj name="Equation" r:id="rId26" imgW="2743200" imgH="42672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514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27" imgW="2743200" imgH="4267200" progId="Equation.DSMT4">
                  <p:embed/>
                </p:oleObj>
              </mc:Choice>
              <mc:Fallback>
                <p:oleObj name="Equation" r:id="rId27" imgW="2743200" imgH="4267200" progId="Equation.DSMT4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514850" y="334010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28" imgW="2743200" imgH="4267200" progId="Equation.DSMT4">
                  <p:embed/>
                </p:oleObj>
              </mc:Choice>
              <mc:Fallback>
                <p:oleObj name="Equation" r:id="rId28" imgW="2743200" imgH="4267200" progId="Equation.DSMT4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14850" y="3340100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4821" grpId="0" build="p"/>
      <p:bldP spid="348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6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阶子式的定义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2140" y="1052830"/>
            <a:ext cx="182753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2.18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0850" y="981075"/>
            <a:ext cx="8444230" cy="2232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indent="0" defTabSz="914400" eaLnBrk="1" latinLnBrk="0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32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 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设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是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b="1" dirty="0"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矩阵，从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中任取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行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列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b="1" dirty="0"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min(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))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，位于这些行和列的相交处的元素，保持它们原来的相对位置所构成的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阶行列式，称为矩阵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的一个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阶子式。</a:t>
            </a:r>
            <a:endParaRPr lang="zh-CN" altLang="zh-CN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7652" name="Text Box 4"/>
          <p:cNvSpPr txBox="1"/>
          <p:nvPr>
            <p:custDataLst>
              <p:tags r:id="rId5"/>
            </p:custDataLst>
          </p:nvPr>
        </p:nvSpPr>
        <p:spPr>
          <a:xfrm>
            <a:off x="94841" y="3557588"/>
            <a:ext cx="3180358" cy="47307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例如，已知矩阵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27653" name="Group 5"/>
          <p:cNvGrpSpPr/>
          <p:nvPr/>
        </p:nvGrpSpPr>
        <p:grpSpPr>
          <a:xfrm>
            <a:off x="3302000" y="3221038"/>
            <a:ext cx="3014663" cy="1190625"/>
            <a:chOff x="2080" y="1873"/>
            <a:chExt cx="1899" cy="750"/>
          </a:xfrm>
        </p:grpSpPr>
        <p:grpSp>
          <p:nvGrpSpPr>
            <p:cNvPr id="27669" name="Group 6"/>
            <p:cNvGrpSpPr/>
            <p:nvPr/>
          </p:nvGrpSpPr>
          <p:grpSpPr>
            <a:xfrm>
              <a:off x="2080" y="1873"/>
              <a:ext cx="1608" cy="750"/>
              <a:chOff x="2234" y="1873"/>
              <a:chExt cx="1608" cy="750"/>
            </a:xfrm>
          </p:grpSpPr>
          <p:sp>
            <p:nvSpPr>
              <p:cNvPr id="27671" name="Text Box 7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668" y="1873"/>
                <a:ext cx="104" cy="7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7672" name="Text Box 8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2989" y="1873"/>
                <a:ext cx="104" cy="7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7673" name="Text Box 9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632" y="1873"/>
                <a:ext cx="104" cy="7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5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7674" name="AutoShape 10"/>
              <p:cNvSpPr/>
              <p:nvPr>
                <p:custDataLst>
                  <p:tags r:id="rId9"/>
                </p:custDataLst>
              </p:nvPr>
            </p:nvSpPr>
            <p:spPr>
              <a:xfrm>
                <a:off x="2516" y="1913"/>
                <a:ext cx="1326" cy="686"/>
              </a:xfrm>
              <a:prstGeom prst="bracketPair">
                <a:avLst>
                  <a:gd name="adj" fmla="val 11079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27675" name="Text Box 1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3310" y="1873"/>
                <a:ext cx="104" cy="7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7676" name="Text Box 12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234" y="2085"/>
                <a:ext cx="264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A</a:t>
                </a:r>
                <a:r>
                  <a:rPr lang="en-US" altLang="zh-CN" sz="2600" b="1" dirty="0">
                    <a:latin typeface="Symbol" panose="05050102010706020507" pitchFamily="18" charset="2"/>
                    <a:ea typeface="黑体" panose="02010609060101010101" pitchFamily="49" charset="-122"/>
                  </a:rPr>
                  <a:t>=</a:t>
                </a:r>
                <a:endParaRPr lang="en-US" altLang="zh-CN" sz="2600" b="1" dirty="0">
                  <a:latin typeface="Symbol" panose="05050102010706020507" pitchFamily="18" charset="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7670" name="Text Box 13"/>
            <p:cNvSpPr txBox="1"/>
            <p:nvPr>
              <p:custDataLst>
                <p:tags r:id="rId12"/>
              </p:custDataLst>
            </p:nvPr>
          </p:nvSpPr>
          <p:spPr>
            <a:xfrm>
              <a:off x="3771" y="2085"/>
              <a:ext cx="208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。</a:t>
              </a:r>
              <a:endParaRPr lang="zh-CN" altLang="en-US" sz="2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5854" name="Text Box 14"/>
          <p:cNvSpPr txBox="1"/>
          <p:nvPr>
            <p:custDataLst>
              <p:tags r:id="rId13"/>
            </p:custDataLst>
          </p:nvPr>
        </p:nvSpPr>
        <p:spPr>
          <a:xfrm>
            <a:off x="-502450" y="4813746"/>
            <a:ext cx="6229269" cy="473078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选定第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行及第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、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列，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35855" name="Group 15"/>
          <p:cNvGrpSpPr/>
          <p:nvPr/>
        </p:nvGrpSpPr>
        <p:grpSpPr>
          <a:xfrm>
            <a:off x="5521325" y="4506913"/>
            <a:ext cx="3765549" cy="1190626"/>
            <a:chOff x="3534" y="2641"/>
            <a:chExt cx="2372" cy="750"/>
          </a:xfrm>
        </p:grpSpPr>
        <p:sp>
          <p:nvSpPr>
            <p:cNvPr id="27663" name="Rectangle 16"/>
            <p:cNvSpPr/>
            <p:nvPr>
              <p:custDataLst>
                <p:tags r:id="rId14"/>
              </p:custDataLst>
            </p:nvPr>
          </p:nvSpPr>
          <p:spPr>
            <a:xfrm>
              <a:off x="3534" y="2840"/>
              <a:ext cx="2372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得</a:t>
              </a:r>
              <a:r>
                <a:rPr lang="en-US" altLang="zh-CN"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3</a:t>
              </a:r>
              <a:r>
                <a:rPr lang="zh-CN" altLang="en-US"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阶子式              。</a:t>
              </a:r>
              <a:endPara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27664" name="Group 17"/>
            <p:cNvGrpSpPr/>
            <p:nvPr/>
          </p:nvGrpSpPr>
          <p:grpSpPr>
            <a:xfrm>
              <a:off x="4583" y="2641"/>
              <a:ext cx="842" cy="750"/>
              <a:chOff x="4233" y="3130"/>
              <a:chExt cx="842" cy="750"/>
            </a:xfrm>
          </p:grpSpPr>
          <p:sp>
            <p:nvSpPr>
              <p:cNvPr id="27665" name="Text Box 18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4353" y="3130"/>
                <a:ext cx="104" cy="7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4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7666" name="Text Box 19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4619" y="3130"/>
                <a:ext cx="104" cy="7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27667" name="AutoShape 20"/>
              <p:cNvSpPr/>
              <p:nvPr>
                <p:custDataLst>
                  <p:tags r:id="rId17"/>
                </p:custDataLst>
              </p:nvPr>
            </p:nvSpPr>
            <p:spPr>
              <a:xfrm>
                <a:off x="4233" y="3157"/>
                <a:ext cx="842" cy="713"/>
              </a:xfrm>
              <a:prstGeom prst="bracketPair">
                <a:avLst>
                  <a:gd name="adj" fmla="val 0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27668" name="Text Box 21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4885" y="3130"/>
                <a:ext cx="104" cy="7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5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en-US" altLang="zh-CN" sz="26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35862" name="Rectangle 22"/>
          <p:cNvSpPr/>
          <p:nvPr>
            <p:custDataLst>
              <p:tags r:id="rId19"/>
            </p:custDataLst>
          </p:nvPr>
        </p:nvSpPr>
        <p:spPr>
          <a:xfrm>
            <a:off x="3957638" y="3273425"/>
            <a:ext cx="1720850" cy="304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5863" name="Rectangle 23"/>
          <p:cNvSpPr/>
          <p:nvPr>
            <p:custDataLst>
              <p:tags r:id="rId20"/>
            </p:custDataLst>
          </p:nvPr>
        </p:nvSpPr>
        <p:spPr>
          <a:xfrm>
            <a:off x="3957638" y="3673475"/>
            <a:ext cx="1720850" cy="304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5864" name="Rectangle 24"/>
          <p:cNvSpPr/>
          <p:nvPr>
            <p:custDataLst>
              <p:tags r:id="rId21"/>
            </p:custDataLst>
          </p:nvPr>
        </p:nvSpPr>
        <p:spPr>
          <a:xfrm>
            <a:off x="3957638" y="3278188"/>
            <a:ext cx="198437" cy="1092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5865" name="Rectangle 25"/>
          <p:cNvSpPr/>
          <p:nvPr>
            <p:custDataLst>
              <p:tags r:id="rId22"/>
            </p:custDataLst>
          </p:nvPr>
        </p:nvSpPr>
        <p:spPr>
          <a:xfrm>
            <a:off x="3957638" y="4065588"/>
            <a:ext cx="1720850" cy="3048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5866" name="Rectangle 26"/>
          <p:cNvSpPr/>
          <p:nvPr>
            <p:custDataLst>
              <p:tags r:id="rId23"/>
            </p:custDataLst>
          </p:nvPr>
        </p:nvSpPr>
        <p:spPr>
          <a:xfrm>
            <a:off x="5480050" y="3278188"/>
            <a:ext cx="198438" cy="1092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  <p:sp>
        <p:nvSpPr>
          <p:cNvPr id="35867" name="Rectangle 27"/>
          <p:cNvSpPr/>
          <p:nvPr>
            <p:custDataLst>
              <p:tags r:id="rId24"/>
            </p:custDataLst>
          </p:nvPr>
        </p:nvSpPr>
        <p:spPr>
          <a:xfrm>
            <a:off x="4960938" y="3278188"/>
            <a:ext cx="198437" cy="1092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lang="en-US" altLang="zh-CN" sz="2600" b="1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sz="26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阶子式的定义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2140" y="1052830"/>
            <a:ext cx="182753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2.18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0850" y="981075"/>
            <a:ext cx="8444230" cy="2232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marR="0" indent="0" defTabSz="914400" eaLnBrk="1" latinLnBrk="0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32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 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设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是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b="1" dirty="0"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矩阵，从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中任取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行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列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k</a:t>
            </a:r>
            <a:r>
              <a:rPr lang="en-US" altLang="zh-CN" b="1" dirty="0">
                <a:ea typeface="黑体" panose="02010609060101010101" pitchFamily="49" charset="-122"/>
                <a:sym typeface="Symbol" panose="05050102010706020507" pitchFamily="18" charset="2"/>
              </a:rPr>
              <a:t>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min(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))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，位于这些行和列的相交处的元素，保持它们原来的相对位置所构成的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阶行列式，称为矩阵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的一个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k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阶子式。</a:t>
            </a:r>
            <a:endParaRPr lang="zh-CN" altLang="zh-CN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矩阵的秩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55650" y="1031875"/>
            <a:ext cx="281940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2.19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07340" y="969010"/>
            <a:ext cx="8444230" cy="2232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32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 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设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b="1" dirty="0"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矩阵，如果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中不为零的子式最高阶数为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，即存在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阶子式不为零，而任何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b="1" dirty="0"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阶子式皆为零，则称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为矩阵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的秩，记作秩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b="1" dirty="0"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或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b="1" dirty="0"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。</a:t>
            </a:r>
            <a:endParaRPr kumimoji="1" lang="zh-CN" altLang="zh-CN" sz="28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8915" name="Rectangle 3"/>
          <p:cNvSpPr/>
          <p:nvPr>
            <p:custDataLst>
              <p:tags r:id="rId5"/>
            </p:custDataLst>
          </p:nvPr>
        </p:nvSpPr>
        <p:spPr>
          <a:xfrm>
            <a:off x="518160" y="3211830"/>
            <a:ext cx="7270750" cy="468462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当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b="1" dirty="0"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O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时，规定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sz="2800" b="1" dirty="0"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。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91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矩阵的秩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938" name="Text Box 2"/>
          <p:cNvSpPr txBox="1"/>
          <p:nvPr>
            <p:custDataLst>
              <p:tags r:id="rId3"/>
            </p:custDataLst>
          </p:nvPr>
        </p:nvSpPr>
        <p:spPr>
          <a:xfrm>
            <a:off x="94841" y="3487863"/>
            <a:ext cx="1795363" cy="47282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例如，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9939" name="Text Box 3"/>
          <p:cNvSpPr txBox="1"/>
          <p:nvPr>
            <p:custDataLst>
              <p:tags r:id="rId4"/>
            </p:custDataLst>
          </p:nvPr>
        </p:nvSpPr>
        <p:spPr>
          <a:xfrm>
            <a:off x="219325" y="4381500"/>
            <a:ext cx="2082301" cy="46846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所以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)=3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39942" name="Group 6"/>
          <p:cNvGrpSpPr/>
          <p:nvPr/>
        </p:nvGrpSpPr>
        <p:grpSpPr>
          <a:xfrm>
            <a:off x="1696875" y="3143250"/>
            <a:ext cx="3955463" cy="1281113"/>
            <a:chOff x="1097" y="1699"/>
            <a:chExt cx="2263" cy="807"/>
          </a:xfrm>
        </p:grpSpPr>
        <p:grpSp>
          <p:nvGrpSpPr>
            <p:cNvPr id="31776" name="Group 7"/>
            <p:cNvGrpSpPr/>
            <p:nvPr/>
          </p:nvGrpSpPr>
          <p:grpSpPr>
            <a:xfrm>
              <a:off x="1878" y="1699"/>
              <a:ext cx="1044" cy="807"/>
              <a:chOff x="2880" y="2331"/>
              <a:chExt cx="1326" cy="807"/>
            </a:xfrm>
          </p:grpSpPr>
          <p:sp>
            <p:nvSpPr>
              <p:cNvPr id="31778" name="Text Box 8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032" y="2331"/>
                <a:ext cx="130" cy="8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1779" name="Text Box 9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352" y="2331"/>
                <a:ext cx="129" cy="8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1780" name="Text Box 10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996" y="2331"/>
                <a:ext cx="129" cy="8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1781" name="AutoShape 11"/>
              <p:cNvSpPr/>
              <p:nvPr>
                <p:custDataLst>
                  <p:tags r:id="rId8"/>
                </p:custDataLst>
              </p:nvPr>
            </p:nvSpPr>
            <p:spPr>
              <a:xfrm>
                <a:off x="2880" y="2388"/>
                <a:ext cx="1326" cy="720"/>
              </a:xfrm>
              <a:prstGeom prst="bracketPair">
                <a:avLst>
                  <a:gd name="adj" fmla="val 4426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  <p:sp>
            <p:nvSpPr>
              <p:cNvPr id="31782" name="Text Box 1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674" y="2331"/>
                <a:ext cx="129" cy="8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3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1777" name="Rectangle 13"/>
            <p:cNvSpPr/>
            <p:nvPr>
              <p:custDataLst>
                <p:tags r:id="rId10"/>
              </p:custDataLst>
            </p:nvPr>
          </p:nvSpPr>
          <p:spPr>
            <a:xfrm>
              <a:off x="1097" y="1915"/>
              <a:ext cx="2263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已知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=                    </a:t>
              </a:r>
              <a:r>
                <a:rPr lang="zh-CN" altLang="en-US"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，</a:t>
              </a:r>
              <a:endPara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grpSp>
        <p:nvGrpSpPr>
          <p:cNvPr id="39950" name="Group 14"/>
          <p:cNvGrpSpPr/>
          <p:nvPr/>
        </p:nvGrpSpPr>
        <p:grpSpPr>
          <a:xfrm>
            <a:off x="1558925" y="5100638"/>
            <a:ext cx="2052638" cy="1281112"/>
            <a:chOff x="507" y="2931"/>
            <a:chExt cx="1293" cy="807"/>
          </a:xfrm>
        </p:grpSpPr>
        <p:sp>
          <p:nvSpPr>
            <p:cNvPr id="31771" name="Rectangle 15"/>
            <p:cNvSpPr/>
            <p:nvPr>
              <p:custDataLst>
                <p:tags r:id="rId11"/>
              </p:custDataLst>
            </p:nvPr>
          </p:nvSpPr>
          <p:spPr>
            <a:xfrm>
              <a:off x="507" y="3140"/>
              <a:ext cx="1293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en-US" altLang="zh-CN" sz="2800" b="1" dirty="0">
                  <a:latin typeface="Symbol" panose="05050102010706020507" pitchFamily="18" charset="2"/>
                  <a:ea typeface="黑体" panose="02010609060101010101" pitchFamily="49" charset="-122"/>
                </a:rPr>
                <a:t>=              </a:t>
              </a:r>
              <a:r>
                <a:rPr lang="zh-CN" altLang="en-US"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，</a:t>
              </a:r>
              <a:endPara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31772" name="Group 16"/>
            <p:cNvGrpSpPr/>
            <p:nvPr/>
          </p:nvGrpSpPr>
          <p:grpSpPr>
            <a:xfrm>
              <a:off x="781" y="2931"/>
              <a:ext cx="592" cy="807"/>
              <a:chOff x="2307" y="1699"/>
              <a:chExt cx="592" cy="807"/>
            </a:xfrm>
          </p:grpSpPr>
          <p:sp>
            <p:nvSpPr>
              <p:cNvPr id="31773" name="Text Box 17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2435" y="1699"/>
                <a:ext cx="112" cy="8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1774" name="Text Box 18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2704" y="1699"/>
                <a:ext cx="112" cy="8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1775" name="AutoShape 19"/>
              <p:cNvSpPr/>
              <p:nvPr>
                <p:custDataLst>
                  <p:tags r:id="rId14"/>
                </p:custDataLst>
              </p:nvPr>
            </p:nvSpPr>
            <p:spPr>
              <a:xfrm>
                <a:off x="2307" y="1767"/>
                <a:ext cx="592" cy="663"/>
              </a:xfrm>
              <a:prstGeom prst="bracketPair">
                <a:avLst>
                  <a:gd name="adj" fmla="val 4426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</p:grpSp>
      </p:grpSp>
      <p:sp>
        <p:nvSpPr>
          <p:cNvPr id="39956" name="Text Box 20"/>
          <p:cNvSpPr txBox="1"/>
          <p:nvPr>
            <p:custDataLst>
              <p:tags r:id="rId15"/>
            </p:custDataLst>
          </p:nvPr>
        </p:nvSpPr>
        <p:spPr>
          <a:xfrm>
            <a:off x="3403600" y="5432425"/>
            <a:ext cx="1330325" cy="5127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957" name="Text Box 21"/>
          <p:cNvSpPr txBox="1"/>
          <p:nvPr>
            <p:custDataLst>
              <p:tags r:id="rId16"/>
            </p:custDataLst>
          </p:nvPr>
        </p:nvSpPr>
        <p:spPr>
          <a:xfrm>
            <a:off x="6989525" y="5432425"/>
            <a:ext cx="1362552" cy="47282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)=3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pSp>
        <p:nvGrpSpPr>
          <p:cNvPr id="39958" name="Group 22"/>
          <p:cNvGrpSpPr/>
          <p:nvPr/>
        </p:nvGrpSpPr>
        <p:grpSpPr>
          <a:xfrm>
            <a:off x="4841875" y="5100638"/>
            <a:ext cx="2320925" cy="1281112"/>
            <a:chOff x="3050" y="2931"/>
            <a:chExt cx="1462" cy="807"/>
          </a:xfrm>
        </p:grpSpPr>
        <p:sp>
          <p:nvSpPr>
            <p:cNvPr id="31765" name="Text Box 23"/>
            <p:cNvSpPr txBox="1"/>
            <p:nvPr>
              <p:custDataLst>
                <p:tags r:id="rId17"/>
              </p:custDataLst>
            </p:nvPr>
          </p:nvSpPr>
          <p:spPr>
            <a:xfrm>
              <a:off x="3050" y="3146"/>
              <a:ext cx="1462" cy="2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r>
                <a:rPr lang="en-US" altLang="zh-CN" sz="2800" b="1" dirty="0">
                  <a:latin typeface="Symbol" panose="05050102010706020507" pitchFamily="18" charset="2"/>
                  <a:ea typeface="黑体" panose="02010609060101010101" pitchFamily="49" charset="-122"/>
                </a:rPr>
                <a:t>=                 </a:t>
              </a:r>
              <a:r>
                <a:rPr lang="zh-CN" altLang="en-US"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，</a:t>
              </a:r>
              <a:endPara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  <p:grpSp>
          <p:nvGrpSpPr>
            <p:cNvPr id="31766" name="Group 24"/>
            <p:cNvGrpSpPr/>
            <p:nvPr/>
          </p:nvGrpSpPr>
          <p:grpSpPr>
            <a:xfrm>
              <a:off x="3344" y="2931"/>
              <a:ext cx="806" cy="807"/>
              <a:chOff x="2093" y="2836"/>
              <a:chExt cx="806" cy="807"/>
            </a:xfrm>
          </p:grpSpPr>
          <p:sp>
            <p:nvSpPr>
              <p:cNvPr id="31767" name="Text Box 25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2219" y="2836"/>
                <a:ext cx="112" cy="8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1768" name="Text Box 26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2710" y="2836"/>
                <a:ext cx="112" cy="8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1769" name="Text Box 27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2464" y="2836"/>
                <a:ext cx="112" cy="80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0</a:t>
                </a:r>
                <a:endPara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1770" name="AutoShape 28"/>
              <p:cNvSpPr/>
              <p:nvPr>
                <p:custDataLst>
                  <p:tags r:id="rId21"/>
                </p:custDataLst>
              </p:nvPr>
            </p:nvSpPr>
            <p:spPr>
              <a:xfrm>
                <a:off x="2093" y="2908"/>
                <a:ext cx="806" cy="663"/>
              </a:xfrm>
              <a:prstGeom prst="bracketPair">
                <a:avLst>
                  <a:gd name="adj" fmla="val 4426"/>
                </a:avLst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/>
              </a:p>
            </p:txBody>
          </p:sp>
        </p:grpSp>
      </p:grpSp>
      <p:grpSp>
        <p:nvGrpSpPr>
          <p:cNvPr id="39965" name="Group 29"/>
          <p:cNvGrpSpPr/>
          <p:nvPr/>
        </p:nvGrpSpPr>
        <p:grpSpPr>
          <a:xfrm>
            <a:off x="5295900" y="3143250"/>
            <a:ext cx="3473450" cy="1281113"/>
            <a:chOff x="3336" y="1699"/>
            <a:chExt cx="2188" cy="807"/>
          </a:xfrm>
        </p:grpSpPr>
        <p:grpSp>
          <p:nvGrpSpPr>
            <p:cNvPr id="31757" name="Group 30"/>
            <p:cNvGrpSpPr/>
            <p:nvPr/>
          </p:nvGrpSpPr>
          <p:grpSpPr>
            <a:xfrm>
              <a:off x="3807" y="1699"/>
              <a:ext cx="1717" cy="807"/>
              <a:chOff x="1331" y="2557"/>
              <a:chExt cx="1717" cy="807"/>
            </a:xfrm>
          </p:grpSpPr>
          <p:grpSp>
            <p:nvGrpSpPr>
              <p:cNvPr id="31759" name="Group 31"/>
              <p:cNvGrpSpPr/>
              <p:nvPr/>
            </p:nvGrpSpPr>
            <p:grpSpPr>
              <a:xfrm>
                <a:off x="1331" y="2557"/>
                <a:ext cx="977" cy="807"/>
                <a:chOff x="1375" y="2689"/>
                <a:chExt cx="977" cy="807"/>
              </a:xfrm>
            </p:grpSpPr>
            <p:sp>
              <p:nvSpPr>
                <p:cNvPr id="31761" name="Text Box 32"/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1492" y="2689"/>
                  <a:ext cx="112" cy="80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1</a:t>
                  </a:r>
                  <a:endPara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0</a:t>
                  </a:r>
                  <a:endPara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0</a:t>
                  </a:r>
                  <a:endPara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62" name="Text Box 33"/>
                <p:cNvSpPr txBox="1"/>
                <p:nvPr>
                  <p:custDataLst>
                    <p:tags r:id="rId23"/>
                  </p:custDataLst>
                </p:nvPr>
              </p:nvSpPr>
              <p:spPr>
                <a:xfrm>
                  <a:off x="1813" y="2689"/>
                  <a:ext cx="112" cy="80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2</a:t>
                  </a:r>
                  <a:endPara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1</a:t>
                  </a:r>
                  <a:endPara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0</a:t>
                  </a:r>
                  <a:endPara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1763" name="AutoShape 34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1375" y="2746"/>
                  <a:ext cx="977" cy="720"/>
                </a:xfrm>
                <a:prstGeom prst="bracketPair">
                  <a:avLst>
                    <a:gd name="adj" fmla="val 0"/>
                  </a:avLst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1764" name="Text Box 35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2134" y="2689"/>
                  <a:ext cx="112" cy="80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3</a:t>
                  </a:r>
                  <a:endPara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0</a:t>
                  </a:r>
                  <a:endPara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800" b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1</a:t>
                  </a:r>
                  <a:endPara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31760" name="Text Box 36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2353" y="2761"/>
                <a:ext cx="695" cy="32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1" dirty="0">
                    <a:latin typeface="Symbol" panose="05050102010706020507" pitchFamily="18" charset="2"/>
                    <a:ea typeface="黑体" panose="02010609060101010101" pitchFamily="49" charset="-122"/>
                  </a:rPr>
                  <a:t>=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1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0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黑体" panose="02010609060101010101" pitchFamily="49" charset="-122"/>
                    <a:sym typeface="Symbol" panose="05050102010706020507" pitchFamily="18" charset="2"/>
                  </a:rPr>
                  <a:t>，</a:t>
                </a:r>
                <a:endPara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1758" name="Rectangle 37"/>
            <p:cNvSpPr/>
            <p:nvPr>
              <p:custDataLst>
                <p:tags r:id="rId27"/>
              </p:custDataLst>
            </p:nvPr>
          </p:nvSpPr>
          <p:spPr>
            <a:xfrm>
              <a:off x="3336" y="1892"/>
              <a:ext cx="452" cy="2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800" b="1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因为</a:t>
              </a:r>
              <a:endPara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endParaRPr>
            </a:p>
          </p:txBody>
        </p:sp>
      </p:grpSp>
      <p:sp>
        <p:nvSpPr>
          <p:cNvPr id="39974" name="Rectangle 38"/>
          <p:cNvSpPr/>
          <p:nvPr>
            <p:custDataLst>
              <p:tags r:id="rId28"/>
            </p:custDataLst>
          </p:nvPr>
        </p:nvSpPr>
        <p:spPr>
          <a:xfrm>
            <a:off x="29567" y="5437188"/>
            <a:ext cx="1436291" cy="47282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又如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>
            <p:custDataLst>
              <p:tags r:id="rId29"/>
            </p:custDataLst>
          </p:nvPr>
        </p:nvSpPr>
        <p:spPr bwMode="auto">
          <a:xfrm>
            <a:off x="755650" y="1031875"/>
            <a:ext cx="281940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2.19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5" name="Text Box 13"/>
          <p:cNvSpPr txBox="1"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307340" y="969010"/>
            <a:ext cx="8444230" cy="2232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32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 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设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b="1" dirty="0"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矩阵，如果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中不为零的子式最高阶数为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，即存在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阶子式不为零，而任何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b="1" dirty="0"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阶子式皆为零，则称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为矩阵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的秩，记作秩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b="1" dirty="0"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或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b="1" dirty="0"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。</a:t>
            </a:r>
            <a:endParaRPr kumimoji="1" lang="zh-CN" altLang="zh-CN" sz="28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9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  <p:bldP spid="39939" grpId="0" build="p"/>
      <p:bldP spid="39956" grpId="0" build="p"/>
      <p:bldP spid="39957" grpId="0" build="p"/>
      <p:bldP spid="3997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矩阵的秩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964" name="Text Box 4"/>
          <p:cNvSpPr txBox="1"/>
          <p:nvPr>
            <p:custDataLst>
              <p:tags r:id="rId3"/>
            </p:custDataLst>
          </p:nvPr>
        </p:nvSpPr>
        <p:spPr>
          <a:xfrm>
            <a:off x="380365" y="3501390"/>
            <a:ext cx="83724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性质：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（1）若矩阵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中有一个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阶子式不为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65" name="Text Box 5"/>
          <p:cNvSpPr txBox="1"/>
          <p:nvPr>
            <p:custDataLst>
              <p:tags r:id="rId4"/>
            </p:custDataLst>
          </p:nvPr>
        </p:nvSpPr>
        <p:spPr>
          <a:xfrm>
            <a:off x="539433" y="4027488"/>
            <a:ext cx="2303462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66" name="Text Box 6"/>
          <p:cNvSpPr txBox="1"/>
          <p:nvPr>
            <p:custDataLst>
              <p:tags r:id="rId5"/>
            </p:custDataLst>
          </p:nvPr>
        </p:nvSpPr>
        <p:spPr>
          <a:xfrm>
            <a:off x="518160" y="4725035"/>
            <a:ext cx="75609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）若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中所有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阶子式全为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，则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4" name="Text Box 4"/>
          <p:cNvSpPr txBox="1"/>
          <p:nvPr>
            <p:custDataLst>
              <p:tags r:id="rId6"/>
            </p:custDataLst>
          </p:nvPr>
        </p:nvSpPr>
        <p:spPr>
          <a:xfrm>
            <a:off x="517843" y="2781300"/>
            <a:ext cx="756126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注：</a:t>
            </a:r>
            <a:r>
              <a:rPr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矩阵的最高阶非零子式可能不</a:t>
            </a:r>
            <a:r>
              <a:rPr 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唯一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" name="Text Box 6"/>
          <p:cNvSpPr txBox="1"/>
          <p:nvPr>
            <p:custDataLst>
              <p:tags r:id="rId7"/>
            </p:custDataLst>
          </p:nvPr>
        </p:nvSpPr>
        <p:spPr>
          <a:xfrm>
            <a:off x="518160" y="5407025"/>
            <a:ext cx="75609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 </a:t>
            </a:r>
            <a:r>
              <a:rPr lang="en-US" altLang="zh-CN" sz="2800" b="1" dirty="0"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sz="2800" b="1" i="1" baseline="300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6" name="Text Box 6"/>
          <p:cNvSpPr txBox="1"/>
          <p:nvPr>
            <p:custDataLst>
              <p:tags r:id="rId8"/>
            </p:custDataLst>
          </p:nvPr>
        </p:nvSpPr>
        <p:spPr>
          <a:xfrm>
            <a:off x="518160" y="6021705"/>
            <a:ext cx="75609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0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r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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min(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7" name="矩形 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12140" y="744855"/>
            <a:ext cx="281940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定义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2.19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63830" y="681990"/>
            <a:ext cx="8444230" cy="2232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32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           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设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m</a:t>
            </a:r>
            <a:r>
              <a:rPr lang="en-US" altLang="zh-CN" b="1" dirty="0">
                <a:ea typeface="黑体" panose="02010609060101010101" pitchFamily="49" charset="-122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矩阵，如果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中不为零的子式最高阶数为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，即存在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阶子式不为零，而任何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b="1" dirty="0"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+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阶子式皆为零，则称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为矩阵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的秩，记作秩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b="1" dirty="0"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或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(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A</a:t>
            </a:r>
            <a:r>
              <a:rPr lang="en-US" altLang="zh-CN" b="1" dirty="0">
                <a:ea typeface="黑体" panose="02010609060101010101" pitchFamily="49" charset="-122"/>
                <a:sym typeface="+mn-ea"/>
              </a:rPr>
              <a:t>)</a:t>
            </a:r>
            <a:r>
              <a:rPr lang="en-US" altLang="zh-CN" b="1" dirty="0">
                <a:latin typeface="Symbol" panose="05050102010706020507" pitchFamily="18" charset="2"/>
                <a:ea typeface="黑体" panose="02010609060101010101" pitchFamily="49" charset="-122"/>
                <a:sym typeface="+mn-ea"/>
              </a:rPr>
              <a:t>=</a:t>
            </a:r>
            <a:r>
              <a:rPr lang="en-US" altLang="zh-CN" b="1" i="1" dirty="0">
                <a:ea typeface="黑体" panose="02010609060101010101" pitchFamily="49" charset="-122"/>
                <a:sym typeface="+mn-ea"/>
              </a:rPr>
              <a:t>r</a:t>
            </a:r>
            <a:r>
              <a:rPr lang="zh-CN" altLang="en-US" b="1" dirty="0">
                <a:ea typeface="黑体" panose="02010609060101010101" pitchFamily="49" charset="-122"/>
                <a:sym typeface="+mn-ea"/>
              </a:rPr>
              <a:t>。</a:t>
            </a:r>
            <a:endParaRPr kumimoji="1" lang="zh-CN" altLang="zh-CN" sz="28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9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/>
      <p:bldP spid="40965" grpId="0" advAuto="1000" build="p"/>
      <p:bldP spid="40966" grpId="0" build="p"/>
      <p:bldP spid="4" grpId="0" build="p"/>
      <p:bldP spid="5" grpId="0" build="p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矩阵的秩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1355" y="1010285"/>
            <a:ext cx="8208963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    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矩阵，则当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|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| 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 0 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时</a:t>
            </a:r>
            <a:r>
              <a:rPr kumimoji="1" lang="zh-CN" altLang="en-US" sz="2800" b="1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en-US" altLang="zh-CN" sz="2800" b="1" i="1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 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= </a:t>
            </a:r>
            <a:endParaRPr kumimoji="1" lang="en-US" altLang="zh-CN" sz="28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7" name="Rectangle 3"/>
          <p:cNvSpPr/>
          <p:nvPr>
            <p:custDataLst>
              <p:tags r:id="rId4"/>
            </p:custDataLst>
          </p:nvPr>
        </p:nvSpPr>
        <p:spPr>
          <a:xfrm>
            <a:off x="467678" y="1743710"/>
            <a:ext cx="38347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当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|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|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= 0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时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R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) 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&lt; </a:t>
            </a:r>
            <a:r>
              <a:rPr lang="en-US" altLang="zh-CN" sz="2800" b="1" i="1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n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 .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62468" name="Text Box 4"/>
          <p:cNvSpPr txBox="1"/>
          <p:nvPr>
            <p:custDataLst>
              <p:tags r:id="rId5"/>
            </p:custDataLst>
          </p:nvPr>
        </p:nvSpPr>
        <p:spPr>
          <a:xfrm>
            <a:off x="4277678" y="1723073"/>
            <a:ext cx="4343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可见可逆矩阵的秩等于矩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2469" name="Text Box 5"/>
          <p:cNvSpPr txBox="1"/>
          <p:nvPr>
            <p:custDataLst>
              <p:tags r:id="rId6"/>
            </p:custDataLst>
          </p:nvPr>
        </p:nvSpPr>
        <p:spPr>
          <a:xfrm>
            <a:off x="467678" y="2408873"/>
            <a:ext cx="7162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阵的阶数，不可逆矩阵的秩小于矩阵的阶数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2470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67678" y="3067685"/>
            <a:ext cx="8208963" cy="52578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当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阶矩阵，且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mbol" panose="05050102010706020507" pitchFamily="18" charset="2"/>
                <a:ea typeface="黑体" panose="02010609060101010101" pitchFamily="49" charset="-122"/>
                <a:cs typeface="+mn-cs"/>
              </a:rPr>
              <a:t>=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时，称矩阵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满秩矩阵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2471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356678" y="3823335"/>
            <a:ext cx="7110413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因此，可逆矩阵又称</a:t>
            </a:r>
            <a:r>
              <a:rPr kumimoji="1" lang="zh-CN" altLang="en-US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满秩矩阵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，不可逆</a:t>
            </a:r>
            <a:endParaRPr lang="zh-CN" altLang="en-US" b="1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2472" name="Text Box 8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4803" y="4504373"/>
            <a:ext cx="80010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矩阵 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奇异矩阵</a:t>
            </a:r>
            <a:r>
              <a:rPr lang="en-US" altLang="zh-CN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，又称</a:t>
            </a:r>
            <a:r>
              <a:rPr kumimoji="1" lang="zh-CN" altLang="en-US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降秩矩阵</a:t>
            </a:r>
            <a:r>
              <a:rPr kumimoji="1" lang="en-US" altLang="zh-CN" sz="2800" b="1" kern="1200" cap="none" spc="0" normalizeH="0" baseline="0" noProof="0" dirty="0"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  <a:endParaRPr kumimoji="1" lang="en-US" altLang="zh-CN" sz="2800" b="1" kern="1200" cap="none" spc="0" normalizeH="0" baseline="0" noProof="0" dirty="0"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2473" name="Text Box 9"/>
          <p:cNvSpPr txBox="1"/>
          <p:nvPr>
            <p:custDataLst>
              <p:tags r:id="rId10"/>
            </p:custDataLst>
          </p:nvPr>
        </p:nvSpPr>
        <p:spPr>
          <a:xfrm>
            <a:off x="7598728" y="1035685"/>
            <a:ext cx="8572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sym typeface="Symbol" panose="05050102010706020507" pitchFamily="18" charset="2"/>
              </a:rPr>
              <a:t>n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sym typeface="Symbol" panose="05050102010706020507" pitchFamily="18" charset="2"/>
              </a:rPr>
              <a:t>,</a:t>
            </a:r>
            <a:endParaRPr lang="en-US" altLang="zh-CN" sz="2800" b="1" dirty="0">
              <a:latin typeface="华文中宋" panose="02010600040101010101" pitchFamily="2" charset="-122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build="p"/>
      <p:bldP spid="62467" grpId="0" build="p"/>
      <p:bldP spid="62468" grpId="0" build="p"/>
      <p:bldP spid="62469" grpId="0" advAuto="1000" build="p"/>
      <p:bldP spid="62470" grpId="0" build="p"/>
      <p:bldP spid="62471" grpId="0" build="p"/>
      <p:bldP spid="62472" grpId="0" advAuto="1000" build="p"/>
      <p:bldP spid="62473" grpId="0" build="p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PP_MARK_KEY" val="f47fcc34-08aa-4d11-ab19-1f61cfe44d19"/>
  <p:tag name="COMMONDATA" val="eyJoZGlkIjoiZmRhY2I1Yzc3MDRmODQ3NWQxMWUzOTBiYTliNDAwZTcifQ==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黑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习题课模板">
  <a:themeElements>
    <a:clrScheme name="2_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习题课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0</TotalTime>
  <Words>2846</Words>
  <Application>WPS 演示</Application>
  <PresentationFormat>全屏显示(4:3)</PresentationFormat>
  <Paragraphs>356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21</vt:i4>
      </vt:variant>
    </vt:vector>
  </HeadingPairs>
  <TitlesOfParts>
    <vt:vector size="56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Arial Black</vt:lpstr>
      <vt:lpstr>华文中宋</vt:lpstr>
      <vt:lpstr>Gulim</vt:lpstr>
      <vt:lpstr>Symbol</vt:lpstr>
      <vt:lpstr>微软雅黑</vt:lpstr>
      <vt:lpstr>Arial Unicode MS</vt:lpstr>
      <vt:lpstr>Calibri</vt:lpstr>
      <vt:lpstr>Malgun Gothic</vt:lpstr>
      <vt:lpstr>1_默认设计模板</vt:lpstr>
      <vt:lpstr>2_默认设计模板</vt:lpstr>
      <vt:lpstr>2_习题课模板</vt:lpstr>
      <vt:lpstr>2_Pixel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 lilian</dc:creator>
  <cp:lastModifiedBy>梁燕</cp:lastModifiedBy>
  <cp:revision>1135</cp:revision>
  <dcterms:created xsi:type="dcterms:W3CDTF">2012-06-17T01:12:00Z</dcterms:created>
  <dcterms:modified xsi:type="dcterms:W3CDTF">2024-03-03T03:24:40Z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FD406AF14D894C65BD7188147F789952_12</vt:lpwstr>
  </property>
  <property fmtid="{D5CDD505-2E9C-101B-9397-08002B2CF9AE}" pid="3" name="KSOProductBuildVer">
    <vt:lpwstr>2052-12.1.0.16388</vt:lpwstr>
  </property>
</Properties>
</file>