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164"/>
  </p:handoutMasterIdLst>
  <p:sldIdLst>
    <p:sldId id="3342" r:id="rId4"/>
    <p:sldId id="3343" r:id="rId6"/>
    <p:sldId id="3344" r:id="rId7"/>
    <p:sldId id="3345" r:id="rId8"/>
    <p:sldId id="3346" r:id="rId9"/>
    <p:sldId id="3347" r:id="rId10"/>
    <p:sldId id="3348" r:id="rId11"/>
    <p:sldId id="3349" r:id="rId12"/>
    <p:sldId id="3350" r:id="rId13"/>
    <p:sldId id="3351" r:id="rId14"/>
    <p:sldId id="3352" r:id="rId15"/>
    <p:sldId id="3353" r:id="rId16"/>
    <p:sldId id="3354" r:id="rId17"/>
    <p:sldId id="3355" r:id="rId18"/>
    <p:sldId id="3356" r:id="rId19"/>
    <p:sldId id="3357" r:id="rId20"/>
    <p:sldId id="3358" r:id="rId21"/>
    <p:sldId id="3359" r:id="rId22"/>
    <p:sldId id="3360" r:id="rId23"/>
    <p:sldId id="3361" r:id="rId24"/>
    <p:sldId id="3362" r:id="rId25"/>
    <p:sldId id="3363" r:id="rId26"/>
    <p:sldId id="3364" r:id="rId27"/>
    <p:sldId id="3365" r:id="rId28"/>
    <p:sldId id="3366" r:id="rId29"/>
    <p:sldId id="3367" r:id="rId30"/>
    <p:sldId id="3368" r:id="rId31"/>
    <p:sldId id="3369" r:id="rId32"/>
    <p:sldId id="3370" r:id="rId33"/>
    <p:sldId id="3371" r:id="rId34"/>
    <p:sldId id="3372" r:id="rId35"/>
    <p:sldId id="3373" r:id="rId36"/>
    <p:sldId id="3374" r:id="rId37"/>
    <p:sldId id="3375" r:id="rId38"/>
    <p:sldId id="3376" r:id="rId39"/>
    <p:sldId id="3377" r:id="rId40"/>
    <p:sldId id="3378" r:id="rId41"/>
    <p:sldId id="3379" r:id="rId42"/>
    <p:sldId id="3380" r:id="rId43"/>
    <p:sldId id="3381" r:id="rId44"/>
    <p:sldId id="3382" r:id="rId45"/>
    <p:sldId id="3383" r:id="rId46"/>
    <p:sldId id="3384" r:id="rId47"/>
    <p:sldId id="3385" r:id="rId48"/>
    <p:sldId id="3386" r:id="rId49"/>
    <p:sldId id="3387" r:id="rId50"/>
    <p:sldId id="3388" r:id="rId51"/>
    <p:sldId id="3389" r:id="rId52"/>
    <p:sldId id="3390" r:id="rId53"/>
    <p:sldId id="3391" r:id="rId54"/>
    <p:sldId id="3392" r:id="rId55"/>
    <p:sldId id="3393" r:id="rId56"/>
    <p:sldId id="3394" r:id="rId57"/>
    <p:sldId id="3395" r:id="rId58"/>
    <p:sldId id="3396" r:id="rId59"/>
    <p:sldId id="3397" r:id="rId60"/>
    <p:sldId id="3398" r:id="rId61"/>
    <p:sldId id="3399" r:id="rId62"/>
    <p:sldId id="3400" r:id="rId63"/>
    <p:sldId id="3401" r:id="rId64"/>
    <p:sldId id="3402" r:id="rId65"/>
    <p:sldId id="3403" r:id="rId66"/>
    <p:sldId id="3404" r:id="rId67"/>
    <p:sldId id="3405" r:id="rId68"/>
    <p:sldId id="3406" r:id="rId69"/>
    <p:sldId id="3407" r:id="rId70"/>
    <p:sldId id="3408" r:id="rId71"/>
    <p:sldId id="3409" r:id="rId72"/>
    <p:sldId id="3410" r:id="rId73"/>
    <p:sldId id="3411" r:id="rId74"/>
    <p:sldId id="3412" r:id="rId75"/>
    <p:sldId id="3413" r:id="rId76"/>
    <p:sldId id="3414" r:id="rId77"/>
    <p:sldId id="3415" r:id="rId78"/>
    <p:sldId id="3416" r:id="rId79"/>
    <p:sldId id="3417" r:id="rId80"/>
    <p:sldId id="3418" r:id="rId81"/>
    <p:sldId id="3419" r:id="rId82"/>
    <p:sldId id="3420" r:id="rId83"/>
    <p:sldId id="3421" r:id="rId84"/>
    <p:sldId id="3422" r:id="rId85"/>
    <p:sldId id="3423" r:id="rId86"/>
    <p:sldId id="3424" r:id="rId87"/>
    <p:sldId id="3425" r:id="rId88"/>
    <p:sldId id="3426" r:id="rId89"/>
    <p:sldId id="3427" r:id="rId90"/>
    <p:sldId id="3428" r:id="rId91"/>
    <p:sldId id="3429" r:id="rId92"/>
    <p:sldId id="3430" r:id="rId93"/>
    <p:sldId id="3431" r:id="rId94"/>
    <p:sldId id="3433" r:id="rId95"/>
    <p:sldId id="3434" r:id="rId96"/>
    <p:sldId id="3435" r:id="rId97"/>
    <p:sldId id="3436" r:id="rId98"/>
    <p:sldId id="3437" r:id="rId99"/>
    <p:sldId id="3438" r:id="rId100"/>
    <p:sldId id="3439" r:id="rId101"/>
    <p:sldId id="3440" r:id="rId102"/>
    <p:sldId id="3441" r:id="rId103"/>
    <p:sldId id="3442" r:id="rId104"/>
    <p:sldId id="3443" r:id="rId105"/>
    <p:sldId id="3444" r:id="rId106"/>
    <p:sldId id="3445" r:id="rId107"/>
    <p:sldId id="3446" r:id="rId108"/>
    <p:sldId id="3447" r:id="rId109"/>
    <p:sldId id="3448" r:id="rId110"/>
    <p:sldId id="3449" r:id="rId111"/>
    <p:sldId id="3450" r:id="rId112"/>
    <p:sldId id="3451" r:id="rId113"/>
    <p:sldId id="3452" r:id="rId114"/>
    <p:sldId id="3453" r:id="rId115"/>
    <p:sldId id="3454" r:id="rId116"/>
    <p:sldId id="3455" r:id="rId117"/>
    <p:sldId id="3456" r:id="rId118"/>
    <p:sldId id="3457" r:id="rId119"/>
    <p:sldId id="3458" r:id="rId120"/>
    <p:sldId id="3459" r:id="rId121"/>
    <p:sldId id="3460" r:id="rId122"/>
    <p:sldId id="3461" r:id="rId123"/>
    <p:sldId id="3462" r:id="rId124"/>
    <p:sldId id="3463" r:id="rId125"/>
    <p:sldId id="3464" r:id="rId126"/>
    <p:sldId id="3465" r:id="rId127"/>
    <p:sldId id="3466" r:id="rId128"/>
    <p:sldId id="3467" r:id="rId129"/>
    <p:sldId id="3468" r:id="rId130"/>
    <p:sldId id="3469" r:id="rId131"/>
    <p:sldId id="3470" r:id="rId132"/>
    <p:sldId id="3471" r:id="rId133"/>
    <p:sldId id="3472" r:id="rId134"/>
    <p:sldId id="3473" r:id="rId135"/>
    <p:sldId id="3474" r:id="rId136"/>
    <p:sldId id="3475" r:id="rId137"/>
    <p:sldId id="3476" r:id="rId138"/>
    <p:sldId id="3477" r:id="rId139"/>
    <p:sldId id="3478" r:id="rId140"/>
    <p:sldId id="3479" r:id="rId141"/>
    <p:sldId id="3480" r:id="rId142"/>
    <p:sldId id="3481" r:id="rId143"/>
    <p:sldId id="3482" r:id="rId144"/>
    <p:sldId id="3483" r:id="rId145"/>
    <p:sldId id="3484" r:id="rId146"/>
    <p:sldId id="3485" r:id="rId147"/>
    <p:sldId id="3486" r:id="rId148"/>
    <p:sldId id="3487" r:id="rId149"/>
    <p:sldId id="3488" r:id="rId150"/>
    <p:sldId id="3489" r:id="rId151"/>
    <p:sldId id="3490" r:id="rId152"/>
    <p:sldId id="3491" r:id="rId153"/>
    <p:sldId id="3492" r:id="rId154"/>
    <p:sldId id="3493" r:id="rId155"/>
    <p:sldId id="3494" r:id="rId156"/>
    <p:sldId id="3495" r:id="rId157"/>
    <p:sldId id="3496" r:id="rId158"/>
    <p:sldId id="3497" r:id="rId159"/>
    <p:sldId id="3498" r:id="rId160"/>
    <p:sldId id="3499" r:id="rId161"/>
    <p:sldId id="3500" r:id="rId162"/>
    <p:sldId id="3501" r:id="rId163"/>
  </p:sldIdLst>
  <p:sldSz cx="12190095" cy="6859270"/>
  <p:notesSz cx="6858000" cy="9144000"/>
  <p:custDataLst>
    <p:tags r:id="rId169"/>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孙东" initials="sundong"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2" autoAdjust="0"/>
    <p:restoredTop sz="94660" autoAdjust="0"/>
  </p:normalViewPr>
  <p:slideViewPr>
    <p:cSldViewPr>
      <p:cViewPr varScale="1">
        <p:scale>
          <a:sx n="85" d="100"/>
          <a:sy n="85" d="100"/>
        </p:scale>
        <p:origin x="-108" y="-306"/>
      </p:cViewPr>
      <p:guideLst>
        <p:guide orient="horz" pos="2493"/>
        <p:guide pos="720"/>
        <p:guide pos="648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23"/>
        <p:guide pos="2104"/>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9" Type="http://schemas.openxmlformats.org/officeDocument/2006/relationships/tags" Target="tags/tag162.xml"/><Relationship Id="rId168" Type="http://schemas.openxmlformats.org/officeDocument/2006/relationships/commentAuthors" Target="commentAuthors.xml"/><Relationship Id="rId167" Type="http://schemas.openxmlformats.org/officeDocument/2006/relationships/tableStyles" Target="tableStyles.xml"/><Relationship Id="rId166" Type="http://schemas.openxmlformats.org/officeDocument/2006/relationships/viewProps" Target="viewProps.xml"/><Relationship Id="rId165" Type="http://schemas.openxmlformats.org/officeDocument/2006/relationships/presProps" Target="presProps.xml"/><Relationship Id="rId164" Type="http://schemas.openxmlformats.org/officeDocument/2006/relationships/handoutMaster" Target="handoutMasters/handoutMaster1.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dirty="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609" y="1413038"/>
            <a:ext cx="1019820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6843" y="654565"/>
            <a:ext cx="575974" cy="577219"/>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2" name="组合 11"/>
          <p:cNvGrpSpPr/>
          <p:nvPr userDrawn="1"/>
        </p:nvGrpSpPr>
        <p:grpSpPr>
          <a:xfrm>
            <a:off x="8878921" y="655090"/>
            <a:ext cx="575974" cy="576171"/>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5" name="组合 14"/>
          <p:cNvGrpSpPr/>
          <p:nvPr userDrawn="1"/>
        </p:nvGrpSpPr>
        <p:grpSpPr>
          <a:xfrm>
            <a:off x="9742882" y="654565"/>
            <a:ext cx="577021" cy="577219"/>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8" name="组合 17"/>
          <p:cNvGrpSpPr/>
          <p:nvPr userDrawn="1"/>
        </p:nvGrpSpPr>
        <p:grpSpPr>
          <a:xfrm>
            <a:off x="7151000" y="654565"/>
            <a:ext cx="577021" cy="577219"/>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21" name="组合 20"/>
          <p:cNvGrpSpPr/>
          <p:nvPr userDrawn="1"/>
        </p:nvGrpSpPr>
        <p:grpSpPr>
          <a:xfrm>
            <a:off x="8014961" y="654565"/>
            <a:ext cx="577021" cy="577219"/>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5" Type="http://schemas.openxmlformats.org/officeDocument/2006/relationships/theme" Target="../theme/theme2.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10.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10.xml"/><Relationship Id="rId2" Type="http://schemas.openxmlformats.org/officeDocument/2006/relationships/image" Target="../media/image27.png"/><Relationship Id="rId1" Type="http://schemas.openxmlformats.org/officeDocument/2006/relationships/tags" Target="../tags/tag90.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slideLayout" Target="../slideLayouts/slideLayout10.xml"/><Relationship Id="rId3" Type="http://schemas.openxmlformats.org/officeDocument/2006/relationships/image" Target="../media/image28.png"/><Relationship Id="rId2" Type="http://schemas.openxmlformats.org/officeDocument/2006/relationships/tags" Target="../tags/tag91.xml"/><Relationship Id="rId1" Type="http://schemas.openxmlformats.org/officeDocument/2006/relationships/image" Target="../media/image6.pn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10.xml"/><Relationship Id="rId2" Type="http://schemas.openxmlformats.org/officeDocument/2006/relationships/tags" Target="../tags/tag93.xml"/><Relationship Id="rId1" Type="http://schemas.openxmlformats.org/officeDocument/2006/relationships/tags" Target="../tags/tag92.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10.xml"/><Relationship Id="rId2" Type="http://schemas.openxmlformats.org/officeDocument/2006/relationships/tags" Target="../tags/tag95.xml"/><Relationship Id="rId1" Type="http://schemas.openxmlformats.org/officeDocument/2006/relationships/tags" Target="../tags/tag94.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96.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105.xml"/><Relationship Id="rId3" Type="http://schemas.openxmlformats.org/officeDocument/2006/relationships/slideLayout" Target="../slideLayouts/slideLayout10.xml"/><Relationship Id="rId2" Type="http://schemas.openxmlformats.org/officeDocument/2006/relationships/image" Target="../media/image29.png"/><Relationship Id="rId1" Type="http://schemas.openxmlformats.org/officeDocument/2006/relationships/tags" Target="../tags/tag97.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0.xml"/><Relationship Id="rId2" Type="http://schemas.openxmlformats.org/officeDocument/2006/relationships/tags" Target="../tags/tag99.xml"/><Relationship Id="rId1" Type="http://schemas.openxmlformats.org/officeDocument/2006/relationships/tags" Target="../tags/tag98.xml"/></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00.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10.xml"/><Relationship Id="rId2" Type="http://schemas.openxmlformats.org/officeDocument/2006/relationships/image" Target="../media/image30.png"/><Relationship Id="rId1" Type="http://schemas.openxmlformats.org/officeDocument/2006/relationships/tags" Target="../tags/tag101.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tags" Target="../tags/tag5.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110.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04.xml"/><Relationship Id="rId1" Type="http://schemas.openxmlformats.org/officeDocument/2006/relationships/tags" Target="../tags/tag103.xml"/></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10.xml"/><Relationship Id="rId2" Type="http://schemas.openxmlformats.org/officeDocument/2006/relationships/image" Target="../media/image31.png"/><Relationship Id="rId1" Type="http://schemas.openxmlformats.org/officeDocument/2006/relationships/tags" Target="../tags/tag105.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5" Type="http://schemas.openxmlformats.org/officeDocument/2006/relationships/notesSlide" Target="../notesSlides/notesSlide114.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07.xml"/><Relationship Id="rId1" Type="http://schemas.openxmlformats.org/officeDocument/2006/relationships/tags" Target="../tags/tag106.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10.xml"/><Relationship Id="rId2" Type="http://schemas.openxmlformats.org/officeDocument/2006/relationships/image" Target="../media/image32.png"/><Relationship Id="rId1" Type="http://schemas.openxmlformats.org/officeDocument/2006/relationships/tags" Target="../tags/tag108.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0.xml"/><Relationship Id="rId1" Type="http://schemas.openxmlformats.org/officeDocument/2006/relationships/tags" Target="../tags/tag109.xml"/></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118.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11.xml"/><Relationship Id="rId1" Type="http://schemas.openxmlformats.org/officeDocument/2006/relationships/tags" Target="../tags/tag110.xml"/></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19.xml"/><Relationship Id="rId3" Type="http://schemas.openxmlformats.org/officeDocument/2006/relationships/slideLayout" Target="../slideLayouts/slideLayout10.xml"/><Relationship Id="rId2" Type="http://schemas.openxmlformats.org/officeDocument/2006/relationships/image" Target="../media/image33.png"/><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120.xml"/><Relationship Id="rId3" Type="http://schemas.openxmlformats.org/officeDocument/2006/relationships/slideLayout" Target="../slideLayouts/slideLayout10.xml"/><Relationship Id="rId2" Type="http://schemas.openxmlformats.org/officeDocument/2006/relationships/tags" Target="../tags/tag114.xml"/><Relationship Id="rId1" Type="http://schemas.openxmlformats.org/officeDocument/2006/relationships/tags" Target="../tags/tag113.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21.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15.xml"/></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22.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16.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10.xml"/><Relationship Id="rId2" Type="http://schemas.openxmlformats.org/officeDocument/2006/relationships/image" Target="../media/image34.png"/><Relationship Id="rId1" Type="http://schemas.openxmlformats.org/officeDocument/2006/relationships/tags" Target="../tags/tag117.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118.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19.xml"/></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127.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21.xml"/><Relationship Id="rId1" Type="http://schemas.openxmlformats.org/officeDocument/2006/relationships/tags" Target="../tags/tag120.xml"/></Relationships>
</file>

<file path=ppt/slides/_rels/slide128.xml.rels><?xml version="1.0" encoding="UTF-8" standalone="yes"?>
<Relationships xmlns="http://schemas.openxmlformats.org/package/2006/relationships"><Relationship Id="rId4" Type="http://schemas.openxmlformats.org/officeDocument/2006/relationships/notesSlide" Target="../notesSlides/notesSlide128.xml"/><Relationship Id="rId3" Type="http://schemas.openxmlformats.org/officeDocument/2006/relationships/slideLayout" Target="../slideLayouts/slideLayout10.xml"/><Relationship Id="rId2" Type="http://schemas.openxmlformats.org/officeDocument/2006/relationships/image" Target="../media/image35.png"/><Relationship Id="rId1" Type="http://schemas.openxmlformats.org/officeDocument/2006/relationships/tags" Target="../tags/tag12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10.xml"/><Relationship Id="rId2" Type="http://schemas.openxmlformats.org/officeDocument/2006/relationships/tags" Target="../tags/tag124.xml"/><Relationship Id="rId1" Type="http://schemas.openxmlformats.org/officeDocument/2006/relationships/tags" Target="../tags/tag123.xml"/></Relationships>
</file>

<file path=ppt/slides/_rels/slide132.xml.rels><?xml version="1.0" encoding="UTF-8" standalone="yes"?>
<Relationships xmlns="http://schemas.openxmlformats.org/package/2006/relationships"><Relationship Id="rId5" Type="http://schemas.openxmlformats.org/officeDocument/2006/relationships/notesSlide" Target="../notesSlides/notesSlide132.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26.xml"/><Relationship Id="rId1" Type="http://schemas.openxmlformats.org/officeDocument/2006/relationships/tags" Target="../tags/tag125.xml"/></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133.xml"/><Relationship Id="rId3" Type="http://schemas.openxmlformats.org/officeDocument/2006/relationships/slideLayout" Target="../slideLayouts/slideLayout10.xml"/><Relationship Id="rId2" Type="http://schemas.openxmlformats.org/officeDocument/2006/relationships/image" Target="../media/image36.png"/><Relationship Id="rId1" Type="http://schemas.openxmlformats.org/officeDocument/2006/relationships/tags" Target="../tags/tag127.xml"/></Relationships>
</file>

<file path=ppt/slides/_rels/slide134.xml.rels><?xml version="1.0" encoding="UTF-8" standalone="yes"?>
<Relationships xmlns="http://schemas.openxmlformats.org/package/2006/relationships"><Relationship Id="rId4" Type="http://schemas.openxmlformats.org/officeDocument/2006/relationships/notesSlide" Target="../notesSlides/notesSlide134.xml"/><Relationship Id="rId3" Type="http://schemas.openxmlformats.org/officeDocument/2006/relationships/slideLayout" Target="../slideLayouts/slideLayout10.xml"/><Relationship Id="rId2" Type="http://schemas.openxmlformats.org/officeDocument/2006/relationships/tags" Target="../tags/tag129.xml"/><Relationship Id="rId1" Type="http://schemas.openxmlformats.org/officeDocument/2006/relationships/tags" Target="../tags/tag128.xml"/></Relationships>
</file>

<file path=ppt/slides/_rels/slide135.xml.rels><?xml version="1.0" encoding="UTF-8" standalone="yes"?>
<Relationships xmlns="http://schemas.openxmlformats.org/package/2006/relationships"><Relationship Id="rId5" Type="http://schemas.openxmlformats.org/officeDocument/2006/relationships/notesSlide" Target="../notesSlides/notesSlide135.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31.xml"/><Relationship Id="rId1" Type="http://schemas.openxmlformats.org/officeDocument/2006/relationships/tags" Target="../tags/tag130.xml"/></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36.xml"/><Relationship Id="rId3" Type="http://schemas.openxmlformats.org/officeDocument/2006/relationships/slideLayout" Target="../slideLayouts/slideLayout10.xml"/><Relationship Id="rId2" Type="http://schemas.openxmlformats.org/officeDocument/2006/relationships/image" Target="../media/image37.png"/><Relationship Id="rId1" Type="http://schemas.openxmlformats.org/officeDocument/2006/relationships/tags" Target="../tags/tag13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38.xml.rels><?xml version="1.0" encoding="UTF-8" standalone="yes"?>
<Relationships xmlns="http://schemas.openxmlformats.org/package/2006/relationships"><Relationship Id="rId5" Type="http://schemas.openxmlformats.org/officeDocument/2006/relationships/notesSlide" Target="../notesSlides/notesSlide138.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34.xml"/><Relationship Id="rId1" Type="http://schemas.openxmlformats.org/officeDocument/2006/relationships/tags" Target="../tags/tag133.xml"/></Relationships>
</file>

<file path=ppt/slides/_rels/slide139.xml.rels><?xml version="1.0" encoding="UTF-8" standalone="yes"?>
<Relationships xmlns="http://schemas.openxmlformats.org/package/2006/relationships"><Relationship Id="rId4" Type="http://schemas.openxmlformats.org/officeDocument/2006/relationships/notesSlide" Target="../notesSlides/notesSlide139.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40.xml.rels><?xml version="1.0" encoding="UTF-8" standalone="yes"?>
<Relationships xmlns="http://schemas.openxmlformats.org/package/2006/relationships"><Relationship Id="rId4" Type="http://schemas.openxmlformats.org/officeDocument/2006/relationships/notesSlide" Target="../notesSlides/notesSlide140.xml"/><Relationship Id="rId3" Type="http://schemas.openxmlformats.org/officeDocument/2006/relationships/slideLayout" Target="../slideLayouts/slideLayout10.xml"/><Relationship Id="rId2" Type="http://schemas.openxmlformats.org/officeDocument/2006/relationships/image" Target="../media/image38.png"/><Relationship Id="rId1" Type="http://schemas.openxmlformats.org/officeDocument/2006/relationships/tags" Target="../tags/tag136.xml"/></Relationships>
</file>

<file path=ppt/slides/_rels/slide141.xml.rels><?xml version="1.0" encoding="UTF-8" standalone="yes"?>
<Relationships xmlns="http://schemas.openxmlformats.org/package/2006/relationships"><Relationship Id="rId4" Type="http://schemas.openxmlformats.org/officeDocument/2006/relationships/notesSlide" Target="../notesSlides/notesSlide141.xml"/><Relationship Id="rId3" Type="http://schemas.openxmlformats.org/officeDocument/2006/relationships/slideLayout" Target="../slideLayouts/slideLayout10.xml"/><Relationship Id="rId2" Type="http://schemas.openxmlformats.org/officeDocument/2006/relationships/tags" Target="../tags/tag138.xml"/><Relationship Id="rId1" Type="http://schemas.openxmlformats.org/officeDocument/2006/relationships/tags" Target="../tags/tag137.xml"/></Relationships>
</file>

<file path=ppt/slides/_rels/slide142.xml.rels><?xml version="1.0" encoding="UTF-8" standalone="yes"?>
<Relationships xmlns="http://schemas.openxmlformats.org/package/2006/relationships"><Relationship Id="rId5" Type="http://schemas.openxmlformats.org/officeDocument/2006/relationships/notesSlide" Target="../notesSlides/notesSlide142.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40.xml"/><Relationship Id="rId1" Type="http://schemas.openxmlformats.org/officeDocument/2006/relationships/tags" Target="../tags/tag139.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10.xml"/><Relationship Id="rId2" Type="http://schemas.openxmlformats.org/officeDocument/2006/relationships/image" Target="../media/image39.emf"/><Relationship Id="rId1" Type="http://schemas.openxmlformats.org/officeDocument/2006/relationships/tags" Target="../tags/tag141.xml"/></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144.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43.xml"/><Relationship Id="rId1" Type="http://schemas.openxmlformats.org/officeDocument/2006/relationships/tags" Target="../tags/tag142.xml"/></Relationships>
</file>

<file path=ppt/slides/_rels/slide145.xml.rels><?xml version="1.0" encoding="UTF-8" standalone="yes"?>
<Relationships xmlns="http://schemas.openxmlformats.org/package/2006/relationships"><Relationship Id="rId4" Type="http://schemas.openxmlformats.org/officeDocument/2006/relationships/notesSlide" Target="../notesSlides/notesSlide145.xml"/><Relationship Id="rId3" Type="http://schemas.openxmlformats.org/officeDocument/2006/relationships/slideLayout" Target="../slideLayouts/slideLayout10.xml"/><Relationship Id="rId2" Type="http://schemas.openxmlformats.org/officeDocument/2006/relationships/image" Target="../media/image40.png"/><Relationship Id="rId1" Type="http://schemas.openxmlformats.org/officeDocument/2006/relationships/tags" Target="../tags/tag144.xml"/></Relationships>
</file>

<file path=ppt/slides/_rels/slide146.xml.rels><?xml version="1.0" encoding="UTF-8" standalone="yes"?>
<Relationships xmlns="http://schemas.openxmlformats.org/package/2006/relationships"><Relationship Id="rId5" Type="http://schemas.openxmlformats.org/officeDocument/2006/relationships/notesSlide" Target="../notesSlides/notesSlide146.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46.xml"/><Relationship Id="rId1" Type="http://schemas.openxmlformats.org/officeDocument/2006/relationships/tags" Target="../tags/tag145.xml"/></Relationships>
</file>

<file path=ppt/slides/_rels/slide147.xml.rels><?xml version="1.0" encoding="UTF-8" standalone="yes"?>
<Relationships xmlns="http://schemas.openxmlformats.org/package/2006/relationships"><Relationship Id="rId5" Type="http://schemas.openxmlformats.org/officeDocument/2006/relationships/notesSlide" Target="../notesSlides/notesSlide147.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48.xml"/><Relationship Id="rId1" Type="http://schemas.openxmlformats.org/officeDocument/2006/relationships/tags" Target="../tags/tag147.xml"/></Relationships>
</file>

<file path=ppt/slides/_rels/slide148.xml.rels><?xml version="1.0" encoding="UTF-8" standalone="yes"?>
<Relationships xmlns="http://schemas.openxmlformats.org/package/2006/relationships"><Relationship Id="rId4" Type="http://schemas.openxmlformats.org/officeDocument/2006/relationships/notesSlide" Target="../notesSlides/notesSlide148.xml"/><Relationship Id="rId3" Type="http://schemas.openxmlformats.org/officeDocument/2006/relationships/slideLayout" Target="../slideLayouts/slideLayout10.xml"/><Relationship Id="rId2" Type="http://schemas.openxmlformats.org/officeDocument/2006/relationships/image" Target="../media/image41.png"/><Relationship Id="rId1" Type="http://schemas.openxmlformats.org/officeDocument/2006/relationships/tags" Target="../tags/tag149.xml"/></Relationships>
</file>

<file path=ppt/slides/_rels/slide149.xml.rels><?xml version="1.0" encoding="UTF-8" standalone="yes"?>
<Relationships xmlns="http://schemas.openxmlformats.org/package/2006/relationships"><Relationship Id="rId5" Type="http://schemas.openxmlformats.org/officeDocument/2006/relationships/notesSlide" Target="../notesSlides/notesSlide149.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51.xml"/><Relationship Id="rId1" Type="http://schemas.openxmlformats.org/officeDocument/2006/relationships/tags" Target="../tags/tag15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tags" Target="../tags/tag7.xml"/></Relationships>
</file>

<file path=ppt/slides/_rels/slide150.xml.rels><?xml version="1.0" encoding="UTF-8" standalone="yes"?>
<Relationships xmlns="http://schemas.openxmlformats.org/package/2006/relationships"><Relationship Id="rId5" Type="http://schemas.openxmlformats.org/officeDocument/2006/relationships/notesSlide" Target="../notesSlides/notesSlide150.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53.xml"/><Relationship Id="rId1" Type="http://schemas.openxmlformats.org/officeDocument/2006/relationships/tags" Target="../tags/tag152.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51.xml"/><Relationship Id="rId3" Type="http://schemas.openxmlformats.org/officeDocument/2006/relationships/slideLayout" Target="../slideLayouts/slideLayout10.xml"/><Relationship Id="rId2" Type="http://schemas.openxmlformats.org/officeDocument/2006/relationships/image" Target="../media/image42.png"/><Relationship Id="rId1" Type="http://schemas.openxmlformats.org/officeDocument/2006/relationships/tags" Target="../tags/tag15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54.xml.rels><?xml version="1.0" encoding="UTF-8" standalone="yes"?>
<Relationships xmlns="http://schemas.openxmlformats.org/package/2006/relationships"><Relationship Id="rId4" Type="http://schemas.openxmlformats.org/officeDocument/2006/relationships/notesSlide" Target="../notesSlides/notesSlide154.xml"/><Relationship Id="rId3" Type="http://schemas.openxmlformats.org/officeDocument/2006/relationships/slideLayout" Target="../slideLayouts/slideLayout10.xml"/><Relationship Id="rId2" Type="http://schemas.openxmlformats.org/officeDocument/2006/relationships/tags" Target="../tags/tag156.xml"/><Relationship Id="rId1" Type="http://schemas.openxmlformats.org/officeDocument/2006/relationships/tags" Target="../tags/tag155.xml"/></Relationships>
</file>

<file path=ppt/slides/_rels/slide155.xml.rels><?xml version="1.0" encoding="UTF-8" standalone="yes"?>
<Relationships xmlns="http://schemas.openxmlformats.org/package/2006/relationships"><Relationship Id="rId4" Type="http://schemas.openxmlformats.org/officeDocument/2006/relationships/notesSlide" Target="../notesSlides/notesSlide155.xml"/><Relationship Id="rId3" Type="http://schemas.openxmlformats.org/officeDocument/2006/relationships/slideLayout" Target="../slideLayouts/slideLayout10.xml"/><Relationship Id="rId2" Type="http://schemas.openxmlformats.org/officeDocument/2006/relationships/tags" Target="../tags/tag158.xml"/><Relationship Id="rId1" Type="http://schemas.openxmlformats.org/officeDocument/2006/relationships/tags" Target="../tags/tag157.xml"/></Relationships>
</file>

<file path=ppt/slides/_rels/slide156.xml.rels><?xml version="1.0" encoding="UTF-8" standalone="yes"?>
<Relationships xmlns="http://schemas.openxmlformats.org/package/2006/relationships"><Relationship Id="rId5" Type="http://schemas.openxmlformats.org/officeDocument/2006/relationships/notesSlide" Target="../notesSlides/notesSlide156.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160.xml"/><Relationship Id="rId1" Type="http://schemas.openxmlformats.org/officeDocument/2006/relationships/tags" Target="../tags/tag159.xml"/></Relationships>
</file>

<file path=ppt/slides/_rels/slide157.xml.rels><?xml version="1.0" encoding="UTF-8" standalone="yes"?>
<Relationships xmlns="http://schemas.openxmlformats.org/package/2006/relationships"><Relationship Id="rId4" Type="http://schemas.openxmlformats.org/officeDocument/2006/relationships/notesSlide" Target="../notesSlides/notesSlide157.xml"/><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16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0.xml"/><Relationship Id="rId2" Type="http://schemas.openxmlformats.org/officeDocument/2006/relationships/tags" Target="../tags/tag1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0.xml"/><Relationship Id="rId2" Type="http://schemas.openxmlformats.org/officeDocument/2006/relationships/tags" Target="../tags/tag25.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0.xml"/><Relationship Id="rId3" Type="http://schemas.openxmlformats.org/officeDocument/2006/relationships/tags" Target="../tags/tag34.xml"/><Relationship Id="rId2" Type="http://schemas.openxmlformats.org/officeDocument/2006/relationships/image" Target="../media/image1.svg"/><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0.xml"/><Relationship Id="rId4" Type="http://schemas.openxmlformats.org/officeDocument/2006/relationships/image" Target="../media/image6.png"/><Relationship Id="rId3" Type="http://schemas.openxmlformats.org/officeDocument/2006/relationships/tags" Target="../tags/tag35.xml"/><Relationship Id="rId2" Type="http://schemas.openxmlformats.org/officeDocument/2006/relationships/image" Target="../media/image1.svg"/><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0.xml"/><Relationship Id="rId4" Type="http://schemas.openxmlformats.org/officeDocument/2006/relationships/image" Target="../media/image13.png"/><Relationship Id="rId3" Type="http://schemas.openxmlformats.org/officeDocument/2006/relationships/tags" Target="../tags/tag36.xml"/><Relationship Id="rId2" Type="http://schemas.openxmlformats.org/officeDocument/2006/relationships/image" Target="../media/image1.svg"/><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10.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1.svg"/><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0.xml"/><Relationship Id="rId3" Type="http://schemas.openxmlformats.org/officeDocument/2006/relationships/tags" Target="../tags/tag39.xml"/><Relationship Id="rId2" Type="http://schemas.openxmlformats.org/officeDocument/2006/relationships/image" Target="../media/image1.svg"/><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10.xml"/><Relationship Id="rId3" Type="http://schemas.openxmlformats.org/officeDocument/2006/relationships/tags" Target="../tags/tag40.xml"/><Relationship Id="rId2" Type="http://schemas.openxmlformats.org/officeDocument/2006/relationships/image" Target="../media/image1.svg"/><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10.xml"/><Relationship Id="rId4" Type="http://schemas.openxmlformats.org/officeDocument/2006/relationships/image" Target="../media/image14.png"/><Relationship Id="rId3" Type="http://schemas.openxmlformats.org/officeDocument/2006/relationships/tags" Target="../tags/tag41.xml"/><Relationship Id="rId2" Type="http://schemas.openxmlformats.org/officeDocument/2006/relationships/image" Target="../media/image1.svg"/><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4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10.xml"/><Relationship Id="rId3" Type="http://schemas.openxmlformats.org/officeDocument/2006/relationships/tags" Target="../tags/tag45.xml"/><Relationship Id="rId2" Type="http://schemas.openxmlformats.org/officeDocument/2006/relationships/image" Target="../media/image1.svg"/><Relationship Id="rId1" Type="http://schemas.openxmlformats.org/officeDocument/2006/relationships/image" Target="../media/image12.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10.xml"/><Relationship Id="rId4" Type="http://schemas.openxmlformats.org/officeDocument/2006/relationships/image" Target="../media/image6.png"/><Relationship Id="rId3" Type="http://schemas.openxmlformats.org/officeDocument/2006/relationships/tags" Target="../tags/tag46.xml"/><Relationship Id="rId2" Type="http://schemas.openxmlformats.org/officeDocument/2006/relationships/image" Target="../media/image1.svg"/><Relationship Id="rId1" Type="http://schemas.openxmlformats.org/officeDocument/2006/relationships/image" Target="../media/image12.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0.xml"/><Relationship Id="rId4" Type="http://schemas.openxmlformats.org/officeDocument/2006/relationships/image" Target="../media/image16.png"/><Relationship Id="rId3" Type="http://schemas.openxmlformats.org/officeDocument/2006/relationships/tags" Target="../tags/tag47.xml"/><Relationship Id="rId2" Type="http://schemas.openxmlformats.org/officeDocument/2006/relationships/image" Target="../media/image1.svg"/><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1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image" Target="../media/image1.svg"/><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0.xml"/><Relationship Id="rId2" Type="http://schemas.openxmlformats.org/officeDocument/2006/relationships/tags" Target="../tags/tag51.xml"/><Relationship Id="rId1" Type="http://schemas.openxmlformats.org/officeDocument/2006/relationships/tags" Target="../tags/tag5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53.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0.xml"/><Relationship Id="rId2" Type="http://schemas.openxmlformats.org/officeDocument/2006/relationships/tags" Target="../tags/tag56.xml"/><Relationship Id="rId1" Type="http://schemas.openxmlformats.org/officeDocument/2006/relationships/tags" Target="../tags/tag55.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tags" Target="../tags/tag5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58.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tags" Target="../tags/tag5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0.xml"/><Relationship Id="rId2" Type="http://schemas.openxmlformats.org/officeDocument/2006/relationships/tags" Target="../tags/tag61.xml"/><Relationship Id="rId1" Type="http://schemas.openxmlformats.org/officeDocument/2006/relationships/tags" Target="../tags/tag6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tags" Target="../tags/tag6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65.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tags" Target="../tags/tag6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vmlDrawing" Target="../drawings/vmlDrawing2.vml"/><Relationship Id="rId4" Type="http://schemas.openxmlformats.org/officeDocument/2006/relationships/slideLayout" Target="../slideLayouts/slideLayout10.xml"/><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tags" Target="../tags/tag68.xml"/></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vmlDrawing" Target="../drawings/vmlDrawing3.vml"/><Relationship Id="rId4" Type="http://schemas.openxmlformats.org/officeDocument/2006/relationships/slideLayout" Target="../slideLayouts/slideLayout10.xml"/><Relationship Id="rId3" Type="http://schemas.openxmlformats.org/officeDocument/2006/relationships/image" Target="../media/image23.emf"/><Relationship Id="rId2" Type="http://schemas.openxmlformats.org/officeDocument/2006/relationships/oleObject" Target="../embeddings/oleObject3.bin"/><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0.xml"/><Relationship Id="rId2" Type="http://schemas.openxmlformats.org/officeDocument/2006/relationships/tags" Target="../tags/tag71.xml"/><Relationship Id="rId1" Type="http://schemas.openxmlformats.org/officeDocument/2006/relationships/tags" Target="../tags/tag70.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72.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tags" Target="../tags/tag73.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0.xml"/><Relationship Id="rId2" Type="http://schemas.openxmlformats.org/officeDocument/2006/relationships/tags" Target="../tags/tag75.xml"/><Relationship Id="rId1" Type="http://schemas.openxmlformats.org/officeDocument/2006/relationships/tags" Target="../tags/tag74.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0.xml"/><Relationship Id="rId2" Type="http://schemas.openxmlformats.org/officeDocument/2006/relationships/tags" Target="../tags/tag77.xml"/><Relationship Id="rId1" Type="http://schemas.openxmlformats.org/officeDocument/2006/relationships/tags" Target="../tags/tag7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tags" Target="../tags/tag79.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0.xml"/><Relationship Id="rId2" Type="http://schemas.openxmlformats.org/officeDocument/2006/relationships/tags" Target="../tags/tag8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tags" Target="../tags/tag8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84.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0.xml"/><Relationship Id="rId2" Type="http://schemas.openxmlformats.org/officeDocument/2006/relationships/tags" Target="../tags/tag86.xml"/><Relationship Id="rId1" Type="http://schemas.openxmlformats.org/officeDocument/2006/relationships/tags" Target="../tags/tag85.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0.xml"/><Relationship Id="rId2" Type="http://schemas.openxmlformats.org/officeDocument/2006/relationships/tags" Target="../tags/tag88.xml"/><Relationship Id="rId1" Type="http://schemas.openxmlformats.org/officeDocument/2006/relationships/tags" Target="../tags/tag8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45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集合</a:t>
            </a:r>
            <a:endParaRPr lang="en-US" sz="4500" dirty="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6282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2214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集合体系核心架构</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75075" y="1148715"/>
            <a:ext cx="5070475" cy="553085"/>
          </a:xfrm>
          <a:prstGeom prst="rect">
            <a:avLst/>
          </a:prstGeom>
          <a:noFill/>
        </p:spPr>
        <p:txBody>
          <a:bodyPr wrap="square" rtlCol="0">
            <a:spAutoFit/>
          </a:bodyPr>
          <a:lstStyle/>
          <a:p>
            <a:pPr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集合体系</a:t>
            </a:r>
            <a:r>
              <a:rPr lang="zh-CN" altLang="zh-CN" sz="2000" dirty="0">
                <a:solidFill>
                  <a:srgbClr val="595959"/>
                </a:solidFill>
                <a:latin typeface="微软雅黑" panose="020B0503020204020204" pitchFamily="34" charset="-122"/>
                <a:ea typeface="微软雅黑" panose="020B0503020204020204" pitchFamily="34" charset="-122"/>
                <a:cs typeface="+mn-ea"/>
              </a:rPr>
              <a:t>核心架构图如下所示。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2" name="对象 -2147482624"/>
          <p:cNvGraphicFramePr>
            <a:graphicFrameLocks noChangeAspect="1"/>
          </p:cNvGraphicFramePr>
          <p:nvPr/>
        </p:nvGraphicFramePr>
        <p:xfrm>
          <a:off x="1526858" y="2079625"/>
          <a:ext cx="9136369" cy="2700000"/>
        </p:xfrm>
        <a:graphic>
          <a:graphicData uri="http://schemas.openxmlformats.org/presentationml/2006/ole">
            <mc:AlternateContent xmlns:mc="http://schemas.openxmlformats.org/markup-compatibility/2006">
              <mc:Choice xmlns:v="urn:schemas-microsoft-com:vml" Requires="v">
                <p:oleObj spid="_x0000_s1046" name="" r:id="rId2" imgW="7039610" imgH="2104390" progId="Visio.Drawing.11">
                  <p:embed/>
                </p:oleObj>
              </mc:Choice>
              <mc:Fallback>
                <p:oleObj name="" r:id="rId2" imgW="7039610" imgH="2104390" progId="Visio.Drawing.11">
                  <p:embed/>
                  <p:pic>
                    <p:nvPicPr>
                      <p:cNvPr id="0" name="图片 5"/>
                      <p:cNvPicPr/>
                      <p:nvPr/>
                    </p:nvPicPr>
                    <p:blipFill>
                      <a:blip r:embed="rId3"/>
                      <a:stretch>
                        <a:fillRect/>
                      </a:stretch>
                    </p:blipFill>
                    <p:spPr>
                      <a:xfrm>
                        <a:off x="1526858" y="2079625"/>
                        <a:ext cx="9136369" cy="2700000"/>
                      </a:xfrm>
                      <a:prstGeom prst="rect">
                        <a:avLst/>
                      </a:prstGeom>
                      <a:noFill/>
                      <a:ln w="38100">
                        <a:noFill/>
                        <a:miter/>
                      </a:ln>
                    </p:spPr>
                  </p:pic>
                </p:oleObj>
              </mc:Fallback>
            </mc:AlternateContent>
          </a:graphicData>
        </a:graphic>
      </p:graphicFrame>
      <p:sp>
        <p:nvSpPr>
          <p:cNvPr id="7" name="文本框 6"/>
          <p:cNvSpPr txBox="1"/>
          <p:nvPr/>
        </p:nvSpPr>
        <p:spPr>
          <a:xfrm>
            <a:off x="1143635" y="5228590"/>
            <a:ext cx="9966325" cy="1014730"/>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上图列出了Java开发中常用的一些集合类，其中，虚线框里都是接口类型，实线框里是具体的实现类。</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3" name="图片 53"/>
          <p:cNvPicPr>
            <a:picLocks noChangeAspect="1"/>
          </p:cNvPicPr>
          <p:nvPr/>
        </p:nvPicPr>
        <p:blipFill>
          <a:blip r:embed="rId2"/>
          <a:stretch>
            <a:fillRect/>
          </a:stretch>
        </p:blipFill>
        <p:spPr>
          <a:xfrm>
            <a:off x="2514600" y="2187575"/>
            <a:ext cx="7160911" cy="248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1267460" y="1020445"/>
            <a:ext cx="952881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修改案例，在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map.put("3", "王五");</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这行</a:t>
            </a:r>
            <a:r>
              <a:rPr lang="zh-CN" sz="2000" dirty="0">
                <a:solidFill>
                  <a:srgbClr val="595959"/>
                </a:solidFill>
                <a:latin typeface="微软雅黑" panose="020B0503020204020204" pitchFamily="34" charset="-122"/>
                <a:ea typeface="微软雅黑" panose="020B0503020204020204" pitchFamily="34" charset="-122"/>
                <a:cs typeface="+mn-ea"/>
              </a:rPr>
              <a:t>代码下面增加一行代码，</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1"/>
          <a:stretch>
            <a:fillRect/>
          </a:stretch>
        </p:blipFill>
        <p:spPr>
          <a:xfrm>
            <a:off x="1318895" y="1851025"/>
            <a:ext cx="9381490" cy="796290"/>
          </a:xfrm>
          <a:prstGeom prst="rect">
            <a:avLst/>
          </a:prstGeom>
        </p:spPr>
      </p:pic>
      <p:sp>
        <p:nvSpPr>
          <p:cNvPr id="8" name="矩形 7"/>
          <p:cNvSpPr/>
          <p:nvPr/>
        </p:nvSpPr>
        <p:spPr>
          <a:xfrm>
            <a:off x="1489075" y="2065020"/>
            <a:ext cx="921131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map.put("3", "赵六");</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Chevron 3"/>
          <p:cNvSpPr/>
          <p:nvPr>
            <p:custDataLst>
              <p:tags r:id="rId2"/>
            </p:custDataLst>
          </p:nvPr>
        </p:nvSpPr>
        <p:spPr>
          <a:xfrm>
            <a:off x="1189990" y="306768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32423" y="3207644"/>
            <a:ext cx="2468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修改后案例运行结果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290695" y="315341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4" name="图片 54"/>
          <p:cNvPicPr>
            <a:picLocks noChangeAspect="1"/>
          </p:cNvPicPr>
          <p:nvPr/>
        </p:nvPicPr>
        <p:blipFill>
          <a:blip r:embed="rId3"/>
          <a:stretch>
            <a:fillRect/>
          </a:stretch>
        </p:blipFill>
        <p:spPr>
          <a:xfrm>
            <a:off x="2637790" y="4035743"/>
            <a:ext cx="6744540"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3112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97473" y="1226444"/>
            <a:ext cx="2722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rPr>
              <a:t>修改后的案例结果分析</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537970" y="2722245"/>
            <a:ext cx="9215120" cy="1631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由</a:t>
            </a:r>
            <a:r>
              <a:rPr lang="zh-CN" sz="2000" dirty="0">
                <a:solidFill>
                  <a:srgbClr val="595959"/>
                </a:solidFill>
                <a:latin typeface="微软雅黑" panose="020B0503020204020204" pitchFamily="34" charset="-122"/>
              </a:rPr>
              <a:t>上图</a:t>
            </a:r>
            <a:r>
              <a:rPr sz="2000" dirty="0">
                <a:solidFill>
                  <a:srgbClr val="595959"/>
                </a:solidFill>
                <a:latin typeface="微软雅黑" panose="020B0503020204020204" pitchFamily="34" charset="-122"/>
              </a:rPr>
              <a:t>可知，Map中仍然只有3个元素，只是第二次添加的值“赵六”覆盖了原来的值“王五”，这也证实了Map中的键必须是唯一的，不能重复，如果存储了相同的键，后存储的值则会覆盖原有的值，简而言之就是，键相同，值覆盖</a:t>
            </a:r>
            <a:r>
              <a:rPr lang="zh-CN" sz="2000" dirty="0">
                <a:solidFill>
                  <a:srgbClr val="595959"/>
                </a:solidFill>
                <a:latin typeface="微软雅黑" panose="020B0503020204020204" pitchFamily="34" charset="-122"/>
              </a:rPr>
              <a:t>。</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2556510"/>
            <a:ext cx="9933305" cy="19627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012" y="41345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53187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25718" y="1226444"/>
            <a:ext cx="5051425"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第一种</a:t>
            </a:r>
            <a:r>
              <a:rPr lang="zh-CN" sz="2000" dirty="0" smtClean="0">
                <a:solidFill>
                  <a:srgbClr val="1369B2"/>
                </a:solidFill>
                <a:latin typeface="微软雅黑" panose="020B0503020204020204" pitchFamily="34" charset="-122"/>
                <a:ea typeface="微软雅黑" panose="020B0503020204020204" pitchFamily="34" charset="-122"/>
              </a:rPr>
              <a:t>取出Map中所有的键和值的实现方式</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805" y="3110230"/>
            <a:ext cx="9215120" cy="6394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先遍历Map集合中所有的键，再根据键获取相应的值。</a:t>
            </a:r>
            <a:endParaRPr lang="zh-CN" sz="2000" dirty="0">
              <a:solidFill>
                <a:srgbClr val="595959"/>
              </a:solidFill>
              <a:latin typeface="微软雅黑" panose="020B0503020204020204" pitchFamily="34" charset="-122"/>
            </a:endParaRPr>
          </a:p>
        </p:txBody>
      </p:sp>
      <p:sp>
        <p:nvSpPr>
          <p:cNvPr id="5" name="圆角矩形 4"/>
          <p:cNvSpPr/>
          <p:nvPr/>
        </p:nvSpPr>
        <p:spPr>
          <a:xfrm>
            <a:off x="1154430" y="2780030"/>
            <a:ext cx="9933305" cy="13550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4146" y="27800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7510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07206" y="110743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24739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92450" y="932815"/>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下面通过一个案例演示先遍历Map集合中所有的键，再根据键获取相应的值，</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805305" y="2066290"/>
            <a:ext cx="8455025" cy="4149725"/>
          </a:xfrm>
          <a:prstGeom prst="rect">
            <a:avLst/>
          </a:prstGeom>
        </p:spPr>
      </p:pic>
      <p:sp>
        <p:nvSpPr>
          <p:cNvPr id="8" name="矩形 7"/>
          <p:cNvSpPr/>
          <p:nvPr/>
        </p:nvSpPr>
        <p:spPr>
          <a:xfrm>
            <a:off x="1930400" y="2066290"/>
            <a:ext cx="8329295"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Example15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map.put("1", "张三");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 keySet = map.keySet();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获取键的集合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     // </a:t>
            </a:r>
            <a:r>
              <a:rPr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获取Iterator对象</a:t>
            </a:r>
            <a:endParaRPr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(it.hasNext())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(key);  // 获取每个键所对应的值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5" name="图片 55"/>
          <p:cNvPicPr>
            <a:picLocks noChangeAspect="1"/>
          </p:cNvPicPr>
          <p:nvPr/>
        </p:nvPicPr>
        <p:blipFill>
          <a:blip r:embed="rId2"/>
          <a:stretch>
            <a:fillRect/>
          </a:stretch>
        </p:blipFill>
        <p:spPr>
          <a:xfrm>
            <a:off x="2720657" y="2205038"/>
            <a:ext cx="6749147" cy="24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53187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25718" y="1226444"/>
            <a:ext cx="5051425"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第二种</a:t>
            </a:r>
            <a:r>
              <a:rPr lang="zh-CN" sz="2000" dirty="0" smtClean="0">
                <a:solidFill>
                  <a:srgbClr val="1369B2"/>
                </a:solidFill>
                <a:latin typeface="微软雅黑" panose="020B0503020204020204" pitchFamily="34" charset="-122"/>
                <a:ea typeface="微软雅黑" panose="020B0503020204020204" pitchFamily="34" charset="-122"/>
              </a:rPr>
              <a:t>取出Map中所有的键和值的实现方式</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805" y="2998470"/>
            <a:ext cx="9215120" cy="862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先获取集合中所有的映射关系，然后从映射关系中取出键和值。</a:t>
            </a:r>
            <a:endParaRPr lang="zh-CN" sz="2000" dirty="0">
              <a:solidFill>
                <a:srgbClr val="595959"/>
              </a:solidFill>
              <a:latin typeface="微软雅黑" panose="020B0503020204020204" pitchFamily="34" charset="-122"/>
            </a:endParaRPr>
          </a:p>
        </p:txBody>
      </p:sp>
      <p:sp>
        <p:nvSpPr>
          <p:cNvPr id="5" name="圆角矩形 4"/>
          <p:cNvSpPr/>
          <p:nvPr/>
        </p:nvSpPr>
        <p:spPr>
          <a:xfrm>
            <a:off x="1154430" y="2668270"/>
            <a:ext cx="9933305" cy="11931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4146" y="26683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477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110743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24739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92450" y="932815"/>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下面通过一个案例演示先获取集合中所有的映射关系，然后从映射关系中取出键和值，</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92630" y="2127885"/>
            <a:ext cx="7986395" cy="3966845"/>
          </a:xfrm>
          <a:prstGeom prst="rect">
            <a:avLst/>
          </a:prstGeom>
        </p:spPr>
      </p:pic>
      <p:sp>
        <p:nvSpPr>
          <p:cNvPr id="8" name="矩形 7"/>
          <p:cNvSpPr/>
          <p:nvPr/>
        </p:nvSpPr>
        <p:spPr>
          <a:xfrm>
            <a:off x="2211070" y="2127885"/>
            <a:ext cx="7767955"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map.put("1", "张三");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Set entrySet = map.entrySet();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entrySet.iterator();              // 获取Iterator对象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获取集合中键值对映射关系</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Map.Entry entry = (Map.Entry) (it.next());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entry.getKey();     // 获取Entry中的键</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entry.getValue();// 获取Entry中的值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85215"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642913"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6" name="图片 56"/>
          <p:cNvPicPr>
            <a:picLocks noChangeAspect="1"/>
          </p:cNvPicPr>
          <p:nvPr/>
        </p:nvPicPr>
        <p:blipFill>
          <a:blip r:embed="rId2"/>
          <a:stretch>
            <a:fillRect/>
          </a:stretch>
        </p:blipFill>
        <p:spPr>
          <a:xfrm>
            <a:off x="2820352" y="2241550"/>
            <a:ext cx="6549906" cy="237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37687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469014"/>
            <a:ext cx="3273425"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sym typeface="+mn-ea"/>
              </a:rPr>
              <a:t>Map</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中操作集合的常用方法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64945" y="2835275"/>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Map还提供了一些操作集合的常用方法，例如，</a:t>
            </a:r>
            <a:r>
              <a:rPr lang="zh-CN" altLang="zh-CN" sz="2000" dirty="0">
                <a:solidFill>
                  <a:srgbClr val="1369B2"/>
                </a:solidFill>
                <a:latin typeface="微软雅黑" panose="020B0503020204020204" pitchFamily="34" charset="-122"/>
                <a:ea typeface="微软雅黑" panose="020B0503020204020204" pitchFamily="34" charset="-122"/>
                <a:cs typeface="+mn-ea"/>
              </a:rPr>
              <a:t>values()</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方法用于获取map实例中所有的value，返回值类型为Collection；</a:t>
            </a:r>
            <a:r>
              <a:rPr lang="zh-CN" altLang="zh-CN" sz="2000" dirty="0">
                <a:solidFill>
                  <a:srgbClr val="1369B2"/>
                </a:solidFill>
                <a:latin typeface="微软雅黑" panose="020B0503020204020204" pitchFamily="34" charset="-122"/>
                <a:ea typeface="微软雅黑" panose="020B0503020204020204" pitchFamily="34" charset="-122"/>
                <a:cs typeface="+mn-ea"/>
              </a:rPr>
              <a:t>size()</a:t>
            </a:r>
            <a:r>
              <a:rPr lang="zh-CN" altLang="zh-CN" sz="2000" dirty="0">
                <a:solidFill>
                  <a:srgbClr val="595959"/>
                </a:solidFill>
                <a:latin typeface="微软雅黑" panose="020B0503020204020204" pitchFamily="34" charset="-122"/>
                <a:ea typeface="微软雅黑" panose="020B0503020204020204" pitchFamily="34" charset="-122"/>
                <a:cs typeface="+mn-ea"/>
              </a:rPr>
              <a:t>方法获取map集合的大小；</a:t>
            </a:r>
            <a:r>
              <a:rPr lang="zh-CN" altLang="zh-CN" sz="2000" dirty="0">
                <a:solidFill>
                  <a:srgbClr val="1369B2"/>
                </a:solidFill>
                <a:latin typeface="微软雅黑" panose="020B0503020204020204" pitchFamily="34" charset="-122"/>
                <a:ea typeface="微软雅黑" panose="020B0503020204020204" pitchFamily="34" charset="-122"/>
                <a:cs typeface="+mn-ea"/>
              </a:rPr>
              <a:t>containsKey()</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方法用于判断是否包含传入的键；</a:t>
            </a:r>
            <a:r>
              <a:rPr lang="zh-CN" altLang="zh-CN" sz="2000" dirty="0">
                <a:solidFill>
                  <a:srgbClr val="1369B2"/>
                </a:solidFill>
                <a:latin typeface="微软雅黑" panose="020B0503020204020204" pitchFamily="34" charset="-122"/>
                <a:ea typeface="微软雅黑" panose="020B0503020204020204" pitchFamily="34" charset="-122"/>
                <a:cs typeface="+mn-ea"/>
              </a:rPr>
              <a:t>containsValue()</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方法用于判断是否包含传入的值；</a:t>
            </a:r>
            <a:r>
              <a:rPr lang="zh-CN" altLang="zh-CN" sz="2000" dirty="0">
                <a:solidFill>
                  <a:srgbClr val="1369B2"/>
                </a:solidFill>
                <a:latin typeface="微软雅黑" panose="020B0503020204020204" pitchFamily="34" charset="-122"/>
                <a:ea typeface="微软雅黑" panose="020B0503020204020204" pitchFamily="34" charset="-122"/>
                <a:cs typeface="+mn-ea"/>
              </a:rPr>
              <a:t>remove()</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方法用于根据key移除map中的与该key对应的value等。</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519045"/>
            <a:ext cx="9864090" cy="28981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930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2825" y="1312545"/>
            <a:ext cx="27609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86043" y="1463299"/>
            <a:ext cx="2214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集合中的核心接口</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9880" y="1386205"/>
            <a:ext cx="3957955" cy="55308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集合中的</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核心接口</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456997" y="2538254"/>
          <a:ext cx="9208135" cy="302450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接口</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fontAlgn="auto">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集合中最基本的接口，用于存储一组无序、不唯一的对象，一般不直接使用该接口</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fontAlgn="auto">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List</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Collection的子接口，用于存储一组无序、不唯一的对象，是集合中常用的接口之一</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20700">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Collection的子接口，用于存储一组无序、唯一的对象</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20700">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Map</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用于存储一组键值对象，提供键到值的映射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07206" y="103568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17564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3090" y="1020445"/>
            <a:ext cx="703072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下面通过一个案例演示这些方法的使用，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custDataLst>
              <p:tags r:id="rId2"/>
            </p:custDataLst>
          </p:nvPr>
        </p:nvPicPr>
        <p:blipFill>
          <a:blip r:embed="rId3"/>
          <a:stretch>
            <a:fillRect/>
          </a:stretch>
        </p:blipFill>
        <p:spPr>
          <a:xfrm>
            <a:off x="1606550" y="1877695"/>
            <a:ext cx="8807450" cy="4484370"/>
          </a:xfrm>
          <a:prstGeom prst="rect">
            <a:avLst/>
          </a:prstGeom>
        </p:spPr>
      </p:pic>
      <p:sp>
        <p:nvSpPr>
          <p:cNvPr id="8" name="矩形 7"/>
          <p:cNvSpPr/>
          <p:nvPr/>
        </p:nvSpPr>
        <p:spPr>
          <a:xfrm>
            <a:off x="1776730" y="1877695"/>
            <a:ext cx="8637270" cy="448437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 map = new HashMap();      // 创建HashMap集合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map.put("1", "张三");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map.put("3",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map.put("2",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map.put("4", "赵六");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System.out.println("集合大小为："+map.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size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System.out.println("判断是否包含传入的键（2）："+map.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containsKey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System.out.println("判断是否包含传入的值（王五）："+map.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containsValue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System.out.println("移除键为1的值是："+map.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Collection values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values</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values.iterator();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value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85215"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642913"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85920"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8" name="图片 58"/>
          <p:cNvPicPr>
            <a:picLocks noChangeAspect="1"/>
          </p:cNvPicPr>
          <p:nvPr/>
        </p:nvPicPr>
        <p:blipFill>
          <a:blip r:embed="rId2"/>
          <a:stretch>
            <a:fillRect/>
          </a:stretch>
        </p:blipFill>
        <p:spPr>
          <a:xfrm>
            <a:off x="3080385" y="2230120"/>
            <a:ext cx="6028463" cy="32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LinkedHashMap</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LinkedHashMap</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中添加、删除、获取元素</a:t>
              </a:r>
              <a:endPar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464945" y="2113280"/>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HashMap集合迭代出来元素的顺序和存入的顺序是不一致的。如果想让这Map集合中的元素迭代顺序与</a:t>
            </a:r>
            <a:r>
              <a:rPr lang="zh-CN" altLang="zh-CN" sz="2000" dirty="0">
                <a:solidFill>
                  <a:srgbClr val="1369B2"/>
                </a:solidFill>
                <a:latin typeface="微软雅黑" panose="020B0503020204020204" pitchFamily="34" charset="-122"/>
                <a:ea typeface="微软雅黑" panose="020B0503020204020204" pitchFamily="34" charset="-122"/>
                <a:cs typeface="+mn-ea"/>
              </a:rPr>
              <a:t>存入顺序</a:t>
            </a:r>
            <a:r>
              <a:rPr lang="zh-CN" altLang="zh-CN" sz="2000" dirty="0">
                <a:solidFill>
                  <a:srgbClr val="595959"/>
                </a:solidFill>
                <a:latin typeface="微软雅黑" panose="020B0503020204020204" pitchFamily="34" charset="-122"/>
                <a:ea typeface="微软雅黑" panose="020B0503020204020204" pitchFamily="34" charset="-122"/>
                <a:cs typeface="+mn-ea"/>
              </a:rPr>
              <a:t>一致，可以使用</a:t>
            </a:r>
            <a:r>
              <a:rPr lang="zh-CN" altLang="zh-CN" sz="2000" dirty="0">
                <a:solidFill>
                  <a:srgbClr val="1369B2"/>
                </a:solidFill>
                <a:latin typeface="微软雅黑" panose="020B0503020204020204" pitchFamily="34" charset="-122"/>
                <a:ea typeface="微软雅黑" panose="020B0503020204020204" pitchFamily="34" charset="-122"/>
                <a:cs typeface="+mn-ea"/>
              </a:rPr>
              <a:t>LinkedHashMap集合</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LinkedHashMap是HashMap的子类</a:t>
            </a:r>
            <a:r>
              <a:rPr lang="zh-CN" altLang="zh-CN" sz="2000" dirty="0">
                <a:solidFill>
                  <a:srgbClr val="595959"/>
                </a:solidFill>
                <a:latin typeface="微软雅黑" panose="020B0503020204020204" pitchFamily="34" charset="-122"/>
                <a:ea typeface="微软雅黑" panose="020B0503020204020204" pitchFamily="34" charset="-122"/>
                <a:cs typeface="+mn-ea"/>
              </a:rPr>
              <a:t>，与LinkedList一样，LinkedHashMap集合也使用</a:t>
            </a:r>
            <a:r>
              <a:rPr lang="zh-CN" altLang="zh-CN" sz="2000" dirty="0">
                <a:solidFill>
                  <a:srgbClr val="1369B2"/>
                </a:solidFill>
                <a:latin typeface="微软雅黑" panose="020B0503020204020204" pitchFamily="34" charset="-122"/>
                <a:ea typeface="微软雅黑" panose="020B0503020204020204" pitchFamily="34" charset="-122"/>
                <a:cs typeface="+mn-ea"/>
              </a:rPr>
              <a:t>双向链表</a:t>
            </a:r>
            <a:r>
              <a:rPr lang="zh-CN" altLang="zh-CN" sz="2000" dirty="0">
                <a:solidFill>
                  <a:srgbClr val="595959"/>
                </a:solidFill>
                <a:latin typeface="微软雅黑" panose="020B0503020204020204" pitchFamily="34" charset="-122"/>
                <a:ea typeface="微软雅黑" panose="020B0503020204020204" pitchFamily="34" charset="-122"/>
                <a:cs typeface="+mn-ea"/>
              </a:rPr>
              <a:t>维护内部元素的关系，使</a:t>
            </a:r>
            <a:r>
              <a:rPr lang="zh-CN" altLang="zh-CN" sz="2000" dirty="0">
                <a:solidFill>
                  <a:srgbClr val="1369B2"/>
                </a:solidFill>
                <a:latin typeface="微软雅黑" panose="020B0503020204020204" pitchFamily="34" charset="-122"/>
                <a:ea typeface="微软雅黑" panose="020B0503020204020204" pitchFamily="34" charset="-122"/>
                <a:cs typeface="+mn-ea"/>
              </a:rPr>
              <a:t>Map集合元素迭代顺序与存入顺序一致</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1873250"/>
            <a:ext cx="9864090" cy="24187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18732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38055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96392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10388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348355" y="1020445"/>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下面通过一个案例学习LinkedHashMap的用法，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custDataLst>
              <p:tags r:id="rId2"/>
            </p:custDataLst>
          </p:nvPr>
        </p:nvPicPr>
        <p:blipFill>
          <a:blip r:embed="rId3"/>
          <a:stretch>
            <a:fillRect/>
          </a:stretch>
        </p:blipFill>
        <p:spPr>
          <a:xfrm>
            <a:off x="1786890" y="1851025"/>
            <a:ext cx="8099425" cy="4523105"/>
          </a:xfrm>
          <a:prstGeom prst="rect">
            <a:avLst/>
          </a:prstGeom>
        </p:spPr>
      </p:pic>
      <p:sp>
        <p:nvSpPr>
          <p:cNvPr id="8" name="矩形 7"/>
          <p:cNvSpPr/>
          <p:nvPr/>
        </p:nvSpPr>
        <p:spPr>
          <a:xfrm>
            <a:off x="2132330" y="1901825"/>
            <a:ext cx="775462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Example18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 map = new LinkedHashMap();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创建LinkedHashMap集合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"李四");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map.put("4", "赵六");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 keySet = map.keySet();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map.get(key); // 获取每个键所对应的值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9" name="图片 59"/>
          <p:cNvPicPr>
            <a:picLocks noChangeAspect="1"/>
          </p:cNvPicPr>
          <p:nvPr/>
        </p:nvPicPr>
        <p:blipFill>
          <a:blip r:embed="rId2"/>
          <a:stretch>
            <a:fillRect/>
          </a:stretch>
        </p:blipFill>
        <p:spPr>
          <a:xfrm>
            <a:off x="2970212" y="2331720"/>
            <a:ext cx="6249558" cy="2196000"/>
          </a:xfrm>
          <a:prstGeom prst="rect">
            <a:avLst/>
          </a:prstGeom>
        </p:spPr>
      </p:pic>
      <p:sp>
        <p:nvSpPr>
          <p:cNvPr id="5" name="文本框 4"/>
          <p:cNvSpPr txBox="1"/>
          <p:nvPr/>
        </p:nvSpPr>
        <p:spPr>
          <a:xfrm>
            <a:off x="1143635" y="5082540"/>
            <a:ext cx="6532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由图可知，元素迭代出来的顺序和存入的顺序是一致的。</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902835" cy="1043940"/>
            <a:chOff x="8472" y="5316"/>
            <a:chExt cx="7721" cy="1644"/>
          </a:xfrm>
        </p:grpSpPr>
        <p:sp>
          <p:nvSpPr>
            <p:cNvPr id="15" name="TextBox 35"/>
            <p:cNvSpPr txBox="1">
              <a:spLocks noChangeArrowheads="1"/>
            </p:cNvSpPr>
            <p:nvPr/>
          </p:nvSpPr>
          <p:spPr bwMode="auto">
            <a:xfrm>
              <a:off x="9159" y="5316"/>
              <a:ext cx="703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TreeMap</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lang="en-US" alt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T</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reeMap</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中添加、删除、获取元素</a:t>
              </a:r>
              <a:endPar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30397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773088" y="1469014"/>
            <a:ext cx="1744345"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sym typeface="+mn-ea"/>
              </a:rPr>
              <a:t>Tree</a:t>
            </a:r>
            <a:r>
              <a:rPr sz="2000" dirty="0" smtClean="0">
                <a:solidFill>
                  <a:srgbClr val="1369B2"/>
                </a:solidFill>
                <a:latin typeface="微软雅黑" panose="020B0503020204020204" pitchFamily="34" charset="-122"/>
                <a:ea typeface="微软雅黑" panose="020B0503020204020204" pitchFamily="34" charset="-122"/>
                <a:sym typeface="+mn-ea"/>
              </a:rPr>
              <a:t>Map集合</a:t>
            </a:r>
            <a:endParaRPr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465580" y="287528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HashMap集合存储的元素的键值是无序的和不可重复的，为了对集合中的元素的键值进行排序，Map接口还有了另一个可以对集合中元素键和值进行排序的实现类</a:t>
            </a:r>
            <a:r>
              <a:rPr lang="zh-CN" altLang="zh-CN" sz="2000" dirty="0">
                <a:solidFill>
                  <a:srgbClr val="1369B2"/>
                </a:solidFill>
                <a:latin typeface="微软雅黑" panose="020B0503020204020204" pitchFamily="34" charset="-122"/>
                <a:ea typeface="微软雅黑" panose="020B0503020204020204" pitchFamily="34" charset="-122"/>
                <a:cs typeface="+mn-ea"/>
              </a:rPr>
              <a:t>TreeMap</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519045"/>
            <a:ext cx="9864090" cy="2188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22148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07206"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31915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3090" y="123571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下面通过一个案例学习TreeMap的用法，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custDataLst>
              <p:tags r:id="rId2"/>
            </p:custDataLst>
          </p:nvPr>
        </p:nvPicPr>
        <p:blipFill>
          <a:blip r:embed="rId3"/>
          <a:stretch>
            <a:fillRect/>
          </a:stretch>
        </p:blipFill>
        <p:spPr>
          <a:xfrm>
            <a:off x="2557145" y="2066290"/>
            <a:ext cx="6790055" cy="4523105"/>
          </a:xfrm>
          <a:prstGeom prst="rect">
            <a:avLst/>
          </a:prstGeom>
        </p:spPr>
      </p:pic>
      <p:sp>
        <p:nvSpPr>
          <p:cNvPr id="8" name="矩形 7"/>
          <p:cNvSpPr/>
          <p:nvPr/>
        </p:nvSpPr>
        <p:spPr>
          <a:xfrm>
            <a:off x="2852420" y="2066290"/>
            <a:ext cx="631444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Example19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TreeMap();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创建TreeMap集合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"李四");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map.put(4, "赵六");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"张三");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 keySet = map.keySet();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map.get(key); // 获取每个键所对应的值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0" name="图片 60"/>
          <p:cNvPicPr>
            <a:picLocks noChangeAspect="1"/>
          </p:cNvPicPr>
          <p:nvPr/>
        </p:nvPicPr>
        <p:blipFill>
          <a:blip r:embed="rId2"/>
          <a:stretch>
            <a:fillRect/>
          </a:stretch>
        </p:blipFill>
        <p:spPr>
          <a:xfrm>
            <a:off x="2815907" y="2277745"/>
            <a:ext cx="6559084" cy="230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07072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Collection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2" name="文本框 18"/>
          <p:cNvSpPr txBox="1"/>
          <p:nvPr>
            <p:custDataLst>
              <p:tags r:id="rId2"/>
            </p:custDataLst>
          </p:nvPr>
        </p:nvSpPr>
        <p:spPr>
          <a:xfrm>
            <a:off x="1702435"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smtClean="0">
                <a:solidFill>
                  <a:srgbClr val="595959"/>
                </a:solidFill>
                <a:latin typeface="微软雅黑" panose="020B0503020204020204" pitchFamily="34" charset="-122"/>
              </a:rPr>
              <a:t>由</a:t>
            </a:r>
            <a:r>
              <a:rPr lang="zh-CN" altLang="en-US" sz="2000" dirty="0" smtClean="0">
                <a:solidFill>
                  <a:srgbClr val="595959"/>
                </a:solidFill>
                <a:latin typeface="微软雅黑" panose="020B0503020204020204" pitchFamily="34" charset="-122"/>
              </a:rPr>
              <a:t>上图</a:t>
            </a:r>
            <a:r>
              <a:rPr lang="zh-CN" altLang="zh-CN" sz="2000" dirty="0" smtClean="0">
                <a:solidFill>
                  <a:srgbClr val="595959"/>
                </a:solidFill>
                <a:latin typeface="微软雅黑" panose="020B0503020204020204" pitchFamily="34" charset="-122"/>
              </a:rPr>
              <a:t>可知，添加的元素已经按键值从小到大进行自动排序，并且键值重复存入的整数3只有一个，只是后来添加的值“张三”覆盖了原来的值“李四”。这也证实了TreeMap中的键必须是唯一的，不能重复并且有序，如果存储了相同的键，后存储的值则会覆盖原有的值。</a:t>
            </a:r>
            <a:endParaRPr lang="zh-CN" altLang="en-US" sz="2000" dirty="0" smtClean="0">
              <a:solidFill>
                <a:srgbClr val="595959"/>
              </a:solidFill>
              <a:latin typeface="微软雅黑" panose="020B0503020204020204" pitchFamily="34" charset="-122"/>
            </a:endParaRPr>
          </a:p>
        </p:txBody>
      </p:sp>
      <p:sp>
        <p:nvSpPr>
          <p:cNvPr id="13" name="圆角矩形 12"/>
          <p:cNvSpPr/>
          <p:nvPr/>
        </p:nvSpPr>
        <p:spPr>
          <a:xfrm>
            <a:off x="1369060" y="2556510"/>
            <a:ext cx="9933305" cy="2512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368776"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917912" y="46844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103568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17564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28035" y="861060"/>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下面通过一个案例实现按键值排序，在该案例中，键是自定义类，值是String类，</a:t>
            </a:r>
            <a:r>
              <a:rPr lang="zh-CN" altLang="zh-CN" sz="2000" dirty="0">
                <a:solidFill>
                  <a:srgbClr val="595959"/>
                </a:solidFill>
                <a:latin typeface="微软雅黑" panose="020B0503020204020204" pitchFamily="34" charset="-122"/>
                <a:ea typeface="微软雅黑" panose="020B0503020204020204" pitchFamily="34" charset="-122"/>
                <a:cs typeface="+mn-ea"/>
              </a:rPr>
              <a:t>具体步骤如下所示。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3"/>
          <p:cNvPicPr>
            <a:picLocks noChangeAspect="1"/>
          </p:cNvPicPr>
          <p:nvPr/>
        </p:nvPicPr>
        <p:blipFill>
          <a:blip r:embed="rId2"/>
          <a:stretch>
            <a:fillRect/>
          </a:stretch>
        </p:blipFill>
        <p:spPr>
          <a:xfrm>
            <a:off x="2642870" y="2886075"/>
            <a:ext cx="6981825" cy="3608705"/>
          </a:xfrm>
          <a:prstGeom prst="rect">
            <a:avLst/>
          </a:prstGeom>
        </p:spPr>
      </p:pic>
      <p:sp>
        <p:nvSpPr>
          <p:cNvPr id="7" name="矩形 6"/>
          <p:cNvSpPr/>
          <p:nvPr/>
        </p:nvSpPr>
        <p:spPr>
          <a:xfrm>
            <a:off x="2962275" y="2886075"/>
            <a:ext cx="6343015" cy="360870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String name;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int age;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getter/setter</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Student(String name, int age)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super();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this.name = name;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this.age = age;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String toString()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"Student [name=" + name + ", age=" + age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2143760"/>
            <a:ext cx="689038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类，声明</a:t>
            </a:r>
            <a:r>
              <a:rPr lang="en-US" altLang="zh-CN" sz="1800" dirty="0">
                <a:solidFill>
                  <a:srgbClr val="595959"/>
                </a:solidFill>
                <a:latin typeface="微软雅黑" panose="020B0503020204020204" pitchFamily="34" charset="-122"/>
                <a:ea typeface="微软雅黑" panose="020B0503020204020204" pitchFamily="34" charset="-122"/>
                <a:cs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age</a:t>
            </a:r>
            <a:r>
              <a:rPr lang="zh-CN" altLang="en-US" sz="1800" dirty="0">
                <a:solidFill>
                  <a:srgbClr val="595959"/>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1685290" y="1379220"/>
            <a:ext cx="8641715" cy="5231765"/>
          </a:xfrm>
          <a:prstGeom prst="rect">
            <a:avLst/>
          </a:prstGeom>
        </p:spPr>
      </p:pic>
      <p:sp>
        <p:nvSpPr>
          <p:cNvPr id="4" name="矩形 3"/>
          <p:cNvSpPr/>
          <p:nvPr/>
        </p:nvSpPr>
        <p:spPr>
          <a:xfrm>
            <a:off x="2310765" y="1379220"/>
            <a:ext cx="7568565" cy="523240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TreeMap tm = new TreeMap(new Comparator&lt;Student&gt;()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int compare(Student s1, Student s2)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int num = s1.getName().compareTo(s2.getName());//按照姓名比较</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return num == 0 ? num:s1.getAge() - s2.getAge();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Student("张三", 23), "北京");</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Student("李四", 13), "上海");</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Student("赵六", 43), "深圳");</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Student("王五", 33), "广州");</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Set keySet = tm.keySet();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keySet.iterator();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key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value = tm.get(key); // 获取每个键所对应的值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System.out.println(key+":"+value);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852170"/>
            <a:ext cx="563943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1" name="图片 61"/>
          <p:cNvPicPr>
            <a:picLocks noChangeAspect="1"/>
          </p:cNvPicPr>
          <p:nvPr/>
        </p:nvPicPr>
        <p:blipFill>
          <a:blip r:embed="rId2"/>
          <a:stretch>
            <a:fillRect/>
          </a:stretch>
        </p:blipFill>
        <p:spPr>
          <a:xfrm>
            <a:off x="2686367" y="2276793"/>
            <a:ext cx="6818175" cy="273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890135" cy="1043940"/>
            <a:chOff x="8472" y="5316"/>
            <a:chExt cx="7701" cy="1644"/>
          </a:xfrm>
        </p:grpSpPr>
        <p:sp>
          <p:nvSpPr>
            <p:cNvPr id="15" name="TextBox 35"/>
            <p:cNvSpPr txBox="1">
              <a:spLocks noChangeArrowheads="1"/>
            </p:cNvSpPr>
            <p:nvPr/>
          </p:nvSpPr>
          <p:spPr bwMode="auto">
            <a:xfrm>
              <a:off x="9159" y="5316"/>
              <a:ext cx="701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Properties</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，能够使用Properties设置和获取元素</a:t>
              </a:r>
              <a:endPar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24599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1935480"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Properties</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集合</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464945" y="266065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Map接口还有一个实现类Hashtable，它和HashMap十分相似，区别在于Hashtable是线程安全的。Hashtable存取元素时速度很慢，目前基本上被HashMap类所取代。但Hashtable类有一个很重要的子类</a:t>
            </a:r>
            <a:r>
              <a:rPr lang="zh-CN" altLang="zh-CN" sz="2000" dirty="0">
                <a:solidFill>
                  <a:srgbClr val="1369B2"/>
                </a:solidFill>
                <a:latin typeface="微软雅黑" panose="020B0503020204020204" pitchFamily="34" charset="-122"/>
                <a:ea typeface="微软雅黑" panose="020B0503020204020204" pitchFamily="34" charset="-122"/>
                <a:cs typeface="+mn-ea"/>
              </a:rPr>
              <a:t>Properties</a:t>
            </a:r>
            <a:r>
              <a:rPr lang="zh-CN" altLang="zh-CN" sz="2000" dirty="0">
                <a:solidFill>
                  <a:srgbClr val="595959"/>
                </a:solidFill>
                <a:latin typeface="微软雅黑" panose="020B0503020204020204" pitchFamily="34" charset="-122"/>
                <a:ea typeface="微软雅黑" panose="020B0503020204020204" pitchFamily="34" charset="-122"/>
                <a:cs typeface="+mn-ea"/>
              </a:rPr>
              <a:t>，应用非常广泛。</a:t>
            </a:r>
            <a:r>
              <a:rPr lang="zh-CN" altLang="zh-CN" sz="2000" dirty="0">
                <a:solidFill>
                  <a:srgbClr val="1369B2"/>
                </a:solidFill>
                <a:latin typeface="微软雅黑" panose="020B0503020204020204" pitchFamily="34" charset="-122"/>
                <a:ea typeface="微软雅黑" panose="020B0503020204020204" pitchFamily="34" charset="-122"/>
                <a:cs typeface="+mn-ea"/>
              </a:rPr>
              <a:t>Properties主要用于存储字符串类型的键和值</a:t>
            </a:r>
            <a:r>
              <a:rPr lang="zh-CN" altLang="zh-CN" sz="2000" dirty="0">
                <a:solidFill>
                  <a:srgbClr val="595959"/>
                </a:solidFill>
                <a:latin typeface="微软雅黑" panose="020B0503020204020204" pitchFamily="34" charset="-122"/>
                <a:ea typeface="微软雅黑" panose="020B0503020204020204" pitchFamily="34" charset="-122"/>
                <a:cs typeface="+mn-ea"/>
              </a:rPr>
              <a:t>，在实际开发中，经常使用Properties集合存储应用的配置项。</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519045"/>
            <a:ext cx="9864090" cy="2682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7148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143635" y="1632585"/>
            <a:ext cx="10264140" cy="1014730"/>
          </a:xfrm>
          <a:prstGeom prst="rect">
            <a:avLst/>
          </a:prstGeom>
          <a:noFill/>
          <a:ln w="9525">
            <a:noFill/>
          </a:ln>
        </p:spPr>
        <p:txBody>
          <a:bodyPr wrap="square">
            <a:spAutoFit/>
          </a:bodyPr>
          <a:lstStyle/>
          <a:p>
            <a:pPr indent="0" fontAlgn="auto">
              <a:lnSpc>
                <a:spcPct val="150000"/>
              </a:lnSpc>
            </a:pPr>
            <a:r>
              <a:rPr lang="zh-CN" altLang="zh-CN" sz="2000" b="0" dirty="0">
                <a:solidFill>
                  <a:srgbClr val="595959"/>
                </a:solidFill>
                <a:latin typeface="微软雅黑" panose="020B0503020204020204" pitchFamily="34" charset="-122"/>
                <a:ea typeface="微软雅黑" panose="020B0503020204020204" pitchFamily="34" charset="-122"/>
                <a:cs typeface="+mn-ea"/>
              </a:rPr>
              <a:t>假设有一个文本编辑工具，要求默认背景色是红色，字体大小为14px，语言为中文，其配置项如下面的代码。 要求使用Properties集合对这些配置项进行存储。</a:t>
            </a:r>
            <a:endParaRPr lang="zh-CN" altLang="zh-CN" sz="2000" b="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custDataLst>
              <p:tags r:id="rId1"/>
            </p:custDataLst>
          </p:nvPr>
        </p:nvPicPr>
        <p:blipFill>
          <a:blip r:embed="rId2"/>
          <a:stretch>
            <a:fillRect/>
          </a:stretch>
        </p:blipFill>
        <p:spPr>
          <a:xfrm>
            <a:off x="1318895" y="2886075"/>
            <a:ext cx="9381490" cy="1341120"/>
          </a:xfrm>
          <a:prstGeom prst="rect">
            <a:avLst/>
          </a:prstGeom>
        </p:spPr>
      </p:pic>
      <p:sp>
        <p:nvSpPr>
          <p:cNvPr id="8" name="矩形 7"/>
          <p:cNvSpPr/>
          <p:nvPr/>
        </p:nvSpPr>
        <p:spPr>
          <a:xfrm>
            <a:off x="1670050" y="3027680"/>
            <a:ext cx="9211310" cy="92202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Backgroup-color = red</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Font-size = 14px</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Language = chinese</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31915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348355" y="123571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下面通过一个案例演示应用配置项的存取，</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1318895" y="2066290"/>
            <a:ext cx="9381490" cy="4150360"/>
          </a:xfrm>
          <a:prstGeom prst="rect">
            <a:avLst/>
          </a:prstGeom>
        </p:spPr>
      </p:pic>
      <p:sp>
        <p:nvSpPr>
          <p:cNvPr id="10" name="矩形 9"/>
          <p:cNvSpPr/>
          <p:nvPr/>
        </p:nvSpPr>
        <p:spPr>
          <a:xfrm>
            <a:off x="1920240" y="2066290"/>
            <a:ext cx="8178165"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Example21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Properties p=new Properties();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创建Properties对象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setProperty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("Backgroup-color", "red");</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p.setProperty("Font-size", "14px");</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p.setProperty("Language", "chinese");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Enumeration names = 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propertyNames</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();//获取Enumeration对象所有键枚举</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while(names.hasMoreElements()){        //循环遍历所有的键</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key=(String) names.nextElement();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value=p.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getProperty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(key);   // 获取对应键的值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2" name="图片 62"/>
          <p:cNvPicPr>
            <a:picLocks noChangeAspect="1"/>
          </p:cNvPicPr>
          <p:nvPr/>
        </p:nvPicPr>
        <p:blipFill>
          <a:blip r:embed="rId2"/>
          <a:stretch>
            <a:fillRect/>
          </a:stretch>
        </p:blipFill>
        <p:spPr>
          <a:xfrm>
            <a:off x="2510155" y="2169478"/>
            <a:ext cx="7170266" cy="25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sz="4800" b="1" dirty="0">
                <a:solidFill>
                  <a:srgbClr val="595959"/>
                </a:solidFill>
                <a:latin typeface="微软雅黑" panose="020B0503020204020204" pitchFamily="34" charset="-122"/>
                <a:ea typeface="微软雅黑" panose="020B0503020204020204" pitchFamily="34" charset="-122"/>
                <a:cs typeface="+mn-ea"/>
                <a:sym typeface="+mn-lt"/>
              </a:rPr>
              <a:t>常用工具类</a:t>
            </a:r>
            <a:endParaRPr 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7.7</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熟悉</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Collection</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，能够知道</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Collection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接口中的</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常用方法</a:t>
              </a:r>
              <a:endParaRPr lang="zh-CN" altLang="en-US" sz="2000" dirty="0" smtClean="0">
                <a:solidFill>
                  <a:srgbClr val="1369B2"/>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774565" cy="1967230"/>
            <a:chOff x="8472" y="5316"/>
            <a:chExt cx="7519" cy="3098"/>
          </a:xfrm>
        </p:grpSpPr>
        <p:sp>
          <p:nvSpPr>
            <p:cNvPr id="15" name="TextBox 35"/>
            <p:cNvSpPr txBox="1">
              <a:spLocks noChangeArrowheads="1"/>
            </p:cNvSpPr>
            <p:nvPr/>
          </p:nvSpPr>
          <p:spPr bwMode="auto">
            <a:xfrm>
              <a:off x="9159" y="5316"/>
              <a:ext cx="6832"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Collections工具类</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，使用Collections工具类对List集合进行添加和排序操作，对Set、List和 Map进行查找、替换操作</a:t>
              </a: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224599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1. </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添加、排序操作</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241165" y="923925"/>
            <a:ext cx="683196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Collections类提供了一系列方法用于对List集合进行添加和排序操作，常用的方法如下表所示。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6" name="表格 5"/>
          <p:cNvGraphicFramePr>
            <a:graphicFrameLocks noGrp="1"/>
          </p:cNvGraphicFramePr>
          <p:nvPr>
            <p:custDataLst>
              <p:tags r:id="rId2"/>
            </p:custDataLst>
          </p:nvPr>
        </p:nvGraphicFramePr>
        <p:xfrm>
          <a:off x="1456997" y="2251234"/>
          <a:ext cx="9208135" cy="361251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&lt;T&gt; boolean addAll(Collection&lt;? super T&gt; c, T...    elements)</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fontAlgn="auto">
                        <a:lnSpc>
                          <a:spcPct val="2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将所有指定元素添加到指定集合c中</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reverse(List list)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反转指定List集合中元素的顺序</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shuffle(List list)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随机打乱List集合中元素的顺序</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sort(List list)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根据元素的自然顺序（从小到大）对List集合中的元素进行排序</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swap(List list,int i,int j)</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将指定List集合中索引为i的元素和索引为j的元素进行交换</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22764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6873" y="1231524"/>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413125" y="1082675"/>
            <a:ext cx="7202805" cy="55308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下面通过一个案例学习上述表中的方法，具体代码如下表所示。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1979930" y="1851025"/>
            <a:ext cx="8208010" cy="4691380"/>
          </a:xfrm>
          <a:prstGeom prst="rect">
            <a:avLst/>
          </a:prstGeom>
        </p:spPr>
      </p:pic>
      <p:sp>
        <p:nvSpPr>
          <p:cNvPr id="10" name="矩形 9"/>
          <p:cNvSpPr/>
          <p:nvPr/>
        </p:nvSpPr>
        <p:spPr>
          <a:xfrm>
            <a:off x="2414270" y="1851025"/>
            <a:ext cx="7361555" cy="46913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java.util.Collections;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ArrayList&lt;String&gt; list = new ArrayList&lt;&gt;();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addAll</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"C","Z","B","K");    // 添加元素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System.out.println("排序前: " + 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reverse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反转集合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System.out.println("反转后： " + list);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sort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按自然顺序排列</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System.out.println("按自然顺序排序后: " + 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shuffle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随机打乱集合元素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System.out.println("按随机顺序排序后:  " + list);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swap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0, list.size()-1);     // 将集合首尾元素交换</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System.out.println("集合首尾元素交换后: " + list);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4" name="图片 64"/>
          <p:cNvPicPr>
            <a:picLocks noChangeAspect="1"/>
          </p:cNvPicPr>
          <p:nvPr/>
        </p:nvPicPr>
        <p:blipFill>
          <a:blip r:embed="rId2"/>
          <a:stretch>
            <a:fillRect/>
          </a:stretch>
        </p:blipFill>
        <p:spPr>
          <a:xfrm>
            <a:off x="2828925" y="2294573"/>
            <a:ext cx="5954097" cy="259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224599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2. </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查找、替换操作</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671695" y="923925"/>
            <a:ext cx="648525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Collections类还提供了一些常用方法用于操作Set集合、</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List集合和Map集合等，常用的方法如下表所示。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6" name="表格 5"/>
          <p:cNvGraphicFramePr>
            <a:graphicFrameLocks noGrp="1"/>
          </p:cNvGraphicFramePr>
          <p:nvPr>
            <p:custDataLst>
              <p:tags r:id="rId2"/>
            </p:custDataLst>
          </p:nvPr>
        </p:nvGraphicFramePr>
        <p:xfrm>
          <a:off x="1456997" y="2251234"/>
          <a:ext cx="9208135" cy="288099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int binarySearch(List list,Object key)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使用二分法搜索指定对象在List集合中的索引，要求查找的List集合中的元素必须是有序的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Object max(Collection col)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根据元素的自然顺序，返回给定集合中最大的元素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Object min(Collection col)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根据元素的自然顺序，返回给定集合中最小的元素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boolean replaceAll(List list,Object oldVal,Object newVal)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fontAlgn="auto">
                        <a:lnSpc>
                          <a:spcPct val="20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用一个新值newVal替换List集合中所有的旧值oldVal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034415"/>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160404"/>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100195" y="859790"/>
            <a:ext cx="698309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下面通过一个案例学习Collections类中常用的方法，具体代码如下表所示。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1534160" y="1851025"/>
            <a:ext cx="9075420" cy="4691380"/>
          </a:xfrm>
          <a:prstGeom prst="rect">
            <a:avLst/>
          </a:prstGeom>
        </p:spPr>
      </p:pic>
      <p:sp>
        <p:nvSpPr>
          <p:cNvPr id="10" name="矩形 9"/>
          <p:cNvSpPr/>
          <p:nvPr/>
        </p:nvSpPr>
        <p:spPr>
          <a:xfrm>
            <a:off x="1783080" y="1851025"/>
            <a:ext cx="8623935" cy="46913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java.util.Collections;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Example23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ArrayList&lt;Integer&gt; list = new ArrayList&lt;&gt;();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Collections.addAll(list, -3,2,9,5,8);// 向集合中添加所有指定元素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System.out.println("集合中的元素: " + 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System.out.println("集合中的最大元素: "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max</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System.out.println("集合中的最小元素: "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min</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replaceAll</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8, 0); // 将集合中的8用0替换掉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System.out.println("替换后的集合: " + 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Collections.sort(list);               //使用二分查找前，必须保证元素有序</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System.out.println("集合排序后为： "+list);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index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binarySearch</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9);</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System.out.println("集合通过二分查找方法查找元素9所在索引为："+index);</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5" name="图片 65"/>
          <p:cNvPicPr>
            <a:picLocks noChangeAspect="1"/>
          </p:cNvPicPr>
          <p:nvPr/>
        </p:nvPicPr>
        <p:blipFill>
          <a:blip r:embed="rId2"/>
          <a:stretch>
            <a:fillRect/>
          </a:stretch>
        </p:blipFill>
        <p:spPr>
          <a:xfrm>
            <a:off x="3661410" y="2359660"/>
            <a:ext cx="4867379"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545965" cy="1505585"/>
            <a:chOff x="8472" y="5316"/>
            <a:chExt cx="7159" cy="2371"/>
          </a:xfrm>
        </p:grpSpPr>
        <p:sp>
          <p:nvSpPr>
            <p:cNvPr id="15" name="TextBox 35"/>
            <p:cNvSpPr txBox="1">
              <a:spLocks noChangeArrowheads="1"/>
            </p:cNvSpPr>
            <p:nvPr/>
          </p:nvSpPr>
          <p:spPr bwMode="auto">
            <a:xfrm>
              <a:off x="9159" y="5316"/>
              <a:ext cx="6472"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Arrays工具类</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，能够使用Arrays工具类对数组进行排序、查找元素、复制元素、替换元素</a:t>
              </a: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13348" y="1232159"/>
            <a:ext cx="2640330"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1. </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使用sort()方法排序</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216400" y="932180"/>
            <a:ext cx="713676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Arrays工具类中的静态方法</a:t>
            </a:r>
            <a:r>
              <a:rPr lang="zh-CN" altLang="zh-CN" sz="2000" dirty="0">
                <a:solidFill>
                  <a:srgbClr val="1369B2"/>
                </a:solidFill>
                <a:latin typeface="微软雅黑" panose="020B0503020204020204" pitchFamily="34" charset="-122"/>
                <a:ea typeface="微软雅黑" panose="020B0503020204020204" pitchFamily="34" charset="-122"/>
                <a:cs typeface="+mn-ea"/>
              </a:rPr>
              <a:t>sort()</a:t>
            </a:r>
            <a:r>
              <a:rPr lang="zh-CN" altLang="zh-CN" sz="2000" dirty="0">
                <a:solidFill>
                  <a:srgbClr val="595959"/>
                </a:solidFill>
                <a:latin typeface="微软雅黑" panose="020B0503020204020204" pitchFamily="34" charset="-122"/>
                <a:ea typeface="微软雅黑" panose="020B0503020204020204" pitchFamily="34" charset="-122"/>
                <a:cs typeface="+mn-ea"/>
              </a:rPr>
              <a:t>来实现数组排序。下面通过一个案例来学习sort()方法的使用，具体步骤如下所示。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custDataLst>
              <p:tags r:id="rId2"/>
            </p:custDataLst>
          </p:nvPr>
        </p:nvPicPr>
        <p:blipFill>
          <a:blip r:embed="rId3"/>
          <a:stretch>
            <a:fillRect/>
          </a:stretch>
        </p:blipFill>
        <p:spPr>
          <a:xfrm>
            <a:off x="2380615" y="2966085"/>
            <a:ext cx="7428865" cy="2796540"/>
          </a:xfrm>
          <a:prstGeom prst="rect">
            <a:avLst/>
          </a:prstGeom>
        </p:spPr>
      </p:pic>
      <p:sp>
        <p:nvSpPr>
          <p:cNvPr id="6" name="矩形 5"/>
          <p:cNvSpPr/>
          <p:nvPr/>
        </p:nvSpPr>
        <p:spPr>
          <a:xfrm>
            <a:off x="2606040" y="2966085"/>
            <a:ext cx="6978015" cy="279717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printArray(int[] arr)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x = 0; x &lt; arr.length; x++)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(x != arr.length - 1)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System.out.print(arr[x] +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else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System.out.println(arr[x]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143635" y="2202815"/>
            <a:ext cx="57924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定义打印数组元素方法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custDataLst>
              <p:tags r:id="rId1"/>
            </p:custDataLst>
          </p:nvPr>
        </p:nvPicPr>
        <p:blipFill>
          <a:blip r:embed="rId2"/>
          <a:stretch>
            <a:fillRect/>
          </a:stretch>
        </p:blipFill>
        <p:spPr>
          <a:xfrm>
            <a:off x="2011680" y="2355215"/>
            <a:ext cx="8166100" cy="3067685"/>
          </a:xfrm>
          <a:prstGeom prst="rect">
            <a:avLst/>
          </a:prstGeom>
        </p:spPr>
      </p:pic>
      <p:sp>
        <p:nvSpPr>
          <p:cNvPr id="10" name="矩形 9"/>
          <p:cNvSpPr/>
          <p:nvPr/>
        </p:nvSpPr>
        <p:spPr>
          <a:xfrm>
            <a:off x="2011680" y="2355215"/>
            <a:ext cx="8165465" cy="306768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Example24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   // 初始化一个数组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System.out.print("排序前：");</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printArray(arr);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打印原数组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调用Arrays的sort()方法排序</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System.out.print("排序后：");</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printArray(arr);                    // 打印排序后数组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143000" y="1354455"/>
            <a:ext cx="83908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方法，调用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打印数组元素方法printArray()</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Chevron 3"/>
          <p:cNvSpPr/>
          <p:nvPr>
            <p:custDataLst>
              <p:tags r:id="rId1"/>
            </p:custDataLst>
          </p:nvPr>
        </p:nvSpPr>
        <p:spPr>
          <a:xfrm>
            <a:off x="1012825" y="1025525"/>
            <a:ext cx="3057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86043" y="1176279"/>
            <a:ext cx="267017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Collection</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接口的定义</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43635" y="1990725"/>
            <a:ext cx="9779635" cy="1014730"/>
          </a:xfrm>
          <a:prstGeom prst="rect">
            <a:avLst/>
          </a:prstGeom>
          <a:noFill/>
        </p:spPr>
        <p:txBody>
          <a:bodyPr wrap="non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Collection接口</a:t>
            </a:r>
            <a:r>
              <a:rPr lang="zh-CN" altLang="zh-CN" sz="2000" dirty="0">
                <a:solidFill>
                  <a:srgbClr val="595959"/>
                </a:solidFill>
                <a:latin typeface="微软雅黑" panose="020B0503020204020204" pitchFamily="34" charset="-122"/>
                <a:ea typeface="微软雅黑" panose="020B0503020204020204" pitchFamily="34" charset="-122"/>
                <a:cs typeface="+mn-ea"/>
              </a:rPr>
              <a:t>是Java</a:t>
            </a:r>
            <a:r>
              <a:rPr lang="zh-CN" altLang="zh-CN" sz="2000" dirty="0">
                <a:solidFill>
                  <a:srgbClr val="1369B2"/>
                </a:solidFill>
                <a:latin typeface="微软雅黑" panose="020B0503020204020204" pitchFamily="34" charset="-122"/>
                <a:ea typeface="微软雅黑" panose="020B0503020204020204" pitchFamily="34" charset="-122"/>
                <a:cs typeface="+mn-ea"/>
              </a:rPr>
              <a:t>单列集合</a:t>
            </a:r>
            <a:r>
              <a:rPr lang="zh-CN" altLang="zh-CN" sz="2000" dirty="0">
                <a:solidFill>
                  <a:srgbClr val="595959"/>
                </a:solidFill>
                <a:latin typeface="微软雅黑" panose="020B0503020204020204" pitchFamily="34" charset="-122"/>
                <a:ea typeface="微软雅黑" panose="020B0503020204020204" pitchFamily="34" charset="-122"/>
                <a:cs typeface="+mn-ea"/>
              </a:rPr>
              <a:t>中的根接口，它定义了各种具体单列集合的共性，其他</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单列集合大多直接或间接继承该接口，Collection接口的定义如下所示：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12"/>
          <p:cNvSpPr/>
          <p:nvPr/>
        </p:nvSpPr>
        <p:spPr>
          <a:xfrm>
            <a:off x="1901190" y="3339465"/>
            <a:ext cx="8387715" cy="1404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a:t>
            </a:r>
            <a:r>
              <a:rPr lang="zh-CN" alt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interface </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Collection&lt;E&gt; </a:t>
            </a:r>
            <a:r>
              <a:rPr lang="zh-CN" alt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extends </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Iterable&lt;E&gt;{</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//Query Operations</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1143635" y="5078730"/>
            <a:ext cx="9836785"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由上述Collection接口的定义可以看到，Collection是Iterable的子接口，Collection和</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Iterable后面的&lt;E&gt;表示它们都使用了泛型。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6" name="图片 66"/>
          <p:cNvPicPr>
            <a:picLocks noChangeAspect="1"/>
          </p:cNvPicPr>
          <p:nvPr/>
        </p:nvPicPr>
        <p:blipFill>
          <a:blip r:embed="rId2"/>
          <a:stretch>
            <a:fillRect/>
          </a:stretch>
        </p:blipFill>
        <p:spPr>
          <a:xfrm>
            <a:off x="2929890" y="2534920"/>
            <a:ext cx="6330071"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805" y="2877185"/>
            <a:ext cx="9215120" cy="18935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smtClean="0">
                <a:solidFill>
                  <a:srgbClr val="595959"/>
                </a:solidFill>
                <a:latin typeface="微软雅黑" panose="020B0503020204020204" pitchFamily="34" charset="-122"/>
              </a:rPr>
              <a:t>由</a:t>
            </a:r>
            <a:r>
              <a:rPr lang="zh-CN" altLang="en-US" sz="2000" dirty="0" smtClean="0">
                <a:solidFill>
                  <a:srgbClr val="595959"/>
                </a:solidFill>
                <a:latin typeface="微软雅黑" panose="020B0503020204020204" pitchFamily="34" charset="-122"/>
              </a:rPr>
              <a:t>上图</a:t>
            </a:r>
            <a:r>
              <a:rPr lang="zh-CN" altLang="zh-CN" sz="2000" dirty="0">
                <a:solidFill>
                  <a:srgbClr val="595959"/>
                </a:solidFill>
                <a:latin typeface="微软雅黑" panose="020B0503020204020204" pitchFamily="34" charset="-122"/>
              </a:rPr>
              <a:t>可知</a:t>
            </a:r>
            <a:r>
              <a:rPr lang="zh-CN" altLang="zh-CN" sz="2000" dirty="0" smtClean="0">
                <a:solidFill>
                  <a:srgbClr val="595959"/>
                </a:solidFill>
                <a:latin typeface="微软雅黑" panose="020B0503020204020204" pitchFamily="34" charset="-122"/>
              </a:rPr>
              <a:t>，</a:t>
            </a:r>
            <a:r>
              <a:rPr lang="zh-CN" altLang="en-US" sz="2000" dirty="0" smtClean="0">
                <a:solidFill>
                  <a:srgbClr val="595959"/>
                </a:solidFill>
                <a:latin typeface="微软雅黑" panose="020B0503020204020204" pitchFamily="34" charset="-122"/>
              </a:rPr>
              <a:t>使用Arrays的sort()方法时将会按照自然顺序对数组元素进行</a:t>
            </a:r>
            <a:r>
              <a:rPr lang="zh-CN" altLang="en-US" sz="2000" dirty="0" smtClean="0">
                <a:solidFill>
                  <a:srgbClr val="1369B2"/>
                </a:solidFill>
                <a:latin typeface="微软雅黑" panose="020B0503020204020204" pitchFamily="34" charset="-122"/>
              </a:rPr>
              <a:t>从小到大排序</a:t>
            </a:r>
            <a:r>
              <a:rPr lang="zh-CN" altLang="en-US" sz="2000" dirty="0" smtClean="0">
                <a:solidFill>
                  <a:srgbClr val="595959"/>
                </a:solidFill>
                <a:latin typeface="微软雅黑" panose="020B0503020204020204" pitchFamily="34" charset="-122"/>
              </a:rPr>
              <a:t>，使用非常方便。针对数组排序，数组工具类Arrays还提供了其他多个重载的sort()方法，既可以按照</a:t>
            </a:r>
            <a:r>
              <a:rPr lang="zh-CN" altLang="en-US" sz="2000" dirty="0" smtClean="0">
                <a:solidFill>
                  <a:srgbClr val="1369B2"/>
                </a:solidFill>
                <a:latin typeface="微软雅黑" panose="020B0503020204020204" pitchFamily="34" charset="-122"/>
              </a:rPr>
              <a:t>自然顺序</a:t>
            </a:r>
            <a:r>
              <a:rPr lang="zh-CN" altLang="en-US" sz="2000" dirty="0" smtClean="0">
                <a:solidFill>
                  <a:srgbClr val="595959"/>
                </a:solidFill>
                <a:latin typeface="微软雅黑" panose="020B0503020204020204" pitchFamily="34" charset="-122"/>
              </a:rPr>
              <a:t>进行排序，也可以传入比较器参数按照</a:t>
            </a:r>
            <a:r>
              <a:rPr lang="zh-CN" altLang="en-US" sz="2000" dirty="0" smtClean="0">
                <a:solidFill>
                  <a:srgbClr val="1369B2"/>
                </a:solidFill>
                <a:latin typeface="微软雅黑" panose="020B0503020204020204" pitchFamily="34" charset="-122"/>
              </a:rPr>
              <a:t>定制规则排序</a:t>
            </a:r>
            <a:r>
              <a:rPr lang="zh-CN" altLang="en-US" sz="2000" dirty="0" smtClean="0">
                <a:solidFill>
                  <a:srgbClr val="595959"/>
                </a:solidFill>
                <a:latin typeface="微软雅黑" panose="020B0503020204020204" pitchFamily="34" charset="-122"/>
              </a:rPr>
              <a:t>，同时还支持选择排序的元素范围。</a:t>
            </a:r>
            <a:endParaRPr lang="zh-CN" altLang="en-US" sz="2000" dirty="0" smtClean="0">
              <a:solidFill>
                <a:srgbClr val="595959"/>
              </a:solidFill>
              <a:latin typeface="微软雅黑" panose="020B0503020204020204" pitchFamily="34" charset="-122"/>
            </a:endParaRPr>
          </a:p>
        </p:txBody>
      </p:sp>
      <p:sp>
        <p:nvSpPr>
          <p:cNvPr id="2" name="圆角矩形 1"/>
          <p:cNvSpPr/>
          <p:nvPr/>
        </p:nvSpPr>
        <p:spPr>
          <a:xfrm>
            <a:off x="1153795" y="2556510"/>
            <a:ext cx="9933305" cy="2534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7073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4778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6048" y="1239779"/>
            <a:ext cx="424688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sym typeface="+mn-ea"/>
              </a:rPr>
              <a:t>2. </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使用binarySearch()方法查找元素</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43635" y="2181225"/>
            <a:ext cx="9898380" cy="147637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在程序开发中，经常会在数组中查找某些特定的元素，如果数组中元素较多时查找某个元素，效率会非常低。为此，Arrays工具类中提供了一个</a:t>
            </a:r>
            <a:r>
              <a:rPr lang="zh-CN" altLang="zh-CN" sz="2000" dirty="0">
                <a:solidFill>
                  <a:srgbClr val="1369B2"/>
                </a:solidFill>
                <a:latin typeface="微软雅黑" panose="020B0503020204020204" pitchFamily="34" charset="-122"/>
                <a:ea typeface="微软雅黑" panose="020B0503020204020204" pitchFamily="34" charset="-122"/>
                <a:cs typeface="+mn-ea"/>
              </a:rPr>
              <a:t>binarySearch()方法</a:t>
            </a:r>
            <a:r>
              <a:rPr lang="zh-CN" altLang="zh-CN" sz="2000" dirty="0">
                <a:solidFill>
                  <a:srgbClr val="595959"/>
                </a:solidFill>
                <a:latin typeface="微软雅黑" panose="020B0503020204020204" pitchFamily="34" charset="-122"/>
                <a:ea typeface="微软雅黑" panose="020B0503020204020204" pitchFamily="34" charset="-122"/>
                <a:cs typeface="+mn-ea"/>
              </a:rPr>
              <a:t>用于查找元素。binarySearch()方法声明如下所示。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3004820" y="4055745"/>
            <a:ext cx="6181090" cy="678180"/>
          </a:xfrm>
          <a:prstGeom prst="rect">
            <a:avLst/>
          </a:prstGeom>
        </p:spPr>
      </p:pic>
      <p:sp>
        <p:nvSpPr>
          <p:cNvPr id="10" name="矩形 9"/>
          <p:cNvSpPr/>
          <p:nvPr/>
        </p:nvSpPr>
        <p:spPr>
          <a:xfrm>
            <a:off x="3089910" y="4180840"/>
            <a:ext cx="535432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binarySearch(Object[] a, Object key);</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143635" y="5132070"/>
            <a:ext cx="8347075" cy="553085"/>
          </a:xfrm>
          <a:prstGeom prst="rect">
            <a:avLst/>
          </a:prstGeom>
          <a:noFill/>
          <a:ln w="9525">
            <a:noFill/>
          </a:ln>
        </p:spPr>
        <p:txBody>
          <a:bodyPr wrap="square">
            <a:spAutoFit/>
          </a:bodyPr>
          <a:lstStyle/>
          <a:p>
            <a:pPr algn="l">
              <a:lnSpc>
                <a:spcPct val="150000"/>
              </a:lnSpc>
              <a:buClrTx/>
              <a:buSzTx/>
              <a:buNone/>
            </a:pPr>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在上述语法中，参数a是指被查询的集合，参数key指被查询的元素值。</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302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58900" y="1212850"/>
            <a:ext cx="2722880" cy="398780"/>
          </a:xfrm>
          <a:prstGeom prst="rect">
            <a:avLst/>
          </a:prstGeom>
          <a:noFill/>
        </p:spPr>
        <p:txBody>
          <a:bodyPr wrap="square" rtlCol="0">
            <a:spAutoFit/>
          </a:bodyPr>
          <a:lstStyle/>
          <a:p>
            <a:pPr algn="l"/>
            <a:r>
              <a:rPr sz="2000" dirty="0" smtClean="0">
                <a:solidFill>
                  <a:srgbClr val="1369B2"/>
                </a:solidFill>
                <a:latin typeface="微软雅黑" panose="020B0503020204020204" pitchFamily="34" charset="-122"/>
                <a:ea typeface="微软雅黑" panose="020B0503020204020204" pitchFamily="34" charset="-122"/>
                <a:sym typeface="+mn-ea"/>
              </a:rPr>
              <a:t>二分法查找元素的过程</a:t>
            </a:r>
            <a:endParaRPr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430655" y="2181225"/>
            <a:ext cx="4754880" cy="332295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所谓</a:t>
            </a:r>
            <a:r>
              <a:rPr lang="zh-CN" altLang="zh-CN" sz="2000" dirty="0">
                <a:solidFill>
                  <a:srgbClr val="1369B2"/>
                </a:solidFill>
                <a:latin typeface="微软雅黑" panose="020B0503020204020204" pitchFamily="34" charset="-122"/>
                <a:ea typeface="微软雅黑" panose="020B0503020204020204" pitchFamily="34" charset="-122"/>
                <a:cs typeface="+mn-ea"/>
              </a:rPr>
              <a:t>二分法查找</a:t>
            </a:r>
            <a:r>
              <a:rPr lang="zh-CN" altLang="zh-CN" sz="2000" dirty="0">
                <a:solidFill>
                  <a:srgbClr val="595959"/>
                </a:solidFill>
                <a:latin typeface="微软雅黑" panose="020B0503020204020204" pitchFamily="34" charset="-122"/>
                <a:ea typeface="微软雅黑" panose="020B0503020204020204" pitchFamily="34" charset="-122"/>
                <a:cs typeface="+mn-ea"/>
              </a:rPr>
              <a:t>就是每次将指定元素和数组中间位置的元素进行比较，从而排除掉其中的一半元素，这样的查找是非常高效的。右图中的start、end和mid（mid=(start+end)/2）分别代表在数组中查找区间的开始索引、结束索引和中间索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853872" y="1682750"/>
            <a:ext cx="3372284" cy="432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143375" y="932180"/>
            <a:ext cx="6131560"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下面通过一个案例来学习</a:t>
            </a:r>
            <a:r>
              <a:rPr lang="zh-CN" altLang="zh-CN" sz="2000" dirty="0">
                <a:solidFill>
                  <a:srgbClr val="1369B2"/>
                </a:solidFill>
                <a:latin typeface="微软雅黑" panose="020B0503020204020204" pitchFamily="34" charset="-122"/>
                <a:ea typeface="微软雅黑" panose="020B0503020204020204" pitchFamily="34" charset="-122"/>
                <a:cs typeface="+mn-ea"/>
              </a:rPr>
              <a:t>binarySearch()方法</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2082800" y="2536825"/>
            <a:ext cx="8024495" cy="2526665"/>
          </a:xfrm>
          <a:prstGeom prst="rect">
            <a:avLst/>
          </a:prstGeom>
        </p:spPr>
      </p:pic>
      <p:sp>
        <p:nvSpPr>
          <p:cNvPr id="10" name="矩形 9"/>
          <p:cNvSpPr/>
          <p:nvPr/>
        </p:nvSpPr>
        <p:spPr>
          <a:xfrm>
            <a:off x="2082800" y="2536825"/>
            <a:ext cx="8025130" cy="252666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Example25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Arrays.sort(arr);                            // 对数组进行排序</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index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Arrays.binarySearch(arr, 3);</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查找指定元素3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System.out.println("元素3的索引是:" + index);</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7" name="图片 67"/>
          <p:cNvPicPr>
            <a:picLocks noChangeAspect="1"/>
          </p:cNvPicPr>
          <p:nvPr/>
        </p:nvPicPr>
        <p:blipFill>
          <a:blip r:embed="rId2"/>
          <a:stretch>
            <a:fillRect/>
          </a:stretch>
        </p:blipFill>
        <p:spPr>
          <a:xfrm>
            <a:off x="2701290" y="2529523"/>
            <a:ext cx="6788383" cy="1800000"/>
          </a:xfrm>
          <a:prstGeom prst="rect">
            <a:avLst/>
          </a:prstGeom>
        </p:spPr>
      </p:pic>
      <p:sp>
        <p:nvSpPr>
          <p:cNvPr id="5" name="文本框 4"/>
          <p:cNvSpPr txBox="1"/>
          <p:nvPr/>
        </p:nvSpPr>
        <p:spPr>
          <a:xfrm>
            <a:off x="1143635" y="4886960"/>
            <a:ext cx="8980805"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由上图可知，使用Arrays的bianrySearch()方法查找出了3在数组中的索引为1（排序后的数组索引）。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4778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424497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sym typeface="+mn-ea"/>
              </a:rPr>
              <a:t>3.</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使用copyOfRange()方法复制元素</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43635" y="2037715"/>
            <a:ext cx="9898380" cy="147637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在程序开发中，经常需要在不破坏原数组的情况下使用数组中的</a:t>
            </a:r>
            <a:r>
              <a:rPr lang="zh-CN" altLang="zh-CN" sz="2000" dirty="0">
                <a:solidFill>
                  <a:srgbClr val="1369B2"/>
                </a:solidFill>
                <a:latin typeface="微软雅黑" panose="020B0503020204020204" pitchFamily="34" charset="-122"/>
                <a:ea typeface="微软雅黑" panose="020B0503020204020204" pitchFamily="34" charset="-122"/>
                <a:cs typeface="+mn-ea"/>
              </a:rPr>
              <a:t>部分元素</a:t>
            </a:r>
            <a:r>
              <a:rPr lang="zh-CN" altLang="zh-CN" sz="2000" dirty="0">
                <a:solidFill>
                  <a:srgbClr val="595959"/>
                </a:solidFill>
                <a:latin typeface="微软雅黑" panose="020B0503020204020204" pitchFamily="34" charset="-122"/>
                <a:ea typeface="微软雅黑" panose="020B0503020204020204" pitchFamily="34" charset="-122"/>
                <a:cs typeface="+mn-ea"/>
              </a:rPr>
              <a:t>，这时可以使用Arrays工具类的copyOfRange()方法，</a:t>
            </a:r>
            <a:r>
              <a:rPr lang="zh-CN" altLang="zh-CN" sz="2000" dirty="0">
                <a:solidFill>
                  <a:srgbClr val="1369B2"/>
                </a:solidFill>
                <a:latin typeface="微软雅黑" panose="020B0503020204020204" pitchFamily="34" charset="-122"/>
                <a:ea typeface="微软雅黑" panose="020B0503020204020204" pitchFamily="34" charset="-122"/>
                <a:cs typeface="+mn-ea"/>
              </a:rPr>
              <a:t>copyOfRange()方法</a:t>
            </a:r>
            <a:r>
              <a:rPr lang="zh-CN" altLang="zh-CN" sz="2000" dirty="0">
                <a:solidFill>
                  <a:srgbClr val="595959"/>
                </a:solidFill>
                <a:latin typeface="微软雅黑" panose="020B0503020204020204" pitchFamily="34" charset="-122"/>
                <a:ea typeface="微软雅黑" panose="020B0503020204020204" pitchFamily="34" charset="-122"/>
                <a:cs typeface="+mn-ea"/>
              </a:rPr>
              <a:t>可以将数组中指定范围的元素复制到一个新的数组中。copyOfRange()方法声明格式如下所示。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3333115" y="4016375"/>
            <a:ext cx="6181090" cy="678180"/>
          </a:xfrm>
          <a:prstGeom prst="rect">
            <a:avLst/>
          </a:prstGeom>
        </p:spPr>
      </p:pic>
      <p:sp>
        <p:nvSpPr>
          <p:cNvPr id="10" name="矩形 9"/>
          <p:cNvSpPr/>
          <p:nvPr/>
        </p:nvSpPr>
        <p:spPr>
          <a:xfrm>
            <a:off x="3418205" y="4141470"/>
            <a:ext cx="535432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copyOfRange(int[] original, int from,int to);</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1037590" y="5137150"/>
            <a:ext cx="10432415" cy="1014730"/>
          </a:xfrm>
          <a:prstGeom prst="rect">
            <a:avLst/>
          </a:prstGeom>
          <a:noFill/>
          <a:ln w="9525">
            <a:noFill/>
          </a:ln>
        </p:spPr>
        <p:txBody>
          <a:bodyPr wrap="square">
            <a:spAutoFit/>
          </a:bodyPr>
          <a:lstStyle/>
          <a:p>
            <a:pPr algn="l" fontAlgn="auto">
              <a:lnSpc>
                <a:spcPct val="150000"/>
              </a:lnSpc>
              <a:buClrTx/>
              <a:buSzTx/>
              <a:buNone/>
            </a:pPr>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在上述语法中，参数original表示被复制的数组，from表示被复制元素的初始索引（包括），to表示被复制元素的最后索引（不包括）。</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下面通过一个案例来学习如何通过调用copyOfRange()方法实现数组的复制，具体代码如下表所示。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2401570" y="2319655"/>
            <a:ext cx="7259955" cy="3138170"/>
          </a:xfrm>
          <a:prstGeom prst="rect">
            <a:avLst/>
          </a:prstGeom>
        </p:spPr>
      </p:pic>
      <p:sp>
        <p:nvSpPr>
          <p:cNvPr id="10" name="矩形 9"/>
          <p:cNvSpPr/>
          <p:nvPr/>
        </p:nvSpPr>
        <p:spPr>
          <a:xfrm>
            <a:off x="2516505" y="2319655"/>
            <a:ext cx="7030085" cy="306768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Example26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复制一个指定范围的数组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copied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Arrays.copyOfRange(arr, 1, 7);</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copied.length; i++)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System.out.print(copied[i] +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8" name="图片 68"/>
          <p:cNvPicPr>
            <a:picLocks noChangeAspect="1"/>
          </p:cNvPicPr>
          <p:nvPr/>
        </p:nvPicPr>
        <p:blipFill>
          <a:blip r:embed="rId2"/>
          <a:stretch>
            <a:fillRect/>
          </a:stretch>
        </p:blipFill>
        <p:spPr>
          <a:xfrm>
            <a:off x="2702242" y="2680970"/>
            <a:ext cx="6786066"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5756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85103" y="1232159"/>
            <a:ext cx="296037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sym typeface="+mn-ea"/>
              </a:rPr>
              <a:t>4. </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使用fill()方法替换元素</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43635" y="2181225"/>
            <a:ext cx="9898380" cy="1476375"/>
          </a:xfrm>
          <a:prstGeom prst="rect">
            <a:avLst/>
          </a:prstGeom>
          <a:noFill/>
        </p:spPr>
        <p:txBody>
          <a:bodyPr wrap="square" rtlCol="0">
            <a:spAutoFit/>
          </a:bodyPr>
          <a:lstStyle/>
          <a:p>
            <a:pPr>
              <a:lnSpc>
                <a:spcPct val="150000"/>
              </a:lnSpc>
              <a:buClrTx/>
              <a:buSzTx/>
              <a:buFont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程序开发中，可能会需要将一个数组中的所有元素替换成同一个元素，此时可以使用Arrays工具类的fill()方法，该方法可以将指定的值赋给数组中的每一个元素，fill()方法声明如下所示。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3004820" y="4145915"/>
            <a:ext cx="6181090" cy="678180"/>
          </a:xfrm>
          <a:prstGeom prst="rect">
            <a:avLst/>
          </a:prstGeom>
        </p:spPr>
      </p:pic>
      <p:sp>
        <p:nvSpPr>
          <p:cNvPr id="10" name="矩形 9"/>
          <p:cNvSpPr/>
          <p:nvPr/>
        </p:nvSpPr>
        <p:spPr>
          <a:xfrm>
            <a:off x="3089910" y="4271010"/>
            <a:ext cx="5354320" cy="368300"/>
          </a:xfrm>
          <a:prstGeom prst="rect">
            <a:avLst/>
          </a:prstGeom>
        </p:spPr>
        <p:txBody>
          <a:bodyPr wrap="square">
            <a:spAutoFit/>
          </a:bodyPr>
          <a:lstStyle/>
          <a:p>
            <a:pPr algn="ct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fill(Object[] a,Object val);</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1143635" y="5313045"/>
            <a:ext cx="8328660" cy="398780"/>
          </a:xfrm>
          <a:prstGeom prst="rect">
            <a:avLst/>
          </a:prstGeom>
          <a:noFill/>
          <a:ln w="9525">
            <a:noFill/>
          </a:ln>
        </p:spPr>
        <p:txBody>
          <a:bodyPr wrap="square">
            <a:spAutoFit/>
          </a:bodyPr>
          <a:lstStyle/>
          <a:p>
            <a:pPr indent="0" fontAlgn="auto"/>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在上述语法中，参数a表示被修改的数组，val表示需要被替换成的元素。</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05535"/>
            <a:ext cx="36245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3178175"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Collection接口的常用方法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764405" y="1162050"/>
            <a:ext cx="4857750"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Collection接口的常用方法</a:t>
            </a:r>
            <a:r>
              <a:rPr lang="zh-CN" altLang="zh-CN" sz="2000" dirty="0">
                <a:solidFill>
                  <a:srgbClr val="595959"/>
                </a:solidFill>
                <a:latin typeface="微软雅黑" panose="020B0503020204020204" pitchFamily="34" charset="-122"/>
                <a:ea typeface="微软雅黑" panose="020B0503020204020204" pitchFamily="34" charset="-122"/>
                <a:cs typeface="+mn-ea"/>
              </a:rPr>
              <a:t>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663372" y="2282984"/>
          <a:ext cx="9208135" cy="2764790"/>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add(Object o)</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向集合中添加一个元素</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addAll(Collection c)</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将指定集合c中的所有元素添加到本集合中</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clear()</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删除集合中的所有元素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remove(Object o)</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删除集合中指定的元素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removeAll(Collection c)</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删除当前集合中包含集合c中的所有元素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下面通过一个案例来演示如何调用fill()方法实现元素替换，具体代码如下表所示。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2214880" y="2396490"/>
            <a:ext cx="7760335" cy="2577465"/>
          </a:xfrm>
          <a:prstGeom prst="rect">
            <a:avLst/>
          </a:prstGeom>
        </p:spPr>
      </p:pic>
      <p:sp>
        <p:nvSpPr>
          <p:cNvPr id="10" name="矩形 9"/>
          <p:cNvSpPr/>
          <p:nvPr/>
        </p:nvSpPr>
        <p:spPr>
          <a:xfrm>
            <a:off x="2411095" y="2396490"/>
            <a:ext cx="7373620" cy="2578100"/>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Example27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1, 2, 3, 4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Arrays.fill(arr, 8);</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用8替换数组中的每个元素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arr.length; i++)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System.out.println(i + ": " + arr[i]);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工具类</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70" name="图片 70"/>
          <p:cNvPicPr>
            <a:picLocks noChangeAspect="1"/>
          </p:cNvPicPr>
          <p:nvPr/>
        </p:nvPicPr>
        <p:blipFill>
          <a:blip r:embed="rId2"/>
          <a:stretch>
            <a:fillRect/>
          </a:stretch>
        </p:blipFill>
        <p:spPr>
          <a:xfrm>
            <a:off x="3358832" y="2349183"/>
            <a:ext cx="5473907" cy="2160000"/>
          </a:xfrm>
          <a:prstGeom prst="rect">
            <a:avLst/>
          </a:prstGeom>
        </p:spPr>
      </p:pic>
      <p:sp>
        <p:nvSpPr>
          <p:cNvPr id="5" name="文本框 4"/>
          <p:cNvSpPr txBox="1"/>
          <p:nvPr/>
        </p:nvSpPr>
        <p:spPr>
          <a:xfrm>
            <a:off x="1143635" y="4944110"/>
            <a:ext cx="9378315"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从上图可以看出，在调用了Arrays工具类的fill(arr,8)方法后，数组arr中的元素全部</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被替换为8。</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Lambda</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7.8</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327525" cy="1043940"/>
            <a:chOff x="8472" y="5316"/>
            <a:chExt cx="6815" cy="1644"/>
          </a:xfrm>
        </p:grpSpPr>
        <p:sp>
          <p:nvSpPr>
            <p:cNvPr id="15" name="TextBox 35"/>
            <p:cNvSpPr txBox="1">
              <a:spLocks noChangeArrowheads="1"/>
            </p:cNvSpPr>
            <p:nvPr/>
          </p:nvSpPr>
          <p:spPr bwMode="auto">
            <a:xfrm>
              <a:off x="9159" y="5316"/>
              <a:ext cx="612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Lambda表达式</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，能够使用Lambda表达式替代匿名内部类</a:t>
              </a: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8257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242633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Lambda</a:t>
            </a:r>
            <a:r>
              <a:rPr lang="zh-CN" altLang="en-US" sz="2000" dirty="0" smtClean="0">
                <a:solidFill>
                  <a:srgbClr val="1369B2"/>
                </a:solidFill>
                <a:latin typeface="微软雅黑" panose="020B0503020204020204" pitchFamily="34" charset="-122"/>
                <a:ea typeface="微软雅黑" panose="020B0503020204020204" pitchFamily="34" charset="-122"/>
              </a:rPr>
              <a:t>表达式介绍</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306830" y="2686685"/>
            <a:ext cx="9576435" cy="25101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Lambda表达式是JDK 8之后新增的一个新特性，Lambda可以取代大部分的匿名内部类，写出更优雅的Java代码，尤其在集合的遍历和其他集合操作中，可以极大地优化代码结构。JDK也提供了大量的内置函数式接口供我们使用，使得 Lambda 表达式的运用更加方便、高效。Lambda表达式由</a:t>
            </a:r>
            <a:r>
              <a:rPr lang="zh-CN" sz="2000" dirty="0">
                <a:solidFill>
                  <a:srgbClr val="1369B2"/>
                </a:solidFill>
                <a:latin typeface="微软雅黑" panose="020B0503020204020204" pitchFamily="34" charset="-122"/>
              </a:rPr>
              <a:t>参数列表</a:t>
            </a:r>
            <a:r>
              <a:rPr lang="zh-CN" sz="2000" dirty="0">
                <a:solidFill>
                  <a:srgbClr val="595959"/>
                </a:solidFill>
                <a:latin typeface="微软雅黑" panose="020B0503020204020204" pitchFamily="34" charset="-122"/>
              </a:rPr>
              <a:t>、</a:t>
            </a:r>
            <a:r>
              <a:rPr lang="zh-CN" sz="2000" dirty="0">
                <a:solidFill>
                  <a:srgbClr val="1369B2"/>
                </a:solidFill>
                <a:latin typeface="微软雅黑" panose="020B0503020204020204" pitchFamily="34" charset="-122"/>
              </a:rPr>
              <a:t>箭头符号 -&gt;</a:t>
            </a:r>
            <a:r>
              <a:rPr lang="zh-CN" sz="2000" dirty="0">
                <a:solidFill>
                  <a:srgbClr val="595959"/>
                </a:solidFill>
                <a:latin typeface="微软雅黑" panose="020B0503020204020204" pitchFamily="34" charset="-122"/>
              </a:rPr>
              <a:t> 和</a:t>
            </a:r>
            <a:r>
              <a:rPr lang="zh-CN" sz="2000" dirty="0">
                <a:solidFill>
                  <a:srgbClr val="1369B2"/>
                </a:solidFill>
                <a:latin typeface="微软雅黑" panose="020B0503020204020204" pitchFamily="34" charset="-122"/>
              </a:rPr>
              <a:t>方法体</a:t>
            </a:r>
            <a:r>
              <a:rPr lang="zh-CN" sz="2000" dirty="0">
                <a:solidFill>
                  <a:srgbClr val="595959"/>
                </a:solidFill>
                <a:latin typeface="微软雅黑" panose="020B0503020204020204" pitchFamily="34" charset="-122"/>
              </a:rPr>
              <a:t>组成。方法体既可以是一个表达式，也可以是一个语句块。</a:t>
            </a:r>
            <a:endParaRPr lang="zh-CN" sz="2000" dirty="0">
              <a:solidFill>
                <a:srgbClr val="595959"/>
              </a:solidFill>
              <a:latin typeface="微软雅黑" panose="020B0503020204020204" pitchFamily="34" charset="-122"/>
            </a:endParaRPr>
          </a:p>
        </p:txBody>
      </p:sp>
      <p:sp>
        <p:nvSpPr>
          <p:cNvPr id="2" name="圆角矩形 1"/>
          <p:cNvSpPr/>
          <p:nvPr/>
        </p:nvSpPr>
        <p:spPr>
          <a:xfrm>
            <a:off x="1125220" y="2356485"/>
            <a:ext cx="9933305" cy="28632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24936" y="235651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674072" y="48355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43635" y="962025"/>
            <a:ext cx="42322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101984"/>
            <a:ext cx="3696335"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Lambda表达式常用的语法格式</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graphicFrame>
        <p:nvGraphicFramePr>
          <p:cNvPr id="15" name="表格 14"/>
          <p:cNvGraphicFramePr>
            <a:graphicFrameLocks noGrp="1"/>
          </p:cNvGraphicFramePr>
          <p:nvPr>
            <p:custDataLst>
              <p:tags r:id="rId2"/>
            </p:custDataLst>
          </p:nvPr>
        </p:nvGraphicFramePr>
        <p:xfrm>
          <a:off x="1663372" y="1780699"/>
          <a:ext cx="9208135" cy="4792980"/>
        </p:xfrm>
        <a:graphic>
          <a:graphicData uri="http://schemas.openxmlformats.org/drawingml/2006/table">
            <a:tbl>
              <a:tblPr>
                <a:tableStyleId>{7DF18680-E054-41AD-8BC1-D1AEF772440D}</a:tableStyleId>
              </a:tblPr>
              <a:tblGrid>
                <a:gridCol w="4099560"/>
                <a:gridCol w="5108575"/>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语法格式</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()-&gt; System.out.println("Hello Lambda!");</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无参数，无返回值</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 -&gt; System.out.println(x)</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有一个参数，并且无返回值</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 -&gt; System.out.println(x)</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若只有一个参数，小括号可以省略不写</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Comparator&lt;Integer&gt; com = (x, y) -&gt;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System.out.println("函数式接口");</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return Integer.compare(x, y);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fontAlgn="auto">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有两个以上的参数，有返回值，并且 Lambda 方法体中有多条语句</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Comparator&lt;Integer&gt; com = (x, y) -&gt; Integer.compare(x, 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若Lambda 体中只有一条语句，return 和大括号都可以省略不写</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(Integer x, Integer y) -&gt; Integer.compare(x, 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Lambda 表达式的参数列表的数据类型可以省略不写，因为JVM编译器通过上下文推断出，数据类型，即“类型推断”</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上述表中给出了6种Lambda表达式的格式，下面通过一个案例学习Lambda表达式语法，具体代码如下表所示。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custDataLst>
              <p:tags r:id="rId2"/>
            </p:custDataLst>
          </p:nvPr>
        </p:nvPicPr>
        <p:blipFill>
          <a:blip r:embed="rId3"/>
          <a:stretch>
            <a:fillRect/>
          </a:stretch>
        </p:blipFill>
        <p:spPr>
          <a:xfrm>
            <a:off x="2004060" y="1946910"/>
            <a:ext cx="8181975" cy="4420870"/>
          </a:xfrm>
          <a:prstGeom prst="rect">
            <a:avLst/>
          </a:prstGeom>
        </p:spPr>
      </p:pic>
      <p:sp>
        <p:nvSpPr>
          <p:cNvPr id="10" name="矩形 9"/>
          <p:cNvSpPr/>
          <p:nvPr/>
        </p:nvSpPr>
        <p:spPr>
          <a:xfrm>
            <a:off x="2242820" y="1946910"/>
            <a:ext cx="7769225"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Example28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arr = {"program", "creek", "is", "a", "java", "site"};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 (m, n) -&gt; Integer.compare(m.length(), n.length()));</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System.out.println("Lambda语句体中只有一条语句，参数类型可推断："+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Arrays.toString(arr));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 (String m, String n) -&gt;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(m.length() &gt; n.length())</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else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0;</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System.out.println("Lambda语句体中有多条语句："+Arrays.toString(arr));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表达式</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71" name="图片 71"/>
          <p:cNvPicPr>
            <a:picLocks noChangeAspect="1"/>
          </p:cNvPicPr>
          <p:nvPr/>
        </p:nvPicPr>
        <p:blipFill>
          <a:blip r:embed="rId2"/>
          <a:stretch>
            <a:fillRect/>
          </a:stretch>
        </p:blipFill>
        <p:spPr>
          <a:xfrm>
            <a:off x="2054542" y="2529523"/>
            <a:ext cx="8080935"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198245" y="2132330"/>
            <a:ext cx="979360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sz="1800" dirty="0">
                <a:solidFill>
                  <a:srgbClr val="595959"/>
                </a:solidFill>
                <a:latin typeface="微软雅黑" panose="020B0503020204020204" pitchFamily="34" charset="-122"/>
                <a:ea typeface="微软雅黑" panose="020B0503020204020204" pitchFamily="34" charset="-122"/>
              </a:rPr>
              <a:t>本章详细介绍了几种Java常用集合类，首先介绍了集合的概念和</a:t>
            </a:r>
            <a:r>
              <a:rPr lang="zh-CN" sz="1800" dirty="0">
                <a:solidFill>
                  <a:srgbClr val="1369B2"/>
                </a:solidFill>
                <a:latin typeface="微软雅黑" panose="020B0503020204020204" pitchFamily="34" charset="-122"/>
                <a:ea typeface="微软雅黑" panose="020B0503020204020204" pitchFamily="34" charset="-122"/>
              </a:rPr>
              <a:t>Collection</a:t>
            </a:r>
            <a:r>
              <a:rPr lang="zh-CN" sz="1800" dirty="0">
                <a:solidFill>
                  <a:srgbClr val="595959"/>
                </a:solidFill>
                <a:latin typeface="微软雅黑" panose="020B0503020204020204" pitchFamily="34" charset="-122"/>
                <a:ea typeface="微软雅黑" panose="020B0503020204020204" pitchFamily="34" charset="-122"/>
              </a:rPr>
              <a:t>接口；其次介绍了</a:t>
            </a:r>
            <a:r>
              <a:rPr lang="zh-CN" sz="1800" dirty="0">
                <a:solidFill>
                  <a:srgbClr val="1369B2"/>
                </a:solidFill>
                <a:latin typeface="微软雅黑" panose="020B0503020204020204" pitchFamily="34" charset="-122"/>
                <a:ea typeface="微软雅黑" panose="020B0503020204020204" pitchFamily="34" charset="-122"/>
              </a:rPr>
              <a:t>List</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ArrayList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LinkedList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Iterator</a:t>
            </a:r>
            <a:r>
              <a:rPr lang="zh-CN" sz="1800" dirty="0">
                <a:solidFill>
                  <a:srgbClr val="595959"/>
                </a:solidFill>
                <a:latin typeface="微软雅黑" panose="020B0503020204020204" pitchFamily="34" charset="-122"/>
                <a:ea typeface="微软雅黑" panose="020B0503020204020204" pitchFamily="34" charset="-122"/>
              </a:rPr>
              <a:t>迭代器和</a:t>
            </a:r>
            <a:r>
              <a:rPr lang="zh-CN" sz="1800" dirty="0">
                <a:solidFill>
                  <a:srgbClr val="1369B2"/>
                </a:solidFill>
                <a:latin typeface="微软雅黑" panose="020B0503020204020204" pitchFamily="34" charset="-122"/>
                <a:ea typeface="微软雅黑" panose="020B0503020204020204" pitchFamily="34" charset="-122"/>
              </a:rPr>
              <a:t>foreach</a:t>
            </a:r>
            <a:r>
              <a:rPr lang="zh-CN" sz="1800" dirty="0">
                <a:solidFill>
                  <a:srgbClr val="595959"/>
                </a:solidFill>
                <a:latin typeface="微软雅黑" panose="020B0503020204020204" pitchFamily="34" charset="-122"/>
                <a:ea typeface="微软雅黑" panose="020B0503020204020204" pitchFamily="34" charset="-122"/>
              </a:rPr>
              <a:t>循环；接着介绍了</a:t>
            </a:r>
            <a:r>
              <a:rPr lang="zh-CN" sz="1800" dirty="0">
                <a:solidFill>
                  <a:srgbClr val="1369B2"/>
                </a:solidFill>
                <a:latin typeface="微软雅黑" panose="020B0503020204020204" pitchFamily="34" charset="-122"/>
                <a:ea typeface="微软雅黑" panose="020B0503020204020204" pitchFamily="34" charset="-122"/>
              </a:rPr>
              <a:t>Set</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HashSet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LinkedHashSet</a:t>
            </a:r>
            <a:r>
              <a:rPr lang="zh-CN" sz="1800" dirty="0">
                <a:solidFill>
                  <a:srgbClr val="595959"/>
                </a:solidFill>
                <a:latin typeface="微软雅黑" panose="020B0503020204020204" pitchFamily="34" charset="-122"/>
                <a:ea typeface="微软雅黑" panose="020B0503020204020204" pitchFamily="34" charset="-122"/>
              </a:rPr>
              <a:t>集合和</a:t>
            </a:r>
            <a:r>
              <a:rPr lang="zh-CN" sz="1800" dirty="0">
                <a:solidFill>
                  <a:srgbClr val="1369B2"/>
                </a:solidFill>
                <a:latin typeface="微软雅黑" panose="020B0503020204020204" pitchFamily="34" charset="-122"/>
                <a:ea typeface="微软雅黑" panose="020B0503020204020204" pitchFamily="34" charset="-122"/>
              </a:rPr>
              <a:t>TreeSet</a:t>
            </a:r>
            <a:r>
              <a:rPr lang="zh-CN" sz="1800" dirty="0">
                <a:solidFill>
                  <a:srgbClr val="595959"/>
                </a:solidFill>
                <a:latin typeface="微软雅黑" panose="020B0503020204020204" pitchFamily="34" charset="-122"/>
                <a:ea typeface="微软雅黑" panose="020B0503020204020204" pitchFamily="34" charset="-122"/>
              </a:rPr>
              <a:t>集合；然后介绍了</a:t>
            </a:r>
            <a:r>
              <a:rPr lang="zh-CN" sz="1800" dirty="0">
                <a:solidFill>
                  <a:srgbClr val="1369B2"/>
                </a:solidFill>
                <a:latin typeface="微软雅黑" panose="020B0503020204020204" pitchFamily="34" charset="-122"/>
                <a:ea typeface="微软雅黑" panose="020B0503020204020204" pitchFamily="34" charset="-122"/>
              </a:rPr>
              <a:t>Map</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HashMap</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LinkedHashMap</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TreeMap</a:t>
            </a:r>
            <a:r>
              <a:rPr lang="zh-CN" sz="1800" dirty="0">
                <a:solidFill>
                  <a:srgbClr val="595959"/>
                </a:solidFill>
                <a:latin typeface="微软雅黑" panose="020B0503020204020204" pitchFamily="34" charset="-122"/>
                <a:ea typeface="微软雅黑" panose="020B0503020204020204" pitchFamily="34" charset="-122"/>
              </a:rPr>
              <a:t>集合和</a:t>
            </a:r>
            <a:r>
              <a:rPr lang="zh-CN" sz="1800" dirty="0">
                <a:solidFill>
                  <a:srgbClr val="1369B2"/>
                </a:solidFill>
                <a:latin typeface="微软雅黑" panose="020B0503020204020204" pitchFamily="34" charset="-122"/>
                <a:ea typeface="微软雅黑" panose="020B0503020204020204" pitchFamily="34" charset="-122"/>
              </a:rPr>
              <a:t>Properties</a:t>
            </a:r>
            <a:r>
              <a:rPr lang="zh-CN" sz="1800" dirty="0">
                <a:solidFill>
                  <a:srgbClr val="595959"/>
                </a:solidFill>
                <a:latin typeface="微软雅黑" panose="020B0503020204020204" pitchFamily="34" charset="-122"/>
                <a:ea typeface="微软雅黑" panose="020B0503020204020204" pitchFamily="34" charset="-122"/>
              </a:rPr>
              <a:t>集合；接着又介绍了集合的常用工具类，包括</a:t>
            </a:r>
            <a:r>
              <a:rPr lang="zh-CN" sz="1800" dirty="0">
                <a:solidFill>
                  <a:srgbClr val="1369B2"/>
                </a:solidFill>
                <a:latin typeface="微软雅黑" panose="020B0503020204020204" pitchFamily="34" charset="-122"/>
                <a:ea typeface="微软雅黑" panose="020B0503020204020204" pitchFamily="34" charset="-122"/>
              </a:rPr>
              <a:t>Collections工具类和Arrays工具类</a:t>
            </a:r>
            <a:r>
              <a:rPr lang="zh-CN" sz="1800" dirty="0">
                <a:solidFill>
                  <a:srgbClr val="595959"/>
                </a:solidFill>
                <a:latin typeface="微软雅黑" panose="020B0503020204020204" pitchFamily="34" charset="-122"/>
                <a:ea typeface="微软雅黑" panose="020B0503020204020204" pitchFamily="34" charset="-122"/>
              </a:rPr>
              <a:t>；最后介绍了</a:t>
            </a:r>
            <a:r>
              <a:rPr lang="zh-CN" sz="1800" dirty="0">
                <a:solidFill>
                  <a:srgbClr val="1369B2"/>
                </a:solidFill>
                <a:latin typeface="微软雅黑" panose="020B0503020204020204" pitchFamily="34" charset="-122"/>
                <a:ea typeface="微软雅黑" panose="020B0503020204020204" pitchFamily="34" charset="-122"/>
              </a:rPr>
              <a:t>Lambda</a:t>
            </a:r>
            <a:r>
              <a:rPr lang="zh-CN" sz="1800" dirty="0">
                <a:solidFill>
                  <a:srgbClr val="595959"/>
                </a:solidFill>
                <a:latin typeface="微软雅黑" panose="020B0503020204020204" pitchFamily="34" charset="-122"/>
                <a:ea typeface="微软雅黑" panose="020B0503020204020204" pitchFamily="34" charset="-122"/>
              </a:rPr>
              <a:t>表达式。通过本章的学习，读者可以熟练掌握各种集合类的使用场景，以及需要注意的细节，同时可以掌握Lambda表达式的使用。熟练掌握本章知识，对Java实际开发非常重要。</a:t>
            </a:r>
            <a:endParaRPr lang="zh-CN" sz="18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98245" y="1692275"/>
            <a:ext cx="9794240" cy="35401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13853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85735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57617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05535"/>
            <a:ext cx="36525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3178175"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Collection接口的常用方法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graphicFrame>
        <p:nvGraphicFramePr>
          <p:cNvPr id="15" name="表格 14"/>
          <p:cNvGraphicFramePr>
            <a:graphicFrameLocks noGrp="1"/>
          </p:cNvGraphicFramePr>
          <p:nvPr>
            <p:custDataLst>
              <p:tags r:id="rId2"/>
            </p:custDataLst>
          </p:nvPr>
        </p:nvGraphicFramePr>
        <p:xfrm>
          <a:off x="1663372" y="2282984"/>
          <a:ext cx="9208135" cy="304736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isEmpty()</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判断集合是否为空</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contains(Object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判断集合中是否包含某个元素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containsAll(Collection c)</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判断集合中是否包含指定集合c中的所有元素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Iterator iterator()</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返回集合的的迭代器(Iterator)，迭代器用于遍历该集合所有元素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size()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获取集合元素个数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List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505585"/>
            <a:chOff x="8472" y="5316"/>
            <a:chExt cx="8645" cy="2371"/>
          </a:xfrm>
        </p:grpSpPr>
        <p:sp>
          <p:nvSpPr>
            <p:cNvPr id="15" name="TextBox 35"/>
            <p:cNvSpPr txBox="1">
              <a:spLocks noChangeArrowheads="1"/>
            </p:cNvSpPr>
            <p:nvPr/>
          </p:nvSpPr>
          <p:spPr bwMode="auto">
            <a:xfrm>
              <a:off x="9159" y="5316"/>
              <a:ext cx="7958"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en-US" altLang="zh-CN"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List</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接口简介</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a:t>
              </a:r>
              <a:r>
                <a:rPr lang="en-US" alt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List</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接口的常用方法</a:t>
              </a: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a:p>
              <a:pPr algn="just">
                <a:lnSpc>
                  <a:spcPct val="150000"/>
                </a:lnSpc>
              </a:pP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2802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97330" y="2783205"/>
            <a:ext cx="9213850" cy="1563370"/>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List接口</a:t>
            </a:r>
            <a:r>
              <a:rPr lang="zh-CN" altLang="zh-CN" sz="2000" dirty="0">
                <a:solidFill>
                  <a:srgbClr val="1369B2"/>
                </a:solidFill>
                <a:latin typeface="微软雅黑" panose="020B0503020204020204" pitchFamily="34" charset="-122"/>
              </a:rPr>
              <a:t>继承自Collection接口</a:t>
            </a:r>
            <a:r>
              <a:rPr lang="zh-CN" altLang="zh-CN" sz="2000" dirty="0">
                <a:solidFill>
                  <a:srgbClr val="595959"/>
                </a:solidFill>
                <a:latin typeface="微软雅黑" panose="020B0503020204020204" pitchFamily="34" charset="-122"/>
              </a:rPr>
              <a:t>，List接口实例中允许</a:t>
            </a:r>
            <a:r>
              <a:rPr lang="zh-CN" altLang="zh-CN" sz="2000" dirty="0">
                <a:solidFill>
                  <a:srgbClr val="1369B2"/>
                </a:solidFill>
                <a:latin typeface="微软雅黑" panose="020B0503020204020204" pitchFamily="34" charset="-122"/>
              </a:rPr>
              <a:t>存储重复的元素</a:t>
            </a:r>
            <a:r>
              <a:rPr lang="zh-CN" altLang="zh-CN" sz="2000" dirty="0">
                <a:solidFill>
                  <a:srgbClr val="595959"/>
                </a:solidFill>
                <a:latin typeface="微软雅黑" panose="020B0503020204020204" pitchFamily="34" charset="-122"/>
              </a:rPr>
              <a:t>，所有的元素以</a:t>
            </a:r>
            <a:r>
              <a:rPr lang="zh-CN" altLang="zh-CN" sz="2000" dirty="0">
                <a:solidFill>
                  <a:srgbClr val="1369B2"/>
                </a:solidFill>
                <a:latin typeface="微软雅黑" panose="020B0503020204020204" pitchFamily="34" charset="-122"/>
              </a:rPr>
              <a:t>线性方式</a:t>
            </a:r>
            <a:r>
              <a:rPr lang="zh-CN" altLang="zh-CN" sz="2000" dirty="0">
                <a:solidFill>
                  <a:srgbClr val="595959"/>
                </a:solidFill>
                <a:latin typeface="微软雅黑" panose="020B0503020204020204" pitchFamily="34" charset="-122"/>
              </a:rPr>
              <a:t>进行存储。在程序中可以通过索引访问List接口实例中存储的元素。另外，List接口实例中存储的元素是</a:t>
            </a:r>
            <a:r>
              <a:rPr lang="zh-CN" altLang="zh-CN" sz="2000" dirty="0">
                <a:solidFill>
                  <a:srgbClr val="1369B2"/>
                </a:solidFill>
                <a:latin typeface="微软雅黑" panose="020B0503020204020204" pitchFamily="34" charset="-122"/>
              </a:rPr>
              <a:t>有序</a:t>
            </a:r>
            <a:r>
              <a:rPr lang="zh-CN" altLang="zh-CN" sz="2000" dirty="0">
                <a:solidFill>
                  <a:srgbClr val="595959"/>
                </a:solidFill>
                <a:latin typeface="微软雅黑" panose="020B0503020204020204" pitchFamily="34" charset="-122"/>
              </a:rPr>
              <a:t>的，即元素的存入顺序和取出顺序一致。</a:t>
            </a:r>
            <a:endParaRPr lang="zh-CN" altLang="zh-CN" sz="2000" dirty="0">
              <a:solidFill>
                <a:srgbClr val="595959"/>
              </a:solidFill>
              <a:latin typeface="微软雅黑" panose="020B0503020204020204" pitchFamily="34" charset="-122"/>
            </a:endParaRPr>
          </a:p>
        </p:txBody>
      </p:sp>
      <p:sp>
        <p:nvSpPr>
          <p:cNvPr id="3" name="文本框 2"/>
          <p:cNvSpPr txBox="1"/>
          <p:nvPr/>
        </p:nvSpPr>
        <p:spPr>
          <a:xfrm>
            <a:off x="1468288" y="1232159"/>
            <a:ext cx="160845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List</a:t>
            </a:r>
            <a:r>
              <a:rPr lang="zh-CN" altLang="en-US" sz="2000" dirty="0" smtClean="0">
                <a:solidFill>
                  <a:srgbClr val="1369B2"/>
                </a:solidFill>
                <a:latin typeface="微软雅黑" panose="020B0503020204020204" pitchFamily="34" charset="-122"/>
                <a:ea typeface="微软雅黑" panose="020B0503020204020204" pitchFamily="34" charset="-122"/>
              </a:rPr>
              <a:t>接口简介</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63320" y="2530475"/>
            <a:ext cx="9864090" cy="2054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304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989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91965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Collection</a:t>
              </a:r>
              <a:r>
                <a:rPr lang="zh-CN" altLang="zh-CN" sz="2000" dirty="0">
                  <a:solidFill>
                    <a:srgbClr val="595959"/>
                  </a:solidFill>
                  <a:latin typeface="微软雅黑" panose="020B0503020204020204" pitchFamily="34" charset="-122"/>
                  <a:ea typeface="微软雅黑" panose="020B0503020204020204" pitchFamily="34" charset="-122"/>
                  <a:cs typeface="+mn-ea"/>
                </a:rPr>
                <a:t>接口,能够说出Collection接口中的常用方法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895994"/>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List</a:t>
              </a:r>
              <a:r>
                <a:rPr lang="zh-CN" altLang="zh-CN" sz="2000" dirty="0">
                  <a:solidFill>
                    <a:srgbClr val="595959"/>
                  </a:solidFill>
                  <a:latin typeface="微软雅黑" panose="020B0503020204020204" pitchFamily="34" charset="-122"/>
                  <a:ea typeface="微软雅黑" panose="020B0503020204020204" pitchFamily="34" charset="-122"/>
                  <a:cs typeface="+mn-ea"/>
                </a:rPr>
                <a:t>接口的使用,能够使用List接口中的</a:t>
              </a:r>
              <a:r>
                <a:rPr lang="zh-CN" altLang="zh-CN" sz="2000" dirty="0">
                  <a:solidFill>
                    <a:srgbClr val="1369B2"/>
                  </a:solidFill>
                  <a:latin typeface="微软雅黑" panose="020B0503020204020204" pitchFamily="34" charset="-122"/>
                  <a:ea typeface="微软雅黑" panose="020B0503020204020204" pitchFamily="34" charset="-122"/>
                  <a:cs typeface="+mn-ea"/>
                </a:rPr>
                <a:t>ArrayList、LinkedList、Iterator接口</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foreach</a:t>
              </a:r>
              <a:r>
                <a:rPr lang="zh-CN" altLang="zh-CN" sz="2000" dirty="0">
                  <a:solidFill>
                    <a:srgbClr val="595959"/>
                  </a:solidFill>
                  <a:latin typeface="微软雅黑" panose="020B0503020204020204" pitchFamily="34" charset="-122"/>
                  <a:ea typeface="微软雅黑" panose="020B0503020204020204" pitchFamily="34" charset="-122"/>
                  <a:cs typeface="+mn-ea"/>
                </a:rPr>
                <a:t>循环</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98979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集合</a:t>
              </a:r>
              <a:r>
                <a:rPr lang="zh-CN" altLang="zh-CN" sz="2000" dirty="0">
                  <a:solidFill>
                    <a:srgbClr val="595959"/>
                  </a:solidFill>
                  <a:latin typeface="微软雅黑" panose="020B0503020204020204" pitchFamily="34" charset="-122"/>
                  <a:ea typeface="微软雅黑" panose="020B0503020204020204" pitchFamily="34" charset="-122"/>
                  <a:cs typeface="+mn-ea"/>
                </a:rPr>
                <a:t>的概念,能够说出集合用于做什么</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59280" y="4858019"/>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Set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接口的使用,能够使用Set接口中的</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HashSet、LinkedHashSet和TreeSet</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mn-ea"/>
              </a:endParaRP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336040"/>
            <a:ext cx="2557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75999"/>
            <a:ext cx="211645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rPr>
              <a:t>List</a:t>
            </a:r>
            <a:r>
              <a:rPr lang="zh-CN" altLang="en-US" sz="2000" dirty="0" smtClean="0">
                <a:solidFill>
                  <a:srgbClr val="1369B2"/>
                </a:solidFill>
                <a:latin typeface="微软雅黑" panose="020B0503020204020204" pitchFamily="34" charset="-122"/>
                <a:ea typeface="微软雅黑" panose="020B0503020204020204" pitchFamily="34" charset="-122"/>
              </a:rPr>
              <a:t>接口常用方法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46805" y="1197610"/>
            <a:ext cx="7894955" cy="147637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List</a:t>
            </a:r>
            <a:r>
              <a:rPr sz="2000" dirty="0">
                <a:solidFill>
                  <a:srgbClr val="595959"/>
                </a:solidFill>
                <a:latin typeface="微软雅黑" panose="020B0503020204020204" pitchFamily="34" charset="-122"/>
                <a:ea typeface="微软雅黑" panose="020B0503020204020204" pitchFamily="34" charset="-122"/>
                <a:cs typeface="+mn-ea"/>
              </a:rPr>
              <a:t>作为Collection集合的子接口，不但继承了Collection接口中的全部方法，而且还增加了一些根据元素索引操作集合的特有方法。List接口的常用方法如</a:t>
            </a:r>
            <a:r>
              <a:rPr lang="zh-CN" sz="2000" dirty="0">
                <a:solidFill>
                  <a:srgbClr val="595959"/>
                </a:solidFill>
                <a:latin typeface="微软雅黑" panose="020B0503020204020204" pitchFamily="34" charset="-122"/>
                <a:ea typeface="微软雅黑" panose="020B0503020204020204" pitchFamily="34" charset="-122"/>
                <a:cs typeface="+mn-ea"/>
              </a:rPr>
              <a:t>下表</a:t>
            </a:r>
            <a:r>
              <a:rPr lang="zh-CN" altLang="zh-CN" sz="2000" dirty="0">
                <a:solidFill>
                  <a:srgbClr val="595959"/>
                </a:solidFill>
                <a:latin typeface="微软雅黑" panose="020B0503020204020204" pitchFamily="34" charset="-122"/>
                <a:ea typeface="微软雅黑" panose="020B0503020204020204" pitchFamily="34" charset="-122"/>
                <a:cs typeface="+mn-ea"/>
              </a:rPr>
              <a:t>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custDataLst>
              <p:tags r:id="rId2"/>
            </p:custDataLst>
          </p:nvPr>
        </p:nvGraphicFramePr>
        <p:xfrm>
          <a:off x="1631622" y="3141504"/>
          <a:ext cx="9208135" cy="2598420"/>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add(int index,Object element)</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将元素element插入List的index索引处</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addAll(int index,Collection c)</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将集合c所包含的所有元素插入到List集合的index索引处</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get(int index)</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返回集合index索引处的元素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remove(int index)</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删除index索引处的元素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20775"/>
            <a:ext cx="2557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60734"/>
            <a:ext cx="211645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rPr>
              <a:t>List</a:t>
            </a:r>
            <a:r>
              <a:rPr lang="zh-CN" altLang="en-US" sz="2000" dirty="0" smtClean="0">
                <a:solidFill>
                  <a:srgbClr val="1369B2"/>
                </a:solidFill>
                <a:latin typeface="微软雅黑" panose="020B0503020204020204" pitchFamily="34" charset="-122"/>
                <a:ea typeface="微软雅黑" panose="020B0503020204020204" pitchFamily="34" charset="-122"/>
              </a:rPr>
              <a:t>接口常用方法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custDataLst>
              <p:tags r:id="rId2"/>
            </p:custDataLst>
          </p:nvPr>
        </p:nvGraphicFramePr>
        <p:xfrm>
          <a:off x="1630352" y="2122964"/>
          <a:ext cx="9208135" cy="288099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set(int index, Object element)</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将index索引处元素替换成element对象，并将替换后的元素返回</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indexOf(Object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返回对象o在List中第一次出现的位置索引</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lastIndexOf(Object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返回对象o在List中最后一次出现的位置索引</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List subList</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fromIndex, int toIndex)</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返回从索引fromIndex（包括）到 toIndex（不包括）处所有元素集合组成的子集合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
        <p:nvSpPr>
          <p:cNvPr id="7" name="文本框 6"/>
          <p:cNvSpPr txBox="1"/>
          <p:nvPr/>
        </p:nvSpPr>
        <p:spPr>
          <a:xfrm>
            <a:off x="1629410" y="5264150"/>
            <a:ext cx="9208770" cy="1014730"/>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上述列举了List接口的常用方法，List接口的所有实现类都可以通过调用这些方法操作集合元素</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621530" cy="1043940"/>
            <a:chOff x="8472" y="5316"/>
            <a:chExt cx="7278" cy="1644"/>
          </a:xfrm>
        </p:grpSpPr>
        <p:sp>
          <p:nvSpPr>
            <p:cNvPr id="15" name="TextBox 35"/>
            <p:cNvSpPr txBox="1">
              <a:spLocks noChangeArrowheads="1"/>
            </p:cNvSpPr>
            <p:nvPr/>
          </p:nvSpPr>
          <p:spPr bwMode="auto">
            <a:xfrm>
              <a:off x="9159" y="5316"/>
              <a:ext cx="659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ArrayList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ArrayList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的方法</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实现元素的存入和取出</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68120" y="2384425"/>
            <a:ext cx="9416415" cy="19291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ArrayList</a:t>
            </a:r>
            <a:r>
              <a:rPr lang="zh-CN" sz="2000" dirty="0">
                <a:solidFill>
                  <a:srgbClr val="595959"/>
                </a:solidFill>
                <a:latin typeface="微软雅黑" panose="020B0503020204020204" pitchFamily="34" charset="-122"/>
              </a:rPr>
              <a:t>是List接口的一个实现类，它是程序中最常见的一种集合。ArrayList集合内部封装了一个</a:t>
            </a:r>
            <a:r>
              <a:rPr lang="zh-CN" sz="2000" dirty="0">
                <a:solidFill>
                  <a:srgbClr val="1369B2"/>
                </a:solidFill>
                <a:latin typeface="微软雅黑" panose="020B0503020204020204" pitchFamily="34" charset="-122"/>
              </a:rPr>
              <a:t>长度可变的数组对象</a:t>
            </a:r>
            <a:r>
              <a:rPr lang="zh-CN" sz="2000" dirty="0">
                <a:solidFill>
                  <a:srgbClr val="595959"/>
                </a:solidFill>
                <a:latin typeface="微软雅黑" panose="020B0503020204020204" pitchFamily="34" charset="-122"/>
              </a:rPr>
              <a:t>，当存入的元素超过数组长度时，ArrayList会在内存中分配一个更大的数组来存储这些元素，因此可以将</a:t>
            </a:r>
            <a:r>
              <a:rPr lang="zh-CN" sz="2000" dirty="0">
                <a:solidFill>
                  <a:srgbClr val="1369B2"/>
                </a:solidFill>
                <a:latin typeface="微软雅黑" panose="020B0503020204020204" pitchFamily="34" charset="-122"/>
              </a:rPr>
              <a:t>ArrayList集合看作一个长度可变的数组</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5" name="圆角矩形 4"/>
          <p:cNvSpPr/>
          <p:nvPr/>
        </p:nvSpPr>
        <p:spPr>
          <a:xfrm>
            <a:off x="1153795" y="2125980"/>
            <a:ext cx="9933305" cy="23152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1260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0570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408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352615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ArrayList</a:t>
            </a:r>
            <a:r>
              <a:rPr lang="zh-CN" altLang="en-US" sz="2000" dirty="0" smtClean="0">
                <a:solidFill>
                  <a:srgbClr val="1369B2"/>
                </a:solidFill>
                <a:latin typeface="微软雅黑" panose="020B0503020204020204" pitchFamily="34" charset="-122"/>
                <a:ea typeface="微软雅黑" panose="020B0503020204020204" pitchFamily="34" charset="-122"/>
              </a:rPr>
              <a:t>集合的元素插入过程</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21" name="图片 21"/>
          <p:cNvPicPr>
            <a:picLocks noChangeAspect="1"/>
          </p:cNvPicPr>
          <p:nvPr/>
        </p:nvPicPr>
        <p:blipFill>
          <a:blip r:embed="rId2"/>
          <a:stretch>
            <a:fillRect/>
          </a:stretch>
        </p:blipFill>
        <p:spPr>
          <a:xfrm>
            <a:off x="3477260" y="2205673"/>
            <a:ext cx="5235504" cy="24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90240" y="1155065"/>
            <a:ext cx="8047990" cy="55308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altLang="zh-CN" sz="2000" dirty="0">
                <a:solidFill>
                  <a:srgbClr val="595959"/>
                </a:solidFill>
                <a:latin typeface="微软雅黑" panose="020B0503020204020204" pitchFamily="34" charset="-122"/>
                <a:ea typeface="微软雅黑" panose="020B0503020204020204" pitchFamily="34" charset="-122"/>
                <a:cs typeface="+mn-ea"/>
              </a:rPr>
              <a:t>学习</a:t>
            </a:r>
            <a:r>
              <a:rPr altLang="zh-CN" sz="2000" dirty="0">
                <a:solidFill>
                  <a:srgbClr val="1369B2"/>
                </a:solidFill>
                <a:latin typeface="微软雅黑" panose="020B0503020204020204" pitchFamily="34" charset="-122"/>
                <a:ea typeface="微软雅黑" panose="020B0503020204020204" pitchFamily="34" charset="-122"/>
                <a:cs typeface="+mn-ea"/>
              </a:rPr>
              <a:t>ArrayList</a:t>
            </a:r>
            <a:r>
              <a:rPr altLang="zh-CN" sz="2000" dirty="0">
                <a:solidFill>
                  <a:srgbClr val="595959"/>
                </a:solidFill>
                <a:latin typeface="微软雅黑" panose="020B0503020204020204" pitchFamily="34" charset="-122"/>
                <a:ea typeface="微软雅黑" panose="020B0503020204020204" pitchFamily="34" charset="-122"/>
                <a:cs typeface="+mn-ea"/>
              </a:rPr>
              <a:t>集合的元素存取</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599565" y="2066290"/>
            <a:ext cx="8673465" cy="4149725"/>
          </a:xfrm>
          <a:prstGeom prst="rect">
            <a:avLst/>
          </a:prstGeom>
        </p:spPr>
      </p:pic>
      <p:sp>
        <p:nvSpPr>
          <p:cNvPr id="7" name="矩形 6"/>
          <p:cNvSpPr/>
          <p:nvPr/>
        </p:nvSpPr>
        <p:spPr>
          <a:xfrm>
            <a:off x="1851660" y="2066290"/>
            <a:ext cx="8315960"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Example01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("张三");                     // 向集合中添加元素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("王五");</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System.out.println("集合的长度：" + list.size());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//获取集合中元素的个数</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System.out.println("第2个元素是：" +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    //取出并打印指定位置的元素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list.remove(3);        			        //删除索引为3的元素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System.out.println("删除索引为3的元素:"+list);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list.set(1,"李四2");                                                     //替换索引为1的元素为李四2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System.out.println("替换索引为1的元素为李四2:"+list);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0" name="图片 3"/>
          <p:cNvPicPr>
            <a:picLocks noChangeAspect="1"/>
          </p:cNvPicPr>
          <p:nvPr/>
        </p:nvPicPr>
        <p:blipFill>
          <a:blip r:embed="rId2"/>
          <a:stretch>
            <a:fillRect/>
          </a:stretch>
        </p:blipFill>
        <p:spPr>
          <a:xfrm>
            <a:off x="2820670" y="2115820"/>
            <a:ext cx="6548979" cy="262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97028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110239"/>
            <a:ext cx="2214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rPr>
              <a:t>案例运行结果分析</a:t>
            </a:r>
            <a:endParaRPr lang="zh-CN"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465580" y="2127250"/>
            <a:ext cx="9259570" cy="332295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的运行结果可以看出，索引位置为1的元素是集合中的第2个元素，这就说明集合和数组一样，索引的取值范围是从0开始的，最后一个索引是size-1，在访问元素时一定要注意索引不可超出此范围，否则程序会抛出索引越界异常IndexOutOfBoundsException。</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由于ArrayList集合的底层是使用一个数组来存储元素，在增加或删除指定位置的元素时，会创建新的数组，效率比较低，因此Arraylist集合不适合做大量的增删操作，而适合元素的查找。</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955" y="1954530"/>
            <a:ext cx="9864090" cy="36391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93"/>
          <p:cNvSpPr/>
          <p:nvPr/>
        </p:nvSpPr>
        <p:spPr>
          <a:xfrm>
            <a:off x="1163955" y="195453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870" y="51073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609465" cy="1505585"/>
            <a:chOff x="8472" y="5316"/>
            <a:chExt cx="7259" cy="2371"/>
          </a:xfrm>
        </p:grpSpPr>
        <p:sp>
          <p:nvSpPr>
            <p:cNvPr id="15" name="TextBox 35"/>
            <p:cNvSpPr txBox="1">
              <a:spLocks noChangeArrowheads="1"/>
            </p:cNvSpPr>
            <p:nvPr/>
          </p:nvSpPr>
          <p:spPr bwMode="auto">
            <a:xfrm>
              <a:off x="9159" y="5316"/>
              <a:ext cx="6572"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LinkedList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，能够使用LinkedList的常用方法进行添加、删除和获取元素的操作</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12240" y="2183130"/>
            <a:ext cx="9416415" cy="28060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为了克服ArrayList集合在查询元素时速度很快，但在增删元素时效率较低的局限性，可以使用List接口的另一个实现类</a:t>
            </a:r>
            <a:r>
              <a:rPr lang="zh-CN" sz="2000" dirty="0">
                <a:solidFill>
                  <a:srgbClr val="1369B2"/>
                </a:solidFill>
                <a:latin typeface="微软雅黑" panose="020B0503020204020204" pitchFamily="34" charset="-122"/>
              </a:rPr>
              <a:t>LinkedList</a:t>
            </a:r>
            <a:r>
              <a:rPr lang="zh-CN" sz="2000" dirty="0">
                <a:solidFill>
                  <a:srgbClr val="595959"/>
                </a:solidFill>
                <a:latin typeface="微软雅黑" panose="020B0503020204020204" pitchFamily="34" charset="-122"/>
              </a:rPr>
              <a:t>。LinkedList集合内部维护了一个</a:t>
            </a:r>
            <a:r>
              <a:rPr lang="zh-CN" sz="2000" dirty="0">
                <a:solidFill>
                  <a:srgbClr val="1369B2"/>
                </a:solidFill>
                <a:latin typeface="微软雅黑" panose="020B0503020204020204" pitchFamily="34" charset="-122"/>
              </a:rPr>
              <a:t>双向循环链表</a:t>
            </a:r>
            <a:r>
              <a:rPr lang="zh-CN" sz="2000" dirty="0">
                <a:solidFill>
                  <a:srgbClr val="595959"/>
                </a:solidFill>
                <a:latin typeface="微软雅黑" panose="020B0503020204020204" pitchFamily="34" charset="-122"/>
              </a:rPr>
              <a:t>，链表中的每一个元素都使用引用的方式记录它的前一个元素和后一个元素，从而可以将所有的元素彼此连接起来。当插入一个新元素时，只需要修改元素之间的引用关系即可，删除一个节点也是如此。正因为这样的存储结构，所以</a:t>
            </a:r>
            <a:r>
              <a:rPr lang="zh-CN" sz="2000" dirty="0">
                <a:solidFill>
                  <a:srgbClr val="1369B2"/>
                </a:solidFill>
                <a:latin typeface="微软雅黑" panose="020B0503020204020204" pitchFamily="34" charset="-122"/>
              </a:rPr>
              <a:t>LinkedList集合增删效率非常高</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5" name="圆角矩形 4"/>
          <p:cNvSpPr/>
          <p:nvPr/>
        </p:nvSpPr>
        <p:spPr>
          <a:xfrm>
            <a:off x="1153795" y="1982470"/>
            <a:ext cx="9933305" cy="32080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825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8063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396545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Lambda</a:t>
              </a:r>
              <a:r>
                <a:rPr lang="zh-CN" altLang="zh-CN" sz="2000" dirty="0">
                  <a:solidFill>
                    <a:srgbClr val="595959"/>
                  </a:solidFill>
                  <a:latin typeface="微软雅黑" panose="020B0503020204020204" pitchFamily="34" charset="-122"/>
                  <a:ea typeface="微软雅黑" panose="020B0503020204020204" pitchFamily="34" charset="-122"/>
                  <a:cs typeface="+mn-ea"/>
                </a:rPr>
                <a:t>表达式,能够使用Lambda表达式替代匿名内部类</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4617" y="295745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掌握常用工具类的使用,能够使用</a:t>
              </a:r>
              <a:r>
                <a:rPr lang="zh-CN" altLang="zh-CN" sz="2000" dirty="0">
                  <a:solidFill>
                    <a:srgbClr val="1369B2"/>
                  </a:solidFill>
                  <a:latin typeface="微软雅黑" panose="020B0503020204020204" pitchFamily="34" charset="-122"/>
                  <a:ea typeface="微软雅黑" panose="020B0503020204020204" pitchFamily="34" charset="-122"/>
                  <a:cs typeface="+mn-ea"/>
                </a:rPr>
                <a:t>Collections工具类</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Arrays工具类</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1949454"/>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Map</a:t>
              </a:r>
              <a:r>
                <a:rPr lang="zh-CN" altLang="zh-CN" sz="2000" dirty="0">
                  <a:solidFill>
                    <a:srgbClr val="595959"/>
                  </a:solidFill>
                  <a:latin typeface="微软雅黑" panose="020B0503020204020204" pitchFamily="34" charset="-122"/>
                  <a:ea typeface="微软雅黑" panose="020B0503020204020204" pitchFamily="34" charset="-122"/>
                  <a:cs typeface="+mn-ea"/>
                </a:rPr>
                <a:t>接口的使用,能够使用Map接口中的</a:t>
              </a:r>
              <a:r>
                <a:rPr lang="zh-CN" altLang="zh-CN" sz="2000" dirty="0">
                  <a:solidFill>
                    <a:srgbClr val="1369B2"/>
                  </a:solidFill>
                  <a:latin typeface="微软雅黑" panose="020B0503020204020204" pitchFamily="34" charset="-122"/>
                  <a:ea typeface="微软雅黑" panose="020B0503020204020204" pitchFamily="34" charset="-122"/>
                  <a:cs typeface="+mn-ea"/>
                </a:rPr>
                <a:t>HashMap、LinkedHashMap、TreeMap和Properties</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4100" y="1092200"/>
            <a:ext cx="47605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68288" y="1232159"/>
            <a:ext cx="4179570"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LinkedList</a:t>
            </a:r>
            <a:r>
              <a:rPr lang="zh-CN" altLang="en-US" sz="2000" dirty="0" smtClean="0">
                <a:solidFill>
                  <a:srgbClr val="1369B2"/>
                </a:solidFill>
                <a:latin typeface="微软雅黑" panose="020B0503020204020204" pitchFamily="34" charset="-122"/>
                <a:ea typeface="微软雅黑" panose="020B0503020204020204" pitchFamily="34" charset="-122"/>
              </a:rPr>
              <a:t>集合添加、删除元素过程</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pic>
        <p:nvPicPr>
          <p:cNvPr id="27" name="图片 27"/>
          <p:cNvPicPr>
            <a:picLocks noChangeAspect="1"/>
          </p:cNvPicPr>
          <p:nvPr/>
        </p:nvPicPr>
        <p:blipFill>
          <a:blip r:embed="rId2"/>
          <a:stretch>
            <a:fillRect/>
          </a:stretch>
        </p:blipFill>
        <p:spPr>
          <a:xfrm>
            <a:off x="2519680" y="2404110"/>
            <a:ext cx="7151513" cy="205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28065" y="1038860"/>
            <a:ext cx="3505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70498" y="1172469"/>
            <a:ext cx="3163570"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rPr>
              <a:t>LinkedList</a:t>
            </a:r>
            <a:r>
              <a:rPr lang="zh-CN" altLang="en-US" sz="2000" dirty="0" smtClean="0">
                <a:solidFill>
                  <a:srgbClr val="1369B2"/>
                </a:solidFill>
                <a:latin typeface="微软雅黑" panose="020B0503020204020204" pitchFamily="34" charset="-122"/>
                <a:ea typeface="微软雅黑" panose="020B0503020204020204" pitchFamily="34" charset="-122"/>
              </a:rPr>
              <a:t>集合特有的方法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47260" y="859155"/>
            <a:ext cx="6786880"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针对元素的增加、删除和获取操作，LinkedList集合定义了一些特有的方法</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如</a:t>
            </a:r>
            <a:r>
              <a:rPr lang="zh-CN" sz="2000" dirty="0">
                <a:solidFill>
                  <a:srgbClr val="595959"/>
                </a:solidFill>
                <a:latin typeface="微软雅黑" panose="020B0503020204020204" pitchFamily="34" charset="-122"/>
                <a:ea typeface="微软雅黑" panose="020B0503020204020204" pitchFamily="34" charset="-122"/>
                <a:cs typeface="+mn-ea"/>
              </a:rPr>
              <a:t>下表</a:t>
            </a:r>
            <a:r>
              <a:rPr lang="zh-CN" altLang="zh-CN" sz="2000" dirty="0">
                <a:solidFill>
                  <a:srgbClr val="595959"/>
                </a:solidFill>
                <a:latin typeface="微软雅黑" panose="020B0503020204020204" pitchFamily="34" charset="-122"/>
                <a:ea typeface="微软雅黑" panose="020B0503020204020204" pitchFamily="34" charset="-122"/>
                <a:cs typeface="+mn-ea"/>
              </a:rPr>
              <a:t>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663372" y="1995964"/>
          <a:ext cx="9208135" cy="411162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add(int index, E element)</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在集合的index索引处插入element元素</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addFirst(Object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将指定元素o插入此集合的开头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addLast(Object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将指定元素o添加到此集合的结尾</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getFirst()</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返回此集合的第一个元素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getLast()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removeFirst()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removeLast()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offer(Object o)</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将指定元素o添加到集合的结尾</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28065" y="1038860"/>
            <a:ext cx="3505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70498" y="1172469"/>
            <a:ext cx="3163570"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rPr>
              <a:t>LinkedList</a:t>
            </a:r>
            <a:r>
              <a:rPr lang="zh-CN" altLang="en-US" sz="2000" dirty="0" smtClean="0">
                <a:solidFill>
                  <a:srgbClr val="1369B2"/>
                </a:solidFill>
                <a:latin typeface="微软雅黑" panose="020B0503020204020204" pitchFamily="34" charset="-122"/>
                <a:ea typeface="微软雅黑" panose="020B0503020204020204" pitchFamily="34" charset="-122"/>
              </a:rPr>
              <a:t>集合特有的方法</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custDataLst>
              <p:tags r:id="rId2"/>
            </p:custDataLst>
          </p:nvPr>
        </p:nvGraphicFramePr>
        <p:xfrm>
          <a:off x="1663372" y="1995964"/>
          <a:ext cx="9208135" cy="3662680"/>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offerFirst(Object o)</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将指定元素o添加到集合的开头</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offerLast(Object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将指定元素o添加到集合的结尾</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peekFirst()</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获取集合的第一个元素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peekLast()</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pollFirst()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pollLast()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push(Object o)</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将指定元素o添加到集合的开头</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33090" y="1004570"/>
            <a:ext cx="804799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上述列出的方法主要是针对集合中的元素进行增加、删除和获取操作。下面通过一个案例学习这些方法的使用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94255" y="2209800"/>
            <a:ext cx="7550785" cy="4149725"/>
          </a:xfrm>
          <a:prstGeom prst="rect">
            <a:avLst/>
          </a:prstGeom>
        </p:spPr>
      </p:pic>
      <p:sp>
        <p:nvSpPr>
          <p:cNvPr id="7" name="矩形 6"/>
          <p:cNvSpPr/>
          <p:nvPr/>
        </p:nvSpPr>
        <p:spPr>
          <a:xfrm>
            <a:off x="2519680" y="2209800"/>
            <a:ext cx="6979920"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LinkedList link = new LinkedList();   // 创建LinkedList集合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System.out.println(link.toString()); // 获取并打印该集合中的元素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link.add(3, "Student");     // 向link集合中索引3处插入元素Student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("First");     // 向link集合第一个位置插入元素First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getFirst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取出link集合中第一个元素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               // 移除link集合中指定索引位置为3的元素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移除link集合中第一个元素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4"/>
          <p:cNvPicPr>
            <a:picLocks noChangeAspect="1"/>
          </p:cNvPicPr>
          <p:nvPr/>
        </p:nvPicPr>
        <p:blipFill>
          <a:blip r:embed="rId2"/>
          <a:stretch>
            <a:fillRect/>
          </a:stretch>
        </p:blipFill>
        <p:spPr>
          <a:xfrm>
            <a:off x="2777490" y="2097723"/>
            <a:ext cx="6635566" cy="26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集合遍历</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 </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Iterator接口，</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能够使用Iterator对集合进行遍历</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18"/>
          <p:cNvSpPr txBox="1"/>
          <p:nvPr>
            <p:custDataLst>
              <p:tags r:id="rId1"/>
            </p:custDataLst>
          </p:nvPr>
        </p:nvSpPr>
        <p:spPr>
          <a:xfrm>
            <a:off x="1242695" y="2249805"/>
            <a:ext cx="9556750" cy="20948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Iterator</a:t>
            </a:r>
            <a:r>
              <a:rPr lang="zh-CN" sz="2000" dirty="0">
                <a:solidFill>
                  <a:srgbClr val="595959"/>
                </a:solidFill>
                <a:latin typeface="微软雅黑" panose="020B0503020204020204" pitchFamily="34" charset="-122"/>
              </a:rPr>
              <a:t>接口是Java集合框架中的一员，但它与Collection、Map接口有所不同，Collection接口与Map接口主要用于存储元素，而Iterator主要用于</a:t>
            </a:r>
            <a:r>
              <a:rPr lang="zh-CN" sz="2000" dirty="0">
                <a:solidFill>
                  <a:srgbClr val="1369B2"/>
                </a:solidFill>
                <a:latin typeface="微软雅黑" panose="020B0503020204020204" pitchFamily="34" charset="-122"/>
              </a:rPr>
              <a:t>迭代访问</a:t>
            </a:r>
            <a:r>
              <a:rPr lang="zh-CN" sz="2000" dirty="0">
                <a:solidFill>
                  <a:srgbClr val="595959"/>
                </a:solidFill>
                <a:latin typeface="微软雅黑" panose="020B0503020204020204" pitchFamily="34" charset="-122"/>
              </a:rPr>
              <a:t>（遍历）Collection中的元素，通常情况下Iterator对象也被称为</a:t>
            </a:r>
            <a:r>
              <a:rPr lang="zh-CN" sz="2000" dirty="0">
                <a:solidFill>
                  <a:srgbClr val="1369B2"/>
                </a:solidFill>
                <a:latin typeface="微软雅黑" panose="020B0503020204020204" pitchFamily="34" charset="-122"/>
              </a:rPr>
              <a:t>迭代器</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5" name="圆角矩形 4"/>
          <p:cNvSpPr/>
          <p:nvPr/>
        </p:nvSpPr>
        <p:spPr>
          <a:xfrm>
            <a:off x="1054100" y="2048510"/>
            <a:ext cx="9933305" cy="24968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053816" y="2048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602952" y="4161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 </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33090" y="932815"/>
            <a:ext cx="804799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下面通过一个案例学习如何使用Iterator迭代集合中的元素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368550" y="2105025"/>
            <a:ext cx="7452995" cy="3963035"/>
          </a:xfrm>
          <a:prstGeom prst="rect">
            <a:avLst/>
          </a:prstGeom>
        </p:spPr>
      </p:pic>
      <p:sp>
        <p:nvSpPr>
          <p:cNvPr id="7" name="矩形 6"/>
          <p:cNvSpPr/>
          <p:nvPr/>
        </p:nvSpPr>
        <p:spPr>
          <a:xfrm>
            <a:off x="2424430" y="2105025"/>
            <a:ext cx="7341235" cy="387921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Example03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list.add("张三");                     // 向该集合中添加字符串</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Iterator it = list.iterator();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while (it.hasNext())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 判断ArrayList集合中是否存在下一个元素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Object obj = it.next();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取出ArrayList集合中的元素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 </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7"/>
          <p:cNvPicPr>
            <a:picLocks noChangeAspect="1"/>
          </p:cNvPicPr>
          <p:nvPr/>
        </p:nvPicPr>
        <p:blipFill>
          <a:blip r:embed="rId2"/>
          <a:stretch>
            <a:fillRect/>
          </a:stretch>
        </p:blipFill>
        <p:spPr>
          <a:xfrm>
            <a:off x="3351530" y="2259965"/>
            <a:ext cx="5831282" cy="2340000"/>
          </a:xfrm>
          <a:prstGeom prst="rect">
            <a:avLst/>
          </a:prstGeom>
        </p:spPr>
      </p:pic>
      <p:sp>
        <p:nvSpPr>
          <p:cNvPr id="2"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 </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75" y="573706"/>
            <a:ext cx="3911644" cy="662276"/>
          </a:xfrm>
          <a:prstGeom prst="rect">
            <a:avLst/>
          </a:prstGeom>
        </p:spPr>
        <p:txBody>
          <a:bodyPr lIns="121897" tIns="60948" rIns="121897" bIns="6094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dirty="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461" y="2375868"/>
            <a:ext cx="9770271"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在前面的章节中我们学习了</a:t>
            </a:r>
            <a:r>
              <a:rPr lang="zh-CN" altLang="zh-CN" sz="2000" dirty="0">
                <a:solidFill>
                  <a:srgbClr val="1369B2"/>
                </a:solidFill>
                <a:latin typeface="微软雅黑" panose="020B0503020204020204" pitchFamily="34" charset="-122"/>
                <a:ea typeface="微软雅黑" panose="020B0503020204020204" pitchFamily="34" charset="-122"/>
              </a:rPr>
              <a:t>数组</a:t>
            </a:r>
            <a:r>
              <a:rPr lang="zh-CN" altLang="zh-CN" sz="2000" dirty="0">
                <a:solidFill>
                  <a:srgbClr val="595959"/>
                </a:solidFill>
                <a:latin typeface="微软雅黑" panose="020B0503020204020204" pitchFamily="34" charset="-122"/>
                <a:ea typeface="微软雅黑" panose="020B0503020204020204" pitchFamily="34" charset="-122"/>
              </a:rPr>
              <a:t>，数组可以存储多个对象，但是数组只能存储</a:t>
            </a:r>
            <a:r>
              <a:rPr lang="zh-CN" altLang="zh-CN" sz="2000" dirty="0">
                <a:solidFill>
                  <a:srgbClr val="1369B2"/>
                </a:solidFill>
                <a:latin typeface="微软雅黑" panose="020B0503020204020204" pitchFamily="34" charset="-122"/>
                <a:ea typeface="微软雅黑" panose="020B0503020204020204" pitchFamily="34" charset="-122"/>
              </a:rPr>
              <a:t>相同类型</a:t>
            </a:r>
            <a:r>
              <a:rPr lang="zh-CN" altLang="zh-CN" sz="2000" dirty="0">
                <a:solidFill>
                  <a:srgbClr val="595959"/>
                </a:solidFill>
                <a:latin typeface="微软雅黑" panose="020B0503020204020204" pitchFamily="34" charset="-122"/>
                <a:ea typeface="微软雅黑" panose="020B0503020204020204" pitchFamily="34" charset="-122"/>
              </a:rPr>
              <a:t>的对象，如果要存储一批</a:t>
            </a:r>
            <a:r>
              <a:rPr lang="zh-CN" altLang="zh-CN" sz="2000" dirty="0">
                <a:solidFill>
                  <a:srgbClr val="1369B2"/>
                </a:solidFill>
                <a:latin typeface="微软雅黑" panose="020B0503020204020204" pitchFamily="34" charset="-122"/>
                <a:ea typeface="微软雅黑" panose="020B0503020204020204" pitchFamily="34" charset="-122"/>
              </a:rPr>
              <a:t>不同类型</a:t>
            </a:r>
            <a:r>
              <a:rPr lang="zh-CN" altLang="zh-CN" sz="2000" dirty="0">
                <a:solidFill>
                  <a:srgbClr val="595959"/>
                </a:solidFill>
                <a:latin typeface="微软雅黑" panose="020B0503020204020204" pitchFamily="34" charset="-122"/>
                <a:ea typeface="微软雅黑" panose="020B0503020204020204" pitchFamily="34" charset="-122"/>
              </a:rPr>
              <a:t>的对象，数组便无法满足需求了。为此，Java提供了</a:t>
            </a:r>
            <a:r>
              <a:rPr lang="zh-CN" altLang="zh-CN" sz="2000" dirty="0">
                <a:solidFill>
                  <a:srgbClr val="1369B2"/>
                </a:solidFill>
                <a:latin typeface="微软雅黑" panose="020B0503020204020204" pitchFamily="34" charset="-122"/>
                <a:ea typeface="微软雅黑" panose="020B0503020204020204" pitchFamily="34" charset="-122"/>
              </a:rPr>
              <a:t>集合</a:t>
            </a:r>
            <a:r>
              <a:rPr lang="zh-CN" altLang="zh-CN" sz="2000" dirty="0">
                <a:solidFill>
                  <a:srgbClr val="595959"/>
                </a:solidFill>
                <a:latin typeface="微软雅黑" panose="020B0503020204020204" pitchFamily="34" charset="-122"/>
                <a:ea typeface="微软雅黑" panose="020B0503020204020204" pitchFamily="34" charset="-122"/>
              </a:rPr>
              <a:t>，集合可以存储不同类型的多个对象。本章将针对Java中的集合类进行详细地讲解。</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1092200"/>
            <a:ext cx="30238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2468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迭代器迭代元素过程</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32580" y="917575"/>
            <a:ext cx="7294880"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迭代器对象在遍历集合时，内部采用指针的方式来跟踪集合中的</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元素。迭代器迭代元素过程如下图所示。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9" name="图片 29"/>
          <p:cNvPicPr>
            <a:picLocks noChangeAspect="1"/>
          </p:cNvPicPr>
          <p:nvPr/>
        </p:nvPicPr>
        <p:blipFill>
          <a:blip r:embed="rId2"/>
          <a:stretch>
            <a:fillRect/>
          </a:stretch>
        </p:blipFill>
        <p:spPr>
          <a:xfrm>
            <a:off x="3118485" y="2079308"/>
            <a:ext cx="5954004" cy="2700000"/>
          </a:xfrm>
          <a:prstGeom prst="rect">
            <a:avLst/>
          </a:prstGeom>
        </p:spPr>
      </p:pic>
      <p:sp>
        <p:nvSpPr>
          <p:cNvPr id="2" name="文本框 1"/>
          <p:cNvSpPr txBox="1"/>
          <p:nvPr/>
        </p:nvSpPr>
        <p:spPr>
          <a:xfrm>
            <a:off x="1143635" y="5262245"/>
            <a:ext cx="10171430" cy="1014730"/>
          </a:xfrm>
          <a:prstGeom prst="rect">
            <a:avLst/>
          </a:prstGeom>
          <a:noFill/>
        </p:spPr>
        <p:txBody>
          <a:bodyPr wrap="none" rtlCol="0">
            <a:spAutoFit/>
          </a:bodyPr>
          <a:lstStyle/>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注意：通过迭代器获取ArrayList集合中的元素时，这些元素的类型都是Object类型，如果</a:t>
            </a:r>
            <a:endParaRPr lang="zh-CN" altLang="zh-CN" sz="2000" dirty="0">
              <a:solidFill>
                <a:srgbClr val="FF0000"/>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想获取到特定类型的元素，则需要进行对数据类型强制转换。</a:t>
            </a:r>
            <a:endParaRPr lang="zh-CN" altLang="zh-CN" sz="2000" dirty="0">
              <a:solidFill>
                <a:srgbClr val="FF0000"/>
              </a:solidFill>
              <a:latin typeface="微软雅黑" panose="020B0503020204020204" pitchFamily="34" charset="-122"/>
              <a:ea typeface="微软雅黑" panose="020B0503020204020204" pitchFamily="34" charset="-122"/>
              <a:cs typeface="+mn-ea"/>
            </a:endParaRPr>
          </a:p>
        </p:txBody>
      </p:sp>
      <p:sp>
        <p:nvSpPr>
          <p:cNvPr id="5"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 </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3"/>
            </p:custDataLst>
          </p:nvPr>
        </p:nvSpPr>
        <p:spPr>
          <a:xfrm>
            <a:off x="2252345" y="2664460"/>
            <a:ext cx="7684770" cy="15303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在使用Iterator迭代器对集合中的元素进行迭代时，如果调用了集合对象的remove()方法删除元素，之后继续使用迭代器遍历元素，会出现</a:t>
            </a:r>
            <a:r>
              <a:rPr lang="zh-CN" sz="2000" dirty="0">
                <a:solidFill>
                  <a:srgbClr val="1369B2"/>
                </a:solidFill>
                <a:latin typeface="微软雅黑" panose="020B0503020204020204" pitchFamily="34" charset="-122"/>
              </a:rPr>
              <a:t>异常</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1143401" y="20300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17005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09290" y="1855470"/>
            <a:ext cx="8377555"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假设在集合中存储了学校所有学生的姓名，一个名为张三的学生中途转学，就需要在迭代集合时找出该元素并将其删除</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565400" y="2959735"/>
            <a:ext cx="7301230" cy="3338195"/>
          </a:xfrm>
          <a:prstGeom prst="rect">
            <a:avLst/>
          </a:prstGeom>
        </p:spPr>
      </p:pic>
      <p:sp>
        <p:nvSpPr>
          <p:cNvPr id="4" name="矩形 3"/>
          <p:cNvSpPr/>
          <p:nvPr/>
        </p:nvSpPr>
        <p:spPr>
          <a:xfrm>
            <a:off x="2718435" y="2959735"/>
            <a:ext cx="6752590"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ArrayList list = new ArrayList();    //创建ArrayList集合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list.add("王五");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list.iterator();       // 获得Iterator对象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                // 判断该集合是否有下一个元素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obj = it.next();           // 获取该集合中的元素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if ("张三".equals(obj)) {         // 判断该集合中的元素是否为张三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list.remove(obj);              // 删除该集合中的元素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1143635" y="2188845"/>
            <a:ext cx="2286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328804"/>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30270" y="2245360"/>
            <a:ext cx="8047990" cy="55308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5" name="图片 35"/>
          <p:cNvPicPr>
            <a:picLocks noChangeAspect="1"/>
          </p:cNvPicPr>
          <p:nvPr/>
        </p:nvPicPr>
        <p:blipFill>
          <a:blip r:embed="rId4"/>
          <a:stretch>
            <a:fillRect/>
          </a:stretch>
        </p:blipFill>
        <p:spPr>
          <a:xfrm>
            <a:off x="2420620" y="3257868"/>
            <a:ext cx="7349150" cy="194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1143635" y="2188845"/>
            <a:ext cx="27997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328804"/>
            <a:ext cx="2214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sym typeface="+mn-ea"/>
              </a:rPr>
              <a:t>案例运行结果分析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4"/>
            </p:custDataLst>
          </p:nvPr>
        </p:nvSpPr>
        <p:spPr>
          <a:xfrm>
            <a:off x="1386840" y="3352800"/>
            <a:ext cx="9416415" cy="18961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案例在运行时抛出了</a:t>
            </a:r>
            <a:r>
              <a:rPr lang="zh-CN" sz="2000" dirty="0">
                <a:solidFill>
                  <a:srgbClr val="1369B2"/>
                </a:solidFill>
                <a:latin typeface="微软雅黑" panose="020B0503020204020204" pitchFamily="34" charset="-122"/>
              </a:rPr>
              <a:t>并发修改异常</a:t>
            </a:r>
            <a:r>
              <a:rPr lang="zh-CN" sz="2000" dirty="0">
                <a:solidFill>
                  <a:srgbClr val="595959"/>
                </a:solidFill>
                <a:latin typeface="微软雅黑" panose="020B0503020204020204" pitchFamily="34" charset="-122"/>
              </a:rPr>
              <a:t>ConcurrentModificationException。这个异常是迭代器对象抛出的，出现异常的原因是集合在迭代器运行期间删除了元素，会导致迭代器预期的迭代次数发生改变，迭代器的迭代结果不准确</a:t>
            </a:r>
            <a:r>
              <a:rPr lang="zh-CN" altLang="en-US" sz="2000" dirty="0" smtClean="0">
                <a:solidFill>
                  <a:srgbClr val="595959"/>
                </a:solidFill>
                <a:latin typeface="微软雅黑" panose="020B0503020204020204" pitchFamily="34" charset="-122"/>
              </a:rPr>
              <a:t>。要解决上述问题，有两种方式</a:t>
            </a:r>
            <a:r>
              <a:rPr lang="zh-CN" altLang="en-US" sz="2000" dirty="0" smtClean="0">
                <a:solidFill>
                  <a:srgbClr val="595959"/>
                </a:solidFill>
                <a:latin typeface="微软雅黑" panose="020B0503020204020204" pitchFamily="34" charset="-122"/>
                <a:sym typeface="+mn-ea"/>
              </a:rPr>
              <a:t>可以采用</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4" name="圆角矩形 3"/>
          <p:cNvSpPr/>
          <p:nvPr/>
        </p:nvSpPr>
        <p:spPr>
          <a:xfrm>
            <a:off x="1128395" y="3223260"/>
            <a:ext cx="9933305" cy="21551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28111" y="32232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677247" y="49937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782320" y="2204085"/>
            <a:ext cx="31750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981243" y="2344044"/>
            <a:ext cx="297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并发修改异常解决方式一</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86200" y="1783715"/>
            <a:ext cx="7798435" cy="147637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从业务逻辑上讲只想将姓名为张三的学生删除，因此只需找到该学生后跳出循环不再迭代即可，也就是在案例代码</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list.remove(obj);</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dirty="0">
                <a:solidFill>
                  <a:srgbClr val="595959"/>
                </a:solidFill>
                <a:latin typeface="微软雅黑" panose="020B0503020204020204" pitchFamily="34" charset="-122"/>
                <a:ea typeface="微软雅黑" panose="020B0503020204020204" pitchFamily="34" charset="-122"/>
                <a:cs typeface="+mn-ea"/>
              </a:rPr>
              <a:t>下面增加一个break语句，代码如下</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12"/>
          <p:cNvSpPr/>
          <p:nvPr/>
        </p:nvSpPr>
        <p:spPr>
          <a:xfrm>
            <a:off x="1901190" y="3573780"/>
            <a:ext cx="8387715" cy="16814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("张三".equals(obj)) {</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list.remove(obj);</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856615" y="5382895"/>
            <a:ext cx="1057656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在使用break语句跳出循环以后，由于没有继续使用迭代器对集合中的元素进行迭代，所以集合中删除元素对程序没有任何影响，就不会再出现异常</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928370" y="2266950"/>
            <a:ext cx="31750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27293" y="2400559"/>
            <a:ext cx="297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并发修改异常解决方式二</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3" name="矩形 12"/>
          <p:cNvSpPr/>
          <p:nvPr/>
        </p:nvSpPr>
        <p:spPr>
          <a:xfrm>
            <a:off x="1901190" y="3717290"/>
            <a:ext cx="8387715" cy="12680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("张三".equals(obj)) {</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.remove();</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4029710" y="1927225"/>
            <a:ext cx="7569200" cy="147637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如果需要在集合的迭代期间对集合中的元素进行删除，可以使用迭代器本身的删除方法，将案例代码</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list.remove(obj);</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sz="2000" dirty="0">
                <a:solidFill>
                  <a:srgbClr val="595959"/>
                </a:solidFill>
                <a:latin typeface="微软雅黑" panose="020B0503020204020204" pitchFamily="34" charset="-122"/>
                <a:ea typeface="微软雅黑" panose="020B0503020204020204" pitchFamily="34" charset="-122"/>
                <a:cs typeface="+mn-ea"/>
              </a:rPr>
              <a:t>替换成it.remove()即可解决这个问题，代码如下</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smtClean="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3"/>
            </p:custDataLst>
          </p:nvPr>
        </p:nvSpPr>
        <p:spPr>
          <a:xfrm>
            <a:off x="1000125" y="2266950"/>
            <a:ext cx="25628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2214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修改后的运行结果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03955" y="2251710"/>
            <a:ext cx="756920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替换代码后再次运行程序，</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sym typeface="+mn-ea"/>
            </a:endParaRPr>
          </a:p>
        </p:txBody>
      </p:sp>
      <p:pic>
        <p:nvPicPr>
          <p:cNvPr id="36" name="图片 36"/>
          <p:cNvPicPr>
            <a:picLocks noChangeAspect="1"/>
          </p:cNvPicPr>
          <p:nvPr/>
        </p:nvPicPr>
        <p:blipFill>
          <a:blip r:embed="rId4"/>
          <a:stretch>
            <a:fillRect/>
          </a:stretch>
        </p:blipFill>
        <p:spPr>
          <a:xfrm>
            <a:off x="2830512" y="3462020"/>
            <a:ext cx="6529427" cy="187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foreach，</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能够使用foreach遍历集合</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Chevron 3"/>
          <p:cNvSpPr/>
          <p:nvPr>
            <p:custDataLst>
              <p:tags r:id="rId1"/>
            </p:custDataLst>
          </p:nvPr>
        </p:nvSpPr>
        <p:spPr>
          <a:xfrm>
            <a:off x="1012825" y="1025525"/>
            <a:ext cx="29438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86043" y="1176279"/>
            <a:ext cx="2618105"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sym typeface="+mn-ea"/>
              </a:rPr>
              <a:t>foreach</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循环语法格式</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143635" y="1990725"/>
            <a:ext cx="9718040" cy="1014730"/>
          </a:xfrm>
          <a:prstGeom prst="rect">
            <a:avLst/>
          </a:prstGeom>
          <a:noFill/>
        </p:spPr>
        <p:txBody>
          <a:bodyPr wrap="non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foreach</a:t>
            </a:r>
            <a:r>
              <a:rPr lang="zh-CN" altLang="zh-CN" sz="2000" dirty="0">
                <a:solidFill>
                  <a:srgbClr val="595959"/>
                </a:solidFill>
                <a:latin typeface="微软雅黑" panose="020B0503020204020204" pitchFamily="34" charset="-122"/>
                <a:ea typeface="微软雅黑" panose="020B0503020204020204" pitchFamily="34" charset="-122"/>
                <a:cs typeface="+mn-ea"/>
              </a:rPr>
              <a:t>循环是一种更加简洁的for循环。foreach循环用于</a:t>
            </a:r>
            <a:r>
              <a:rPr lang="zh-CN" altLang="zh-CN" sz="2000" dirty="0">
                <a:solidFill>
                  <a:srgbClr val="1369B2"/>
                </a:solidFill>
                <a:latin typeface="微软雅黑" panose="020B0503020204020204" pitchFamily="34" charset="-122"/>
                <a:ea typeface="微软雅黑" panose="020B0503020204020204" pitchFamily="34" charset="-122"/>
                <a:cs typeface="+mn-ea"/>
              </a:rPr>
              <a:t>遍历数组</a:t>
            </a:r>
            <a:r>
              <a:rPr lang="zh-CN" altLang="zh-CN" sz="2000" dirty="0">
                <a:solidFill>
                  <a:srgbClr val="595959"/>
                </a:solidFill>
                <a:latin typeface="微软雅黑" panose="020B0503020204020204" pitchFamily="34" charset="-122"/>
                <a:ea typeface="微软雅黑" panose="020B0503020204020204" pitchFamily="34" charset="-122"/>
                <a:cs typeface="+mn-ea"/>
              </a:rPr>
              <a:t>或</a:t>
            </a:r>
            <a:r>
              <a:rPr lang="zh-CN" altLang="zh-CN" sz="2000" dirty="0">
                <a:solidFill>
                  <a:srgbClr val="1369B2"/>
                </a:solidFill>
                <a:latin typeface="微软雅黑" panose="020B0503020204020204" pitchFamily="34" charset="-122"/>
                <a:ea typeface="微软雅黑" panose="020B0503020204020204" pitchFamily="34" charset="-122"/>
                <a:cs typeface="+mn-ea"/>
              </a:rPr>
              <a:t>集合</a:t>
            </a:r>
            <a:r>
              <a:rPr lang="zh-CN" altLang="zh-CN" sz="2000" dirty="0">
                <a:solidFill>
                  <a:srgbClr val="595959"/>
                </a:solidFill>
                <a:latin typeface="微软雅黑" panose="020B0503020204020204" pitchFamily="34" charset="-122"/>
                <a:ea typeface="微软雅黑" panose="020B0503020204020204" pitchFamily="34" charset="-122"/>
                <a:cs typeface="+mn-ea"/>
              </a:rPr>
              <a:t>中的元素，</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语法格式如下所示：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12"/>
          <p:cNvSpPr/>
          <p:nvPr/>
        </p:nvSpPr>
        <p:spPr>
          <a:xfrm>
            <a:off x="1901190" y="3339465"/>
            <a:ext cx="8387715" cy="1404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for(容器中元素类型 临时变量:容器变量) {</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174689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26029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46596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1738017"/>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2586157"/>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sz="2000" dirty="0">
                  <a:solidFill>
                    <a:srgbClr val="595959"/>
                  </a:solidFill>
                  <a:latin typeface="微软雅黑" panose="020B0503020204020204" pitchFamily="34" charset="-122"/>
                  <a:ea typeface="微软雅黑" panose="020B0503020204020204" pitchFamily="34" charset="-122"/>
                  <a:cs typeface="+mn-ea"/>
                  <a:sym typeface="+mn-lt"/>
                </a:rPr>
                <a:t>Collection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444311"/>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接口</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43206" y="4333374"/>
            <a:ext cx="1192190" cy="613315"/>
            <a:chOff x="2215144" y="3084852"/>
            <a:chExt cx="1244730" cy="843130"/>
          </a:xfrm>
        </p:grpSpPr>
        <p:sp>
          <p:nvSpPr>
            <p:cNvPr id="3" name="平行四边形 2"/>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4048758" y="4311721"/>
            <a:ext cx="5496560" cy="612775"/>
            <a:chOff x="4315150" y="2341731"/>
            <a:chExt cx="4122956" cy="539804"/>
          </a:xfrm>
        </p:grpSpPr>
        <p:sp>
          <p:nvSpPr>
            <p:cNvPr id="6" name="矩形 5"/>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集合遍历</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7" name="平行四边形 6"/>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33090" y="1082675"/>
            <a:ext cx="745299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zh-CN" sz="2000" dirty="0">
                <a:solidFill>
                  <a:srgbClr val="1369B2"/>
                </a:solidFill>
                <a:latin typeface="微软雅黑" panose="020B0503020204020204" pitchFamily="34" charset="-122"/>
                <a:ea typeface="微软雅黑" panose="020B0503020204020204" pitchFamily="34" charset="-122"/>
                <a:cs typeface="+mn-ea"/>
              </a:rPr>
              <a:t>foreach循环</a:t>
            </a:r>
            <a:r>
              <a:rPr lang="zh-CN" sz="2000" dirty="0">
                <a:solidFill>
                  <a:srgbClr val="595959"/>
                </a:solidFill>
                <a:latin typeface="微软雅黑" panose="020B0503020204020204" pitchFamily="34" charset="-122"/>
                <a:ea typeface="微软雅黑" panose="020B0503020204020204" pitchFamily="34" charset="-122"/>
                <a:cs typeface="+mn-ea"/>
              </a:rPr>
              <a:t>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652905" y="2209800"/>
            <a:ext cx="8687435" cy="3338195"/>
          </a:xfrm>
          <a:prstGeom prst="rect">
            <a:avLst/>
          </a:prstGeom>
        </p:spPr>
      </p:pic>
      <p:sp>
        <p:nvSpPr>
          <p:cNvPr id="7" name="矩形 6"/>
          <p:cNvSpPr/>
          <p:nvPr/>
        </p:nvSpPr>
        <p:spPr>
          <a:xfrm>
            <a:off x="1858010" y="2209800"/>
            <a:ext cx="8302625"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Example05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list.add("张三");                          // 向ArrayList集合中添加字符串元素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list.add("王五");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for (Object obj : list) {	  // 使用foreach循环遍历ArrayList对象</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System.out.println(obj);// 取出并打印ArrayList集合中的元素</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7" name="图片 37"/>
          <p:cNvPicPr>
            <a:picLocks noChangeAspect="1"/>
          </p:cNvPicPr>
          <p:nvPr/>
        </p:nvPicPr>
        <p:blipFill>
          <a:blip r:embed="rId2"/>
          <a:stretch>
            <a:fillRect/>
          </a:stretch>
        </p:blipFill>
        <p:spPr>
          <a:xfrm>
            <a:off x="2909252" y="2259648"/>
            <a:ext cx="6372528"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7" name="矩形 6"/>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endPar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3"/>
            </p:custDataLst>
          </p:nvPr>
        </p:nvSpPr>
        <p:spPr>
          <a:xfrm>
            <a:off x="1048385" y="2887345"/>
            <a:ext cx="10093960" cy="10845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foreach循环虽然书写起来很简洁，但在使用时也存在一定的</a:t>
            </a:r>
            <a:r>
              <a:rPr lang="zh-CN" sz="2000" dirty="0">
                <a:solidFill>
                  <a:srgbClr val="1369B2"/>
                </a:solidFill>
                <a:latin typeface="微软雅黑" panose="020B0503020204020204" pitchFamily="34" charset="-122"/>
              </a:rPr>
              <a:t>局限性</a:t>
            </a:r>
            <a:r>
              <a:rPr lang="zh-CN" sz="2000" dirty="0">
                <a:solidFill>
                  <a:srgbClr val="595959"/>
                </a:solidFill>
                <a:latin typeface="微软雅黑" panose="020B0503020204020204" pitchFamily="34" charset="-122"/>
              </a:rPr>
              <a:t>。当使用foreach循环遍历集合和数组时，只能访问集合中的元素，</a:t>
            </a:r>
            <a:r>
              <a:rPr lang="zh-CN" sz="2000" dirty="0">
                <a:solidFill>
                  <a:srgbClr val="1369B2"/>
                </a:solidFill>
                <a:latin typeface="微软雅黑" panose="020B0503020204020204" pitchFamily="34" charset="-122"/>
              </a:rPr>
              <a:t>不能</a:t>
            </a:r>
            <a:r>
              <a:rPr lang="zh-CN" sz="2000" dirty="0">
                <a:solidFill>
                  <a:srgbClr val="595959"/>
                </a:solidFill>
                <a:latin typeface="微软雅黑" panose="020B0503020204020204" pitchFamily="34" charset="-122"/>
              </a:rPr>
              <a:t>对其中的元素进行</a:t>
            </a:r>
            <a:r>
              <a:rPr lang="zh-CN" sz="2000" dirty="0">
                <a:solidFill>
                  <a:srgbClr val="1369B2"/>
                </a:solidFill>
                <a:latin typeface="微软雅黑" panose="020B0503020204020204" pitchFamily="34" charset="-122"/>
              </a:rPr>
              <a:t>修改</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04626"/>
            <a:ext cx="943911" cy="943911"/>
          </a:xfrm>
          <a:prstGeom prst="rect">
            <a:avLst/>
          </a:prstGeom>
        </p:spPr>
      </p:pic>
      <p:sp>
        <p:nvSpPr>
          <p:cNvPr id="2" name="Chevron 3"/>
          <p:cNvSpPr/>
          <p:nvPr>
            <p:custDataLst>
              <p:tags r:id="rId3"/>
            </p:custDataLst>
          </p:nvPr>
        </p:nvSpPr>
        <p:spPr>
          <a:xfrm>
            <a:off x="1071646" y="190182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204178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137535" y="1958340"/>
            <a:ext cx="852106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以一个String类型的数组为例演示foreach循环的缺陷</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2181860" y="1041400"/>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140460"/>
            <a:ext cx="2747645"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endPar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5182265" y="1041345"/>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369970" y="1041345"/>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4"/>
          <a:stretch>
            <a:fillRect/>
          </a:stretch>
        </p:blipFill>
        <p:spPr>
          <a:xfrm>
            <a:off x="1855470" y="2754630"/>
            <a:ext cx="9072245" cy="3451225"/>
          </a:xfrm>
          <a:prstGeom prst="rect">
            <a:avLst/>
          </a:prstGeom>
        </p:spPr>
      </p:pic>
      <p:sp>
        <p:nvSpPr>
          <p:cNvPr id="4" name="矩形 3"/>
          <p:cNvSpPr/>
          <p:nvPr/>
        </p:nvSpPr>
        <p:spPr>
          <a:xfrm>
            <a:off x="1286510" y="2754630"/>
            <a:ext cx="9641840" cy="3450590"/>
          </a:xfrm>
          <a:prstGeom prst="rect">
            <a:avLst/>
          </a:prstGeom>
        </p:spPr>
        <p:txBody>
          <a:bodyPr wrap="square">
            <a:spAutoFit/>
          </a:bodyPr>
          <a:lstStyle/>
          <a:p>
            <a:pPr lvl="1"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static String[] strs = { "aaa", "bbb", "ccc"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19200" lvl="2" indent="0" fontAlgn="auto">
              <a:lnSpc>
                <a:spcPct val="105000"/>
              </a:lnSpc>
              <a:buNone/>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foreach循环遍历数组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for (String str : strs)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str = "ddd";</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System.out.println("foreach循环修改后的数组:" + strs[0] + "," +   strs[1] + ","+ strs[2]);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for循环遍历数组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for (int i = 0; i &lt; strs.length; i++)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strs[i] = "ddd";</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lvl="1"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System.out.println("普通for循环修改后的数组:" + strs[0] + "," + strs[1] + ","+ strs[2]);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2" name="Chevron 3"/>
          <p:cNvSpPr/>
          <p:nvPr>
            <p:custDataLst>
              <p:tags r:id="rId3"/>
            </p:custDataLst>
          </p:nvPr>
        </p:nvSpPr>
        <p:spPr>
          <a:xfrm>
            <a:off x="1000125" y="2266950"/>
            <a:ext cx="1905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190875" y="2251710"/>
            <a:ext cx="557911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1" name="矩形 10"/>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endPar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41" name="图片 41"/>
          <p:cNvPicPr>
            <a:picLocks noChangeAspect="1"/>
          </p:cNvPicPr>
          <p:nvPr/>
        </p:nvPicPr>
        <p:blipFill>
          <a:blip r:embed="rId4"/>
          <a:stretch>
            <a:fillRect/>
          </a:stretch>
        </p:blipFill>
        <p:spPr>
          <a:xfrm>
            <a:off x="2976562" y="3215958"/>
            <a:ext cx="6238251" cy="19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3169" y="976381"/>
            <a:ext cx="943911" cy="943911"/>
          </a:xfrm>
          <a:prstGeom prst="rect">
            <a:avLst/>
          </a:prstGeom>
        </p:spPr>
      </p:pic>
      <p:sp>
        <p:nvSpPr>
          <p:cNvPr id="2" name="Chevron 3"/>
          <p:cNvSpPr/>
          <p:nvPr>
            <p:custDataLst>
              <p:tags r:id="rId3"/>
            </p:custDataLst>
          </p:nvPr>
        </p:nvSpPr>
        <p:spPr>
          <a:xfrm>
            <a:off x="1000125" y="2266950"/>
            <a:ext cx="25006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2214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1" name="矩形 10"/>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endParaRPr lang="zh-CN" altLang="en-US"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4"/>
            </p:custDataLst>
          </p:nvPr>
        </p:nvSpPr>
        <p:spPr>
          <a:xfrm>
            <a:off x="1386840" y="3352800"/>
            <a:ext cx="9416415" cy="18961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从上述图中的运行结果可以看出foreach循环并不能修改数组中元素的值。原因是第6行代码中的str = "ddd"只是将临时变量str赋值为了一个新的字符串，这和数组中的元素没有一点关系。而在普通for循环中，可以通过索引的方式引用数组中的元素并修改其值</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4" name="圆角矩形 3"/>
          <p:cNvSpPr/>
          <p:nvPr/>
        </p:nvSpPr>
        <p:spPr>
          <a:xfrm>
            <a:off x="1128395" y="3223260"/>
            <a:ext cx="9933305" cy="21551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128111" y="32232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677247" y="49937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Set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7.5.1  Set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Set接口简介</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，能够说出HashSet、LinkedHashSet、TreeSet的特点</a:t>
              </a:r>
              <a:endPar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7.5.1  Set</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96695" y="2204085"/>
            <a:ext cx="9213850" cy="2859405"/>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Set接口也继承自Collection接口，它与Collection接口中的方法基本一致，并没有对Collection接口进行功能上的扩充。与List接口不同的是，Set接口中</a:t>
            </a:r>
            <a:r>
              <a:rPr lang="zh-CN" altLang="zh-CN" sz="2000" dirty="0">
                <a:solidFill>
                  <a:srgbClr val="1369B2"/>
                </a:solidFill>
                <a:latin typeface="微软雅黑" panose="020B0503020204020204" pitchFamily="34" charset="-122"/>
              </a:rPr>
              <a:t>元素是无序的</a:t>
            </a:r>
            <a:r>
              <a:rPr lang="zh-CN" altLang="zh-CN" sz="2000" dirty="0">
                <a:solidFill>
                  <a:srgbClr val="595959"/>
                </a:solidFill>
                <a:latin typeface="微软雅黑" panose="020B0503020204020204" pitchFamily="34" charset="-122"/>
              </a:rPr>
              <a:t>，并且都会以某种规则保证存入的</a:t>
            </a:r>
            <a:r>
              <a:rPr lang="zh-CN" altLang="zh-CN" sz="2000" dirty="0">
                <a:solidFill>
                  <a:srgbClr val="1369B2"/>
                </a:solidFill>
                <a:latin typeface="微软雅黑" panose="020B0503020204020204" pitchFamily="34" charset="-122"/>
              </a:rPr>
              <a:t>元素不出现重复</a:t>
            </a:r>
            <a:r>
              <a:rPr lang="zh-CN" altLang="zh-CN" sz="2000" dirty="0">
                <a:solidFill>
                  <a:srgbClr val="595959"/>
                </a:solidFill>
                <a:latin typeface="微软雅黑" panose="020B0503020204020204" pitchFamily="34" charset="-122"/>
              </a:rPr>
              <a:t>。</a:t>
            </a:r>
            <a:endParaRPr lang="zh-CN" altLang="zh-CN" sz="2000" dirty="0">
              <a:solidFill>
                <a:srgbClr val="595959"/>
              </a:solidFill>
              <a:latin typeface="微软雅黑" panose="020B0503020204020204" pitchFamily="34" charset="-122"/>
            </a:endParaRPr>
          </a:p>
          <a:p>
            <a:pPr>
              <a:lnSpc>
                <a:spcPct val="150000"/>
              </a:lnSpc>
            </a:pPr>
            <a:endParaRPr lang="zh-CN" altLang="zh-CN" sz="2000" dirty="0">
              <a:solidFill>
                <a:srgbClr val="595959"/>
              </a:solidFill>
              <a:latin typeface="微软雅黑" panose="020B0503020204020204" pitchFamily="34" charset="-122"/>
            </a:endParaRPr>
          </a:p>
          <a:p>
            <a:pPr algn="l">
              <a:lnSpc>
                <a:spcPct val="150000"/>
              </a:lnSpc>
              <a:buClrTx/>
              <a:buSzTx/>
              <a:buFontTx/>
            </a:pPr>
            <a:r>
              <a:rPr lang="zh-CN" altLang="zh-CN" sz="2000" dirty="0">
                <a:solidFill>
                  <a:srgbClr val="595959"/>
                </a:solidFill>
                <a:latin typeface="微软雅黑" panose="020B0503020204020204" pitchFamily="34" charset="-122"/>
              </a:rPr>
              <a:t>Set接口常见的</a:t>
            </a:r>
            <a:r>
              <a:rPr lang="zh-CN" altLang="zh-CN" sz="2000" dirty="0">
                <a:solidFill>
                  <a:srgbClr val="1369B2"/>
                </a:solidFill>
                <a:latin typeface="微软雅黑" panose="020B0503020204020204" pitchFamily="34" charset="-122"/>
              </a:rPr>
              <a:t>实现类</a:t>
            </a:r>
            <a:r>
              <a:rPr lang="zh-CN" altLang="zh-CN" sz="2000" dirty="0">
                <a:solidFill>
                  <a:srgbClr val="595959"/>
                </a:solidFill>
                <a:latin typeface="微软雅黑" panose="020B0503020204020204" pitchFamily="34" charset="-122"/>
              </a:rPr>
              <a:t>有3个，分别是</a:t>
            </a:r>
            <a:r>
              <a:rPr lang="zh-CN" altLang="zh-CN" sz="2000" dirty="0">
                <a:solidFill>
                  <a:srgbClr val="1369B2"/>
                </a:solidFill>
                <a:latin typeface="微软雅黑" panose="020B0503020204020204" pitchFamily="34" charset="-122"/>
              </a:rPr>
              <a:t>HashSet、LinkedHashSet、TreeSet</a:t>
            </a:r>
            <a:r>
              <a:rPr lang="zh-CN" altLang="zh-CN" sz="2000" dirty="0">
                <a:solidFill>
                  <a:srgbClr val="595959"/>
                </a:solidFill>
                <a:latin typeface="微软雅黑" panose="020B0503020204020204" pitchFamily="34" charset="-122"/>
              </a:rPr>
              <a:t>。其中，HashSet根据对象的</a:t>
            </a:r>
            <a:r>
              <a:rPr lang="zh-CN" altLang="zh-CN" sz="2000" dirty="0">
                <a:solidFill>
                  <a:srgbClr val="1369B2"/>
                </a:solidFill>
                <a:latin typeface="微软雅黑" panose="020B0503020204020204" pitchFamily="34" charset="-122"/>
              </a:rPr>
              <a:t>哈希值</a:t>
            </a:r>
            <a:r>
              <a:rPr lang="zh-CN" altLang="zh-CN" sz="2000" dirty="0">
                <a:solidFill>
                  <a:srgbClr val="595959"/>
                </a:solidFill>
                <a:latin typeface="微软雅黑" panose="020B0503020204020204" pitchFamily="34" charset="-122"/>
              </a:rPr>
              <a:t>来确定元素在集合中的存储位置，具有良好的存取和</a:t>
            </a:r>
            <a:r>
              <a:rPr lang="zh-CN" altLang="zh-CN" sz="2000" dirty="0">
                <a:solidFill>
                  <a:srgbClr val="1369B2"/>
                </a:solidFill>
                <a:latin typeface="微软雅黑" panose="020B0503020204020204" pitchFamily="34" charset="-122"/>
              </a:rPr>
              <a:t>查找性能</a:t>
            </a:r>
            <a:r>
              <a:rPr lang="zh-CN" altLang="zh-CN" sz="2000" dirty="0">
                <a:solidFill>
                  <a:srgbClr val="595959"/>
                </a:solidFill>
                <a:latin typeface="微软雅黑" panose="020B0503020204020204" pitchFamily="34" charset="-122"/>
              </a:rPr>
              <a:t>；LinkedHashSet是</a:t>
            </a:r>
            <a:r>
              <a:rPr lang="zh-CN" altLang="zh-CN" sz="2000" dirty="0">
                <a:solidFill>
                  <a:srgbClr val="1369B2"/>
                </a:solidFill>
                <a:latin typeface="微软雅黑" panose="020B0503020204020204" pitchFamily="34" charset="-122"/>
              </a:rPr>
              <a:t>链表和哈希表</a:t>
            </a:r>
            <a:r>
              <a:rPr lang="zh-CN" altLang="zh-CN" sz="2000" dirty="0">
                <a:solidFill>
                  <a:srgbClr val="595959"/>
                </a:solidFill>
                <a:latin typeface="微软雅黑" panose="020B0503020204020204" pitchFamily="34" charset="-122"/>
              </a:rPr>
              <a:t>组合的一个数据存储结构；TreeSet则是以</a:t>
            </a:r>
            <a:r>
              <a:rPr lang="zh-CN" altLang="zh-CN" sz="2000" dirty="0">
                <a:solidFill>
                  <a:srgbClr val="1369B2"/>
                </a:solidFill>
                <a:latin typeface="微软雅黑" panose="020B0503020204020204" pitchFamily="34" charset="-122"/>
              </a:rPr>
              <a:t>二叉树</a:t>
            </a:r>
            <a:r>
              <a:rPr lang="zh-CN" altLang="zh-CN" sz="2000" dirty="0">
                <a:solidFill>
                  <a:srgbClr val="595959"/>
                </a:solidFill>
                <a:latin typeface="微软雅黑" panose="020B0503020204020204" pitchFamily="34" charset="-122"/>
              </a:rPr>
              <a:t>的方式存储元素，它可以对集合中的元素进行排序。</a:t>
            </a:r>
            <a:endParaRPr lang="zh-CN" altLang="zh-CN" sz="2000" dirty="0">
              <a:solidFill>
                <a:srgbClr val="595959"/>
              </a:solidFill>
              <a:latin typeface="微软雅黑" panose="020B0503020204020204" pitchFamily="34" charset="-122"/>
            </a:endParaRPr>
          </a:p>
        </p:txBody>
      </p:sp>
      <p:sp>
        <p:nvSpPr>
          <p:cNvPr id="3" name="文本框 2"/>
          <p:cNvSpPr txBox="1"/>
          <p:nvPr/>
        </p:nvSpPr>
        <p:spPr>
          <a:xfrm>
            <a:off x="1468288" y="1232159"/>
            <a:ext cx="1076325" cy="39878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Set</a:t>
            </a:r>
            <a:r>
              <a:rPr lang="zh-CN" altLang="en-US" sz="2000" dirty="0" smtClean="0">
                <a:solidFill>
                  <a:srgbClr val="1369B2"/>
                </a:solidFill>
                <a:latin typeface="微软雅黑" panose="020B0503020204020204" pitchFamily="34" charset="-122"/>
                <a:ea typeface="微软雅黑" panose="020B0503020204020204" pitchFamily="34" charset="-122"/>
              </a:rPr>
              <a:t>接口</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62685" y="2094865"/>
            <a:ext cx="9980295" cy="3963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2685" y="20948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758805" y="55721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860925" cy="1043940"/>
            <a:chOff x="8472" y="5316"/>
            <a:chExt cx="7655" cy="1644"/>
          </a:xfrm>
        </p:grpSpPr>
        <p:sp>
          <p:nvSpPr>
            <p:cNvPr id="15" name="TextBox 35"/>
            <p:cNvSpPr txBox="1">
              <a:spLocks noChangeArrowheads="1"/>
            </p:cNvSpPr>
            <p:nvPr/>
          </p:nvSpPr>
          <p:spPr bwMode="auto">
            <a:xfrm>
              <a:off x="9159" y="5316"/>
              <a:ext cx="696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Hash</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，能够使用在</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Hash</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中添加和获取元素</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174689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26029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465964"/>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1738017"/>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2586157"/>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sz="2000" dirty="0">
                  <a:solidFill>
                    <a:srgbClr val="595959"/>
                  </a:solidFill>
                  <a:latin typeface="微软雅黑" panose="020B0503020204020204" pitchFamily="34" charset="-122"/>
                  <a:ea typeface="微软雅黑" panose="020B0503020204020204" pitchFamily="34" charset="-122"/>
                  <a:cs typeface="+mn-ea"/>
                  <a:sym typeface="+mn-lt"/>
                </a:rPr>
                <a:t>Map</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444311"/>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常用工具类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43206" y="4333374"/>
            <a:ext cx="1192190" cy="613315"/>
            <a:chOff x="2215144" y="3084852"/>
            <a:chExt cx="1244730" cy="843130"/>
          </a:xfrm>
        </p:grpSpPr>
        <p:sp>
          <p:nvSpPr>
            <p:cNvPr id="3" name="平行四边形 2"/>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4048758" y="4311721"/>
            <a:ext cx="5496560" cy="612775"/>
            <a:chOff x="4315150" y="2341731"/>
            <a:chExt cx="4122956" cy="539804"/>
          </a:xfrm>
        </p:grpSpPr>
        <p:sp>
          <p:nvSpPr>
            <p:cNvPr id="6" name="矩形 5"/>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Lambda</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表达式</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7" name="平行四边形 6"/>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512570" y="2144395"/>
            <a:ext cx="9215120" cy="1915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HashSet</a:t>
            </a:r>
            <a:r>
              <a:rPr lang="zh-CN" sz="2000" dirty="0">
                <a:solidFill>
                  <a:srgbClr val="595959"/>
                </a:solidFill>
                <a:latin typeface="微软雅黑" panose="020B0503020204020204" pitchFamily="34" charset="-122"/>
              </a:rPr>
              <a:t>是Set接口的一个实现类，它所</a:t>
            </a:r>
            <a:r>
              <a:rPr lang="zh-CN" sz="2000" dirty="0">
                <a:solidFill>
                  <a:srgbClr val="1369B2"/>
                </a:solidFill>
                <a:latin typeface="微软雅黑" panose="020B0503020204020204" pitchFamily="34" charset="-122"/>
              </a:rPr>
              <a:t>存储的元素是不可重复</a:t>
            </a:r>
            <a:r>
              <a:rPr lang="zh-CN" sz="2000" dirty="0">
                <a:solidFill>
                  <a:srgbClr val="595959"/>
                </a:solidFill>
                <a:latin typeface="微软雅黑" panose="020B0503020204020204" pitchFamily="34" charset="-122"/>
              </a:rPr>
              <a:t>的。当向HashSet集合中添加一个元素时，首先会调用该元素的</a:t>
            </a:r>
            <a:r>
              <a:rPr lang="zh-CN" sz="2000" dirty="0">
                <a:solidFill>
                  <a:srgbClr val="1369B2"/>
                </a:solidFill>
                <a:latin typeface="微软雅黑" panose="020B0503020204020204" pitchFamily="34" charset="-122"/>
              </a:rPr>
              <a:t>hashCode()</a:t>
            </a:r>
            <a:r>
              <a:rPr lang="zh-CN" sz="2000" dirty="0">
                <a:solidFill>
                  <a:srgbClr val="595959"/>
                </a:solidFill>
                <a:latin typeface="微软雅黑" panose="020B0503020204020204" pitchFamily="34" charset="-122"/>
              </a:rPr>
              <a:t>方法来确定元素的存储位置，然后再调用元素对象的equals()方法来确保该位置没有重复元素。Set集合与List集合存取元素的方式都一样，但是Set集合中的元素是</a:t>
            </a:r>
            <a:r>
              <a:rPr lang="zh-CN" sz="2000" dirty="0">
                <a:solidFill>
                  <a:srgbClr val="1369B2"/>
                </a:solidFill>
                <a:latin typeface="微软雅黑" panose="020B0503020204020204" pitchFamily="34" charset="-122"/>
              </a:rPr>
              <a:t>无序</a:t>
            </a:r>
            <a:r>
              <a:rPr lang="zh-CN" sz="2000" dirty="0">
                <a:solidFill>
                  <a:srgbClr val="595959"/>
                </a:solidFill>
                <a:latin typeface="微软雅黑" panose="020B0503020204020204" pitchFamily="34" charset="-122"/>
              </a:rPr>
              <a:t>的。</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1910715"/>
            <a:ext cx="9933305" cy="23831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10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9097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452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案例一演示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19755" y="1076960"/>
            <a:ext cx="747331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下面通过一个案例学习HashSet集合的应用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65300" y="2119630"/>
            <a:ext cx="8659495" cy="3968115"/>
          </a:xfrm>
          <a:prstGeom prst="rect">
            <a:avLst/>
          </a:prstGeom>
        </p:spPr>
      </p:pic>
      <p:sp>
        <p:nvSpPr>
          <p:cNvPr id="7" name="矩形 6"/>
          <p:cNvSpPr/>
          <p:nvPr/>
        </p:nvSpPr>
        <p:spPr>
          <a:xfrm>
            <a:off x="1890395" y="2119630"/>
            <a:ext cx="8409940"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Example07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HashSet hset = new HashSet();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创建HashSet集合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hset.add("张三");                  // 向该Set集合中添加字符串</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hset.add("李四");                  // 向该Set集合中添加重复元素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.iterator();  // 获取Iterator对象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  // 通过while循环，判断集合中是否有元素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obj = it.next();// 如果有元素，就调用迭代器的next()方法获取元素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一</a:t>
            </a:r>
            <a:r>
              <a:rPr lang="zh-CN" altLang="en-US" sz="2000" dirty="0" smtClean="0">
                <a:solidFill>
                  <a:srgbClr val="1369B2"/>
                </a:solidFill>
                <a:latin typeface="微软雅黑" panose="020B0503020204020204" pitchFamily="34" charset="-122"/>
                <a:ea typeface="微软雅黑" panose="020B0503020204020204" pitchFamily="34" charset="-122"/>
              </a:rPr>
              <a:t>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3" name="图片 43"/>
          <p:cNvPicPr>
            <a:picLocks noChangeAspect="1"/>
          </p:cNvPicPr>
          <p:nvPr/>
        </p:nvPicPr>
        <p:blipFill>
          <a:blip r:embed="rId2"/>
          <a:stretch>
            <a:fillRect/>
          </a:stretch>
        </p:blipFill>
        <p:spPr>
          <a:xfrm>
            <a:off x="2740025" y="2205038"/>
            <a:ext cx="6709999" cy="24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一</a:t>
            </a:r>
            <a:r>
              <a:rPr lang="zh-CN" altLang="en-US" sz="2000" dirty="0" smtClean="0">
                <a:solidFill>
                  <a:srgbClr val="1369B2"/>
                </a:solidFill>
                <a:latin typeface="微软雅黑" panose="020B0503020204020204" pitchFamily="34" charset="-122"/>
                <a:ea typeface="微软雅黑" panose="020B0503020204020204" pitchFamily="34" charset="-122"/>
              </a:rPr>
              <a:t>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2" name="文本框 18"/>
          <p:cNvSpPr txBox="1"/>
          <p:nvPr>
            <p:custDataLst>
              <p:tags r:id="rId2"/>
            </p:custDataLst>
          </p:nvPr>
        </p:nvSpPr>
        <p:spPr>
          <a:xfrm>
            <a:off x="1487170" y="2790825"/>
            <a:ext cx="9215120" cy="10864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smtClean="0">
                <a:solidFill>
                  <a:srgbClr val="595959"/>
                </a:solidFill>
                <a:latin typeface="微软雅黑" panose="020B0503020204020204" pitchFamily="34" charset="-122"/>
              </a:rPr>
              <a:t>由</a:t>
            </a:r>
            <a:r>
              <a:rPr lang="zh-CN" altLang="en-US" sz="2000" dirty="0" smtClean="0">
                <a:solidFill>
                  <a:srgbClr val="595959"/>
                </a:solidFill>
                <a:latin typeface="微软雅黑" panose="020B0503020204020204" pitchFamily="34" charset="-122"/>
              </a:rPr>
              <a:t>上图</a:t>
            </a:r>
            <a:r>
              <a:rPr lang="zh-CN" altLang="zh-CN" sz="2000" dirty="0" smtClean="0">
                <a:solidFill>
                  <a:srgbClr val="595959"/>
                </a:solidFill>
                <a:latin typeface="微软雅黑" panose="020B0503020204020204" pitchFamily="34" charset="-122"/>
              </a:rPr>
              <a:t>的打印结果可以看出，取出元素的顺序与添加元素的顺序并不一致，并且重复存入的字符串对象“李四”被去除了，只添加了一次</a:t>
            </a:r>
            <a:r>
              <a:rPr lang="zh-CN" altLang="en-US" sz="2000" dirty="0" smtClean="0">
                <a:solidFill>
                  <a:srgbClr val="595959"/>
                </a:solidFill>
                <a:latin typeface="微软雅黑" panose="020B0503020204020204" pitchFamily="34" charset="-122"/>
              </a:rPr>
              <a:t>。</a:t>
            </a:r>
            <a:endParaRPr lang="zh-CN" altLang="en-US" sz="2000" dirty="0" smtClean="0">
              <a:solidFill>
                <a:srgbClr val="595959"/>
              </a:solidFill>
              <a:latin typeface="微软雅黑" panose="020B0503020204020204" pitchFamily="34" charset="-122"/>
            </a:endParaRPr>
          </a:p>
        </p:txBody>
      </p:sp>
      <p:sp>
        <p:nvSpPr>
          <p:cNvPr id="13" name="圆角矩形 12"/>
          <p:cNvSpPr/>
          <p:nvPr/>
        </p:nvSpPr>
        <p:spPr>
          <a:xfrm>
            <a:off x="1153795" y="2556510"/>
            <a:ext cx="9933305" cy="15551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2647" y="3727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956560" cy="398780"/>
          </a:xfrm>
          <a:prstGeom prst="rect">
            <a:avLst/>
          </a:prstGeom>
          <a:noFill/>
        </p:spPr>
        <p:txBody>
          <a:bodyPr wrap="none" rtlCol="0">
            <a:spAutoFit/>
          </a:bodyPr>
          <a:lstStyle/>
          <a:p>
            <a:pPr algn="l"/>
            <a:r>
              <a:rPr sz="2000" dirty="0" smtClean="0">
                <a:solidFill>
                  <a:srgbClr val="1369B2"/>
                </a:solidFill>
                <a:latin typeface="微软雅黑" panose="020B0503020204020204" pitchFamily="34" charset="-122"/>
                <a:ea typeface="微软雅黑" panose="020B0503020204020204" pitchFamily="34" charset="-122"/>
                <a:sym typeface="+mn-ea"/>
              </a:rPr>
              <a:t>HashSet存储元素的流程</a:t>
            </a:r>
            <a:endParaRPr sz="2000" dirty="0" smtClean="0">
              <a:solidFill>
                <a:srgbClr val="1369B2"/>
              </a:solidFill>
              <a:latin typeface="微软雅黑" panose="020B0503020204020204" pitchFamily="34" charset="-122"/>
              <a:ea typeface="微软雅黑" panose="020B0503020204020204" pitchFamily="34" charset="-122"/>
              <a:sym typeface="+mn-ea"/>
            </a:endParaRPr>
          </a:p>
        </p:txBody>
      </p:sp>
      <p:pic>
        <p:nvPicPr>
          <p:cNvPr id="30" name="图片 30"/>
          <p:cNvPicPr>
            <a:picLocks noChangeAspect="1"/>
          </p:cNvPicPr>
          <p:nvPr/>
        </p:nvPicPr>
        <p:blipFill>
          <a:blip r:embed="rId2"/>
          <a:stretch>
            <a:fillRect/>
          </a:stretch>
        </p:blipFill>
        <p:spPr>
          <a:xfrm>
            <a:off x="6189980" y="922973"/>
            <a:ext cx="5483366" cy="5760000"/>
          </a:xfrm>
          <a:prstGeom prst="rect">
            <a:avLst/>
          </a:prstGeom>
        </p:spPr>
      </p:pic>
      <p:sp>
        <p:nvSpPr>
          <p:cNvPr id="2" name="文本框 1"/>
          <p:cNvSpPr txBox="1"/>
          <p:nvPr/>
        </p:nvSpPr>
        <p:spPr>
          <a:xfrm>
            <a:off x="570230" y="1962150"/>
            <a:ext cx="5547995" cy="4246245"/>
          </a:xfrm>
          <a:prstGeom prst="rect">
            <a:avLst/>
          </a:prstGeom>
          <a:noFill/>
        </p:spPr>
        <p:txBody>
          <a:bodyPr wrap="square" rtlCol="0">
            <a:spAutoFit/>
          </a:bodyPr>
          <a:lstStyle/>
          <a:p>
            <a:pPr algn="l" fontAlgn="auto">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当调用HashSet集合的</a:t>
            </a:r>
            <a:r>
              <a:rPr lang="zh-CN" altLang="en-US" sz="2000" dirty="0" smtClean="0">
                <a:solidFill>
                  <a:srgbClr val="1369B2"/>
                </a:solidFill>
                <a:latin typeface="微软雅黑" panose="020B0503020204020204" pitchFamily="34" charset="-122"/>
                <a:ea typeface="微软雅黑" panose="020B0503020204020204" pitchFamily="34" charset="-122"/>
              </a:rPr>
              <a:t>add()</a:t>
            </a:r>
            <a:r>
              <a:rPr lang="zh-CN" altLang="en-US" sz="2000" dirty="0" smtClean="0">
                <a:solidFill>
                  <a:srgbClr val="595959"/>
                </a:solidFill>
                <a:latin typeface="微软雅黑" panose="020B0503020204020204" pitchFamily="34" charset="-122"/>
                <a:ea typeface="微软雅黑" panose="020B0503020204020204" pitchFamily="34" charset="-122"/>
              </a:rPr>
              <a:t>方法存入元素时，首先调用HashSet集合的</a:t>
            </a:r>
            <a:r>
              <a:rPr lang="zh-CN" altLang="en-US" sz="2000" dirty="0" smtClean="0">
                <a:solidFill>
                  <a:srgbClr val="1369B2"/>
                </a:solidFill>
                <a:latin typeface="微软雅黑" panose="020B0503020204020204" pitchFamily="34" charset="-122"/>
                <a:ea typeface="微软雅黑" panose="020B0503020204020204" pitchFamily="34" charset="-122"/>
              </a:rPr>
              <a:t>hashCode()</a:t>
            </a:r>
            <a:r>
              <a:rPr lang="zh-CN" altLang="en-US" sz="2000" dirty="0" smtClean="0">
                <a:solidFill>
                  <a:srgbClr val="595959"/>
                </a:solidFill>
                <a:latin typeface="微软雅黑" panose="020B0503020204020204" pitchFamily="34" charset="-122"/>
                <a:ea typeface="微软雅黑" panose="020B0503020204020204" pitchFamily="34" charset="-122"/>
              </a:rPr>
              <a:t>方法获得元素对象的哈希值，然后</a:t>
            </a:r>
            <a:r>
              <a:rPr lang="zh-CN" altLang="en-US" sz="2000" dirty="0" smtClean="0">
                <a:solidFill>
                  <a:srgbClr val="1369B2"/>
                </a:solidFill>
                <a:latin typeface="微软雅黑" panose="020B0503020204020204" pitchFamily="34" charset="-122"/>
                <a:ea typeface="微软雅黑" panose="020B0503020204020204" pitchFamily="34" charset="-122"/>
              </a:rPr>
              <a:t>根据对象的哈希值计算出一个存储位置</a:t>
            </a:r>
            <a:r>
              <a:rPr lang="zh-CN" altLang="en-US" sz="2000" dirty="0" smtClean="0">
                <a:solidFill>
                  <a:srgbClr val="595959"/>
                </a:solidFill>
                <a:latin typeface="微软雅黑" panose="020B0503020204020204" pitchFamily="34" charset="-122"/>
                <a:ea typeface="微软雅黑" panose="020B0503020204020204" pitchFamily="34" charset="-122"/>
              </a:rPr>
              <a:t>。如果该位置上</a:t>
            </a:r>
            <a:r>
              <a:rPr lang="zh-CN" altLang="en-US" sz="2000" dirty="0" smtClean="0">
                <a:solidFill>
                  <a:srgbClr val="1369B2"/>
                </a:solidFill>
                <a:latin typeface="微软雅黑" panose="020B0503020204020204" pitchFamily="34" charset="-122"/>
                <a:ea typeface="微软雅黑" panose="020B0503020204020204" pitchFamily="34" charset="-122"/>
              </a:rPr>
              <a:t>没有元素，则直接将元素存入</a:t>
            </a:r>
            <a:r>
              <a:rPr lang="zh-CN" altLang="en-US" sz="2000" dirty="0" smtClean="0">
                <a:solidFill>
                  <a:srgbClr val="595959"/>
                </a:solidFill>
                <a:latin typeface="微软雅黑" panose="020B0503020204020204" pitchFamily="34" charset="-122"/>
                <a:ea typeface="微软雅黑" panose="020B0503020204020204" pitchFamily="34" charset="-122"/>
              </a:rPr>
              <a:t>。如果该位置上</a:t>
            </a:r>
            <a:r>
              <a:rPr lang="zh-CN" altLang="en-US" sz="2000" dirty="0" smtClean="0">
                <a:solidFill>
                  <a:srgbClr val="1369B2"/>
                </a:solidFill>
                <a:latin typeface="微软雅黑" panose="020B0503020204020204" pitchFamily="34" charset="-122"/>
                <a:ea typeface="微软雅黑" panose="020B0503020204020204" pitchFamily="34" charset="-122"/>
              </a:rPr>
              <a:t>有元素存在，则会调用equals()方法让</a:t>
            </a:r>
            <a:r>
              <a:rPr lang="zh-CN" altLang="en-US" sz="2000" dirty="0" smtClean="0">
                <a:solidFill>
                  <a:srgbClr val="595959"/>
                </a:solidFill>
                <a:latin typeface="微软雅黑" panose="020B0503020204020204" pitchFamily="34" charset="-122"/>
                <a:ea typeface="微软雅黑" panose="020B0503020204020204" pitchFamily="34" charset="-122"/>
              </a:rPr>
              <a:t>当前存入的元素和该位置上的元素进行比较，如果返回的结果为false，就将该元素存入集合，返回的结果为true，则说明有重复元素，就将需要存入的重复元素舍弃。</a:t>
            </a:r>
            <a:endParaRPr lang="zh-CN" altLang="en-US" sz="2000" dirty="0" smtClean="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94868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088649"/>
            <a:ext cx="1452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案例二演示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33090" y="932815"/>
            <a:ext cx="804799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下面通过案例演示向HashSet存储自定义类对象</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46275" y="1707515"/>
            <a:ext cx="7792085" cy="4874260"/>
          </a:xfrm>
          <a:prstGeom prst="rect">
            <a:avLst/>
          </a:prstGeom>
        </p:spPr>
      </p:pic>
      <p:sp>
        <p:nvSpPr>
          <p:cNvPr id="7" name="矩形 6"/>
          <p:cNvSpPr/>
          <p:nvPr/>
        </p:nvSpPr>
        <p:spPr>
          <a:xfrm>
            <a:off x="2132330" y="1635760"/>
            <a:ext cx="7754620" cy="496189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省略声明变量</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，省略有参构造方法</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public String toString()</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重写toString()方法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return id+":"+name;</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class Example08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HashSet hs = new HashSet();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创建HashSet集合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stu1 = new Student("1", "张三");  // 创建Student对象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stu2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stu3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System.out.println(hs);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案例二运行结果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6" name="图片 46"/>
          <p:cNvPicPr>
            <a:picLocks noChangeAspect="1"/>
          </p:cNvPicPr>
          <p:nvPr/>
        </p:nvPicPr>
        <p:blipFill>
          <a:blip r:embed="rId2"/>
          <a:stretch>
            <a:fillRect/>
          </a:stretch>
        </p:blipFill>
        <p:spPr>
          <a:xfrm>
            <a:off x="2395220" y="2421573"/>
            <a:ext cx="7399591" cy="20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案例二结果分析</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12" name="文本框 18"/>
          <p:cNvSpPr txBox="1"/>
          <p:nvPr>
            <p:custDataLst>
              <p:tags r:id="rId2"/>
            </p:custDataLst>
          </p:nvPr>
        </p:nvSpPr>
        <p:spPr>
          <a:xfrm>
            <a:off x="1487170"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smtClean="0">
                <a:solidFill>
                  <a:srgbClr val="595959"/>
                </a:solidFill>
                <a:latin typeface="微软雅黑" panose="020B0503020204020204" pitchFamily="34" charset="-122"/>
              </a:rPr>
              <a:t>由</a:t>
            </a:r>
            <a:r>
              <a:rPr lang="zh-CN" altLang="en-US" sz="2000" dirty="0" smtClean="0">
                <a:solidFill>
                  <a:srgbClr val="595959"/>
                </a:solidFill>
                <a:latin typeface="微软雅黑" panose="020B0503020204020204" pitchFamily="34" charset="-122"/>
              </a:rPr>
              <a:t>上图</a:t>
            </a:r>
            <a:r>
              <a:rPr lang="zh-CN" altLang="zh-CN" sz="2000" dirty="0" smtClean="0">
                <a:solidFill>
                  <a:srgbClr val="595959"/>
                </a:solidFill>
                <a:latin typeface="微软雅黑" panose="020B0503020204020204" pitchFamily="34" charset="-122"/>
              </a:rPr>
              <a:t>可知，运行结果中出现了两个相同的学生信息“2:李四”，这样的学生信息应该被视为重复元素，不允许同时出现在HashSet集合中。上面文件之所以没有去掉这样的重复元素，是因为在定义Student类时没有重写hashCode()和equals()方法。</a:t>
            </a:r>
            <a:endParaRPr lang="zh-CN" altLang="en-US" sz="2000" dirty="0" smtClean="0">
              <a:solidFill>
                <a:srgbClr val="595959"/>
              </a:solidFill>
              <a:latin typeface="微软雅黑" panose="020B0503020204020204" pitchFamily="34" charset="-122"/>
            </a:endParaRPr>
          </a:p>
        </p:txBody>
      </p:sp>
      <p:sp>
        <p:nvSpPr>
          <p:cNvPr id="13" name="圆角矩形 12"/>
          <p:cNvSpPr/>
          <p:nvPr/>
        </p:nvSpPr>
        <p:spPr>
          <a:xfrm>
            <a:off x="1153795" y="2556510"/>
            <a:ext cx="9933305" cy="2512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2647" y="46844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Chevron 3"/>
          <p:cNvSpPr/>
          <p:nvPr>
            <p:custDataLst>
              <p:tags r:id="rId1"/>
            </p:custDataLst>
          </p:nvPr>
        </p:nvSpPr>
        <p:spPr>
          <a:xfrm>
            <a:off x="1143635" y="1111250"/>
            <a:ext cx="67221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14145" y="1245235"/>
            <a:ext cx="6331585" cy="398780"/>
          </a:xfrm>
          <a:prstGeom prst="rect">
            <a:avLst/>
          </a:prstGeom>
          <a:noFill/>
        </p:spPr>
        <p:txBody>
          <a:bodyPr wrap="squar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案例演示：向</a:t>
            </a:r>
            <a:r>
              <a:rPr lang="en-US" altLang="zh-CN" sz="2000" dirty="0" smtClean="0">
                <a:solidFill>
                  <a:srgbClr val="1369B2"/>
                </a:solidFill>
                <a:latin typeface="微软雅黑" panose="020B0503020204020204" pitchFamily="34" charset="-122"/>
                <a:ea typeface="微软雅黑" panose="020B0503020204020204" pitchFamily="34" charset="-122"/>
                <a:sym typeface="+mn-ea"/>
              </a:rPr>
              <a:t>HashSet</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集合中添加数据时去除重复数据</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706880" y="2922270"/>
            <a:ext cx="8775700" cy="1014730"/>
          </a:xfrm>
          <a:prstGeom prst="rect">
            <a:avLst/>
          </a:prstGeom>
          <a:noFill/>
        </p:spPr>
        <p:txBody>
          <a:bodyPr wrap="square" rtlCol="0">
            <a:spAutoFit/>
          </a:bodyPr>
          <a:lstStyle/>
          <a:p>
            <a:pPr>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sym typeface="+mn-ea"/>
              </a:rPr>
              <a:t>下面改写案例二中的Student类，假设id相同的学生就是同一个学生，改写后的</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代码执行。具体步骤如下。</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1934210" y="1851025"/>
            <a:ext cx="8004175" cy="4420870"/>
          </a:xfrm>
          <a:prstGeom prst="rect">
            <a:avLst/>
          </a:prstGeom>
        </p:spPr>
      </p:pic>
      <p:sp>
        <p:nvSpPr>
          <p:cNvPr id="7" name="矩形 6"/>
          <p:cNvSpPr/>
          <p:nvPr/>
        </p:nvSpPr>
        <p:spPr>
          <a:xfrm>
            <a:off x="2178685" y="1851025"/>
            <a:ext cx="766191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重写hashCode方法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int hashCode()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id.hashCode();	               // 返回id属性的哈希值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重写equals方法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boolean equals(Object obj) {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(this == obj) {                               // 判断是否是同一个对象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true;	                // 如果是，直接返回true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(!(obj instanceof Student)) {         // 判断对象是为Student类型</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false;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 = (Student) obj;            // 将对象强转为Student类型</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boolean b = this.id.equals(stu.id);   // 判断id值是否相同</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b;	                // 返回判断结果</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1210945"/>
            <a:ext cx="985520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改写</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类，在类中重写</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hashCode方法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equals方法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1679575" y="2353310"/>
            <a:ext cx="8574405" cy="3334385"/>
          </a:xfrm>
          <a:prstGeom prst="rect">
            <a:avLst/>
          </a:prstGeom>
        </p:spPr>
      </p:pic>
      <p:sp>
        <p:nvSpPr>
          <p:cNvPr id="7" name="矩形 6"/>
          <p:cNvSpPr/>
          <p:nvPr/>
        </p:nvSpPr>
        <p:spPr>
          <a:xfrm>
            <a:off x="1764665" y="2349500"/>
            <a:ext cx="8489315"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Example09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HashSet hs = new HashSet();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创建HashSet对象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stu1 = new Student("1", "张三");  // 创建Student对象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stu2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stu3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hs.add(stu1);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向集合存入对象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hs.add(stu2);</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hs.add(stu3);</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System.out.println(hs);                      // 打印集合中的元素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1354455"/>
            <a:ext cx="894588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方法，创建</a:t>
            </a:r>
            <a:r>
              <a:rPr lang="en-US" altLang="zh-CN" sz="1800" dirty="0">
                <a:solidFill>
                  <a:srgbClr val="595959"/>
                </a:solidFill>
                <a:latin typeface="微软雅黑" panose="020B0503020204020204" pitchFamily="34" charset="-122"/>
                <a:ea typeface="微软雅黑" panose="020B0503020204020204" pitchFamily="34" charset="-122"/>
                <a:cs typeface="+mn-ea"/>
              </a:rPr>
              <a:t>HashSet</a:t>
            </a:r>
            <a:r>
              <a:rPr lang="zh-CN" altLang="en-US" sz="1800" dirty="0">
                <a:solidFill>
                  <a:srgbClr val="595959"/>
                </a:solidFill>
                <a:latin typeface="微软雅黑" panose="020B0503020204020204" pitchFamily="34" charset="-122"/>
                <a:ea typeface="微软雅黑" panose="020B0503020204020204" pitchFamily="34" charset="-122"/>
                <a:cs typeface="+mn-ea"/>
              </a:rPr>
              <a:t>对象，并向集合中存入对象</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案例三运行结果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7" name="图片 47"/>
          <p:cNvPicPr>
            <a:picLocks noChangeAspect="1"/>
          </p:cNvPicPr>
          <p:nvPr/>
        </p:nvPicPr>
        <p:blipFill>
          <a:blip r:embed="rId2"/>
          <a:stretch>
            <a:fillRect/>
          </a:stretch>
        </p:blipFill>
        <p:spPr>
          <a:xfrm>
            <a:off x="2641917" y="2529205"/>
            <a:ext cx="6906819"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ea"/>
              </a:rPr>
              <a:t>LinkedHashSet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900930" cy="1043940"/>
            <a:chOff x="8472" y="5316"/>
            <a:chExt cx="7718" cy="1644"/>
          </a:xfrm>
        </p:grpSpPr>
        <p:sp>
          <p:nvSpPr>
            <p:cNvPr id="15" name="TextBox 35"/>
            <p:cNvSpPr txBox="1">
              <a:spLocks noChangeArrowheads="1"/>
            </p:cNvSpPr>
            <p:nvPr/>
          </p:nvSpPr>
          <p:spPr bwMode="auto">
            <a:xfrm>
              <a:off x="9159" y="5316"/>
              <a:ext cx="703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LinkedHashSe</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，能够在LinkedHashSet中添加和获取元素</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ea"/>
              </a:rPr>
              <a:t>LinkedHashSet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87170" y="2312670"/>
            <a:ext cx="9215120" cy="1915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HashSe</a:t>
            </a:r>
            <a:r>
              <a:rPr lang="en-US" altLang="zh-CN" sz="2000" dirty="0">
                <a:solidFill>
                  <a:srgbClr val="595959"/>
                </a:solidFill>
                <a:latin typeface="微软雅黑" panose="020B0503020204020204" pitchFamily="34" charset="-122"/>
              </a:rPr>
              <a:t>t</a:t>
            </a:r>
            <a:r>
              <a:rPr lang="zh-CN" sz="2000" dirty="0">
                <a:solidFill>
                  <a:srgbClr val="595959"/>
                </a:solidFill>
                <a:latin typeface="微软雅黑" panose="020B0503020204020204" pitchFamily="34" charset="-122"/>
              </a:rPr>
              <a:t>集合存储的元素是无序的，如果想让元素的存取顺序一致，可以使用Java提供的</a:t>
            </a:r>
            <a:r>
              <a:rPr lang="zh-CN" sz="2000" dirty="0">
                <a:solidFill>
                  <a:srgbClr val="1369B2"/>
                </a:solidFill>
                <a:latin typeface="微软雅黑" panose="020B0503020204020204" pitchFamily="34" charset="-122"/>
              </a:rPr>
              <a:t>LinkedHashSet</a:t>
            </a:r>
            <a:r>
              <a:rPr lang="zh-CN" sz="2000" dirty="0">
                <a:solidFill>
                  <a:srgbClr val="595959"/>
                </a:solidFill>
                <a:latin typeface="微软雅黑" panose="020B0503020204020204" pitchFamily="34" charset="-122"/>
              </a:rPr>
              <a:t>类，</a:t>
            </a:r>
            <a:r>
              <a:rPr lang="zh-CN" sz="2000" dirty="0">
                <a:solidFill>
                  <a:srgbClr val="1369B2"/>
                </a:solidFill>
                <a:latin typeface="微软雅黑" panose="020B0503020204020204" pitchFamily="34" charset="-122"/>
              </a:rPr>
              <a:t>LinkedHashSet类是HashSet的子类</a:t>
            </a:r>
            <a:r>
              <a:rPr lang="zh-CN" sz="2000" dirty="0">
                <a:solidFill>
                  <a:srgbClr val="595959"/>
                </a:solidFill>
                <a:latin typeface="微软雅黑" panose="020B0503020204020204" pitchFamily="34" charset="-122"/>
              </a:rPr>
              <a:t>，与LinkedList一样，它也使用</a:t>
            </a:r>
            <a:r>
              <a:rPr lang="zh-CN" sz="2000" dirty="0">
                <a:solidFill>
                  <a:srgbClr val="1369B2"/>
                </a:solidFill>
                <a:latin typeface="微软雅黑" panose="020B0503020204020204" pitchFamily="34" charset="-122"/>
              </a:rPr>
              <a:t>双向链表来维护内部元素的关系</a:t>
            </a:r>
            <a:r>
              <a:rPr lang="zh-CN" sz="2000" dirty="0">
                <a:solidFill>
                  <a:srgbClr val="595959"/>
                </a:solidFill>
                <a:latin typeface="微软雅黑" panose="020B0503020204020204" pitchFamily="34" charset="-122"/>
              </a:rPr>
              <a:t>。</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1982470"/>
            <a:ext cx="9933305" cy="23831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825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98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ea"/>
              </a:rPr>
              <a:t>LinkedHashSet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2044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40043" y="116040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321685" y="1076960"/>
            <a:ext cx="804799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下面通过一个案例学习LinkedHashSet类的用法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86915" y="2066290"/>
            <a:ext cx="7706360" cy="3966845"/>
          </a:xfrm>
          <a:prstGeom prst="rect">
            <a:avLst/>
          </a:prstGeom>
        </p:spPr>
      </p:pic>
      <p:sp>
        <p:nvSpPr>
          <p:cNvPr id="7" name="矩形 6"/>
          <p:cNvSpPr/>
          <p:nvPr/>
        </p:nvSpPr>
        <p:spPr>
          <a:xfrm>
            <a:off x="2156460" y="2066290"/>
            <a:ext cx="7367270"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java.util.LinkedHashSet;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Example10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LinkedHashSet set = new LinkedHashSet();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("张三");                   // 向该Set集合中添加字符串</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set.add("王五");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set.iterator();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 通过while循环，判断集合中是否有元素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obj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smtClean="0">
                <a:solidFill>
                  <a:srgbClr val="595959"/>
                </a:solidFill>
                <a:latin typeface="微软雅黑" panose="020B0503020204020204" pitchFamily="34" charset="-122"/>
                <a:ea typeface="微软雅黑" panose="020B0503020204020204" pitchFamily="34" charset="-122"/>
                <a:cs typeface="+mn-ea"/>
                <a:sym typeface="+mn-ea"/>
              </a:rPr>
              <a:t>LinkedHashSet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8" name="图片 48"/>
          <p:cNvPicPr>
            <a:picLocks noChangeAspect="1"/>
          </p:cNvPicPr>
          <p:nvPr/>
        </p:nvPicPr>
        <p:blipFill>
          <a:blip r:embed="rId2"/>
          <a:stretch>
            <a:fillRect/>
          </a:stretch>
        </p:blipFill>
        <p:spPr>
          <a:xfrm>
            <a:off x="2899092" y="2349500"/>
            <a:ext cx="6392881" cy="2160000"/>
          </a:xfrm>
          <a:prstGeom prst="rect">
            <a:avLst/>
          </a:prstGeom>
        </p:spPr>
      </p:pic>
      <p:sp>
        <p:nvSpPr>
          <p:cNvPr id="2" name="文本框 1"/>
          <p:cNvSpPr txBox="1"/>
          <p:nvPr/>
        </p:nvSpPr>
        <p:spPr>
          <a:xfrm>
            <a:off x="1252855" y="5374640"/>
            <a:ext cx="678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由上图可知，元素迭代出来的顺序和存入的顺序是一致的。</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607560" cy="1043940"/>
            <a:chOff x="8472" y="5316"/>
            <a:chExt cx="7256" cy="1644"/>
          </a:xfrm>
        </p:grpSpPr>
        <p:sp>
          <p:nvSpPr>
            <p:cNvPr id="15" name="TextBox 35"/>
            <p:cNvSpPr txBox="1">
              <a:spLocks noChangeArrowheads="1"/>
            </p:cNvSpPr>
            <p:nvPr/>
          </p:nvSpPr>
          <p:spPr bwMode="auto">
            <a:xfrm>
              <a:off x="9159" y="5316"/>
              <a:ext cx="6569"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TreeSet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，能够在TreeSet中添加、获取、删除元素</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1105535"/>
            <a:ext cx="27063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2087245" cy="398780"/>
          </a:xfrm>
          <a:prstGeom prst="rect">
            <a:avLst/>
          </a:prstGeom>
          <a:noFill/>
        </p:spPr>
        <p:txBody>
          <a:bodyPr wrap="none" rtlCol="0">
            <a:spAutoFit/>
          </a:bodyPr>
          <a:lstStyle/>
          <a:p>
            <a:pPr algn="l"/>
            <a:r>
              <a:rPr lang="en-US" sz="2000" dirty="0" smtClean="0">
                <a:solidFill>
                  <a:srgbClr val="1369B2"/>
                </a:solidFill>
                <a:latin typeface="微软雅黑" panose="020B0503020204020204" pitchFamily="34" charset="-122"/>
                <a:ea typeface="微软雅黑" panose="020B0503020204020204" pitchFamily="34" charset="-122"/>
                <a:sym typeface="+mn-ea"/>
              </a:rPr>
              <a:t>TreeSet</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集合介绍</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409065" y="2636520"/>
            <a:ext cx="9373235" cy="2399665"/>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TreeSet</a:t>
            </a:r>
            <a:r>
              <a:rPr lang="zh-CN" altLang="zh-CN" sz="2000" dirty="0">
                <a:solidFill>
                  <a:srgbClr val="595959"/>
                </a:solidFill>
                <a:latin typeface="微软雅黑" panose="020B0503020204020204" pitchFamily="34" charset="-122"/>
                <a:ea typeface="微软雅黑" panose="020B0503020204020204" pitchFamily="34" charset="-122"/>
                <a:cs typeface="+mn-ea"/>
              </a:rPr>
              <a:t>是Set接口的另一个实现类，它内部采用</a:t>
            </a:r>
            <a:r>
              <a:rPr lang="zh-CN" altLang="zh-CN" sz="2000" dirty="0">
                <a:solidFill>
                  <a:srgbClr val="1369B2"/>
                </a:solidFill>
                <a:latin typeface="微软雅黑" panose="020B0503020204020204" pitchFamily="34" charset="-122"/>
                <a:ea typeface="微软雅黑" panose="020B0503020204020204" pitchFamily="34" charset="-122"/>
                <a:cs typeface="+mn-ea"/>
              </a:rPr>
              <a:t>平衡二叉树</a:t>
            </a:r>
            <a:r>
              <a:rPr lang="zh-CN" altLang="zh-CN" sz="2000" dirty="0">
                <a:solidFill>
                  <a:srgbClr val="595959"/>
                </a:solidFill>
                <a:latin typeface="微软雅黑" panose="020B0503020204020204" pitchFamily="34" charset="-122"/>
                <a:ea typeface="微软雅黑" panose="020B0503020204020204" pitchFamily="34" charset="-122"/>
                <a:cs typeface="+mn-ea"/>
              </a:rPr>
              <a:t>来存储元素，这样的结构可以保证</a:t>
            </a:r>
            <a:r>
              <a:rPr lang="zh-CN" altLang="zh-CN" sz="2000" dirty="0">
                <a:solidFill>
                  <a:srgbClr val="1369B2"/>
                </a:solidFill>
                <a:latin typeface="微软雅黑" panose="020B0503020204020204" pitchFamily="34" charset="-122"/>
                <a:ea typeface="微软雅黑" panose="020B0503020204020204" pitchFamily="34" charset="-122"/>
                <a:cs typeface="+mn-ea"/>
              </a:rPr>
              <a:t>TreeSet集合中没有重复的元素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并且可以对元素进行排序</a:t>
            </a:r>
            <a:r>
              <a:rPr lang="zh-CN" altLang="zh-CN" sz="2000" dirty="0">
                <a:solidFill>
                  <a:srgbClr val="595959"/>
                </a:solidFill>
                <a:latin typeface="微软雅黑" panose="020B0503020204020204" pitchFamily="34" charset="-122"/>
                <a:ea typeface="微软雅黑" panose="020B0503020204020204" pitchFamily="34" charset="-122"/>
                <a:cs typeface="+mn-ea"/>
              </a:rPr>
              <a:t>。所谓二叉树就是说每个节点最多有两个子节点的有序树，每个节点及其子节点组成的树称为子树，通常左侧的子节点称为“左子树”，右侧的节点称为“右子树”，</a:t>
            </a:r>
            <a:r>
              <a:rPr lang="zh-CN" altLang="zh-CN" sz="2000" dirty="0">
                <a:solidFill>
                  <a:srgbClr val="1369B2"/>
                </a:solidFill>
                <a:latin typeface="微软雅黑" panose="020B0503020204020204" pitchFamily="34" charset="-122"/>
                <a:ea typeface="微软雅黑" panose="020B0503020204020204" pitchFamily="34" charset="-122"/>
                <a:cs typeface="+mn-ea"/>
              </a:rPr>
              <a:t>其中左子树上的元素小于它的根结点，而右子树上的元素大于它的根结点</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9210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93"/>
          <p:cNvSpPr/>
          <p:nvPr/>
        </p:nvSpPr>
        <p:spPr>
          <a:xfrm rot="10800000">
            <a:off x="10643235" y="48101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976880" cy="398780"/>
          </a:xfrm>
          <a:prstGeom prst="rect">
            <a:avLst/>
          </a:prstGeom>
          <a:noFill/>
        </p:spPr>
        <p:txBody>
          <a:bodyPr wrap="none" rtlCol="0">
            <a:spAutoFit/>
          </a:bodyPr>
          <a:lstStyle/>
          <a:p>
            <a:r>
              <a:rPr sz="2000" dirty="0" smtClean="0">
                <a:solidFill>
                  <a:srgbClr val="1369B2"/>
                </a:solidFill>
                <a:latin typeface="微软雅黑" panose="020B0503020204020204" pitchFamily="34" charset="-122"/>
                <a:ea typeface="微软雅黑" panose="020B0503020204020204" pitchFamily="34" charset="-122"/>
                <a:sym typeface="+mn-ea"/>
              </a:rPr>
              <a:t>二叉树中元素的存储结构</a:t>
            </a:r>
            <a:endParaRPr sz="2000" dirty="0" smtClean="0">
              <a:solidFill>
                <a:srgbClr val="1369B2"/>
              </a:solidFill>
              <a:latin typeface="微软雅黑" panose="020B0503020204020204" pitchFamily="34" charset="-122"/>
              <a:ea typeface="微软雅黑" panose="020B0503020204020204" pitchFamily="34" charset="-122"/>
              <a:sym typeface="+mn-ea"/>
            </a:endParaRPr>
          </a:p>
        </p:txBody>
      </p:sp>
      <p:graphicFrame>
        <p:nvGraphicFramePr>
          <p:cNvPr id="2" name="对象 -2147482623"/>
          <p:cNvGraphicFramePr>
            <a:graphicFrameLocks noChangeAspect="1"/>
          </p:cNvGraphicFramePr>
          <p:nvPr/>
        </p:nvGraphicFramePr>
        <p:xfrm>
          <a:off x="3095308" y="2025650"/>
          <a:ext cx="5998905" cy="2808000"/>
        </p:xfrm>
        <a:graphic>
          <a:graphicData uri="http://schemas.openxmlformats.org/presentationml/2006/ole">
            <mc:AlternateContent xmlns:mc="http://schemas.openxmlformats.org/markup-compatibility/2006">
              <mc:Choice xmlns:v="urn:schemas-microsoft-com:vml" Requires="v">
                <p:oleObj spid="_x0000_s3099" name="" r:id="rId2" imgW="3933190" imgH="1851025" progId="Visio.Drawing.11">
                  <p:embed/>
                </p:oleObj>
              </mc:Choice>
              <mc:Fallback>
                <p:oleObj name="" r:id="rId2" imgW="3933190" imgH="1851025" progId="Visio.Drawing.11">
                  <p:embed/>
                  <p:pic>
                    <p:nvPicPr>
                      <p:cNvPr id="0" name="图片 3075"/>
                      <p:cNvPicPr/>
                      <p:nvPr/>
                    </p:nvPicPr>
                    <p:blipFill>
                      <a:blip r:embed="rId3"/>
                      <a:stretch>
                        <a:fillRect/>
                      </a:stretch>
                    </p:blipFill>
                    <p:spPr>
                      <a:xfrm>
                        <a:off x="3095308" y="2025650"/>
                        <a:ext cx="5998905" cy="2808000"/>
                      </a:xfrm>
                      <a:prstGeom prst="rect">
                        <a:avLst/>
                      </a:prstGeom>
                      <a:noFill/>
                      <a:ln w="38100">
                        <a:noFill/>
                        <a:miter/>
                      </a:ln>
                    </p:spPr>
                  </p:pic>
                </p:oleObj>
              </mc:Fallback>
            </mc:AlternateContent>
          </a:graphicData>
        </a:graphic>
      </p:graphicFrame>
      <p:sp>
        <p:nvSpPr>
          <p:cNvPr id="100" name="文本框 99"/>
          <p:cNvSpPr txBox="1"/>
          <p:nvPr/>
        </p:nvSpPr>
        <p:spPr>
          <a:xfrm>
            <a:off x="1143635" y="5295900"/>
            <a:ext cx="1025461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在二叉树中，同一层的元素，左边的元素总是小于右边的元素。</a:t>
            </a: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接下来通过一个具体的图例来演示二叉树的存储过程。</a:t>
            </a:r>
            <a:endPar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36040"/>
            <a:ext cx="2852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75999"/>
            <a:ext cx="2214880" cy="398780"/>
          </a:xfrm>
          <a:prstGeom prst="rect">
            <a:avLst/>
          </a:prstGeom>
          <a:noFill/>
        </p:spPr>
        <p:txBody>
          <a:bodyPr wrap="none" rtlCol="0">
            <a:spAutoFit/>
          </a:bodyPr>
          <a:lstStyle/>
          <a:p>
            <a:r>
              <a:rPr sz="2000" dirty="0" smtClean="0">
                <a:solidFill>
                  <a:srgbClr val="1369B2"/>
                </a:solidFill>
                <a:latin typeface="微软雅黑" panose="020B0503020204020204" pitchFamily="34" charset="-122"/>
                <a:ea typeface="微软雅黑" panose="020B0503020204020204" pitchFamily="34" charset="-122"/>
                <a:sym typeface="+mn-ea"/>
              </a:rPr>
              <a:t>二叉树的存储方式</a:t>
            </a:r>
            <a:endParaRPr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180205" y="937260"/>
            <a:ext cx="7218680"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假设向集合中存入8个元素，依次为13、8、17、17、1、11、15、25，如果以二叉树的方式来存储，在集合中的存储结构会形成一个树状结构。</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具体存储方式如下图所示。</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对象 -2147482622"/>
          <p:cNvGraphicFramePr>
            <a:graphicFrameLocks noChangeAspect="1"/>
          </p:cNvGraphicFramePr>
          <p:nvPr/>
        </p:nvGraphicFramePr>
        <p:xfrm>
          <a:off x="3386773" y="2961640"/>
          <a:ext cx="5416160" cy="2736000"/>
        </p:xfrm>
        <a:graphic>
          <a:graphicData uri="http://schemas.openxmlformats.org/presentationml/2006/ole">
            <mc:AlternateContent xmlns:mc="http://schemas.openxmlformats.org/markup-compatibility/2006">
              <mc:Choice xmlns:v="urn:schemas-microsoft-com:vml" Requires="v">
                <p:oleObj spid="_x0000_s4118" name="" r:id="rId2" imgW="3107055" imgH="1575435" progId="Visio.Drawing.11">
                  <p:embed/>
                </p:oleObj>
              </mc:Choice>
              <mc:Fallback>
                <p:oleObj name="" r:id="rId2" imgW="3107055" imgH="1575435" progId="Visio.Drawing.11">
                  <p:embed/>
                  <p:pic>
                    <p:nvPicPr>
                      <p:cNvPr id="0" name="图片 5"/>
                      <p:cNvPicPr/>
                      <p:nvPr/>
                    </p:nvPicPr>
                    <p:blipFill>
                      <a:blip r:embed="rId3"/>
                      <a:stretch>
                        <a:fillRect/>
                      </a:stretch>
                    </p:blipFill>
                    <p:spPr>
                      <a:xfrm>
                        <a:off x="3386773" y="2961640"/>
                        <a:ext cx="5416160" cy="2736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354195" cy="1043940"/>
            <a:chOff x="8472" y="5316"/>
            <a:chExt cx="6857" cy="1644"/>
          </a:xfrm>
        </p:grpSpPr>
        <p:sp>
          <p:nvSpPr>
            <p:cNvPr id="15" name="TextBox 35"/>
            <p:cNvSpPr txBox="1">
              <a:spLocks noChangeArrowheads="1"/>
            </p:cNvSpPr>
            <p:nvPr/>
          </p:nvSpPr>
          <p:spPr bwMode="auto">
            <a:xfrm>
              <a:off x="9159" y="5316"/>
              <a:ext cx="6170"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集合概述</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，能够说出集合的作用</a:t>
              </a:r>
              <a:endParaRPr lang="en-US" alt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33127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849245" cy="398780"/>
          </a:xfrm>
          <a:prstGeom prst="rect">
            <a:avLst/>
          </a:prstGeom>
          <a:noFill/>
        </p:spPr>
        <p:txBody>
          <a:bodyPr wrap="none" rtlCol="0">
            <a:spAutoFit/>
          </a:bodyPr>
          <a:lstStyle/>
          <a:p>
            <a:r>
              <a:rPr lang="en-US" sz="2000" dirty="0" smtClean="0">
                <a:solidFill>
                  <a:srgbClr val="1369B2"/>
                </a:solidFill>
                <a:latin typeface="微软雅黑" panose="020B0503020204020204" pitchFamily="34" charset="-122"/>
                <a:ea typeface="微软雅黑" panose="020B0503020204020204" pitchFamily="34" charset="-122"/>
                <a:sym typeface="+mn-ea"/>
              </a:rPr>
              <a:t>TreeSet</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集合的特有方法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4456430" y="937260"/>
            <a:ext cx="6701155"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针对TreeSet集合存储元素的特殊性，TreeSet在继承Set接口的基础上实现了一些特有的方法。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endPar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5" name="表格 14"/>
          <p:cNvGraphicFramePr>
            <a:graphicFrameLocks noGrp="1"/>
          </p:cNvGraphicFramePr>
          <p:nvPr>
            <p:custDataLst>
              <p:tags r:id="rId2"/>
            </p:custDataLst>
          </p:nvPr>
        </p:nvGraphicFramePr>
        <p:xfrm>
          <a:off x="1448107" y="1995964"/>
          <a:ext cx="9797415" cy="4547870"/>
        </p:xfrm>
        <a:graphic>
          <a:graphicData uri="http://schemas.openxmlformats.org/drawingml/2006/table">
            <a:tbl>
              <a:tblPr>
                <a:tableStyleId>{7DF18680-E054-41AD-8BC1-D1AEF772440D}</a:tableStyleId>
              </a:tblPr>
              <a:tblGrid>
                <a:gridCol w="3233420"/>
                <a:gridCol w="6563995"/>
              </a:tblGrid>
              <a:tr h="46291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51054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first()</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返回TreeSet集合的首个元素</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last()</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lower(Object o)</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返回TreeSet集合中小于给定元素的最大元素，如果没有返回null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floor(Object o)</a:t>
                      </a:r>
                      <a:endPar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返回TreeSet集合中小于或等于给定元素的最大元素，如果没有返回null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higher(Object o)</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返回TreeSet集合中大于给定元素的最小元素，如果没有返回null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117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ceiling(Object o)</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返回TreeSet集合中大于或等于给定元素的最小元素，如果没有返回null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pollFirst()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pollLast()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94868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08864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13100" y="94869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sym typeface="+mn-ea"/>
              </a:rPr>
              <a:t>定义</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main()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方法</a:t>
            </a:r>
            <a:r>
              <a:rPr lang="zh-CN" sz="2000" dirty="0">
                <a:solidFill>
                  <a:srgbClr val="595959"/>
                </a:solidFill>
                <a:latin typeface="微软雅黑" panose="020B0503020204020204" pitchFamily="34" charset="-122"/>
                <a:ea typeface="微软雅黑" panose="020B0503020204020204" pitchFamily="34" charset="-122"/>
                <a:cs typeface="+mn-ea"/>
              </a:rPr>
              <a:t>演示TreeSet集合中常用方法的使用，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26310" y="1758315"/>
            <a:ext cx="7738110" cy="4742815"/>
          </a:xfrm>
          <a:prstGeom prst="rect">
            <a:avLst/>
          </a:prstGeom>
        </p:spPr>
      </p:pic>
      <p:sp>
        <p:nvSpPr>
          <p:cNvPr id="7" name="矩形 6"/>
          <p:cNvSpPr/>
          <p:nvPr/>
        </p:nvSpPr>
        <p:spPr>
          <a:xfrm>
            <a:off x="2438400" y="1758315"/>
            <a:ext cx="7408545" cy="4742815"/>
          </a:xfrm>
          <a:prstGeom prst="rect">
            <a:avLst/>
          </a:prstGeom>
        </p:spPr>
        <p:txBody>
          <a:bodyPr wrap="square">
            <a:spAutoFit/>
          </a:bodyPr>
          <a:lstStyle/>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TreeSet ts = new TreeSet();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创建TreeSet集合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1、向TreeSet集合中添加元素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ts.add(29);</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ts.add(101);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ts.add(21);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System.out.println("创建的TreeSet集合为："+ts);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2、获取首尾元素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System.out.println("TreeSet集合首元素为："+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System.out.println("TreeSet集合尾部元素为："+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ts.last()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3、比较并获取元素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System.out.println("集合中小于或等于9的最大的一个元素为："+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ts.floor(9))</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System.out.println("集合中大于10的最小的一个元素为："+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ts.higher(10)</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System.out.println("集合中大于100的最小的一个元素为："+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ts.higher(100)</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4、删除元素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 first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ts.pollFirst()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System.out.println("删除的第一个元素是："+first);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System.out.println("删除第一个元素后TreeSet集合变为："+ts);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0" name="图片 50"/>
          <p:cNvPicPr>
            <a:picLocks noChangeAspect="1"/>
          </p:cNvPicPr>
          <p:nvPr/>
        </p:nvPicPr>
        <p:blipFill>
          <a:blip r:embed="rId2"/>
          <a:stretch>
            <a:fillRect/>
          </a:stretch>
        </p:blipFill>
        <p:spPr>
          <a:xfrm>
            <a:off x="2939097" y="2125980"/>
            <a:ext cx="6313228" cy="363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809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2341245" cy="398780"/>
          </a:xfrm>
          <a:prstGeom prst="rect">
            <a:avLst/>
          </a:prstGeom>
          <a:noFill/>
        </p:spPr>
        <p:txBody>
          <a:bodyPr wrap="none" rtlCol="0">
            <a:spAutoFit/>
          </a:bodyPr>
          <a:lstStyle/>
          <a:p>
            <a:pPr algn="l"/>
            <a:r>
              <a:rPr sz="2000" dirty="0" smtClean="0">
                <a:solidFill>
                  <a:srgbClr val="1369B2"/>
                </a:solidFill>
                <a:latin typeface="微软雅黑" panose="020B0503020204020204" pitchFamily="34" charset="-122"/>
                <a:ea typeface="微软雅黑" panose="020B0503020204020204" pitchFamily="34" charset="-122"/>
              </a:rPr>
              <a:t>TreeSet的排序规则</a:t>
            </a:r>
            <a:endParaRPr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170" y="2886710"/>
            <a:ext cx="9215120" cy="11601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Java提供了两种TreeSet的排序规则，分别为</a:t>
            </a:r>
            <a:r>
              <a:rPr sz="2000" dirty="0">
                <a:solidFill>
                  <a:srgbClr val="1369B2"/>
                </a:solidFill>
                <a:latin typeface="微软雅黑" panose="020B0503020204020204" pitchFamily="34" charset="-122"/>
              </a:rPr>
              <a:t>自然排序</a:t>
            </a:r>
            <a:r>
              <a:rPr sz="2000" dirty="0">
                <a:solidFill>
                  <a:srgbClr val="595959"/>
                </a:solidFill>
                <a:latin typeface="微软雅黑" panose="020B0503020204020204" pitchFamily="34" charset="-122"/>
              </a:rPr>
              <a:t>和</a:t>
            </a:r>
            <a:r>
              <a:rPr sz="2000" dirty="0">
                <a:solidFill>
                  <a:srgbClr val="1369B2"/>
                </a:solidFill>
                <a:latin typeface="微软雅黑" panose="020B0503020204020204" pitchFamily="34" charset="-122"/>
              </a:rPr>
              <a:t>自定义排序</a:t>
            </a:r>
            <a:r>
              <a:rPr sz="2000" dirty="0">
                <a:solidFill>
                  <a:srgbClr val="595959"/>
                </a:solidFill>
                <a:latin typeface="微软雅黑" panose="020B0503020204020204" pitchFamily="34" charset="-122"/>
              </a:rPr>
              <a:t>。在默认情况下，TreeSet集合都是采用自然排序，接下来将对这两种排序规则进行详细讲解</a:t>
            </a:r>
            <a:r>
              <a:rPr lang="zh-CN" sz="2000" dirty="0">
                <a:solidFill>
                  <a:srgbClr val="595959"/>
                </a:solidFill>
                <a:latin typeface="微软雅黑" panose="020B0503020204020204" pitchFamily="34" charset="-122"/>
              </a:rPr>
              <a:t>。</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2556510"/>
            <a:ext cx="9933305" cy="17202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012" y="3892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1668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198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rPr>
              <a:t>自然</a:t>
            </a:r>
            <a:r>
              <a:rPr sz="2000" dirty="0" smtClean="0">
                <a:solidFill>
                  <a:srgbClr val="1369B2"/>
                </a:solidFill>
                <a:latin typeface="微软雅黑" panose="020B0503020204020204" pitchFamily="34" charset="-122"/>
                <a:ea typeface="微软雅黑" panose="020B0503020204020204" pitchFamily="34" charset="-122"/>
              </a:rPr>
              <a:t>排序</a:t>
            </a:r>
            <a:endParaRPr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170" y="2781300"/>
            <a:ext cx="9215120" cy="26911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自然排序</a:t>
            </a:r>
            <a:r>
              <a:rPr lang="zh-CN" sz="2000" dirty="0">
                <a:solidFill>
                  <a:srgbClr val="595959"/>
                </a:solidFill>
                <a:latin typeface="微软雅黑" panose="020B0503020204020204" pitchFamily="34" charset="-122"/>
              </a:rPr>
              <a:t>要求向TreeSet集合中存储的元素所在类必须实现</a:t>
            </a:r>
            <a:r>
              <a:rPr lang="zh-CN" sz="2000" dirty="0">
                <a:solidFill>
                  <a:srgbClr val="1369B2"/>
                </a:solidFill>
                <a:latin typeface="微软雅黑" panose="020B0503020204020204" pitchFamily="34" charset="-122"/>
              </a:rPr>
              <a:t>Comparable接口</a:t>
            </a:r>
            <a:r>
              <a:rPr lang="zh-CN" sz="2000" dirty="0">
                <a:solidFill>
                  <a:srgbClr val="595959"/>
                </a:solidFill>
                <a:latin typeface="微软雅黑" panose="020B0503020204020204" pitchFamily="34" charset="-122"/>
              </a:rPr>
              <a:t>，并</a:t>
            </a:r>
            <a:r>
              <a:rPr lang="zh-CN" sz="2000" dirty="0">
                <a:solidFill>
                  <a:srgbClr val="1369B2"/>
                </a:solidFill>
                <a:latin typeface="微软雅黑" panose="020B0503020204020204" pitchFamily="34" charset="-122"/>
              </a:rPr>
              <a:t>重写compareTo()方法</a:t>
            </a:r>
            <a:r>
              <a:rPr lang="zh-CN" sz="2000" dirty="0">
                <a:solidFill>
                  <a:srgbClr val="595959"/>
                </a:solidFill>
                <a:latin typeface="微软雅黑" panose="020B0503020204020204" pitchFamily="34" charset="-122"/>
              </a:rPr>
              <a:t>，然后TreeSet集合就会对该类型元素使用compareTo()方法进行比较。compareTo()方法将当前对象与指定的对象进行顺序比较，返回值为一个整数，其中返回负整数、零或正整数分别表示当前对象小于、等于或大于指定对象，默认根据比较结果顺序排列。</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2556510"/>
            <a:ext cx="9933940" cy="3042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74402" y="526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Chevron 3"/>
          <p:cNvSpPr/>
          <p:nvPr>
            <p:custDataLst>
              <p:tags r:id="rId1"/>
            </p:custDataLst>
          </p:nvPr>
        </p:nvSpPr>
        <p:spPr>
          <a:xfrm>
            <a:off x="1143635" y="1111250"/>
            <a:ext cx="66827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14145" y="1245235"/>
            <a:ext cx="6412230" cy="398780"/>
          </a:xfrm>
          <a:prstGeom prst="rect">
            <a:avLst/>
          </a:prstGeom>
          <a:noFill/>
        </p:spPr>
        <p:txBody>
          <a:bodyPr wrap="squar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sym typeface="+mn-ea"/>
              </a:rPr>
              <a:t>案例演示：compareTo()方法实现对象元素的顺序存取</a:t>
            </a:r>
            <a:endParaRPr lang="zh-CN"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706880" y="2922270"/>
            <a:ext cx="8775700" cy="1014730"/>
          </a:xfrm>
          <a:prstGeom prst="rect">
            <a:avLst/>
          </a:prstGeom>
          <a:noFill/>
        </p:spPr>
        <p:txBody>
          <a:bodyPr wrap="square" rtlCol="0">
            <a:spAutoFit/>
          </a:bodyPr>
          <a:lstStyle/>
          <a:p>
            <a:pPr>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sym typeface="+mn-ea"/>
              </a:rPr>
              <a:t>下面通过一个案例学习将自定义的Student对象使用</a:t>
            </a:r>
            <a:r>
              <a:rPr lang="zh-CN" sz="2000" dirty="0">
                <a:solidFill>
                  <a:srgbClr val="1369B2"/>
                </a:solidFill>
                <a:latin typeface="微软雅黑" panose="020B0503020204020204" pitchFamily="34" charset="-122"/>
                <a:ea typeface="微软雅黑" panose="020B0503020204020204" pitchFamily="34" charset="-122"/>
                <a:cs typeface="+mn-ea"/>
                <a:sym typeface="+mn-ea"/>
              </a:rPr>
              <a:t>compareTo()方法</a:t>
            </a:r>
            <a:r>
              <a:rPr lang="zh-CN" sz="2000" dirty="0">
                <a:solidFill>
                  <a:srgbClr val="595959"/>
                </a:solidFill>
                <a:latin typeface="微软雅黑" panose="020B0503020204020204" pitchFamily="34" charset="-122"/>
                <a:ea typeface="微软雅黑" panose="020B0503020204020204" pitchFamily="34" charset="-122"/>
                <a:cs typeface="+mn-ea"/>
                <a:sym typeface="+mn-ea"/>
              </a:rPr>
              <a:t>实现对象元素的顺序存取</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。具体步骤如下。</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2654300" y="2030095"/>
            <a:ext cx="6881495" cy="4225290"/>
          </a:xfrm>
          <a:prstGeom prst="rect">
            <a:avLst/>
          </a:prstGeom>
        </p:spPr>
      </p:pic>
      <p:sp>
        <p:nvSpPr>
          <p:cNvPr id="7" name="矩形 6"/>
          <p:cNvSpPr/>
          <p:nvPr/>
        </p:nvSpPr>
        <p:spPr>
          <a:xfrm>
            <a:off x="3088005" y="2030095"/>
            <a:ext cx="6014720" cy="4225925"/>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java.util.TreeSet;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implements Comparable{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省略声明属性</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age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，重写toString()方法</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//重写Comparable接口的compareTo()方法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public int compareTo(Object obj)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Student stu = (Student)obj;</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//定义比较方式，先比较age，再比较name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if(this.age - stu.age &gt; 0){</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return 1;</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if(this.age - stu.age == 0){</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return this.name.compareTo(stu.name);</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return -1;</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1067435"/>
            <a:ext cx="1014984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类并实现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Comparable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接口，声明属性</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age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，重写toString()方法，重写</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Comparable接口的compareTo()方法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2856230" y="2726055"/>
            <a:ext cx="6263640" cy="2675255"/>
          </a:xfrm>
          <a:prstGeom prst="rect">
            <a:avLst/>
          </a:prstGeom>
        </p:spPr>
      </p:pic>
      <p:sp>
        <p:nvSpPr>
          <p:cNvPr id="7" name="矩形 6"/>
          <p:cNvSpPr/>
          <p:nvPr/>
        </p:nvSpPr>
        <p:spPr>
          <a:xfrm>
            <a:off x="3603625" y="2726055"/>
            <a:ext cx="4982845" cy="2675255"/>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TreeSet ts = new TreeSet();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Student("Lucy",18));</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Student("Tom",20));</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Student("Bob",20));</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Student("Tom",20));</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System.out.println(ts);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071880" y="1574800"/>
            <a:ext cx="95338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方法，创建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TreeSet</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对象，添加数据并测试输出</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1" name="图片 51"/>
          <p:cNvPicPr>
            <a:picLocks noChangeAspect="1"/>
          </p:cNvPicPr>
          <p:nvPr/>
        </p:nvPicPr>
        <p:blipFill>
          <a:blip r:embed="rId2"/>
          <a:stretch>
            <a:fillRect/>
          </a:stretch>
        </p:blipFill>
        <p:spPr>
          <a:xfrm>
            <a:off x="2543810" y="2511108"/>
            <a:ext cx="7102240" cy="183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1870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452880" cy="398780"/>
          </a:xfrm>
          <a:prstGeom prst="rect">
            <a:avLst/>
          </a:prstGeom>
          <a:noFill/>
        </p:spPr>
        <p:txBody>
          <a:bodyPr wrap="none" rtlCol="0">
            <a:spAutoFit/>
          </a:bodyPr>
          <a:lstStyle/>
          <a:p>
            <a:pPr algn="l"/>
            <a:r>
              <a:rPr lang="zh-CN" sz="2000" dirty="0" smtClean="0">
                <a:solidFill>
                  <a:srgbClr val="1369B2"/>
                </a:solidFill>
                <a:latin typeface="微软雅黑" panose="020B0503020204020204" pitchFamily="34" charset="-122"/>
                <a:ea typeface="微软雅黑" panose="020B0503020204020204" pitchFamily="34" charset="-122"/>
              </a:rPr>
              <a:t>自定义</a:t>
            </a:r>
            <a:r>
              <a:rPr sz="2000" dirty="0" smtClean="0">
                <a:solidFill>
                  <a:srgbClr val="1369B2"/>
                </a:solidFill>
                <a:latin typeface="微软雅黑" panose="020B0503020204020204" pitchFamily="34" charset="-122"/>
                <a:ea typeface="微软雅黑" panose="020B0503020204020204" pitchFamily="34" charset="-122"/>
              </a:rPr>
              <a:t>排序</a:t>
            </a:r>
            <a:endParaRPr sz="2000" dirty="0" smtClean="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487170"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如果不想实现Comparable接口或者不想按照实现了Comparable接口的类中compareTo()方法的规则进行排序，可以通过</a:t>
            </a:r>
            <a:r>
              <a:rPr lang="zh-CN" sz="2000" dirty="0">
                <a:solidFill>
                  <a:srgbClr val="1369B2"/>
                </a:solidFill>
                <a:latin typeface="微软雅黑" panose="020B0503020204020204" pitchFamily="34" charset="-122"/>
              </a:rPr>
              <a:t>自定义比较器</a:t>
            </a:r>
            <a:r>
              <a:rPr lang="zh-CN" sz="2000" dirty="0">
                <a:solidFill>
                  <a:srgbClr val="595959"/>
                </a:solidFill>
                <a:latin typeface="微软雅黑" panose="020B0503020204020204" pitchFamily="34" charset="-122"/>
              </a:rPr>
              <a:t>的方式对TreeSet集合中的元素</a:t>
            </a:r>
            <a:r>
              <a:rPr lang="zh-CN" sz="2000" dirty="0">
                <a:solidFill>
                  <a:srgbClr val="1369B2"/>
                </a:solidFill>
                <a:latin typeface="微软雅黑" panose="020B0503020204020204" pitchFamily="34" charset="-122"/>
              </a:rPr>
              <a:t>自定义排序规则</a:t>
            </a:r>
            <a:r>
              <a:rPr lang="zh-CN" sz="2000" dirty="0">
                <a:solidFill>
                  <a:srgbClr val="595959"/>
                </a:solidFill>
                <a:latin typeface="微软雅黑" panose="020B0503020204020204" pitchFamily="34" charset="-122"/>
              </a:rPr>
              <a:t>。实现Comparator接口的类都是一个自定义比较器，可以在自定义比较器中的</a:t>
            </a:r>
            <a:r>
              <a:rPr lang="zh-CN" sz="2000" dirty="0">
                <a:solidFill>
                  <a:srgbClr val="1369B2"/>
                </a:solidFill>
                <a:latin typeface="微软雅黑" panose="020B0503020204020204" pitchFamily="34" charset="-122"/>
              </a:rPr>
              <a:t>compare()方法</a:t>
            </a:r>
            <a:r>
              <a:rPr lang="zh-CN" sz="2000" dirty="0">
                <a:solidFill>
                  <a:srgbClr val="595959"/>
                </a:solidFill>
                <a:latin typeface="微软雅黑" panose="020B0503020204020204" pitchFamily="34" charset="-122"/>
              </a:rPr>
              <a:t>中自定义排序规则。</a:t>
            </a:r>
            <a:endParaRPr lang="zh-CN" sz="2000" dirty="0">
              <a:solidFill>
                <a:srgbClr val="595959"/>
              </a:solidFill>
              <a:latin typeface="微软雅黑" panose="020B0503020204020204" pitchFamily="34" charset="-122"/>
            </a:endParaRPr>
          </a:p>
        </p:txBody>
      </p:sp>
      <p:sp>
        <p:nvSpPr>
          <p:cNvPr id="5" name="圆角矩形 4"/>
          <p:cNvSpPr/>
          <p:nvPr/>
        </p:nvSpPr>
        <p:spPr>
          <a:xfrm>
            <a:off x="1153795" y="2556510"/>
            <a:ext cx="9933305" cy="25304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7028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集合概述</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88440" y="2492375"/>
            <a:ext cx="9213850" cy="2049145"/>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为了存储不同类型的多个对象，Java提供了一系列特殊的类，这些类可以存储任意类型的对象，并且存储的长度可变，被统称为集合。集合可以简单理解为一个</a:t>
            </a:r>
            <a:r>
              <a:rPr lang="zh-CN" altLang="zh-CN" sz="2000" dirty="0">
                <a:solidFill>
                  <a:srgbClr val="1369B2"/>
                </a:solidFill>
                <a:latin typeface="微软雅黑" panose="020B0503020204020204" pitchFamily="34" charset="-122"/>
              </a:rPr>
              <a:t>长度可变</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可以存储不同数据类型的动态数组</a:t>
            </a:r>
            <a:r>
              <a:rPr lang="zh-CN" altLang="zh-CN" sz="2000" dirty="0">
                <a:solidFill>
                  <a:srgbClr val="595959"/>
                </a:solidFill>
                <a:latin typeface="微软雅黑" panose="020B0503020204020204" pitchFamily="34" charset="-122"/>
              </a:rPr>
              <a:t>。集合都位于java.util包中，使用集合时必须导入java.util包。</a:t>
            </a:r>
            <a:endParaRPr lang="zh-CN" altLang="zh-CN" sz="2000" dirty="0">
              <a:solidFill>
                <a:srgbClr val="595959"/>
              </a:solidFill>
              <a:latin typeface="微软雅黑" panose="020B0503020204020204" pitchFamily="34" charset="-122"/>
            </a:endParaRPr>
          </a:p>
        </p:txBody>
      </p:sp>
      <p:sp>
        <p:nvSpPr>
          <p:cNvPr id="3" name="文本框 2"/>
          <p:cNvSpPr txBox="1"/>
          <p:nvPr/>
        </p:nvSpPr>
        <p:spPr>
          <a:xfrm>
            <a:off x="1468288" y="1232159"/>
            <a:ext cx="1452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什么是集合</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54430" y="2365375"/>
            <a:ext cx="9864090" cy="23025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54430" y="23653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34345" y="41814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07206" y="139445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21628" y="1534419"/>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33090" y="1219835"/>
            <a:ext cx="828675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接下来通过一个案例在TreeSet集合中自定义排序，排序规则是先根据Student的id升序排列，如果id相同则根据name进行升序排列</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文本框 8"/>
          <p:cNvSpPr txBox="1"/>
          <p:nvPr/>
        </p:nvSpPr>
        <p:spPr>
          <a:xfrm>
            <a:off x="1301115" y="2637155"/>
            <a:ext cx="958850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创建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类，在类中声明属性</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，定义有参构造方法，并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重写toString()方法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。省略步骤一代码部分，可参考教材案例文件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7-13</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1414780" y="4149725"/>
            <a:ext cx="9588500" cy="922020"/>
          </a:xfrm>
          <a:prstGeom prst="rect">
            <a:avLst/>
          </a:prstGeom>
          <a:noFill/>
        </p:spPr>
        <p:txBody>
          <a:bodyPr wrap="square" rtlCol="0">
            <a:spAutoFit/>
          </a:bodyPr>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创建一个TreeSet集合并通过匿名内部类的方式实现了Comparator接口，在内部类中重写了Comparator接口的compare()方法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7.5.4  TreeSet</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smtClean="0">
                <a:solidFill>
                  <a:srgbClr val="1369B2"/>
                </a:solidFill>
                <a:latin typeface="微软雅黑" panose="020B0503020204020204" pitchFamily="34" charset="-122"/>
                <a:ea typeface="微软雅黑" panose="020B0503020204020204" pitchFamily="34" charset="-122"/>
              </a:rPr>
              <a:t>案例运行结果</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87" name="图片 14"/>
          <p:cNvPicPr>
            <a:picLocks noChangeAspect="1"/>
          </p:cNvPicPr>
          <p:nvPr/>
        </p:nvPicPr>
        <p:blipFill>
          <a:blip r:embed="rId2"/>
          <a:stretch>
            <a:fillRect/>
          </a:stretch>
        </p:blipFill>
        <p:spPr>
          <a:xfrm>
            <a:off x="3687762" y="2681923"/>
            <a:ext cx="6328662" cy="2484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Map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7.6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en-US" altLang="zh-CN"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Map</a:t>
              </a:r>
              <a:r>
                <a:rPr lang="zh-CN" alt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接口简介</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，能说出</a:t>
              </a:r>
              <a:r>
                <a:rPr lang="en-US" alt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Map</a:t>
              </a:r>
              <a:r>
                <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的特点及常用的增、删、改、查元素的方法</a:t>
              </a:r>
              <a:endParaRPr lang="zh-CN" altLang="en-US"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2108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174942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Map</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接口介绍</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64945" y="2835275"/>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Map</a:t>
            </a:r>
            <a:r>
              <a:rPr lang="zh-CN" altLang="zh-CN" sz="2000" dirty="0">
                <a:solidFill>
                  <a:srgbClr val="595959"/>
                </a:solidFill>
                <a:latin typeface="微软雅黑" panose="020B0503020204020204" pitchFamily="34" charset="-122"/>
                <a:ea typeface="微软雅黑" panose="020B0503020204020204" pitchFamily="34" charset="-122"/>
                <a:cs typeface="+mn-ea"/>
              </a:rPr>
              <a:t>接口是一种</a:t>
            </a:r>
            <a:r>
              <a:rPr lang="zh-CN" altLang="zh-CN" sz="2000" dirty="0">
                <a:solidFill>
                  <a:srgbClr val="1369B2"/>
                </a:solidFill>
                <a:latin typeface="微软雅黑" panose="020B0503020204020204" pitchFamily="34" charset="-122"/>
                <a:ea typeface="微软雅黑" panose="020B0503020204020204" pitchFamily="34" charset="-122"/>
                <a:cs typeface="+mn-ea"/>
              </a:rPr>
              <a:t>双列集合</a:t>
            </a:r>
            <a:r>
              <a:rPr lang="zh-CN" altLang="zh-CN" sz="2000" dirty="0">
                <a:solidFill>
                  <a:srgbClr val="595959"/>
                </a:solidFill>
                <a:latin typeface="微软雅黑" panose="020B0503020204020204" pitchFamily="34" charset="-122"/>
                <a:ea typeface="微软雅黑" panose="020B0503020204020204" pitchFamily="34" charset="-122"/>
                <a:cs typeface="+mn-ea"/>
              </a:rPr>
              <a:t>，它的每个元素都包含一个键对象Key和值对象Value，</a:t>
            </a:r>
            <a:r>
              <a:rPr lang="zh-CN" altLang="zh-CN" sz="2000" dirty="0">
                <a:solidFill>
                  <a:srgbClr val="1369B2"/>
                </a:solidFill>
                <a:latin typeface="微软雅黑" panose="020B0503020204020204" pitchFamily="34" charset="-122"/>
                <a:ea typeface="微软雅黑" panose="020B0503020204020204" pitchFamily="34" charset="-122"/>
                <a:cs typeface="+mn-ea"/>
              </a:rPr>
              <a:t>键和值对象之间存在一种对应关系，称为映射</a:t>
            </a:r>
            <a:r>
              <a:rPr lang="zh-CN" altLang="zh-CN" sz="2000" dirty="0">
                <a:solidFill>
                  <a:srgbClr val="595959"/>
                </a:solidFill>
                <a:latin typeface="微软雅黑" panose="020B0503020204020204" pitchFamily="34" charset="-122"/>
                <a:ea typeface="微软雅黑" panose="020B0503020204020204" pitchFamily="34" charset="-122"/>
                <a:cs typeface="+mn-ea"/>
              </a:rPr>
              <a:t>。Map中键对象</a:t>
            </a:r>
            <a:r>
              <a:rPr lang="zh-CN" altLang="zh-CN" sz="2000" dirty="0">
                <a:solidFill>
                  <a:srgbClr val="1369B2"/>
                </a:solidFill>
                <a:latin typeface="微软雅黑" panose="020B0503020204020204" pitchFamily="34" charset="-122"/>
                <a:ea typeface="微软雅黑" panose="020B0503020204020204" pitchFamily="34" charset="-122"/>
                <a:cs typeface="+mn-ea"/>
              </a:rPr>
              <a:t>Key不允许重复</a:t>
            </a:r>
            <a:r>
              <a:rPr lang="zh-CN" altLang="zh-CN" sz="2000" dirty="0">
                <a:solidFill>
                  <a:srgbClr val="595959"/>
                </a:solidFill>
                <a:latin typeface="微软雅黑" panose="020B0503020204020204" pitchFamily="34" charset="-122"/>
                <a:ea typeface="微软雅黑" panose="020B0503020204020204" pitchFamily="34" charset="-122"/>
                <a:cs typeface="+mn-ea"/>
              </a:rPr>
              <a:t>，访问Map集合中的元素时，只要指定了Key，就能找到对应的Value。</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519045"/>
            <a:ext cx="9864090" cy="2195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2284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5996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225742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Map</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接口常用方法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871595" y="1162049"/>
            <a:ext cx="7387590" cy="55308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Map</a:t>
            </a:r>
            <a:r>
              <a:rPr sz="2000" dirty="0">
                <a:solidFill>
                  <a:srgbClr val="595959"/>
                </a:solidFill>
                <a:latin typeface="微软雅黑" panose="020B0503020204020204" pitchFamily="34" charset="-122"/>
                <a:ea typeface="微软雅黑" panose="020B0503020204020204" pitchFamily="34" charset="-122"/>
                <a:cs typeface="+mn-ea"/>
              </a:rPr>
              <a:t>接口定义了一系列方法用于访问元素</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663372" y="2282984"/>
          <a:ext cx="9208135" cy="3047365"/>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put(Object key, Object value)</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将指定的值和键存入到集合中，并进行映射关联</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get(Object key)</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返回指定键所映射的值；如果此映射不包含该键的映射关系，则返回null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clear()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移除所有的键值对元素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 remove(Object key)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根据键删除对应的值，返回被删除的值</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size()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返回集合中的键值对的个数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5996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2257425" cy="398780"/>
          </a:xfrm>
          <a:prstGeom prst="rect">
            <a:avLst/>
          </a:prstGeom>
          <a:noFill/>
        </p:spPr>
        <p:txBody>
          <a:bodyPr wrap="none" rtlCol="0">
            <a:spAutoFit/>
          </a:bodyPr>
          <a:lstStyle/>
          <a:p>
            <a:pPr algn="l"/>
            <a:r>
              <a:rPr lang="en-US" altLang="zh-CN" sz="2000" dirty="0" smtClean="0">
                <a:solidFill>
                  <a:srgbClr val="1369B2"/>
                </a:solidFill>
                <a:latin typeface="微软雅黑" panose="020B0503020204020204" pitchFamily="34" charset="-122"/>
                <a:ea typeface="微软雅黑" panose="020B0503020204020204" pitchFamily="34" charset="-122"/>
                <a:sym typeface="+mn-ea"/>
              </a:rPr>
              <a:t>Map</a:t>
            </a:r>
            <a:r>
              <a:rPr lang="zh-CN" altLang="en-US" sz="2000" dirty="0" smtClean="0">
                <a:solidFill>
                  <a:srgbClr val="1369B2"/>
                </a:solidFill>
                <a:latin typeface="微软雅黑" panose="020B0503020204020204" pitchFamily="34" charset="-122"/>
                <a:ea typeface="微软雅黑" panose="020B0503020204020204" pitchFamily="34" charset="-122"/>
                <a:sym typeface="+mn-ea"/>
              </a:rPr>
              <a:t>接口常用方法</a:t>
            </a:r>
            <a:endParaRPr lang="zh-CN" altLang="en-US" sz="2000" dirty="0" smtClean="0">
              <a:solidFill>
                <a:srgbClr val="1369B2"/>
              </a:solidFill>
              <a:latin typeface="微软雅黑" panose="020B0503020204020204" pitchFamily="34" charset="-122"/>
              <a:ea typeface="微软雅黑" panose="020B0503020204020204" pitchFamily="34" charset="-122"/>
              <a:sym typeface="+mn-ea"/>
            </a:endParaRPr>
          </a:p>
        </p:txBody>
      </p:sp>
      <p:graphicFrame>
        <p:nvGraphicFramePr>
          <p:cNvPr id="15" name="表格 14"/>
          <p:cNvGraphicFramePr>
            <a:graphicFrameLocks noGrp="1"/>
          </p:cNvGraphicFramePr>
          <p:nvPr>
            <p:custDataLst>
              <p:tags r:id="rId2"/>
            </p:custDataLst>
          </p:nvPr>
        </p:nvGraphicFramePr>
        <p:xfrm>
          <a:off x="1663372" y="2282984"/>
          <a:ext cx="9208135" cy="2764790"/>
        </p:xfrm>
        <a:graphic>
          <a:graphicData uri="http://schemas.openxmlformats.org/drawingml/2006/table">
            <a:tbl>
              <a:tblPr>
                <a:tableStyleId>{7DF18680-E054-41AD-8BC1-D1AEF772440D}</a:tableStyleId>
              </a:tblPr>
              <a:tblGrid>
                <a:gridCol w="4051935"/>
                <a:gridCol w="5156200"/>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containsKey(Object key) </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如果此映射包含指定键的映射关系，则返回 true。</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containsValue(Object value)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如果此映射将一个或多个键映射到指定值，则返回 true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 keySet()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返回此映射中包含的键的Set集合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Collection&lt;V&gt; values()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返回此映射中包含的值的Collection集合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Set&lt;Map.Entry&lt;K,V&gt;&gt;entrySet()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返回此映射中包含的映射关系的Set集合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1"/>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379720" y="3375660"/>
            <a:ext cx="4954905" cy="1043940"/>
            <a:chOff x="8472" y="5316"/>
            <a:chExt cx="7803" cy="1644"/>
          </a:xfrm>
        </p:grpSpPr>
        <p:sp>
          <p:nvSpPr>
            <p:cNvPr id="15" name="TextBox 35"/>
            <p:cNvSpPr txBox="1">
              <a:spLocks noChangeArrowheads="1"/>
            </p:cNvSpPr>
            <p:nvPr/>
          </p:nvSpPr>
          <p:spPr bwMode="auto">
            <a:xfrm>
              <a:off x="9159" y="5316"/>
              <a:ext cx="7116"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Hash</a:t>
              </a:r>
              <a:r>
                <a:rPr sz="2000" dirty="0" smtClean="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Map</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lang="en-US" alt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HashMap</a:t>
              </a:r>
              <a:r>
                <a:rPr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a:t>
              </a:r>
              <a:r>
                <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添加、删除、查找元素。</a:t>
              </a:r>
              <a:endParaRPr lang="zh-CN" sz="2000" dirty="0" smtClean="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465580" y="2185670"/>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HashMap</a:t>
            </a:r>
            <a:r>
              <a:rPr lang="zh-CN" altLang="zh-CN" sz="2000" dirty="0">
                <a:solidFill>
                  <a:srgbClr val="595959"/>
                </a:solidFill>
                <a:latin typeface="微软雅黑" panose="020B0503020204020204" pitchFamily="34" charset="-122"/>
                <a:ea typeface="微软雅黑" panose="020B0503020204020204" pitchFamily="34" charset="-122"/>
                <a:cs typeface="+mn-ea"/>
              </a:rPr>
              <a:t>集合是Map接口的一个实现类，HashMap集合中的大部分方法都是Map接口方法的实现。在开发中，通常把HashMap集合对象的引用赋值给Map接口变量，那么接口变量就可以调用类实现的接口方法。HashMap集合用于存储</a:t>
            </a:r>
            <a:r>
              <a:rPr lang="zh-CN" altLang="zh-CN" sz="2000" dirty="0">
                <a:solidFill>
                  <a:srgbClr val="1369B2"/>
                </a:solidFill>
                <a:latin typeface="微软雅黑" panose="020B0503020204020204" pitchFamily="34" charset="-122"/>
                <a:ea typeface="微软雅黑" panose="020B0503020204020204" pitchFamily="34" charset="-122"/>
                <a:cs typeface="+mn-ea"/>
              </a:rPr>
              <a:t>键值映射关系</a:t>
            </a:r>
            <a:r>
              <a:rPr lang="zh-CN" altLang="zh-CN" sz="2000" dirty="0">
                <a:solidFill>
                  <a:srgbClr val="595959"/>
                </a:solidFill>
                <a:latin typeface="微软雅黑" panose="020B0503020204020204" pitchFamily="34" charset="-122"/>
                <a:ea typeface="微软雅黑" panose="020B0503020204020204" pitchFamily="34" charset="-122"/>
                <a:cs typeface="+mn-ea"/>
              </a:rPr>
              <a:t>，但HashMap集合</a:t>
            </a:r>
            <a:r>
              <a:rPr lang="zh-CN" altLang="zh-CN" sz="2000" dirty="0">
                <a:solidFill>
                  <a:srgbClr val="1369B2"/>
                </a:solidFill>
                <a:latin typeface="微软雅黑" panose="020B0503020204020204" pitchFamily="34" charset="-122"/>
                <a:ea typeface="微软雅黑" panose="020B0503020204020204" pitchFamily="34" charset="-122"/>
                <a:cs typeface="+mn-ea"/>
              </a:rPr>
              <a:t>没有重复的键并且键值无序</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1945005"/>
            <a:ext cx="9864090" cy="24187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19450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38773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smtClean="0">
                <a:solidFill>
                  <a:srgbClr val="595959"/>
                </a:solidFill>
                <a:latin typeface="微软雅黑" panose="020B0503020204020204" pitchFamily="34" charset="-122"/>
                <a:ea typeface="微软雅黑" panose="020B0503020204020204" pitchFamily="34" charset="-122"/>
                <a:cs typeface="+mn-ea"/>
                <a:sym typeface="+mn-lt"/>
              </a:rPr>
              <a:t>7.6.2  HashMap</a:t>
            </a:r>
            <a:endParaRPr lang="en-US" sz="2400" b="1" dirty="0"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07206"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319154"/>
            <a:ext cx="1198880" cy="39878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案例演示</a:t>
            </a:r>
            <a:endParaRPr lang="zh-CN" altLang="en-US" sz="2000" dirty="0" smtClean="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3090" y="1163955"/>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下面通过一个案例学习HashMap的用法，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706245" y="2066290"/>
            <a:ext cx="8553450" cy="3338830"/>
          </a:xfrm>
          <a:prstGeom prst="rect">
            <a:avLst/>
          </a:prstGeom>
        </p:spPr>
      </p:pic>
      <p:sp>
        <p:nvSpPr>
          <p:cNvPr id="8" name="矩形 7"/>
          <p:cNvSpPr/>
          <p:nvPr/>
        </p:nvSpPr>
        <p:spPr>
          <a:xfrm>
            <a:off x="1884680" y="2066290"/>
            <a:ext cx="8249920"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Example14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创建HashMap对象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put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"张三");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System.out.println("1："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 根据键获取值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System.out.println("2：" + map.get("2"));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System.out.println("3：" + map.get("3"));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p="http://schemas.openxmlformats.org/presentationml/2006/main">
  <p:tag name="KSO_WM_UNIT_PLACING_PICTURE_USER_VIEWPORT" val="{&quot;height&quot;:6164,&quot;width&quot;:14774}"/>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p="http://schemas.openxmlformats.org/presentationml/2006/main">
  <p:tag name="KSO_WM_UNIT_PLACING_PICTURE_USER_VIEWPORT" val="{&quot;height&quot;:6164,&quot;width&quot;:14774}"/>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p="http://schemas.openxmlformats.org/presentationml/2006/main">
  <p:tag name="KSO_WM_UNIT_PLACING_PICTURE_USER_VIEWPORT" val="{&quot;height&quot;:6164,&quot;width&quot;:14774}"/>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p="http://schemas.openxmlformats.org/presentationml/2006/main">
  <p:tag name="KSO_WM_UNIT_PLACING_PICTURE_USER_VIEWPORT" val="{&quot;height&quot;:3336,&quot;width&quot;:14734}"/>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p="http://schemas.openxmlformats.org/presentationml/2006/main">
  <p:tag name="KSO_WM_UNIT_PLACING_PICTURE_USER_VIEWPORT" val="{&quot;height&quot;:6164,&quot;width&quot;:14774}"/>
</p:tagLst>
</file>

<file path=ppt/tags/tag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p="http://schemas.openxmlformats.org/presentationml/2006/main">
  <p:tag name="KSO_WM_UNIT_PLACING_PICTURE_USER_VIEWPORT" val="{&quot;height&quot;:6164,&quot;width&quot;:14774}"/>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6.xml><?xml version="1.0" encoding="utf-8"?>
<p:tagLst xmlns:p="http://schemas.openxmlformats.org/presentationml/2006/main">
  <p:tag name="KSO_WM_UNIT_PLACING_PICTURE_USER_VIEWPORT" val="{&quot;height&quot;:6164,&quot;width&quot;:14774}"/>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1.xml><?xml version="1.0" encoding="utf-8"?>
<p:tagLst xmlns:p="http://schemas.openxmlformats.org/presentationml/2006/main">
  <p:tag name="KSO_WM_UNIT_PLACING_PICTURE_USER_VIEWPORT" val="{&quot;height&quot;:6164,&quot;width&quot;:1477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4.xml><?xml version="1.0" encoding="utf-8"?>
<p:tagLst xmlns:p="http://schemas.openxmlformats.org/presentationml/2006/main">
  <p:tag name="KSO_WM_UNIT_PLACING_PICTURE_USER_VIEWPORT" val="{&quot;height&quot;:6164,&quot;width&quot;:14774}"/>
</p:tagLst>
</file>

<file path=ppt/tags/tag135.xml><?xml version="1.0" encoding="utf-8"?>
<p:tagLst xmlns:p="http://schemas.openxmlformats.org/presentationml/2006/main">
  <p:tag name="KSO_WM_UNIT_PLACING_PICTURE_USER_VIEWPORT" val="{&quot;height&quot;:6164,&quot;width&quot;:14774}"/>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40.xml><?xml version="1.0" encoding="utf-8"?>
<p:tagLst xmlns:p="http://schemas.openxmlformats.org/presentationml/2006/main">
  <p:tag name="KSO_WM_UNIT_PLACING_PICTURE_USER_VIEWPORT" val="{&quot;height&quot;:6164,&quot;width&quot;:1477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p="http://schemas.openxmlformats.org/presentationml/2006/main">
  <p:tag name="KSO_WM_UNIT_PLACING_PICTURE_USER_VIEWPORT" val="{&quot;height&quot;:6164,&quot;width&quot;:14774}"/>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p="http://schemas.openxmlformats.org/presentationml/2006/main">
  <p:tag name="KSO_WM_UNIT_PLACING_PICTURE_USER_VIEWPORT" val="{&quot;height&quot;:6164,&quot;width&quot;:14774}"/>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p="http://schemas.openxmlformats.org/presentationml/2006/main">
  <p:tag name="KSO_WM_UNIT_PLACING_PICTURE_USER_VIEWPORT" val="{&quot;height&quot;:6164,&quot;width&quot;:14774}"/>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1.xml><?xml version="1.0" encoding="utf-8"?>
<p:tagLst xmlns:p="http://schemas.openxmlformats.org/presentationml/2006/main">
  <p:tag name="KSO_WM_UNIT_PLACING_PICTURE_USER_VIEWPORT" val="{&quot;height&quot;:6164,&quot;width&quot;:14774}"/>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3.xml><?xml version="1.0" encoding="utf-8"?>
<p:tagLst xmlns:p="http://schemas.openxmlformats.org/presentationml/2006/main">
  <p:tag name="KSO_WM_UNIT_PLACING_PICTURE_USER_VIEWPORT" val="{&quot;height&quot;:6164,&quot;width&quot;:14774}"/>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8.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160.xml><?xml version="1.0" encoding="utf-8"?>
<p:tagLst xmlns:p="http://schemas.openxmlformats.org/presentationml/2006/main">
  <p:tag name="KSO_WM_UNIT_PLACING_PICTURE_USER_VIEWPORT" val="{&quot;height&quot;:6164,&quot;width&quot;:14774}"/>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2.xml><?xml version="1.0" encoding="utf-8"?>
<p:tagLst xmlns:p="http://schemas.openxmlformats.org/presentationml/2006/main">
  <p:tag name="ISPRING_RESOURCE_PATHS_HASH_PRESENTER" val="417f8e4a56fc57c2e92e6fdc581ab83ee55365e"/>
</p:tagLst>
</file>

<file path=ppt/tags/tag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TABLE_BEAUTIFY" val="smartTable{1c1f46c1-1a22-4587-a1be-2e906e0a59b8}"/>
  <p:tag name="TABLE_ENDDRAG_ORIGIN_RECT" val="771*368"/>
  <p:tag name="TABLE_ENDDRAG_RECT" val="130*168*771*36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p="http://schemas.openxmlformats.org/presentationml/2006/main">
  <p:tag name="KSO_WM_UNIT_TABLE_BEAUTIFY" val="smartTable{1c1f46c1-1a22-4587-a1be-2e906e0a59b8}"/>
  <p:tag name="TABLE_ENDDRAG_ORIGIN_RECT" val="725*356"/>
  <p:tag name="TABLE_ENDDRAG_RECT" val="149*124*725*356"/>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32457</Words>
  <Application>WPS 演示</Application>
  <PresentationFormat>自定义</PresentationFormat>
  <Paragraphs>1858</Paragraphs>
  <Slides>159</Slides>
  <Notes>160</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159</vt:i4>
      </vt:variant>
    </vt:vector>
  </HeadingPairs>
  <TitlesOfParts>
    <vt:vector size="183" baseType="lpstr">
      <vt:lpstr>Arial</vt:lpstr>
      <vt:lpstr>宋体</vt:lpstr>
      <vt:lpstr>Wingdings</vt:lpstr>
      <vt:lpstr>微软雅黑</vt:lpstr>
      <vt:lpstr>思源黑体 CN Medium</vt:lpstr>
      <vt:lpstr>黑体</vt:lpstr>
      <vt:lpstr>Source Han Sans K Bold</vt:lpstr>
      <vt:lpstr>Calibri</vt:lpstr>
      <vt:lpstr>MS UI Gothic</vt:lpstr>
      <vt:lpstr>U.S. 101</vt:lpstr>
      <vt:lpstr>Segoe Print</vt:lpstr>
      <vt:lpstr>Roboto</vt:lpstr>
      <vt:lpstr>Open Sans Light</vt:lpstr>
      <vt:lpstr>Open Sans</vt:lpstr>
      <vt:lpstr>字魂58号-创中黑</vt:lpstr>
      <vt:lpstr>字魂105号-简雅黑</vt:lpstr>
      <vt:lpstr>Arial Unicode MS</vt:lpstr>
      <vt:lpstr>Times New Roman</vt:lpstr>
      <vt:lpstr>思源黑体 CN Regular</vt:lpstr>
      <vt:lpstr>webwppDefTheme</vt:lpstr>
      <vt:lpstr>Office 主题</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itcast</cp:lastModifiedBy>
  <cp:revision>817</cp:revision>
  <dcterms:created xsi:type="dcterms:W3CDTF">2020-09-03T07:01:00Z</dcterms:created>
  <dcterms:modified xsi:type="dcterms:W3CDTF">2022-01-14T03:39:27Z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