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wav" ContentType="audio/x-wav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1.xml" ContentType="application/vnd.openxmlformats-officedocument.drawingml.chartshape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rawings/drawing2.xml" ContentType="application/vnd.openxmlformats-officedocument.drawingml.chartshape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1" r:id="rId2"/>
    <p:sldId id="256" r:id="rId3"/>
    <p:sldId id="722" r:id="rId4"/>
    <p:sldId id="265" r:id="rId5"/>
    <p:sldId id="262" r:id="rId6"/>
    <p:sldId id="261" r:id="rId7"/>
    <p:sldId id="264" r:id="rId8"/>
    <p:sldId id="718" r:id="rId9"/>
    <p:sldId id="257" r:id="rId10"/>
    <p:sldId id="719" r:id="rId11"/>
    <p:sldId id="720" r:id="rId12"/>
    <p:sldId id="723" r:id="rId13"/>
    <p:sldId id="725" r:id="rId14"/>
    <p:sldId id="726" r:id="rId15"/>
    <p:sldId id="727" r:id="rId16"/>
    <p:sldId id="728" r:id="rId17"/>
    <p:sldId id="272" r:id="rId18"/>
    <p:sldId id="273" r:id="rId19"/>
    <p:sldId id="260" r:id="rId20"/>
    <p:sldId id="724" r:id="rId21"/>
    <p:sldId id="266" r:id="rId22"/>
    <p:sldId id="267" r:id="rId23"/>
    <p:sldId id="271" r:id="rId24"/>
    <p:sldId id="275" r:id="rId25"/>
    <p:sldId id="729" r:id="rId26"/>
    <p:sldId id="276" r:id="rId27"/>
    <p:sldId id="274" r:id="rId28"/>
    <p:sldId id="277" r:id="rId29"/>
    <p:sldId id="278" r:id="rId30"/>
    <p:sldId id="285" r:id="rId31"/>
    <p:sldId id="730" r:id="rId32"/>
    <p:sldId id="284" r:id="rId33"/>
    <p:sldId id="282" r:id="rId34"/>
    <p:sldId id="280" r:id="rId35"/>
    <p:sldId id="28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9AB4"/>
    <a:srgbClr val="427E86"/>
    <a:srgbClr val="4A7ABA"/>
    <a:srgbClr val="4573C3"/>
    <a:srgbClr val="5B909B"/>
    <a:srgbClr val="6FAB51"/>
    <a:srgbClr val="FFD966"/>
    <a:srgbClr val="878787"/>
    <a:srgbClr val="111DA6"/>
    <a:srgbClr val="326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7" autoAdjust="0"/>
    <p:restoredTop sz="94660"/>
  </p:normalViewPr>
  <p:slideViewPr>
    <p:cSldViewPr snapToGrid="0">
      <p:cViewPr>
        <p:scale>
          <a:sx n="53" d="100"/>
          <a:sy n="53" d="100"/>
        </p:scale>
        <p:origin x="608" y="192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4" Type="http://schemas.openxmlformats.org/officeDocument/2006/relationships/chartUserShapes" Target="../drawings/drawing1.xml"/><Relationship Id="rId1" Type="http://schemas.microsoft.com/office/2011/relationships/chartStyle" Target="style13.xml"/><Relationship Id="rId2" Type="http://schemas.microsoft.com/office/2011/relationships/chartColorStyle" Target="colors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package" Target="../embeddings/Microsoft_Excel_Worksheet14.xlsx"/><Relationship Id="rId1" Type="http://schemas.microsoft.com/office/2011/relationships/chartStyle" Target="style14.xml"/><Relationship Id="rId2" Type="http://schemas.microsoft.com/office/2011/relationships/chartColorStyle" Target="colors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package" Target="../embeddings/Microsoft_Excel_Worksheet15.xlsx"/><Relationship Id="rId1" Type="http://schemas.microsoft.com/office/2011/relationships/chartStyle" Target="style15.xml"/><Relationship Id="rId2" Type="http://schemas.microsoft.com/office/2011/relationships/chartColorStyle" Target="colors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package" Target="../embeddings/Microsoft_Excel_Worksheet16.xlsx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package" Target="../embeddings/Microsoft_Excel_Worksheet17.xlsx"/><Relationship Id="rId1" Type="http://schemas.microsoft.com/office/2011/relationships/chartStyle" Target="style17.xml"/><Relationship Id="rId2" Type="http://schemas.microsoft.com/office/2011/relationships/chartColorStyle" Target="colors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package" Target="../embeddings/Microsoft_Excel_Worksheet18.xlsx"/><Relationship Id="rId6" Type="http://schemas.openxmlformats.org/officeDocument/2006/relationships/chartUserShapes" Target="../drawings/drawing2.xml"/><Relationship Id="rId1" Type="http://schemas.microsoft.com/office/2011/relationships/chartStyle" Target="style18.xml"/><Relationship Id="rId2" Type="http://schemas.microsoft.com/office/2011/relationships/chartColorStyle" Target="colors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package" Target="../embeddings/Microsoft_Excel_Worksheet19.xlsx"/><Relationship Id="rId1" Type="http://schemas.microsoft.com/office/2011/relationships/chartStyle" Target="style19.xml"/><Relationship Id="rId2" Type="http://schemas.microsoft.com/office/2011/relationships/chartColorStyle" Target="colors19.xm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5" Type="http://schemas.openxmlformats.org/officeDocument/2006/relationships/package" Target="../embeddings/Microsoft_Excel_Worksheet20.xlsx"/><Relationship Id="rId1" Type="http://schemas.microsoft.com/office/2011/relationships/chartStyle" Target="style20.xml"/><Relationship Id="rId2" Type="http://schemas.microsoft.com/office/2011/relationships/chartColorStyle" Target="colors20.xml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7.svg"/><Relationship Id="rId5" Type="http://schemas.openxmlformats.org/officeDocument/2006/relationships/package" Target="../embeddings/Microsoft_Excel_Worksheet5.xlsx"/><Relationship Id="rId1" Type="http://schemas.microsoft.com/office/2011/relationships/chartStyle" Target="style5.xml"/><Relationship Id="rId2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9.svg"/><Relationship Id="rId5" Type="http://schemas.openxmlformats.org/officeDocument/2006/relationships/package" Target="../embeddings/Microsoft_Excel_Worksheet6.xlsx"/><Relationship Id="rId1" Type="http://schemas.microsoft.com/office/2011/relationships/chartStyle" Target="style6.xml"/><Relationship Id="rId2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1.svg"/><Relationship Id="rId5" Type="http://schemas.openxmlformats.org/officeDocument/2006/relationships/package" Target="../embeddings/Microsoft_Excel_Worksheet7.xlsx"/><Relationship Id="rId1" Type="http://schemas.microsoft.com/office/2011/relationships/chartStyle" Target="style7.xml"/><Relationship Id="rId2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7BB-4BA0-B955-A46A767DC9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7BB-4BA0-B955-A46A767DC9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7BB-4BA0-B955-A46A767DC9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83753216"/>
        <c:axId val="-1983091568"/>
      </c:barChart>
      <c:catAx>
        <c:axId val="-198375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3091568"/>
        <c:crosses val="autoZero"/>
        <c:auto val="1"/>
        <c:lblAlgn val="ctr"/>
        <c:lblOffset val="100"/>
        <c:noMultiLvlLbl val="0"/>
      </c:catAx>
      <c:valAx>
        <c:axId val="-198309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375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8月</c:v>
                </c:pt>
                <c:pt idx="1">
                  <c:v>9月</c:v>
                </c:pt>
                <c:pt idx="2">
                  <c:v>10月</c:v>
                </c:pt>
                <c:pt idx="3">
                  <c:v>11月</c:v>
                </c:pt>
                <c:pt idx="4">
                  <c:v>12月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7.0</c:v>
                </c:pt>
                <c:pt idx="1">
                  <c:v>5.0</c:v>
                </c:pt>
                <c:pt idx="2">
                  <c:v>7.0</c:v>
                </c:pt>
                <c:pt idx="3">
                  <c:v>6.0</c:v>
                </c:pt>
                <c:pt idx="4">
                  <c:v>7.0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B05-4B7D-9915-6D97882DC0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>
              <a:outerShdw blurRad="50800" dist="635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8月</c:v>
                </c:pt>
                <c:pt idx="1">
                  <c:v>9月</c:v>
                </c:pt>
                <c:pt idx="2">
                  <c:v>10月</c:v>
                </c:pt>
                <c:pt idx="3">
                  <c:v>11月</c:v>
                </c:pt>
                <c:pt idx="4">
                  <c:v>12月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5.0</c:v>
                </c:pt>
                <c:pt idx="1">
                  <c:v>7.0</c:v>
                </c:pt>
                <c:pt idx="2">
                  <c:v>4.0</c:v>
                </c:pt>
                <c:pt idx="3">
                  <c:v>5.0</c:v>
                </c:pt>
                <c:pt idx="4">
                  <c:v>4.0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3B05-4B7D-9915-6D97882DC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18243776"/>
        <c:axId val="-2021874784"/>
      </c:lineChart>
      <c:catAx>
        <c:axId val="-2018243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1874784"/>
        <c:crosses val="autoZero"/>
        <c:auto val="1"/>
        <c:lblAlgn val="ctr"/>
        <c:lblOffset val="100"/>
        <c:noMultiLvlLbl val="0"/>
      </c:catAx>
      <c:valAx>
        <c:axId val="-202187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8243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8月</c:v>
                </c:pt>
                <c:pt idx="1">
                  <c:v>9月</c:v>
                </c:pt>
                <c:pt idx="2">
                  <c:v>10月</c:v>
                </c:pt>
                <c:pt idx="3">
                  <c:v>11月</c:v>
                </c:pt>
                <c:pt idx="4">
                  <c:v>12月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7.0</c:v>
                </c:pt>
                <c:pt idx="1">
                  <c:v>5.0</c:v>
                </c:pt>
                <c:pt idx="2">
                  <c:v>7.0</c:v>
                </c:pt>
                <c:pt idx="3">
                  <c:v>6.0</c:v>
                </c:pt>
                <c:pt idx="4">
                  <c:v>7.0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B05-4B7D-9915-6D97882DC0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>
              <a:outerShdw blurRad="50800" dist="635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8月</c:v>
                </c:pt>
                <c:pt idx="1">
                  <c:v>9月</c:v>
                </c:pt>
                <c:pt idx="2">
                  <c:v>10月</c:v>
                </c:pt>
                <c:pt idx="3">
                  <c:v>11月</c:v>
                </c:pt>
                <c:pt idx="4">
                  <c:v>12月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5.0</c:v>
                </c:pt>
                <c:pt idx="1">
                  <c:v>7.0</c:v>
                </c:pt>
                <c:pt idx="2">
                  <c:v>4.0</c:v>
                </c:pt>
                <c:pt idx="3">
                  <c:v>5.0</c:v>
                </c:pt>
                <c:pt idx="4">
                  <c:v>4.0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3B05-4B7D-9915-6D97882DC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4323024"/>
        <c:axId val="-2010074592"/>
      </c:lineChart>
      <c:catAx>
        <c:axId val="-204432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0074592"/>
        <c:crosses val="autoZero"/>
        <c:auto val="1"/>
        <c:lblAlgn val="ctr"/>
        <c:lblOffset val="100"/>
        <c:noMultiLvlLbl val="0"/>
      </c:catAx>
      <c:valAx>
        <c:axId val="-2010074592"/>
        <c:scaling>
          <c:orientation val="minMax"/>
          <c:min val="3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4323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alpha val="0"/>
                  </a:schemeClr>
                </a:gs>
                <a:gs pos="100000">
                  <a:srgbClr val="66C4C6"/>
                </a:gs>
              </a:gsLst>
              <a:lin ang="16200000" scaled="1"/>
              <a:tileRect/>
            </a:gra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2.0</c:v>
                </c:pt>
                <c:pt idx="1">
                  <c:v>3.0</c:v>
                </c:pt>
                <c:pt idx="2">
                  <c:v>5.0</c:v>
                </c:pt>
                <c:pt idx="3">
                  <c:v>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BC1-4B05-8D7A-85DFF127F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4495408"/>
        <c:axId val="-2021704080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412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9525">
                <a:solidFill>
                  <a:schemeClr val="bg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2.0</c:v>
                </c:pt>
                <c:pt idx="1">
                  <c:v>3.0</c:v>
                </c:pt>
                <c:pt idx="2">
                  <c:v>5.0</c:v>
                </c:pt>
                <c:pt idx="3">
                  <c:v>6.0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BC1-4B05-8D7A-85DFF127F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4495408"/>
        <c:axId val="-2021704080"/>
      </c:lineChart>
      <c:catAx>
        <c:axId val="-2044495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21704080"/>
        <c:crosses val="autoZero"/>
        <c:auto val="1"/>
        <c:lblAlgn val="ctr"/>
        <c:lblOffset val="100"/>
        <c:noMultiLvlLbl val="0"/>
      </c:catAx>
      <c:valAx>
        <c:axId val="-20217040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44495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11772883858268"/>
          <c:y val="0.131836113937247"/>
          <c:w val="0.931635211614173"/>
          <c:h val="0.731990543061605"/>
        </c:manualLayout>
      </c:layout>
      <c:area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flip="none" rotWithShape="1">
              <a:gsLst>
                <a:gs pos="12000">
                  <a:srgbClr val="3C9AB4"/>
                </a:gs>
                <a:gs pos="84000">
                  <a:schemeClr val="tx1"/>
                </a:gs>
              </a:gsLst>
              <a:lin ang="5400000" scaled="0"/>
              <a:tileRect/>
            </a:gra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2.0</c:v>
                </c:pt>
                <c:pt idx="1">
                  <c:v>2.5</c:v>
                </c:pt>
                <c:pt idx="2">
                  <c:v>3.5</c:v>
                </c:pt>
                <c:pt idx="3">
                  <c:v>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0D1-45BA-BCF8-B9AC6771BF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20601808"/>
        <c:axId val="-2029020272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2.0</c:v>
                </c:pt>
                <c:pt idx="1">
                  <c:v>2.5</c:v>
                </c:pt>
                <c:pt idx="2">
                  <c:v>3.5</c:v>
                </c:pt>
                <c:pt idx="3">
                  <c:v>4.0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0D1-45BA-BCF8-B9AC6771BF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20601808"/>
        <c:axId val="-2029020272"/>
      </c:lineChart>
      <c:catAx>
        <c:axId val="-2020601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29020272"/>
        <c:crosses val="autoZero"/>
        <c:auto val="1"/>
        <c:lblAlgn val="ctr"/>
        <c:lblOffset val="100"/>
        <c:noMultiLvlLbl val="0"/>
      </c:catAx>
      <c:valAx>
        <c:axId val="-20290202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20601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6.0</c:v>
                </c:pt>
                <c:pt idx="1">
                  <c:v>4.0</c:v>
                </c:pt>
                <c:pt idx="2">
                  <c:v>5.0</c:v>
                </c:pt>
                <c:pt idx="3">
                  <c:v>7.0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6FD-4FB8-B83A-37AED881C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5939904"/>
        <c:axId val="-2007026112"/>
      </c:barChart>
      <c:catAx>
        <c:axId val="-204593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7026112"/>
        <c:crosses val="autoZero"/>
        <c:auto val="1"/>
        <c:lblAlgn val="ctr"/>
        <c:lblOffset val="100"/>
        <c:noMultiLvlLbl val="0"/>
      </c:catAx>
      <c:valAx>
        <c:axId val="-2007026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593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>
              <a:outerShdw blurRad="50800" dist="50800" dir="5400000" sx="6000" sy="6000" algn="ctr" rotWithShape="0">
                <a:srgbClr val="000000">
                  <a:alpha val="43137"/>
                </a:srgbClr>
              </a:outerShdw>
            </a:effectLst>
          </c:spPr>
          <c:invertIfNegative val="0"/>
          <c:pictureOptions>
            <c:pictureFormat val="stackScale"/>
          </c:pictureOptions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阿里巴巴普惠体 M" panose="00020600040101010101" pitchFamily="18" charset="-122"/>
                    <a:ea typeface="阿里巴巴普惠体 M" panose="00020600040101010101" pitchFamily="18" charset="-122"/>
                    <a:cs typeface="阿里巴巴普惠体 M" panose="00020600040101010101" pitchFamily="18" charset="-122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周一</c:v>
                </c:pt>
                <c:pt idx="1">
                  <c:v>周二</c:v>
                </c:pt>
                <c:pt idx="2">
                  <c:v>周三</c:v>
                </c:pt>
                <c:pt idx="3">
                  <c:v>周四</c:v>
                </c:pt>
                <c:pt idx="4">
                  <c:v>周五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206-46F0-9DE4-0AF66CCB95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2029229424"/>
        <c:axId val="-2020410144"/>
      </c:barChart>
      <c:catAx>
        <c:axId val="-2029229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0410144"/>
        <c:crosses val="autoZero"/>
        <c:auto val="1"/>
        <c:lblAlgn val="ctr"/>
        <c:lblOffset val="100"/>
        <c:noMultiLvlLbl val="0"/>
      </c:catAx>
      <c:valAx>
        <c:axId val="-2020410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29229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6.0</c:v>
                </c:pt>
                <c:pt idx="1">
                  <c:v>5.0</c:v>
                </c:pt>
                <c:pt idx="2">
                  <c:v>4.0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1E9-4B2F-B9F5-45596AC2D0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324064"/>
        <c:axId val="-2020439472"/>
      </c:barChart>
      <c:catAx>
        <c:axId val="-202932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0439472"/>
        <c:crosses val="autoZero"/>
        <c:auto val="1"/>
        <c:lblAlgn val="ctr"/>
        <c:lblOffset val="100"/>
        <c:noMultiLvlLbl val="0"/>
      </c:catAx>
      <c:valAx>
        <c:axId val="-202043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932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33647883858268"/>
          <c:y val="0.131836113937247"/>
          <c:w val="0.931635211614173"/>
          <c:h val="0.7319905430616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268-4E7E-AC8F-23C3650F5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6"/>
        <c:axId val="-2044244928"/>
        <c:axId val="-2022592912"/>
      </c:barChart>
      <c:catAx>
        <c:axId val="-204424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2592912"/>
        <c:crosses val="autoZero"/>
        <c:auto val="1"/>
        <c:lblAlgn val="ctr"/>
        <c:lblOffset val="100"/>
        <c:noMultiLvlLbl val="0"/>
      </c:catAx>
      <c:valAx>
        <c:axId val="-20225929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4424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"/>
          <c:y val="0.0183816375321196"/>
          <c:w val="0.970965307907506"/>
          <c:h val="0.8830927852957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Sheet1!$A$2:$A$3</c:f>
              <c:strCache>
                <c:ptCount val="2"/>
                <c:pt idx="0">
                  <c:v>  </c:v>
                </c:pt>
                <c:pt idx="1">
                  <c:v>朱里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100.0</c:v>
                </c:pt>
                <c:pt idx="1">
                  <c:v>100.0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E5B-41A7-972E-62770888E8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Sheet1!$A$2:$A$3</c:f>
              <c:strCache>
                <c:ptCount val="2"/>
                <c:pt idx="0">
                  <c:v>  </c:v>
                </c:pt>
                <c:pt idx="1">
                  <c:v>朱里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80.0</c:v>
                </c:pt>
                <c:pt idx="1">
                  <c:v>65.0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E5B-41A7-972E-62770888E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8"/>
        <c:overlap val="100"/>
        <c:axId val="-2029248432"/>
        <c:axId val="-2044300688"/>
      </c:barChart>
      <c:catAx>
        <c:axId val="-20292484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44300688"/>
        <c:crosses val="autoZero"/>
        <c:auto val="1"/>
        <c:lblAlgn val="ctr"/>
        <c:lblOffset val="100"/>
        <c:noMultiLvlLbl val="0"/>
      </c:catAx>
      <c:valAx>
        <c:axId val="-20443006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2924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5">
    <c:autoUpdate val="0"/>
  </c:externalData>
  <c:userShapes r:id="rId6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Sheet1!$A$2:$A$3</c:f>
              <c:strCache>
                <c:ptCount val="2"/>
                <c:pt idx="0">
                  <c:v>类别 1</c:v>
                </c:pt>
                <c:pt idx="1">
                  <c:v>类别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100.0</c:v>
                </c:pt>
                <c:pt idx="1">
                  <c:v>100.0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CB-4C01-983F-1052E5EC40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Sheet1!$A$2:$A$3</c:f>
              <c:strCache>
                <c:ptCount val="2"/>
                <c:pt idx="0">
                  <c:v>类别 1</c:v>
                </c:pt>
                <c:pt idx="1">
                  <c:v>类别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80.0</c:v>
                </c:pt>
                <c:pt idx="1">
                  <c:v>65.0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BCB-4C01-983F-1052E5EC4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overlap val="100"/>
        <c:axId val="-2020443872"/>
        <c:axId val="-2029984704"/>
      </c:barChart>
      <c:catAx>
        <c:axId val="-202044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9984704"/>
        <c:crosses val="autoZero"/>
        <c:auto val="1"/>
        <c:lblAlgn val="ctr"/>
        <c:lblOffset val="100"/>
        <c:noMultiLvlLbl val="0"/>
      </c:catAx>
      <c:valAx>
        <c:axId val="-2029984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2044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5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ECA-4CD0-BA4A-82390DC32B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ECA-4CD0-BA4A-82390DC32B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1635328"/>
        <c:axId val="-2011454592"/>
      </c:barChart>
      <c:catAx>
        <c:axId val="-201163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1454592"/>
        <c:crosses val="autoZero"/>
        <c:auto val="1"/>
        <c:lblAlgn val="ctr"/>
        <c:lblOffset val="100"/>
        <c:noMultiLvlLbl val="0"/>
      </c:catAx>
      <c:valAx>
        <c:axId val="-201145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163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"/>
          <c:y val="0.0415695437228248"/>
          <c:w val="1.0"/>
          <c:h val="0.9375740418109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Sheet1!$A$2:$A$3</c:f>
              <c:strCache>
                <c:ptCount val="2"/>
                <c:pt idx="0">
                  <c:v>类别 1</c:v>
                </c:pt>
                <c:pt idx="1">
                  <c:v>类别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100.0</c:v>
                </c:pt>
                <c:pt idx="1">
                  <c:v>100.0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74B-4050-B030-B63F153D1A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Sheet1!$A$2:$A$3</c:f>
              <c:strCache>
                <c:ptCount val="2"/>
                <c:pt idx="0">
                  <c:v>类别 1</c:v>
                </c:pt>
                <c:pt idx="1">
                  <c:v>类别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80.0</c:v>
                </c:pt>
                <c:pt idx="1">
                  <c:v>65.0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74B-4050-B030-B63F153D1A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8"/>
        <c:overlap val="100"/>
        <c:axId val="-2019666896"/>
        <c:axId val="-2020462208"/>
      </c:barChart>
      <c:catAx>
        <c:axId val="-2019666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20462208"/>
        <c:crosses val="autoZero"/>
        <c:auto val="1"/>
        <c:lblAlgn val="ctr"/>
        <c:lblOffset val="100"/>
        <c:noMultiLvlLbl val="0"/>
      </c:catAx>
      <c:valAx>
        <c:axId val="-2020462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1966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5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023-43BC-8656-3D8663F801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023-43BC-8656-3D8663F8015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023-43BC-8656-3D8663F8015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023-43BC-8656-3D8663F80154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CC3-49AB-9D93-C453A01998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AE4-4637-A2D2-33A38F754C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AE4-4637-A2D2-33A38F754CE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2.2</c:v>
                </c:pt>
                <c:pt idx="1">
                  <c:v>2.5</c:v>
                </c:pt>
                <c:pt idx="2">
                  <c:v>2.9</c:v>
                </c:pt>
                <c:pt idx="3">
                  <c:v>2.3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2AE4-4637-A2D2-33A38F754C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87848544"/>
        <c:axId val="-2011236416"/>
      </c:lineChart>
      <c:catAx>
        <c:axId val="-1987848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1236416"/>
        <c:crosses val="autoZero"/>
        <c:auto val="1"/>
        <c:lblAlgn val="ctr"/>
        <c:lblOffset val="100"/>
        <c:noMultiLvlLbl val="0"/>
      </c:catAx>
      <c:valAx>
        <c:axId val="-201123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784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17D-4B35-915B-5091C2EBED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17D-4B35-915B-5091C2EBEDA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17D-4B35-915B-5091C2EBEDA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17D-4B35-915B-5091C2EBEDAF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529-4BD8-B607-D52BED0EE7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extLst>
                  <a:ext uri="{96DAC541-7B7A-43D3-8B79-37D633B846F1}">
                    <asvg:svgBlip xmlns:asvg="http://schemas.microsoft.com/office/drawing/2016/SVG/main" xmlns:c16r2="http://schemas.microsoft.com/office/drawing/2015/06/chart" xmlns="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269-4A9E-B155-5F0F71108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202320"/>
        <c:axId val="-2020175168"/>
      </c:barChart>
      <c:catAx>
        <c:axId val="-202920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0175168"/>
        <c:crosses val="autoZero"/>
        <c:auto val="1"/>
        <c:lblAlgn val="ctr"/>
        <c:lblOffset val="100"/>
        <c:noMultiLvlLbl val="0"/>
      </c:catAx>
      <c:valAx>
        <c:axId val="-202017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920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5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extLst>
                  <a:ext uri="{96DAC541-7B7A-43D3-8B79-37D633B846F1}">
                    <asvg:svgBlip xmlns:asvg="http://schemas.microsoft.com/office/drawing/2016/SVG/main" xmlns:c16r2="http://schemas.microsoft.com/office/drawing/2015/06/chart" xmlns="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retch"/>
          </c:pictureOptions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CE-4C9E-AC8C-3D5B3EFA35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9289520"/>
        <c:axId val="-2029460000"/>
      </c:barChart>
      <c:catAx>
        <c:axId val="-202928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9460000"/>
        <c:crosses val="autoZero"/>
        <c:auto val="1"/>
        <c:lblAlgn val="ctr"/>
        <c:lblOffset val="100"/>
        <c:noMultiLvlLbl val="0"/>
      </c:catAx>
      <c:valAx>
        <c:axId val="-2029460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2928952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5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71875"/>
          <c:y val="0.0210937487024023"/>
          <c:w val="0.965625"/>
          <c:h val="0.87966892964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extLst>
                  <a:ext uri="{96DAC541-7B7A-43D3-8B79-37D633B846F1}">
                    <asvg:svgBlip xmlns:asvg="http://schemas.microsoft.com/office/drawing/2016/SVG/main" xmlns:c16r2="http://schemas.microsoft.com/office/drawing/2015/06/chart" xmlns="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retch"/>
          </c:pictureOptions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周一</c:v>
                </c:pt>
                <c:pt idx="1">
                  <c:v>周二</c:v>
                </c:pt>
                <c:pt idx="2">
                  <c:v>周三</c:v>
                </c:pt>
                <c:pt idx="3">
                  <c:v>周四</c:v>
                </c:pt>
                <c:pt idx="4">
                  <c:v>周五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3.0</c:v>
                </c:pt>
                <c:pt idx="1">
                  <c:v>4.0</c:v>
                </c:pt>
                <c:pt idx="2">
                  <c:v>5.0</c:v>
                </c:pt>
                <c:pt idx="3">
                  <c:v>6.0</c:v>
                </c:pt>
                <c:pt idx="4">
                  <c:v>7.0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FE1-4464-92CB-ACD90CF344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96271664"/>
        <c:axId val="-2015386048"/>
      </c:barChart>
      <c:catAx>
        <c:axId val="-199627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pPr>
            <a:endParaRPr lang="en-US"/>
          </a:p>
        </c:txPr>
        <c:crossAx val="-2015386048"/>
        <c:crosses val="autoZero"/>
        <c:auto val="1"/>
        <c:lblAlgn val="ctr"/>
        <c:lblOffset val="200"/>
        <c:tickMarkSkip val="3"/>
        <c:noMultiLvlLbl val="0"/>
      </c:catAx>
      <c:valAx>
        <c:axId val="-2015386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99627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5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市场份额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0.00625"/>
                  <c:y val="-0.02578124841404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E86E-402D-A9D9-D4C4C572102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781250000000006"/>
                  <c:y val="-0.02812499826986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E86E-402D-A9D9-D4C4C572102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156250000000011"/>
                  <c:y val="-0.032812497981514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86E-402D-A9D9-D4C4C572102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78125"/>
                  <c:y val="-0.04218749740480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E86E-402D-A9D9-D4C4C572102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109375000000001"/>
                  <c:y val="-0.032812497981514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86E-402D-A9D9-D4C4C572102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华为手机</c:v>
                </c:pt>
                <c:pt idx="1">
                  <c:v>vivo手机</c:v>
                </c:pt>
                <c:pt idx="2">
                  <c:v>OPPO手机</c:v>
                </c:pt>
                <c:pt idx="3">
                  <c:v>荣耀手机</c:v>
                </c:pt>
                <c:pt idx="4">
                  <c:v>苹果手机</c:v>
                </c:pt>
                <c:pt idx="5">
                  <c:v>小米手机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0.226</c:v>
                </c:pt>
                <c:pt idx="1">
                  <c:v>0.174</c:v>
                </c:pt>
                <c:pt idx="2" formatCode="0%">
                  <c:v>0.16</c:v>
                </c:pt>
                <c:pt idx="3">
                  <c:v>0.144</c:v>
                </c:pt>
                <c:pt idx="4" formatCode="0%">
                  <c:v>0.13</c:v>
                </c:pt>
                <c:pt idx="5">
                  <c:v>0.123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E86E-402D-A9D9-D4C4C57210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96465616"/>
        <c:axId val="-2016244736"/>
      </c:lineChart>
      <c:catAx>
        <c:axId val="-199646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6244736"/>
        <c:crosses val="autoZero"/>
        <c:auto val="1"/>
        <c:lblAlgn val="ctr"/>
        <c:lblOffset val="100"/>
        <c:noMultiLvlLbl val="0"/>
      </c:catAx>
      <c:valAx>
        <c:axId val="-201624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646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8月</c:v>
                </c:pt>
                <c:pt idx="1">
                  <c:v>9月</c:v>
                </c:pt>
                <c:pt idx="2">
                  <c:v>10月</c:v>
                </c:pt>
                <c:pt idx="3">
                  <c:v>11月</c:v>
                </c:pt>
                <c:pt idx="4">
                  <c:v>12月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7.0</c:v>
                </c:pt>
                <c:pt idx="1">
                  <c:v>5.0</c:v>
                </c:pt>
                <c:pt idx="2">
                  <c:v>7.0</c:v>
                </c:pt>
                <c:pt idx="3">
                  <c:v>6.0</c:v>
                </c:pt>
                <c:pt idx="4">
                  <c:v>7.0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B05-4B7D-9915-6D97882DC0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8月</c:v>
                </c:pt>
                <c:pt idx="1">
                  <c:v>9月</c:v>
                </c:pt>
                <c:pt idx="2">
                  <c:v>10月</c:v>
                </c:pt>
                <c:pt idx="3">
                  <c:v>11月</c:v>
                </c:pt>
                <c:pt idx="4">
                  <c:v>12月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5.0</c:v>
                </c:pt>
                <c:pt idx="1">
                  <c:v>7.0</c:v>
                </c:pt>
                <c:pt idx="2">
                  <c:v>4.0</c:v>
                </c:pt>
                <c:pt idx="3">
                  <c:v>5.0</c:v>
                </c:pt>
                <c:pt idx="4">
                  <c:v>4.0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3B05-4B7D-9915-6D97882DC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9063968"/>
        <c:axId val="-2020323920"/>
      </c:lineChart>
      <c:catAx>
        <c:axId val="20890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0323920"/>
        <c:crosses val="autoZero"/>
        <c:auto val="1"/>
        <c:lblAlgn val="ctr"/>
        <c:lblOffset val="100"/>
        <c:noMultiLvlLbl val="0"/>
      </c:catAx>
      <c:valAx>
        <c:axId val="-202032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9063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0.755</cdr:x>
      <cdr:y>0.20094</cdr:y>
    </cdr:from>
    <cdr:to>
      <cdr:x>0.9475</cdr:x>
      <cdr:y>0.89094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xmlns="" id="{632B3DFA-C31F-4527-8757-1CF7DADF0FF2}"/>
            </a:ext>
          </a:extLst>
        </cdr:cNvPr>
        <cdr:cNvSpPr/>
      </cdr:nvSpPr>
      <cdr:spPr>
        <a:xfrm xmlns:a="http://schemas.openxmlformats.org/drawingml/2006/main">
          <a:off x="6136640" y="1088814"/>
          <a:ext cx="1564640" cy="3738880"/>
        </a:xfrm>
        <a:prstGeom xmlns:a="http://schemas.openxmlformats.org/drawingml/2006/main" prst="rect">
          <a:avLst/>
        </a:prstGeom>
        <a:gradFill xmlns:a="http://schemas.openxmlformats.org/drawingml/2006/main" flip="none" rotWithShape="1">
          <a:gsLst>
            <a:gs pos="12000">
              <a:schemeClr val="tx1">
                <a:alpha val="0"/>
              </a:schemeClr>
            </a:gs>
            <a:gs pos="84000">
              <a:schemeClr val="tx1"/>
            </a:gs>
          </a:gsLst>
          <a:lin ang="0" scaled="1"/>
          <a:tileRect/>
        </a:gra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0.02307</cdr:x>
      <cdr:y>0.902</cdr:y>
    </cdr:from>
    <cdr:to>
      <cdr:x>0.96637</cdr:x>
      <cdr:y>0.902</cdr:y>
    </cdr:to>
    <cdr:cxnSp macro="">
      <cdr:nvCxnSpPr>
        <cdr:cNvPr id="3" name="直接连接符 2">
          <a:extLst xmlns:a="http://schemas.openxmlformats.org/drawingml/2006/main">
            <a:ext uri="{FF2B5EF4-FFF2-40B4-BE49-F238E27FC236}">
              <a16:creationId xmlns:a16="http://schemas.microsoft.com/office/drawing/2014/main" xmlns="" id="{F5F0981F-47A2-4258-8532-80D039AE4B84}"/>
            </a:ext>
          </a:extLst>
        </cdr:cNvPr>
        <cdr:cNvCxnSpPr/>
      </cdr:nvCxnSpPr>
      <cdr:spPr>
        <a:xfrm xmlns:a="http://schemas.openxmlformats.org/drawingml/2006/main">
          <a:off x="222011" y="5608755"/>
          <a:ext cx="9077349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bg1">
              <a:lumMod val="85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0.23334</cdr:x>
      <cdr:y>0.91997</cdr:y>
    </cdr:from>
    <cdr:to>
      <cdr:x>0.38281</cdr:x>
      <cdr:y>0.98826</cdr:y>
    </cdr:to>
    <cdr:sp macro="" textlink="">
      <cdr:nvSpPr>
        <cdr:cNvPr id="4" name="文本框 3">
          <a:extLst xmlns:a="http://schemas.openxmlformats.org/drawingml/2006/main">
            <a:ext uri="{FF2B5EF4-FFF2-40B4-BE49-F238E27FC236}">
              <a16:creationId xmlns:a16="http://schemas.microsoft.com/office/drawing/2014/main" xmlns="" id="{F2A4270C-B822-49A5-9141-BB3C8005E430}"/>
            </a:ext>
          </a:extLst>
        </cdr:cNvPr>
        <cdr:cNvSpPr txBox="1"/>
      </cdr:nvSpPr>
      <cdr:spPr>
        <a:xfrm xmlns:a="http://schemas.openxmlformats.org/drawingml/2006/main">
          <a:off x="2245451" y="5720518"/>
          <a:ext cx="1438275" cy="4246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sz="1600" dirty="0">
              <a:solidFill>
                <a:srgbClr val="FFD511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rPr>
            <a:t>朱里</a:t>
          </a:r>
        </a:p>
      </cdr:txBody>
    </cdr:sp>
  </cdr:relSizeAnchor>
  <cdr:relSizeAnchor xmlns:cdr="http://schemas.openxmlformats.org/drawingml/2006/chartDrawing">
    <cdr:from>
      <cdr:x>0.7365</cdr:x>
      <cdr:y>0.91997</cdr:y>
    </cdr:from>
    <cdr:to>
      <cdr:x>0.88596</cdr:x>
      <cdr:y>0.98826</cdr:y>
    </cdr:to>
    <cdr:sp macro="" textlink="">
      <cdr:nvSpPr>
        <cdr:cNvPr id="5" name="文本框 1">
          <a:extLst xmlns:a="http://schemas.openxmlformats.org/drawingml/2006/main">
            <a:ext uri="{FF2B5EF4-FFF2-40B4-BE49-F238E27FC236}">
              <a16:creationId xmlns:a16="http://schemas.microsoft.com/office/drawing/2014/main" xmlns="" id="{582318F7-AD67-40D8-970D-64D50F7801A6}"/>
            </a:ext>
          </a:extLst>
        </cdr:cNvPr>
        <cdr:cNvSpPr txBox="1"/>
      </cdr:nvSpPr>
      <cdr:spPr>
        <a:xfrm xmlns:a="http://schemas.openxmlformats.org/drawingml/2006/main">
          <a:off x="7087326" y="5720518"/>
          <a:ext cx="1438275" cy="4246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600" dirty="0">
              <a:solidFill>
                <a:srgbClr val="FFD511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rPr>
            <a:t>东岸</a:t>
          </a:r>
        </a:p>
      </cdr:txBody>
    </cdr:sp>
  </cdr:relSizeAnchor>
  <cdr:relSizeAnchor xmlns:cdr="http://schemas.openxmlformats.org/drawingml/2006/chartDrawing">
    <cdr:from>
      <cdr:x>0.22839</cdr:x>
      <cdr:y>0.52476</cdr:y>
    </cdr:from>
    <cdr:to>
      <cdr:x>0.32936</cdr:x>
      <cdr:y>0.58757</cdr:y>
    </cdr:to>
    <cdr:sp macro="" textlink="">
      <cdr:nvSpPr>
        <cdr:cNvPr id="6" name="文本框 5">
          <a:extLst xmlns:a="http://schemas.openxmlformats.org/drawingml/2006/main">
            <a:ext uri="{FF2B5EF4-FFF2-40B4-BE49-F238E27FC236}">
              <a16:creationId xmlns:a16="http://schemas.microsoft.com/office/drawing/2014/main" xmlns="" id="{B2E23E7A-AAAE-4F7B-BFE4-C4283F958A04}"/>
            </a:ext>
          </a:extLst>
        </cdr:cNvPr>
        <cdr:cNvSpPr txBox="1"/>
      </cdr:nvSpPr>
      <cdr:spPr>
        <a:xfrm xmlns:a="http://schemas.openxmlformats.org/drawingml/2006/main">
          <a:off x="2197826" y="3263068"/>
          <a:ext cx="971550" cy="3905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sz="2400" dirty="0">
              <a:solidFill>
                <a:schemeClr val="bg1"/>
              </a:solidFill>
            </a:rPr>
            <a:t>80%</a:t>
          </a:r>
          <a:endParaRPr lang="zh-CN" altLang="en-US" sz="2400" dirty="0">
            <a:solidFill>
              <a:schemeClr val="bg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6.xml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chart" Target="../charts/char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microsoft.com/office/2007/relationships/hdphoto" Target="../media/hdphoto1.wdp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9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6.png"/><Relationship Id="rId5" Type="http://schemas.openxmlformats.org/officeDocument/2006/relationships/chart" Target="../charts/chart20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4" Type="http://schemas.openxmlformats.org/officeDocument/2006/relationships/image" Target="../media/image4.png"/><Relationship Id="rId5" Type="http://schemas.openxmlformats.org/officeDocument/2006/relationships/image" Target="../media/image6.svg"/><Relationship Id="rId6" Type="http://schemas.openxmlformats.org/officeDocument/2006/relationships/image" Target="../media/image5.png"/><Relationship Id="rId7" Type="http://schemas.openxmlformats.org/officeDocument/2006/relationships/image" Target="../media/image8.svg"/><Relationship Id="rId8" Type="http://schemas.openxmlformats.org/officeDocument/2006/relationships/image" Target="../media/image6.png"/><Relationship Id="rId9" Type="http://schemas.openxmlformats.org/officeDocument/2006/relationships/image" Target="../media/image10.sv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EABE3E3-9BF4-49E0-A855-DE2E9A5DAB63}"/>
              </a:ext>
            </a:extLst>
          </p:cNvPr>
          <p:cNvSpPr txBox="1"/>
          <p:nvPr/>
        </p:nvSpPr>
        <p:spPr>
          <a:xfrm>
            <a:off x="3986784" y="1797571"/>
            <a:ext cx="2020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表格美化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C8C4342-5C86-4F1B-B78E-DC888293DD89}"/>
              </a:ext>
            </a:extLst>
          </p:cNvPr>
          <p:cNvSpPr txBox="1"/>
          <p:nvPr/>
        </p:nvSpPr>
        <p:spPr>
          <a:xfrm>
            <a:off x="6181344" y="1124712"/>
            <a:ext cx="176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字体统一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84140C4-B1FE-4B1B-B6E5-030154A24BD5}"/>
              </a:ext>
            </a:extLst>
          </p:cNvPr>
          <p:cNvSpPr txBox="1"/>
          <p:nvPr/>
        </p:nvSpPr>
        <p:spPr>
          <a:xfrm>
            <a:off x="6181344" y="1797571"/>
            <a:ext cx="15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2.</a:t>
            </a:r>
            <a:r>
              <a:rPr lang="zh-CN" altLang="en-US" sz="2400" dirty="0">
                <a:solidFill>
                  <a:schemeClr val="bg1"/>
                </a:solidFill>
              </a:rPr>
              <a:t>颜色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8E0C12B-B34D-4F3C-AF6A-8F8A71B59E59}"/>
              </a:ext>
            </a:extLst>
          </p:cNvPr>
          <p:cNvSpPr txBox="1"/>
          <p:nvPr/>
        </p:nvSpPr>
        <p:spPr>
          <a:xfrm>
            <a:off x="6181344" y="2441001"/>
            <a:ext cx="15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3.</a:t>
            </a:r>
            <a:r>
              <a:rPr lang="zh-CN" altLang="en-US" sz="2400" dirty="0">
                <a:solidFill>
                  <a:schemeClr val="bg1"/>
                </a:solidFill>
              </a:rPr>
              <a:t>图片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2E1DC58-BA3D-4C8C-8DE7-11FEFB697C8C}"/>
              </a:ext>
            </a:extLst>
          </p:cNvPr>
          <p:cNvSpPr txBox="1"/>
          <p:nvPr/>
        </p:nvSpPr>
        <p:spPr>
          <a:xfrm>
            <a:off x="6163056" y="3084431"/>
            <a:ext cx="15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4.</a:t>
            </a:r>
            <a:r>
              <a:rPr lang="zh-CN" altLang="en-US" sz="2400" dirty="0">
                <a:solidFill>
                  <a:schemeClr val="bg1"/>
                </a:solidFill>
              </a:rPr>
              <a:t>形状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0727C19-4D6B-41FF-B28D-50317886375B}"/>
              </a:ext>
            </a:extLst>
          </p:cNvPr>
          <p:cNvSpPr txBox="1"/>
          <p:nvPr/>
        </p:nvSpPr>
        <p:spPr>
          <a:xfrm>
            <a:off x="2286000" y="1797570"/>
            <a:ext cx="11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表格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A162CAB-D82C-4155-94B0-A9D75563E6B0}"/>
              </a:ext>
            </a:extLst>
          </p:cNvPr>
          <p:cNvSpPr txBox="1"/>
          <p:nvPr/>
        </p:nvSpPr>
        <p:spPr>
          <a:xfrm>
            <a:off x="2286000" y="4475655"/>
            <a:ext cx="1856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信息图表</a:t>
            </a:r>
          </a:p>
        </p:txBody>
      </p:sp>
    </p:spTree>
    <p:extLst>
      <p:ext uri="{BB962C8B-B14F-4D97-AF65-F5344CB8AC3E}">
        <p14:creationId xmlns:p14="http://schemas.microsoft.com/office/powerpoint/2010/main" val="344606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D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xmlns="" id="{D55D1069-ED5C-433B-B97F-A5F16C982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609956"/>
              </p:ext>
            </p:extLst>
          </p:nvPr>
        </p:nvGraphicFramePr>
        <p:xfrm>
          <a:off x="588667" y="1533218"/>
          <a:ext cx="11014665" cy="46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933">
                  <a:extLst>
                    <a:ext uri="{9D8B030D-6E8A-4147-A177-3AD203B41FA5}">
                      <a16:colId xmlns:a16="http://schemas.microsoft.com/office/drawing/2014/main" xmlns="" val="2541427637"/>
                    </a:ext>
                  </a:extLst>
                </a:gridCol>
                <a:gridCol w="1996531">
                  <a:extLst>
                    <a:ext uri="{9D8B030D-6E8A-4147-A177-3AD203B41FA5}">
                      <a16:colId xmlns:a16="http://schemas.microsoft.com/office/drawing/2014/main" xmlns="" val="583904576"/>
                    </a:ext>
                  </a:extLst>
                </a:gridCol>
                <a:gridCol w="2409335">
                  <a:extLst>
                    <a:ext uri="{9D8B030D-6E8A-4147-A177-3AD203B41FA5}">
                      <a16:colId xmlns:a16="http://schemas.microsoft.com/office/drawing/2014/main" xmlns="" val="1956112843"/>
                    </a:ext>
                  </a:extLst>
                </a:gridCol>
                <a:gridCol w="1946911">
                  <a:extLst>
                    <a:ext uri="{9D8B030D-6E8A-4147-A177-3AD203B41FA5}">
                      <a16:colId xmlns:a16="http://schemas.microsoft.com/office/drawing/2014/main" xmlns="" val="1010006839"/>
                    </a:ext>
                  </a:extLst>
                </a:gridCol>
                <a:gridCol w="2458955">
                  <a:extLst>
                    <a:ext uri="{9D8B030D-6E8A-4147-A177-3AD203B41FA5}">
                      <a16:colId xmlns:a16="http://schemas.microsoft.com/office/drawing/2014/main" xmlns="" val="3372025570"/>
                    </a:ext>
                  </a:extLst>
                </a:gridCol>
              </a:tblGrid>
              <a:tr h="467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公司名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8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上游企业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8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上游企业合作方式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8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下游企业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8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下游企业合作方式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8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7815481"/>
                  </a:ext>
                </a:extLst>
              </a:tr>
              <a:tr h="467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A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公司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C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号企业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C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联营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C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7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号企业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C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联营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C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8168968"/>
                  </a:ext>
                </a:extLst>
              </a:tr>
              <a:tr h="467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A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公司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33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2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号企业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33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联营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33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8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号企业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33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联营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33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9516690"/>
                  </a:ext>
                </a:extLst>
              </a:tr>
              <a:tr h="467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B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公司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C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3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号企业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C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参股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C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9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号企业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C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参股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C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1988306"/>
                  </a:ext>
                </a:extLst>
              </a:tr>
              <a:tr h="467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B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公司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33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33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33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10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号企业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33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参股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33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4236762"/>
                  </a:ext>
                </a:extLst>
              </a:tr>
              <a:tr h="467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C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公司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C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号企业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C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战略合作联盟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C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7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号企业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C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战略合作联盟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C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0588033"/>
                  </a:ext>
                </a:extLst>
              </a:tr>
              <a:tr h="467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C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公司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33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4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号企业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33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战略合作联盟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33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9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号企业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33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战略合作联盟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33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0065449"/>
                  </a:ext>
                </a:extLst>
              </a:tr>
              <a:tr h="467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C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公司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C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5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号企业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C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参股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C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C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C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1878478"/>
                  </a:ext>
                </a:extLst>
              </a:tr>
              <a:tr h="467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我的公司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33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号企业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33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战略合作联盟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33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11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号企业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33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战略合作联盟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33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8065578"/>
                  </a:ext>
                </a:extLst>
              </a:tr>
              <a:tr h="467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我的公司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C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6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号企业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C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战略合作联盟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C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C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5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C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0195010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xmlns="" id="{C26A8F20-768E-4901-AF06-6FE60CE09126}"/>
              </a:ext>
            </a:extLst>
          </p:cNvPr>
          <p:cNvSpPr/>
          <p:nvPr/>
        </p:nvSpPr>
        <p:spPr>
          <a:xfrm>
            <a:off x="282633" y="415636"/>
            <a:ext cx="11671069" cy="6217920"/>
          </a:xfrm>
          <a:prstGeom prst="rect">
            <a:avLst/>
          </a:prstGeom>
          <a:noFill/>
          <a:ln>
            <a:solidFill>
              <a:srgbClr val="2759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梯形 3">
            <a:extLst>
              <a:ext uri="{FF2B5EF4-FFF2-40B4-BE49-F238E27FC236}">
                <a16:creationId xmlns:a16="http://schemas.microsoft.com/office/drawing/2014/main" xmlns="" id="{65602C3C-8387-4AE6-BDFB-E1445447AFD7}"/>
              </a:ext>
            </a:extLst>
          </p:cNvPr>
          <p:cNvSpPr/>
          <p:nvPr/>
        </p:nvSpPr>
        <p:spPr>
          <a:xfrm rot="10800000">
            <a:off x="3452552" y="415636"/>
            <a:ext cx="5286895" cy="825364"/>
          </a:xfrm>
          <a:prstGeom prst="trapezoid">
            <a:avLst>
              <a:gd name="adj" fmla="val 105237"/>
            </a:avLst>
          </a:prstGeom>
          <a:solidFill>
            <a:srgbClr val="2261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4C0E7F5-3713-470E-B7D6-9C953DE6A93B}"/>
              </a:ext>
            </a:extLst>
          </p:cNvPr>
          <p:cNvSpPr txBox="1"/>
          <p:nvPr/>
        </p:nvSpPr>
        <p:spPr>
          <a:xfrm>
            <a:off x="5156663" y="665018"/>
            <a:ext cx="215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产业链情况</a:t>
            </a:r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xmlns="" id="{E5FA6AD8-2CCD-46F1-943A-37D7725EEF7A}"/>
              </a:ext>
            </a:extLst>
          </p:cNvPr>
          <p:cNvSpPr/>
          <p:nvPr/>
        </p:nvSpPr>
        <p:spPr>
          <a:xfrm>
            <a:off x="8450117" y="415635"/>
            <a:ext cx="563654" cy="346921"/>
          </a:xfrm>
          <a:prstGeom prst="parallelogram">
            <a:avLst>
              <a:gd name="adj" fmla="val 98621"/>
            </a:avLst>
          </a:prstGeom>
          <a:gradFill flip="none" rotWithShape="1">
            <a:gsLst>
              <a:gs pos="0">
                <a:srgbClr val="326ED5"/>
              </a:gs>
              <a:gs pos="100000">
                <a:srgbClr val="111DA6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xmlns="" id="{B2C74886-F7E2-4E8D-A7B9-2FF308DD7C39}"/>
              </a:ext>
            </a:extLst>
          </p:cNvPr>
          <p:cNvSpPr/>
          <p:nvPr/>
        </p:nvSpPr>
        <p:spPr>
          <a:xfrm>
            <a:off x="8762071" y="426352"/>
            <a:ext cx="563654" cy="346921"/>
          </a:xfrm>
          <a:prstGeom prst="parallelogram">
            <a:avLst>
              <a:gd name="adj" fmla="val 98621"/>
            </a:avLst>
          </a:prstGeom>
          <a:gradFill flip="none" rotWithShape="1">
            <a:gsLst>
              <a:gs pos="0">
                <a:srgbClr val="326ED5"/>
              </a:gs>
              <a:gs pos="100000">
                <a:srgbClr val="111DA6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xmlns="" id="{DEF9F4BF-103E-42EE-84EA-113AC08480AD}"/>
              </a:ext>
            </a:extLst>
          </p:cNvPr>
          <p:cNvSpPr/>
          <p:nvPr/>
        </p:nvSpPr>
        <p:spPr>
          <a:xfrm>
            <a:off x="9074025" y="426352"/>
            <a:ext cx="563654" cy="346921"/>
          </a:xfrm>
          <a:prstGeom prst="parallelogram">
            <a:avLst>
              <a:gd name="adj" fmla="val 98621"/>
            </a:avLst>
          </a:prstGeom>
          <a:gradFill flip="none" rotWithShape="1">
            <a:gsLst>
              <a:gs pos="0">
                <a:srgbClr val="326ED5"/>
              </a:gs>
              <a:gs pos="100000">
                <a:srgbClr val="111DA6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xmlns="" id="{9E5EAA5E-13F7-4431-BE3F-4161D77BA801}"/>
              </a:ext>
            </a:extLst>
          </p:cNvPr>
          <p:cNvSpPr/>
          <p:nvPr/>
        </p:nvSpPr>
        <p:spPr>
          <a:xfrm flipH="1">
            <a:off x="2523265" y="426352"/>
            <a:ext cx="563654" cy="346921"/>
          </a:xfrm>
          <a:prstGeom prst="parallelogram">
            <a:avLst>
              <a:gd name="adj" fmla="val 98621"/>
            </a:avLst>
          </a:prstGeom>
          <a:gradFill flip="none" rotWithShape="1">
            <a:gsLst>
              <a:gs pos="0">
                <a:srgbClr val="326ED5"/>
              </a:gs>
              <a:gs pos="100000">
                <a:srgbClr val="111DA6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xmlns="" id="{E667016A-57C2-46D7-8FE9-F55E98A54743}"/>
              </a:ext>
            </a:extLst>
          </p:cNvPr>
          <p:cNvSpPr/>
          <p:nvPr/>
        </p:nvSpPr>
        <p:spPr>
          <a:xfrm flipH="1">
            <a:off x="2827716" y="415634"/>
            <a:ext cx="563654" cy="346921"/>
          </a:xfrm>
          <a:prstGeom prst="parallelogram">
            <a:avLst>
              <a:gd name="adj" fmla="val 98621"/>
            </a:avLst>
          </a:prstGeom>
          <a:gradFill flip="none" rotWithShape="1">
            <a:gsLst>
              <a:gs pos="0">
                <a:srgbClr val="326ED5"/>
              </a:gs>
              <a:gs pos="100000">
                <a:srgbClr val="111DA6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xmlns="" id="{7B0DF73F-2E93-43CD-9329-62D3C5621E22}"/>
              </a:ext>
            </a:extLst>
          </p:cNvPr>
          <p:cNvSpPr/>
          <p:nvPr/>
        </p:nvSpPr>
        <p:spPr>
          <a:xfrm flipH="1">
            <a:off x="3147173" y="426352"/>
            <a:ext cx="563654" cy="346921"/>
          </a:xfrm>
          <a:prstGeom prst="parallelogram">
            <a:avLst>
              <a:gd name="adj" fmla="val 98621"/>
            </a:avLst>
          </a:prstGeom>
          <a:gradFill flip="none" rotWithShape="1">
            <a:gsLst>
              <a:gs pos="0">
                <a:srgbClr val="326ED5"/>
              </a:gs>
              <a:gs pos="100000">
                <a:srgbClr val="111DA6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4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AF2E2"/>
            </a:gs>
            <a:gs pos="30000">
              <a:srgbClr val="54B2DE"/>
            </a:gs>
            <a:gs pos="80000">
              <a:srgbClr val="96A4FE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65920EA1-1D01-4C25-B724-5CCD4C43DF7D}"/>
              </a:ext>
            </a:extLst>
          </p:cNvPr>
          <p:cNvSpPr/>
          <p:nvPr/>
        </p:nvSpPr>
        <p:spPr>
          <a:xfrm rot="1727378">
            <a:off x="8565005" y="-1672568"/>
            <a:ext cx="2163512" cy="5181600"/>
          </a:xfrm>
          <a:prstGeom prst="roundRect">
            <a:avLst>
              <a:gd name="adj" fmla="val 21810"/>
            </a:avLst>
          </a:prstGeom>
          <a:gradFill>
            <a:gsLst>
              <a:gs pos="0">
                <a:srgbClr val="0AF2E2"/>
              </a:gs>
              <a:gs pos="41600">
                <a:srgbClr val="54B2DE"/>
              </a:gs>
              <a:gs pos="100000">
                <a:srgbClr val="7F97E4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38F89CD8-CE11-4A1C-9636-89906C056820}"/>
              </a:ext>
            </a:extLst>
          </p:cNvPr>
          <p:cNvSpPr/>
          <p:nvPr/>
        </p:nvSpPr>
        <p:spPr>
          <a:xfrm rot="1727378">
            <a:off x="9880269" y="-771829"/>
            <a:ext cx="1040946" cy="8875682"/>
          </a:xfrm>
          <a:prstGeom prst="roundRect">
            <a:avLst>
              <a:gd name="adj" fmla="val 21810"/>
            </a:avLst>
          </a:prstGeom>
          <a:gradFill>
            <a:gsLst>
              <a:gs pos="0">
                <a:srgbClr val="0AF2E2"/>
              </a:gs>
              <a:gs pos="33000">
                <a:srgbClr val="54B2DE"/>
              </a:gs>
              <a:gs pos="80000">
                <a:srgbClr val="96A4FE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CC38FBD2-FE36-4E59-ADD2-F6AD4925BDA8}"/>
              </a:ext>
            </a:extLst>
          </p:cNvPr>
          <p:cNvSpPr/>
          <p:nvPr/>
        </p:nvSpPr>
        <p:spPr>
          <a:xfrm rot="1727378">
            <a:off x="10695390" y="586523"/>
            <a:ext cx="726692" cy="8198528"/>
          </a:xfrm>
          <a:prstGeom prst="roundRect">
            <a:avLst>
              <a:gd name="adj" fmla="val 21810"/>
            </a:avLst>
          </a:prstGeom>
          <a:gradFill>
            <a:gsLst>
              <a:gs pos="0">
                <a:srgbClr val="0AF2E2"/>
              </a:gs>
              <a:gs pos="60000">
                <a:srgbClr val="54B2DE"/>
              </a:gs>
              <a:gs pos="100000">
                <a:srgbClr val="7F97E4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4C4087D1-7123-45AC-A35E-49FB1EFA9A99}"/>
              </a:ext>
            </a:extLst>
          </p:cNvPr>
          <p:cNvSpPr/>
          <p:nvPr/>
        </p:nvSpPr>
        <p:spPr>
          <a:xfrm rot="1727378">
            <a:off x="11138591" y="4224303"/>
            <a:ext cx="1430074" cy="3798166"/>
          </a:xfrm>
          <a:prstGeom prst="roundRect">
            <a:avLst>
              <a:gd name="adj" fmla="val 21810"/>
            </a:avLst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xmlns="" id="{DDC9CA66-3F8F-4145-A63A-C4A4A40F862F}"/>
              </a:ext>
            </a:extLst>
          </p:cNvPr>
          <p:cNvSpPr/>
          <p:nvPr/>
        </p:nvSpPr>
        <p:spPr>
          <a:xfrm rot="12330079">
            <a:off x="8344573" y="-2437612"/>
            <a:ext cx="484401" cy="4837395"/>
          </a:xfrm>
          <a:prstGeom prst="triangle">
            <a:avLst/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0083CDC3-4F02-479C-8D07-D2D9D97E9C96}"/>
              </a:ext>
            </a:extLst>
          </p:cNvPr>
          <p:cNvSpPr/>
          <p:nvPr/>
        </p:nvSpPr>
        <p:spPr>
          <a:xfrm flipH="1">
            <a:off x="7701713" y="2178322"/>
            <a:ext cx="339833" cy="339833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5C5EDC1B-A8E3-47DC-A5A2-5C8F709F99EC}"/>
              </a:ext>
            </a:extLst>
          </p:cNvPr>
          <p:cNvSpPr/>
          <p:nvPr/>
        </p:nvSpPr>
        <p:spPr>
          <a:xfrm rot="2855189">
            <a:off x="921408" y="5655200"/>
            <a:ext cx="300209" cy="300209"/>
          </a:xfrm>
          <a:prstGeom prst="rect">
            <a:avLst/>
          </a:prstGeom>
          <a:noFill/>
          <a:ln w="50800">
            <a:solidFill>
              <a:schemeClr val="bg1"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C4028E6B-D9E3-4FB5-AF7A-FD3737AC3786}"/>
              </a:ext>
            </a:extLst>
          </p:cNvPr>
          <p:cNvGrpSpPr/>
          <p:nvPr/>
        </p:nvGrpSpPr>
        <p:grpSpPr>
          <a:xfrm rot="1456412">
            <a:off x="673527" y="1169804"/>
            <a:ext cx="528467" cy="510554"/>
            <a:chOff x="7820298" y="4162139"/>
            <a:chExt cx="631581" cy="610173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xmlns="" id="{DF3F0565-06E5-42EC-BA4C-DE3C7D1D9C7F}"/>
                </a:ext>
              </a:extLst>
            </p:cNvPr>
            <p:cNvCxnSpPr/>
            <p:nvPr/>
          </p:nvCxnSpPr>
          <p:spPr>
            <a:xfrm>
              <a:off x="7820298" y="4467226"/>
              <a:ext cx="63158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xmlns="" id="{A568CA38-482D-4FCF-8EC5-44B024D5792C}"/>
                </a:ext>
              </a:extLst>
            </p:cNvPr>
            <p:cNvCxnSpPr>
              <a:cxnSpLocks/>
            </p:cNvCxnSpPr>
            <p:nvPr/>
          </p:nvCxnSpPr>
          <p:spPr>
            <a:xfrm>
              <a:off x="8136088" y="4162139"/>
              <a:ext cx="0" cy="61017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xmlns="" id="{228DBF33-ED39-45D8-B68A-A6516ED7E8D1}"/>
              </a:ext>
            </a:extLst>
          </p:cNvPr>
          <p:cNvSpPr/>
          <p:nvPr/>
        </p:nvSpPr>
        <p:spPr>
          <a:xfrm>
            <a:off x="1429341" y="857359"/>
            <a:ext cx="3938095" cy="668215"/>
          </a:xfrm>
          <a:custGeom>
            <a:avLst/>
            <a:gdLst>
              <a:gd name="connsiteX0" fmla="*/ 111371 w 3264064"/>
              <a:gd name="connsiteY0" fmla="*/ 0 h 668215"/>
              <a:gd name="connsiteX1" fmla="*/ 2653611 w 3264064"/>
              <a:gd name="connsiteY1" fmla="*/ 0 h 668215"/>
              <a:gd name="connsiteX2" fmla="*/ 2696962 w 3264064"/>
              <a:gd name="connsiteY2" fmla="*/ 8752 h 668215"/>
              <a:gd name="connsiteX3" fmla="*/ 2715821 w 3264064"/>
              <a:gd name="connsiteY3" fmla="*/ 21467 h 668215"/>
              <a:gd name="connsiteX4" fmla="*/ 2716860 w 3264064"/>
              <a:gd name="connsiteY4" fmla="*/ 20237 h 668215"/>
              <a:gd name="connsiteX5" fmla="*/ 2720646 w 3264064"/>
              <a:gd name="connsiteY5" fmla="*/ 24720 h 668215"/>
              <a:gd name="connsiteX6" fmla="*/ 2732362 w 3264064"/>
              <a:gd name="connsiteY6" fmla="*/ 32620 h 668215"/>
              <a:gd name="connsiteX7" fmla="*/ 2752342 w 3264064"/>
              <a:gd name="connsiteY7" fmla="*/ 62253 h 668215"/>
              <a:gd name="connsiteX8" fmla="*/ 3264064 w 3264064"/>
              <a:gd name="connsiteY8" fmla="*/ 668215 h 668215"/>
              <a:gd name="connsiteX9" fmla="*/ 2653611 w 3264064"/>
              <a:gd name="connsiteY9" fmla="*/ 668215 h 668215"/>
              <a:gd name="connsiteX10" fmla="*/ 2169655 w 3264064"/>
              <a:gd name="connsiteY10" fmla="*/ 668215 h 668215"/>
              <a:gd name="connsiteX11" fmla="*/ 111371 w 3264064"/>
              <a:gd name="connsiteY11" fmla="*/ 668215 h 668215"/>
              <a:gd name="connsiteX12" fmla="*/ 0 w 3264064"/>
              <a:gd name="connsiteY12" fmla="*/ 556844 h 668215"/>
              <a:gd name="connsiteX13" fmla="*/ 0 w 3264064"/>
              <a:gd name="connsiteY13" fmla="*/ 111371 h 668215"/>
              <a:gd name="connsiteX14" fmla="*/ 111371 w 3264064"/>
              <a:gd name="connsiteY14" fmla="*/ 0 h 66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64064" h="668215">
                <a:moveTo>
                  <a:pt x="111371" y="0"/>
                </a:moveTo>
                <a:lnTo>
                  <a:pt x="2653611" y="0"/>
                </a:lnTo>
                <a:cubicBezTo>
                  <a:pt x="2668988" y="0"/>
                  <a:pt x="2683638" y="3117"/>
                  <a:pt x="2696962" y="8752"/>
                </a:cubicBezTo>
                <a:lnTo>
                  <a:pt x="2715821" y="21467"/>
                </a:lnTo>
                <a:lnTo>
                  <a:pt x="2716860" y="20237"/>
                </a:lnTo>
                <a:lnTo>
                  <a:pt x="2720646" y="24720"/>
                </a:lnTo>
                <a:lnTo>
                  <a:pt x="2732362" y="32620"/>
                </a:lnTo>
                <a:lnTo>
                  <a:pt x="2752342" y="62253"/>
                </a:lnTo>
                <a:lnTo>
                  <a:pt x="3264064" y="668215"/>
                </a:lnTo>
                <a:lnTo>
                  <a:pt x="2653611" y="668215"/>
                </a:lnTo>
                <a:lnTo>
                  <a:pt x="2169655" y="668215"/>
                </a:lnTo>
                <a:lnTo>
                  <a:pt x="111371" y="668215"/>
                </a:lnTo>
                <a:cubicBezTo>
                  <a:pt x="49862" y="668215"/>
                  <a:pt x="0" y="618353"/>
                  <a:pt x="0" y="556844"/>
                </a:cubicBezTo>
                <a:lnTo>
                  <a:pt x="0" y="111371"/>
                </a:lnTo>
                <a:cubicBezTo>
                  <a:pt x="0" y="49862"/>
                  <a:pt x="49862" y="0"/>
                  <a:pt x="111371" y="0"/>
                </a:cubicBezTo>
                <a:close/>
              </a:path>
            </a:pathLst>
          </a:custGeom>
          <a:solidFill>
            <a:srgbClr val="EA7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xmlns="" id="{FC83C509-4F81-49E3-890E-63E50E1EC997}"/>
              </a:ext>
            </a:extLst>
          </p:cNvPr>
          <p:cNvSpPr/>
          <p:nvPr/>
        </p:nvSpPr>
        <p:spPr>
          <a:xfrm>
            <a:off x="1102269" y="1366810"/>
            <a:ext cx="6336982" cy="5046243"/>
          </a:xfrm>
          <a:prstGeom prst="roundRect">
            <a:avLst>
              <a:gd name="adj" fmla="val 4225"/>
            </a:avLst>
          </a:prstGeom>
          <a:solidFill>
            <a:schemeClr val="bg1"/>
          </a:solidFill>
          <a:ln>
            <a:noFill/>
          </a:ln>
          <a:effectLst>
            <a:outerShdw blurRad="1651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xmlns="" id="{38F8E34D-E32D-4E89-BC8C-20F7C79DD854}"/>
              </a:ext>
            </a:extLst>
          </p:cNvPr>
          <p:cNvSpPr txBox="1"/>
          <p:nvPr/>
        </p:nvSpPr>
        <p:spPr>
          <a:xfrm>
            <a:off x="1584935" y="3039298"/>
            <a:ext cx="5210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PPT</a:t>
            </a:r>
            <a:r>
              <a:rPr lang="zh-CN" altLang="en-US" sz="4800" dirty="0">
                <a:solidFill>
                  <a:schemeClr val="bg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图表的使用方法之统计图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77A3480F-CD6B-4DA8-8D04-6CD0A3B8BE7D}"/>
              </a:ext>
            </a:extLst>
          </p:cNvPr>
          <p:cNvSpPr txBox="1"/>
          <p:nvPr/>
        </p:nvSpPr>
        <p:spPr>
          <a:xfrm>
            <a:off x="4914635" y="2136063"/>
            <a:ext cx="268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65ADC6"/>
                    </a:gs>
                    <a:gs pos="86000">
                      <a:srgbClr val="0A99D1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联盟起艺卢帅正锐黑体" panose="02000509000000000000" pitchFamily="49" charset="-122"/>
                <a:ea typeface="联盟起艺卢帅正锐黑体" panose="02000509000000000000" pitchFamily="49" charset="-122"/>
                <a:cs typeface="阿里巴巴普惠体 B" panose="00020600040101010101" pitchFamily="18" charset="-122"/>
              </a:rPr>
              <a:t>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65ADC6"/>
                  </a:gs>
                  <a:gs pos="86000">
                    <a:srgbClr val="0A99D1"/>
                  </a:gs>
                </a:gsLst>
                <a:lin ang="0" scaled="1"/>
                <a:tileRect/>
              </a:gradFill>
              <a:effectLst/>
              <a:uLnTx/>
              <a:uFillTx/>
              <a:latin typeface="联盟起艺卢帅正锐黑体" panose="02000509000000000000" pitchFamily="49" charset="-122"/>
              <a:ea typeface="联盟起艺卢帅正锐黑体" panose="02000509000000000000" pitchFamily="49" charset="-122"/>
              <a:cs typeface="阿里巴巴普惠体 B" panose="00020600040101010101" pitchFamily="18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E7955893-E293-428E-8909-9117DDC82B16}"/>
              </a:ext>
            </a:extLst>
          </p:cNvPr>
          <p:cNvSpPr txBox="1"/>
          <p:nvPr/>
        </p:nvSpPr>
        <p:spPr>
          <a:xfrm>
            <a:off x="1519169" y="918233"/>
            <a:ext cx="3105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white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从</a:t>
            </a:r>
            <a:r>
              <a:rPr lang="en-US" altLang="zh-CN" sz="2000" dirty="0">
                <a:solidFill>
                  <a:prstClr val="white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0</a:t>
            </a:r>
            <a:r>
              <a:rPr lang="zh-CN" altLang="en-US" sz="2000" dirty="0">
                <a:solidFill>
                  <a:prstClr val="white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开始学</a:t>
            </a:r>
            <a:r>
              <a:rPr lang="en-US" altLang="zh-CN" sz="2000" dirty="0">
                <a:solidFill>
                  <a:prstClr val="white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PPT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EAC7D1A-06F3-4F7C-8F4A-9D7162CBFF59}"/>
              </a:ext>
            </a:extLst>
          </p:cNvPr>
          <p:cNvSpPr txBox="1"/>
          <p:nvPr/>
        </p:nvSpPr>
        <p:spPr>
          <a:xfrm>
            <a:off x="1584935" y="1742279"/>
            <a:ext cx="2301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C5BC2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百无聊赖</a:t>
            </a:r>
            <a:r>
              <a:rPr lang="en-US" altLang="zh-CN" sz="2800" dirty="0">
                <a:solidFill>
                  <a:srgbClr val="0C5BC2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PPT</a:t>
            </a:r>
            <a:endParaRPr lang="zh-CN" altLang="en-US" sz="2800" dirty="0">
              <a:solidFill>
                <a:srgbClr val="0C5BC2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9F3C5ADF-79F2-4610-9B1C-F29BF1CBB30C}"/>
              </a:ext>
            </a:extLst>
          </p:cNvPr>
          <p:cNvCxnSpPr>
            <a:cxnSpLocks/>
          </p:cNvCxnSpPr>
          <p:nvPr/>
        </p:nvCxnSpPr>
        <p:spPr>
          <a:xfrm flipH="1">
            <a:off x="3917584" y="1923797"/>
            <a:ext cx="90082" cy="212266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4D13EE16-41E4-4FBD-92B2-EA49FB926C40}"/>
              </a:ext>
            </a:extLst>
          </p:cNvPr>
          <p:cNvSpPr txBox="1"/>
          <p:nvPr/>
        </p:nvSpPr>
        <p:spPr>
          <a:xfrm>
            <a:off x="4043660" y="1870545"/>
            <a:ext cx="133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0C5BC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快速入门</a:t>
            </a:r>
            <a:endParaRPr lang="zh-CN" altLang="en-US" sz="1400" dirty="0">
              <a:solidFill>
                <a:srgbClr val="0C5BC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69" name="直角三角形 68">
            <a:extLst>
              <a:ext uri="{FF2B5EF4-FFF2-40B4-BE49-F238E27FC236}">
                <a16:creationId xmlns:a16="http://schemas.microsoft.com/office/drawing/2014/main" xmlns="" id="{3ED97008-B5FA-4DE9-B6C1-A640134473BA}"/>
              </a:ext>
            </a:extLst>
          </p:cNvPr>
          <p:cNvSpPr/>
          <p:nvPr/>
        </p:nvSpPr>
        <p:spPr>
          <a:xfrm rot="164071" flipV="1">
            <a:off x="1323916" y="2965274"/>
            <a:ext cx="269153" cy="27264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xmlns="" id="{6ADF5EE0-4968-4A79-ACFC-1BB12E5E9D7D}"/>
              </a:ext>
            </a:extLst>
          </p:cNvPr>
          <p:cNvSpPr/>
          <p:nvPr/>
        </p:nvSpPr>
        <p:spPr>
          <a:xfrm rot="10800000" flipV="1">
            <a:off x="6515939" y="4336317"/>
            <a:ext cx="269153" cy="27264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xmlns="" id="{FD026B4A-9415-4D95-A06B-B6F28A704F49}"/>
              </a:ext>
            </a:extLst>
          </p:cNvPr>
          <p:cNvSpPr txBox="1"/>
          <p:nvPr/>
        </p:nvSpPr>
        <p:spPr>
          <a:xfrm>
            <a:off x="1660047" y="4764814"/>
            <a:ext cx="3607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600" dirty="0">
                <a:solidFill>
                  <a:schemeClr val="bg1">
                    <a:lumMod val="6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轻松实现财务自由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xmlns="" id="{70442A25-B2A9-429A-9AE9-21C70E5E8B1D}"/>
              </a:ext>
            </a:extLst>
          </p:cNvPr>
          <p:cNvGrpSpPr/>
          <p:nvPr/>
        </p:nvGrpSpPr>
        <p:grpSpPr>
          <a:xfrm rot="1456412">
            <a:off x="1500757" y="5780622"/>
            <a:ext cx="528467" cy="510554"/>
            <a:chOff x="7820298" y="4162139"/>
            <a:chExt cx="631581" cy="610173"/>
          </a:xfrm>
        </p:grpSpPr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xmlns="" id="{4D2A0BD6-205F-4777-B39E-D6637A2CF173}"/>
                </a:ext>
              </a:extLst>
            </p:cNvPr>
            <p:cNvCxnSpPr/>
            <p:nvPr/>
          </p:nvCxnSpPr>
          <p:spPr>
            <a:xfrm>
              <a:off x="7820298" y="4467226"/>
              <a:ext cx="631581" cy="0"/>
            </a:xfrm>
            <a:prstGeom prst="line">
              <a:avLst/>
            </a:prstGeom>
            <a:ln w="57150">
              <a:solidFill>
                <a:schemeClr val="accent2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xmlns="" id="{82D0ADC3-0EE4-4019-B0D3-11F5EC05995E}"/>
                </a:ext>
              </a:extLst>
            </p:cNvPr>
            <p:cNvCxnSpPr>
              <a:cxnSpLocks/>
            </p:cNvCxnSpPr>
            <p:nvPr/>
          </p:nvCxnSpPr>
          <p:spPr>
            <a:xfrm>
              <a:off x="8136088" y="4162139"/>
              <a:ext cx="0" cy="610173"/>
            </a:xfrm>
            <a:prstGeom prst="line">
              <a:avLst/>
            </a:prstGeom>
            <a:ln w="57150">
              <a:solidFill>
                <a:schemeClr val="accent2">
                  <a:alpha val="3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椭圆 82">
            <a:extLst>
              <a:ext uri="{FF2B5EF4-FFF2-40B4-BE49-F238E27FC236}">
                <a16:creationId xmlns:a16="http://schemas.microsoft.com/office/drawing/2014/main" xmlns="" id="{DDDA9A42-DAE4-489D-9840-E9BED7B1C49F}"/>
              </a:ext>
            </a:extLst>
          </p:cNvPr>
          <p:cNvSpPr/>
          <p:nvPr/>
        </p:nvSpPr>
        <p:spPr>
          <a:xfrm>
            <a:off x="6858911" y="5687727"/>
            <a:ext cx="833008" cy="833008"/>
          </a:xfrm>
          <a:prstGeom prst="ellipse">
            <a:avLst/>
          </a:prstGeom>
          <a:solidFill>
            <a:schemeClr val="accent2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" name="[5500] 综合音效库-200990_爱给网_aigei_com">
            <a:hlinkClick r:id="" action="ppaction://media"/>
            <a:extLst>
              <a:ext uri="{FF2B5EF4-FFF2-40B4-BE49-F238E27FC236}">
                <a16:creationId xmlns:a16="http://schemas.microsoft.com/office/drawing/2014/main" xmlns="" id="{5E433710-EAAA-4F68-A2A7-FB9D10AAF25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05864" y="-1266281"/>
            <a:ext cx="609600" cy="6096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8BAAE50-E25A-41E8-9E6D-ADBD97063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0753" y="860166"/>
            <a:ext cx="3490020" cy="573847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15B85773-8B5F-40D0-B4D4-723EE96154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967" y="975048"/>
            <a:ext cx="888978" cy="88897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F7E5D7B4-431D-4B55-838B-0012023F9BFE}"/>
              </a:ext>
            </a:extLst>
          </p:cNvPr>
          <p:cNvSpPr txBox="1"/>
          <p:nvPr/>
        </p:nvSpPr>
        <p:spPr>
          <a:xfrm>
            <a:off x="1588194" y="3049379"/>
            <a:ext cx="5210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EA6B1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PPT</a:t>
            </a:r>
            <a:r>
              <a:rPr lang="zh-CN" altLang="en-US" sz="4800" dirty="0">
                <a:solidFill>
                  <a:srgbClr val="EA6B1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图表的使用方法之统计图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B54D5906-074A-4B84-9C71-0BBF40585834}"/>
              </a:ext>
            </a:extLst>
          </p:cNvPr>
          <p:cNvSpPr/>
          <p:nvPr/>
        </p:nvSpPr>
        <p:spPr>
          <a:xfrm rot="1413279">
            <a:off x="1326090" y="3784632"/>
            <a:ext cx="226405" cy="94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814FFB5A-21FF-450E-9EA2-6897D93689F4}"/>
              </a:ext>
            </a:extLst>
          </p:cNvPr>
          <p:cNvSpPr/>
          <p:nvPr/>
        </p:nvSpPr>
        <p:spPr>
          <a:xfrm rot="1413279">
            <a:off x="1500725" y="2773388"/>
            <a:ext cx="163719" cy="1084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86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42474 -0.0081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7" y="-4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689" fill="hold"/>
                                        <p:tgtEl>
                                          <p:spTgt spid="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209 -0.01088 L 0.38334 -0.0108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6"/>
                </p:tgtEl>
              </p:cMediaNode>
            </p:audio>
          </p:childTnLst>
        </p:cTn>
      </p:par>
    </p:tnLst>
    <p:bldLst>
      <p:bldP spid="85" grpId="0" animBg="1"/>
      <p:bldP spid="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xmlns="" id="{ED67511D-CAE0-4A5E-829F-97CE2A2A90AB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4467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xmlns="" id="{37B8DC65-77FC-48CD-9F99-BEC2F0CC5E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34731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527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xmlns="" id="{1A5C643B-BB8B-444A-841B-AF5555E53C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54508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820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xmlns="" id="{D0759F9E-F83B-41D8-9EC4-B11E27370D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04318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5872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xmlns="" id="{9DACD92A-3302-40EA-928F-2CD43BA3E5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63485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笑脸 4">
            <a:extLst>
              <a:ext uri="{FF2B5EF4-FFF2-40B4-BE49-F238E27FC236}">
                <a16:creationId xmlns:a16="http://schemas.microsoft.com/office/drawing/2014/main" xmlns="" id="{537D643C-9BCB-4CF7-B060-88340D8BF3D7}"/>
              </a:ext>
            </a:extLst>
          </p:cNvPr>
          <p:cNvSpPr/>
          <p:nvPr/>
        </p:nvSpPr>
        <p:spPr>
          <a:xfrm>
            <a:off x="342900" y="1041400"/>
            <a:ext cx="584200" cy="584200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xmlns="" id="{9AD30400-3343-47CD-8BF4-046E83F48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8268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笑脸 4">
            <a:extLst>
              <a:ext uri="{FF2B5EF4-FFF2-40B4-BE49-F238E27FC236}">
                <a16:creationId xmlns:a16="http://schemas.microsoft.com/office/drawing/2014/main" xmlns="" id="{8FBC4442-595D-4AA7-91A9-FBEC67112177}"/>
              </a:ext>
            </a:extLst>
          </p:cNvPr>
          <p:cNvSpPr/>
          <p:nvPr/>
        </p:nvSpPr>
        <p:spPr>
          <a:xfrm>
            <a:off x="342900" y="1041400"/>
            <a:ext cx="584200" cy="584200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65ACB97E-B830-40C4-AE4A-0C31113C294F}"/>
              </a:ext>
            </a:extLst>
          </p:cNvPr>
          <p:cNvSpPr/>
          <p:nvPr/>
        </p:nvSpPr>
        <p:spPr>
          <a:xfrm>
            <a:off x="702310" y="2367280"/>
            <a:ext cx="518160" cy="257048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FAB51"/>
              </a:gs>
              <a:gs pos="50000">
                <a:srgbClr val="5B909B"/>
              </a:gs>
              <a:gs pos="100000">
                <a:srgbClr val="4573C3"/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34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xmlns="" id="{EA15A0DC-8299-4FA5-9859-67FCF4A264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4886308"/>
              </p:ext>
            </p:extLst>
          </p:nvPr>
        </p:nvGraphicFramePr>
        <p:xfrm>
          <a:off x="2128520" y="93810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D55A8A1-3B09-4C61-A0F6-B584ACFBACBA}"/>
              </a:ext>
            </a:extLst>
          </p:cNvPr>
          <p:cNvSpPr txBox="1"/>
          <p:nvPr/>
        </p:nvSpPr>
        <p:spPr>
          <a:xfrm>
            <a:off x="4314825" y="488833"/>
            <a:ext cx="521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徐老师一周上班时长（单位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: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小时）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4D00B8C7-AF84-4BA6-8704-0573E18CBD4F}"/>
              </a:ext>
            </a:extLst>
          </p:cNvPr>
          <p:cNvSpPr/>
          <p:nvPr/>
        </p:nvSpPr>
        <p:spPr>
          <a:xfrm>
            <a:off x="908685" y="1044786"/>
            <a:ext cx="497840" cy="260265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6FAB51"/>
              </a:gs>
              <a:gs pos="50000">
                <a:srgbClr val="5B909B"/>
              </a:gs>
              <a:gs pos="100000">
                <a:srgbClr val="4573C3"/>
              </a:gs>
            </a:gsLst>
            <a:lin ang="15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6EFE679C-7816-4099-A253-0D8D1F202B1C}"/>
              </a:ext>
            </a:extLst>
          </p:cNvPr>
          <p:cNvSpPr/>
          <p:nvPr/>
        </p:nvSpPr>
        <p:spPr>
          <a:xfrm>
            <a:off x="1869440" y="1056640"/>
            <a:ext cx="518160" cy="257048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FAB51"/>
              </a:gs>
              <a:gs pos="50000">
                <a:srgbClr val="5B909B"/>
              </a:gs>
              <a:gs pos="100000">
                <a:srgbClr val="4573C3"/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3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xmlns="" id="{C8EC4728-ADF6-47A6-88F8-921C76C1E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89418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347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xmlns="" id="{524387DC-8F6F-4FEE-9451-ADF9DC123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22619"/>
              </p:ext>
            </p:extLst>
          </p:nvPr>
        </p:nvGraphicFramePr>
        <p:xfrm>
          <a:off x="822960" y="804927"/>
          <a:ext cx="10021824" cy="3675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456">
                  <a:extLst>
                    <a:ext uri="{9D8B030D-6E8A-4147-A177-3AD203B41FA5}">
                      <a16:colId xmlns:a16="http://schemas.microsoft.com/office/drawing/2014/main" xmlns="" val="326027647"/>
                    </a:ext>
                  </a:extLst>
                </a:gridCol>
                <a:gridCol w="2505456">
                  <a:extLst>
                    <a:ext uri="{9D8B030D-6E8A-4147-A177-3AD203B41FA5}">
                      <a16:colId xmlns:a16="http://schemas.microsoft.com/office/drawing/2014/main" xmlns="" val="229520464"/>
                    </a:ext>
                  </a:extLst>
                </a:gridCol>
                <a:gridCol w="2505456">
                  <a:extLst>
                    <a:ext uri="{9D8B030D-6E8A-4147-A177-3AD203B41FA5}">
                      <a16:colId xmlns:a16="http://schemas.microsoft.com/office/drawing/2014/main" xmlns="" val="3423098891"/>
                    </a:ext>
                  </a:extLst>
                </a:gridCol>
                <a:gridCol w="2505456">
                  <a:extLst>
                    <a:ext uri="{9D8B030D-6E8A-4147-A177-3AD203B41FA5}">
                      <a16:colId xmlns:a16="http://schemas.microsoft.com/office/drawing/2014/main" xmlns="" val="4135443499"/>
                    </a:ext>
                  </a:extLst>
                </a:gridCol>
              </a:tblGrid>
              <a:tr h="525054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机型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销量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市场份额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3676999"/>
                  </a:ext>
                </a:extLst>
              </a:tr>
              <a:tr h="525054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华为手机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6880</a:t>
                      </a:r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22.6%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2617165"/>
                  </a:ext>
                </a:extLst>
              </a:tr>
              <a:tr h="525054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Vivo</a:t>
                      </a:r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手机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5300</a:t>
                      </a:r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17.4%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9722289"/>
                  </a:ext>
                </a:extLst>
              </a:tr>
              <a:tr h="525054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OPPO</a:t>
                      </a:r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手机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4800</a:t>
                      </a:r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3807828"/>
                  </a:ext>
                </a:extLst>
              </a:tr>
              <a:tr h="525054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荣耀手机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4380</a:t>
                      </a:r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14.4%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5219672"/>
                  </a:ext>
                </a:extLst>
              </a:tr>
              <a:tr h="525054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苹果手机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3870</a:t>
                      </a:r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7904286"/>
                  </a:ext>
                </a:extLst>
              </a:tr>
              <a:tr h="525054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小米手机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3740</a:t>
                      </a:r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12.3%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227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913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xmlns="" id="{BEB3EC20-1D9F-4F89-A21B-868E701E0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395840"/>
              </p:ext>
            </p:extLst>
          </p:nvPr>
        </p:nvGraphicFramePr>
        <p:xfrm>
          <a:off x="2032000" y="131974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1074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xmlns="" id="{BEB3EC20-1D9F-4F89-A21B-868E701E0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350860"/>
              </p:ext>
            </p:extLst>
          </p:nvPr>
        </p:nvGraphicFramePr>
        <p:xfrm>
          <a:off x="2032000" y="131974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4857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xmlns="" id="{BEB3EC20-1D9F-4F89-A21B-868E701E0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1014632"/>
              </p:ext>
            </p:extLst>
          </p:nvPr>
        </p:nvGraphicFramePr>
        <p:xfrm>
          <a:off x="2032000" y="131974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9725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74477A3D-4DDF-49D7-92A3-70D84FD4A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1" y="1397000"/>
            <a:ext cx="19050" cy="3978275"/>
          </a:xfrm>
          <a:prstGeom prst="rect">
            <a:avLst/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7BB55CAC-75A0-445A-9F02-2F4E42D0E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1397000"/>
            <a:ext cx="9525" cy="3968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0A169388-9C65-4573-BCF9-F003F24CF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1" y="1397000"/>
            <a:ext cx="19050" cy="3978275"/>
          </a:xfrm>
          <a:prstGeom prst="rect">
            <a:avLst/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xmlns="" id="{D3F147CE-A88C-4B96-A71C-1FBE1CD538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6" y="5365750"/>
            <a:ext cx="7543800" cy="0"/>
          </a:xfrm>
          <a:prstGeom prst="line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xmlns="" id="{2161208E-F84F-4AD5-BEB0-820C8CEE0826}"/>
              </a:ext>
            </a:extLst>
          </p:cNvPr>
          <p:cNvSpPr>
            <a:spLocks/>
          </p:cNvSpPr>
          <p:nvPr/>
        </p:nvSpPr>
        <p:spPr bwMode="auto">
          <a:xfrm>
            <a:off x="3069432" y="1676400"/>
            <a:ext cx="6294438" cy="1936750"/>
          </a:xfrm>
          <a:custGeom>
            <a:avLst/>
            <a:gdLst>
              <a:gd name="T0" fmla="*/ 0 w 3965"/>
              <a:gd name="T1" fmla="*/ 0 h 1220"/>
              <a:gd name="T2" fmla="*/ 793 w 3965"/>
              <a:gd name="T3" fmla="*/ 499 h 1220"/>
              <a:gd name="T4" fmla="*/ 1586 w 3965"/>
              <a:gd name="T5" fmla="*/ 1164 h 1220"/>
              <a:gd name="T6" fmla="*/ 2379 w 3965"/>
              <a:gd name="T7" fmla="*/ 166 h 1220"/>
              <a:gd name="T8" fmla="*/ 3172 w 3965"/>
              <a:gd name="T9" fmla="*/ 832 h 1220"/>
              <a:gd name="T10" fmla="*/ 3965 w 3965"/>
              <a:gd name="T11" fmla="*/ 166 h 1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65" h="1220">
                <a:moveTo>
                  <a:pt x="0" y="0"/>
                </a:moveTo>
                <a:cubicBezTo>
                  <a:pt x="264" y="166"/>
                  <a:pt x="529" y="305"/>
                  <a:pt x="793" y="499"/>
                </a:cubicBezTo>
                <a:cubicBezTo>
                  <a:pt x="1057" y="693"/>
                  <a:pt x="1321" y="1220"/>
                  <a:pt x="1586" y="1164"/>
                </a:cubicBezTo>
                <a:cubicBezTo>
                  <a:pt x="1850" y="1109"/>
                  <a:pt x="2114" y="222"/>
                  <a:pt x="2379" y="166"/>
                </a:cubicBezTo>
                <a:cubicBezTo>
                  <a:pt x="2643" y="111"/>
                  <a:pt x="2907" y="832"/>
                  <a:pt x="3172" y="832"/>
                </a:cubicBezTo>
                <a:cubicBezTo>
                  <a:pt x="3436" y="832"/>
                  <a:pt x="3700" y="388"/>
                  <a:pt x="3965" y="166"/>
                </a:cubicBezTo>
              </a:path>
            </a:pathLst>
          </a:custGeom>
          <a:noFill/>
          <a:ln w="28575" cap="rnd">
            <a:gradFill flip="none" rotWithShape="1">
              <a:gsLst>
                <a:gs pos="0">
                  <a:srgbClr val="7030A0"/>
                </a:gs>
                <a:gs pos="27000">
                  <a:schemeClr val="accent4"/>
                </a:gs>
                <a:gs pos="61000">
                  <a:srgbClr val="7030A0"/>
                </a:gs>
                <a:gs pos="100000">
                  <a:schemeClr val="accent4"/>
                </a:gs>
              </a:gsLst>
              <a:lin ang="0" scaled="1"/>
              <a:tileRect/>
            </a:gra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0BDF5860-F434-42CC-9EBD-67F1A3466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5272088"/>
            <a:ext cx="1730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CFA2092A-AE58-45B1-A3CB-8887C5F8E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38" y="3949700"/>
            <a:ext cx="228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50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CD0DB098-004F-42F2-A434-CA35B67D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1" y="2625725"/>
            <a:ext cx="3048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100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9207DDF9-A703-4A82-983A-1A052911C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1" y="1301750"/>
            <a:ext cx="3048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150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xmlns="" id="{E90DD6DB-D0E1-45A4-A186-B05FABBA6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963" y="5519738"/>
            <a:ext cx="1524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xmlns="" id="{5B4C46E2-5733-463D-878D-305D74FA4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163" y="5510213"/>
            <a:ext cx="200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xmlns="" id="{5C2B88FC-2AA4-4440-9D7B-3C51F36D9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5519738"/>
            <a:ext cx="1524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xmlns="" id="{9939746C-A2DB-4DDD-9D56-FBF36BDF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5510213"/>
            <a:ext cx="200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xmlns="" id="{CF6F45D7-3C92-40C4-B34C-E4BED7CD2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5519738"/>
            <a:ext cx="1524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3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xmlns="" id="{987BD13B-C9D4-4793-AD74-5CC21C9DE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5510213"/>
            <a:ext cx="200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xmlns="" id="{EC481E51-43CA-4FDD-96D5-F1D1230EB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863" y="5519738"/>
            <a:ext cx="1524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xmlns="" id="{F98E99B8-D8E6-4192-85CE-6293AEEC5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5510213"/>
            <a:ext cx="200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xmlns="" id="{33A25683-DB77-4B2F-AE0B-DEDDAF491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163" y="5519738"/>
            <a:ext cx="1524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5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xmlns="" id="{D8666CC0-D351-4800-A610-EE7FD8E81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363" y="5510213"/>
            <a:ext cx="200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xmlns="" id="{F423499A-74D0-4A8C-9A6F-91EABC025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76" y="5519738"/>
            <a:ext cx="1539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6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xmlns="" id="{208AEE5C-4B72-4D11-9F60-1321878D1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4663" y="5510213"/>
            <a:ext cx="200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xmlns="" id="{35604AA0-B299-4D77-B6EB-48BE0E018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868363"/>
            <a:ext cx="590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图表标题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360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xmlns="" id="{5B27A715-B561-4788-94C9-F7558F312C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07640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361DF51-18C2-433E-82E7-4ACF3B703B5F}"/>
              </a:ext>
            </a:extLst>
          </p:cNvPr>
          <p:cNvSpPr/>
          <p:nvPr/>
        </p:nvSpPr>
        <p:spPr>
          <a:xfrm>
            <a:off x="7909560" y="1539240"/>
            <a:ext cx="1168400" cy="5041900"/>
          </a:xfrm>
          <a:prstGeom prst="rect">
            <a:avLst/>
          </a:prstGeom>
          <a:gradFill flip="none" rotWithShape="1">
            <a:gsLst>
              <a:gs pos="10000">
                <a:schemeClr val="tx1">
                  <a:alpha val="0"/>
                </a:schemeClr>
              </a:gs>
              <a:gs pos="94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049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xmlns="" id="{C99D5972-A566-4A6C-A459-F1AC5E4F44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61095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1273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xmlns="" id="{E5EA56E8-A96D-4EE1-BE4A-F6105DEC30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9732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8438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xmlns="" id="{CB74C592-3A36-4F0E-8B0D-CC67234D76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394499"/>
              </p:ext>
            </p:extLst>
          </p:nvPr>
        </p:nvGraphicFramePr>
        <p:xfrm>
          <a:off x="1352161" y="624416"/>
          <a:ext cx="9636125" cy="6138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05D6803-A666-4FA9-AC2C-54E02B904D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3" t="32249" r="12414" b="32203"/>
          <a:stretch/>
        </p:blipFill>
        <p:spPr>
          <a:xfrm>
            <a:off x="-982728" y="3188154"/>
            <a:ext cx="2186442" cy="62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04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xmlns="" id="{3855C93E-66C2-4F57-B1BA-4FF706953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09527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FE020D4-23C2-40E1-8A7C-A8C1C3833F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64" y="3015455"/>
            <a:ext cx="827087" cy="82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53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xmlns="" id="{1228EFA3-9FA8-4D9E-999A-5A825F62D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11321"/>
              </p:ext>
            </p:extLst>
          </p:nvPr>
        </p:nvGraphicFramePr>
        <p:xfrm>
          <a:off x="2463800" y="75617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871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xmlns="" id="{1B8189E9-F43D-4388-B3CD-E603B4F34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96926"/>
              </p:ext>
            </p:extLst>
          </p:nvPr>
        </p:nvGraphicFramePr>
        <p:xfrm>
          <a:off x="1601216" y="1332315"/>
          <a:ext cx="8989568" cy="36451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47392">
                  <a:extLst>
                    <a:ext uri="{9D8B030D-6E8A-4147-A177-3AD203B41FA5}">
                      <a16:colId xmlns:a16="http://schemas.microsoft.com/office/drawing/2014/main" xmlns="" val="2060273650"/>
                    </a:ext>
                  </a:extLst>
                </a:gridCol>
                <a:gridCol w="2247392">
                  <a:extLst>
                    <a:ext uri="{9D8B030D-6E8A-4147-A177-3AD203B41FA5}">
                      <a16:colId xmlns:a16="http://schemas.microsoft.com/office/drawing/2014/main" xmlns="" val="1105149172"/>
                    </a:ext>
                  </a:extLst>
                </a:gridCol>
                <a:gridCol w="2247392">
                  <a:extLst>
                    <a:ext uri="{9D8B030D-6E8A-4147-A177-3AD203B41FA5}">
                      <a16:colId xmlns:a16="http://schemas.microsoft.com/office/drawing/2014/main" xmlns="" val="3214241677"/>
                    </a:ext>
                  </a:extLst>
                </a:gridCol>
                <a:gridCol w="2247392">
                  <a:extLst>
                    <a:ext uri="{9D8B030D-6E8A-4147-A177-3AD203B41FA5}">
                      <a16:colId xmlns:a16="http://schemas.microsoft.com/office/drawing/2014/main" xmlns="" val="141609086"/>
                    </a:ext>
                  </a:extLst>
                </a:gridCol>
              </a:tblGrid>
              <a:tr h="5207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机型</a:t>
                      </a:r>
                      <a:endParaRPr lang="zh-CN" altLang="en-US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销量</a:t>
                      </a:r>
                      <a:endParaRPr lang="zh-CN" altLang="en-US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  <a:endParaRPr lang="zh-CN" altLang="en-US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市场份额</a:t>
                      </a:r>
                      <a:endParaRPr lang="zh-CN" altLang="en-US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07679880"/>
                  </a:ext>
                </a:extLst>
              </a:tr>
              <a:tr h="5207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华为手机</a:t>
                      </a:r>
                      <a:endParaRPr lang="zh-CN" altLang="en-US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6880</a:t>
                      </a:r>
                      <a:r>
                        <a:rPr lang="zh-CN" altLang="en-US" dirty="0"/>
                        <a:t>万</a:t>
                      </a:r>
                      <a:endParaRPr lang="zh-CN" altLang="en-US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22.6%</a:t>
                      </a:r>
                      <a:endParaRPr lang="zh-CN" altLang="en-US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9611276"/>
                  </a:ext>
                </a:extLst>
              </a:tr>
              <a:tr h="5207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Vivo</a:t>
                      </a:r>
                      <a:r>
                        <a:rPr lang="zh-CN" altLang="en-US" dirty="0"/>
                        <a:t>手机</a:t>
                      </a:r>
                      <a:endParaRPr lang="zh-CN" altLang="en-US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5300</a:t>
                      </a:r>
                      <a:r>
                        <a:rPr lang="zh-CN" altLang="en-US" dirty="0"/>
                        <a:t>万</a:t>
                      </a:r>
                      <a:endParaRPr lang="zh-CN" altLang="en-US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17.4%</a:t>
                      </a:r>
                      <a:endParaRPr lang="zh-CN" altLang="en-US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86288974"/>
                  </a:ext>
                </a:extLst>
              </a:tr>
              <a:tr h="5207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OPPO</a:t>
                      </a:r>
                      <a:r>
                        <a:rPr lang="zh-CN" altLang="en-US" dirty="0"/>
                        <a:t>手机</a:t>
                      </a:r>
                      <a:endParaRPr lang="zh-CN" altLang="en-US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4800</a:t>
                      </a:r>
                      <a:r>
                        <a:rPr lang="zh-CN" altLang="en-US" dirty="0"/>
                        <a:t>万</a:t>
                      </a:r>
                      <a:endParaRPr lang="zh-CN" altLang="en-US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16%</a:t>
                      </a:r>
                      <a:endParaRPr lang="zh-CN" altLang="en-US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86020091"/>
                  </a:ext>
                </a:extLst>
              </a:tr>
              <a:tr h="5207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荣耀手机</a:t>
                      </a:r>
                      <a:endParaRPr lang="zh-CN" altLang="en-US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4380</a:t>
                      </a:r>
                      <a:r>
                        <a:rPr lang="zh-CN" altLang="en-US" dirty="0"/>
                        <a:t>万</a:t>
                      </a:r>
                      <a:endParaRPr lang="zh-CN" altLang="en-US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14.4%</a:t>
                      </a:r>
                      <a:endParaRPr lang="zh-CN" altLang="en-US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97934555"/>
                  </a:ext>
                </a:extLst>
              </a:tr>
              <a:tr h="5207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苹果手机</a:t>
                      </a:r>
                      <a:endParaRPr lang="zh-CN" altLang="en-US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3870</a:t>
                      </a:r>
                      <a:r>
                        <a:rPr lang="zh-CN" altLang="en-US" dirty="0"/>
                        <a:t>万</a:t>
                      </a:r>
                      <a:endParaRPr lang="zh-CN" altLang="en-US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13%</a:t>
                      </a:r>
                      <a:endParaRPr lang="zh-CN" altLang="en-US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45751862"/>
                  </a:ext>
                </a:extLst>
              </a:tr>
              <a:tr h="5207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小米手机</a:t>
                      </a:r>
                      <a:endParaRPr lang="zh-CN" altLang="en-US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3740</a:t>
                      </a:r>
                      <a:r>
                        <a:rPr lang="zh-CN" altLang="en-US" dirty="0"/>
                        <a:t>万</a:t>
                      </a:r>
                      <a:endParaRPr lang="zh-CN" altLang="en-US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12.3%</a:t>
                      </a:r>
                      <a:endParaRPr lang="zh-CN" altLang="en-US" dirty="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63101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876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E7FA7A7-F0F4-4EDA-963B-B1C8B60C5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8" b="377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8A39098-89A9-4ED8-B8C5-DE00EEF615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xmlns="" id="{25B4A808-8679-48F8-819E-8D0EDBF6F9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276959"/>
              </p:ext>
            </p:extLst>
          </p:nvPr>
        </p:nvGraphicFramePr>
        <p:xfrm>
          <a:off x="1488349" y="356432"/>
          <a:ext cx="9622971" cy="6218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本框 1">
            <a:extLst>
              <a:ext uri="{FF2B5EF4-FFF2-40B4-BE49-F238E27FC236}">
                <a16:creationId xmlns:a16="http://schemas.microsoft.com/office/drawing/2014/main" xmlns="" id="{B81BF72E-DDC2-4D2A-8318-A43E26D4F406}"/>
              </a:ext>
            </a:extLst>
          </p:cNvPr>
          <p:cNvSpPr txBox="1"/>
          <p:nvPr/>
        </p:nvSpPr>
        <p:spPr>
          <a:xfrm>
            <a:off x="8324397" y="3756252"/>
            <a:ext cx="971550" cy="39052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bg1"/>
                </a:solidFill>
              </a:rPr>
              <a:t>65%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7B12DA0-1B3D-4EE2-9164-B3F921817391}"/>
              </a:ext>
            </a:extLst>
          </p:cNvPr>
          <p:cNvSpPr txBox="1"/>
          <p:nvPr/>
        </p:nvSpPr>
        <p:spPr>
          <a:xfrm>
            <a:off x="3468914" y="480736"/>
            <a:ext cx="860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2021</a:t>
            </a:r>
            <a:r>
              <a:rPr lang="zh-CN" altLang="en-US" sz="32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年朱里和东岸玉米存活率</a:t>
            </a:r>
          </a:p>
        </p:txBody>
      </p:sp>
    </p:spTree>
    <p:extLst>
      <p:ext uri="{BB962C8B-B14F-4D97-AF65-F5344CB8AC3E}">
        <p14:creationId xmlns:p14="http://schemas.microsoft.com/office/powerpoint/2010/main" val="1062094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xmlns="" id="{CE6435B8-BCCA-4185-A868-F16259C884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823560"/>
              </p:ext>
            </p:extLst>
          </p:nvPr>
        </p:nvGraphicFramePr>
        <p:xfrm>
          <a:off x="1888507" y="-213360"/>
          <a:ext cx="8718533" cy="60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45911CF-3BE7-4889-9B92-6A1805A154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4227" t="24973" r="37222" b="23175"/>
          <a:stretch/>
        </p:blipFill>
        <p:spPr>
          <a:xfrm>
            <a:off x="331855" y="-592114"/>
            <a:ext cx="1847015" cy="44803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446BD2A-C4D1-4C20-B057-E3B0E7CBC6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4227" t="24973" r="37222" b="23175"/>
          <a:stretch/>
        </p:blipFill>
        <p:spPr>
          <a:xfrm>
            <a:off x="-3735523" y="-2421898"/>
            <a:ext cx="1847015" cy="448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91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169FBF51-30E5-4B79-A2C4-E9C64C73AD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4227" t="24973" r="37222" b="23175"/>
          <a:stretch/>
        </p:blipFill>
        <p:spPr>
          <a:xfrm>
            <a:off x="719312" y="782582"/>
            <a:ext cx="1847015" cy="448038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A09D5DEB-ECB5-4A0F-A437-351F5C4905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4227" t="24973" r="37222" b="23175"/>
          <a:stretch/>
        </p:blipFill>
        <p:spPr>
          <a:xfrm>
            <a:off x="-667859" y="-1359852"/>
            <a:ext cx="1847015" cy="4480381"/>
          </a:xfrm>
          <a:prstGeom prst="rect">
            <a:avLst/>
          </a:prstGeom>
        </p:spPr>
      </p:pic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xmlns="" id="{F5B90D40-227A-4FD0-AD71-58CB5ED170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097814"/>
              </p:ext>
            </p:extLst>
          </p:nvPr>
        </p:nvGraphicFramePr>
        <p:xfrm>
          <a:off x="2125626" y="587072"/>
          <a:ext cx="7790534" cy="4871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16164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xmlns="" id="{7311F9E6-CD1E-448E-9B05-8CE59E084E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934403"/>
              </p:ext>
            </p:extLst>
          </p:nvPr>
        </p:nvGraphicFramePr>
        <p:xfrm>
          <a:off x="2032000" y="90064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8584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xmlns="" id="{04FE01D4-E014-4CEA-A026-BD0EE8BA2F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07441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05725C48-4218-4B1F-A23F-6DF626893D4A}"/>
              </a:ext>
            </a:extLst>
          </p:cNvPr>
          <p:cNvSpPr>
            <a:spLocks/>
          </p:cNvSpPr>
          <p:nvPr/>
        </p:nvSpPr>
        <p:spPr bwMode="auto">
          <a:xfrm>
            <a:off x="6615909" y="1096169"/>
            <a:ext cx="3959225" cy="5138738"/>
          </a:xfrm>
          <a:custGeom>
            <a:avLst/>
            <a:gdLst>
              <a:gd name="T0" fmla="*/ 3646 w 10391"/>
              <a:gd name="T1" fmla="*/ 0 h 13489"/>
              <a:gd name="T2" fmla="*/ 10391 w 10391"/>
              <a:gd name="T3" fmla="*/ 6744 h 13489"/>
              <a:gd name="T4" fmla="*/ 3646 w 10391"/>
              <a:gd name="T5" fmla="*/ 13489 h 13489"/>
              <a:gd name="T6" fmla="*/ 0 w 10391"/>
              <a:gd name="T7" fmla="*/ 12418 h 13489"/>
              <a:gd name="T8" fmla="*/ 3646 w 10391"/>
              <a:gd name="T9" fmla="*/ 6744 h 13489"/>
              <a:gd name="T10" fmla="*/ 3646 w 10391"/>
              <a:gd name="T11" fmla="*/ 0 h 13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91" h="13489">
                <a:moveTo>
                  <a:pt x="3646" y="0"/>
                </a:moveTo>
                <a:cubicBezTo>
                  <a:pt x="7371" y="0"/>
                  <a:pt x="10391" y="3020"/>
                  <a:pt x="10391" y="6744"/>
                </a:cubicBezTo>
                <a:cubicBezTo>
                  <a:pt x="10391" y="10469"/>
                  <a:pt x="7371" y="13489"/>
                  <a:pt x="3646" y="13489"/>
                </a:cubicBezTo>
                <a:cubicBezTo>
                  <a:pt x="2354" y="13489"/>
                  <a:pt x="1088" y="13117"/>
                  <a:pt x="0" y="12418"/>
                </a:cubicBezTo>
                <a:lnTo>
                  <a:pt x="3646" y="6744"/>
                </a:lnTo>
                <a:lnTo>
                  <a:pt x="3646" y="0"/>
                </a:lnTo>
                <a:close/>
              </a:path>
            </a:pathLst>
          </a:custGeom>
          <a:solidFill>
            <a:srgbClr val="5B9BD5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47CD9F3B-1E03-4FAB-BD45-C6B4B3328FFA}"/>
              </a:ext>
            </a:extLst>
          </p:cNvPr>
          <p:cNvSpPr>
            <a:spLocks/>
          </p:cNvSpPr>
          <p:nvPr/>
        </p:nvSpPr>
        <p:spPr bwMode="auto">
          <a:xfrm>
            <a:off x="4859338" y="1012826"/>
            <a:ext cx="3959225" cy="5138738"/>
          </a:xfrm>
          <a:custGeom>
            <a:avLst/>
            <a:gdLst>
              <a:gd name="T0" fmla="*/ 3646 w 10391"/>
              <a:gd name="T1" fmla="*/ 0 h 13489"/>
              <a:gd name="T2" fmla="*/ 10391 w 10391"/>
              <a:gd name="T3" fmla="*/ 6744 h 13489"/>
              <a:gd name="T4" fmla="*/ 3646 w 10391"/>
              <a:gd name="T5" fmla="*/ 13489 h 13489"/>
              <a:gd name="T6" fmla="*/ 0 w 10391"/>
              <a:gd name="T7" fmla="*/ 12418 h 13489"/>
              <a:gd name="T8" fmla="*/ 3646 w 10391"/>
              <a:gd name="T9" fmla="*/ 6744 h 13489"/>
              <a:gd name="T10" fmla="*/ 3646 w 10391"/>
              <a:gd name="T11" fmla="*/ 0 h 13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91" h="13489">
                <a:moveTo>
                  <a:pt x="3646" y="0"/>
                </a:moveTo>
                <a:cubicBezTo>
                  <a:pt x="7371" y="0"/>
                  <a:pt x="10391" y="3020"/>
                  <a:pt x="10391" y="6744"/>
                </a:cubicBezTo>
                <a:cubicBezTo>
                  <a:pt x="10391" y="10469"/>
                  <a:pt x="7371" y="13489"/>
                  <a:pt x="3646" y="13489"/>
                </a:cubicBezTo>
                <a:cubicBezTo>
                  <a:pt x="2354" y="13489"/>
                  <a:pt x="1088" y="13117"/>
                  <a:pt x="0" y="12418"/>
                </a:cubicBezTo>
                <a:lnTo>
                  <a:pt x="3646" y="6744"/>
                </a:lnTo>
                <a:lnTo>
                  <a:pt x="3646" y="0"/>
                </a:lnTo>
                <a:close/>
              </a:path>
            </a:pathLst>
          </a:custGeom>
          <a:noFill/>
          <a:ln w="190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BE7CBDB9-8C85-4DE3-B587-C35BA61A5216}"/>
              </a:ext>
            </a:extLst>
          </p:cNvPr>
          <p:cNvSpPr>
            <a:spLocks/>
          </p:cNvSpPr>
          <p:nvPr/>
        </p:nvSpPr>
        <p:spPr bwMode="auto">
          <a:xfrm>
            <a:off x="2154714" y="4114801"/>
            <a:ext cx="2687638" cy="2527300"/>
          </a:xfrm>
          <a:custGeom>
            <a:avLst/>
            <a:gdLst>
              <a:gd name="T0" fmla="*/ 6811 w 14103"/>
              <a:gd name="T1" fmla="*/ 13267 h 13267"/>
              <a:gd name="T2" fmla="*/ 752 w 14103"/>
              <a:gd name="T3" fmla="*/ 0 h 13267"/>
              <a:gd name="T4" fmla="*/ 14103 w 14103"/>
              <a:gd name="T5" fmla="*/ 1919 h 13267"/>
              <a:gd name="T6" fmla="*/ 6811 w 14103"/>
              <a:gd name="T7" fmla="*/ 13267 h 1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03" h="13267">
                <a:moveTo>
                  <a:pt x="6811" y="13267"/>
                </a:moveTo>
                <a:cubicBezTo>
                  <a:pt x="2368" y="10412"/>
                  <a:pt x="0" y="5227"/>
                  <a:pt x="752" y="0"/>
                </a:cubicBezTo>
                <a:lnTo>
                  <a:pt x="14103" y="1919"/>
                </a:lnTo>
                <a:lnTo>
                  <a:pt x="6811" y="13267"/>
                </a:lnTo>
                <a:close/>
              </a:path>
            </a:pathLst>
          </a:custGeom>
          <a:solidFill>
            <a:srgbClr val="ED7D3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34BFC8EE-7A39-432E-8C2F-CD1605EF2A51}"/>
              </a:ext>
            </a:extLst>
          </p:cNvPr>
          <p:cNvSpPr>
            <a:spLocks/>
          </p:cNvSpPr>
          <p:nvPr/>
        </p:nvSpPr>
        <p:spPr bwMode="auto">
          <a:xfrm>
            <a:off x="3560763" y="3216276"/>
            <a:ext cx="2687638" cy="2527300"/>
          </a:xfrm>
          <a:custGeom>
            <a:avLst/>
            <a:gdLst>
              <a:gd name="T0" fmla="*/ 6811 w 14103"/>
              <a:gd name="T1" fmla="*/ 13267 h 13267"/>
              <a:gd name="T2" fmla="*/ 752 w 14103"/>
              <a:gd name="T3" fmla="*/ 0 h 13267"/>
              <a:gd name="T4" fmla="*/ 14103 w 14103"/>
              <a:gd name="T5" fmla="*/ 1919 h 13267"/>
              <a:gd name="T6" fmla="*/ 6811 w 14103"/>
              <a:gd name="T7" fmla="*/ 13267 h 1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03" h="13267">
                <a:moveTo>
                  <a:pt x="6811" y="13267"/>
                </a:moveTo>
                <a:cubicBezTo>
                  <a:pt x="2368" y="10412"/>
                  <a:pt x="0" y="5227"/>
                  <a:pt x="752" y="0"/>
                </a:cubicBezTo>
                <a:lnTo>
                  <a:pt x="14103" y="1919"/>
                </a:lnTo>
                <a:lnTo>
                  <a:pt x="6811" y="13267"/>
                </a:lnTo>
                <a:close/>
              </a:path>
            </a:pathLst>
          </a:custGeom>
          <a:noFill/>
          <a:ln w="190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0A4A2CC9-72E9-44C8-941E-4DAA5F069F74}"/>
              </a:ext>
            </a:extLst>
          </p:cNvPr>
          <p:cNvSpPr>
            <a:spLocks/>
          </p:cNvSpPr>
          <p:nvPr/>
        </p:nvSpPr>
        <p:spPr bwMode="auto">
          <a:xfrm>
            <a:off x="2058195" y="1503363"/>
            <a:ext cx="2543175" cy="2162175"/>
          </a:xfrm>
          <a:custGeom>
            <a:avLst/>
            <a:gdLst>
              <a:gd name="T0" fmla="*/ 0 w 13351"/>
              <a:gd name="T1" fmla="*/ 9428 h 11347"/>
              <a:gd name="T2" fmla="*/ 6059 w 13351"/>
              <a:gd name="T3" fmla="*/ 0 h 11347"/>
              <a:gd name="T4" fmla="*/ 13351 w 13351"/>
              <a:gd name="T5" fmla="*/ 11347 h 11347"/>
              <a:gd name="T6" fmla="*/ 0 w 13351"/>
              <a:gd name="T7" fmla="*/ 9428 h 1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1" h="11347">
                <a:moveTo>
                  <a:pt x="0" y="9428"/>
                </a:moveTo>
                <a:cubicBezTo>
                  <a:pt x="557" y="5555"/>
                  <a:pt x="2767" y="2115"/>
                  <a:pt x="6059" y="0"/>
                </a:cubicBezTo>
                <a:lnTo>
                  <a:pt x="13351" y="11347"/>
                </a:lnTo>
                <a:lnTo>
                  <a:pt x="0" y="9428"/>
                </a:lnTo>
                <a:close/>
              </a:path>
            </a:pathLst>
          </a:custGeom>
          <a:solidFill>
            <a:srgbClr val="A5A5A5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CBED0937-0D38-4049-AED5-2BF6A325FF71}"/>
              </a:ext>
            </a:extLst>
          </p:cNvPr>
          <p:cNvSpPr>
            <a:spLocks/>
          </p:cNvSpPr>
          <p:nvPr/>
        </p:nvSpPr>
        <p:spPr bwMode="auto">
          <a:xfrm>
            <a:off x="3705226" y="1419226"/>
            <a:ext cx="2543175" cy="2162175"/>
          </a:xfrm>
          <a:custGeom>
            <a:avLst/>
            <a:gdLst>
              <a:gd name="T0" fmla="*/ 0 w 13351"/>
              <a:gd name="T1" fmla="*/ 9428 h 11347"/>
              <a:gd name="T2" fmla="*/ 6059 w 13351"/>
              <a:gd name="T3" fmla="*/ 0 h 11347"/>
              <a:gd name="T4" fmla="*/ 13351 w 13351"/>
              <a:gd name="T5" fmla="*/ 11347 h 11347"/>
              <a:gd name="T6" fmla="*/ 0 w 13351"/>
              <a:gd name="T7" fmla="*/ 9428 h 1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1" h="11347">
                <a:moveTo>
                  <a:pt x="0" y="9428"/>
                </a:moveTo>
                <a:cubicBezTo>
                  <a:pt x="557" y="5555"/>
                  <a:pt x="2767" y="2115"/>
                  <a:pt x="6059" y="0"/>
                </a:cubicBezTo>
                <a:lnTo>
                  <a:pt x="13351" y="11347"/>
                </a:lnTo>
                <a:lnTo>
                  <a:pt x="0" y="9428"/>
                </a:lnTo>
                <a:close/>
              </a:path>
            </a:pathLst>
          </a:custGeom>
          <a:noFill/>
          <a:ln w="190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CC877F87-B024-4B21-BA43-9F4B5A1AAC01}"/>
              </a:ext>
            </a:extLst>
          </p:cNvPr>
          <p:cNvSpPr>
            <a:spLocks/>
          </p:cNvSpPr>
          <p:nvPr/>
        </p:nvSpPr>
        <p:spPr bwMode="auto">
          <a:xfrm>
            <a:off x="4072734" y="844755"/>
            <a:ext cx="1389063" cy="2568575"/>
          </a:xfrm>
          <a:custGeom>
            <a:avLst/>
            <a:gdLst>
              <a:gd name="T0" fmla="*/ 0 w 7292"/>
              <a:gd name="T1" fmla="*/ 2141 h 13488"/>
              <a:gd name="T2" fmla="*/ 7292 w 7292"/>
              <a:gd name="T3" fmla="*/ 0 h 13488"/>
              <a:gd name="T4" fmla="*/ 7292 w 7292"/>
              <a:gd name="T5" fmla="*/ 13488 h 13488"/>
              <a:gd name="T6" fmla="*/ 0 w 7292"/>
              <a:gd name="T7" fmla="*/ 2141 h 1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92" h="13488">
                <a:moveTo>
                  <a:pt x="0" y="2141"/>
                </a:moveTo>
                <a:cubicBezTo>
                  <a:pt x="2175" y="743"/>
                  <a:pt x="4707" y="0"/>
                  <a:pt x="7292" y="0"/>
                </a:cubicBezTo>
                <a:lnTo>
                  <a:pt x="7292" y="13488"/>
                </a:lnTo>
                <a:lnTo>
                  <a:pt x="0" y="2141"/>
                </a:lnTo>
                <a:close/>
              </a:path>
            </a:pathLst>
          </a:custGeom>
          <a:solidFill>
            <a:srgbClr val="FFC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BB2C3098-32FA-4399-8897-71AAE5360F3E}"/>
              </a:ext>
            </a:extLst>
          </p:cNvPr>
          <p:cNvSpPr>
            <a:spLocks/>
          </p:cNvSpPr>
          <p:nvPr/>
        </p:nvSpPr>
        <p:spPr bwMode="auto">
          <a:xfrm>
            <a:off x="4859338" y="1012826"/>
            <a:ext cx="1389063" cy="2568575"/>
          </a:xfrm>
          <a:custGeom>
            <a:avLst/>
            <a:gdLst>
              <a:gd name="T0" fmla="*/ 0 w 7292"/>
              <a:gd name="T1" fmla="*/ 2141 h 13488"/>
              <a:gd name="T2" fmla="*/ 7292 w 7292"/>
              <a:gd name="T3" fmla="*/ 0 h 13488"/>
              <a:gd name="T4" fmla="*/ 7292 w 7292"/>
              <a:gd name="T5" fmla="*/ 13488 h 13488"/>
              <a:gd name="T6" fmla="*/ 0 w 7292"/>
              <a:gd name="T7" fmla="*/ 2141 h 1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92" h="13488">
                <a:moveTo>
                  <a:pt x="0" y="2141"/>
                </a:moveTo>
                <a:cubicBezTo>
                  <a:pt x="2175" y="743"/>
                  <a:pt x="4707" y="0"/>
                  <a:pt x="7292" y="0"/>
                </a:cubicBezTo>
                <a:lnTo>
                  <a:pt x="7292" y="13488"/>
                </a:lnTo>
                <a:lnTo>
                  <a:pt x="0" y="2141"/>
                </a:lnTo>
                <a:close/>
              </a:path>
            </a:pathLst>
          </a:custGeom>
          <a:noFill/>
          <a:ln w="190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92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xmlns="" id="{DA5F7503-BDAA-4156-A9B3-1DE21431DDD4}"/>
              </a:ext>
            </a:extLst>
          </p:cNvPr>
          <p:cNvSpPr>
            <a:spLocks/>
          </p:cNvSpPr>
          <p:nvPr/>
        </p:nvSpPr>
        <p:spPr bwMode="auto">
          <a:xfrm>
            <a:off x="3688080" y="3062289"/>
            <a:ext cx="2476500" cy="2325052"/>
          </a:xfrm>
          <a:custGeom>
            <a:avLst/>
            <a:gdLst>
              <a:gd name="T0" fmla="*/ 2180 w 4513"/>
              <a:gd name="T1" fmla="*/ 4246 h 4246"/>
              <a:gd name="T2" fmla="*/ 241 w 4513"/>
              <a:gd name="T3" fmla="*/ 0 h 4246"/>
              <a:gd name="T4" fmla="*/ 4513 w 4513"/>
              <a:gd name="T5" fmla="*/ 614 h 4246"/>
              <a:gd name="T6" fmla="*/ 2180 w 4513"/>
              <a:gd name="T7" fmla="*/ 4246 h 4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13" h="4246">
                <a:moveTo>
                  <a:pt x="2180" y="4246"/>
                </a:moveTo>
                <a:cubicBezTo>
                  <a:pt x="758" y="3332"/>
                  <a:pt x="0" y="1673"/>
                  <a:pt x="241" y="0"/>
                </a:cubicBezTo>
                <a:lnTo>
                  <a:pt x="4513" y="614"/>
                </a:lnTo>
                <a:lnTo>
                  <a:pt x="2180" y="424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xmlns="" id="{BBB674B6-D77F-431D-87E7-885704DABD8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024063" y="719138"/>
            <a:ext cx="814387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3B26C782-B5BB-4133-8934-1A464A8951C3}"/>
              </a:ext>
            </a:extLst>
          </p:cNvPr>
          <p:cNvSpPr>
            <a:spLocks/>
          </p:cNvSpPr>
          <p:nvPr/>
        </p:nvSpPr>
        <p:spPr bwMode="auto">
          <a:xfrm>
            <a:off x="4751388" y="923131"/>
            <a:ext cx="3963988" cy="5148263"/>
          </a:xfrm>
          <a:custGeom>
            <a:avLst/>
            <a:gdLst>
              <a:gd name="T0" fmla="*/ 2333 w 6650"/>
              <a:gd name="T1" fmla="*/ 0 h 8633"/>
              <a:gd name="T2" fmla="*/ 6650 w 6650"/>
              <a:gd name="T3" fmla="*/ 4316 h 8633"/>
              <a:gd name="T4" fmla="*/ 2333 w 6650"/>
              <a:gd name="T5" fmla="*/ 8633 h 8633"/>
              <a:gd name="T6" fmla="*/ 0 w 6650"/>
              <a:gd name="T7" fmla="*/ 7948 h 8633"/>
              <a:gd name="T8" fmla="*/ 2333 w 6650"/>
              <a:gd name="T9" fmla="*/ 4316 h 8633"/>
              <a:gd name="T10" fmla="*/ 2333 w 6650"/>
              <a:gd name="T11" fmla="*/ 0 h 8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50" h="8633">
                <a:moveTo>
                  <a:pt x="2333" y="0"/>
                </a:moveTo>
                <a:cubicBezTo>
                  <a:pt x="4717" y="0"/>
                  <a:pt x="6650" y="1933"/>
                  <a:pt x="6650" y="4316"/>
                </a:cubicBezTo>
                <a:cubicBezTo>
                  <a:pt x="6650" y="6700"/>
                  <a:pt x="4717" y="8633"/>
                  <a:pt x="2333" y="8633"/>
                </a:cubicBezTo>
                <a:cubicBezTo>
                  <a:pt x="1506" y="8633"/>
                  <a:pt x="696" y="8395"/>
                  <a:pt x="0" y="7948"/>
                </a:cubicBezTo>
                <a:lnTo>
                  <a:pt x="2333" y="4316"/>
                </a:lnTo>
                <a:lnTo>
                  <a:pt x="233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xmlns="" id="{8B38D69A-B31C-45A3-9231-EC1B1B44E075}"/>
              </a:ext>
            </a:extLst>
          </p:cNvPr>
          <p:cNvSpPr>
            <a:spLocks/>
          </p:cNvSpPr>
          <p:nvPr/>
        </p:nvSpPr>
        <p:spPr bwMode="auto">
          <a:xfrm>
            <a:off x="4705351" y="855663"/>
            <a:ext cx="3963988" cy="5148263"/>
          </a:xfrm>
          <a:custGeom>
            <a:avLst/>
            <a:gdLst>
              <a:gd name="T0" fmla="*/ 2333 w 6650"/>
              <a:gd name="T1" fmla="*/ 0 h 8633"/>
              <a:gd name="T2" fmla="*/ 6650 w 6650"/>
              <a:gd name="T3" fmla="*/ 4316 h 8633"/>
              <a:gd name="T4" fmla="*/ 2333 w 6650"/>
              <a:gd name="T5" fmla="*/ 8633 h 8633"/>
              <a:gd name="T6" fmla="*/ 0 w 6650"/>
              <a:gd name="T7" fmla="*/ 7948 h 8633"/>
              <a:gd name="T8" fmla="*/ 2333 w 6650"/>
              <a:gd name="T9" fmla="*/ 4316 h 8633"/>
              <a:gd name="T10" fmla="*/ 2333 w 6650"/>
              <a:gd name="T11" fmla="*/ 0 h 8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50" h="8633">
                <a:moveTo>
                  <a:pt x="2333" y="0"/>
                </a:moveTo>
                <a:cubicBezTo>
                  <a:pt x="4717" y="0"/>
                  <a:pt x="6650" y="1933"/>
                  <a:pt x="6650" y="4316"/>
                </a:cubicBezTo>
                <a:cubicBezTo>
                  <a:pt x="6650" y="6700"/>
                  <a:pt x="4717" y="8633"/>
                  <a:pt x="2333" y="8633"/>
                </a:cubicBezTo>
                <a:cubicBezTo>
                  <a:pt x="1506" y="8633"/>
                  <a:pt x="696" y="8395"/>
                  <a:pt x="0" y="7948"/>
                </a:cubicBezTo>
                <a:lnTo>
                  <a:pt x="2333" y="4316"/>
                </a:lnTo>
                <a:lnTo>
                  <a:pt x="2333" y="0"/>
                </a:lnTo>
                <a:close/>
              </a:path>
            </a:pathLst>
          </a:custGeom>
          <a:noFill/>
          <a:ln w="19050" cap="flat">
            <a:noFill/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xmlns="" id="{0A5143D5-65AA-46C6-B985-2E52F01031D6}"/>
              </a:ext>
            </a:extLst>
          </p:cNvPr>
          <p:cNvSpPr>
            <a:spLocks/>
          </p:cNvSpPr>
          <p:nvPr/>
        </p:nvSpPr>
        <p:spPr bwMode="auto">
          <a:xfrm>
            <a:off x="3406776" y="3062288"/>
            <a:ext cx="2689225" cy="2532063"/>
          </a:xfrm>
          <a:custGeom>
            <a:avLst/>
            <a:gdLst>
              <a:gd name="T0" fmla="*/ 2180 w 4513"/>
              <a:gd name="T1" fmla="*/ 4246 h 4246"/>
              <a:gd name="T2" fmla="*/ 241 w 4513"/>
              <a:gd name="T3" fmla="*/ 0 h 4246"/>
              <a:gd name="T4" fmla="*/ 4513 w 4513"/>
              <a:gd name="T5" fmla="*/ 614 h 4246"/>
              <a:gd name="T6" fmla="*/ 2180 w 4513"/>
              <a:gd name="T7" fmla="*/ 4246 h 4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13" h="4246">
                <a:moveTo>
                  <a:pt x="2180" y="4246"/>
                </a:moveTo>
                <a:cubicBezTo>
                  <a:pt x="758" y="3332"/>
                  <a:pt x="0" y="1673"/>
                  <a:pt x="241" y="0"/>
                </a:cubicBezTo>
                <a:lnTo>
                  <a:pt x="4513" y="614"/>
                </a:lnTo>
                <a:lnTo>
                  <a:pt x="2180" y="4246"/>
                </a:lnTo>
                <a:close/>
              </a:path>
            </a:pathLst>
          </a:custGeom>
          <a:noFill/>
          <a:ln w="19050" cap="flat">
            <a:noFill/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xmlns="" id="{39AC8765-7CDC-4B69-BA77-4EA1AEA3D454}"/>
              </a:ext>
            </a:extLst>
          </p:cNvPr>
          <p:cNvSpPr>
            <a:spLocks/>
          </p:cNvSpPr>
          <p:nvPr/>
        </p:nvSpPr>
        <p:spPr bwMode="auto">
          <a:xfrm>
            <a:off x="4023359" y="1577339"/>
            <a:ext cx="2072641" cy="1851661"/>
          </a:xfrm>
          <a:custGeom>
            <a:avLst/>
            <a:gdLst>
              <a:gd name="T0" fmla="*/ 0 w 4272"/>
              <a:gd name="T1" fmla="*/ 3017 h 3631"/>
              <a:gd name="T2" fmla="*/ 1939 w 4272"/>
              <a:gd name="T3" fmla="*/ 0 h 3631"/>
              <a:gd name="T4" fmla="*/ 4272 w 4272"/>
              <a:gd name="T5" fmla="*/ 3631 h 3631"/>
              <a:gd name="T6" fmla="*/ 0 w 4272"/>
              <a:gd name="T7" fmla="*/ 3017 h 3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72" h="3631">
                <a:moveTo>
                  <a:pt x="0" y="3017"/>
                </a:moveTo>
                <a:cubicBezTo>
                  <a:pt x="178" y="1778"/>
                  <a:pt x="886" y="677"/>
                  <a:pt x="1939" y="0"/>
                </a:cubicBezTo>
                <a:lnTo>
                  <a:pt x="4272" y="3631"/>
                </a:lnTo>
                <a:lnTo>
                  <a:pt x="0" y="3017"/>
                </a:lnTo>
                <a:close/>
              </a:path>
            </a:pathLst>
          </a:custGeom>
          <a:solidFill>
            <a:srgbClr val="7030A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xmlns="" id="{A5370C9A-E3FF-49F4-8729-F7ABC7CBCB0E}"/>
              </a:ext>
            </a:extLst>
          </p:cNvPr>
          <p:cNvSpPr>
            <a:spLocks/>
          </p:cNvSpPr>
          <p:nvPr/>
        </p:nvSpPr>
        <p:spPr bwMode="auto">
          <a:xfrm>
            <a:off x="3549651" y="1263651"/>
            <a:ext cx="2546350" cy="2165350"/>
          </a:xfrm>
          <a:custGeom>
            <a:avLst/>
            <a:gdLst>
              <a:gd name="T0" fmla="*/ 0 w 4272"/>
              <a:gd name="T1" fmla="*/ 3017 h 3631"/>
              <a:gd name="T2" fmla="*/ 1939 w 4272"/>
              <a:gd name="T3" fmla="*/ 0 h 3631"/>
              <a:gd name="T4" fmla="*/ 4272 w 4272"/>
              <a:gd name="T5" fmla="*/ 3631 h 3631"/>
              <a:gd name="T6" fmla="*/ 0 w 4272"/>
              <a:gd name="T7" fmla="*/ 3017 h 3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72" h="3631">
                <a:moveTo>
                  <a:pt x="0" y="3017"/>
                </a:moveTo>
                <a:cubicBezTo>
                  <a:pt x="178" y="1778"/>
                  <a:pt x="886" y="677"/>
                  <a:pt x="1939" y="0"/>
                </a:cubicBezTo>
                <a:lnTo>
                  <a:pt x="4272" y="3631"/>
                </a:lnTo>
                <a:lnTo>
                  <a:pt x="0" y="3017"/>
                </a:lnTo>
                <a:close/>
              </a:path>
            </a:pathLst>
          </a:custGeom>
          <a:noFill/>
          <a:ln w="19050" cap="flat">
            <a:noFill/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EDB013E5-C2E1-403F-9425-DA0A964A1994}"/>
              </a:ext>
            </a:extLst>
          </p:cNvPr>
          <p:cNvSpPr>
            <a:spLocks/>
          </p:cNvSpPr>
          <p:nvPr/>
        </p:nvSpPr>
        <p:spPr bwMode="auto">
          <a:xfrm>
            <a:off x="5242559" y="1760219"/>
            <a:ext cx="853441" cy="1668781"/>
          </a:xfrm>
          <a:custGeom>
            <a:avLst/>
            <a:gdLst>
              <a:gd name="T0" fmla="*/ 0 w 2333"/>
              <a:gd name="T1" fmla="*/ 685 h 4316"/>
              <a:gd name="T2" fmla="*/ 2333 w 2333"/>
              <a:gd name="T3" fmla="*/ 0 h 4316"/>
              <a:gd name="T4" fmla="*/ 2333 w 2333"/>
              <a:gd name="T5" fmla="*/ 4316 h 4316"/>
              <a:gd name="T6" fmla="*/ 0 w 2333"/>
              <a:gd name="T7" fmla="*/ 685 h 4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3" h="4316">
                <a:moveTo>
                  <a:pt x="0" y="685"/>
                </a:moveTo>
                <a:cubicBezTo>
                  <a:pt x="696" y="238"/>
                  <a:pt x="1506" y="0"/>
                  <a:pt x="2333" y="0"/>
                </a:cubicBezTo>
                <a:lnTo>
                  <a:pt x="2333" y="4316"/>
                </a:lnTo>
                <a:lnTo>
                  <a:pt x="0" y="685"/>
                </a:lnTo>
                <a:close/>
              </a:path>
            </a:pathLst>
          </a:custGeom>
          <a:solidFill>
            <a:srgbClr val="7030A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xmlns="" id="{18485389-A107-4613-8958-F9ACCAA939E1}"/>
              </a:ext>
            </a:extLst>
          </p:cNvPr>
          <p:cNvSpPr>
            <a:spLocks/>
          </p:cNvSpPr>
          <p:nvPr/>
        </p:nvSpPr>
        <p:spPr bwMode="auto">
          <a:xfrm>
            <a:off x="4705351" y="855663"/>
            <a:ext cx="1390650" cy="2573338"/>
          </a:xfrm>
          <a:custGeom>
            <a:avLst/>
            <a:gdLst>
              <a:gd name="T0" fmla="*/ 0 w 2333"/>
              <a:gd name="T1" fmla="*/ 685 h 4316"/>
              <a:gd name="T2" fmla="*/ 2333 w 2333"/>
              <a:gd name="T3" fmla="*/ 0 h 4316"/>
              <a:gd name="T4" fmla="*/ 2333 w 2333"/>
              <a:gd name="T5" fmla="*/ 4316 h 4316"/>
              <a:gd name="T6" fmla="*/ 0 w 2333"/>
              <a:gd name="T7" fmla="*/ 685 h 4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3" h="4316">
                <a:moveTo>
                  <a:pt x="0" y="685"/>
                </a:moveTo>
                <a:cubicBezTo>
                  <a:pt x="696" y="238"/>
                  <a:pt x="1506" y="0"/>
                  <a:pt x="2333" y="0"/>
                </a:cubicBezTo>
                <a:lnTo>
                  <a:pt x="2333" y="4316"/>
                </a:lnTo>
                <a:lnTo>
                  <a:pt x="0" y="685"/>
                </a:lnTo>
                <a:close/>
              </a:path>
            </a:pathLst>
          </a:custGeom>
          <a:noFill/>
          <a:ln w="19050" cap="flat">
            <a:noFill/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5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658690F-CE3C-4945-BFBB-18925DAA0B74}"/>
              </a:ext>
            </a:extLst>
          </p:cNvPr>
          <p:cNvSpPr/>
          <p:nvPr/>
        </p:nvSpPr>
        <p:spPr>
          <a:xfrm>
            <a:off x="0" y="3771900"/>
            <a:ext cx="12192000" cy="3213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xmlns="" id="{524387DC-8F6F-4FEE-9451-ADF9DC123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93788"/>
              </p:ext>
            </p:extLst>
          </p:nvPr>
        </p:nvGraphicFramePr>
        <p:xfrm>
          <a:off x="1055688" y="1901393"/>
          <a:ext cx="9720000" cy="4320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00">
                  <a:extLst>
                    <a:ext uri="{9D8B030D-6E8A-4147-A177-3AD203B41FA5}">
                      <a16:colId xmlns:a16="http://schemas.microsoft.com/office/drawing/2014/main" xmlns="" val="326027647"/>
                    </a:ext>
                  </a:extLst>
                </a:gridCol>
                <a:gridCol w="2430000">
                  <a:extLst>
                    <a:ext uri="{9D8B030D-6E8A-4147-A177-3AD203B41FA5}">
                      <a16:colId xmlns:a16="http://schemas.microsoft.com/office/drawing/2014/main" xmlns="" val="3588786620"/>
                    </a:ext>
                  </a:extLst>
                </a:gridCol>
                <a:gridCol w="2430000">
                  <a:extLst>
                    <a:ext uri="{9D8B030D-6E8A-4147-A177-3AD203B41FA5}">
                      <a16:colId xmlns:a16="http://schemas.microsoft.com/office/drawing/2014/main" xmlns="" val="2825664738"/>
                    </a:ext>
                  </a:extLst>
                </a:gridCol>
                <a:gridCol w="2430000">
                  <a:extLst>
                    <a:ext uri="{9D8B030D-6E8A-4147-A177-3AD203B41FA5}">
                      <a16:colId xmlns:a16="http://schemas.microsoft.com/office/drawing/2014/main" xmlns="" val="4005409893"/>
                    </a:ext>
                  </a:extLst>
                </a:gridCol>
              </a:tblGrid>
              <a:tr h="6171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机型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销量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排名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市场份额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83676999"/>
                  </a:ext>
                </a:extLst>
              </a:tr>
              <a:tr h="6171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华为手机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6880</a:t>
                      </a:r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22.6%</a:t>
                      </a:r>
                      <a:endParaRPr lang="zh-CN" altLang="en-US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12617165"/>
                  </a:ext>
                </a:extLst>
              </a:tr>
              <a:tr h="617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Vivo</a:t>
                      </a:r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手机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5300</a:t>
                      </a:r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17.4%</a:t>
                      </a:r>
                      <a:endParaRPr lang="zh-CN" altLang="en-US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69722289"/>
                  </a:ext>
                </a:extLst>
              </a:tr>
              <a:tr h="617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OPPO</a:t>
                      </a:r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手机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4800</a:t>
                      </a:r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16%</a:t>
                      </a:r>
                      <a:endParaRPr lang="zh-CN" altLang="en-US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63807828"/>
                  </a:ext>
                </a:extLst>
              </a:tr>
              <a:tr h="6171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荣耀手机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4380</a:t>
                      </a:r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14.4%</a:t>
                      </a:r>
                      <a:endParaRPr lang="zh-CN" altLang="en-US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15219672"/>
                  </a:ext>
                </a:extLst>
              </a:tr>
              <a:tr h="6171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苹果手机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3870</a:t>
                      </a:r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</a:t>
                      </a:r>
                      <a:endParaRPr lang="zh-CN" altLang="en-US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13%</a:t>
                      </a:r>
                      <a:endParaRPr lang="zh-CN" altLang="en-US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57904286"/>
                  </a:ext>
                </a:extLst>
              </a:tr>
              <a:tr h="6171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小米手机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3740</a:t>
                      </a:r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</a:t>
                      </a:r>
                      <a:endParaRPr lang="zh-CN" altLang="en-US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12.3%</a:t>
                      </a:r>
                      <a:endParaRPr lang="zh-CN" altLang="en-US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227207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12F99B7-1998-4A34-8D0D-01E8B8C8AD2B}"/>
              </a:ext>
            </a:extLst>
          </p:cNvPr>
          <p:cNvSpPr txBox="1"/>
          <p:nvPr/>
        </p:nvSpPr>
        <p:spPr>
          <a:xfrm>
            <a:off x="4262350" y="421962"/>
            <a:ext cx="430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2021</a:t>
            </a:r>
            <a:r>
              <a:rPr lang="zh-CN" altLang="en-US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年全球手机销量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F60AB88-770E-4796-8FF6-E760587EA87C}"/>
              </a:ext>
            </a:extLst>
          </p:cNvPr>
          <p:cNvSpPr txBox="1"/>
          <p:nvPr/>
        </p:nvSpPr>
        <p:spPr>
          <a:xfrm>
            <a:off x="3601950" y="928435"/>
            <a:ext cx="6927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Global mobile phone sales in 2021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08DEAA3F-5E36-411B-9B6A-0024A2084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57126"/>
              </p:ext>
            </p:extLst>
          </p:nvPr>
        </p:nvGraphicFramePr>
        <p:xfrm>
          <a:off x="3305376" y="1731926"/>
          <a:ext cx="2610312" cy="4704112"/>
        </p:xfrm>
        <a:graphic>
          <a:graphicData uri="http://schemas.openxmlformats.org/drawingml/2006/table">
            <a:tbl>
              <a:tblPr firstRow="1" bandRow="1">
                <a:effectLst>
                  <a:outerShdw blurRad="762000" dist="254000" dir="5400000" algn="t" rotWithShape="0">
                    <a:prstClr val="black">
                      <a:alpha val="40000"/>
                    </a:prstClr>
                  </a:outerShdw>
                </a:effectLst>
                <a:tableStyleId>{91EBBBCC-DAD2-459C-BE2E-F6DE35CF9A28}</a:tableStyleId>
              </a:tblPr>
              <a:tblGrid>
                <a:gridCol w="2610312">
                  <a:extLst>
                    <a:ext uri="{9D8B030D-6E8A-4147-A177-3AD203B41FA5}">
                      <a16:colId xmlns:a16="http://schemas.microsoft.com/office/drawing/2014/main" xmlns="" val="2165506761"/>
                    </a:ext>
                  </a:extLst>
                </a:gridCol>
              </a:tblGrid>
              <a:tr h="6720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销量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2452788"/>
                  </a:ext>
                </a:extLst>
              </a:tr>
              <a:tr h="672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6880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万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8483270"/>
                  </a:ext>
                </a:extLst>
              </a:tr>
              <a:tr h="672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5300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万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6661065"/>
                  </a:ext>
                </a:extLst>
              </a:tr>
              <a:tr h="672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4800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万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57976998"/>
                  </a:ext>
                </a:extLst>
              </a:tr>
              <a:tr h="672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4380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万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01757350"/>
                  </a:ext>
                </a:extLst>
              </a:tr>
              <a:tr h="672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3870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万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50139664"/>
                  </a:ext>
                </a:extLst>
              </a:tr>
              <a:tr h="672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3740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万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9231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92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294E302-F660-428E-8C43-245FC498AC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6B9EB2E-C818-4014-B774-264979F8EBAE}"/>
              </a:ext>
            </a:extLst>
          </p:cNvPr>
          <p:cNvSpPr/>
          <p:nvPr/>
        </p:nvSpPr>
        <p:spPr>
          <a:xfrm>
            <a:off x="0" y="18499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xmlns="" id="{524387DC-8F6F-4FEE-9451-ADF9DC123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73213"/>
              </p:ext>
            </p:extLst>
          </p:nvPr>
        </p:nvGraphicFramePr>
        <p:xfrm>
          <a:off x="709371" y="1586780"/>
          <a:ext cx="10512000" cy="457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000">
                  <a:extLst>
                    <a:ext uri="{9D8B030D-6E8A-4147-A177-3AD203B41FA5}">
                      <a16:colId xmlns:a16="http://schemas.microsoft.com/office/drawing/2014/main" xmlns="" val="326027647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xmlns="" val="3588786620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xmlns="" val="2825664738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xmlns="" val="4005409893"/>
                    </a:ext>
                  </a:extLst>
                </a:gridCol>
              </a:tblGrid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机型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销量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排名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市场份额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3676999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华为手机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6880</a:t>
                      </a:r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22.6%</a:t>
                      </a:r>
                      <a:endParaRPr lang="zh-CN" altLang="en-US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2617165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Vivo</a:t>
                      </a:r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手机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5300</a:t>
                      </a:r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17.4%</a:t>
                      </a:r>
                      <a:endParaRPr lang="zh-CN" altLang="en-US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9722289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OPPO</a:t>
                      </a:r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手机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4800</a:t>
                      </a:r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16%</a:t>
                      </a:r>
                      <a:endParaRPr lang="zh-CN" altLang="en-US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3807828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荣耀手机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4380</a:t>
                      </a:r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14.4%</a:t>
                      </a:r>
                      <a:endParaRPr lang="zh-CN" altLang="en-US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5219672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苹果手机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3870</a:t>
                      </a:r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</a:t>
                      </a:r>
                      <a:endParaRPr lang="zh-CN" altLang="en-US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13%</a:t>
                      </a:r>
                      <a:endParaRPr lang="zh-CN" altLang="en-US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7904286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小米手机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3740</a:t>
                      </a:r>
                      <a:r>
                        <a:rPr lang="zh-CN" altLang="en-US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</a:t>
                      </a:r>
                      <a:endParaRPr lang="zh-CN" altLang="en-US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12.3%</a:t>
                      </a:r>
                      <a:endParaRPr lang="zh-CN" altLang="en-US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227207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AFA8768B-E77B-4084-8FF8-0D1261655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9109"/>
              </p:ext>
            </p:extLst>
          </p:nvPr>
        </p:nvGraphicFramePr>
        <p:xfrm>
          <a:off x="3235771" y="1356913"/>
          <a:ext cx="2860229" cy="5031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229">
                  <a:extLst>
                    <a:ext uri="{9D8B030D-6E8A-4147-A177-3AD203B41FA5}">
                      <a16:colId xmlns:a16="http://schemas.microsoft.com/office/drawing/2014/main" xmlns="" val="559870408"/>
                    </a:ext>
                  </a:extLst>
                </a:gridCol>
              </a:tblGrid>
              <a:tr h="7188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销量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8871307"/>
                  </a:ext>
                </a:extLst>
              </a:tr>
              <a:tr h="7188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6880</a:t>
                      </a:r>
                      <a:r>
                        <a:rPr lang="zh-CN" altLang="en-US" sz="20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4778420"/>
                  </a:ext>
                </a:extLst>
              </a:tr>
              <a:tr h="7188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5300</a:t>
                      </a:r>
                      <a:r>
                        <a:rPr lang="zh-CN" altLang="en-US" sz="20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1705358"/>
                  </a:ext>
                </a:extLst>
              </a:tr>
              <a:tr h="7188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4800</a:t>
                      </a:r>
                      <a:r>
                        <a:rPr lang="zh-CN" altLang="en-US" sz="20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4648691"/>
                  </a:ext>
                </a:extLst>
              </a:tr>
              <a:tr h="7188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4380</a:t>
                      </a:r>
                      <a:r>
                        <a:rPr lang="zh-CN" altLang="en-US" sz="20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5011800"/>
                  </a:ext>
                </a:extLst>
              </a:tr>
              <a:tr h="7188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3870</a:t>
                      </a:r>
                      <a:r>
                        <a:rPr lang="zh-CN" altLang="en-US" sz="20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4456968"/>
                  </a:ext>
                </a:extLst>
              </a:tr>
              <a:tr h="7188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3740</a:t>
                      </a:r>
                      <a:r>
                        <a:rPr lang="zh-CN" altLang="en-US" sz="20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708352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ABC47C1-EDAE-4612-948A-229583863FA8}"/>
              </a:ext>
            </a:extLst>
          </p:cNvPr>
          <p:cNvSpPr txBox="1"/>
          <p:nvPr/>
        </p:nvSpPr>
        <p:spPr>
          <a:xfrm>
            <a:off x="640080" y="402530"/>
            <a:ext cx="317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六种手机销量对比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2D4E214-55B7-4FB2-9BA0-02290B6B3D30}"/>
              </a:ext>
            </a:extLst>
          </p:cNvPr>
          <p:cNvSpPr txBox="1"/>
          <p:nvPr/>
        </p:nvSpPr>
        <p:spPr>
          <a:xfrm>
            <a:off x="640080" y="74423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Mobile phone sales comparison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8CC5A68-DCD5-4FA3-BB4F-62F29DF121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t="3281" r="-7" b="123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61DD0A1-1325-43A5-9D11-1CD814D53F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xmlns="" id="{524387DC-8F6F-4FEE-9451-ADF9DC123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513323"/>
              </p:ext>
            </p:extLst>
          </p:nvPr>
        </p:nvGraphicFramePr>
        <p:xfrm>
          <a:off x="1055688" y="1956660"/>
          <a:ext cx="10332000" cy="4392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000">
                  <a:extLst>
                    <a:ext uri="{9D8B030D-6E8A-4147-A177-3AD203B41FA5}">
                      <a16:colId xmlns:a16="http://schemas.microsoft.com/office/drawing/2014/main" xmlns="" val="326027647"/>
                    </a:ext>
                  </a:extLst>
                </a:gridCol>
                <a:gridCol w="2583000">
                  <a:extLst>
                    <a:ext uri="{9D8B030D-6E8A-4147-A177-3AD203B41FA5}">
                      <a16:colId xmlns:a16="http://schemas.microsoft.com/office/drawing/2014/main" xmlns="" val="3588786620"/>
                    </a:ext>
                  </a:extLst>
                </a:gridCol>
                <a:gridCol w="2583000">
                  <a:extLst>
                    <a:ext uri="{9D8B030D-6E8A-4147-A177-3AD203B41FA5}">
                      <a16:colId xmlns:a16="http://schemas.microsoft.com/office/drawing/2014/main" xmlns="" val="2825664738"/>
                    </a:ext>
                  </a:extLst>
                </a:gridCol>
                <a:gridCol w="2583000">
                  <a:extLst>
                    <a:ext uri="{9D8B030D-6E8A-4147-A177-3AD203B41FA5}">
                      <a16:colId xmlns:a16="http://schemas.microsoft.com/office/drawing/2014/main" xmlns="" val="4005409893"/>
                    </a:ext>
                  </a:extLst>
                </a:gridCol>
              </a:tblGrid>
              <a:tr h="6274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机型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销量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排名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市场份额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3676999"/>
                  </a:ext>
                </a:extLst>
              </a:tr>
              <a:tr h="6274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华为手机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6880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22.6%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12617165"/>
                  </a:ext>
                </a:extLst>
              </a:tr>
              <a:tr h="627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Vivo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手机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5300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17.4%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69722289"/>
                  </a:ext>
                </a:extLst>
              </a:tr>
              <a:tr h="627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OPPO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手机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4800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16%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3807828"/>
                  </a:ext>
                </a:extLst>
              </a:tr>
              <a:tr h="6274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荣耀手机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4380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14.4%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5219672"/>
                  </a:ext>
                </a:extLst>
              </a:tr>
              <a:tr h="6274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苹果手机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3870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13%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7904286"/>
                  </a:ext>
                </a:extLst>
              </a:tr>
              <a:tr h="6274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小米手机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3740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12.3%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0227207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3328CFA-3520-4AAD-AB5A-F16F05762E6E}"/>
              </a:ext>
            </a:extLst>
          </p:cNvPr>
          <p:cNvSpPr txBox="1"/>
          <p:nvPr/>
        </p:nvSpPr>
        <p:spPr>
          <a:xfrm>
            <a:off x="985750" y="516665"/>
            <a:ext cx="430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2021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年全球手机销量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0236D4D-CA03-45E8-A7E5-8A2F0BA32FDE}"/>
              </a:ext>
            </a:extLst>
          </p:cNvPr>
          <p:cNvSpPr txBox="1"/>
          <p:nvPr/>
        </p:nvSpPr>
        <p:spPr>
          <a:xfrm>
            <a:off x="985750" y="978330"/>
            <a:ext cx="692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Global mobile phone sales in 2021</a:t>
            </a:r>
          </a:p>
        </p:txBody>
      </p:sp>
    </p:spTree>
    <p:extLst>
      <p:ext uri="{BB962C8B-B14F-4D97-AF65-F5344CB8AC3E}">
        <p14:creationId xmlns:p14="http://schemas.microsoft.com/office/powerpoint/2010/main" val="299296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xmlns="" id="{524387DC-8F6F-4FEE-9451-ADF9DC123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076485"/>
              </p:ext>
            </p:extLst>
          </p:nvPr>
        </p:nvGraphicFramePr>
        <p:xfrm>
          <a:off x="709371" y="1586780"/>
          <a:ext cx="10512000" cy="457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000">
                  <a:extLst>
                    <a:ext uri="{9D8B030D-6E8A-4147-A177-3AD203B41FA5}">
                      <a16:colId xmlns:a16="http://schemas.microsoft.com/office/drawing/2014/main" xmlns="" val="326027647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xmlns="" val="3588786620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xmlns="" val="2825664738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xmlns="" val="4005409893"/>
                    </a:ext>
                  </a:extLst>
                </a:gridCol>
              </a:tblGrid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机型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销量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排名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市场份额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3676999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华为手机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6880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22.6%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12617165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Vivo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手机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5300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17.4%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69722289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OPPO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手机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4800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16%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3807828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荣耀手机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4380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14.4%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5219672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苹果手机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3870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13%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7904286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小米手机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3740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万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12.3%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0227207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CB335B1-F752-48AB-ACF6-86AE8C556059}"/>
              </a:ext>
            </a:extLst>
          </p:cNvPr>
          <p:cNvSpPr txBox="1"/>
          <p:nvPr/>
        </p:nvSpPr>
        <p:spPr>
          <a:xfrm>
            <a:off x="4795750" y="468386"/>
            <a:ext cx="430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2021</a:t>
            </a:r>
            <a:r>
              <a:rPr lang="zh-CN" altLang="en-US" sz="2400" dirty="0">
                <a:solidFill>
                  <a:srgbClr val="C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年全球手机销量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FF767D4-7BE4-4EA1-ACB6-435828ED750D}"/>
              </a:ext>
            </a:extLst>
          </p:cNvPr>
          <p:cNvSpPr txBox="1"/>
          <p:nvPr/>
        </p:nvSpPr>
        <p:spPr>
          <a:xfrm>
            <a:off x="4293521" y="894902"/>
            <a:ext cx="692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Global mobile phone sales in 2021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A8978E09-D0C5-4F89-A923-AF645EFD4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737110"/>
              </p:ext>
            </p:extLst>
          </p:nvPr>
        </p:nvGraphicFramePr>
        <p:xfrm>
          <a:off x="8593371" y="1586780"/>
          <a:ext cx="2889258" cy="471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258">
                  <a:extLst>
                    <a:ext uri="{9D8B030D-6E8A-4147-A177-3AD203B41FA5}">
                      <a16:colId xmlns:a16="http://schemas.microsoft.com/office/drawing/2014/main" xmlns="" val="2348550995"/>
                    </a:ext>
                  </a:extLst>
                </a:gridCol>
              </a:tblGrid>
              <a:tr h="6729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市场份额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595476"/>
                  </a:ext>
                </a:extLst>
              </a:tr>
              <a:tr h="672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22.6%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7952643"/>
                  </a:ext>
                </a:extLst>
              </a:tr>
              <a:tr h="672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17.4%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2380484"/>
                  </a:ext>
                </a:extLst>
              </a:tr>
              <a:tr h="672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16%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3133939"/>
                  </a:ext>
                </a:extLst>
              </a:tr>
              <a:tr h="672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14.4%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1535090"/>
                  </a:ext>
                </a:extLst>
              </a:tr>
              <a:tr h="672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13%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7959828"/>
                  </a:ext>
                </a:extLst>
              </a:tr>
              <a:tr h="672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12.3%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158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12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4A59814B-2B9F-46B4-86E4-AEECD3888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50594"/>
              </p:ext>
            </p:extLst>
          </p:nvPr>
        </p:nvGraphicFramePr>
        <p:xfrm>
          <a:off x="627115" y="1902608"/>
          <a:ext cx="10937769" cy="348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405">
                  <a:extLst>
                    <a:ext uri="{9D8B030D-6E8A-4147-A177-3AD203B41FA5}">
                      <a16:colId xmlns:a16="http://schemas.microsoft.com/office/drawing/2014/main" xmlns="" val="3709229910"/>
                    </a:ext>
                  </a:extLst>
                </a:gridCol>
                <a:gridCol w="4527682">
                  <a:extLst>
                    <a:ext uri="{9D8B030D-6E8A-4147-A177-3AD203B41FA5}">
                      <a16:colId xmlns:a16="http://schemas.microsoft.com/office/drawing/2014/main" xmlns="" val="3022310277"/>
                    </a:ext>
                  </a:extLst>
                </a:gridCol>
                <a:gridCol w="4527682">
                  <a:extLst>
                    <a:ext uri="{9D8B030D-6E8A-4147-A177-3AD203B41FA5}">
                      <a16:colId xmlns:a16="http://schemas.microsoft.com/office/drawing/2014/main" xmlns="" val="837134203"/>
                    </a:ext>
                  </a:extLst>
                </a:gridCol>
              </a:tblGrid>
              <a:tr h="871644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7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惠普暗影精灵</a:t>
                      </a:r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7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5999-12000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7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6086274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联想 小新</a:t>
                      </a:r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pro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4699-6188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1309576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C9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戴尔</a:t>
                      </a:r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latitude 9510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C9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15700-17200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C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3876404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8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华硕 灵耀</a:t>
                      </a:r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88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5469-6799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88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1241967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6A823BF4-0344-4B0F-9CCF-161134B32DD3}"/>
              </a:ext>
            </a:extLst>
          </p:cNvPr>
          <p:cNvGrpSpPr/>
          <p:nvPr/>
        </p:nvGrpSpPr>
        <p:grpSpPr>
          <a:xfrm>
            <a:off x="1169419" y="1655684"/>
            <a:ext cx="7254917" cy="4134586"/>
            <a:chOff x="1447241" y="1979320"/>
            <a:chExt cx="6426003" cy="3662187"/>
          </a:xfrm>
        </p:grpSpPr>
        <p:sp>
          <p:nvSpPr>
            <p:cNvPr id="7" name="出自【趣你的PPT】(微信:qunideppt)：最优质的PPT资源库">
              <a:extLst>
                <a:ext uri="{FF2B5EF4-FFF2-40B4-BE49-F238E27FC236}">
                  <a16:creationId xmlns:a16="http://schemas.microsoft.com/office/drawing/2014/main" xmlns="" id="{82E70CAD-6320-4BD6-ADC2-59EC692B5941}"/>
                </a:ext>
              </a:extLst>
            </p:cNvPr>
            <p:cNvSpPr/>
            <p:nvPr/>
          </p:nvSpPr>
          <p:spPr>
            <a:xfrm>
              <a:off x="1447241" y="5556328"/>
              <a:ext cx="6426003" cy="85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0"/>
                    <a:pt x="131" y="21600"/>
                    <a:pt x="1250" y="21600"/>
                  </a:cubicBezTo>
                  <a:cubicBezTo>
                    <a:pt x="2368" y="21600"/>
                    <a:pt x="10745" y="21600"/>
                    <a:pt x="10745" y="21600"/>
                  </a:cubicBezTo>
                  <a:lnTo>
                    <a:pt x="10855" y="21600"/>
                  </a:lnTo>
                  <a:cubicBezTo>
                    <a:pt x="10855" y="21600"/>
                    <a:pt x="19232" y="21600"/>
                    <a:pt x="20351" y="21600"/>
                  </a:cubicBezTo>
                  <a:cubicBezTo>
                    <a:pt x="21469" y="21600"/>
                    <a:pt x="21600" y="0"/>
                    <a:pt x="21600" y="0"/>
                  </a:cubicBezTo>
                </a:path>
              </a:pathLst>
            </a:custGeom>
            <a:solidFill>
              <a:srgbClr val="FFFFFF">
                <a:lumMod val="9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492F209F-4B1B-4405-A31C-E4AAAAF7B689}"/>
                </a:ext>
              </a:extLst>
            </p:cNvPr>
            <p:cNvGrpSpPr/>
            <p:nvPr/>
          </p:nvGrpSpPr>
          <p:grpSpPr>
            <a:xfrm>
              <a:off x="1447241" y="1979320"/>
              <a:ext cx="6426003" cy="3615948"/>
              <a:chOff x="1447241" y="1979320"/>
              <a:chExt cx="6426003" cy="3615948"/>
            </a:xfrm>
          </p:grpSpPr>
          <p:sp>
            <p:nvSpPr>
              <p:cNvPr id="9" name="出自【趣你的PPT】(微信:qunideppt)：最优质的PPT资源库">
                <a:extLst>
                  <a:ext uri="{FF2B5EF4-FFF2-40B4-BE49-F238E27FC236}">
                    <a16:creationId xmlns:a16="http://schemas.microsoft.com/office/drawing/2014/main" xmlns="" id="{9B4D50ED-08B3-46C9-8CE6-46722B9C7CFF}"/>
                  </a:ext>
                </a:extLst>
              </p:cNvPr>
              <p:cNvSpPr/>
              <p:nvPr/>
            </p:nvSpPr>
            <p:spPr>
              <a:xfrm>
                <a:off x="2063220" y="2008820"/>
                <a:ext cx="5251076" cy="349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30" y="20216"/>
                    </a:moveTo>
                    <a:lnTo>
                      <a:pt x="646" y="20216"/>
                    </a:lnTo>
                    <a:lnTo>
                      <a:pt x="646" y="1249"/>
                    </a:lnTo>
                    <a:lnTo>
                      <a:pt x="20830" y="1249"/>
                    </a:lnTo>
                    <a:cubicBezTo>
                      <a:pt x="20830" y="1249"/>
                      <a:pt x="20830" y="20216"/>
                      <a:pt x="20830" y="20216"/>
                    </a:cubicBezTo>
                    <a:close/>
                    <a:moveTo>
                      <a:pt x="21600" y="20742"/>
                    </a:moveTo>
                    <a:lnTo>
                      <a:pt x="21600" y="1231"/>
                    </a:lnTo>
                    <a:cubicBezTo>
                      <a:pt x="21600" y="554"/>
                      <a:pt x="21231" y="0"/>
                      <a:pt x="20781" y="0"/>
                    </a:cubicBezTo>
                    <a:lnTo>
                      <a:pt x="820" y="0"/>
                    </a:lnTo>
                    <a:cubicBezTo>
                      <a:pt x="369" y="0"/>
                      <a:pt x="0" y="554"/>
                      <a:pt x="0" y="1231"/>
                    </a:cubicBezTo>
                    <a:lnTo>
                      <a:pt x="0" y="20742"/>
                    </a:lnTo>
                    <a:cubicBezTo>
                      <a:pt x="0" y="21075"/>
                      <a:pt x="89" y="21378"/>
                      <a:pt x="234" y="21600"/>
                    </a:cubicBezTo>
                    <a:lnTo>
                      <a:pt x="21367" y="21600"/>
                    </a:lnTo>
                    <a:cubicBezTo>
                      <a:pt x="21511" y="21378"/>
                      <a:pt x="21600" y="21075"/>
                      <a:pt x="21600" y="20742"/>
                    </a:cubicBezTo>
                    <a:close/>
                  </a:path>
                </a:pathLst>
              </a:custGeom>
              <a:solidFill>
                <a:srgbClr val="000000">
                  <a:lumMod val="65000"/>
                  <a:lumOff val="3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/>
              <a:p>
                <a:pPr algn="ctr"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sym typeface="Gill Sans"/>
                </a:endParaRPr>
              </a:p>
            </p:txBody>
          </p:sp>
          <p:sp>
            <p:nvSpPr>
              <p:cNvPr id="10" name="出自【趣你的PPT】(微信:qunideppt)：最优质的PPT资源库">
                <a:extLst>
                  <a:ext uri="{FF2B5EF4-FFF2-40B4-BE49-F238E27FC236}">
                    <a16:creationId xmlns:a16="http://schemas.microsoft.com/office/drawing/2014/main" xmlns="" id="{415167EC-EE01-4E4B-A93D-CB24461DE328}"/>
                  </a:ext>
                </a:extLst>
              </p:cNvPr>
              <p:cNvSpPr/>
              <p:nvPr/>
            </p:nvSpPr>
            <p:spPr>
              <a:xfrm>
                <a:off x="1447241" y="5479210"/>
                <a:ext cx="6426003" cy="116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30" y="0"/>
                    </a:moveTo>
                    <a:lnTo>
                      <a:pt x="2161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ubicBezTo>
                      <a:pt x="21600" y="0"/>
                      <a:pt x="19430" y="0"/>
                      <a:pt x="19430" y="0"/>
                    </a:cubicBezTo>
                    <a:close/>
                  </a:path>
                </a:pathLst>
              </a:custGeom>
              <a:solidFill>
                <a:srgbClr val="FFFFFF">
                  <a:lumMod val="85000"/>
                </a:srgbClr>
              </a:solidFill>
              <a:ln w="12700" cap="flat">
                <a:noFill/>
                <a:miter lim="400000"/>
              </a:ln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19050" tIns="19050" rIns="19050" bIns="19050" numCol="1" anchor="ctr">
                <a:noAutofit/>
              </a:bodyPr>
              <a:lstStyle/>
              <a:p>
                <a:pPr algn="ctr"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sym typeface="Gill Sans"/>
                </a:endParaRPr>
              </a:p>
            </p:txBody>
          </p:sp>
          <p:sp>
            <p:nvSpPr>
              <p:cNvPr id="11" name="出自【趣你的PPT】(微信:qunideppt)：最优质的PPT资源库">
                <a:extLst>
                  <a:ext uri="{FF2B5EF4-FFF2-40B4-BE49-F238E27FC236}">
                    <a16:creationId xmlns:a16="http://schemas.microsoft.com/office/drawing/2014/main" xmlns="" id="{9270FDE4-6008-4AA5-AB40-F5748D116020}"/>
                  </a:ext>
                </a:extLst>
              </p:cNvPr>
              <p:cNvSpPr/>
              <p:nvPr/>
            </p:nvSpPr>
            <p:spPr>
              <a:xfrm>
                <a:off x="4219144" y="5479210"/>
                <a:ext cx="906597" cy="784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968" y="0"/>
                    </a:moveTo>
                    <a:lnTo>
                      <a:pt x="10635" y="0"/>
                    </a:lnTo>
                    <a:lnTo>
                      <a:pt x="0" y="0"/>
                    </a:lnTo>
                    <a:cubicBezTo>
                      <a:pt x="0" y="0"/>
                      <a:pt x="313" y="21600"/>
                      <a:pt x="2025" y="21600"/>
                    </a:cubicBezTo>
                    <a:cubicBezTo>
                      <a:pt x="3506" y="21600"/>
                      <a:pt x="9107" y="21600"/>
                      <a:pt x="10611" y="21600"/>
                    </a:cubicBezTo>
                    <a:cubicBezTo>
                      <a:pt x="10852" y="21600"/>
                      <a:pt x="10990" y="21600"/>
                      <a:pt x="10990" y="21600"/>
                    </a:cubicBezTo>
                    <a:cubicBezTo>
                      <a:pt x="12499" y="21600"/>
                      <a:pt x="18097" y="21600"/>
                      <a:pt x="19573" y="21600"/>
                    </a:cubicBezTo>
                    <a:cubicBezTo>
                      <a:pt x="21290" y="21600"/>
                      <a:pt x="21600" y="0"/>
                      <a:pt x="21600" y="0"/>
                    </a:cubicBezTo>
                    <a:cubicBezTo>
                      <a:pt x="21600" y="0"/>
                      <a:pt x="10968" y="0"/>
                      <a:pt x="10968" y="0"/>
                    </a:cubicBezTo>
                    <a:close/>
                  </a:path>
                </a:pathLst>
              </a:custGeom>
              <a:solidFill>
                <a:srgbClr val="FFFFFF">
                  <a:lumMod val="7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/>
              <a:p>
                <a:pPr algn="ctr"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sym typeface="Gill Sans"/>
                </a:endParaRPr>
              </a:p>
            </p:txBody>
          </p:sp>
          <p:sp>
            <p:nvSpPr>
              <p:cNvPr id="12" name="出自【趣你的PPT】(微信:qunideppt)：最优质的PPT资源库">
                <a:extLst>
                  <a:ext uri="{FF2B5EF4-FFF2-40B4-BE49-F238E27FC236}">
                    <a16:creationId xmlns:a16="http://schemas.microsoft.com/office/drawing/2014/main" xmlns="" id="{53A5D862-DC13-429F-9A13-BB0315A2E475}"/>
                  </a:ext>
                </a:extLst>
              </p:cNvPr>
              <p:cNvSpPr/>
              <p:nvPr/>
            </p:nvSpPr>
            <p:spPr>
              <a:xfrm>
                <a:off x="2224691" y="2208343"/>
                <a:ext cx="4898620" cy="3089158"/>
              </a:xfrm>
              <a:prstGeom prst="rect">
                <a:avLst/>
              </a:prstGeom>
              <a:solidFill>
                <a:srgbClr val="FFFFFF">
                  <a:alpha val="15000"/>
                </a:srgbClr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292100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000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sym typeface="Gill Sans"/>
                </a:endParaRPr>
              </a:p>
            </p:txBody>
          </p:sp>
          <p:sp>
            <p:nvSpPr>
              <p:cNvPr id="13" name="出自【趣你的PPT】(微信:qunideppt)：最优质的PPT资源库">
                <a:extLst>
                  <a:ext uri="{FF2B5EF4-FFF2-40B4-BE49-F238E27FC236}">
                    <a16:creationId xmlns:a16="http://schemas.microsoft.com/office/drawing/2014/main" xmlns="" id="{F0C523D0-C10D-4C1A-9CE9-BB0BD0D1C9CF}"/>
                  </a:ext>
                </a:extLst>
              </p:cNvPr>
              <p:cNvSpPr/>
              <p:nvPr/>
            </p:nvSpPr>
            <p:spPr>
              <a:xfrm>
                <a:off x="4864761" y="1979320"/>
                <a:ext cx="2449535" cy="3475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3" h="20798" extrusionOk="0">
                    <a:moveTo>
                      <a:pt x="0" y="111"/>
                    </a:moveTo>
                    <a:lnTo>
                      <a:pt x="13359" y="20676"/>
                    </a:lnTo>
                    <a:lnTo>
                      <a:pt x="20555" y="20669"/>
                    </a:lnTo>
                    <a:cubicBezTo>
                      <a:pt x="20555" y="20669"/>
                      <a:pt x="21478" y="21485"/>
                      <a:pt x="21341" y="19012"/>
                    </a:cubicBezTo>
                    <a:cubicBezTo>
                      <a:pt x="21237" y="17123"/>
                      <a:pt x="21411" y="1269"/>
                      <a:pt x="21411" y="1269"/>
                    </a:cubicBezTo>
                    <a:cubicBezTo>
                      <a:pt x="21411" y="1269"/>
                      <a:pt x="21600" y="-115"/>
                      <a:pt x="18265" y="8"/>
                    </a:cubicBezTo>
                    <a:cubicBezTo>
                      <a:pt x="15685" y="103"/>
                      <a:pt x="0" y="111"/>
                      <a:pt x="0" y="11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12750">
                  <a:defRPr/>
                </a:pPr>
                <a:endParaRPr sz="1400" kern="0">
                  <a:solidFill>
                    <a:sysClr val="windowText" lastClr="000000"/>
                  </a:solidFill>
                  <a:latin typeface="Gill Sans"/>
                  <a:sym typeface="Gill Sans"/>
                </a:endParaRPr>
              </a:p>
            </p:txBody>
          </p:sp>
        </p:grpSp>
      </p:grpSp>
      <p:pic>
        <p:nvPicPr>
          <p:cNvPr id="15" name="图形 14" descr="笔记本电脑">
            <a:extLst>
              <a:ext uri="{FF2B5EF4-FFF2-40B4-BE49-F238E27FC236}">
                <a16:creationId xmlns:a16="http://schemas.microsoft.com/office/drawing/2014/main" xmlns="" id="{7988424E-2DCD-408C-B8A2-F60A2194D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41721" y="1989674"/>
            <a:ext cx="655397" cy="655397"/>
          </a:xfrm>
          <a:prstGeom prst="rect">
            <a:avLst/>
          </a:prstGeom>
        </p:spPr>
      </p:pic>
      <p:pic>
        <p:nvPicPr>
          <p:cNvPr id="17" name="图形 16" descr="条形图 RTL">
            <a:extLst>
              <a:ext uri="{FF2B5EF4-FFF2-40B4-BE49-F238E27FC236}">
                <a16:creationId xmlns:a16="http://schemas.microsoft.com/office/drawing/2014/main" xmlns="" id="{FCAC01DF-DA7B-4171-ABA3-9610ACD8F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41721" y="2883348"/>
            <a:ext cx="655397" cy="655397"/>
          </a:xfrm>
          <a:prstGeom prst="rect">
            <a:avLst/>
          </a:prstGeom>
        </p:spPr>
      </p:pic>
      <p:pic>
        <p:nvPicPr>
          <p:cNvPr id="19" name="图形 18" descr="智能手机">
            <a:extLst>
              <a:ext uri="{FF2B5EF4-FFF2-40B4-BE49-F238E27FC236}">
                <a16:creationId xmlns:a16="http://schemas.microsoft.com/office/drawing/2014/main" xmlns="" id="{7F3D4CE1-1507-4977-B180-E5CB9BBD5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41721" y="3838003"/>
            <a:ext cx="655397" cy="655397"/>
          </a:xfrm>
          <a:prstGeom prst="rect">
            <a:avLst/>
          </a:prstGeom>
        </p:spPr>
      </p:pic>
      <p:pic>
        <p:nvPicPr>
          <p:cNvPr id="21" name="图形 20" descr="时钟">
            <a:extLst>
              <a:ext uri="{FF2B5EF4-FFF2-40B4-BE49-F238E27FC236}">
                <a16:creationId xmlns:a16="http://schemas.microsoft.com/office/drawing/2014/main" xmlns="" id="{F94C7D0B-566C-4276-9CB5-DF6A074D0D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41721" y="4733787"/>
            <a:ext cx="655397" cy="65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1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xmlns="" id="{A4C3116A-23DD-4F8D-919C-59A6747AD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05070"/>
              </p:ext>
            </p:extLst>
          </p:nvPr>
        </p:nvGraphicFramePr>
        <p:xfrm>
          <a:off x="505224" y="683512"/>
          <a:ext cx="11118139" cy="5490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93">
                  <a:extLst>
                    <a:ext uri="{9D8B030D-6E8A-4147-A177-3AD203B41FA5}">
                      <a16:colId xmlns:a16="http://schemas.microsoft.com/office/drawing/2014/main" xmlns="" val="1393377056"/>
                    </a:ext>
                  </a:extLst>
                </a:gridCol>
                <a:gridCol w="1559734">
                  <a:extLst>
                    <a:ext uri="{9D8B030D-6E8A-4147-A177-3AD203B41FA5}">
                      <a16:colId xmlns:a16="http://schemas.microsoft.com/office/drawing/2014/main" xmlns="" val="4265548007"/>
                    </a:ext>
                  </a:extLst>
                </a:gridCol>
                <a:gridCol w="1111814">
                  <a:extLst>
                    <a:ext uri="{9D8B030D-6E8A-4147-A177-3AD203B41FA5}">
                      <a16:colId xmlns:a16="http://schemas.microsoft.com/office/drawing/2014/main" xmlns="" val="3203851573"/>
                    </a:ext>
                  </a:extLst>
                </a:gridCol>
                <a:gridCol w="1111814">
                  <a:extLst>
                    <a:ext uri="{9D8B030D-6E8A-4147-A177-3AD203B41FA5}">
                      <a16:colId xmlns:a16="http://schemas.microsoft.com/office/drawing/2014/main" xmlns="" val="885934848"/>
                    </a:ext>
                  </a:extLst>
                </a:gridCol>
                <a:gridCol w="1111814">
                  <a:extLst>
                    <a:ext uri="{9D8B030D-6E8A-4147-A177-3AD203B41FA5}">
                      <a16:colId xmlns:a16="http://schemas.microsoft.com/office/drawing/2014/main" xmlns="" val="2378904123"/>
                    </a:ext>
                  </a:extLst>
                </a:gridCol>
                <a:gridCol w="1111814">
                  <a:extLst>
                    <a:ext uri="{9D8B030D-6E8A-4147-A177-3AD203B41FA5}">
                      <a16:colId xmlns:a16="http://schemas.microsoft.com/office/drawing/2014/main" xmlns="" val="2042414995"/>
                    </a:ext>
                  </a:extLst>
                </a:gridCol>
                <a:gridCol w="1111814">
                  <a:extLst>
                    <a:ext uri="{9D8B030D-6E8A-4147-A177-3AD203B41FA5}">
                      <a16:colId xmlns:a16="http://schemas.microsoft.com/office/drawing/2014/main" xmlns="" val="3502319282"/>
                    </a:ext>
                  </a:extLst>
                </a:gridCol>
                <a:gridCol w="1111814">
                  <a:extLst>
                    <a:ext uri="{9D8B030D-6E8A-4147-A177-3AD203B41FA5}">
                      <a16:colId xmlns:a16="http://schemas.microsoft.com/office/drawing/2014/main" xmlns="" val="3297039842"/>
                    </a:ext>
                  </a:extLst>
                </a:gridCol>
                <a:gridCol w="1111814">
                  <a:extLst>
                    <a:ext uri="{9D8B030D-6E8A-4147-A177-3AD203B41FA5}">
                      <a16:colId xmlns:a16="http://schemas.microsoft.com/office/drawing/2014/main" xmlns="" val="3107365265"/>
                    </a:ext>
                  </a:extLst>
                </a:gridCol>
                <a:gridCol w="1111814">
                  <a:extLst>
                    <a:ext uri="{9D8B030D-6E8A-4147-A177-3AD203B41FA5}">
                      <a16:colId xmlns:a16="http://schemas.microsoft.com/office/drawing/2014/main" xmlns="" val="3205977628"/>
                    </a:ext>
                  </a:extLst>
                </a:gridCol>
              </a:tblGrid>
              <a:tr h="49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序号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48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KOL&amp;KOC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名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48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所属公司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48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内容简介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48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内容链接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48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内容形式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48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内容分类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48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发布平台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48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发布时间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48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内容质量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4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8865707"/>
                  </a:ext>
                </a:extLst>
              </a:tr>
              <a:tr h="49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大明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A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公司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简介一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链接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视频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日常分享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小红书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7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月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11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4630826"/>
                  </a:ext>
                </a:extLst>
              </a:tr>
              <a:tr h="49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2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小妖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A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公司</a:t>
                      </a:r>
                      <a:endParaRPr lang="en-US" altLang="zh-CN" sz="14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简介二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链接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视频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经验攻略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抖音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7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月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11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1162041"/>
                  </a:ext>
                </a:extLst>
              </a:tr>
              <a:tr h="49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威威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B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公司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简介三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链接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图文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日常分享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小红书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7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月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5280848"/>
                  </a:ext>
                </a:extLst>
              </a:tr>
              <a:tr h="49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小兰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C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公司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简介四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链接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图文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经验攻略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小红书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7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月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11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5040170"/>
                  </a:ext>
                </a:extLst>
              </a:tr>
              <a:tr h="49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5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小明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A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公司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简介五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链接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视频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开箱测评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视频号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7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月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3529741"/>
                  </a:ext>
                </a:extLst>
              </a:tr>
              <a:tr h="49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6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小美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A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公司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简介六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链接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图文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科普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知乎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7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月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11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7355300"/>
                  </a:ext>
                </a:extLst>
              </a:tr>
              <a:tr h="514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7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小欢喜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B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公司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简介七</a:t>
                      </a:r>
                      <a:endParaRPr lang="en-US" altLang="zh-CN" sz="14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链接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图文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日常分析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小红书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7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月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日</a:t>
                      </a:r>
                      <a:endParaRPr lang="en-US" altLang="zh-CN" sz="14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6236458"/>
                  </a:ext>
                </a:extLst>
              </a:tr>
              <a:tr h="49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8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爱猫猫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C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公司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简介八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链接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视频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日常分析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抖音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7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月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11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5546365"/>
                  </a:ext>
                </a:extLst>
              </a:tr>
              <a:tr h="49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9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哒哒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B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公司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简介九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链接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视频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开箱测评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抖音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7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月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11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A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4733609"/>
                  </a:ext>
                </a:extLst>
              </a:tr>
              <a:tr h="49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10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美美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A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公司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简介十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链接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图文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科普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知乎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7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月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11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日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B2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2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5828325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782F4C1-D0CE-4F3D-BF61-CBC02B933D12}"/>
              </a:ext>
            </a:extLst>
          </p:cNvPr>
          <p:cNvSpPr/>
          <p:nvPr/>
        </p:nvSpPr>
        <p:spPr>
          <a:xfrm>
            <a:off x="232756" y="133004"/>
            <a:ext cx="11720946" cy="6533803"/>
          </a:xfrm>
          <a:prstGeom prst="rect">
            <a:avLst/>
          </a:prstGeom>
          <a:noFill/>
          <a:ln>
            <a:solidFill>
              <a:srgbClr val="51C9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2B20A6C-1E49-443E-A440-C2352C96D96D}"/>
              </a:ext>
            </a:extLst>
          </p:cNvPr>
          <p:cNvSpPr txBox="1"/>
          <p:nvPr/>
        </p:nvSpPr>
        <p:spPr>
          <a:xfrm>
            <a:off x="505224" y="220595"/>
            <a:ext cx="2942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本月发布内容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95871ED1-1B7B-4A8F-89AF-ED94763723EB}"/>
              </a:ext>
            </a:extLst>
          </p:cNvPr>
          <p:cNvGrpSpPr/>
          <p:nvPr/>
        </p:nvGrpSpPr>
        <p:grpSpPr>
          <a:xfrm>
            <a:off x="10640558" y="1221029"/>
            <a:ext cx="879822" cy="262331"/>
            <a:chOff x="10557164" y="1200709"/>
            <a:chExt cx="879822" cy="262331"/>
          </a:xfrm>
        </p:grpSpPr>
        <p:pic>
          <p:nvPicPr>
            <p:cNvPr id="8" name="图形 7" descr="星星">
              <a:extLst>
                <a:ext uri="{FF2B5EF4-FFF2-40B4-BE49-F238E27FC236}">
                  <a16:creationId xmlns:a16="http://schemas.microsoft.com/office/drawing/2014/main" xmlns="" id="{3A7767FD-380A-4217-85FB-CC1650FFA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557164" y="1200709"/>
              <a:ext cx="262331" cy="262331"/>
            </a:xfrm>
            <a:prstGeom prst="rect">
              <a:avLst/>
            </a:prstGeom>
          </p:spPr>
        </p:pic>
        <p:pic>
          <p:nvPicPr>
            <p:cNvPr id="9" name="图形 8" descr="星星">
              <a:extLst>
                <a:ext uri="{FF2B5EF4-FFF2-40B4-BE49-F238E27FC236}">
                  <a16:creationId xmlns:a16="http://schemas.microsoft.com/office/drawing/2014/main" xmlns="" id="{3162858C-88D8-4D1F-B20E-1D48DDBCF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857818" y="1200709"/>
              <a:ext cx="262331" cy="262331"/>
            </a:xfrm>
            <a:prstGeom prst="rect">
              <a:avLst/>
            </a:prstGeom>
          </p:spPr>
        </p:pic>
        <p:pic>
          <p:nvPicPr>
            <p:cNvPr id="10" name="图形 9" descr="星星">
              <a:extLst>
                <a:ext uri="{FF2B5EF4-FFF2-40B4-BE49-F238E27FC236}">
                  <a16:creationId xmlns:a16="http://schemas.microsoft.com/office/drawing/2014/main" xmlns="" id="{B7DF669D-E641-42B6-918C-78C9A4E7F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174655" y="1200709"/>
              <a:ext cx="262331" cy="262331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77D4BC15-A41A-4FB8-ACEF-9182BD9FBE86}"/>
              </a:ext>
            </a:extLst>
          </p:cNvPr>
          <p:cNvGrpSpPr/>
          <p:nvPr/>
        </p:nvGrpSpPr>
        <p:grpSpPr>
          <a:xfrm>
            <a:off x="10640558" y="2239691"/>
            <a:ext cx="879822" cy="262331"/>
            <a:chOff x="10557164" y="1200709"/>
            <a:chExt cx="879822" cy="262331"/>
          </a:xfrm>
        </p:grpSpPr>
        <p:pic>
          <p:nvPicPr>
            <p:cNvPr id="13" name="图形 12" descr="星星">
              <a:extLst>
                <a:ext uri="{FF2B5EF4-FFF2-40B4-BE49-F238E27FC236}">
                  <a16:creationId xmlns:a16="http://schemas.microsoft.com/office/drawing/2014/main" xmlns="" id="{492EF3F0-5ACD-4BCA-82F0-CC0A09663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557164" y="1200709"/>
              <a:ext cx="262331" cy="262331"/>
            </a:xfrm>
            <a:prstGeom prst="rect">
              <a:avLst/>
            </a:prstGeom>
          </p:spPr>
        </p:pic>
        <p:pic>
          <p:nvPicPr>
            <p:cNvPr id="14" name="图形 13" descr="星星">
              <a:extLst>
                <a:ext uri="{FF2B5EF4-FFF2-40B4-BE49-F238E27FC236}">
                  <a16:creationId xmlns:a16="http://schemas.microsoft.com/office/drawing/2014/main" xmlns="" id="{73D85476-8545-47B3-8655-41A6D253B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857818" y="1200709"/>
              <a:ext cx="262331" cy="262331"/>
            </a:xfrm>
            <a:prstGeom prst="rect">
              <a:avLst/>
            </a:prstGeom>
          </p:spPr>
        </p:pic>
        <p:pic>
          <p:nvPicPr>
            <p:cNvPr id="15" name="图形 14" descr="星星">
              <a:extLst>
                <a:ext uri="{FF2B5EF4-FFF2-40B4-BE49-F238E27FC236}">
                  <a16:creationId xmlns:a16="http://schemas.microsoft.com/office/drawing/2014/main" xmlns="" id="{45EE8406-42F7-4D60-9FA3-21EC29AB0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174655" y="1200709"/>
              <a:ext cx="262331" cy="262331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502355C2-F703-417A-BDEA-268AC362D7AD}"/>
              </a:ext>
            </a:extLst>
          </p:cNvPr>
          <p:cNvGrpSpPr/>
          <p:nvPr/>
        </p:nvGrpSpPr>
        <p:grpSpPr>
          <a:xfrm>
            <a:off x="10640558" y="3793566"/>
            <a:ext cx="879822" cy="262331"/>
            <a:chOff x="10557164" y="1200709"/>
            <a:chExt cx="879822" cy="262331"/>
          </a:xfrm>
        </p:grpSpPr>
        <p:pic>
          <p:nvPicPr>
            <p:cNvPr id="17" name="图形 16" descr="星星">
              <a:extLst>
                <a:ext uri="{FF2B5EF4-FFF2-40B4-BE49-F238E27FC236}">
                  <a16:creationId xmlns:a16="http://schemas.microsoft.com/office/drawing/2014/main" xmlns="" id="{BFCA4A72-D9B3-4141-B2A9-18F0F787E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557164" y="1200709"/>
              <a:ext cx="262331" cy="262331"/>
            </a:xfrm>
            <a:prstGeom prst="rect">
              <a:avLst/>
            </a:prstGeom>
          </p:spPr>
        </p:pic>
        <p:pic>
          <p:nvPicPr>
            <p:cNvPr id="18" name="图形 17" descr="星星">
              <a:extLst>
                <a:ext uri="{FF2B5EF4-FFF2-40B4-BE49-F238E27FC236}">
                  <a16:creationId xmlns:a16="http://schemas.microsoft.com/office/drawing/2014/main" xmlns="" id="{49122B0A-869E-4D6A-8F67-30C31BDFC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857818" y="1200709"/>
              <a:ext cx="262331" cy="262331"/>
            </a:xfrm>
            <a:prstGeom prst="rect">
              <a:avLst/>
            </a:prstGeom>
          </p:spPr>
        </p:pic>
        <p:pic>
          <p:nvPicPr>
            <p:cNvPr id="19" name="图形 18" descr="星星">
              <a:extLst>
                <a:ext uri="{FF2B5EF4-FFF2-40B4-BE49-F238E27FC236}">
                  <a16:creationId xmlns:a16="http://schemas.microsoft.com/office/drawing/2014/main" xmlns="" id="{176D13A3-B189-42C4-8148-0FF6B54DF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174655" y="1200709"/>
              <a:ext cx="262331" cy="262331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2C8EA617-DAC3-46A6-A77F-7D1120A99441}"/>
              </a:ext>
            </a:extLst>
          </p:cNvPr>
          <p:cNvGrpSpPr/>
          <p:nvPr/>
        </p:nvGrpSpPr>
        <p:grpSpPr>
          <a:xfrm>
            <a:off x="10640558" y="5843829"/>
            <a:ext cx="879822" cy="262331"/>
            <a:chOff x="10557164" y="1200709"/>
            <a:chExt cx="879822" cy="262331"/>
          </a:xfrm>
        </p:grpSpPr>
        <p:pic>
          <p:nvPicPr>
            <p:cNvPr id="21" name="图形 20" descr="星星">
              <a:extLst>
                <a:ext uri="{FF2B5EF4-FFF2-40B4-BE49-F238E27FC236}">
                  <a16:creationId xmlns:a16="http://schemas.microsoft.com/office/drawing/2014/main" xmlns="" id="{5FB7EE49-420A-46FE-A7CA-FF9D0592A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557164" y="1200709"/>
              <a:ext cx="262331" cy="262331"/>
            </a:xfrm>
            <a:prstGeom prst="rect">
              <a:avLst/>
            </a:prstGeom>
          </p:spPr>
        </p:pic>
        <p:pic>
          <p:nvPicPr>
            <p:cNvPr id="22" name="图形 21" descr="星星">
              <a:extLst>
                <a:ext uri="{FF2B5EF4-FFF2-40B4-BE49-F238E27FC236}">
                  <a16:creationId xmlns:a16="http://schemas.microsoft.com/office/drawing/2014/main" xmlns="" id="{DC908D0E-E4C8-45D1-A1DF-2AB8254DC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857818" y="1200709"/>
              <a:ext cx="262331" cy="262331"/>
            </a:xfrm>
            <a:prstGeom prst="rect">
              <a:avLst/>
            </a:prstGeom>
          </p:spPr>
        </p:pic>
        <p:pic>
          <p:nvPicPr>
            <p:cNvPr id="23" name="图形 22" descr="星星">
              <a:extLst>
                <a:ext uri="{FF2B5EF4-FFF2-40B4-BE49-F238E27FC236}">
                  <a16:creationId xmlns:a16="http://schemas.microsoft.com/office/drawing/2014/main" xmlns="" id="{B869694D-7AE5-4052-B2A6-6E8A31095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174655" y="1200709"/>
              <a:ext cx="262331" cy="262331"/>
            </a:xfrm>
            <a:prstGeom prst="rect">
              <a:avLst/>
            </a:prstGeom>
          </p:spPr>
        </p:pic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41EC5EED-0707-40C0-AD7A-D569915C248F}"/>
              </a:ext>
            </a:extLst>
          </p:cNvPr>
          <p:cNvGrpSpPr/>
          <p:nvPr/>
        </p:nvGrpSpPr>
        <p:grpSpPr>
          <a:xfrm>
            <a:off x="10640558" y="1730360"/>
            <a:ext cx="562985" cy="262331"/>
            <a:chOff x="10540980" y="1705035"/>
            <a:chExt cx="562985" cy="262331"/>
          </a:xfrm>
        </p:grpSpPr>
        <p:pic>
          <p:nvPicPr>
            <p:cNvPr id="25" name="图形 24" descr="星星">
              <a:extLst>
                <a:ext uri="{FF2B5EF4-FFF2-40B4-BE49-F238E27FC236}">
                  <a16:creationId xmlns:a16="http://schemas.microsoft.com/office/drawing/2014/main" xmlns="" id="{4522C009-50A4-4135-9928-30791EDE0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540980" y="1705035"/>
              <a:ext cx="262331" cy="262331"/>
            </a:xfrm>
            <a:prstGeom prst="rect">
              <a:avLst/>
            </a:prstGeom>
          </p:spPr>
        </p:pic>
        <p:pic>
          <p:nvPicPr>
            <p:cNvPr id="26" name="图形 25" descr="星星">
              <a:extLst>
                <a:ext uri="{FF2B5EF4-FFF2-40B4-BE49-F238E27FC236}">
                  <a16:creationId xmlns:a16="http://schemas.microsoft.com/office/drawing/2014/main" xmlns="" id="{185754BF-6479-47E4-9590-8CD9FF339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841634" y="1705035"/>
              <a:ext cx="262331" cy="262331"/>
            </a:xfrm>
            <a:prstGeom prst="rect">
              <a:avLst/>
            </a:prstGeom>
          </p:spPr>
        </p:pic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7F4BC984-F7FE-4AE0-B5C6-99BAFD1F7C49}"/>
              </a:ext>
            </a:extLst>
          </p:cNvPr>
          <p:cNvGrpSpPr/>
          <p:nvPr/>
        </p:nvGrpSpPr>
        <p:grpSpPr>
          <a:xfrm>
            <a:off x="10640558" y="2749022"/>
            <a:ext cx="973882" cy="267356"/>
            <a:chOff x="10567132" y="2710875"/>
            <a:chExt cx="973882" cy="267356"/>
          </a:xfrm>
        </p:grpSpPr>
        <p:pic>
          <p:nvPicPr>
            <p:cNvPr id="29" name="图形 28" descr="星星">
              <a:extLst>
                <a:ext uri="{FF2B5EF4-FFF2-40B4-BE49-F238E27FC236}">
                  <a16:creationId xmlns:a16="http://schemas.microsoft.com/office/drawing/2014/main" xmlns="" id="{C733786F-B074-4869-BD5B-B8FDD2728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567132" y="2710875"/>
              <a:ext cx="262331" cy="262331"/>
            </a:xfrm>
            <a:prstGeom prst="rect">
              <a:avLst/>
            </a:prstGeom>
          </p:spPr>
        </p:pic>
        <p:pic>
          <p:nvPicPr>
            <p:cNvPr id="30" name="图形 29" descr="星星">
              <a:extLst>
                <a:ext uri="{FF2B5EF4-FFF2-40B4-BE49-F238E27FC236}">
                  <a16:creationId xmlns:a16="http://schemas.microsoft.com/office/drawing/2014/main" xmlns="" id="{97B5ADB8-9396-4D83-B5E2-2B8DBA1B9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811403" y="2710875"/>
              <a:ext cx="262331" cy="262331"/>
            </a:xfrm>
            <a:prstGeom prst="rect">
              <a:avLst/>
            </a:prstGeom>
          </p:spPr>
        </p:pic>
        <p:pic>
          <p:nvPicPr>
            <p:cNvPr id="31" name="图形 30" descr="星星">
              <a:extLst>
                <a:ext uri="{FF2B5EF4-FFF2-40B4-BE49-F238E27FC236}">
                  <a16:creationId xmlns:a16="http://schemas.microsoft.com/office/drawing/2014/main" xmlns="" id="{3F1F42A6-B7D6-434D-BF04-B3252356A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043489" y="2710875"/>
              <a:ext cx="262331" cy="262331"/>
            </a:xfrm>
            <a:prstGeom prst="rect">
              <a:avLst/>
            </a:prstGeom>
          </p:spPr>
        </p:pic>
        <p:pic>
          <p:nvPicPr>
            <p:cNvPr id="32" name="图形 31" descr="星星">
              <a:extLst>
                <a:ext uri="{FF2B5EF4-FFF2-40B4-BE49-F238E27FC236}">
                  <a16:creationId xmlns:a16="http://schemas.microsoft.com/office/drawing/2014/main" xmlns="" id="{8D0396DE-2F33-4738-9D87-82BF641B2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78683" y="2715900"/>
              <a:ext cx="262331" cy="262331"/>
            </a:xfrm>
            <a:prstGeom prst="rect">
              <a:avLst/>
            </a:prstGeom>
          </p:spPr>
        </p:pic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049C148B-FCB5-4821-9536-A3B0EF216883}"/>
              </a:ext>
            </a:extLst>
          </p:cNvPr>
          <p:cNvGrpSpPr/>
          <p:nvPr/>
        </p:nvGrpSpPr>
        <p:grpSpPr>
          <a:xfrm>
            <a:off x="10640558" y="3271294"/>
            <a:ext cx="973881" cy="267607"/>
            <a:chOff x="10567132" y="2710875"/>
            <a:chExt cx="973881" cy="267607"/>
          </a:xfrm>
        </p:grpSpPr>
        <p:pic>
          <p:nvPicPr>
            <p:cNvPr id="35" name="图形 34" descr="星星">
              <a:extLst>
                <a:ext uri="{FF2B5EF4-FFF2-40B4-BE49-F238E27FC236}">
                  <a16:creationId xmlns:a16="http://schemas.microsoft.com/office/drawing/2014/main" xmlns="" id="{5424EE68-F2A5-4B36-9514-C670AFA8D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567132" y="2710875"/>
              <a:ext cx="262331" cy="262331"/>
            </a:xfrm>
            <a:prstGeom prst="rect">
              <a:avLst/>
            </a:prstGeom>
          </p:spPr>
        </p:pic>
        <p:pic>
          <p:nvPicPr>
            <p:cNvPr id="36" name="图形 35" descr="星星">
              <a:extLst>
                <a:ext uri="{FF2B5EF4-FFF2-40B4-BE49-F238E27FC236}">
                  <a16:creationId xmlns:a16="http://schemas.microsoft.com/office/drawing/2014/main" xmlns="" id="{921A35BC-1DA7-4F26-A298-03231D756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811403" y="2710875"/>
              <a:ext cx="262331" cy="262331"/>
            </a:xfrm>
            <a:prstGeom prst="rect">
              <a:avLst/>
            </a:prstGeom>
          </p:spPr>
        </p:pic>
        <p:pic>
          <p:nvPicPr>
            <p:cNvPr id="37" name="图形 36" descr="星星">
              <a:extLst>
                <a:ext uri="{FF2B5EF4-FFF2-40B4-BE49-F238E27FC236}">
                  <a16:creationId xmlns:a16="http://schemas.microsoft.com/office/drawing/2014/main" xmlns="" id="{E54DAF35-C520-47A8-BE9B-0B6B87483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043489" y="2710875"/>
              <a:ext cx="262331" cy="262331"/>
            </a:xfrm>
            <a:prstGeom prst="rect">
              <a:avLst/>
            </a:prstGeom>
          </p:spPr>
        </p:pic>
        <p:pic>
          <p:nvPicPr>
            <p:cNvPr id="38" name="图形 37" descr="星星">
              <a:extLst>
                <a:ext uri="{FF2B5EF4-FFF2-40B4-BE49-F238E27FC236}">
                  <a16:creationId xmlns:a16="http://schemas.microsoft.com/office/drawing/2014/main" xmlns="" id="{D0D0E94C-2E57-45E3-A996-80ACE3C8B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78682" y="2716151"/>
              <a:ext cx="262331" cy="262331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54291540-E66A-4F7B-8C0C-77ACFE5F3C58}"/>
              </a:ext>
            </a:extLst>
          </p:cNvPr>
          <p:cNvGrpSpPr/>
          <p:nvPr/>
        </p:nvGrpSpPr>
        <p:grpSpPr>
          <a:xfrm>
            <a:off x="10640558" y="4302896"/>
            <a:ext cx="982805" cy="262332"/>
            <a:chOff x="10567132" y="2710874"/>
            <a:chExt cx="982805" cy="262332"/>
          </a:xfrm>
        </p:grpSpPr>
        <p:pic>
          <p:nvPicPr>
            <p:cNvPr id="40" name="图形 39" descr="星星">
              <a:extLst>
                <a:ext uri="{FF2B5EF4-FFF2-40B4-BE49-F238E27FC236}">
                  <a16:creationId xmlns:a16="http://schemas.microsoft.com/office/drawing/2014/main" xmlns="" id="{8914354B-1450-42C6-8D9E-FE88CD2CD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567132" y="2710875"/>
              <a:ext cx="262331" cy="262331"/>
            </a:xfrm>
            <a:prstGeom prst="rect">
              <a:avLst/>
            </a:prstGeom>
          </p:spPr>
        </p:pic>
        <p:pic>
          <p:nvPicPr>
            <p:cNvPr id="41" name="图形 40" descr="星星">
              <a:extLst>
                <a:ext uri="{FF2B5EF4-FFF2-40B4-BE49-F238E27FC236}">
                  <a16:creationId xmlns:a16="http://schemas.microsoft.com/office/drawing/2014/main" xmlns="" id="{C346304A-BC9E-4A84-9C95-2AF8C8045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811403" y="2710875"/>
              <a:ext cx="262331" cy="262331"/>
            </a:xfrm>
            <a:prstGeom prst="rect">
              <a:avLst/>
            </a:prstGeom>
          </p:spPr>
        </p:pic>
        <p:pic>
          <p:nvPicPr>
            <p:cNvPr id="42" name="图形 41" descr="星星">
              <a:extLst>
                <a:ext uri="{FF2B5EF4-FFF2-40B4-BE49-F238E27FC236}">
                  <a16:creationId xmlns:a16="http://schemas.microsoft.com/office/drawing/2014/main" xmlns="" id="{58A65C6F-5865-4356-AD9B-EDAE5C20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043489" y="2710875"/>
              <a:ext cx="262331" cy="262331"/>
            </a:xfrm>
            <a:prstGeom prst="rect">
              <a:avLst/>
            </a:prstGeom>
          </p:spPr>
        </p:pic>
        <p:pic>
          <p:nvPicPr>
            <p:cNvPr id="43" name="图形 42" descr="星星">
              <a:extLst>
                <a:ext uri="{FF2B5EF4-FFF2-40B4-BE49-F238E27FC236}">
                  <a16:creationId xmlns:a16="http://schemas.microsoft.com/office/drawing/2014/main" xmlns="" id="{25E9705C-B9A9-4790-B788-1F98AAC1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7606" y="2710874"/>
              <a:ext cx="262331" cy="262331"/>
            </a:xfrm>
            <a:prstGeom prst="rect">
              <a:avLst/>
            </a:prstGeom>
          </p:spPr>
        </p:pic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xmlns="" id="{54AA9413-2AC5-4BF6-8DDC-1943E145F3E9}"/>
              </a:ext>
            </a:extLst>
          </p:cNvPr>
          <p:cNvGrpSpPr/>
          <p:nvPr/>
        </p:nvGrpSpPr>
        <p:grpSpPr>
          <a:xfrm>
            <a:off x="10640558" y="4825169"/>
            <a:ext cx="562985" cy="262331"/>
            <a:chOff x="10540980" y="1705035"/>
            <a:chExt cx="562985" cy="262331"/>
          </a:xfrm>
        </p:grpSpPr>
        <p:pic>
          <p:nvPicPr>
            <p:cNvPr id="46" name="图形 45" descr="星星">
              <a:extLst>
                <a:ext uri="{FF2B5EF4-FFF2-40B4-BE49-F238E27FC236}">
                  <a16:creationId xmlns:a16="http://schemas.microsoft.com/office/drawing/2014/main" xmlns="" id="{B9841A63-FC38-46BA-8D97-573658B87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540980" y="1705035"/>
              <a:ext cx="262331" cy="262331"/>
            </a:xfrm>
            <a:prstGeom prst="rect">
              <a:avLst/>
            </a:prstGeom>
          </p:spPr>
        </p:pic>
        <p:pic>
          <p:nvPicPr>
            <p:cNvPr id="47" name="图形 46" descr="星星">
              <a:extLst>
                <a:ext uri="{FF2B5EF4-FFF2-40B4-BE49-F238E27FC236}">
                  <a16:creationId xmlns:a16="http://schemas.microsoft.com/office/drawing/2014/main" xmlns="" id="{A159A015-4178-4312-9C7C-FD7831F0B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841634" y="1705035"/>
              <a:ext cx="262331" cy="262331"/>
            </a:xfrm>
            <a:prstGeom prst="rect">
              <a:avLst/>
            </a:prstGeom>
          </p:spPr>
        </p:pic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920A3D72-D1F6-488D-893A-E9F5F956D2AE}"/>
              </a:ext>
            </a:extLst>
          </p:cNvPr>
          <p:cNvGrpSpPr/>
          <p:nvPr/>
        </p:nvGrpSpPr>
        <p:grpSpPr>
          <a:xfrm>
            <a:off x="10640558" y="5334500"/>
            <a:ext cx="562985" cy="262331"/>
            <a:chOff x="10540980" y="1705035"/>
            <a:chExt cx="562985" cy="262331"/>
          </a:xfrm>
        </p:grpSpPr>
        <p:pic>
          <p:nvPicPr>
            <p:cNvPr id="49" name="图形 48" descr="星星">
              <a:extLst>
                <a:ext uri="{FF2B5EF4-FFF2-40B4-BE49-F238E27FC236}">
                  <a16:creationId xmlns:a16="http://schemas.microsoft.com/office/drawing/2014/main" xmlns="" id="{D3959347-49CB-46D1-BE07-5B17EDC25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540980" y="1705035"/>
              <a:ext cx="262331" cy="262331"/>
            </a:xfrm>
            <a:prstGeom prst="rect">
              <a:avLst/>
            </a:prstGeom>
          </p:spPr>
        </p:pic>
        <p:pic>
          <p:nvPicPr>
            <p:cNvPr id="50" name="图形 49" descr="星星">
              <a:extLst>
                <a:ext uri="{FF2B5EF4-FFF2-40B4-BE49-F238E27FC236}">
                  <a16:creationId xmlns:a16="http://schemas.microsoft.com/office/drawing/2014/main" xmlns="" id="{537AA63F-88E4-47FF-BA0E-C5D24E76B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841634" y="1705035"/>
              <a:ext cx="262331" cy="262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85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801</Words>
  <Application>Microsoft Macintosh PowerPoint</Application>
  <PresentationFormat>Widescreen</PresentationFormat>
  <Paragraphs>404</Paragraphs>
  <Slides>35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Calibri</vt:lpstr>
      <vt:lpstr>Gill Sans</vt:lpstr>
      <vt:lpstr>微软雅黑</vt:lpstr>
      <vt:lpstr>思源黑体 CN Medium</vt:lpstr>
      <vt:lpstr>等线</vt:lpstr>
      <vt:lpstr>联盟起艺卢帅正锐黑体</vt:lpstr>
      <vt:lpstr>阿里巴巴普惠体 B</vt:lpstr>
      <vt:lpstr>阿里巴巴普惠体 M</vt:lpstr>
      <vt:lpstr>阿里巴巴普惠体 R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User</cp:lastModifiedBy>
  <cp:revision>135</cp:revision>
  <dcterms:created xsi:type="dcterms:W3CDTF">2021-08-22T06:18:07Z</dcterms:created>
  <dcterms:modified xsi:type="dcterms:W3CDTF">2024-03-07T06:47:46Z</dcterms:modified>
</cp:coreProperties>
</file>