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218"/>
  </p:notesMasterIdLst>
  <p:sldIdLst>
    <p:sldId id="1047" r:id="rId2"/>
    <p:sldId id="1048" r:id="rId3"/>
    <p:sldId id="1049" r:id="rId4"/>
    <p:sldId id="1050" r:id="rId5"/>
    <p:sldId id="395" r:id="rId6"/>
    <p:sldId id="396" r:id="rId7"/>
    <p:sldId id="397" r:id="rId8"/>
    <p:sldId id="398" r:id="rId9"/>
    <p:sldId id="400" r:id="rId10"/>
    <p:sldId id="401" r:id="rId11"/>
    <p:sldId id="402" r:id="rId12"/>
    <p:sldId id="1051" r:id="rId13"/>
    <p:sldId id="1052" r:id="rId14"/>
    <p:sldId id="1053" r:id="rId15"/>
    <p:sldId id="1054" r:id="rId16"/>
    <p:sldId id="403" r:id="rId17"/>
    <p:sldId id="404" r:id="rId18"/>
    <p:sldId id="405" r:id="rId19"/>
    <p:sldId id="406" r:id="rId20"/>
    <p:sldId id="407" r:id="rId21"/>
    <p:sldId id="408" r:id="rId22"/>
    <p:sldId id="409" r:id="rId23"/>
    <p:sldId id="410" r:id="rId24"/>
    <p:sldId id="411" r:id="rId25"/>
    <p:sldId id="1055" r:id="rId26"/>
    <p:sldId id="412" r:id="rId27"/>
    <p:sldId id="413" r:id="rId28"/>
    <p:sldId id="414" r:id="rId29"/>
    <p:sldId id="415" r:id="rId30"/>
    <p:sldId id="416" r:id="rId31"/>
    <p:sldId id="417" r:id="rId32"/>
    <p:sldId id="418" r:id="rId33"/>
    <p:sldId id="419" r:id="rId34"/>
    <p:sldId id="420" r:id="rId35"/>
    <p:sldId id="421" r:id="rId36"/>
    <p:sldId id="422" r:id="rId37"/>
    <p:sldId id="423" r:id="rId38"/>
    <p:sldId id="424" r:id="rId39"/>
    <p:sldId id="425" r:id="rId40"/>
    <p:sldId id="441" r:id="rId41"/>
    <p:sldId id="442" r:id="rId42"/>
    <p:sldId id="443" r:id="rId43"/>
    <p:sldId id="444" r:id="rId44"/>
    <p:sldId id="445" r:id="rId45"/>
    <p:sldId id="446" r:id="rId46"/>
    <p:sldId id="447" r:id="rId47"/>
    <p:sldId id="448" r:id="rId48"/>
    <p:sldId id="449" r:id="rId49"/>
    <p:sldId id="450" r:id="rId50"/>
    <p:sldId id="451" r:id="rId51"/>
    <p:sldId id="452" r:id="rId52"/>
    <p:sldId id="453" r:id="rId53"/>
    <p:sldId id="454" r:id="rId54"/>
    <p:sldId id="455" r:id="rId55"/>
    <p:sldId id="456" r:id="rId56"/>
    <p:sldId id="457" r:id="rId57"/>
    <p:sldId id="458" r:id="rId58"/>
    <p:sldId id="459" r:id="rId59"/>
    <p:sldId id="460" r:id="rId60"/>
    <p:sldId id="461" r:id="rId61"/>
    <p:sldId id="462" r:id="rId62"/>
    <p:sldId id="463" r:id="rId63"/>
    <p:sldId id="464" r:id="rId64"/>
    <p:sldId id="465" r:id="rId65"/>
    <p:sldId id="466" r:id="rId66"/>
    <p:sldId id="467" r:id="rId67"/>
    <p:sldId id="468" r:id="rId68"/>
    <p:sldId id="469" r:id="rId69"/>
    <p:sldId id="470" r:id="rId70"/>
    <p:sldId id="471" r:id="rId71"/>
    <p:sldId id="472" r:id="rId72"/>
    <p:sldId id="473" r:id="rId73"/>
    <p:sldId id="474" r:id="rId74"/>
    <p:sldId id="475" r:id="rId75"/>
    <p:sldId id="476" r:id="rId76"/>
    <p:sldId id="1056" r:id="rId77"/>
    <p:sldId id="1057" r:id="rId78"/>
    <p:sldId id="1058" r:id="rId79"/>
    <p:sldId id="1059" r:id="rId80"/>
    <p:sldId id="1060" r:id="rId81"/>
    <p:sldId id="1061" r:id="rId82"/>
    <p:sldId id="1062" r:id="rId83"/>
    <p:sldId id="1063" r:id="rId84"/>
    <p:sldId id="1064" r:id="rId85"/>
    <p:sldId id="1164" r:id="rId86"/>
    <p:sldId id="339" r:id="rId87"/>
    <p:sldId id="364" r:id="rId88"/>
    <p:sldId id="263" r:id="rId89"/>
    <p:sldId id="367" r:id="rId90"/>
    <p:sldId id="264" r:id="rId91"/>
    <p:sldId id="265" r:id="rId92"/>
    <p:sldId id="368" r:id="rId93"/>
    <p:sldId id="369" r:id="rId94"/>
    <p:sldId id="370" r:id="rId95"/>
    <p:sldId id="1065" r:id="rId96"/>
    <p:sldId id="1066" r:id="rId97"/>
    <p:sldId id="1067" r:id="rId98"/>
    <p:sldId id="1068" r:id="rId99"/>
    <p:sldId id="1069" r:id="rId100"/>
    <p:sldId id="1070" r:id="rId101"/>
    <p:sldId id="1071" r:id="rId102"/>
    <p:sldId id="1072" r:id="rId103"/>
    <p:sldId id="1073" r:id="rId104"/>
    <p:sldId id="1074" r:id="rId105"/>
    <p:sldId id="1075" r:id="rId106"/>
    <p:sldId id="1076" r:id="rId107"/>
    <p:sldId id="1077" r:id="rId108"/>
    <p:sldId id="1078" r:id="rId109"/>
    <p:sldId id="1079" r:id="rId110"/>
    <p:sldId id="1080" r:id="rId111"/>
    <p:sldId id="1081" r:id="rId112"/>
    <p:sldId id="1082" r:id="rId113"/>
    <p:sldId id="1083" r:id="rId114"/>
    <p:sldId id="1084" r:id="rId115"/>
    <p:sldId id="1085" r:id="rId116"/>
    <p:sldId id="1086" r:id="rId117"/>
    <p:sldId id="1087" r:id="rId118"/>
    <p:sldId id="1088" r:id="rId119"/>
    <p:sldId id="1089" r:id="rId120"/>
    <p:sldId id="1090" r:id="rId121"/>
    <p:sldId id="1091" r:id="rId122"/>
    <p:sldId id="1092" r:id="rId123"/>
    <p:sldId id="1093" r:id="rId124"/>
    <p:sldId id="1094" r:id="rId125"/>
    <p:sldId id="1095" r:id="rId126"/>
    <p:sldId id="1096" r:id="rId127"/>
    <p:sldId id="1097" r:id="rId128"/>
    <p:sldId id="1098" r:id="rId129"/>
    <p:sldId id="1099" r:id="rId130"/>
    <p:sldId id="1100" r:id="rId131"/>
    <p:sldId id="1101" r:id="rId132"/>
    <p:sldId id="1102" r:id="rId133"/>
    <p:sldId id="1103" r:id="rId134"/>
    <p:sldId id="1104" r:id="rId135"/>
    <p:sldId id="1105" r:id="rId136"/>
    <p:sldId id="1106" r:id="rId137"/>
    <p:sldId id="1107" r:id="rId138"/>
    <p:sldId id="1108" r:id="rId139"/>
    <p:sldId id="1109" r:id="rId140"/>
    <p:sldId id="1110" r:id="rId141"/>
    <p:sldId id="1111" r:id="rId142"/>
    <p:sldId id="1112" r:id="rId143"/>
    <p:sldId id="1113" r:id="rId144"/>
    <p:sldId id="1114" r:id="rId145"/>
    <p:sldId id="1115" r:id="rId146"/>
    <p:sldId id="1116" r:id="rId147"/>
    <p:sldId id="1117" r:id="rId148"/>
    <p:sldId id="1118" r:id="rId149"/>
    <p:sldId id="1119" r:id="rId150"/>
    <p:sldId id="1120" r:id="rId151"/>
    <p:sldId id="1121" r:id="rId152"/>
    <p:sldId id="1122" r:id="rId153"/>
    <p:sldId id="1123" r:id="rId154"/>
    <p:sldId id="1124" r:id="rId155"/>
    <p:sldId id="1125" r:id="rId156"/>
    <p:sldId id="1126" r:id="rId157"/>
    <p:sldId id="1127" r:id="rId158"/>
    <p:sldId id="1128" r:id="rId159"/>
    <p:sldId id="1129" r:id="rId160"/>
    <p:sldId id="1130" r:id="rId161"/>
    <p:sldId id="1131" r:id="rId162"/>
    <p:sldId id="377" r:id="rId163"/>
    <p:sldId id="341" r:id="rId164"/>
    <p:sldId id="342" r:id="rId165"/>
    <p:sldId id="378" r:id="rId166"/>
    <p:sldId id="379" r:id="rId167"/>
    <p:sldId id="380" r:id="rId168"/>
    <p:sldId id="383" r:id="rId169"/>
    <p:sldId id="384" r:id="rId170"/>
    <p:sldId id="385" r:id="rId171"/>
    <p:sldId id="386" r:id="rId172"/>
    <p:sldId id="387" r:id="rId173"/>
    <p:sldId id="388" r:id="rId174"/>
    <p:sldId id="389" r:id="rId175"/>
    <p:sldId id="390" r:id="rId176"/>
    <p:sldId id="391" r:id="rId177"/>
    <p:sldId id="345" r:id="rId178"/>
    <p:sldId id="392" r:id="rId179"/>
    <p:sldId id="393" r:id="rId180"/>
    <p:sldId id="394" r:id="rId181"/>
    <p:sldId id="1165" r:id="rId182"/>
    <p:sldId id="1166" r:id="rId183"/>
    <p:sldId id="1167" r:id="rId184"/>
    <p:sldId id="279" r:id="rId185"/>
    <p:sldId id="1132" r:id="rId186"/>
    <p:sldId id="1133" r:id="rId187"/>
    <p:sldId id="1134" r:id="rId188"/>
    <p:sldId id="1135" r:id="rId189"/>
    <p:sldId id="1136" r:id="rId190"/>
    <p:sldId id="1137" r:id="rId191"/>
    <p:sldId id="1138" r:id="rId192"/>
    <p:sldId id="1139" r:id="rId193"/>
    <p:sldId id="1140" r:id="rId194"/>
    <p:sldId id="1141" r:id="rId195"/>
    <p:sldId id="1142" r:id="rId196"/>
    <p:sldId id="1143" r:id="rId197"/>
    <p:sldId id="1144" r:id="rId198"/>
    <p:sldId id="1145" r:id="rId199"/>
    <p:sldId id="1146" r:id="rId200"/>
    <p:sldId id="1147" r:id="rId201"/>
    <p:sldId id="1148" r:id="rId202"/>
    <p:sldId id="1149" r:id="rId203"/>
    <p:sldId id="1150" r:id="rId204"/>
    <p:sldId id="1151" r:id="rId205"/>
    <p:sldId id="1152" r:id="rId206"/>
    <p:sldId id="1153" r:id="rId207"/>
    <p:sldId id="1154" r:id="rId208"/>
    <p:sldId id="1155" r:id="rId209"/>
    <p:sldId id="1156" r:id="rId210"/>
    <p:sldId id="1157" r:id="rId211"/>
    <p:sldId id="1158" r:id="rId212"/>
    <p:sldId id="1159" r:id="rId213"/>
    <p:sldId id="1160" r:id="rId214"/>
    <p:sldId id="1161" r:id="rId215"/>
    <p:sldId id="1162" r:id="rId216"/>
    <p:sldId id="1163" r:id="rId217"/>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751" autoAdjust="0"/>
    <p:restoredTop sz="96379" autoAdjust="0"/>
  </p:normalViewPr>
  <p:slideViewPr>
    <p:cSldViewPr>
      <p:cViewPr varScale="1">
        <p:scale>
          <a:sx n="84" d="100"/>
          <a:sy n="84" d="100"/>
        </p:scale>
        <p:origin x="176" y="1136"/>
      </p:cViewPr>
      <p:guideLst>
        <p:guide orient="horz" pos="2160"/>
        <p:guide pos="2880"/>
      </p:guideLst>
    </p:cSldViewPr>
  </p:slideViewPr>
  <p:notesTextViewPr>
    <p:cViewPr>
      <p:scale>
        <a:sx n="1" d="1"/>
        <a:sy n="1" d="1"/>
      </p:scale>
      <p:origin x="0" y="0"/>
    </p:cViewPr>
  </p:notesTextViewPr>
  <p:sorterViewPr>
    <p:cViewPr>
      <p:scale>
        <a:sx n="100" d="100"/>
        <a:sy n="100" d="100"/>
      </p:scale>
      <p:origin x="0" y="8576"/>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presProps" Target="pres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B87CC0-35DA-4B6C-9A66-EED73E7A2B4E}" type="doc">
      <dgm:prSet loTypeId="urn:microsoft.com/office/officeart/2005/8/layout/vList4" loCatId="list" qsTypeId="urn:microsoft.com/office/officeart/2005/8/quickstyle/simple1" qsCatId="simple" csTypeId="urn:microsoft.com/office/officeart/2005/8/colors/accent1_2" csCatId="accent1" phldr="0"/>
      <dgm:spPr/>
      <dgm:t>
        <a:bodyPr/>
        <a:lstStyle/>
        <a:p>
          <a:endParaRPr lang="zh-CN" altLang="en-US"/>
        </a:p>
      </dgm:t>
    </dgm:pt>
    <dgm:pt modelId="{39C12F7F-0C70-45FD-9E06-85177A18AA15}" type="pres">
      <dgm:prSet presAssocID="{53B87CC0-35DA-4B6C-9A66-EED73E7A2B4E}" presName="linear" presStyleCnt="0">
        <dgm:presLayoutVars>
          <dgm:dir/>
          <dgm:resizeHandles val="exact"/>
        </dgm:presLayoutVars>
      </dgm:prSet>
      <dgm:spPr/>
    </dgm:pt>
  </dgm:ptLst>
  <dgm:cxnLst>
    <dgm:cxn modelId="{F095231B-883D-400C-97FB-CA73337683C7}" type="presOf" srcId="{53B87CC0-35DA-4B6C-9A66-EED73E7A2B4E}" destId="{39C12F7F-0C70-45FD-9E06-85177A18AA15}" srcOrd="0"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4D469B9-EB9D-4FA5-BE56-47AA41E9BE48}"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3E7FF75C-7A63-4C39-B317-6B3D96307543}">
      <dgm:prSet phldrT="[文本]" custT="1"/>
      <dgm:spPr/>
      <dgm:t>
        <a:bodyPr/>
        <a:lstStyle/>
        <a:p>
          <a:r>
            <a:rPr lang="zh-CN" altLang="en-US" sz="3600" dirty="0"/>
            <a:t>实现</a:t>
          </a:r>
        </a:p>
      </dgm:t>
    </dgm:pt>
    <dgm:pt modelId="{4EAA9E22-A802-43BB-9A38-3DFDCBB81B33}" type="parTrans" cxnId="{DE727059-FB8D-402E-8B74-4D997FDE25F0}">
      <dgm:prSet/>
      <dgm:spPr/>
      <dgm:t>
        <a:bodyPr/>
        <a:lstStyle/>
        <a:p>
          <a:endParaRPr lang="zh-CN" altLang="en-US"/>
        </a:p>
      </dgm:t>
    </dgm:pt>
    <dgm:pt modelId="{4BEC2E03-9E61-4FEA-90C0-FAD4B3A901EB}" type="sibTrans" cxnId="{DE727059-FB8D-402E-8B74-4D997FDE25F0}">
      <dgm:prSet/>
      <dgm:spPr/>
      <dgm:t>
        <a:bodyPr/>
        <a:lstStyle/>
        <a:p>
          <a:endParaRPr lang="zh-CN" altLang="en-US"/>
        </a:p>
      </dgm:t>
    </dgm:pt>
    <dgm:pt modelId="{BACE1264-CD59-446D-BDF7-1D8B6396E2DC}">
      <dgm:prSet phldrT="[文本]" custT="1"/>
      <dgm:spPr/>
      <dgm:t>
        <a:bodyPr/>
        <a:lstStyle/>
        <a:p>
          <a:r>
            <a:rPr lang="zh-CN" altLang="en-US" sz="3600" dirty="0"/>
            <a:t>编码</a:t>
          </a:r>
        </a:p>
      </dgm:t>
    </dgm:pt>
    <dgm:pt modelId="{4B54AF0B-C027-495B-86A1-B5505693FC70}" type="parTrans" cxnId="{70A963D1-9454-4C0B-8964-A3C2CEF3EAFE}">
      <dgm:prSet/>
      <dgm:spPr/>
      <dgm:t>
        <a:bodyPr/>
        <a:lstStyle/>
        <a:p>
          <a:endParaRPr lang="zh-CN" altLang="en-US"/>
        </a:p>
      </dgm:t>
    </dgm:pt>
    <dgm:pt modelId="{23DAB2F2-5B9C-4BA6-8089-ACA7E82EA48F}" type="sibTrans" cxnId="{70A963D1-9454-4C0B-8964-A3C2CEF3EAFE}">
      <dgm:prSet/>
      <dgm:spPr/>
      <dgm:t>
        <a:bodyPr/>
        <a:lstStyle/>
        <a:p>
          <a:endParaRPr lang="zh-CN" altLang="en-US"/>
        </a:p>
      </dgm:t>
    </dgm:pt>
    <dgm:pt modelId="{2B72F6B7-E121-4E04-9370-048715A76D6E}">
      <dgm:prSet phldrT="[文本]" custT="1"/>
      <dgm:spPr/>
      <dgm:t>
        <a:bodyPr/>
        <a:lstStyle/>
        <a:p>
          <a:r>
            <a:rPr lang="zh-CN" altLang="en-US" sz="3600" dirty="0"/>
            <a:t>测试</a:t>
          </a:r>
        </a:p>
      </dgm:t>
    </dgm:pt>
    <dgm:pt modelId="{8BB68D91-6682-4AFA-BDF9-5D50A860E54A}" type="sibTrans" cxnId="{83179A15-301A-4427-9F7F-0ECD9198D7BA}">
      <dgm:prSet/>
      <dgm:spPr/>
      <dgm:t>
        <a:bodyPr/>
        <a:lstStyle/>
        <a:p>
          <a:endParaRPr lang="zh-CN" altLang="en-US"/>
        </a:p>
      </dgm:t>
    </dgm:pt>
    <dgm:pt modelId="{EDF171D7-545F-4CE6-8ACB-4A6A598B7A55}" type="parTrans" cxnId="{83179A15-301A-4427-9F7F-0ECD9198D7BA}">
      <dgm:prSet/>
      <dgm:spPr/>
      <dgm:t>
        <a:bodyPr/>
        <a:lstStyle/>
        <a:p>
          <a:endParaRPr lang="zh-CN" altLang="en-US"/>
        </a:p>
      </dgm:t>
    </dgm:pt>
    <dgm:pt modelId="{BC116D3D-0E38-45BD-9B47-A8A53F36B858}" type="pres">
      <dgm:prSet presAssocID="{E4D469B9-EB9D-4FA5-BE56-47AA41E9BE48}" presName="Name0" presStyleCnt="0">
        <dgm:presLayoutVars>
          <dgm:chPref val="1"/>
          <dgm:dir/>
          <dgm:animOne val="branch"/>
          <dgm:animLvl val="lvl"/>
          <dgm:resizeHandles val="exact"/>
        </dgm:presLayoutVars>
      </dgm:prSet>
      <dgm:spPr/>
    </dgm:pt>
    <dgm:pt modelId="{00144B44-3C8A-429B-A187-4584829ED1D5}" type="pres">
      <dgm:prSet presAssocID="{3E7FF75C-7A63-4C39-B317-6B3D96307543}" presName="root1" presStyleCnt="0"/>
      <dgm:spPr/>
    </dgm:pt>
    <dgm:pt modelId="{0A07C1A2-4A79-4B57-AE16-290E656142CE}" type="pres">
      <dgm:prSet presAssocID="{3E7FF75C-7A63-4C39-B317-6B3D96307543}" presName="LevelOneTextNode" presStyleLbl="node0" presStyleIdx="0" presStyleCnt="1" custAng="5400000" custScaleX="73577" custScaleY="29477" custLinFactX="-100000" custLinFactNeighborX="-187584" custLinFactNeighborY="3594">
        <dgm:presLayoutVars>
          <dgm:chPref val="3"/>
        </dgm:presLayoutVars>
      </dgm:prSet>
      <dgm:spPr/>
    </dgm:pt>
    <dgm:pt modelId="{C77EEF1A-AC53-4F6C-A69E-FD07DD3B80AD}" type="pres">
      <dgm:prSet presAssocID="{3E7FF75C-7A63-4C39-B317-6B3D96307543}" presName="level2hierChild" presStyleCnt="0"/>
      <dgm:spPr/>
    </dgm:pt>
    <dgm:pt modelId="{2172A1CE-371E-4853-93D6-3A1B5B0B7BB9}" type="pres">
      <dgm:prSet presAssocID="{4B54AF0B-C027-495B-86A1-B5505693FC70}" presName="conn2-1" presStyleLbl="parChTrans1D2" presStyleIdx="0" presStyleCnt="2"/>
      <dgm:spPr/>
    </dgm:pt>
    <dgm:pt modelId="{82A43EC3-F612-4D60-99E4-B23C92A9AB25}" type="pres">
      <dgm:prSet presAssocID="{4B54AF0B-C027-495B-86A1-B5505693FC70}" presName="connTx" presStyleLbl="parChTrans1D2" presStyleIdx="0" presStyleCnt="2"/>
      <dgm:spPr/>
    </dgm:pt>
    <dgm:pt modelId="{CBB387EE-8121-4B29-B603-15C045DC433F}" type="pres">
      <dgm:prSet presAssocID="{BACE1264-CD59-446D-BDF7-1D8B6396E2DC}" presName="root2" presStyleCnt="0"/>
      <dgm:spPr/>
    </dgm:pt>
    <dgm:pt modelId="{DB0500EC-2328-4CA6-BB6A-824FB9F92690}" type="pres">
      <dgm:prSet presAssocID="{BACE1264-CD59-446D-BDF7-1D8B6396E2DC}" presName="LevelTwoTextNode" presStyleLbl="node2" presStyleIdx="0" presStyleCnt="2" custScaleX="45746" custScaleY="87630" custLinFactNeighborX="-77083" custLinFactNeighborY="-25615">
        <dgm:presLayoutVars>
          <dgm:chPref val="3"/>
        </dgm:presLayoutVars>
      </dgm:prSet>
      <dgm:spPr/>
    </dgm:pt>
    <dgm:pt modelId="{76D231B0-23E2-4B7B-833A-95FBF4D9E443}" type="pres">
      <dgm:prSet presAssocID="{BACE1264-CD59-446D-BDF7-1D8B6396E2DC}" presName="level3hierChild" presStyleCnt="0"/>
      <dgm:spPr/>
    </dgm:pt>
    <dgm:pt modelId="{5A344A2B-9937-46B2-88D8-56C8D9A7236A}" type="pres">
      <dgm:prSet presAssocID="{EDF171D7-545F-4CE6-8ACB-4A6A598B7A55}" presName="conn2-1" presStyleLbl="parChTrans1D2" presStyleIdx="1" presStyleCnt="2"/>
      <dgm:spPr/>
    </dgm:pt>
    <dgm:pt modelId="{3FF46B0E-4F35-4A08-88C3-E0CE21336AF4}" type="pres">
      <dgm:prSet presAssocID="{EDF171D7-545F-4CE6-8ACB-4A6A598B7A55}" presName="connTx" presStyleLbl="parChTrans1D2" presStyleIdx="1" presStyleCnt="2"/>
      <dgm:spPr/>
    </dgm:pt>
    <dgm:pt modelId="{8253C515-A9DD-42EA-B8D5-28429945E874}" type="pres">
      <dgm:prSet presAssocID="{2B72F6B7-E121-4E04-9370-048715A76D6E}" presName="root2" presStyleCnt="0"/>
      <dgm:spPr/>
    </dgm:pt>
    <dgm:pt modelId="{04A6545A-32A3-405C-8753-ABBC1D2C3B96}" type="pres">
      <dgm:prSet presAssocID="{2B72F6B7-E121-4E04-9370-048715A76D6E}" presName="LevelTwoTextNode" presStyleLbl="node2" presStyleIdx="1" presStyleCnt="2" custScaleX="46502" custScaleY="82621" custLinFactNeighborX="-77083" custLinFactNeighborY="60150">
        <dgm:presLayoutVars>
          <dgm:chPref val="3"/>
        </dgm:presLayoutVars>
      </dgm:prSet>
      <dgm:spPr/>
    </dgm:pt>
    <dgm:pt modelId="{4A48D512-AFA0-4AED-85D2-CADFC0A386CF}" type="pres">
      <dgm:prSet presAssocID="{2B72F6B7-E121-4E04-9370-048715A76D6E}" presName="level3hierChild" presStyleCnt="0"/>
      <dgm:spPr/>
    </dgm:pt>
  </dgm:ptLst>
  <dgm:cxnLst>
    <dgm:cxn modelId="{6ED4EE04-C8F4-4143-BE9D-0D4A7B9E62CF}" type="presOf" srcId="{EDF171D7-545F-4CE6-8ACB-4A6A598B7A55}" destId="{3FF46B0E-4F35-4A08-88C3-E0CE21336AF4}" srcOrd="1" destOrd="0" presId="urn:microsoft.com/office/officeart/2008/layout/HorizontalMultiLevelHierarchy"/>
    <dgm:cxn modelId="{83179A15-301A-4427-9F7F-0ECD9198D7BA}" srcId="{3E7FF75C-7A63-4C39-B317-6B3D96307543}" destId="{2B72F6B7-E121-4E04-9370-048715A76D6E}" srcOrd="1" destOrd="0" parTransId="{EDF171D7-545F-4CE6-8ACB-4A6A598B7A55}" sibTransId="{8BB68D91-6682-4AFA-BDF9-5D50A860E54A}"/>
    <dgm:cxn modelId="{19A2A71F-98CE-4135-BF87-A2CD01C5E382}" type="presOf" srcId="{EDF171D7-545F-4CE6-8ACB-4A6A598B7A55}" destId="{5A344A2B-9937-46B2-88D8-56C8D9A7236A}" srcOrd="0" destOrd="0" presId="urn:microsoft.com/office/officeart/2008/layout/HorizontalMultiLevelHierarchy"/>
    <dgm:cxn modelId="{DE727059-FB8D-402E-8B74-4D997FDE25F0}" srcId="{E4D469B9-EB9D-4FA5-BE56-47AA41E9BE48}" destId="{3E7FF75C-7A63-4C39-B317-6B3D96307543}" srcOrd="0" destOrd="0" parTransId="{4EAA9E22-A802-43BB-9A38-3DFDCBB81B33}" sibTransId="{4BEC2E03-9E61-4FEA-90C0-FAD4B3A901EB}"/>
    <dgm:cxn modelId="{D2486BB4-A89F-4E95-A0F0-066FAE231970}" type="presOf" srcId="{4B54AF0B-C027-495B-86A1-B5505693FC70}" destId="{82A43EC3-F612-4D60-99E4-B23C92A9AB25}" srcOrd="1" destOrd="0" presId="urn:microsoft.com/office/officeart/2008/layout/HorizontalMultiLevelHierarchy"/>
    <dgm:cxn modelId="{EB9B9EC0-D866-4C6A-8BBA-786C08799F13}" type="presOf" srcId="{4B54AF0B-C027-495B-86A1-B5505693FC70}" destId="{2172A1CE-371E-4853-93D6-3A1B5B0B7BB9}" srcOrd="0" destOrd="0" presId="urn:microsoft.com/office/officeart/2008/layout/HorizontalMultiLevelHierarchy"/>
    <dgm:cxn modelId="{086CA2D0-E75A-46BC-A4CF-3ECCAF792864}" type="presOf" srcId="{3E7FF75C-7A63-4C39-B317-6B3D96307543}" destId="{0A07C1A2-4A79-4B57-AE16-290E656142CE}" srcOrd="0" destOrd="0" presId="urn:microsoft.com/office/officeart/2008/layout/HorizontalMultiLevelHierarchy"/>
    <dgm:cxn modelId="{70A963D1-9454-4C0B-8964-A3C2CEF3EAFE}" srcId="{3E7FF75C-7A63-4C39-B317-6B3D96307543}" destId="{BACE1264-CD59-446D-BDF7-1D8B6396E2DC}" srcOrd="0" destOrd="0" parTransId="{4B54AF0B-C027-495B-86A1-B5505693FC70}" sibTransId="{23DAB2F2-5B9C-4BA6-8089-ACA7E82EA48F}"/>
    <dgm:cxn modelId="{8A3083DA-8619-4F3D-84BE-705E8567EC32}" type="presOf" srcId="{BACE1264-CD59-446D-BDF7-1D8B6396E2DC}" destId="{DB0500EC-2328-4CA6-BB6A-824FB9F92690}" srcOrd="0" destOrd="0" presId="urn:microsoft.com/office/officeart/2008/layout/HorizontalMultiLevelHierarchy"/>
    <dgm:cxn modelId="{673A95DE-5D63-4C5A-A535-1A8457216F05}" type="presOf" srcId="{2B72F6B7-E121-4E04-9370-048715A76D6E}" destId="{04A6545A-32A3-405C-8753-ABBC1D2C3B96}" srcOrd="0" destOrd="0" presId="urn:microsoft.com/office/officeart/2008/layout/HorizontalMultiLevelHierarchy"/>
    <dgm:cxn modelId="{FC6EDEE3-94C9-4353-ADD8-4EF5CDBEDCFF}" type="presOf" srcId="{E4D469B9-EB9D-4FA5-BE56-47AA41E9BE48}" destId="{BC116D3D-0E38-45BD-9B47-A8A53F36B858}" srcOrd="0" destOrd="0" presId="urn:microsoft.com/office/officeart/2008/layout/HorizontalMultiLevelHierarchy"/>
    <dgm:cxn modelId="{550A8F39-63C7-4A15-923D-49146FF33EDC}" type="presParOf" srcId="{BC116D3D-0E38-45BD-9B47-A8A53F36B858}" destId="{00144B44-3C8A-429B-A187-4584829ED1D5}" srcOrd="0" destOrd="0" presId="urn:microsoft.com/office/officeart/2008/layout/HorizontalMultiLevelHierarchy"/>
    <dgm:cxn modelId="{4F050690-6B44-4C0D-97BA-14B8480B22B3}" type="presParOf" srcId="{00144B44-3C8A-429B-A187-4584829ED1D5}" destId="{0A07C1A2-4A79-4B57-AE16-290E656142CE}" srcOrd="0" destOrd="0" presId="urn:microsoft.com/office/officeart/2008/layout/HorizontalMultiLevelHierarchy"/>
    <dgm:cxn modelId="{BFD4B405-B777-4D40-B30F-F1C414899CB0}" type="presParOf" srcId="{00144B44-3C8A-429B-A187-4584829ED1D5}" destId="{C77EEF1A-AC53-4F6C-A69E-FD07DD3B80AD}" srcOrd="1" destOrd="0" presId="urn:microsoft.com/office/officeart/2008/layout/HorizontalMultiLevelHierarchy"/>
    <dgm:cxn modelId="{412DB694-4364-4F7D-97C6-B042F91CE898}" type="presParOf" srcId="{C77EEF1A-AC53-4F6C-A69E-FD07DD3B80AD}" destId="{2172A1CE-371E-4853-93D6-3A1B5B0B7BB9}" srcOrd="0" destOrd="0" presId="urn:microsoft.com/office/officeart/2008/layout/HorizontalMultiLevelHierarchy"/>
    <dgm:cxn modelId="{87CA7350-105E-41B1-9066-4A69221428E8}" type="presParOf" srcId="{2172A1CE-371E-4853-93D6-3A1B5B0B7BB9}" destId="{82A43EC3-F612-4D60-99E4-B23C92A9AB25}" srcOrd="0" destOrd="0" presId="urn:microsoft.com/office/officeart/2008/layout/HorizontalMultiLevelHierarchy"/>
    <dgm:cxn modelId="{7CD3F599-7AAF-4544-BBBD-923EE1247D7F}" type="presParOf" srcId="{C77EEF1A-AC53-4F6C-A69E-FD07DD3B80AD}" destId="{CBB387EE-8121-4B29-B603-15C045DC433F}" srcOrd="1" destOrd="0" presId="urn:microsoft.com/office/officeart/2008/layout/HorizontalMultiLevelHierarchy"/>
    <dgm:cxn modelId="{70ACED6D-8715-4687-8B54-D6EA5EBB6122}" type="presParOf" srcId="{CBB387EE-8121-4B29-B603-15C045DC433F}" destId="{DB0500EC-2328-4CA6-BB6A-824FB9F92690}" srcOrd="0" destOrd="0" presId="urn:microsoft.com/office/officeart/2008/layout/HorizontalMultiLevelHierarchy"/>
    <dgm:cxn modelId="{3B164EF9-25D4-487B-9CD8-C9252A3B7E84}" type="presParOf" srcId="{CBB387EE-8121-4B29-B603-15C045DC433F}" destId="{76D231B0-23E2-4B7B-833A-95FBF4D9E443}" srcOrd="1" destOrd="0" presId="urn:microsoft.com/office/officeart/2008/layout/HorizontalMultiLevelHierarchy"/>
    <dgm:cxn modelId="{DD2DF29D-299C-448D-8AA3-8AF592ADCEDF}" type="presParOf" srcId="{C77EEF1A-AC53-4F6C-A69E-FD07DD3B80AD}" destId="{5A344A2B-9937-46B2-88D8-56C8D9A7236A}" srcOrd="2" destOrd="0" presId="urn:microsoft.com/office/officeart/2008/layout/HorizontalMultiLevelHierarchy"/>
    <dgm:cxn modelId="{F2AF69BB-7006-4D3F-B512-D278FE1CEED9}" type="presParOf" srcId="{5A344A2B-9937-46B2-88D8-56C8D9A7236A}" destId="{3FF46B0E-4F35-4A08-88C3-E0CE21336AF4}" srcOrd="0" destOrd="0" presId="urn:microsoft.com/office/officeart/2008/layout/HorizontalMultiLevelHierarchy"/>
    <dgm:cxn modelId="{4FF12239-0BFE-44A1-81E9-1063DE892FF7}" type="presParOf" srcId="{C77EEF1A-AC53-4F6C-A69E-FD07DD3B80AD}" destId="{8253C515-A9DD-42EA-B8D5-28429945E874}" srcOrd="3" destOrd="0" presId="urn:microsoft.com/office/officeart/2008/layout/HorizontalMultiLevelHierarchy"/>
    <dgm:cxn modelId="{D0B29426-0437-4CCF-9AEC-AEBB69ACD219}" type="presParOf" srcId="{8253C515-A9DD-42EA-B8D5-28429945E874}" destId="{04A6545A-32A3-405C-8753-ABBC1D2C3B96}" srcOrd="0" destOrd="0" presId="urn:microsoft.com/office/officeart/2008/layout/HorizontalMultiLevelHierarchy"/>
    <dgm:cxn modelId="{3968803E-2991-4747-8EB2-909B887E5376}" type="presParOf" srcId="{8253C515-A9DD-42EA-B8D5-28429945E874}" destId="{4A48D512-AFA0-4AED-85D2-CADFC0A386CF}" srcOrd="1" destOrd="0" presId="urn:microsoft.com/office/officeart/2008/layout/HorizontalMultiLevelHierarchy"/>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44A2B-9937-46B2-88D8-56C8D9A7236A}">
      <dsp:nvSpPr>
        <dsp:cNvPr id="0" name=""/>
        <dsp:cNvSpPr/>
      </dsp:nvSpPr>
      <dsp:spPr>
        <a:xfrm>
          <a:off x="1164075" y="2312911"/>
          <a:ext cx="822851" cy="799871"/>
        </a:xfrm>
        <a:custGeom>
          <a:avLst/>
          <a:gdLst/>
          <a:ahLst/>
          <a:cxnLst/>
          <a:rect l="0" t="0" r="0" b="0"/>
          <a:pathLst>
            <a:path>
              <a:moveTo>
                <a:pt x="0" y="0"/>
              </a:moveTo>
              <a:lnTo>
                <a:pt x="411425" y="0"/>
              </a:lnTo>
              <a:lnTo>
                <a:pt x="411425" y="799871"/>
              </a:lnTo>
              <a:lnTo>
                <a:pt x="822851" y="79987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812" y="2684158"/>
        <a:ext cx="57377" cy="57377"/>
      </dsp:txXfrm>
    </dsp:sp>
    <dsp:sp modelId="{2172A1CE-371E-4853-93D6-3A1B5B0B7BB9}">
      <dsp:nvSpPr>
        <dsp:cNvPr id="0" name=""/>
        <dsp:cNvSpPr/>
      </dsp:nvSpPr>
      <dsp:spPr>
        <a:xfrm>
          <a:off x="1164075" y="1506545"/>
          <a:ext cx="822851" cy="806366"/>
        </a:xfrm>
        <a:custGeom>
          <a:avLst/>
          <a:gdLst/>
          <a:ahLst/>
          <a:cxnLst/>
          <a:rect l="0" t="0" r="0" b="0"/>
          <a:pathLst>
            <a:path>
              <a:moveTo>
                <a:pt x="0" y="806366"/>
              </a:moveTo>
              <a:lnTo>
                <a:pt x="411425" y="806366"/>
              </a:lnTo>
              <a:lnTo>
                <a:pt x="411425" y="0"/>
              </a:lnTo>
              <a:lnTo>
                <a:pt x="82285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1546699" y="1880926"/>
        <a:ext cx="57604" cy="57604"/>
      </dsp:txXfrm>
    </dsp:sp>
    <dsp:sp modelId="{0A07C1A2-4A79-4B57-AE16-290E656142CE}">
      <dsp:nvSpPr>
        <dsp:cNvPr id="0" name=""/>
        <dsp:cNvSpPr/>
      </dsp:nvSpPr>
      <dsp:spPr>
        <a:xfrm>
          <a:off x="226365" y="2011258"/>
          <a:ext cx="1272114" cy="6033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实现</a:t>
          </a:r>
        </a:p>
      </dsp:txBody>
      <dsp:txXfrm>
        <a:off x="226365" y="2011258"/>
        <a:ext cx="1272114" cy="603307"/>
      </dsp:txXfrm>
    </dsp:sp>
    <dsp:sp modelId="{DB0500EC-2328-4CA6-BB6A-824FB9F92690}">
      <dsp:nvSpPr>
        <dsp:cNvPr id="0" name=""/>
        <dsp:cNvSpPr/>
      </dsp:nvSpPr>
      <dsp:spPr>
        <a:xfrm>
          <a:off x="1986927" y="1147276"/>
          <a:ext cx="1230335" cy="71853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编码</a:t>
          </a:r>
        </a:p>
      </dsp:txBody>
      <dsp:txXfrm>
        <a:off x="1986927" y="1147276"/>
        <a:ext cx="1230335" cy="718537"/>
      </dsp:txXfrm>
    </dsp:sp>
    <dsp:sp modelId="{04A6545A-32A3-405C-8753-ABBC1D2C3B96}">
      <dsp:nvSpPr>
        <dsp:cNvPr id="0" name=""/>
        <dsp:cNvSpPr/>
      </dsp:nvSpPr>
      <dsp:spPr>
        <a:xfrm>
          <a:off x="1986927" y="2774050"/>
          <a:ext cx="1250667" cy="67746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1600200">
            <a:lnSpc>
              <a:spcPct val="90000"/>
            </a:lnSpc>
            <a:spcBef>
              <a:spcPct val="0"/>
            </a:spcBef>
            <a:spcAft>
              <a:spcPct val="35000"/>
            </a:spcAft>
            <a:buNone/>
          </a:pPr>
          <a:r>
            <a:rPr lang="zh-CN" altLang="en-US" sz="3600" kern="1200" dirty="0"/>
            <a:t>测试</a:t>
          </a:r>
        </a:p>
      </dsp:txBody>
      <dsp:txXfrm>
        <a:off x="1986927" y="2774050"/>
        <a:ext cx="1250667" cy="677465"/>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image" Target="../media/image27.emf"/><Relationship Id="rId4" Type="http://schemas.openxmlformats.org/officeDocument/2006/relationships/image" Target="../media/image30.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image" Target="../media/image31.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5.emf"/><Relationship Id="rId1" Type="http://schemas.openxmlformats.org/officeDocument/2006/relationships/image" Target="../media/image3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A220E4A4-8AAA-594F-ABF5-99547104F833}" type="datetimeFigureOut">
              <a:rPr lang="zh-CN" altLang="en-US"/>
              <a:pPr>
                <a:defRPr/>
              </a:pPr>
              <a:t>2025/4/16</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7014218-5C7B-FE46-83EB-3533D1517D2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9D39A9E1-5063-CE4A-B511-D627A3213A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20111B58-7077-DE4A-8F62-92412A8DEE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灯片编号占位符 3">
            <a:extLst>
              <a:ext uri="{FF2B5EF4-FFF2-40B4-BE49-F238E27FC236}">
                <a16:creationId xmlns:a16="http://schemas.microsoft.com/office/drawing/2014/main" id="{7410A7D2-6551-B44D-B664-F2176B7E8C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4F2A24-F7F9-2648-B270-558B60F80502}"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id="{4663EDF9-EA23-C140-845C-03D6196E7DC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备注占位符 2">
            <a:extLst>
              <a:ext uri="{FF2B5EF4-FFF2-40B4-BE49-F238E27FC236}">
                <a16:creationId xmlns:a16="http://schemas.microsoft.com/office/drawing/2014/main" id="{94DF03BF-7EDC-8142-868E-2772D14756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有次序</a:t>
            </a:r>
            <a:r>
              <a:rPr lang="zh-CN" altLang="en-US"/>
              <a:t>的数据说明</a:t>
            </a:r>
            <a:r>
              <a:rPr lang="zh-CN" altLang="zh-CN"/>
              <a:t>容易查阅，因此能够加速测试、调试和维护的过程。</a:t>
            </a:r>
            <a:endParaRPr lang="zh-CN" altLang="en-US"/>
          </a:p>
        </p:txBody>
      </p:sp>
      <p:sp>
        <p:nvSpPr>
          <p:cNvPr id="27651" name="灯片编号占位符 3">
            <a:extLst>
              <a:ext uri="{FF2B5EF4-FFF2-40B4-BE49-F238E27FC236}">
                <a16:creationId xmlns:a16="http://schemas.microsoft.com/office/drawing/2014/main" id="{97918F0D-C1E3-6241-BB9F-88CEC8B4102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071CB8-4A3A-1946-A468-910708ED7753}" type="slidenum">
              <a:rPr lang="zh-CN" altLang="en-US" smtClean="0"/>
              <a:pPr/>
              <a:t>24</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幻灯片图像占位符 1">
            <a:extLst>
              <a:ext uri="{FF2B5EF4-FFF2-40B4-BE49-F238E27FC236}">
                <a16:creationId xmlns:a16="http://schemas.microsoft.com/office/drawing/2014/main" id="{6D30D466-7CFE-9945-AED6-8C223D76B8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826" name="备注占位符 2">
            <a:extLst>
              <a:ext uri="{FF2B5EF4-FFF2-40B4-BE49-F238E27FC236}">
                <a16:creationId xmlns:a16="http://schemas.microsoft.com/office/drawing/2014/main" id="{1ED78BD3-70A4-D447-8B6F-5E07D7788C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5827" name="灯片编号占位符 3">
            <a:extLst>
              <a:ext uri="{FF2B5EF4-FFF2-40B4-BE49-F238E27FC236}">
                <a16:creationId xmlns:a16="http://schemas.microsoft.com/office/drawing/2014/main" id="{383927B3-F7FD-9740-8C7B-221AA2CB7D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BD21B1-2E6D-5A44-810C-585A05D03A80}" type="slidenum">
              <a:rPr lang="zh-CN" altLang="en-US" smtClean="0"/>
              <a:pPr/>
              <a:t>194</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幻灯片图像占位符 1">
            <a:extLst>
              <a:ext uri="{FF2B5EF4-FFF2-40B4-BE49-F238E27FC236}">
                <a16:creationId xmlns:a16="http://schemas.microsoft.com/office/drawing/2014/main" id="{153C347C-96DB-ED4E-9274-6FDFE4CA2E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7874" name="备注占位符 2">
            <a:extLst>
              <a:ext uri="{FF2B5EF4-FFF2-40B4-BE49-F238E27FC236}">
                <a16:creationId xmlns:a16="http://schemas.microsoft.com/office/drawing/2014/main" id="{064B1DE2-BB57-484D-997B-A5641C2D1F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7875" name="灯片编号占位符 3">
            <a:extLst>
              <a:ext uri="{FF2B5EF4-FFF2-40B4-BE49-F238E27FC236}">
                <a16:creationId xmlns:a16="http://schemas.microsoft.com/office/drawing/2014/main" id="{B3FD15E8-0D9C-7C4D-99AA-9AF140D894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2F839B-A9F0-354C-9226-73202A7E13AA}" type="slidenum">
              <a:rPr lang="zh-CN" altLang="en-US" smtClean="0"/>
              <a:pPr/>
              <a:t>195</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幻灯片图像占位符 1">
            <a:extLst>
              <a:ext uri="{FF2B5EF4-FFF2-40B4-BE49-F238E27FC236}">
                <a16:creationId xmlns:a16="http://schemas.microsoft.com/office/drawing/2014/main" id="{A59723A7-5232-D34F-8608-C633804788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9922" name="备注占位符 2">
            <a:extLst>
              <a:ext uri="{FF2B5EF4-FFF2-40B4-BE49-F238E27FC236}">
                <a16:creationId xmlns:a16="http://schemas.microsoft.com/office/drawing/2014/main" id="{BAA4B013-2D10-7941-9E42-E299A02F1F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9923" name="灯片编号占位符 3">
            <a:extLst>
              <a:ext uri="{FF2B5EF4-FFF2-40B4-BE49-F238E27FC236}">
                <a16:creationId xmlns:a16="http://schemas.microsoft.com/office/drawing/2014/main" id="{C6F2214B-66B0-8943-B536-740A982B8C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9CC725-1CE8-7243-BD7B-37AB9B7590D0}" type="slidenum">
              <a:rPr lang="zh-CN" altLang="en-US" smtClean="0"/>
              <a:pPr/>
              <a:t>196</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幻灯片图像占位符 1">
            <a:extLst>
              <a:ext uri="{FF2B5EF4-FFF2-40B4-BE49-F238E27FC236}">
                <a16:creationId xmlns:a16="http://schemas.microsoft.com/office/drawing/2014/main" id="{2F367CB3-BE2E-F148-8C6B-74906C365A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1970" name="备注占位符 2">
            <a:extLst>
              <a:ext uri="{FF2B5EF4-FFF2-40B4-BE49-F238E27FC236}">
                <a16:creationId xmlns:a16="http://schemas.microsoft.com/office/drawing/2014/main" id="{B8E4F883-7C61-A64E-B3C5-636E5D5C49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1971" name="灯片编号占位符 3">
            <a:extLst>
              <a:ext uri="{FF2B5EF4-FFF2-40B4-BE49-F238E27FC236}">
                <a16:creationId xmlns:a16="http://schemas.microsoft.com/office/drawing/2014/main" id="{F71C5B0E-8BF4-4C4F-BC17-E8A59D596F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1E2B5A2-A2E2-7C4E-A585-03DAB37B01B2}" type="slidenum">
              <a:rPr lang="zh-CN" altLang="en-US" smtClean="0"/>
              <a:pPr/>
              <a:t>197</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幻灯片图像占位符 1">
            <a:extLst>
              <a:ext uri="{FF2B5EF4-FFF2-40B4-BE49-F238E27FC236}">
                <a16:creationId xmlns:a16="http://schemas.microsoft.com/office/drawing/2014/main" id="{FF1C5F55-E793-3648-81AF-18F18F2C32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4018" name="备注占位符 2">
            <a:extLst>
              <a:ext uri="{FF2B5EF4-FFF2-40B4-BE49-F238E27FC236}">
                <a16:creationId xmlns:a16="http://schemas.microsoft.com/office/drawing/2014/main" id="{98A80B02-A781-D44E-BC5E-0532F91AEEE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对于程序中容易出错的情况也有一些经验总结出来，例如，输入数据为零或输出数据为零往往容易发生错误；如果输入或输出的数目允许变化</a:t>
            </a:r>
            <a:r>
              <a:rPr lang="en-US" altLang="zh-CN"/>
              <a:t>(</a:t>
            </a:r>
            <a:r>
              <a:rPr lang="zh-CN" altLang="zh-CN"/>
              <a:t>例如，被检索的或生成的表的项数</a:t>
            </a:r>
            <a:r>
              <a:rPr lang="en-US" altLang="zh-CN"/>
              <a:t>)</a:t>
            </a:r>
            <a:r>
              <a:rPr lang="zh-CN" altLang="zh-CN"/>
              <a:t>，则输入或输出的数目为</a:t>
            </a:r>
            <a:r>
              <a:rPr lang="en-US" altLang="zh-CN"/>
              <a:t>0</a:t>
            </a:r>
            <a:r>
              <a:rPr lang="zh-CN" altLang="zh-CN"/>
              <a:t>和</a:t>
            </a:r>
            <a:r>
              <a:rPr lang="en-US" altLang="zh-CN"/>
              <a:t>1</a:t>
            </a:r>
            <a:r>
              <a:rPr lang="zh-CN" altLang="zh-CN"/>
              <a:t>的情况</a:t>
            </a:r>
            <a:r>
              <a:rPr lang="en-US" altLang="zh-CN"/>
              <a:t>(</a:t>
            </a:r>
            <a:r>
              <a:rPr lang="zh-CN" altLang="zh-CN"/>
              <a:t>例如，表为空或只有一项</a:t>
            </a:r>
            <a:r>
              <a:rPr lang="en-US" altLang="zh-CN"/>
              <a:t>)</a:t>
            </a:r>
            <a:r>
              <a:rPr lang="zh-CN" altLang="zh-CN"/>
              <a:t>是容易出错的情况。</a:t>
            </a:r>
            <a:endParaRPr lang="zh-CN" altLang="en-US"/>
          </a:p>
        </p:txBody>
      </p:sp>
      <p:sp>
        <p:nvSpPr>
          <p:cNvPr id="214019" name="灯片编号占位符 3">
            <a:extLst>
              <a:ext uri="{FF2B5EF4-FFF2-40B4-BE49-F238E27FC236}">
                <a16:creationId xmlns:a16="http://schemas.microsoft.com/office/drawing/2014/main" id="{2418F621-4E33-1B43-9D78-D8668972CC4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A15AF3D-E1A4-A04A-BE4A-587E792196DE}" type="slidenum">
              <a:rPr lang="zh-CN" altLang="en-US" smtClean="0"/>
              <a:pPr/>
              <a:t>198</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幻灯片图像占位符 1">
            <a:extLst>
              <a:ext uri="{FF2B5EF4-FFF2-40B4-BE49-F238E27FC236}">
                <a16:creationId xmlns:a16="http://schemas.microsoft.com/office/drawing/2014/main" id="{DA306985-5896-DD4A-9258-15CB61D0F6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6066" name="备注占位符 2">
            <a:extLst>
              <a:ext uri="{FF2B5EF4-FFF2-40B4-BE49-F238E27FC236}">
                <a16:creationId xmlns:a16="http://schemas.microsoft.com/office/drawing/2014/main" id="{17D33228-43D3-104D-A434-2F0B2F0F48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6067" name="灯片编号占位符 3">
            <a:extLst>
              <a:ext uri="{FF2B5EF4-FFF2-40B4-BE49-F238E27FC236}">
                <a16:creationId xmlns:a16="http://schemas.microsoft.com/office/drawing/2014/main" id="{8794DAC3-EBDF-AC4D-BFC6-E0C13BB2EF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D51935-494B-9F44-B330-81678373CC07}" type="slidenum">
              <a:rPr lang="zh-CN" altLang="en-US" smtClean="0"/>
              <a:pPr/>
              <a:t>199</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幻灯片图像占位符 1">
            <a:extLst>
              <a:ext uri="{FF2B5EF4-FFF2-40B4-BE49-F238E27FC236}">
                <a16:creationId xmlns:a16="http://schemas.microsoft.com/office/drawing/2014/main" id="{AA20523F-DF86-064A-972A-B03240352A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8114" name="备注占位符 2">
            <a:extLst>
              <a:ext uri="{FF2B5EF4-FFF2-40B4-BE49-F238E27FC236}">
                <a16:creationId xmlns:a16="http://schemas.microsoft.com/office/drawing/2014/main" id="{C150A636-A6B1-924B-9B9A-1464CB6135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18115" name="灯片编号占位符 3">
            <a:extLst>
              <a:ext uri="{FF2B5EF4-FFF2-40B4-BE49-F238E27FC236}">
                <a16:creationId xmlns:a16="http://schemas.microsoft.com/office/drawing/2014/main" id="{2BE523AB-3F23-EE42-B3D6-F93415D8B8F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0E039C-26F8-5644-8896-2A490A8BFC9F}" type="slidenum">
              <a:rPr lang="zh-CN" altLang="en-US" smtClean="0"/>
              <a:pPr/>
              <a:t>200</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幻灯片图像占位符 1">
            <a:extLst>
              <a:ext uri="{FF2B5EF4-FFF2-40B4-BE49-F238E27FC236}">
                <a16:creationId xmlns:a16="http://schemas.microsoft.com/office/drawing/2014/main" id="{836AC2E4-5775-F642-B2C0-CC6A40912C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0162" name="备注占位符 2">
            <a:extLst>
              <a:ext uri="{FF2B5EF4-FFF2-40B4-BE49-F238E27FC236}">
                <a16:creationId xmlns:a16="http://schemas.microsoft.com/office/drawing/2014/main" id="{BBF29862-631D-914C-9227-41DCB9E938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0163" name="灯片编号占位符 3">
            <a:extLst>
              <a:ext uri="{FF2B5EF4-FFF2-40B4-BE49-F238E27FC236}">
                <a16:creationId xmlns:a16="http://schemas.microsoft.com/office/drawing/2014/main" id="{13DB884D-C2C2-0241-93B9-37B2F292B82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EFC28E1-859B-5F4A-BA7F-24163CE40307}" type="slidenum">
              <a:rPr lang="zh-CN" altLang="en-US" smtClean="0"/>
              <a:pPr/>
              <a:t>201</a:t>
            </a:fld>
            <a:endParaRPr lang="zh-CN" alt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幻灯片图像占位符 1">
            <a:extLst>
              <a:ext uri="{FF2B5EF4-FFF2-40B4-BE49-F238E27FC236}">
                <a16:creationId xmlns:a16="http://schemas.microsoft.com/office/drawing/2014/main" id="{E7B0F3B9-3BD1-6440-8C89-B3822E82AA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2210" name="备注占位符 2">
            <a:extLst>
              <a:ext uri="{FF2B5EF4-FFF2-40B4-BE49-F238E27FC236}">
                <a16:creationId xmlns:a16="http://schemas.microsoft.com/office/drawing/2014/main" id="{8AF8EBEB-830A-2F41-8270-5E9806AE07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2211" name="灯片编号占位符 3">
            <a:extLst>
              <a:ext uri="{FF2B5EF4-FFF2-40B4-BE49-F238E27FC236}">
                <a16:creationId xmlns:a16="http://schemas.microsoft.com/office/drawing/2014/main" id="{DD4AF04C-ECA1-9E47-8C51-18E8ED2DC2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0A6E83-D86B-8B4E-A1F4-4F371BCA2955}" type="slidenum">
              <a:rPr lang="zh-CN" altLang="en-US" smtClean="0"/>
              <a:pPr/>
              <a:t>202</a:t>
            </a:fld>
            <a:endParaRPr lang="zh-CN" alt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幻灯片图像占位符 1">
            <a:extLst>
              <a:ext uri="{FF2B5EF4-FFF2-40B4-BE49-F238E27FC236}">
                <a16:creationId xmlns:a16="http://schemas.microsoft.com/office/drawing/2014/main" id="{D73D335A-2DF4-1D4C-AE50-2D77FA88B44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4258" name="备注占位符 2">
            <a:extLst>
              <a:ext uri="{FF2B5EF4-FFF2-40B4-BE49-F238E27FC236}">
                <a16:creationId xmlns:a16="http://schemas.microsoft.com/office/drawing/2014/main" id="{9568F47E-6821-8A40-A451-3F94B0BB06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4259" name="灯片编号占位符 3">
            <a:extLst>
              <a:ext uri="{FF2B5EF4-FFF2-40B4-BE49-F238E27FC236}">
                <a16:creationId xmlns:a16="http://schemas.microsoft.com/office/drawing/2014/main" id="{5D46DC87-4DDA-D146-8F6C-E7613B5885E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A69423-0C51-FE4F-89B4-215448ABFEDA}" type="slidenum">
              <a:rPr lang="zh-CN" altLang="en-US" smtClean="0"/>
              <a:pPr/>
              <a:t>203</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a:extLst>
              <a:ext uri="{FF2B5EF4-FFF2-40B4-BE49-F238E27FC236}">
                <a16:creationId xmlns:a16="http://schemas.microsoft.com/office/drawing/2014/main" id="{5038C412-5A92-F845-8F7E-5FB5A44ED0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CB26B76-253A-E942-AD20-144BF2B13F1B}" type="slidenum">
              <a:rPr lang="en-US" altLang="zh-CN"/>
              <a:pPr eaLnBrk="1" hangingPunct="1"/>
              <a:t>33</a:t>
            </a:fld>
            <a:endParaRPr lang="en-US" altLang="zh-CN"/>
          </a:p>
        </p:txBody>
      </p:sp>
      <p:sp>
        <p:nvSpPr>
          <p:cNvPr id="75779" name="Rectangle 2">
            <a:extLst>
              <a:ext uri="{FF2B5EF4-FFF2-40B4-BE49-F238E27FC236}">
                <a16:creationId xmlns:a16="http://schemas.microsoft.com/office/drawing/2014/main" id="{62B6B26F-E761-B64C-93D7-365FF29495C9}"/>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F3C18B1E-6D7C-3F46-8B42-D5CE24FB195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这个程序包括了</a:t>
            </a:r>
            <a:r>
              <a:rPr lang="en-US" altLang="zh-CN">
                <a:latin typeface="Arial" panose="020B0604020202020204" pitchFamily="34" charset="0"/>
              </a:rPr>
              <a:t>6</a:t>
            </a:r>
            <a:r>
              <a:rPr lang="zh-CN" altLang="en-US">
                <a:latin typeface="Arial" panose="020B0604020202020204" pitchFamily="34" charset="0"/>
              </a:rPr>
              <a:t>个</a:t>
            </a:r>
            <a:r>
              <a:rPr lang="en-US" altLang="zh-CN">
                <a:latin typeface="Arial" panose="020B0604020202020204" pitchFamily="34" charset="0"/>
              </a:rPr>
              <a:t>GOTO</a:t>
            </a:r>
            <a:r>
              <a:rPr lang="zh-CN" altLang="en-US">
                <a:latin typeface="Arial" panose="020B0604020202020204" pitchFamily="34" charset="0"/>
              </a:rPr>
              <a:t>语句，看起来很不好理解。仔细分析可知道它是想让</a:t>
            </a:r>
            <a:r>
              <a:rPr lang="en-US" altLang="zh-CN">
                <a:latin typeface="Arial" panose="020B0604020202020204" pitchFamily="34" charset="0"/>
              </a:rPr>
              <a:t>SMALL</a:t>
            </a:r>
            <a:r>
              <a:rPr lang="zh-CN" altLang="en-US">
                <a:latin typeface="Arial" panose="020B0604020202020204" pitchFamily="34" charset="0"/>
              </a:rPr>
              <a:t>取</a:t>
            </a:r>
            <a:r>
              <a:rPr lang="en-US" altLang="zh-CN">
                <a:latin typeface="Arial" panose="020B0604020202020204" pitchFamily="34" charset="0"/>
              </a:rPr>
              <a:t>X</a:t>
            </a:r>
            <a:r>
              <a:rPr lang="zh-CN" altLang="en-US">
                <a:latin typeface="Arial" panose="020B0604020202020204" pitchFamily="34" charset="0"/>
              </a:rPr>
              <a:t>、</a:t>
            </a:r>
            <a:r>
              <a:rPr lang="en-US" altLang="zh-CN">
                <a:latin typeface="Arial" panose="020B0604020202020204" pitchFamily="34" charset="0"/>
              </a:rPr>
              <a:t>Y</a:t>
            </a:r>
            <a:r>
              <a:rPr lang="zh-CN" altLang="en-US">
                <a:latin typeface="Arial" panose="020B0604020202020204" pitchFamily="34" charset="0"/>
              </a:rPr>
              <a:t>、</a:t>
            </a:r>
            <a:r>
              <a:rPr lang="en-US" altLang="zh-CN">
                <a:latin typeface="Arial" panose="020B0604020202020204" pitchFamily="34" charset="0"/>
              </a:rPr>
              <a:t>Z</a:t>
            </a:r>
            <a:r>
              <a:rPr lang="zh-CN" altLang="en-US">
                <a:latin typeface="Arial" panose="020B0604020202020204" pitchFamily="34" charset="0"/>
              </a:rPr>
              <a:t>中的最小值。这样做完全是不必要的。为求最小值，程序只需编写成：</a:t>
            </a:r>
          </a:p>
          <a:p>
            <a:pPr eaLnBrk="1" hangingPunct="1"/>
            <a:r>
              <a:rPr lang="en-US" altLang="zh-CN">
                <a:latin typeface="Arial" panose="020B0604020202020204" pitchFamily="34" charset="0"/>
              </a:rPr>
              <a:t>small</a:t>
            </a:r>
            <a:r>
              <a:rPr lang="zh-CN" altLang="en-US">
                <a:latin typeface="Arial" panose="020B0604020202020204" pitchFamily="34" charset="0"/>
              </a:rPr>
              <a:t>＝</a:t>
            </a:r>
            <a:r>
              <a:rPr lang="en-US" altLang="zh-CN">
                <a:latin typeface="Arial" panose="020B0604020202020204" pitchFamily="34" charset="0"/>
              </a:rPr>
              <a:t>x;</a:t>
            </a:r>
          </a:p>
          <a:p>
            <a:pPr eaLnBrk="1" hangingPunct="1"/>
            <a:r>
              <a:rPr lang="en-US" altLang="zh-CN">
                <a:latin typeface="Arial" panose="020B0604020202020204" pitchFamily="34" charset="0"/>
              </a:rPr>
              <a:t>if </a:t>
            </a:r>
            <a:r>
              <a:rPr lang="zh-CN" altLang="en-US">
                <a:latin typeface="Arial" panose="020B0604020202020204" pitchFamily="34" charset="0"/>
              </a:rPr>
              <a:t>（ </a:t>
            </a:r>
            <a:r>
              <a:rPr lang="en-US" altLang="zh-CN">
                <a:latin typeface="Arial" panose="020B0604020202020204" pitchFamily="34" charset="0"/>
              </a:rPr>
              <a:t>y &lt; small </a:t>
            </a:r>
            <a:r>
              <a:rPr lang="zh-CN" altLang="en-US">
                <a:latin typeface="Arial" panose="020B0604020202020204" pitchFamily="34" charset="0"/>
              </a:rPr>
              <a:t>） </a:t>
            </a:r>
            <a:r>
              <a:rPr lang="en-US" altLang="zh-CN">
                <a:latin typeface="Arial" panose="020B0604020202020204" pitchFamily="34" charset="0"/>
              </a:rPr>
              <a:t>small</a:t>
            </a:r>
            <a:r>
              <a:rPr lang="zh-CN" altLang="en-US">
                <a:latin typeface="Arial" panose="020B0604020202020204" pitchFamily="34" charset="0"/>
              </a:rPr>
              <a:t>＝</a:t>
            </a:r>
            <a:r>
              <a:rPr lang="en-US" altLang="zh-CN">
                <a:latin typeface="Arial" panose="020B0604020202020204" pitchFamily="34" charset="0"/>
              </a:rPr>
              <a:t>y;</a:t>
            </a:r>
          </a:p>
          <a:p>
            <a:pPr eaLnBrk="1" hangingPunct="1"/>
            <a:r>
              <a:rPr lang="en-US" altLang="zh-CN">
                <a:latin typeface="Arial" panose="020B0604020202020204" pitchFamily="34" charset="0"/>
              </a:rPr>
              <a:t>if </a:t>
            </a:r>
            <a:r>
              <a:rPr lang="zh-CN" altLang="en-US">
                <a:latin typeface="Arial" panose="020B0604020202020204" pitchFamily="34" charset="0"/>
              </a:rPr>
              <a:t>（ </a:t>
            </a:r>
            <a:r>
              <a:rPr lang="en-US" altLang="zh-CN">
                <a:latin typeface="Arial" panose="020B0604020202020204" pitchFamily="34" charset="0"/>
              </a:rPr>
              <a:t>z &lt; small </a:t>
            </a:r>
            <a:r>
              <a:rPr lang="zh-CN" altLang="en-US">
                <a:latin typeface="Arial" panose="020B0604020202020204" pitchFamily="34" charset="0"/>
              </a:rPr>
              <a:t>） </a:t>
            </a:r>
            <a:r>
              <a:rPr lang="en-US" altLang="zh-CN">
                <a:latin typeface="Arial" panose="020B0604020202020204" pitchFamily="34" charset="0"/>
              </a:rPr>
              <a:t>small</a:t>
            </a:r>
            <a:r>
              <a:rPr lang="zh-CN" altLang="en-US">
                <a:latin typeface="Arial" panose="020B0604020202020204" pitchFamily="34" charset="0"/>
              </a:rPr>
              <a:t>＝</a:t>
            </a:r>
            <a:r>
              <a:rPr lang="en-US" altLang="zh-CN">
                <a:latin typeface="Arial" panose="020B0604020202020204" pitchFamily="34" charset="0"/>
              </a:rPr>
              <a:t>z; </a:t>
            </a:r>
          </a:p>
        </p:txBody>
      </p:sp>
    </p:spTree>
    <p:extLst>
      <p:ext uri="{BB962C8B-B14F-4D97-AF65-F5344CB8AC3E}">
        <p14:creationId xmlns:p14="http://schemas.microsoft.com/office/powerpoint/2010/main" val="1920220793"/>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幻灯片图像占位符 1">
            <a:extLst>
              <a:ext uri="{FF2B5EF4-FFF2-40B4-BE49-F238E27FC236}">
                <a16:creationId xmlns:a16="http://schemas.microsoft.com/office/drawing/2014/main" id="{482D9228-7DBA-DD43-9C4C-C5EB8DD78B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6306" name="备注占位符 2">
            <a:extLst>
              <a:ext uri="{FF2B5EF4-FFF2-40B4-BE49-F238E27FC236}">
                <a16:creationId xmlns:a16="http://schemas.microsoft.com/office/drawing/2014/main" id="{02C9B65F-D859-164D-94D4-14CDE1858F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6307" name="灯片编号占位符 3">
            <a:extLst>
              <a:ext uri="{FF2B5EF4-FFF2-40B4-BE49-F238E27FC236}">
                <a16:creationId xmlns:a16="http://schemas.microsoft.com/office/drawing/2014/main" id="{98C82789-34E1-E94F-BD57-F0E47351BFD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2E19E3-CEA0-8340-960D-598016831312}" type="slidenum">
              <a:rPr lang="zh-CN" altLang="en-US" smtClean="0"/>
              <a:pPr/>
              <a:t>204</a:t>
            </a:fld>
            <a:endParaRPr lang="zh-CN" alt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幻灯片图像占位符 1">
            <a:extLst>
              <a:ext uri="{FF2B5EF4-FFF2-40B4-BE49-F238E27FC236}">
                <a16:creationId xmlns:a16="http://schemas.microsoft.com/office/drawing/2014/main" id="{357084FC-AE0F-A44C-A03E-69298EFDC6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8354" name="备注占位符 2">
            <a:extLst>
              <a:ext uri="{FF2B5EF4-FFF2-40B4-BE49-F238E27FC236}">
                <a16:creationId xmlns:a16="http://schemas.microsoft.com/office/drawing/2014/main" id="{8127CA9E-1E80-0243-BADF-EB58084DC87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8355" name="灯片编号占位符 3">
            <a:extLst>
              <a:ext uri="{FF2B5EF4-FFF2-40B4-BE49-F238E27FC236}">
                <a16:creationId xmlns:a16="http://schemas.microsoft.com/office/drawing/2014/main" id="{39151403-55D2-284A-98A9-F6A8AA2318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36782E1-349B-E243-BF3C-E422F78CC344}" type="slidenum">
              <a:rPr lang="zh-CN" altLang="en-US" smtClean="0"/>
              <a:pPr/>
              <a:t>205</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幻灯片图像占位符 1">
            <a:extLst>
              <a:ext uri="{FF2B5EF4-FFF2-40B4-BE49-F238E27FC236}">
                <a16:creationId xmlns:a16="http://schemas.microsoft.com/office/drawing/2014/main" id="{5E84F1B9-2A21-784D-9786-EE7BDE680C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0402" name="备注占位符 2">
            <a:extLst>
              <a:ext uri="{FF2B5EF4-FFF2-40B4-BE49-F238E27FC236}">
                <a16:creationId xmlns:a16="http://schemas.microsoft.com/office/drawing/2014/main" id="{9D20401F-C05E-374E-869B-74145FABB2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、对分查找法：</a:t>
            </a:r>
            <a:r>
              <a:rPr lang="zh-CN" altLang="zh-CN"/>
              <a:t>如果输出结果是正确的，则错误原因在程序的前半部分；反之，错误原因在程序的后半部分。对错误原因所在的那部分再重复使用这个方法，直到把出错范围缩小到容易诊断的程度为止。</a:t>
            </a:r>
            <a:endParaRPr lang="en-US" altLang="zh-CN"/>
          </a:p>
          <a:p>
            <a:r>
              <a:rPr lang="en-US" altLang="zh-CN"/>
              <a:t>2</a:t>
            </a:r>
            <a:r>
              <a:rPr lang="zh-CN" altLang="en-US"/>
              <a:t>、归纳法：</a:t>
            </a:r>
            <a:r>
              <a:rPr lang="zh-CN" altLang="zh-CN"/>
              <a:t>如果已有的数据尚不足以证明或排除这些假设，则需设计并执行一些新的测试用例，以获得更多的数据。</a:t>
            </a:r>
            <a:endParaRPr lang="en-US" altLang="zh-CN"/>
          </a:p>
          <a:p>
            <a:r>
              <a:rPr lang="en-US" altLang="zh-CN"/>
              <a:t>3</a:t>
            </a:r>
            <a:r>
              <a:rPr lang="zh-CN" altLang="en-US"/>
              <a:t>、演绎法：</a:t>
            </a:r>
            <a:r>
              <a:rPr lang="zh-CN" altLang="zh-CN"/>
              <a:t>如果测试表明某个假设的原因可能是真的原因，则对数据进行细化以准确定位错误。</a:t>
            </a:r>
            <a:endParaRPr lang="zh-CN" altLang="en-US"/>
          </a:p>
        </p:txBody>
      </p:sp>
      <p:sp>
        <p:nvSpPr>
          <p:cNvPr id="230403" name="灯片编号占位符 3">
            <a:extLst>
              <a:ext uri="{FF2B5EF4-FFF2-40B4-BE49-F238E27FC236}">
                <a16:creationId xmlns:a16="http://schemas.microsoft.com/office/drawing/2014/main" id="{E25D551E-903F-5645-A626-B7B7520B9B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47FEFB-097C-104D-BED3-360CF71EAEBC}" type="slidenum">
              <a:rPr lang="zh-CN" altLang="en-US" smtClean="0"/>
              <a:pPr/>
              <a:t>206</a:t>
            </a:fld>
            <a:endParaRPr lang="zh-CN" alt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幻灯片图像占位符 1">
            <a:extLst>
              <a:ext uri="{FF2B5EF4-FFF2-40B4-BE49-F238E27FC236}">
                <a16:creationId xmlns:a16="http://schemas.microsoft.com/office/drawing/2014/main" id="{59C45CF1-F4E1-1A4B-A096-9D30FD126F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2450" name="备注占位符 2">
            <a:extLst>
              <a:ext uri="{FF2B5EF4-FFF2-40B4-BE49-F238E27FC236}">
                <a16:creationId xmlns:a16="http://schemas.microsoft.com/office/drawing/2014/main" id="{88291117-D30C-5442-BBAB-2428984E073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32451" name="灯片编号占位符 3">
            <a:extLst>
              <a:ext uri="{FF2B5EF4-FFF2-40B4-BE49-F238E27FC236}">
                <a16:creationId xmlns:a16="http://schemas.microsoft.com/office/drawing/2014/main" id="{3225E472-9B47-E347-8BE0-3B9F479552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054E312-C87D-114C-85CD-00533A18BBD7}" type="slidenum">
              <a:rPr lang="zh-CN" altLang="en-US" smtClean="0"/>
              <a:pPr/>
              <a:t>207</a:t>
            </a:fld>
            <a:endParaRPr lang="zh-CN" alt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幻灯片图像占位符 1">
            <a:extLst>
              <a:ext uri="{FF2B5EF4-FFF2-40B4-BE49-F238E27FC236}">
                <a16:creationId xmlns:a16="http://schemas.microsoft.com/office/drawing/2014/main" id="{A18E0751-4ECB-A34F-B6C7-D6613F8B705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4498" name="备注占位符 2">
            <a:extLst>
              <a:ext uri="{FF2B5EF4-FFF2-40B4-BE49-F238E27FC236}">
                <a16:creationId xmlns:a16="http://schemas.microsoft.com/office/drawing/2014/main" id="{02D7811A-D182-6542-9BEA-DC4B600CC6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按照</a:t>
            </a:r>
            <a:r>
              <a:rPr lang="en-US" altLang="zh-CN"/>
              <a:t>IEEE</a:t>
            </a:r>
            <a:r>
              <a:rPr lang="zh-CN" altLang="zh-CN"/>
              <a:t>的规定，术语“错误”的含义是由开发人员造成的软件差错（</a:t>
            </a:r>
            <a:r>
              <a:rPr lang="en-US" altLang="zh-CN"/>
              <a:t>bug</a:t>
            </a:r>
            <a:r>
              <a:rPr lang="zh-CN" altLang="zh-CN"/>
              <a:t>），而术语“故障”的含义是由错误引起的软件的不正确行为。</a:t>
            </a:r>
            <a:endParaRPr lang="en-US" altLang="zh-CN"/>
          </a:p>
          <a:p>
            <a:r>
              <a:rPr lang="en-US" altLang="zh-CN"/>
              <a:t>2</a:t>
            </a:r>
            <a:r>
              <a:rPr lang="zh-CN" altLang="en-US"/>
              <a:t>、可靠性和可用性的差别：</a:t>
            </a:r>
            <a:r>
              <a:rPr lang="zh-CN" altLang="zh-CN"/>
              <a:t>如果在时刻</a:t>
            </a:r>
            <a:r>
              <a:rPr lang="en-US" altLang="zh-CN"/>
              <a:t>t</a:t>
            </a:r>
            <a:r>
              <a:rPr lang="zh-CN" altLang="zh-CN"/>
              <a:t>系统是可用的，则有下述种种可能：在</a:t>
            </a:r>
            <a:r>
              <a:rPr lang="en-US" altLang="zh-CN"/>
              <a:t>0</a:t>
            </a:r>
            <a:r>
              <a:rPr lang="zh-CN" altLang="zh-CN"/>
              <a:t>到</a:t>
            </a:r>
            <a:r>
              <a:rPr lang="en-US" altLang="zh-CN"/>
              <a:t>t</a:t>
            </a:r>
            <a:r>
              <a:rPr lang="zh-CN" altLang="zh-CN"/>
              <a:t>这段时间内，系统一直没失效</a:t>
            </a:r>
            <a:r>
              <a:rPr lang="en-US" altLang="zh-CN"/>
              <a:t>(</a:t>
            </a:r>
            <a:r>
              <a:rPr lang="zh-CN" altLang="zh-CN"/>
              <a:t>可靠</a:t>
            </a:r>
            <a:r>
              <a:rPr lang="en-US" altLang="zh-CN"/>
              <a:t>)</a:t>
            </a:r>
            <a:r>
              <a:rPr lang="zh-CN" altLang="zh-CN"/>
              <a:t>；在这段时间内失效了一次，但是又修复了；在这段时间内失效了两次修复了两次；……</a:t>
            </a:r>
            <a:endParaRPr lang="zh-CN" altLang="en-US"/>
          </a:p>
        </p:txBody>
      </p:sp>
      <p:sp>
        <p:nvSpPr>
          <p:cNvPr id="234499" name="灯片编号占位符 3">
            <a:extLst>
              <a:ext uri="{FF2B5EF4-FFF2-40B4-BE49-F238E27FC236}">
                <a16:creationId xmlns:a16="http://schemas.microsoft.com/office/drawing/2014/main" id="{21D88D08-80AB-BD41-9A06-C073062EE3E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530463-4D7D-6942-A435-0C6480BE47C3}" type="slidenum">
              <a:rPr lang="zh-CN" altLang="en-US" smtClean="0"/>
              <a:pPr/>
              <a:t>208</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幻灯片图像占位符 1">
            <a:extLst>
              <a:ext uri="{FF2B5EF4-FFF2-40B4-BE49-F238E27FC236}">
                <a16:creationId xmlns:a16="http://schemas.microsoft.com/office/drawing/2014/main" id="{547D8C51-1AF8-0E41-94E5-40A3251D61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6546" name="备注占位符 2">
            <a:extLst>
              <a:ext uri="{FF2B5EF4-FFF2-40B4-BE49-F238E27FC236}">
                <a16:creationId xmlns:a16="http://schemas.microsoft.com/office/drawing/2014/main" id="{EA0C19AF-ECA8-E045-930E-B3CDC44630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6547" name="灯片编号占位符 3">
            <a:extLst>
              <a:ext uri="{FF2B5EF4-FFF2-40B4-BE49-F238E27FC236}">
                <a16:creationId xmlns:a16="http://schemas.microsoft.com/office/drawing/2014/main" id="{66F248CA-F519-844B-957E-88EADA9608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085C51A-9C18-3E46-A054-116EB4F4AC13}" type="slidenum">
              <a:rPr lang="zh-CN" altLang="en-US" smtClean="0"/>
              <a:pPr/>
              <a:t>209</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幻灯片图像占位符 1">
            <a:extLst>
              <a:ext uri="{FF2B5EF4-FFF2-40B4-BE49-F238E27FC236}">
                <a16:creationId xmlns:a16="http://schemas.microsoft.com/office/drawing/2014/main" id="{465DD97D-1CB4-9D45-B153-0581C80FC5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8594" name="备注占位符 2">
            <a:extLst>
              <a:ext uri="{FF2B5EF4-FFF2-40B4-BE49-F238E27FC236}">
                <a16:creationId xmlns:a16="http://schemas.microsoft.com/office/drawing/2014/main" id="{0527B786-46A4-AC4B-8E3C-6B12B700D48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8595" name="灯片编号占位符 3">
            <a:extLst>
              <a:ext uri="{FF2B5EF4-FFF2-40B4-BE49-F238E27FC236}">
                <a16:creationId xmlns:a16="http://schemas.microsoft.com/office/drawing/2014/main" id="{66DA1D14-D5A1-B64C-8D71-1BFB54D907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C06137-5458-3246-B656-C28519CF8127}" type="slidenum">
              <a:rPr lang="zh-CN" altLang="en-US" smtClean="0"/>
              <a:pPr/>
              <a:t>210</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幻灯片图像占位符 1">
            <a:extLst>
              <a:ext uri="{FF2B5EF4-FFF2-40B4-BE49-F238E27FC236}">
                <a16:creationId xmlns:a16="http://schemas.microsoft.com/office/drawing/2014/main" id="{95F6F2B3-4098-5B4A-AB6D-05220AE9F5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2" name="备注占位符 2">
            <a:extLst>
              <a:ext uri="{FF2B5EF4-FFF2-40B4-BE49-F238E27FC236}">
                <a16:creationId xmlns:a16="http://schemas.microsoft.com/office/drawing/2014/main" id="{CBA68C4B-345F-4E44-96B1-D76211ED90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可以根据</a:t>
            </a:r>
            <a:r>
              <a:rPr lang="zh-CN" altLang="en-US"/>
              <a:t>估算平均无障碍时间的公式，得出计算</a:t>
            </a:r>
            <a:r>
              <a:rPr lang="en-US" altLang="zh-CN" i="1"/>
              <a:t>E</a:t>
            </a:r>
            <a:r>
              <a:rPr lang="en-US" altLang="zh-CN" i="1" baseline="-25000"/>
              <a:t>c</a:t>
            </a:r>
            <a:r>
              <a:rPr lang="zh-CN" altLang="en-US" i="1"/>
              <a:t>，则</a:t>
            </a:r>
            <a:r>
              <a:rPr lang="zh-CN" altLang="en-US"/>
              <a:t>可以</a:t>
            </a:r>
            <a:r>
              <a:rPr lang="zh-CN" altLang="zh-CN"/>
              <a:t>估计需要改正多少个错误之后，测试工作才能结束。</a:t>
            </a:r>
            <a:endParaRPr lang="zh-CN" altLang="en-US"/>
          </a:p>
        </p:txBody>
      </p:sp>
      <p:sp>
        <p:nvSpPr>
          <p:cNvPr id="240643" name="灯片编号占位符 3">
            <a:extLst>
              <a:ext uri="{FF2B5EF4-FFF2-40B4-BE49-F238E27FC236}">
                <a16:creationId xmlns:a16="http://schemas.microsoft.com/office/drawing/2014/main" id="{45132030-5C78-6943-A089-E03853EB8B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9325F2-6AC9-AC4F-B9F3-9B19E94D872E}" type="slidenum">
              <a:rPr lang="zh-CN" altLang="en-US" smtClean="0"/>
              <a:pPr/>
              <a:t>211</a:t>
            </a:fld>
            <a:endParaRPr lang="zh-CN" alt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幻灯片图像占位符 1">
            <a:extLst>
              <a:ext uri="{FF2B5EF4-FFF2-40B4-BE49-F238E27FC236}">
                <a16:creationId xmlns:a16="http://schemas.microsoft.com/office/drawing/2014/main" id="{CEEA725F-CF0E-FD4B-80AA-973FB4F4E3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2690" name="备注占位符 2">
            <a:extLst>
              <a:ext uri="{FF2B5EF4-FFF2-40B4-BE49-F238E27FC236}">
                <a16:creationId xmlns:a16="http://schemas.microsoft.com/office/drawing/2014/main" id="{D2DDCB09-8AB5-4F44-AFAA-4AD17609D6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2691" name="灯片编号占位符 3">
            <a:extLst>
              <a:ext uri="{FF2B5EF4-FFF2-40B4-BE49-F238E27FC236}">
                <a16:creationId xmlns:a16="http://schemas.microsoft.com/office/drawing/2014/main" id="{5F15C84A-0463-2341-8B29-C049DEB56BB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AE45EE-2A50-9C43-8C23-E09552C1D6CD}" type="slidenum">
              <a:rPr lang="zh-CN" altLang="en-US" smtClean="0"/>
              <a:pPr/>
              <a:t>212</a:t>
            </a:fld>
            <a:endParaRPr lang="zh-CN" alt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幻灯片图像占位符 1">
            <a:extLst>
              <a:ext uri="{FF2B5EF4-FFF2-40B4-BE49-F238E27FC236}">
                <a16:creationId xmlns:a16="http://schemas.microsoft.com/office/drawing/2014/main" id="{1292664B-B46B-AA47-AB01-8A00DCCB6E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4738" name="备注占位符 2">
            <a:extLst>
              <a:ext uri="{FF2B5EF4-FFF2-40B4-BE49-F238E27FC236}">
                <a16:creationId xmlns:a16="http://schemas.microsoft.com/office/drawing/2014/main" id="{583B23F5-DB92-1146-BB47-83DF58F728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如果有办法随机地把程序中一部分原有的错误加上标记，然后根据测试过程中发现的有标记错误和无标记错误的比例，估计程序中的错误总数，则这样得出的结果比用植入错误法得到的结果更可信一些。</a:t>
            </a:r>
            <a:endParaRPr lang="zh-CN" altLang="en-US"/>
          </a:p>
        </p:txBody>
      </p:sp>
      <p:sp>
        <p:nvSpPr>
          <p:cNvPr id="244739" name="灯片编号占位符 3">
            <a:extLst>
              <a:ext uri="{FF2B5EF4-FFF2-40B4-BE49-F238E27FC236}">
                <a16:creationId xmlns:a16="http://schemas.microsoft.com/office/drawing/2014/main" id="{FD455FD2-36DE-C24C-8E8C-3E4E0B03D5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C1D818-418D-2A48-ACB5-62CB062E5E84}" type="slidenum">
              <a:rPr lang="zh-CN" altLang="en-US" smtClean="0"/>
              <a:pPr/>
              <a:t>213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F1A587E7-3B79-634A-97BD-F898E8B0B9A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3CEBE74-51BA-8F4F-B873-9BD16B21DB1B}" type="slidenum">
              <a:rPr lang="en-US" altLang="zh-CN"/>
              <a:pPr eaLnBrk="1" hangingPunct="1"/>
              <a:t>45</a:t>
            </a:fld>
            <a:endParaRPr lang="en-US" altLang="zh-CN"/>
          </a:p>
        </p:txBody>
      </p:sp>
      <p:sp>
        <p:nvSpPr>
          <p:cNvPr id="76803" name="Rectangle 2">
            <a:extLst>
              <a:ext uri="{FF2B5EF4-FFF2-40B4-BE49-F238E27FC236}">
                <a16:creationId xmlns:a16="http://schemas.microsoft.com/office/drawing/2014/main" id="{17DCA7F9-5628-EC45-93AE-C75CF809C4C9}"/>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A1647A83-5D67-E345-9095-08A6BE55DB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注释的原则是有助于对程序的阅读理解，注释不宜太多也不能太少，太少不利于代码理解，太多则会对阅读产生干扰，因此只在必要的地方才加注释，而且注释要准确、易懂、尽可能简洁。</a:t>
            </a:r>
          </a:p>
        </p:txBody>
      </p:sp>
    </p:spTree>
    <p:extLst>
      <p:ext uri="{BB962C8B-B14F-4D97-AF65-F5344CB8AC3E}">
        <p14:creationId xmlns:p14="http://schemas.microsoft.com/office/powerpoint/2010/main" val="23943228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幻灯片图像占位符 1">
            <a:extLst>
              <a:ext uri="{FF2B5EF4-FFF2-40B4-BE49-F238E27FC236}">
                <a16:creationId xmlns:a16="http://schemas.microsoft.com/office/drawing/2014/main" id="{4EFFA375-9A1D-B94F-9D9E-642D62A7B02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6786" name="备注占位符 2">
            <a:extLst>
              <a:ext uri="{FF2B5EF4-FFF2-40B4-BE49-F238E27FC236}">
                <a16:creationId xmlns:a16="http://schemas.microsoft.com/office/drawing/2014/main" id="{1C0C6890-7C1E-E14F-AA47-5B19F1CA43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6787" name="灯片编号占位符 3">
            <a:extLst>
              <a:ext uri="{FF2B5EF4-FFF2-40B4-BE49-F238E27FC236}">
                <a16:creationId xmlns:a16="http://schemas.microsoft.com/office/drawing/2014/main" id="{0407F889-BB69-B949-A963-E9DA2A381B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B2A8B9-9B41-714D-A707-2930808EF106}" type="slidenum">
              <a:rPr lang="zh-CN" altLang="en-US" smtClean="0"/>
              <a:pPr/>
              <a:t>214</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幻灯片图像占位符 1">
            <a:extLst>
              <a:ext uri="{FF2B5EF4-FFF2-40B4-BE49-F238E27FC236}">
                <a16:creationId xmlns:a16="http://schemas.microsoft.com/office/drawing/2014/main" id="{2BCC0E42-016B-F943-8203-5872B111216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备注占位符 2">
            <a:extLst>
              <a:ext uri="{FF2B5EF4-FFF2-40B4-BE49-F238E27FC236}">
                <a16:creationId xmlns:a16="http://schemas.microsoft.com/office/drawing/2014/main" id="{25807E64-F093-6643-AB3C-0515E6A187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9699" name="灯片编号占位符 3">
            <a:extLst>
              <a:ext uri="{FF2B5EF4-FFF2-40B4-BE49-F238E27FC236}">
                <a16:creationId xmlns:a16="http://schemas.microsoft.com/office/drawing/2014/main" id="{A5E39B11-E8B7-4543-9C61-4F053FF49A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CBD6E90-0430-1541-9D47-9645A9B8FF60}" type="slidenum">
              <a:rPr lang="zh-CN" altLang="en-US" smtClean="0"/>
              <a:pPr/>
              <a:t>75</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幻灯片图像占位符 1">
            <a:extLst>
              <a:ext uri="{FF2B5EF4-FFF2-40B4-BE49-F238E27FC236}">
                <a16:creationId xmlns:a16="http://schemas.microsoft.com/office/drawing/2014/main" id="{FF9B9BAE-A439-B34A-91C4-A81205D51A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6" name="备注占位符 2">
            <a:extLst>
              <a:ext uri="{FF2B5EF4-FFF2-40B4-BE49-F238E27FC236}">
                <a16:creationId xmlns:a16="http://schemas.microsoft.com/office/drawing/2014/main" id="{62E7C763-CA76-7847-89F6-C73BEA38AF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47" name="灯片编号占位符 3">
            <a:extLst>
              <a:ext uri="{FF2B5EF4-FFF2-40B4-BE49-F238E27FC236}">
                <a16:creationId xmlns:a16="http://schemas.microsoft.com/office/drawing/2014/main" id="{56BD307D-00CF-3E47-AA97-DEB3E35E1C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EDD5FB-C80E-1E43-946A-1961A12143D1}" type="slidenum">
              <a:rPr lang="zh-CN" altLang="en-US" smtClean="0"/>
              <a:pPr/>
              <a:t>76</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a:extLst>
              <a:ext uri="{FF2B5EF4-FFF2-40B4-BE49-F238E27FC236}">
                <a16:creationId xmlns:a16="http://schemas.microsoft.com/office/drawing/2014/main" id="{D2A0984B-79BA-6B44-B146-3AAA38AB39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4" name="备注占位符 2">
            <a:extLst>
              <a:ext uri="{FF2B5EF4-FFF2-40B4-BE49-F238E27FC236}">
                <a16:creationId xmlns:a16="http://schemas.microsoft.com/office/drawing/2014/main" id="{795A5B32-5A48-FA4B-BF5C-76D79380C9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795" name="灯片编号占位符 3">
            <a:extLst>
              <a:ext uri="{FF2B5EF4-FFF2-40B4-BE49-F238E27FC236}">
                <a16:creationId xmlns:a16="http://schemas.microsoft.com/office/drawing/2014/main" id="{97BEDB45-2C12-E64F-A2EC-72823FBE68A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1B3F887-F9E9-B349-9F1A-5493CB27FC0C}" type="slidenum">
              <a:rPr lang="zh-CN" altLang="en-US" smtClean="0"/>
              <a:pPr/>
              <a:t>77</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a:extLst>
              <a:ext uri="{FF2B5EF4-FFF2-40B4-BE49-F238E27FC236}">
                <a16:creationId xmlns:a16="http://schemas.microsoft.com/office/drawing/2014/main" id="{BE39469B-AE37-054F-AB60-00E8D261D6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备注占位符 2">
            <a:extLst>
              <a:ext uri="{FF2B5EF4-FFF2-40B4-BE49-F238E27FC236}">
                <a16:creationId xmlns:a16="http://schemas.microsoft.com/office/drawing/2014/main" id="{F302D544-BBCE-9D49-A45F-EC739063390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5843" name="灯片编号占位符 3">
            <a:extLst>
              <a:ext uri="{FF2B5EF4-FFF2-40B4-BE49-F238E27FC236}">
                <a16:creationId xmlns:a16="http://schemas.microsoft.com/office/drawing/2014/main" id="{E1F18BF0-ECCC-1D43-B94D-676BB0CCEEC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FF99F5-40F8-9248-B80D-63BE8A47C114}" type="slidenum">
              <a:rPr lang="zh-CN" altLang="en-US" smtClean="0"/>
              <a:pPr/>
              <a:t>78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a:extLst>
              <a:ext uri="{FF2B5EF4-FFF2-40B4-BE49-F238E27FC236}">
                <a16:creationId xmlns:a16="http://schemas.microsoft.com/office/drawing/2014/main" id="{6A1D0057-0955-0746-AB93-DBDF435FAB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备注占位符 2">
            <a:extLst>
              <a:ext uri="{FF2B5EF4-FFF2-40B4-BE49-F238E27FC236}">
                <a16:creationId xmlns:a16="http://schemas.microsoft.com/office/drawing/2014/main" id="{52DDA93A-128E-D64B-B5F1-77AA5ED38F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7891" name="灯片编号占位符 3">
            <a:extLst>
              <a:ext uri="{FF2B5EF4-FFF2-40B4-BE49-F238E27FC236}">
                <a16:creationId xmlns:a16="http://schemas.microsoft.com/office/drawing/2014/main" id="{FD7BBDB8-29A4-0548-9C4D-A3DA9AA2F05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8BAA7E-AC1E-7140-A4F1-2CF3ABF8F58F}" type="slidenum">
              <a:rPr lang="zh-CN" altLang="en-US" smtClean="0"/>
              <a:pPr/>
              <a:t>79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a16="http://schemas.microsoft.com/office/drawing/2014/main" id="{9E4C5945-7749-C844-ADFD-0C75D5558E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8" name="备注占位符 2">
            <a:extLst>
              <a:ext uri="{FF2B5EF4-FFF2-40B4-BE49-F238E27FC236}">
                <a16:creationId xmlns:a16="http://schemas.microsoft.com/office/drawing/2014/main" id="{C6614DFC-7C81-834C-9C4C-C4CB72795F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9939" name="灯片编号占位符 3">
            <a:extLst>
              <a:ext uri="{FF2B5EF4-FFF2-40B4-BE49-F238E27FC236}">
                <a16:creationId xmlns:a16="http://schemas.microsoft.com/office/drawing/2014/main" id="{7B628EA2-788B-D342-AE93-53FC5ECC3C4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3B77AFC-350D-7B4D-B02D-51AAE1A9B5AE}" type="slidenum">
              <a:rPr lang="zh-CN" altLang="en-US" smtClean="0"/>
              <a:pPr/>
              <a:t>80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幻灯片图像占位符 1">
            <a:extLst>
              <a:ext uri="{FF2B5EF4-FFF2-40B4-BE49-F238E27FC236}">
                <a16:creationId xmlns:a16="http://schemas.microsoft.com/office/drawing/2014/main" id="{302DB1BD-023F-8344-9700-D1211E43BD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备注占位符 2">
            <a:extLst>
              <a:ext uri="{FF2B5EF4-FFF2-40B4-BE49-F238E27FC236}">
                <a16:creationId xmlns:a16="http://schemas.microsoft.com/office/drawing/2014/main" id="{27898DCA-4545-CF46-8FE9-059EA4C701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41987" name="灯片编号占位符 3">
            <a:extLst>
              <a:ext uri="{FF2B5EF4-FFF2-40B4-BE49-F238E27FC236}">
                <a16:creationId xmlns:a16="http://schemas.microsoft.com/office/drawing/2014/main" id="{BC849FE5-DE8E-D547-8499-06ADBC34B4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184FA5-F778-304E-98DF-BAE52E723BA7}" type="slidenum">
              <a:rPr lang="zh-CN" altLang="en-US" smtClean="0"/>
              <a:pPr/>
              <a:t>81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C1C9FFDB-9D2E-0A40-AE7B-EE2C01257FB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42132109-9227-4A44-95DC-860C9871E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通常把编码和测试统称为实现。</a:t>
            </a:r>
          </a:p>
        </p:txBody>
      </p:sp>
      <p:sp>
        <p:nvSpPr>
          <p:cNvPr id="14339" name="灯片编号占位符 3">
            <a:extLst>
              <a:ext uri="{FF2B5EF4-FFF2-40B4-BE49-F238E27FC236}">
                <a16:creationId xmlns:a16="http://schemas.microsoft.com/office/drawing/2014/main" id="{8933866B-9097-B74F-B422-321A4B6E60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466A3D-5D97-5040-801C-084C2F385C4C}"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幻灯片图像占位符 1">
            <a:extLst>
              <a:ext uri="{FF2B5EF4-FFF2-40B4-BE49-F238E27FC236}">
                <a16:creationId xmlns:a16="http://schemas.microsoft.com/office/drawing/2014/main" id="{30575CD5-FF53-894D-8147-4469D8DCE1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备注占位符 2">
            <a:extLst>
              <a:ext uri="{FF2B5EF4-FFF2-40B4-BE49-F238E27FC236}">
                <a16:creationId xmlns:a16="http://schemas.microsoft.com/office/drawing/2014/main" id="{3C908F5D-8BFE-D843-9F85-87971EA1BE1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5" name="灯片编号占位符 3">
            <a:extLst>
              <a:ext uri="{FF2B5EF4-FFF2-40B4-BE49-F238E27FC236}">
                <a16:creationId xmlns:a16="http://schemas.microsoft.com/office/drawing/2014/main" id="{9738C223-E2B5-8D44-8CEF-961418ADAF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6C7B92-DD3D-7541-8615-5FA4A3D81C8D}" type="slidenum">
              <a:rPr lang="zh-CN" altLang="en-US" smtClean="0"/>
              <a:pPr/>
              <a:t>82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91ED43A8-8DFD-654F-8142-0D3E69C893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备注占位符 2">
            <a:extLst>
              <a:ext uri="{FF2B5EF4-FFF2-40B4-BE49-F238E27FC236}">
                <a16:creationId xmlns:a16="http://schemas.microsoft.com/office/drawing/2014/main" id="{ECF52518-092F-7D4A-AC33-9E7B1DF3CE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为了能设计出有效的测试方案，软件工程师必须深入理解并正确运用指导软件测试的基本准则。</a:t>
            </a:r>
            <a:endParaRPr lang="en-US" altLang="zh-CN"/>
          </a:p>
          <a:p>
            <a:r>
              <a:rPr lang="en-US" altLang="zh-CN"/>
              <a:t>2</a:t>
            </a:r>
            <a:r>
              <a:rPr lang="zh-CN" altLang="en-US"/>
              <a:t>、</a:t>
            </a:r>
            <a:r>
              <a:rPr lang="en-US" altLang="zh-CN"/>
              <a:t>Pareto</a:t>
            </a:r>
            <a:r>
              <a:rPr lang="zh-CN" altLang="zh-CN"/>
              <a:t>原理说明，测试发现的错误中的</a:t>
            </a:r>
            <a:r>
              <a:rPr lang="en-US" altLang="zh-CN"/>
              <a:t>80%</a:t>
            </a:r>
            <a:r>
              <a:rPr lang="zh-CN" altLang="zh-CN"/>
              <a:t>很可能是由程序中</a:t>
            </a:r>
            <a:r>
              <a:rPr lang="en-US" altLang="zh-CN"/>
              <a:t>20%</a:t>
            </a:r>
            <a:r>
              <a:rPr lang="zh-CN" altLang="zh-CN"/>
              <a:t>的模块造成的。</a:t>
            </a:r>
            <a:endParaRPr lang="en-US" altLang="zh-CN"/>
          </a:p>
          <a:p>
            <a:r>
              <a:rPr lang="en-US" altLang="zh-CN"/>
              <a:t>3</a:t>
            </a:r>
            <a:r>
              <a:rPr lang="zh-CN" altLang="en-US"/>
              <a:t>、</a:t>
            </a:r>
            <a:r>
              <a:rPr lang="zh-CN" altLang="zh-CN"/>
              <a:t>所谓穷举测试就是把程序所有可能的执行路径都检查一遍的测试。</a:t>
            </a:r>
            <a:endParaRPr lang="en-US" altLang="zh-CN"/>
          </a:p>
          <a:p>
            <a:r>
              <a:rPr lang="en-US" altLang="zh-CN"/>
              <a:t>4</a:t>
            </a:r>
            <a:r>
              <a:rPr lang="zh-CN" altLang="en-US"/>
              <a:t>、</a:t>
            </a:r>
            <a:r>
              <a:rPr lang="zh-CN" altLang="zh-CN"/>
              <a:t>所谓“最佳效果”是指有最大可能性发现错误的测试。</a:t>
            </a:r>
            <a:endParaRPr lang="zh-CN" altLang="en-US"/>
          </a:p>
        </p:txBody>
      </p:sp>
      <p:sp>
        <p:nvSpPr>
          <p:cNvPr id="46083" name="灯片编号占位符 3">
            <a:extLst>
              <a:ext uri="{FF2B5EF4-FFF2-40B4-BE49-F238E27FC236}">
                <a16:creationId xmlns:a16="http://schemas.microsoft.com/office/drawing/2014/main" id="{574AD8E2-51B1-E54C-9BAD-81BCC1464D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D559AE-76D5-3B4F-8AED-7916C37F2546}" type="slidenum">
              <a:rPr lang="zh-CN" altLang="en-US" smtClean="0"/>
              <a:pPr/>
              <a:t>83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B6C5F707-BA6B-344D-9690-84473FFC18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备注占位符 2">
            <a:extLst>
              <a:ext uri="{FF2B5EF4-FFF2-40B4-BE49-F238E27FC236}">
                <a16:creationId xmlns:a16="http://schemas.microsoft.com/office/drawing/2014/main" id="{5DC9E0F5-9448-8D43-848D-86ADEF160B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t>测试任何产品都有两种方法：</a:t>
            </a:r>
            <a:endParaRPr lang="en-US" altLang="zh-CN"/>
          </a:p>
          <a:p>
            <a:r>
              <a:rPr lang="en-US" altLang="zh-CN"/>
              <a:t>1</a:t>
            </a:r>
            <a:r>
              <a:rPr lang="zh-CN" altLang="en-US"/>
              <a:t>、</a:t>
            </a:r>
            <a:r>
              <a:rPr lang="zh-CN" altLang="zh-CN"/>
              <a:t>如果已经知道了产品应该具有的功能，可以通过测试来检验是否每个功能都能正常使用；</a:t>
            </a:r>
            <a:endParaRPr lang="en-US" altLang="zh-CN"/>
          </a:p>
          <a:p>
            <a:r>
              <a:rPr lang="en-US" altLang="zh-CN"/>
              <a:t>2</a:t>
            </a:r>
            <a:r>
              <a:rPr lang="zh-CN" altLang="en-US"/>
              <a:t>、</a:t>
            </a:r>
            <a:r>
              <a:rPr lang="zh-CN" altLang="zh-CN"/>
              <a:t>如果知道产品的内部工作过程，可以通过测试来检验产品内部动作是否按照规格说明书的规定正常进行。</a:t>
            </a:r>
            <a:endParaRPr lang="en-US" altLang="zh-CN"/>
          </a:p>
          <a:p>
            <a:r>
              <a:rPr lang="zh-CN" altLang="zh-CN"/>
              <a:t>前一种方法称为黑盒测试，后一种方法称为白盒测试。</a:t>
            </a:r>
            <a:endParaRPr lang="zh-CN" altLang="en-US"/>
          </a:p>
        </p:txBody>
      </p:sp>
      <p:sp>
        <p:nvSpPr>
          <p:cNvPr id="48131" name="灯片编号占位符 3">
            <a:extLst>
              <a:ext uri="{FF2B5EF4-FFF2-40B4-BE49-F238E27FC236}">
                <a16:creationId xmlns:a16="http://schemas.microsoft.com/office/drawing/2014/main" id="{6111D7AE-8F63-AF41-A724-1FD4419BD4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5FB889-ABA2-9F4F-9D27-AC5B073B4D69}" type="slidenum">
              <a:rPr lang="zh-CN" altLang="en-US" smtClean="0"/>
              <a:pPr/>
              <a:t>94</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10B71D9B-3573-7640-98D8-8BED5FE119C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8" name="备注占位符 2">
            <a:extLst>
              <a:ext uri="{FF2B5EF4-FFF2-40B4-BE49-F238E27FC236}">
                <a16:creationId xmlns:a16="http://schemas.microsoft.com/office/drawing/2014/main" id="{7EE71643-81EF-CA4E-A628-0E240A5EB36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79" name="灯片编号占位符 3">
            <a:extLst>
              <a:ext uri="{FF2B5EF4-FFF2-40B4-BE49-F238E27FC236}">
                <a16:creationId xmlns:a16="http://schemas.microsoft.com/office/drawing/2014/main" id="{0C21809B-1E4C-894E-B6FF-299EB63B81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B9C243-641A-4A49-93D0-4131C99AB2FC}" type="slidenum">
              <a:rPr lang="zh-CN" altLang="en-US" smtClean="0"/>
              <a:pPr/>
              <a:t>95</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a:extLst>
              <a:ext uri="{FF2B5EF4-FFF2-40B4-BE49-F238E27FC236}">
                <a16:creationId xmlns:a16="http://schemas.microsoft.com/office/drawing/2014/main" id="{A8057BEB-6248-154E-BF17-4644F35A1A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6" name="备注占位符 2">
            <a:extLst>
              <a:ext uri="{FF2B5EF4-FFF2-40B4-BE49-F238E27FC236}">
                <a16:creationId xmlns:a16="http://schemas.microsoft.com/office/drawing/2014/main" id="{8E616CFB-C938-C04A-A9DD-D267BDAC33D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、第</a:t>
            </a:r>
            <a:r>
              <a:rPr lang="en-US" altLang="zh-CN"/>
              <a:t>4</a:t>
            </a:r>
            <a:r>
              <a:rPr lang="zh-CN" altLang="en-US"/>
              <a:t>条测试准则是：</a:t>
            </a:r>
            <a:r>
              <a:rPr lang="zh-CN" altLang="zh-CN"/>
              <a:t>应该从“小规模”测试开始，并逐步进行“大规模”测试</a:t>
            </a:r>
            <a:r>
              <a:rPr lang="zh-CN" altLang="en-US"/>
              <a:t>。</a:t>
            </a:r>
          </a:p>
        </p:txBody>
      </p:sp>
      <p:sp>
        <p:nvSpPr>
          <p:cNvPr id="52227" name="灯片编号占位符 3">
            <a:extLst>
              <a:ext uri="{FF2B5EF4-FFF2-40B4-BE49-F238E27FC236}">
                <a16:creationId xmlns:a16="http://schemas.microsoft.com/office/drawing/2014/main" id="{AD297210-859B-0C46-99B1-C007EA0E81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42766B8-CB27-AF46-A99C-D58E8BC342F8}" type="slidenum">
              <a:rPr lang="zh-CN" altLang="en-US" smtClean="0"/>
              <a:pPr/>
              <a:t>96</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幻灯片图像占位符 1">
            <a:extLst>
              <a:ext uri="{FF2B5EF4-FFF2-40B4-BE49-F238E27FC236}">
                <a16:creationId xmlns:a16="http://schemas.microsoft.com/office/drawing/2014/main" id="{8F32B792-1E7D-CB42-A70B-7524471BB0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4" name="备注占位符 2">
            <a:extLst>
              <a:ext uri="{FF2B5EF4-FFF2-40B4-BE49-F238E27FC236}">
                <a16:creationId xmlns:a16="http://schemas.microsoft.com/office/drawing/2014/main" id="{758EA252-C3C8-3047-B908-17034A8912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4275" name="灯片编号占位符 3">
            <a:extLst>
              <a:ext uri="{FF2B5EF4-FFF2-40B4-BE49-F238E27FC236}">
                <a16:creationId xmlns:a16="http://schemas.microsoft.com/office/drawing/2014/main" id="{7426F061-1CA1-A645-B41E-8B4DBE9809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CF7120-70B1-5844-9506-F3CD34727FF3}" type="slidenum">
              <a:rPr lang="zh-CN" altLang="en-US" smtClean="0"/>
              <a:pPr/>
              <a:t>97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幻灯片图像占位符 1">
            <a:extLst>
              <a:ext uri="{FF2B5EF4-FFF2-40B4-BE49-F238E27FC236}">
                <a16:creationId xmlns:a16="http://schemas.microsoft.com/office/drawing/2014/main" id="{2A2D34EA-0DBB-C441-BDC5-16BC81CDCF5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2" name="备注占位符 2">
            <a:extLst>
              <a:ext uri="{FF2B5EF4-FFF2-40B4-BE49-F238E27FC236}">
                <a16:creationId xmlns:a16="http://schemas.microsoft.com/office/drawing/2014/main" id="{788E5608-49A2-D04F-951A-8E76A8DF13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6323" name="灯片编号占位符 3">
            <a:extLst>
              <a:ext uri="{FF2B5EF4-FFF2-40B4-BE49-F238E27FC236}">
                <a16:creationId xmlns:a16="http://schemas.microsoft.com/office/drawing/2014/main" id="{B23240ED-EDD7-F64C-9AD4-814BB4AEF7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A4C31BD-5E64-4F46-9C29-3A3AEA477F39}" type="slidenum">
              <a:rPr lang="zh-CN" altLang="en-US" smtClean="0"/>
              <a:pPr/>
              <a:t>98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幻灯片图像占位符 1">
            <a:extLst>
              <a:ext uri="{FF2B5EF4-FFF2-40B4-BE49-F238E27FC236}">
                <a16:creationId xmlns:a16="http://schemas.microsoft.com/office/drawing/2014/main" id="{0694E876-094B-BE42-9956-4F64F5D002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备注占位符 2">
            <a:extLst>
              <a:ext uri="{FF2B5EF4-FFF2-40B4-BE49-F238E27FC236}">
                <a16:creationId xmlns:a16="http://schemas.microsoft.com/office/drawing/2014/main" id="{2A7B19EE-C7D5-3549-911C-5864FC9B6C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8371" name="灯片编号占位符 3">
            <a:extLst>
              <a:ext uri="{FF2B5EF4-FFF2-40B4-BE49-F238E27FC236}">
                <a16:creationId xmlns:a16="http://schemas.microsoft.com/office/drawing/2014/main" id="{FEC2C7EF-7DC4-9D4E-BE19-AD87B0CE91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BC50AC-8C2D-0748-A0DE-D886FF3BDF6B}" type="slidenum">
              <a:rPr lang="zh-CN" altLang="en-US" smtClean="0"/>
              <a:pPr/>
              <a:t>99</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a:extLst>
              <a:ext uri="{FF2B5EF4-FFF2-40B4-BE49-F238E27FC236}">
                <a16:creationId xmlns:a16="http://schemas.microsoft.com/office/drawing/2014/main" id="{2DCDD071-66F5-354B-902D-B2B02262FA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8" name="备注占位符 2">
            <a:extLst>
              <a:ext uri="{FF2B5EF4-FFF2-40B4-BE49-F238E27FC236}">
                <a16:creationId xmlns:a16="http://schemas.microsoft.com/office/drawing/2014/main" id="{52D6CCD1-E007-274E-AB13-3D4B504EE1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关系重大的软件产品在验收之后往往并不立即投入生产性运行，而是要再经过一段平行运行时间的考验。</a:t>
            </a:r>
            <a:endParaRPr lang="zh-CN" altLang="en-US"/>
          </a:p>
          <a:p>
            <a:endParaRPr lang="zh-CN" altLang="en-US"/>
          </a:p>
        </p:txBody>
      </p:sp>
      <p:sp>
        <p:nvSpPr>
          <p:cNvPr id="60419" name="灯片编号占位符 3">
            <a:extLst>
              <a:ext uri="{FF2B5EF4-FFF2-40B4-BE49-F238E27FC236}">
                <a16:creationId xmlns:a16="http://schemas.microsoft.com/office/drawing/2014/main" id="{493C6959-4497-1345-8B3A-EEB1C040C6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41CDD29-CF1D-9D4F-8C1A-20666156F93E}" type="slidenum">
              <a:rPr lang="zh-CN" altLang="en-US" smtClean="0"/>
              <a:pPr/>
              <a:t>100</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幻灯片图像占位符 1">
            <a:extLst>
              <a:ext uri="{FF2B5EF4-FFF2-40B4-BE49-F238E27FC236}">
                <a16:creationId xmlns:a16="http://schemas.microsoft.com/office/drawing/2014/main" id="{E188C39F-B1CC-0D4C-BA29-CF141B20312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6" name="备注占位符 2">
            <a:extLst>
              <a:ext uri="{FF2B5EF4-FFF2-40B4-BE49-F238E27FC236}">
                <a16:creationId xmlns:a16="http://schemas.microsoft.com/office/drawing/2014/main" id="{8D47A11B-0A47-D94B-AB72-53A9CB63B2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2467" name="灯片编号占位符 3">
            <a:extLst>
              <a:ext uri="{FF2B5EF4-FFF2-40B4-BE49-F238E27FC236}">
                <a16:creationId xmlns:a16="http://schemas.microsoft.com/office/drawing/2014/main" id="{CDDBA5BA-0887-B445-9B41-BFBF2AB2EA0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8380C6-41E3-9B4E-8827-B0CA789C5295}" type="slidenum">
              <a:rPr lang="zh-CN" altLang="en-US" smtClean="0"/>
              <a:pPr/>
              <a:t>101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8D3566E0-05C5-8D49-9E3F-34C5F20BFB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28021378-69BF-2842-B7F8-6D4604559D4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9717DB1D-837D-0642-AEAD-0A51805409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38C2689-90B3-B140-BB54-BF87F98A4B35}"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幻灯片图像占位符 1">
            <a:extLst>
              <a:ext uri="{FF2B5EF4-FFF2-40B4-BE49-F238E27FC236}">
                <a16:creationId xmlns:a16="http://schemas.microsoft.com/office/drawing/2014/main" id="{45914B42-9DD3-F646-96EC-5930BAAE8B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4" name="备注占位符 2">
            <a:extLst>
              <a:ext uri="{FF2B5EF4-FFF2-40B4-BE49-F238E27FC236}">
                <a16:creationId xmlns:a16="http://schemas.microsoft.com/office/drawing/2014/main" id="{FD62CE05-1863-E745-AE42-5D26B2E8E7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5" name="灯片编号占位符 3">
            <a:extLst>
              <a:ext uri="{FF2B5EF4-FFF2-40B4-BE49-F238E27FC236}">
                <a16:creationId xmlns:a16="http://schemas.microsoft.com/office/drawing/2014/main" id="{395DE85A-5DFE-C649-AA05-D97C250506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BA7CD13-7BED-6147-AD5A-3BA06FA6EFC9}" type="slidenum">
              <a:rPr lang="zh-CN" altLang="en-US" smtClean="0"/>
              <a:pPr/>
              <a:t>102</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幻灯片图像占位符 1">
            <a:extLst>
              <a:ext uri="{FF2B5EF4-FFF2-40B4-BE49-F238E27FC236}">
                <a16:creationId xmlns:a16="http://schemas.microsoft.com/office/drawing/2014/main" id="{ABBB7FB2-02E4-8343-8A15-B20A0B5B32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2" name="备注占位符 2">
            <a:extLst>
              <a:ext uri="{FF2B5EF4-FFF2-40B4-BE49-F238E27FC236}">
                <a16:creationId xmlns:a16="http://schemas.microsoft.com/office/drawing/2014/main" id="{746E46BE-8DD4-6947-AEF2-AD695C9E8C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6563" name="灯片编号占位符 3">
            <a:extLst>
              <a:ext uri="{FF2B5EF4-FFF2-40B4-BE49-F238E27FC236}">
                <a16:creationId xmlns:a16="http://schemas.microsoft.com/office/drawing/2014/main" id="{A639F05B-49E8-C046-9263-9016128B85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5976EF6-BA3D-104B-AC1A-F58008972883}" type="slidenum">
              <a:rPr lang="zh-CN" altLang="en-US" smtClean="0"/>
              <a:pPr/>
              <a:t>103</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a:extLst>
              <a:ext uri="{FF2B5EF4-FFF2-40B4-BE49-F238E27FC236}">
                <a16:creationId xmlns:a16="http://schemas.microsoft.com/office/drawing/2014/main" id="{A1A92D91-2109-DD45-840B-D16BB9BAD8C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0" name="备注占位符 2">
            <a:extLst>
              <a:ext uri="{FF2B5EF4-FFF2-40B4-BE49-F238E27FC236}">
                <a16:creationId xmlns:a16="http://schemas.microsoft.com/office/drawing/2014/main" id="{A1ECF1E6-48B4-2A4E-8371-014D245F96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68611" name="灯片编号占位符 3">
            <a:extLst>
              <a:ext uri="{FF2B5EF4-FFF2-40B4-BE49-F238E27FC236}">
                <a16:creationId xmlns:a16="http://schemas.microsoft.com/office/drawing/2014/main" id="{E1BFFD84-588E-824E-8DA3-7B78E6D489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2AAB4E-AD22-7B48-8779-AD8F774B6D2C}" type="slidenum">
              <a:rPr lang="zh-CN" altLang="en-US" smtClean="0"/>
              <a:pPr/>
              <a:t>104</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幻灯片图像占位符 1">
            <a:extLst>
              <a:ext uri="{FF2B5EF4-FFF2-40B4-BE49-F238E27FC236}">
                <a16:creationId xmlns:a16="http://schemas.microsoft.com/office/drawing/2014/main" id="{97530F13-02CB-DA42-A2E1-ED9895E528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8" name="备注占位符 2">
            <a:extLst>
              <a:ext uri="{FF2B5EF4-FFF2-40B4-BE49-F238E27FC236}">
                <a16:creationId xmlns:a16="http://schemas.microsoft.com/office/drawing/2014/main" id="{55D33987-94DC-2A47-82F0-3C440AB89A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59" name="灯片编号占位符 3">
            <a:extLst>
              <a:ext uri="{FF2B5EF4-FFF2-40B4-BE49-F238E27FC236}">
                <a16:creationId xmlns:a16="http://schemas.microsoft.com/office/drawing/2014/main" id="{C6EBB3B2-84E7-A54F-9AAD-F21996FE33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DBEEA92-07FB-914F-AE13-459CD50CA68C}" type="slidenum">
              <a:rPr lang="zh-CN" altLang="en-US" smtClean="0"/>
              <a:pPr/>
              <a:t>105</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幻灯片图像占位符 1">
            <a:extLst>
              <a:ext uri="{FF2B5EF4-FFF2-40B4-BE49-F238E27FC236}">
                <a16:creationId xmlns:a16="http://schemas.microsoft.com/office/drawing/2014/main" id="{E02FCAE6-EDE7-B34A-B038-E36263627E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6" name="备注占位符 2">
            <a:extLst>
              <a:ext uri="{FF2B5EF4-FFF2-40B4-BE49-F238E27FC236}">
                <a16:creationId xmlns:a16="http://schemas.microsoft.com/office/drawing/2014/main" id="{7F5089D0-0ADE-914A-80E3-9BD3F0507D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首先应该对通过模块接口的数据流进行测试，如果数据不能正确地进出，所有其他测试都是不切实际的。</a:t>
            </a:r>
            <a:endParaRPr lang="zh-CN" altLang="en-US"/>
          </a:p>
        </p:txBody>
      </p:sp>
      <p:sp>
        <p:nvSpPr>
          <p:cNvPr id="72707" name="灯片编号占位符 3">
            <a:extLst>
              <a:ext uri="{FF2B5EF4-FFF2-40B4-BE49-F238E27FC236}">
                <a16:creationId xmlns:a16="http://schemas.microsoft.com/office/drawing/2014/main" id="{571C0250-DEEF-2B47-98F6-BA8DA631214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CB701B-F3DB-FB46-9E96-DD8033912695}" type="slidenum">
              <a:rPr lang="zh-CN" altLang="en-US" smtClean="0"/>
              <a:pPr/>
              <a:t>106</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幻灯片图像占位符 1">
            <a:extLst>
              <a:ext uri="{FF2B5EF4-FFF2-40B4-BE49-F238E27FC236}">
                <a16:creationId xmlns:a16="http://schemas.microsoft.com/office/drawing/2014/main" id="{A6AE4C02-8D59-A441-83CB-1DA85803B86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4" name="备注占位符 2">
            <a:extLst>
              <a:ext uri="{FF2B5EF4-FFF2-40B4-BE49-F238E27FC236}">
                <a16:creationId xmlns:a16="http://schemas.microsoft.com/office/drawing/2014/main" id="{D479FA3E-F3D4-FB42-A24E-6DE75DBF27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4755" name="灯片编号占位符 3">
            <a:extLst>
              <a:ext uri="{FF2B5EF4-FFF2-40B4-BE49-F238E27FC236}">
                <a16:creationId xmlns:a16="http://schemas.microsoft.com/office/drawing/2014/main" id="{DBE8C073-898B-EB47-99AC-7785A604AA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95A8DF-55DA-6F4D-B46E-6E50A2072D36}" type="slidenum">
              <a:rPr lang="zh-CN" altLang="en-US" smtClean="0"/>
              <a:pPr/>
              <a:t>107</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幻灯片图像占位符 1">
            <a:extLst>
              <a:ext uri="{FF2B5EF4-FFF2-40B4-BE49-F238E27FC236}">
                <a16:creationId xmlns:a16="http://schemas.microsoft.com/office/drawing/2014/main" id="{4444F1CD-B0A6-8545-96D9-16DA79DB8AC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2" name="备注占位符 2">
            <a:extLst>
              <a:ext uri="{FF2B5EF4-FFF2-40B4-BE49-F238E27FC236}">
                <a16:creationId xmlns:a16="http://schemas.microsoft.com/office/drawing/2014/main" id="{97A837EA-4C7A-BA4C-8D93-EE388FE87F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3" name="灯片编号占位符 3">
            <a:extLst>
              <a:ext uri="{FF2B5EF4-FFF2-40B4-BE49-F238E27FC236}">
                <a16:creationId xmlns:a16="http://schemas.microsoft.com/office/drawing/2014/main" id="{13438D53-E62D-3D44-BA23-2051FFC1B08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FB33D01-DC83-C84C-AAAA-54BA4B8F3843}" type="slidenum">
              <a:rPr lang="zh-CN" altLang="en-US" smtClean="0"/>
              <a:pPr/>
              <a:t>108</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幻灯片图像占位符 1">
            <a:extLst>
              <a:ext uri="{FF2B5EF4-FFF2-40B4-BE49-F238E27FC236}">
                <a16:creationId xmlns:a16="http://schemas.microsoft.com/office/drawing/2014/main" id="{5974AFD3-A320-0446-8761-DDB89CA2D83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0" name="备注占位符 2">
            <a:extLst>
              <a:ext uri="{FF2B5EF4-FFF2-40B4-BE49-F238E27FC236}">
                <a16:creationId xmlns:a16="http://schemas.microsoft.com/office/drawing/2014/main" id="{B9187A26-8DC8-924F-97B1-6346B98CAE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1" name="灯片编号占位符 3">
            <a:extLst>
              <a:ext uri="{FF2B5EF4-FFF2-40B4-BE49-F238E27FC236}">
                <a16:creationId xmlns:a16="http://schemas.microsoft.com/office/drawing/2014/main" id="{BAA96C5C-2133-8246-B6E5-BEBBD2E5602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709060-C886-144A-B1A0-939A52B118A5}" type="slidenum">
              <a:rPr lang="zh-CN" altLang="en-US" smtClean="0"/>
              <a:pPr/>
              <a:t>109</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幻灯片图像占位符 1">
            <a:extLst>
              <a:ext uri="{FF2B5EF4-FFF2-40B4-BE49-F238E27FC236}">
                <a16:creationId xmlns:a16="http://schemas.microsoft.com/office/drawing/2014/main" id="{417E9385-9F59-894E-9A15-1D91375BBE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8" name="备注占位符 2">
            <a:extLst>
              <a:ext uri="{FF2B5EF4-FFF2-40B4-BE49-F238E27FC236}">
                <a16:creationId xmlns:a16="http://schemas.microsoft.com/office/drawing/2014/main" id="{EE969727-7D1C-6C4F-9C7E-FC5D94735E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如果一个人既是程序的设计者又是编写者，或既是编写者又是测试者，则审查小组中应该再增加一个程序员。</a:t>
            </a:r>
            <a:endParaRPr lang="zh-CN" altLang="en-US"/>
          </a:p>
        </p:txBody>
      </p:sp>
      <p:sp>
        <p:nvSpPr>
          <p:cNvPr id="80899" name="灯片编号占位符 3">
            <a:extLst>
              <a:ext uri="{FF2B5EF4-FFF2-40B4-BE49-F238E27FC236}">
                <a16:creationId xmlns:a16="http://schemas.microsoft.com/office/drawing/2014/main" id="{2463DD4B-2DC4-A145-BCC1-7EF7214E62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39AC40-F244-9F46-AF58-803246FCED43}" type="slidenum">
              <a:rPr lang="zh-CN" altLang="en-US" smtClean="0"/>
              <a:pPr/>
              <a:t>110</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幻灯片图像占位符 1">
            <a:extLst>
              <a:ext uri="{FF2B5EF4-FFF2-40B4-BE49-F238E27FC236}">
                <a16:creationId xmlns:a16="http://schemas.microsoft.com/office/drawing/2014/main" id="{C400C901-C2DB-0941-8528-D57EEA955D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6" name="备注占位符 2">
            <a:extLst>
              <a:ext uri="{FF2B5EF4-FFF2-40B4-BE49-F238E27FC236}">
                <a16:creationId xmlns:a16="http://schemas.microsoft.com/office/drawing/2014/main" id="{89E3353B-9D63-F74F-A078-7555F13630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2947" name="灯片编号占位符 3">
            <a:extLst>
              <a:ext uri="{FF2B5EF4-FFF2-40B4-BE49-F238E27FC236}">
                <a16:creationId xmlns:a16="http://schemas.microsoft.com/office/drawing/2014/main" id="{BAB4ED1A-12C9-B44A-9A19-037705F192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754FA9-1BEA-9249-9364-2B84D4FDCBDF}" type="slidenum">
              <a:rPr lang="zh-CN" altLang="en-US" smtClean="0"/>
              <a:pPr/>
              <a:t>111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49B11FCD-8B77-1C4B-B757-8D1045B7B4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572AB686-CE16-C84C-B6E3-E200661A0BB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435" name="灯片编号占位符 3">
            <a:extLst>
              <a:ext uri="{FF2B5EF4-FFF2-40B4-BE49-F238E27FC236}">
                <a16:creationId xmlns:a16="http://schemas.microsoft.com/office/drawing/2014/main" id="{354769ED-744D-C649-851F-73FF3980D5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FAE52E-8F3E-CB41-85C1-DFEC05FED742}" type="slidenum">
              <a:rPr lang="zh-CN" altLang="en-US" smtClean="0"/>
              <a:pPr/>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幻灯片图像占位符 1">
            <a:extLst>
              <a:ext uri="{FF2B5EF4-FFF2-40B4-BE49-F238E27FC236}">
                <a16:creationId xmlns:a16="http://schemas.microsoft.com/office/drawing/2014/main" id="{459A171E-1391-7B4F-8074-B117773890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4" name="备注占位符 2">
            <a:extLst>
              <a:ext uri="{FF2B5EF4-FFF2-40B4-BE49-F238E27FC236}">
                <a16:creationId xmlns:a16="http://schemas.microsoft.com/office/drawing/2014/main" id="{96E7EF18-0628-2241-9D0D-1CC55435E7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4995" name="灯片编号占位符 3">
            <a:extLst>
              <a:ext uri="{FF2B5EF4-FFF2-40B4-BE49-F238E27FC236}">
                <a16:creationId xmlns:a16="http://schemas.microsoft.com/office/drawing/2014/main" id="{723847F4-5761-B345-89AA-D4C66B63466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7CF009-867C-BD42-88DB-A28FC98AF274}" type="slidenum">
              <a:rPr lang="zh-CN" altLang="en-US" smtClean="0"/>
              <a:pPr/>
              <a:t>112</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a:extLst>
              <a:ext uri="{FF2B5EF4-FFF2-40B4-BE49-F238E27FC236}">
                <a16:creationId xmlns:a16="http://schemas.microsoft.com/office/drawing/2014/main" id="{AE62388F-7554-204E-AEAE-DE25CFA0899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备注占位符 2">
            <a:extLst>
              <a:ext uri="{FF2B5EF4-FFF2-40B4-BE49-F238E27FC236}">
                <a16:creationId xmlns:a16="http://schemas.microsoft.com/office/drawing/2014/main" id="{04F32260-A091-2F42-A620-9F19A000BE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7043" name="灯片编号占位符 3">
            <a:extLst>
              <a:ext uri="{FF2B5EF4-FFF2-40B4-BE49-F238E27FC236}">
                <a16:creationId xmlns:a16="http://schemas.microsoft.com/office/drawing/2014/main" id="{6CBF3276-9FC2-4749-A1B1-506036DBFE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895070D-5BC9-1D42-88B5-2940CBECF7B0}" type="slidenum">
              <a:rPr lang="zh-CN" altLang="en-US" smtClean="0"/>
              <a:pPr/>
              <a:t>113</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幻灯片图像占位符 1">
            <a:extLst>
              <a:ext uri="{FF2B5EF4-FFF2-40B4-BE49-F238E27FC236}">
                <a16:creationId xmlns:a16="http://schemas.microsoft.com/office/drawing/2014/main" id="{DCA90B9D-9535-2D45-978D-7D38E782C5B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0" name="备注占位符 2">
            <a:extLst>
              <a:ext uri="{FF2B5EF4-FFF2-40B4-BE49-F238E27FC236}">
                <a16:creationId xmlns:a16="http://schemas.microsoft.com/office/drawing/2014/main" id="{58E24CD1-BA19-344C-A1F7-6347D89216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9091" name="灯片编号占位符 3">
            <a:extLst>
              <a:ext uri="{FF2B5EF4-FFF2-40B4-BE49-F238E27FC236}">
                <a16:creationId xmlns:a16="http://schemas.microsoft.com/office/drawing/2014/main" id="{CD75698A-E7D7-324B-9732-DEFD4B380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8647D6-388D-7449-9FD2-178A069FF688}" type="slidenum">
              <a:rPr lang="zh-CN" altLang="en-US" smtClean="0"/>
              <a:pPr/>
              <a:t>114</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幻灯片图像占位符 1">
            <a:extLst>
              <a:ext uri="{FF2B5EF4-FFF2-40B4-BE49-F238E27FC236}">
                <a16:creationId xmlns:a16="http://schemas.microsoft.com/office/drawing/2014/main" id="{63251852-7980-3A41-A7C0-A15A47F2DE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8" name="备注占位符 2">
            <a:extLst>
              <a:ext uri="{FF2B5EF4-FFF2-40B4-BE49-F238E27FC236}">
                <a16:creationId xmlns:a16="http://schemas.microsoft.com/office/drawing/2014/main" id="{C2275D9E-A27F-FD41-AB0B-9B881568BA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1139" name="灯片编号占位符 3">
            <a:extLst>
              <a:ext uri="{FF2B5EF4-FFF2-40B4-BE49-F238E27FC236}">
                <a16:creationId xmlns:a16="http://schemas.microsoft.com/office/drawing/2014/main" id="{CCE71823-ACCD-6240-BC4E-42EAE3E7DB4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373711-D221-C640-978B-A2127D9955F3}" type="slidenum">
              <a:rPr lang="zh-CN" altLang="en-US" smtClean="0"/>
              <a:pPr/>
              <a:t>115</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幻灯片图像占位符 1">
            <a:extLst>
              <a:ext uri="{FF2B5EF4-FFF2-40B4-BE49-F238E27FC236}">
                <a16:creationId xmlns:a16="http://schemas.microsoft.com/office/drawing/2014/main" id="{0533A652-6630-374D-9AFC-F5E742E2E3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6" name="备注占位符 2">
            <a:extLst>
              <a:ext uri="{FF2B5EF4-FFF2-40B4-BE49-F238E27FC236}">
                <a16:creationId xmlns:a16="http://schemas.microsoft.com/office/drawing/2014/main" id="{6991173E-0359-7747-97A1-0EEA2BBD67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93187" name="灯片编号占位符 3">
            <a:extLst>
              <a:ext uri="{FF2B5EF4-FFF2-40B4-BE49-F238E27FC236}">
                <a16:creationId xmlns:a16="http://schemas.microsoft.com/office/drawing/2014/main" id="{FB76F578-EE50-B44B-B18B-0633AA2902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B9A8CA-45B3-1C40-9E90-78D4335FAA17}" type="slidenum">
              <a:rPr lang="zh-CN" altLang="en-US" smtClean="0"/>
              <a:pPr/>
              <a:t>116</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幻灯片图像占位符 1">
            <a:extLst>
              <a:ext uri="{FF2B5EF4-FFF2-40B4-BE49-F238E27FC236}">
                <a16:creationId xmlns:a16="http://schemas.microsoft.com/office/drawing/2014/main" id="{DF22350F-4469-B24C-B4B6-67BC4B094E1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4" name="备注占位符 2">
            <a:extLst>
              <a:ext uri="{FF2B5EF4-FFF2-40B4-BE49-F238E27FC236}">
                <a16:creationId xmlns:a16="http://schemas.microsoft.com/office/drawing/2014/main" id="{70EB5241-EE4C-6849-9601-8EEAFE1E7E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、集成测试举例：</a:t>
            </a:r>
            <a:r>
              <a:rPr lang="zh-CN" altLang="zh-CN"/>
              <a:t>子系统测试即是在把模块按照设计要求组装起来的同时进行测试，主要目标是发现与接口有关的问题</a:t>
            </a:r>
            <a:r>
              <a:rPr lang="en-US" altLang="zh-CN"/>
              <a:t>(</a:t>
            </a:r>
            <a:r>
              <a:rPr lang="zh-CN" altLang="zh-CN"/>
              <a:t>系统测试与此类似</a:t>
            </a:r>
            <a:r>
              <a:rPr lang="en-US" altLang="zh-CN"/>
              <a:t>)</a:t>
            </a:r>
            <a:r>
              <a:rPr lang="zh-CN" altLang="en-US"/>
              <a:t>。</a:t>
            </a:r>
            <a:endParaRPr lang="en-US" altLang="zh-CN"/>
          </a:p>
          <a:p>
            <a:r>
              <a:rPr lang="en-US" altLang="zh-CN"/>
              <a:t>2</a:t>
            </a:r>
            <a:r>
              <a:rPr lang="zh-CN" altLang="en-US"/>
              <a:t>、与接口有关的问题举例：</a:t>
            </a:r>
            <a:r>
              <a:rPr lang="zh-CN" altLang="zh-CN"/>
              <a:t>数据穿过接口时可能丢失；一个模块对另一个模块可能由于疏忽而造成有害影响；把子功能组合起来可能不产生预期的主功能；个别看来是可以接受的误差可能积累到不能接受的程度；全程数据结构可能有问题等。</a:t>
            </a:r>
            <a:endParaRPr lang="zh-CN" altLang="en-US"/>
          </a:p>
        </p:txBody>
      </p:sp>
      <p:sp>
        <p:nvSpPr>
          <p:cNvPr id="95235" name="灯片编号占位符 3">
            <a:extLst>
              <a:ext uri="{FF2B5EF4-FFF2-40B4-BE49-F238E27FC236}">
                <a16:creationId xmlns:a16="http://schemas.microsoft.com/office/drawing/2014/main" id="{103B5586-F424-0640-8795-AA362349D3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20C799-E2C6-8E48-A64F-8F37AC1AEFFB}" type="slidenum">
              <a:rPr lang="zh-CN" altLang="en-US" smtClean="0"/>
              <a:pPr/>
              <a:t>117</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幻灯片图像占位符 1">
            <a:extLst>
              <a:ext uri="{FF2B5EF4-FFF2-40B4-BE49-F238E27FC236}">
                <a16:creationId xmlns:a16="http://schemas.microsoft.com/office/drawing/2014/main" id="{D66CCD0E-699F-9C4D-9399-537DDE653CE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2" name="备注占位符 2">
            <a:extLst>
              <a:ext uri="{FF2B5EF4-FFF2-40B4-BE49-F238E27FC236}">
                <a16:creationId xmlns:a16="http://schemas.microsoft.com/office/drawing/2014/main" id="{A447790A-2A06-5A4F-A842-DBB97E66D1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7283" name="灯片编号占位符 3">
            <a:extLst>
              <a:ext uri="{FF2B5EF4-FFF2-40B4-BE49-F238E27FC236}">
                <a16:creationId xmlns:a16="http://schemas.microsoft.com/office/drawing/2014/main" id="{BA893143-EB59-7D4A-A11E-83968832407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1625AC-E21C-8247-A084-1585A1C5D198}" type="slidenum">
              <a:rPr lang="zh-CN" altLang="en-US" smtClean="0"/>
              <a:pPr/>
              <a:t>118</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幻灯片图像占位符 1">
            <a:extLst>
              <a:ext uri="{FF2B5EF4-FFF2-40B4-BE49-F238E27FC236}">
                <a16:creationId xmlns:a16="http://schemas.microsoft.com/office/drawing/2014/main" id="{AE3E4A70-FB3C-224E-8A76-CC2F535094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0" name="备注占位符 2">
            <a:extLst>
              <a:ext uri="{FF2B5EF4-FFF2-40B4-BE49-F238E27FC236}">
                <a16:creationId xmlns:a16="http://schemas.microsoft.com/office/drawing/2014/main" id="{1FB9BB9B-ECB9-424B-80CC-E3D4B6A016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9331" name="灯片编号占位符 3">
            <a:extLst>
              <a:ext uri="{FF2B5EF4-FFF2-40B4-BE49-F238E27FC236}">
                <a16:creationId xmlns:a16="http://schemas.microsoft.com/office/drawing/2014/main" id="{2369695C-8D24-ED4F-8110-3ACC7F2D5D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17D931F-3623-2742-B712-788170776F9D}" type="slidenum">
              <a:rPr lang="zh-CN" altLang="en-US" smtClean="0"/>
              <a:pPr/>
              <a:t>119</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幻灯片图像占位符 1">
            <a:extLst>
              <a:ext uri="{FF2B5EF4-FFF2-40B4-BE49-F238E27FC236}">
                <a16:creationId xmlns:a16="http://schemas.microsoft.com/office/drawing/2014/main" id="{4D09F458-7C4D-224A-89C7-88C79C7CC9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8" name="备注占位符 2">
            <a:extLst>
              <a:ext uri="{FF2B5EF4-FFF2-40B4-BE49-F238E27FC236}">
                <a16:creationId xmlns:a16="http://schemas.microsoft.com/office/drawing/2014/main" id="{41B56745-3D41-2443-B975-F6A8EB93F4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1379" name="灯片编号占位符 3">
            <a:extLst>
              <a:ext uri="{FF2B5EF4-FFF2-40B4-BE49-F238E27FC236}">
                <a16:creationId xmlns:a16="http://schemas.microsoft.com/office/drawing/2014/main" id="{BF8B6967-24D4-B04F-9A9B-4C9BA727E1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65BC38-7CA6-7F48-9407-21067D04F5DF}" type="slidenum">
              <a:rPr lang="zh-CN" altLang="en-US" smtClean="0"/>
              <a:pPr/>
              <a:t>120</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幻灯片图像占位符 1">
            <a:extLst>
              <a:ext uri="{FF2B5EF4-FFF2-40B4-BE49-F238E27FC236}">
                <a16:creationId xmlns:a16="http://schemas.microsoft.com/office/drawing/2014/main" id="{42F7C993-95FD-8D47-ACD7-DAC06B0FF01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6" name="备注占位符 2">
            <a:extLst>
              <a:ext uri="{FF2B5EF4-FFF2-40B4-BE49-F238E27FC236}">
                <a16:creationId xmlns:a16="http://schemas.microsoft.com/office/drawing/2014/main" id="{DAFF6E9D-C42F-CF4D-A83B-723BD5554D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3427" name="灯片编号占位符 3">
            <a:extLst>
              <a:ext uri="{FF2B5EF4-FFF2-40B4-BE49-F238E27FC236}">
                <a16:creationId xmlns:a16="http://schemas.microsoft.com/office/drawing/2014/main" id="{6C2877CC-B7A8-8F48-B233-BACC4098BB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73C4C5B-FDF0-AF40-BDEC-F614357A0C3E}" type="slidenum">
              <a:rPr lang="zh-CN" altLang="en-US" smtClean="0"/>
              <a:pPr/>
              <a:t>121</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4AF422A6-0121-1942-8E61-3CA1A1E0ED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E37559C-E494-8240-8545-D15CE9C7B58F}" type="slidenum">
              <a:rPr lang="en-US" altLang="zh-CN"/>
              <a:pPr eaLnBrk="1" hangingPunct="1"/>
              <a:t>5</a:t>
            </a:fld>
            <a:endParaRPr lang="en-US" altLang="zh-CN"/>
          </a:p>
        </p:txBody>
      </p:sp>
      <p:sp>
        <p:nvSpPr>
          <p:cNvPr id="73731" name="Rectangle 2">
            <a:extLst>
              <a:ext uri="{FF2B5EF4-FFF2-40B4-BE49-F238E27FC236}">
                <a16:creationId xmlns:a16="http://schemas.microsoft.com/office/drawing/2014/main" id="{1E372AF5-B17A-2B44-A758-314AB66D433D}"/>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970D8F52-3ECF-2D4F-BFBF-8823263B71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从心理学的观点，影响程序员心理的语言特性有</a:t>
            </a:r>
            <a:r>
              <a:rPr lang="en-US" altLang="zh-CN">
                <a:latin typeface="Arial" panose="020B0604020202020204" pitchFamily="34" charset="0"/>
              </a:rPr>
              <a:t>5</a:t>
            </a:r>
            <a:r>
              <a:rPr lang="zh-CN" altLang="en-US">
                <a:latin typeface="Arial" panose="020B0604020202020204" pitchFamily="34" charset="0"/>
              </a:rPr>
              <a:t>种。</a:t>
            </a:r>
          </a:p>
        </p:txBody>
      </p:sp>
    </p:spTree>
    <p:extLst>
      <p:ext uri="{BB962C8B-B14F-4D97-AF65-F5344CB8AC3E}">
        <p14:creationId xmlns:p14="http://schemas.microsoft.com/office/powerpoint/2010/main" val="40783808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幻灯片图像占位符 1">
            <a:extLst>
              <a:ext uri="{FF2B5EF4-FFF2-40B4-BE49-F238E27FC236}">
                <a16:creationId xmlns:a16="http://schemas.microsoft.com/office/drawing/2014/main" id="{2E4EA50B-C47E-764D-B1F6-727E11E018C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4" name="备注占位符 2">
            <a:extLst>
              <a:ext uri="{FF2B5EF4-FFF2-40B4-BE49-F238E27FC236}">
                <a16:creationId xmlns:a16="http://schemas.microsoft.com/office/drawing/2014/main" id="{26234A6C-C358-6D40-B658-7634D8389D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方法①失去了在特定的测试和组装特定的模块之间的精确对应关系，这可能导致在确定错误的位置和原因时发生困难。方法②称为自底向上的测试</a:t>
            </a:r>
            <a:r>
              <a:rPr lang="zh-CN" altLang="en-US"/>
              <a:t>，就是下面要讲的自底向上集成。</a:t>
            </a:r>
          </a:p>
        </p:txBody>
      </p:sp>
      <p:sp>
        <p:nvSpPr>
          <p:cNvPr id="105475" name="灯片编号占位符 3">
            <a:extLst>
              <a:ext uri="{FF2B5EF4-FFF2-40B4-BE49-F238E27FC236}">
                <a16:creationId xmlns:a16="http://schemas.microsoft.com/office/drawing/2014/main" id="{42F57B44-35BC-3F46-890D-1093EDD569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E4FF5B8-3A73-614C-9742-5B5FE10A7AAD}" type="slidenum">
              <a:rPr lang="zh-CN" altLang="en-US" smtClean="0"/>
              <a:pPr/>
              <a:t>122</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幻灯片图像占位符 1">
            <a:extLst>
              <a:ext uri="{FF2B5EF4-FFF2-40B4-BE49-F238E27FC236}">
                <a16:creationId xmlns:a16="http://schemas.microsoft.com/office/drawing/2014/main" id="{3234AAFB-A2F8-C54E-9CDA-AEA4F11EEC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2" name="备注占位符 2">
            <a:extLst>
              <a:ext uri="{FF2B5EF4-FFF2-40B4-BE49-F238E27FC236}">
                <a16:creationId xmlns:a16="http://schemas.microsoft.com/office/drawing/2014/main" id="{750094FF-BB5B-5B4F-81D1-404FB71495E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7523" name="灯片编号占位符 3">
            <a:extLst>
              <a:ext uri="{FF2B5EF4-FFF2-40B4-BE49-F238E27FC236}">
                <a16:creationId xmlns:a16="http://schemas.microsoft.com/office/drawing/2014/main" id="{8D82D4E8-1F62-C24A-AFA6-B7375AAE9D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6DFF2D-8140-104C-9490-8383BED9C1E4}" type="slidenum">
              <a:rPr lang="zh-CN" altLang="en-US" smtClean="0"/>
              <a:pPr/>
              <a:t>123</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幻灯片图像占位符 1">
            <a:extLst>
              <a:ext uri="{FF2B5EF4-FFF2-40B4-BE49-F238E27FC236}">
                <a16:creationId xmlns:a16="http://schemas.microsoft.com/office/drawing/2014/main" id="{34580424-4BE4-A34F-8123-C0FE8C7D39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0" name="备注占位符 2">
            <a:extLst>
              <a:ext uri="{FF2B5EF4-FFF2-40B4-BE49-F238E27FC236}">
                <a16:creationId xmlns:a16="http://schemas.microsoft.com/office/drawing/2014/main" id="{1F76E87A-7F7D-5E49-A1F3-0FB39C51B10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latin typeface="宋体" panose="02010600030101010101" pitchFamily="2" charset="-122"/>
              </a:rPr>
              <a:t>事实上，如果软件结构的顶部两层用自顶向下的方法组装，可以明显减少驱动程序的数目，而且族的结合也将大大简化。</a:t>
            </a:r>
            <a:endParaRPr lang="en-US" altLang="zh-CN">
              <a:latin typeface="宋体" panose="02010600030101010101" pitchFamily="2" charset="-122"/>
            </a:endParaRPr>
          </a:p>
          <a:p>
            <a:endParaRPr lang="zh-CN" altLang="en-US"/>
          </a:p>
        </p:txBody>
      </p:sp>
      <p:sp>
        <p:nvSpPr>
          <p:cNvPr id="109571" name="灯片编号占位符 3">
            <a:extLst>
              <a:ext uri="{FF2B5EF4-FFF2-40B4-BE49-F238E27FC236}">
                <a16:creationId xmlns:a16="http://schemas.microsoft.com/office/drawing/2014/main" id="{53732ADA-2397-8546-AEEE-26DFA644759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CED54B-545E-BE44-BD8B-F0A2415BED91}" type="slidenum">
              <a:rPr lang="zh-CN" altLang="en-US" smtClean="0"/>
              <a:pPr/>
              <a:t>124</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幻灯片图像占位符 1">
            <a:extLst>
              <a:ext uri="{FF2B5EF4-FFF2-40B4-BE49-F238E27FC236}">
                <a16:creationId xmlns:a16="http://schemas.microsoft.com/office/drawing/2014/main" id="{1A140DB0-D838-F64A-922C-6011D5A160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8" name="备注占位符 2">
            <a:extLst>
              <a:ext uri="{FF2B5EF4-FFF2-40B4-BE49-F238E27FC236}">
                <a16:creationId xmlns:a16="http://schemas.microsoft.com/office/drawing/2014/main" id="{8853B246-04AA-7741-AA9E-416E4F90F4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一般说来，一种方法的优点正好对应于另一种方法的缺点。</a:t>
            </a:r>
            <a:endParaRPr lang="zh-CN" altLang="en-US"/>
          </a:p>
        </p:txBody>
      </p:sp>
      <p:sp>
        <p:nvSpPr>
          <p:cNvPr id="111619" name="灯片编号占位符 3">
            <a:extLst>
              <a:ext uri="{FF2B5EF4-FFF2-40B4-BE49-F238E27FC236}">
                <a16:creationId xmlns:a16="http://schemas.microsoft.com/office/drawing/2014/main" id="{2472ED50-3B93-8640-8C3B-BFD7FC821E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7E5CE4-4011-074D-B637-44147A754A41}" type="slidenum">
              <a:rPr lang="zh-CN" altLang="en-US" smtClean="0"/>
              <a:pPr/>
              <a:t>125</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幻灯片图像占位符 1">
            <a:extLst>
              <a:ext uri="{FF2B5EF4-FFF2-40B4-BE49-F238E27FC236}">
                <a16:creationId xmlns:a16="http://schemas.microsoft.com/office/drawing/2014/main" id="{7CD9E4F5-3617-3348-BBF0-30958435C7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6" name="备注占位符 2">
            <a:extLst>
              <a:ext uri="{FF2B5EF4-FFF2-40B4-BE49-F238E27FC236}">
                <a16:creationId xmlns:a16="http://schemas.microsoft.com/office/drawing/2014/main" id="{FB0C3844-39D8-ED4B-A73B-E89E1F6780D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3667" name="灯片编号占位符 3">
            <a:extLst>
              <a:ext uri="{FF2B5EF4-FFF2-40B4-BE49-F238E27FC236}">
                <a16:creationId xmlns:a16="http://schemas.microsoft.com/office/drawing/2014/main" id="{ECD20ABA-D8A1-B841-869B-90C7FA76EA7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227298F-A8AD-144F-850E-71707F55A795}" type="slidenum">
              <a:rPr lang="zh-CN" altLang="en-US" smtClean="0"/>
              <a:pPr/>
              <a:t>126</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幻灯片图像占位符 1">
            <a:extLst>
              <a:ext uri="{FF2B5EF4-FFF2-40B4-BE49-F238E27FC236}">
                <a16:creationId xmlns:a16="http://schemas.microsoft.com/office/drawing/2014/main" id="{835D751D-9DF0-CD41-AEBA-48ECCD1678A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备注占位符 2">
            <a:extLst>
              <a:ext uri="{FF2B5EF4-FFF2-40B4-BE49-F238E27FC236}">
                <a16:creationId xmlns:a16="http://schemas.microsoft.com/office/drawing/2014/main" id="{7D3A6E18-B50F-D349-BD32-3407F42FC67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5715" name="灯片编号占位符 3">
            <a:extLst>
              <a:ext uri="{FF2B5EF4-FFF2-40B4-BE49-F238E27FC236}">
                <a16:creationId xmlns:a16="http://schemas.microsoft.com/office/drawing/2014/main" id="{C81F8FD7-1D5C-7E4E-A114-A89CB629F9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DDF16B-BDB8-694C-A13E-9AD01168E72C}" type="slidenum">
              <a:rPr lang="zh-CN" altLang="en-US" smtClean="0"/>
              <a:pPr/>
              <a:t>127</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幻灯片图像占位符 1">
            <a:extLst>
              <a:ext uri="{FF2B5EF4-FFF2-40B4-BE49-F238E27FC236}">
                <a16:creationId xmlns:a16="http://schemas.microsoft.com/office/drawing/2014/main" id="{49F102FF-0271-FB4E-812D-A4E06C4BB93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2" name="备注占位符 2">
            <a:extLst>
              <a:ext uri="{FF2B5EF4-FFF2-40B4-BE49-F238E27FC236}">
                <a16:creationId xmlns:a16="http://schemas.microsoft.com/office/drawing/2014/main" id="{5EEF61C5-9221-394E-9D1D-62CC84E9C0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7763" name="灯片编号占位符 3">
            <a:extLst>
              <a:ext uri="{FF2B5EF4-FFF2-40B4-BE49-F238E27FC236}">
                <a16:creationId xmlns:a16="http://schemas.microsoft.com/office/drawing/2014/main" id="{BC1A09F6-829C-A04D-AFC6-58BA03A81D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8EAA70-8401-DE41-88C3-63D7A53CD73E}" type="slidenum">
              <a:rPr lang="zh-CN" altLang="en-US" smtClean="0"/>
              <a:pPr/>
              <a:t>128</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幻灯片图像占位符 1">
            <a:extLst>
              <a:ext uri="{FF2B5EF4-FFF2-40B4-BE49-F238E27FC236}">
                <a16:creationId xmlns:a16="http://schemas.microsoft.com/office/drawing/2014/main" id="{3E092FEC-51C2-CC4F-8780-6CEAB5EADF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0" name="备注占位符 2">
            <a:extLst>
              <a:ext uri="{FF2B5EF4-FFF2-40B4-BE49-F238E27FC236}">
                <a16:creationId xmlns:a16="http://schemas.microsoft.com/office/drawing/2014/main" id="{659158A7-EFAD-9D45-AE29-736CDF9D94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19811" name="灯片编号占位符 3">
            <a:extLst>
              <a:ext uri="{FF2B5EF4-FFF2-40B4-BE49-F238E27FC236}">
                <a16:creationId xmlns:a16="http://schemas.microsoft.com/office/drawing/2014/main" id="{C129D867-286E-C84C-BA34-BA20A35611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83608E-EB3C-894A-B4BA-4F8308FEBE1C}" type="slidenum">
              <a:rPr lang="zh-CN" altLang="en-US" smtClean="0"/>
              <a:pPr/>
              <a:t>129</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幻灯片图像占位符 1">
            <a:extLst>
              <a:ext uri="{FF2B5EF4-FFF2-40B4-BE49-F238E27FC236}">
                <a16:creationId xmlns:a16="http://schemas.microsoft.com/office/drawing/2014/main" id="{12AC1D5B-6E40-954A-9709-4CDAAB2D148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8" name="备注占位符 2">
            <a:extLst>
              <a:ext uri="{FF2B5EF4-FFF2-40B4-BE49-F238E27FC236}">
                <a16:creationId xmlns:a16="http://schemas.microsoft.com/office/drawing/2014/main" id="{1E52E8DD-C7C1-AB43-9181-DB3A088013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1859" name="灯片编号占位符 3">
            <a:extLst>
              <a:ext uri="{FF2B5EF4-FFF2-40B4-BE49-F238E27FC236}">
                <a16:creationId xmlns:a16="http://schemas.microsoft.com/office/drawing/2014/main" id="{DFC99299-37DD-2145-BA7A-8042307139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3B95C5-F0AA-6341-964C-8FC2D69C9FB6}" type="slidenum">
              <a:rPr lang="zh-CN" altLang="en-US" smtClean="0"/>
              <a:pPr/>
              <a:t>130</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幻灯片图像占位符 1">
            <a:extLst>
              <a:ext uri="{FF2B5EF4-FFF2-40B4-BE49-F238E27FC236}">
                <a16:creationId xmlns:a16="http://schemas.microsoft.com/office/drawing/2014/main" id="{91659E77-84ED-B348-97D3-C944E2E85B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6" name="备注占位符 2">
            <a:extLst>
              <a:ext uri="{FF2B5EF4-FFF2-40B4-BE49-F238E27FC236}">
                <a16:creationId xmlns:a16="http://schemas.microsoft.com/office/drawing/2014/main" id="{530C89FC-3F91-FC44-84BF-A2DEC1B750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在这个阶段发现的问题往往和需求分析阶段的差错有关，涉及的面通常比较广，因此解决起来也比较困难。为了制定解决确认测试过程中发现的软件缺陷或错误的策略，通常需要和用户充分协商。</a:t>
            </a:r>
            <a:endParaRPr lang="zh-CN" altLang="en-US"/>
          </a:p>
        </p:txBody>
      </p:sp>
      <p:sp>
        <p:nvSpPr>
          <p:cNvPr id="123907" name="灯片编号占位符 3">
            <a:extLst>
              <a:ext uri="{FF2B5EF4-FFF2-40B4-BE49-F238E27FC236}">
                <a16:creationId xmlns:a16="http://schemas.microsoft.com/office/drawing/2014/main" id="{FD63C1B6-8B9F-314A-A5CD-4E2406C3AB3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D6BE1B-3C3B-6445-9368-79139B0E3239}" type="slidenum">
              <a:rPr lang="zh-CN" altLang="en-US" smtClean="0"/>
              <a:pPr/>
              <a:t>131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幻灯片图像占位符 1">
            <a:extLst>
              <a:ext uri="{FF2B5EF4-FFF2-40B4-BE49-F238E27FC236}">
                <a16:creationId xmlns:a16="http://schemas.microsoft.com/office/drawing/2014/main" id="{9B1D8008-F2D9-2C4A-AD0B-AC24C1CDAA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6" name="备注占位符 2">
            <a:extLst>
              <a:ext uri="{FF2B5EF4-FFF2-40B4-BE49-F238E27FC236}">
                <a16:creationId xmlns:a16="http://schemas.microsoft.com/office/drawing/2014/main" id="{D23D1385-0458-ED4A-A723-F1F2848CD0A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高级语言一般都容许用户给程序变量和子程序赋予含义鲜明的名字，通过名字很容易把程序对象和它们所代表的实体联系起来；此外，高级语言使用的符号和概念更符合人的习惯。</a:t>
            </a:r>
            <a:endParaRPr lang="en-US" altLang="zh-CN"/>
          </a:p>
          <a:p>
            <a:r>
              <a:rPr lang="en-US" altLang="zh-CN"/>
              <a:t>2</a:t>
            </a:r>
            <a:r>
              <a:rPr lang="zh-CN" altLang="en-US"/>
              <a:t>、使用汇编语言的情况：</a:t>
            </a:r>
            <a:endParaRPr lang="en-US" altLang="zh-CN"/>
          </a:p>
          <a:p>
            <a:r>
              <a:rPr lang="en-US" altLang="zh-CN"/>
              <a:t>     1)</a:t>
            </a:r>
            <a:r>
              <a:rPr lang="zh-CN" altLang="en-US"/>
              <a:t>、</a:t>
            </a:r>
            <a:r>
              <a:rPr lang="zh-CN" altLang="zh-CN"/>
              <a:t>对程序执行时间和使用的空间都有很严格限制的情况；</a:t>
            </a:r>
            <a:endParaRPr lang="en-US" altLang="zh-CN"/>
          </a:p>
          <a:p>
            <a:r>
              <a:rPr lang="en-US" altLang="zh-CN"/>
              <a:t>     2)</a:t>
            </a:r>
            <a:r>
              <a:rPr lang="zh-CN" altLang="en-US"/>
              <a:t>、</a:t>
            </a:r>
            <a:r>
              <a:rPr lang="zh-CN" altLang="zh-CN"/>
              <a:t>需要产生任意的甚至非法的指令序列；</a:t>
            </a:r>
            <a:endParaRPr lang="en-US" altLang="zh-CN"/>
          </a:p>
          <a:p>
            <a:r>
              <a:rPr lang="en-US" altLang="zh-CN"/>
              <a:t>     3)</a:t>
            </a:r>
            <a:r>
              <a:rPr lang="zh-CN" altLang="en-US"/>
              <a:t>、</a:t>
            </a:r>
            <a:r>
              <a:rPr lang="zh-CN" altLang="zh-CN"/>
              <a:t>体系结构特殊的微处理机，以致在这类机器上通常不能实现高级语言编译程序</a:t>
            </a:r>
            <a:r>
              <a:rPr lang="zh-CN" altLang="en-US"/>
              <a:t>；</a:t>
            </a:r>
            <a:endParaRPr lang="en-US" altLang="zh-CN"/>
          </a:p>
          <a:p>
            <a:r>
              <a:rPr lang="en-US" altLang="zh-CN"/>
              <a:t>     4)</a:t>
            </a:r>
            <a:r>
              <a:rPr lang="zh-CN" altLang="en-US"/>
              <a:t>、</a:t>
            </a:r>
            <a:r>
              <a:rPr lang="zh-CN" altLang="zh-CN"/>
              <a:t>大型系统中执行时间非常关键的</a:t>
            </a:r>
            <a:r>
              <a:rPr lang="en-US" altLang="zh-CN"/>
              <a:t>(</a:t>
            </a:r>
            <a:r>
              <a:rPr lang="zh-CN" altLang="zh-CN"/>
              <a:t>或直接依赖于硬件的</a:t>
            </a:r>
            <a:r>
              <a:rPr lang="en-US" altLang="zh-CN"/>
              <a:t>)</a:t>
            </a:r>
            <a:r>
              <a:rPr lang="zh-CN" altLang="zh-CN"/>
              <a:t>一小部分代码需要用汇编语言书写</a:t>
            </a:r>
            <a:r>
              <a:rPr lang="zh-CN" altLang="en-US"/>
              <a:t>。</a:t>
            </a:r>
          </a:p>
        </p:txBody>
      </p:sp>
      <p:sp>
        <p:nvSpPr>
          <p:cNvPr id="21507" name="灯片编号占位符 3">
            <a:extLst>
              <a:ext uri="{FF2B5EF4-FFF2-40B4-BE49-F238E27FC236}">
                <a16:creationId xmlns:a16="http://schemas.microsoft.com/office/drawing/2014/main" id="{D5DD01EB-E34E-2743-8784-A23093C90B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BCF873-12B9-154D-A2DE-1FAA87A7E364}" type="slidenum">
              <a:rPr lang="zh-CN" altLang="en-US" smtClean="0"/>
              <a:pPr/>
              <a:t>12</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幻灯片图像占位符 1">
            <a:extLst>
              <a:ext uri="{FF2B5EF4-FFF2-40B4-BE49-F238E27FC236}">
                <a16:creationId xmlns:a16="http://schemas.microsoft.com/office/drawing/2014/main" id="{3D0BFF30-80D4-9842-9913-1E9E2B468D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4" name="备注占位符 2">
            <a:extLst>
              <a:ext uri="{FF2B5EF4-FFF2-40B4-BE49-F238E27FC236}">
                <a16:creationId xmlns:a16="http://schemas.microsoft.com/office/drawing/2014/main" id="{4DAF4AF9-1DCA-4040-9D71-0AD6EEFF59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5955" name="灯片编号占位符 3">
            <a:extLst>
              <a:ext uri="{FF2B5EF4-FFF2-40B4-BE49-F238E27FC236}">
                <a16:creationId xmlns:a16="http://schemas.microsoft.com/office/drawing/2014/main" id="{423348AE-AFF0-844D-B337-9FA3D4B176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6D05C8B-430A-4346-92FD-F1941847A2D5}" type="slidenum">
              <a:rPr lang="zh-CN" altLang="en-US" smtClean="0"/>
              <a:pPr/>
              <a:t>132</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幻灯片图像占位符 1">
            <a:extLst>
              <a:ext uri="{FF2B5EF4-FFF2-40B4-BE49-F238E27FC236}">
                <a16:creationId xmlns:a16="http://schemas.microsoft.com/office/drawing/2014/main" id="{9474C700-0E74-1042-8C13-C469C8DC5F3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2" name="备注占位符 2">
            <a:extLst>
              <a:ext uri="{FF2B5EF4-FFF2-40B4-BE49-F238E27FC236}">
                <a16:creationId xmlns:a16="http://schemas.microsoft.com/office/drawing/2014/main" id="{93FFA5D0-EA17-3A44-9513-E2B93F521EC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latin typeface="宋体" panose="02010600030101010101" pitchFamily="2" charset="-122"/>
              </a:rPr>
              <a:t>用户记录在</a:t>
            </a:r>
            <a:r>
              <a:rPr lang="en-US" altLang="zh-CN">
                <a:latin typeface="宋体" panose="02010600030101010101" pitchFamily="2" charset="-122"/>
              </a:rPr>
              <a:t>Beta</a:t>
            </a:r>
            <a:r>
              <a:rPr lang="zh-CN" altLang="zh-CN">
                <a:latin typeface="宋体" panose="02010600030101010101" pitchFamily="2" charset="-122"/>
              </a:rPr>
              <a:t>测试过程中遇到的一切问题（真实的或想象的），并且定期把这些问题报告给开发者。接收到在</a:t>
            </a:r>
            <a:r>
              <a:rPr lang="en-US" altLang="zh-CN">
                <a:latin typeface="宋体" panose="02010600030101010101" pitchFamily="2" charset="-122"/>
              </a:rPr>
              <a:t>Beta</a:t>
            </a:r>
            <a:r>
              <a:rPr lang="zh-CN" altLang="zh-CN">
                <a:latin typeface="宋体" panose="02010600030101010101" pitchFamily="2" charset="-122"/>
              </a:rPr>
              <a:t>测试期间报告的问题之后，开发者对软件产品进行必要的修改，并准备向全体客户发布最终的软件产品。</a:t>
            </a:r>
          </a:p>
          <a:p>
            <a:endParaRPr lang="zh-CN" altLang="en-US"/>
          </a:p>
        </p:txBody>
      </p:sp>
      <p:sp>
        <p:nvSpPr>
          <p:cNvPr id="128003" name="灯片编号占位符 3">
            <a:extLst>
              <a:ext uri="{FF2B5EF4-FFF2-40B4-BE49-F238E27FC236}">
                <a16:creationId xmlns:a16="http://schemas.microsoft.com/office/drawing/2014/main" id="{6AD4B6D0-95DF-3146-8E8B-9374DA4E25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9C0567D-9D48-1149-908A-3D2F112F75EF}" type="slidenum">
              <a:rPr lang="zh-CN" altLang="en-US" smtClean="0"/>
              <a:pPr/>
              <a:t>133</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幻灯片图像占位符 1">
            <a:extLst>
              <a:ext uri="{FF2B5EF4-FFF2-40B4-BE49-F238E27FC236}">
                <a16:creationId xmlns:a16="http://schemas.microsoft.com/office/drawing/2014/main" id="{C554487E-2149-9544-918E-25D50F0E177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0" name="备注占位符 2">
            <a:extLst>
              <a:ext uri="{FF2B5EF4-FFF2-40B4-BE49-F238E27FC236}">
                <a16:creationId xmlns:a16="http://schemas.microsoft.com/office/drawing/2014/main" id="{44342F3E-3A73-204D-928F-65D97C0120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0051" name="灯片编号占位符 3">
            <a:extLst>
              <a:ext uri="{FF2B5EF4-FFF2-40B4-BE49-F238E27FC236}">
                <a16:creationId xmlns:a16="http://schemas.microsoft.com/office/drawing/2014/main" id="{40821819-090B-0C43-8D5F-A291FA5631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525887-39C7-6F48-8039-084E3A5D4434}" type="slidenum">
              <a:rPr lang="zh-CN" altLang="en-US" smtClean="0"/>
              <a:pPr/>
              <a:t>134</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幻灯片图像占位符 1">
            <a:extLst>
              <a:ext uri="{FF2B5EF4-FFF2-40B4-BE49-F238E27FC236}">
                <a16:creationId xmlns:a16="http://schemas.microsoft.com/office/drawing/2014/main" id="{591557C2-E534-9A4F-90C0-DDF8410713A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8" name="备注占位符 2">
            <a:extLst>
              <a:ext uri="{FF2B5EF4-FFF2-40B4-BE49-F238E27FC236}">
                <a16:creationId xmlns:a16="http://schemas.microsoft.com/office/drawing/2014/main" id="{7613AE90-54A0-5D41-9511-94EA59A110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2099" name="灯片编号占位符 3">
            <a:extLst>
              <a:ext uri="{FF2B5EF4-FFF2-40B4-BE49-F238E27FC236}">
                <a16:creationId xmlns:a16="http://schemas.microsoft.com/office/drawing/2014/main" id="{04BD07FF-01F7-6441-BF8B-0B92DB3F0FC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4C631B-502A-BD4E-B9D3-222CD6187D92}" type="slidenum">
              <a:rPr lang="zh-CN" altLang="en-US" smtClean="0"/>
              <a:pPr/>
              <a:t>135</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幻灯片图像占位符 1">
            <a:extLst>
              <a:ext uri="{FF2B5EF4-FFF2-40B4-BE49-F238E27FC236}">
                <a16:creationId xmlns:a16="http://schemas.microsoft.com/office/drawing/2014/main" id="{B2CC3489-4599-AD4B-A978-8243636B2D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6" name="备注占位符 2">
            <a:extLst>
              <a:ext uri="{FF2B5EF4-FFF2-40B4-BE49-F238E27FC236}">
                <a16:creationId xmlns:a16="http://schemas.microsoft.com/office/drawing/2014/main" id="{4AD353C7-EC3A-C146-8BCE-BDEEC81690F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4147" name="灯片编号占位符 3">
            <a:extLst>
              <a:ext uri="{FF2B5EF4-FFF2-40B4-BE49-F238E27FC236}">
                <a16:creationId xmlns:a16="http://schemas.microsoft.com/office/drawing/2014/main" id="{7FA77E58-941A-D043-B1C6-0CE18988C0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A9EEC1-180B-E147-B49B-4B933EA40A47}" type="slidenum">
              <a:rPr lang="zh-CN" altLang="en-US" smtClean="0"/>
              <a:pPr/>
              <a:t>136</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幻灯片图像占位符 1">
            <a:extLst>
              <a:ext uri="{FF2B5EF4-FFF2-40B4-BE49-F238E27FC236}">
                <a16:creationId xmlns:a16="http://schemas.microsoft.com/office/drawing/2014/main" id="{475EA23B-FA1E-BA46-98FA-756F93937A0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4" name="备注占位符 2">
            <a:extLst>
              <a:ext uri="{FF2B5EF4-FFF2-40B4-BE49-F238E27FC236}">
                <a16:creationId xmlns:a16="http://schemas.microsoft.com/office/drawing/2014/main" id="{06D1A696-FCA9-524B-AC80-8F4B11CD2B2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6195" name="灯片编号占位符 3">
            <a:extLst>
              <a:ext uri="{FF2B5EF4-FFF2-40B4-BE49-F238E27FC236}">
                <a16:creationId xmlns:a16="http://schemas.microsoft.com/office/drawing/2014/main" id="{B6E3B843-FA8A-5849-A889-BDB8E3D8621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EE973EA-3583-4546-86BF-3CAE4766D902}" type="slidenum">
              <a:rPr lang="zh-CN" altLang="en-US" smtClean="0"/>
              <a:pPr/>
              <a:t>137</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幻灯片图像占位符 1">
            <a:extLst>
              <a:ext uri="{FF2B5EF4-FFF2-40B4-BE49-F238E27FC236}">
                <a16:creationId xmlns:a16="http://schemas.microsoft.com/office/drawing/2014/main" id="{80E2A1EF-0D39-354B-AE0D-80C871081B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2" name="备注占位符 2">
            <a:extLst>
              <a:ext uri="{FF2B5EF4-FFF2-40B4-BE49-F238E27FC236}">
                <a16:creationId xmlns:a16="http://schemas.microsoft.com/office/drawing/2014/main" id="{0F56384B-A223-C544-916D-17DD45AFB6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8243" name="灯片编号占位符 3">
            <a:extLst>
              <a:ext uri="{FF2B5EF4-FFF2-40B4-BE49-F238E27FC236}">
                <a16:creationId xmlns:a16="http://schemas.microsoft.com/office/drawing/2014/main" id="{09C27B4F-2C8B-9940-8076-FAB3CD2694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D668018-525B-EB4A-B943-60D3D98B2C36}" type="slidenum">
              <a:rPr lang="zh-CN" altLang="en-US" smtClean="0"/>
              <a:pPr/>
              <a:t>138</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幻灯片图像占位符 1">
            <a:extLst>
              <a:ext uri="{FF2B5EF4-FFF2-40B4-BE49-F238E27FC236}">
                <a16:creationId xmlns:a16="http://schemas.microsoft.com/office/drawing/2014/main" id="{47DB8530-1B7C-DC49-B5D4-3DAE8AB07B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0" name="备注占位符 2">
            <a:extLst>
              <a:ext uri="{FF2B5EF4-FFF2-40B4-BE49-F238E27FC236}">
                <a16:creationId xmlns:a16="http://schemas.microsoft.com/office/drawing/2014/main" id="{CA9664C0-B74D-ED49-A06B-338E971AA0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0291" name="灯片编号占位符 3">
            <a:extLst>
              <a:ext uri="{FF2B5EF4-FFF2-40B4-BE49-F238E27FC236}">
                <a16:creationId xmlns:a16="http://schemas.microsoft.com/office/drawing/2014/main" id="{A26667D5-C390-3F4C-824A-3B6C98AADDA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678D89-A56D-F040-BB20-774AEA004E8E}" type="slidenum">
              <a:rPr lang="zh-CN" altLang="en-US" smtClean="0"/>
              <a:pPr/>
              <a:t>139</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幻灯片图像占位符 1">
            <a:extLst>
              <a:ext uri="{FF2B5EF4-FFF2-40B4-BE49-F238E27FC236}">
                <a16:creationId xmlns:a16="http://schemas.microsoft.com/office/drawing/2014/main" id="{45C559D7-A2AC-0D4D-8031-E77C0D29E34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8" name="备注占位符 2">
            <a:extLst>
              <a:ext uri="{FF2B5EF4-FFF2-40B4-BE49-F238E27FC236}">
                <a16:creationId xmlns:a16="http://schemas.microsoft.com/office/drawing/2014/main" id="{D7F5D14B-66C2-A14B-84AC-020A2BA7ABB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2339" name="灯片编号占位符 3">
            <a:extLst>
              <a:ext uri="{FF2B5EF4-FFF2-40B4-BE49-F238E27FC236}">
                <a16:creationId xmlns:a16="http://schemas.microsoft.com/office/drawing/2014/main" id="{C43848EB-081E-E14C-8DD8-0EA37C7B48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47E98A-70E5-8A40-99AA-EAEB9E6E8B51}" type="slidenum">
              <a:rPr lang="zh-CN" altLang="en-US" smtClean="0"/>
              <a:pPr/>
              <a:t>140</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幻灯片图像占位符 1">
            <a:extLst>
              <a:ext uri="{FF2B5EF4-FFF2-40B4-BE49-F238E27FC236}">
                <a16:creationId xmlns:a16="http://schemas.microsoft.com/office/drawing/2014/main" id="{EBF010EE-35DF-5F40-A7A9-6000C97C10E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6" name="备注占位符 2">
            <a:extLst>
              <a:ext uri="{FF2B5EF4-FFF2-40B4-BE49-F238E27FC236}">
                <a16:creationId xmlns:a16="http://schemas.microsoft.com/office/drawing/2014/main" id="{45C9E3AB-8004-C048-8079-CA3EB31A95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4387" name="灯片编号占位符 3">
            <a:extLst>
              <a:ext uri="{FF2B5EF4-FFF2-40B4-BE49-F238E27FC236}">
                <a16:creationId xmlns:a16="http://schemas.microsoft.com/office/drawing/2014/main" id="{4D32DEF3-A530-B040-83F9-FC041F8CD38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A8ED23-ED66-C848-899E-6C807132200E}" type="slidenum">
              <a:rPr lang="zh-CN" altLang="en-US" smtClean="0"/>
              <a:pPr/>
              <a:t>141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幻灯片图像占位符 1">
            <a:extLst>
              <a:ext uri="{FF2B5EF4-FFF2-40B4-BE49-F238E27FC236}">
                <a16:creationId xmlns:a16="http://schemas.microsoft.com/office/drawing/2014/main" id="{1640E85B-704D-3F4A-B13B-6CFCE0D1D3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4" name="备注占位符 2">
            <a:extLst>
              <a:ext uri="{FF2B5EF4-FFF2-40B4-BE49-F238E27FC236}">
                <a16:creationId xmlns:a16="http://schemas.microsoft.com/office/drawing/2014/main" id="{FBBF6BA7-6CDF-9C4D-B9DF-B098B606DD1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5" name="灯片编号占位符 3">
            <a:extLst>
              <a:ext uri="{FF2B5EF4-FFF2-40B4-BE49-F238E27FC236}">
                <a16:creationId xmlns:a16="http://schemas.microsoft.com/office/drawing/2014/main" id="{841571DB-E0FC-A34B-939F-69E9D226EF7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E8F9311-D551-634E-BD46-790F3566254F}" type="slidenum">
              <a:rPr lang="zh-CN" altLang="en-US" smtClean="0"/>
              <a:pPr/>
              <a:t>13</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幻灯片图像占位符 1">
            <a:extLst>
              <a:ext uri="{FF2B5EF4-FFF2-40B4-BE49-F238E27FC236}">
                <a16:creationId xmlns:a16="http://schemas.microsoft.com/office/drawing/2014/main" id="{88231E2A-1C60-F946-9725-D77313A5DC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4" name="备注占位符 2">
            <a:extLst>
              <a:ext uri="{FF2B5EF4-FFF2-40B4-BE49-F238E27FC236}">
                <a16:creationId xmlns:a16="http://schemas.microsoft.com/office/drawing/2014/main" id="{A7C0B30C-1F51-9748-A47A-2847738F9D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6435" name="灯片编号占位符 3">
            <a:extLst>
              <a:ext uri="{FF2B5EF4-FFF2-40B4-BE49-F238E27FC236}">
                <a16:creationId xmlns:a16="http://schemas.microsoft.com/office/drawing/2014/main" id="{F416798C-2EE9-FB4B-835A-6F19EA613D8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DCE7C0-4B30-834A-A2D5-EC6C4713F170}" type="slidenum">
              <a:rPr lang="zh-CN" altLang="en-US" smtClean="0"/>
              <a:pPr/>
              <a:t>142</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幻灯片图像占位符 1">
            <a:extLst>
              <a:ext uri="{FF2B5EF4-FFF2-40B4-BE49-F238E27FC236}">
                <a16:creationId xmlns:a16="http://schemas.microsoft.com/office/drawing/2014/main" id="{12C55943-B432-4F4A-A20C-C9274D5A4F1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2" name="备注占位符 2">
            <a:extLst>
              <a:ext uri="{FF2B5EF4-FFF2-40B4-BE49-F238E27FC236}">
                <a16:creationId xmlns:a16="http://schemas.microsoft.com/office/drawing/2014/main" id="{7CC6DF6B-2F25-8C42-825C-CFF0B9E52B8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8483" name="灯片编号占位符 3">
            <a:extLst>
              <a:ext uri="{FF2B5EF4-FFF2-40B4-BE49-F238E27FC236}">
                <a16:creationId xmlns:a16="http://schemas.microsoft.com/office/drawing/2014/main" id="{EE9317C9-6FB8-544F-B986-ADE4ECC1B2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818C9F5-0241-814A-96CB-807490DE5AB9}" type="slidenum">
              <a:rPr lang="zh-CN" altLang="en-US" smtClean="0"/>
              <a:pPr/>
              <a:t>143</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幻灯片图像占位符 1">
            <a:extLst>
              <a:ext uri="{FF2B5EF4-FFF2-40B4-BE49-F238E27FC236}">
                <a16:creationId xmlns:a16="http://schemas.microsoft.com/office/drawing/2014/main" id="{5C30C545-3568-FD4C-9A23-44F659C5C3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0" name="备注占位符 2">
            <a:extLst>
              <a:ext uri="{FF2B5EF4-FFF2-40B4-BE49-F238E27FC236}">
                <a16:creationId xmlns:a16="http://schemas.microsoft.com/office/drawing/2014/main" id="{D5B9101E-3044-1A44-A82F-1C654158BF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0531" name="灯片编号占位符 3">
            <a:extLst>
              <a:ext uri="{FF2B5EF4-FFF2-40B4-BE49-F238E27FC236}">
                <a16:creationId xmlns:a16="http://schemas.microsoft.com/office/drawing/2014/main" id="{4EAC33F9-1CE1-0B4A-A269-A4698E46C1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A150CC-EFD8-254E-BA6B-EEBAF826080D}" type="slidenum">
              <a:rPr lang="zh-CN" altLang="en-US" smtClean="0"/>
              <a:pPr/>
              <a:t>144</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7" name="幻灯片图像占位符 1">
            <a:extLst>
              <a:ext uri="{FF2B5EF4-FFF2-40B4-BE49-F238E27FC236}">
                <a16:creationId xmlns:a16="http://schemas.microsoft.com/office/drawing/2014/main" id="{3C79E2F9-31B1-7341-9DF3-F17FC83DC8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2578" name="备注占位符 2">
            <a:extLst>
              <a:ext uri="{FF2B5EF4-FFF2-40B4-BE49-F238E27FC236}">
                <a16:creationId xmlns:a16="http://schemas.microsoft.com/office/drawing/2014/main" id="{CAE9F3ED-50CA-AB44-AEE7-6111F3953C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2579" name="灯片编号占位符 3">
            <a:extLst>
              <a:ext uri="{FF2B5EF4-FFF2-40B4-BE49-F238E27FC236}">
                <a16:creationId xmlns:a16="http://schemas.microsoft.com/office/drawing/2014/main" id="{60654B08-7377-8343-9C7F-0456974681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1DF6FA0-2515-8E46-AF1C-5EB8BFE800D1}" type="slidenum">
              <a:rPr lang="zh-CN" altLang="en-US" smtClean="0"/>
              <a:pPr/>
              <a:t>145</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幻灯片图像占位符 1">
            <a:extLst>
              <a:ext uri="{FF2B5EF4-FFF2-40B4-BE49-F238E27FC236}">
                <a16:creationId xmlns:a16="http://schemas.microsoft.com/office/drawing/2014/main" id="{E449B7CA-4F25-4644-B1A0-5259085E69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4626" name="备注占位符 2">
            <a:extLst>
              <a:ext uri="{FF2B5EF4-FFF2-40B4-BE49-F238E27FC236}">
                <a16:creationId xmlns:a16="http://schemas.microsoft.com/office/drawing/2014/main" id="{F107F037-7E81-C548-A283-450F06A230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4627" name="灯片编号占位符 3">
            <a:extLst>
              <a:ext uri="{FF2B5EF4-FFF2-40B4-BE49-F238E27FC236}">
                <a16:creationId xmlns:a16="http://schemas.microsoft.com/office/drawing/2014/main" id="{99F4EA7A-CF72-8841-91C0-F2053AF266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41443EE-3CA8-6E47-9436-B6890C7AD80E}" type="slidenum">
              <a:rPr lang="zh-CN" altLang="en-US" smtClean="0"/>
              <a:pPr/>
              <a:t>146</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幻灯片图像占位符 1">
            <a:extLst>
              <a:ext uri="{FF2B5EF4-FFF2-40B4-BE49-F238E27FC236}">
                <a16:creationId xmlns:a16="http://schemas.microsoft.com/office/drawing/2014/main" id="{0EE6B256-CD30-5843-AD59-32DA65E5995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6674" name="备注占位符 2">
            <a:extLst>
              <a:ext uri="{FF2B5EF4-FFF2-40B4-BE49-F238E27FC236}">
                <a16:creationId xmlns:a16="http://schemas.microsoft.com/office/drawing/2014/main" id="{2DC3ED3C-A183-4E49-BE8F-06E4ADDB5A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6675" name="灯片编号占位符 3">
            <a:extLst>
              <a:ext uri="{FF2B5EF4-FFF2-40B4-BE49-F238E27FC236}">
                <a16:creationId xmlns:a16="http://schemas.microsoft.com/office/drawing/2014/main" id="{8B418BBB-C4C1-FA40-AF9E-225C0EE6CC3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B871777-12E9-A64C-B7FA-C56F7C564154}" type="slidenum">
              <a:rPr lang="zh-CN" altLang="en-US" smtClean="0"/>
              <a:pPr/>
              <a:t>147</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幻灯片图像占位符 1">
            <a:extLst>
              <a:ext uri="{FF2B5EF4-FFF2-40B4-BE49-F238E27FC236}">
                <a16:creationId xmlns:a16="http://schemas.microsoft.com/office/drawing/2014/main" id="{043466D2-2068-8149-8AAA-FFFE33AF1B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8722" name="备注占位符 2">
            <a:extLst>
              <a:ext uri="{FF2B5EF4-FFF2-40B4-BE49-F238E27FC236}">
                <a16:creationId xmlns:a16="http://schemas.microsoft.com/office/drawing/2014/main" id="{9377E63F-90AA-114D-96ED-19D7520EE4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zh-CN">
                <a:latin typeface="宋体" panose="02010600030101010101" pitchFamily="2" charset="-122"/>
              </a:rPr>
              <a:t>通常在设计测试用例时，识别出判定结点是很有必要的。本例中结点</a:t>
            </a:r>
            <a:r>
              <a:rPr lang="en-US" altLang="zh-CN">
                <a:latin typeface="宋体" panose="02010600030101010101" pitchFamily="2" charset="-122"/>
              </a:rPr>
              <a:t>2</a:t>
            </a:r>
            <a:r>
              <a:rPr lang="zh-CN" altLang="zh-CN">
                <a:latin typeface="宋体" panose="02010600030101010101" pitchFamily="2" charset="-122"/>
              </a:rPr>
              <a:t>、</a:t>
            </a:r>
            <a:r>
              <a:rPr lang="en-US" altLang="zh-CN">
                <a:latin typeface="宋体" panose="02010600030101010101" pitchFamily="2" charset="-122"/>
              </a:rPr>
              <a:t>3</a:t>
            </a:r>
            <a:r>
              <a:rPr lang="zh-CN" altLang="zh-CN">
                <a:latin typeface="宋体" panose="02010600030101010101" pitchFamily="2" charset="-122"/>
              </a:rPr>
              <a:t>、</a:t>
            </a:r>
            <a:r>
              <a:rPr lang="en-US" altLang="zh-CN">
                <a:latin typeface="宋体" panose="02010600030101010101" pitchFamily="2" charset="-122"/>
              </a:rPr>
              <a:t>5</a:t>
            </a:r>
            <a:r>
              <a:rPr lang="zh-CN" altLang="zh-CN">
                <a:latin typeface="宋体" panose="02010600030101010101" pitchFamily="2" charset="-122"/>
              </a:rPr>
              <a:t>、</a:t>
            </a:r>
            <a:r>
              <a:rPr lang="en-US" altLang="zh-CN">
                <a:latin typeface="宋体" panose="02010600030101010101" pitchFamily="2" charset="-122"/>
              </a:rPr>
              <a:t>6</a:t>
            </a:r>
            <a:r>
              <a:rPr lang="zh-CN" altLang="zh-CN">
                <a:latin typeface="宋体" panose="02010600030101010101" pitchFamily="2" charset="-122"/>
              </a:rPr>
              <a:t>和</a:t>
            </a:r>
            <a:r>
              <a:rPr lang="en-US" altLang="zh-CN">
                <a:latin typeface="宋体" panose="02010600030101010101" pitchFamily="2" charset="-122"/>
              </a:rPr>
              <a:t>10</a:t>
            </a:r>
            <a:r>
              <a:rPr lang="zh-CN" altLang="zh-CN">
                <a:latin typeface="宋体" panose="02010600030101010101" pitchFamily="2" charset="-122"/>
              </a:rPr>
              <a:t>是判定结点。</a:t>
            </a:r>
            <a:endParaRPr lang="zh-CN" altLang="zh-CN" b="1">
              <a:latin typeface="宋体" panose="02010600030101010101" pitchFamily="2" charset="-122"/>
            </a:endParaRPr>
          </a:p>
          <a:p>
            <a:endParaRPr lang="zh-CN" altLang="en-US"/>
          </a:p>
        </p:txBody>
      </p:sp>
      <p:sp>
        <p:nvSpPr>
          <p:cNvPr id="158723" name="灯片编号占位符 3">
            <a:extLst>
              <a:ext uri="{FF2B5EF4-FFF2-40B4-BE49-F238E27FC236}">
                <a16:creationId xmlns:a16="http://schemas.microsoft.com/office/drawing/2014/main" id="{E73AAF9F-4101-EE43-A5F9-2C9B05AF383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13D33E-102E-8A49-B814-421D3234CC1B}" type="slidenum">
              <a:rPr lang="zh-CN" altLang="en-US" smtClean="0"/>
              <a:pPr/>
              <a:t>148</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幻灯片图像占位符 1">
            <a:extLst>
              <a:ext uri="{FF2B5EF4-FFF2-40B4-BE49-F238E27FC236}">
                <a16:creationId xmlns:a16="http://schemas.microsoft.com/office/drawing/2014/main" id="{3EFC27E4-C9CF-4948-BA42-4E4AC96CF0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0770" name="备注占位符 2">
            <a:extLst>
              <a:ext uri="{FF2B5EF4-FFF2-40B4-BE49-F238E27FC236}">
                <a16:creationId xmlns:a16="http://schemas.microsoft.com/office/drawing/2014/main" id="{BFD5EF07-5743-964C-A553-5A83AA8C13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0771" name="灯片编号占位符 3">
            <a:extLst>
              <a:ext uri="{FF2B5EF4-FFF2-40B4-BE49-F238E27FC236}">
                <a16:creationId xmlns:a16="http://schemas.microsoft.com/office/drawing/2014/main" id="{B13C8010-5B78-5745-B7C2-15D8536153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A8B938D-D312-CE47-AA65-F90878E9012B}" type="slidenum">
              <a:rPr lang="zh-CN" altLang="en-US" smtClean="0"/>
              <a:pPr/>
              <a:t>149</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幻灯片图像占位符 1">
            <a:extLst>
              <a:ext uri="{FF2B5EF4-FFF2-40B4-BE49-F238E27FC236}">
                <a16:creationId xmlns:a16="http://schemas.microsoft.com/office/drawing/2014/main" id="{83D8B1A3-988B-1E4B-B97D-47E20219DF5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2818" name="备注占位符 2">
            <a:extLst>
              <a:ext uri="{FF2B5EF4-FFF2-40B4-BE49-F238E27FC236}">
                <a16:creationId xmlns:a16="http://schemas.microsoft.com/office/drawing/2014/main" id="{B3A5E5BE-2185-AA44-80A4-F649481317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2819" name="灯片编号占位符 3">
            <a:extLst>
              <a:ext uri="{FF2B5EF4-FFF2-40B4-BE49-F238E27FC236}">
                <a16:creationId xmlns:a16="http://schemas.microsoft.com/office/drawing/2014/main" id="{067C9CE9-61D6-CE4F-8513-799573CB69A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019876-4505-4049-94AA-119D4503B33D}" type="slidenum">
              <a:rPr lang="zh-CN" altLang="en-US" smtClean="0"/>
              <a:pPr/>
              <a:t>150</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幻灯片图像占位符 1">
            <a:extLst>
              <a:ext uri="{FF2B5EF4-FFF2-40B4-BE49-F238E27FC236}">
                <a16:creationId xmlns:a16="http://schemas.microsoft.com/office/drawing/2014/main" id="{227A225B-6BB3-D148-86A1-6606F9D4AB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6" name="备注占位符 2">
            <a:extLst>
              <a:ext uri="{FF2B5EF4-FFF2-40B4-BE49-F238E27FC236}">
                <a16:creationId xmlns:a16="http://schemas.microsoft.com/office/drawing/2014/main" id="{19DBFFB8-4DBF-B946-9BF5-5A7DB508CC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4867" name="灯片编号占位符 3">
            <a:extLst>
              <a:ext uri="{FF2B5EF4-FFF2-40B4-BE49-F238E27FC236}">
                <a16:creationId xmlns:a16="http://schemas.microsoft.com/office/drawing/2014/main" id="{7CDBC14B-1C2C-3B46-ABEB-BF19CC14A9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D0D031F-34B2-554A-B380-2A90168B5B68}" type="slidenum">
              <a:rPr lang="zh-CN" altLang="en-US" smtClean="0"/>
              <a:pPr/>
              <a:t>151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id="{C44BE0C3-094E-8041-8158-FBA3CD185E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2" name="备注占位符 2">
            <a:extLst>
              <a:ext uri="{FF2B5EF4-FFF2-40B4-BE49-F238E27FC236}">
                <a16:creationId xmlns:a16="http://schemas.microsoft.com/office/drawing/2014/main" id="{ED981683-2B3A-D44E-9C3B-4B2A5D7698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5603" name="灯片编号占位符 3">
            <a:extLst>
              <a:ext uri="{FF2B5EF4-FFF2-40B4-BE49-F238E27FC236}">
                <a16:creationId xmlns:a16="http://schemas.microsoft.com/office/drawing/2014/main" id="{7154E7CD-AF98-BE40-9C88-FA0BD4A27B6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403B34-A67F-4348-8E09-2F1D250DEDF6}" type="slidenum">
              <a:rPr lang="zh-CN" altLang="en-US" smtClean="0"/>
              <a:pPr/>
              <a:t>14</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幻灯片图像占位符 1">
            <a:extLst>
              <a:ext uri="{FF2B5EF4-FFF2-40B4-BE49-F238E27FC236}">
                <a16:creationId xmlns:a16="http://schemas.microsoft.com/office/drawing/2014/main" id="{DDB2190E-58C3-8A43-BCBD-D453F9C83C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4" name="备注占位符 2">
            <a:extLst>
              <a:ext uri="{FF2B5EF4-FFF2-40B4-BE49-F238E27FC236}">
                <a16:creationId xmlns:a16="http://schemas.microsoft.com/office/drawing/2014/main" id="{E9239EA8-35FA-6C48-B3B9-D71B25F530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6915" name="灯片编号占位符 3">
            <a:extLst>
              <a:ext uri="{FF2B5EF4-FFF2-40B4-BE49-F238E27FC236}">
                <a16:creationId xmlns:a16="http://schemas.microsoft.com/office/drawing/2014/main" id="{10DACF7A-15DC-F048-9F54-7E031651A4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6D8526-C8DD-F044-B665-A0C0EB729BF3}" type="slidenum">
              <a:rPr lang="zh-CN" altLang="en-US" smtClean="0"/>
              <a:pPr/>
              <a:t>152</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幻灯片图像占位符 1">
            <a:extLst>
              <a:ext uri="{FF2B5EF4-FFF2-40B4-BE49-F238E27FC236}">
                <a16:creationId xmlns:a16="http://schemas.microsoft.com/office/drawing/2014/main" id="{C2B58C17-ED81-2C44-B607-72223EDFF0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8962" name="备注占位符 2">
            <a:extLst>
              <a:ext uri="{FF2B5EF4-FFF2-40B4-BE49-F238E27FC236}">
                <a16:creationId xmlns:a16="http://schemas.microsoft.com/office/drawing/2014/main" id="{AF59B178-A546-9F4E-BA25-CE13AD6D1C8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、分支测试：</a:t>
            </a:r>
            <a:r>
              <a:rPr lang="zh-CN" altLang="zh-CN"/>
              <a:t>分支测试可能是最简单的条件测试策略：对于复合条件</a:t>
            </a:r>
            <a:r>
              <a:rPr lang="en-US" altLang="zh-CN"/>
              <a:t>C</a:t>
            </a:r>
            <a:r>
              <a:rPr lang="zh-CN" altLang="zh-CN"/>
              <a:t>来说，</a:t>
            </a:r>
            <a:r>
              <a:rPr lang="en-US" altLang="zh-CN"/>
              <a:t>C</a:t>
            </a:r>
            <a:r>
              <a:rPr lang="zh-CN" altLang="zh-CN"/>
              <a:t>的真分支和假分支以及</a:t>
            </a:r>
            <a:r>
              <a:rPr lang="en-US" altLang="zh-CN"/>
              <a:t>C</a:t>
            </a:r>
            <a:r>
              <a:rPr lang="zh-CN" altLang="zh-CN"/>
              <a:t>中的每个简单条件，都应该至少执行一次。</a:t>
            </a:r>
            <a:endParaRPr lang="en-US" altLang="zh-CN"/>
          </a:p>
          <a:p>
            <a:r>
              <a:rPr lang="en-US" altLang="zh-CN"/>
              <a:t>2</a:t>
            </a:r>
            <a:r>
              <a:rPr lang="zh-CN" altLang="en-US"/>
              <a:t>、域测试：</a:t>
            </a:r>
            <a:r>
              <a:rPr lang="zh-CN" altLang="zh-CN"/>
              <a:t>域测试要求对一个关系表达式执行</a:t>
            </a:r>
            <a:r>
              <a:rPr lang="en-US" altLang="zh-CN"/>
              <a:t>3</a:t>
            </a:r>
            <a:r>
              <a:rPr lang="zh-CN" altLang="zh-CN"/>
              <a:t>个或</a:t>
            </a:r>
            <a:r>
              <a:rPr lang="en-US" altLang="zh-CN"/>
              <a:t>4</a:t>
            </a:r>
            <a:r>
              <a:rPr lang="zh-CN" altLang="zh-CN"/>
              <a:t>个测试。对于形式为</a:t>
            </a:r>
            <a:r>
              <a:rPr lang="zh-CN" altLang="en-US"/>
              <a:t>“</a:t>
            </a:r>
            <a:r>
              <a:rPr lang="en-US" altLang="zh-CN"/>
              <a:t>E1&lt;</a:t>
            </a:r>
            <a:r>
              <a:rPr lang="zh-CN" altLang="zh-CN"/>
              <a:t>关系算符</a:t>
            </a:r>
            <a:r>
              <a:rPr lang="en-US" altLang="zh-CN"/>
              <a:t>&gt;E2</a:t>
            </a:r>
            <a:r>
              <a:rPr lang="zh-CN" altLang="en-US"/>
              <a:t>”</a:t>
            </a:r>
            <a:r>
              <a:rPr lang="zh-CN" altLang="zh-CN"/>
              <a:t>的关系表达式来说，需要</a:t>
            </a:r>
            <a:r>
              <a:rPr lang="en-US" altLang="zh-CN"/>
              <a:t>3</a:t>
            </a:r>
            <a:r>
              <a:rPr lang="zh-CN" altLang="zh-CN"/>
              <a:t>个测试分别使</a:t>
            </a:r>
            <a:r>
              <a:rPr lang="en-US" altLang="zh-CN"/>
              <a:t>E1</a:t>
            </a:r>
            <a:r>
              <a:rPr lang="zh-CN" altLang="zh-CN"/>
              <a:t>的值大于、等于或小于</a:t>
            </a:r>
            <a:r>
              <a:rPr lang="en-US" altLang="zh-CN"/>
              <a:t>E2</a:t>
            </a:r>
            <a:r>
              <a:rPr lang="zh-CN" altLang="zh-CN"/>
              <a:t>的值。如果</a:t>
            </a:r>
            <a:r>
              <a:rPr lang="en-US" altLang="zh-CN"/>
              <a:t>&lt;</a:t>
            </a:r>
            <a:r>
              <a:rPr lang="zh-CN" altLang="zh-CN"/>
              <a:t>关系算符</a:t>
            </a:r>
            <a:r>
              <a:rPr lang="en-US" altLang="zh-CN"/>
              <a:t>&gt;</a:t>
            </a:r>
            <a:r>
              <a:rPr lang="zh-CN" altLang="zh-CN"/>
              <a:t>错误而</a:t>
            </a:r>
            <a:r>
              <a:rPr lang="en-US" altLang="zh-CN"/>
              <a:t>E1</a:t>
            </a:r>
            <a:r>
              <a:rPr lang="zh-CN" altLang="zh-CN"/>
              <a:t>和</a:t>
            </a:r>
            <a:r>
              <a:rPr lang="en-US" altLang="zh-CN"/>
              <a:t>E2</a:t>
            </a:r>
            <a:r>
              <a:rPr lang="zh-CN" altLang="zh-CN"/>
              <a:t>正确，则这</a:t>
            </a:r>
            <a:r>
              <a:rPr lang="en-US" altLang="zh-CN"/>
              <a:t>3</a:t>
            </a:r>
            <a:r>
              <a:rPr lang="zh-CN" altLang="zh-CN"/>
              <a:t>个测试能够发现关系算符的错误。为了发现</a:t>
            </a:r>
            <a:r>
              <a:rPr lang="en-US" altLang="zh-CN"/>
              <a:t>E1</a:t>
            </a:r>
            <a:r>
              <a:rPr lang="zh-CN" altLang="zh-CN"/>
              <a:t>和</a:t>
            </a:r>
            <a:r>
              <a:rPr lang="en-US" altLang="zh-CN"/>
              <a:t>E2</a:t>
            </a:r>
            <a:r>
              <a:rPr lang="zh-CN" altLang="zh-CN"/>
              <a:t>中的错误，让</a:t>
            </a:r>
            <a:r>
              <a:rPr lang="en-US" altLang="zh-CN"/>
              <a:t>E1</a:t>
            </a:r>
            <a:r>
              <a:rPr lang="zh-CN" altLang="zh-CN"/>
              <a:t>值大于或小于</a:t>
            </a:r>
            <a:r>
              <a:rPr lang="en-US" altLang="zh-CN"/>
              <a:t>E2</a:t>
            </a:r>
            <a:r>
              <a:rPr lang="zh-CN" altLang="zh-CN"/>
              <a:t>值的测试数据应该使这两个值之间的差别尽可能小。</a:t>
            </a:r>
            <a:endParaRPr lang="zh-CN" altLang="en-US"/>
          </a:p>
          <a:p>
            <a:endParaRPr lang="zh-CN" altLang="en-US"/>
          </a:p>
        </p:txBody>
      </p:sp>
      <p:sp>
        <p:nvSpPr>
          <p:cNvPr id="168963" name="灯片编号占位符 3">
            <a:extLst>
              <a:ext uri="{FF2B5EF4-FFF2-40B4-BE49-F238E27FC236}">
                <a16:creationId xmlns:a16="http://schemas.microsoft.com/office/drawing/2014/main" id="{9A0701D5-898F-6947-88D7-7D6876945F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B51EE5-A3E3-DF46-AE5B-44F019CA1670}" type="slidenum">
              <a:rPr lang="zh-CN" altLang="en-US" smtClean="0"/>
              <a:pPr/>
              <a:t>153</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幻灯片图像占位符 1">
            <a:extLst>
              <a:ext uri="{FF2B5EF4-FFF2-40B4-BE49-F238E27FC236}">
                <a16:creationId xmlns:a16="http://schemas.microsoft.com/office/drawing/2014/main" id="{0D5B8D53-9A25-AB41-B7AF-FAF3FA7691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1010" name="备注占位符 2">
            <a:extLst>
              <a:ext uri="{FF2B5EF4-FFF2-40B4-BE49-F238E27FC236}">
                <a16:creationId xmlns:a16="http://schemas.microsoft.com/office/drawing/2014/main" id="{7FCBFF06-B362-8D46-BACC-FEF7C282C15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1011" name="灯片编号占位符 3">
            <a:extLst>
              <a:ext uri="{FF2B5EF4-FFF2-40B4-BE49-F238E27FC236}">
                <a16:creationId xmlns:a16="http://schemas.microsoft.com/office/drawing/2014/main" id="{51C4F68A-CB44-F14D-8424-04F94B0B5DE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B3D2F5-788B-0848-9A78-18847C7F198F}" type="slidenum">
              <a:rPr lang="zh-CN" altLang="en-US" smtClean="0"/>
              <a:pPr/>
              <a:t>154</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幻灯片图像占位符 1">
            <a:extLst>
              <a:ext uri="{FF2B5EF4-FFF2-40B4-BE49-F238E27FC236}">
                <a16:creationId xmlns:a16="http://schemas.microsoft.com/office/drawing/2014/main" id="{D59DE318-8ADE-484D-9CBF-4FAD569B00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3058" name="备注占位符 2">
            <a:extLst>
              <a:ext uri="{FF2B5EF4-FFF2-40B4-BE49-F238E27FC236}">
                <a16:creationId xmlns:a16="http://schemas.microsoft.com/office/drawing/2014/main" id="{5BF5F4CE-E354-A247-A1EE-26D64C724A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3059" name="灯片编号占位符 3">
            <a:extLst>
              <a:ext uri="{FF2B5EF4-FFF2-40B4-BE49-F238E27FC236}">
                <a16:creationId xmlns:a16="http://schemas.microsoft.com/office/drawing/2014/main" id="{5E6EF916-E709-0F46-A79A-3D33267D58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80286B-1992-2D46-95FE-FBD99F863C07}" type="slidenum">
              <a:rPr lang="zh-CN" altLang="en-US" smtClean="0"/>
              <a:pPr/>
              <a:t>155</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幻灯片图像占位符 1">
            <a:extLst>
              <a:ext uri="{FF2B5EF4-FFF2-40B4-BE49-F238E27FC236}">
                <a16:creationId xmlns:a16="http://schemas.microsoft.com/office/drawing/2014/main" id="{D667D4D1-33D5-1046-A1C2-DDF3190168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5106" name="备注占位符 2">
            <a:extLst>
              <a:ext uri="{FF2B5EF4-FFF2-40B4-BE49-F238E27FC236}">
                <a16:creationId xmlns:a16="http://schemas.microsoft.com/office/drawing/2014/main" id="{9154581A-08BE-FF48-99BD-DBB6870CF3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5107" name="灯片编号占位符 3">
            <a:extLst>
              <a:ext uri="{FF2B5EF4-FFF2-40B4-BE49-F238E27FC236}">
                <a16:creationId xmlns:a16="http://schemas.microsoft.com/office/drawing/2014/main" id="{739AF3D9-31C7-6743-9A59-CE72F1ACB9E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00F4BB4-0358-0B41-97F0-0D7BBCFC5299}" type="slidenum">
              <a:rPr lang="zh-CN" altLang="en-US" smtClean="0"/>
              <a:pPr/>
              <a:t>156</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幻灯片图像占位符 1">
            <a:extLst>
              <a:ext uri="{FF2B5EF4-FFF2-40B4-BE49-F238E27FC236}">
                <a16:creationId xmlns:a16="http://schemas.microsoft.com/office/drawing/2014/main" id="{E3242336-A3CB-DA49-B772-4F3A45F20B4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7154" name="备注占位符 2">
            <a:extLst>
              <a:ext uri="{FF2B5EF4-FFF2-40B4-BE49-F238E27FC236}">
                <a16:creationId xmlns:a16="http://schemas.microsoft.com/office/drawing/2014/main" id="{A0453FD3-1350-7141-B92A-F0A9EC4EE4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7155" name="灯片编号占位符 3">
            <a:extLst>
              <a:ext uri="{FF2B5EF4-FFF2-40B4-BE49-F238E27FC236}">
                <a16:creationId xmlns:a16="http://schemas.microsoft.com/office/drawing/2014/main" id="{4E8FE625-F645-C24C-B600-A7D1D436FB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CBF44F-6C27-134F-8D0D-2207B22FD6D9}" type="slidenum">
              <a:rPr lang="zh-CN" altLang="en-US" smtClean="0"/>
              <a:pPr/>
              <a:t>157</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幻灯片图像占位符 1">
            <a:extLst>
              <a:ext uri="{FF2B5EF4-FFF2-40B4-BE49-F238E27FC236}">
                <a16:creationId xmlns:a16="http://schemas.microsoft.com/office/drawing/2014/main" id="{2B20A4C8-D7FA-464E-8C51-49015F74F3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9202" name="备注占位符 2">
            <a:extLst>
              <a:ext uri="{FF2B5EF4-FFF2-40B4-BE49-F238E27FC236}">
                <a16:creationId xmlns:a16="http://schemas.microsoft.com/office/drawing/2014/main" id="{26F1DA0D-DFE5-0941-95B1-FDAEB9CCDF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9203" name="灯片编号占位符 3">
            <a:extLst>
              <a:ext uri="{FF2B5EF4-FFF2-40B4-BE49-F238E27FC236}">
                <a16:creationId xmlns:a16="http://schemas.microsoft.com/office/drawing/2014/main" id="{1270490D-5F07-6448-87B9-F94EEFC008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B2C0DE6-CA32-714D-9857-1FEE24AAE6D8}" type="slidenum">
              <a:rPr lang="zh-CN" altLang="en-US" smtClean="0"/>
              <a:pPr/>
              <a:t>158</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幻灯片图像占位符 1">
            <a:extLst>
              <a:ext uri="{FF2B5EF4-FFF2-40B4-BE49-F238E27FC236}">
                <a16:creationId xmlns:a16="http://schemas.microsoft.com/office/drawing/2014/main" id="{09A46B88-B3DF-9746-B58E-7C042DBFD32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1250" name="备注占位符 2">
            <a:extLst>
              <a:ext uri="{FF2B5EF4-FFF2-40B4-BE49-F238E27FC236}">
                <a16:creationId xmlns:a16="http://schemas.microsoft.com/office/drawing/2014/main" id="{BA9CE7F5-EC56-3448-88B5-90C15FAFAE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1251" name="灯片编号占位符 3">
            <a:extLst>
              <a:ext uri="{FF2B5EF4-FFF2-40B4-BE49-F238E27FC236}">
                <a16:creationId xmlns:a16="http://schemas.microsoft.com/office/drawing/2014/main" id="{55BC3E8C-C887-F24C-B211-FFB2B2C65C6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F5AC217-DD10-3649-802C-2D25CC59E8F0}" type="slidenum">
              <a:rPr lang="zh-CN" altLang="en-US" smtClean="0"/>
              <a:pPr/>
              <a:t>159</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幻灯片图像占位符 1">
            <a:extLst>
              <a:ext uri="{FF2B5EF4-FFF2-40B4-BE49-F238E27FC236}">
                <a16:creationId xmlns:a16="http://schemas.microsoft.com/office/drawing/2014/main" id="{B2C2EF32-3405-C848-9D65-95647E2B7F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8" name="备注占位符 2">
            <a:extLst>
              <a:ext uri="{FF2B5EF4-FFF2-40B4-BE49-F238E27FC236}">
                <a16:creationId xmlns:a16="http://schemas.microsoft.com/office/drawing/2014/main" id="{5C9A6FD5-33DB-EF46-B2AB-51CBB5DFED7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3299" name="灯片编号占位符 3">
            <a:extLst>
              <a:ext uri="{FF2B5EF4-FFF2-40B4-BE49-F238E27FC236}">
                <a16:creationId xmlns:a16="http://schemas.microsoft.com/office/drawing/2014/main" id="{CDDAB84A-FDE2-9347-A50C-71D0A6441F3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D282BA-2848-C248-AA1C-5880565BF73A}" type="slidenum">
              <a:rPr lang="zh-CN" altLang="en-US" smtClean="0"/>
              <a:pPr/>
              <a:t>160</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a:extLst>
              <a:ext uri="{FF2B5EF4-FFF2-40B4-BE49-F238E27FC236}">
                <a16:creationId xmlns:a16="http://schemas.microsoft.com/office/drawing/2014/main" id="{8B637E09-D198-8F47-A71B-8E73386D55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F6CC797-6C17-E44F-88AB-84159C35270F}" type="slidenum">
              <a:rPr lang="en-US" altLang="zh-CN"/>
              <a:pPr eaLnBrk="1" hangingPunct="1"/>
              <a:t>162</a:t>
            </a:fld>
            <a:endParaRPr lang="en-US" altLang="zh-CN"/>
          </a:p>
        </p:txBody>
      </p:sp>
      <p:sp>
        <p:nvSpPr>
          <p:cNvPr id="131075" name="Rectangle 2">
            <a:extLst>
              <a:ext uri="{FF2B5EF4-FFF2-40B4-BE49-F238E27FC236}">
                <a16:creationId xmlns:a16="http://schemas.microsoft.com/office/drawing/2014/main" id="{4FE158AC-EC0F-CB46-8791-5B1D17FCC680}"/>
              </a:ext>
            </a:extLst>
          </p:cNvPr>
          <p:cNvSpPr>
            <a:spLocks noGrp="1" noRot="1" noChangeAspect="1" noChangeArrowheads="1" noTextEdit="1"/>
          </p:cNvSpPr>
          <p:nvPr>
            <p:ph type="sldImg"/>
          </p:nvPr>
        </p:nvSpPr>
        <p:spPr>
          <a:ln/>
        </p:spPr>
      </p:sp>
      <p:sp>
        <p:nvSpPr>
          <p:cNvPr id="131076" name="Rectangle 3">
            <a:extLst>
              <a:ext uri="{FF2B5EF4-FFF2-40B4-BE49-F238E27FC236}">
                <a16:creationId xmlns:a16="http://schemas.microsoft.com/office/drawing/2014/main" id="{E26A09C2-649D-0144-BC92-C9C0F11713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生产率与成本密切相关，生产率的提高往往意味着成本的下降，开发周期的缩短。生产率与质量之间也有着内在的联系，表面上看，追求高质量会延长软件开发时间，并因此增加了成本，似乎降低了生产率。但如果生产的软件质量差，虽然开发的时间可能缩短，但之后可能会造成返工，总的开发时间可能会更长。即使不返工，也无疑会增加维护代价。 </a:t>
            </a:r>
          </a:p>
        </p:txBody>
      </p:sp>
    </p:spTree>
    <p:extLst>
      <p:ext uri="{BB962C8B-B14F-4D97-AF65-F5344CB8AC3E}">
        <p14:creationId xmlns:p14="http://schemas.microsoft.com/office/powerpoint/2010/main" val="4128008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829927A6-B34A-E745-8111-26775ADBDB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DEC7345-60AE-7E48-BFB3-7FC6EE859F63}" type="slidenum">
              <a:rPr lang="en-US" altLang="zh-CN"/>
              <a:pPr eaLnBrk="1" hangingPunct="1"/>
              <a:t>22</a:t>
            </a:fld>
            <a:endParaRPr lang="en-US" altLang="zh-CN"/>
          </a:p>
        </p:txBody>
      </p:sp>
      <p:sp>
        <p:nvSpPr>
          <p:cNvPr id="74755" name="Rectangle 2">
            <a:extLst>
              <a:ext uri="{FF2B5EF4-FFF2-40B4-BE49-F238E27FC236}">
                <a16:creationId xmlns:a16="http://schemas.microsoft.com/office/drawing/2014/main" id="{0D6DD02E-4ED2-384A-B99C-8165E0871061}"/>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CC8ECFD4-3E8B-144E-AE4D-8DC9910901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一个程序如果写得密密麻麻，分不出层次来常常是很难看懂的。应该利用空格、空行和移行组织程序的视觉结构。</a:t>
            </a:r>
          </a:p>
        </p:txBody>
      </p:sp>
    </p:spTree>
    <p:extLst>
      <p:ext uri="{BB962C8B-B14F-4D97-AF65-F5344CB8AC3E}">
        <p14:creationId xmlns:p14="http://schemas.microsoft.com/office/powerpoint/2010/main" val="95068063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幻灯片图像占位符 1">
            <a:extLst>
              <a:ext uri="{FF2B5EF4-FFF2-40B4-BE49-F238E27FC236}">
                <a16:creationId xmlns:a16="http://schemas.microsoft.com/office/drawing/2014/main" id="{99E127BC-82D2-7141-83CB-CDEC83572F8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5346" name="备注占位符 2">
            <a:extLst>
              <a:ext uri="{FF2B5EF4-FFF2-40B4-BE49-F238E27FC236}">
                <a16:creationId xmlns:a16="http://schemas.microsoft.com/office/drawing/2014/main" id="{4E715DE7-724A-6641-BC5E-0175DB5904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5347" name="灯片编号占位符 3">
            <a:extLst>
              <a:ext uri="{FF2B5EF4-FFF2-40B4-BE49-F238E27FC236}">
                <a16:creationId xmlns:a16="http://schemas.microsoft.com/office/drawing/2014/main" id="{A4688294-1BC4-9B4F-A0BE-5870525E54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46E676B-9A3D-E249-BF4D-AF6778B80CBE}" type="slidenum">
              <a:rPr lang="zh-CN" altLang="en-US" smtClean="0"/>
              <a:pPr/>
              <a:t>184</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幻灯片图像占位符 1">
            <a:extLst>
              <a:ext uri="{FF2B5EF4-FFF2-40B4-BE49-F238E27FC236}">
                <a16:creationId xmlns:a16="http://schemas.microsoft.com/office/drawing/2014/main" id="{787CAD90-F3FB-9E40-AA72-C7819DAB793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7394" name="备注占位符 2">
            <a:extLst>
              <a:ext uri="{FF2B5EF4-FFF2-40B4-BE49-F238E27FC236}">
                <a16:creationId xmlns:a16="http://schemas.microsoft.com/office/drawing/2014/main" id="{AB85A969-E32D-2643-8C25-43817BBAEB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7395" name="灯片编号占位符 3">
            <a:extLst>
              <a:ext uri="{FF2B5EF4-FFF2-40B4-BE49-F238E27FC236}">
                <a16:creationId xmlns:a16="http://schemas.microsoft.com/office/drawing/2014/main" id="{06471B40-026A-9644-9AE9-42379E457CB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716208-FE62-3F4D-9780-089BC9EAFF29}" type="slidenum">
              <a:rPr lang="zh-CN" altLang="en-US" smtClean="0"/>
              <a:pPr/>
              <a:t>185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幻灯片图像占位符 1">
            <a:extLst>
              <a:ext uri="{FF2B5EF4-FFF2-40B4-BE49-F238E27FC236}">
                <a16:creationId xmlns:a16="http://schemas.microsoft.com/office/drawing/2014/main" id="{22C1522C-F646-A942-B157-BDC9873A22E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9442" name="备注占位符 2">
            <a:extLst>
              <a:ext uri="{FF2B5EF4-FFF2-40B4-BE49-F238E27FC236}">
                <a16:creationId xmlns:a16="http://schemas.microsoft.com/office/drawing/2014/main" id="{BA5D128B-5035-154D-B1F4-0968B1FF98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9443" name="灯片编号占位符 3">
            <a:extLst>
              <a:ext uri="{FF2B5EF4-FFF2-40B4-BE49-F238E27FC236}">
                <a16:creationId xmlns:a16="http://schemas.microsoft.com/office/drawing/2014/main" id="{AAE0DDCF-60C4-DD46-9BC2-A045E753145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742C27-51D0-8B45-BB26-2633E690D26A}" type="slidenum">
              <a:rPr lang="zh-CN" altLang="en-US" smtClean="0"/>
              <a:pPr/>
              <a:t>186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幻灯片图像占位符 1">
            <a:extLst>
              <a:ext uri="{FF2B5EF4-FFF2-40B4-BE49-F238E27FC236}">
                <a16:creationId xmlns:a16="http://schemas.microsoft.com/office/drawing/2014/main" id="{7C23D724-1763-F44D-964C-A8800F0C46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1490" name="备注占位符 2">
            <a:extLst>
              <a:ext uri="{FF2B5EF4-FFF2-40B4-BE49-F238E27FC236}">
                <a16:creationId xmlns:a16="http://schemas.microsoft.com/office/drawing/2014/main" id="{A3851677-F5D7-3E48-BEDB-7A005FB4BE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1491" name="灯片编号占位符 3">
            <a:extLst>
              <a:ext uri="{FF2B5EF4-FFF2-40B4-BE49-F238E27FC236}">
                <a16:creationId xmlns:a16="http://schemas.microsoft.com/office/drawing/2014/main" id="{6F2D0620-E47F-944F-AA6D-407A9490C4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C0BA5B-92A8-BF41-97A6-996515067697}" type="slidenum">
              <a:rPr lang="zh-CN" altLang="en-US" smtClean="0"/>
              <a:pPr/>
              <a:t>187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7" name="幻灯片图像占位符 1">
            <a:extLst>
              <a:ext uri="{FF2B5EF4-FFF2-40B4-BE49-F238E27FC236}">
                <a16:creationId xmlns:a16="http://schemas.microsoft.com/office/drawing/2014/main" id="{51133187-DE88-C547-A972-3B887621D7A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3538" name="备注占位符 2">
            <a:extLst>
              <a:ext uri="{FF2B5EF4-FFF2-40B4-BE49-F238E27FC236}">
                <a16:creationId xmlns:a16="http://schemas.microsoft.com/office/drawing/2014/main" id="{CF6024C3-6A66-FA41-905A-2D037B841B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1</a:t>
            </a:r>
            <a:r>
              <a:rPr lang="zh-CN" altLang="en-US"/>
              <a:t>、</a:t>
            </a:r>
            <a:r>
              <a:rPr lang="zh-CN" altLang="zh-CN"/>
              <a:t>以上列出的启发式规则只是测试时可能遇到的情况中的很小一部分，实际情况千变万化，根本无法一一列出。为了正确划分等价类，一是要注意积累经验，二是要正确分析被测程序的功能。此外，在划分无效的等价类时还必须考虑编译程序的检错功能，一般说来，不需要设计测试数据来暴露编译程序肯定能发现的错误。最后说明一点，上面列出的启发式规则虽然都是针对输入数据说的，但是其中绝大部分也同样适用于输出数据。</a:t>
            </a:r>
            <a:endParaRPr lang="zh-CN" altLang="en-US"/>
          </a:p>
        </p:txBody>
      </p:sp>
      <p:sp>
        <p:nvSpPr>
          <p:cNvPr id="193539" name="灯片编号占位符 3">
            <a:extLst>
              <a:ext uri="{FF2B5EF4-FFF2-40B4-BE49-F238E27FC236}">
                <a16:creationId xmlns:a16="http://schemas.microsoft.com/office/drawing/2014/main" id="{9CCA1519-DA34-B14B-BA69-B4BEA4C981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79229A8-233D-634C-8821-70EDF9E96E46}" type="slidenum">
              <a:rPr lang="zh-CN" altLang="en-US" smtClean="0"/>
              <a:pPr/>
              <a:t>188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5" name="幻灯片图像占位符 1">
            <a:extLst>
              <a:ext uri="{FF2B5EF4-FFF2-40B4-BE49-F238E27FC236}">
                <a16:creationId xmlns:a16="http://schemas.microsoft.com/office/drawing/2014/main" id="{5F0F1822-9D72-7548-A9CE-B68B4BE820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5586" name="备注占位符 2">
            <a:extLst>
              <a:ext uri="{FF2B5EF4-FFF2-40B4-BE49-F238E27FC236}">
                <a16:creationId xmlns:a16="http://schemas.microsoft.com/office/drawing/2014/main" id="{651E155F-62BF-7C4E-9FD5-33B3AE65F05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5587" name="灯片编号占位符 3">
            <a:extLst>
              <a:ext uri="{FF2B5EF4-FFF2-40B4-BE49-F238E27FC236}">
                <a16:creationId xmlns:a16="http://schemas.microsoft.com/office/drawing/2014/main" id="{06A3E5F5-8791-7848-8A82-4DC7F7C626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6A84AC-4809-574A-8A65-B7F32E90884D}" type="slidenum">
              <a:rPr lang="zh-CN" altLang="en-US" smtClean="0"/>
              <a:pPr/>
              <a:t>189</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3" name="幻灯片图像占位符 1">
            <a:extLst>
              <a:ext uri="{FF2B5EF4-FFF2-40B4-BE49-F238E27FC236}">
                <a16:creationId xmlns:a16="http://schemas.microsoft.com/office/drawing/2014/main" id="{0FCC2C30-7984-D84B-9D86-A37AA454C2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7634" name="备注占位符 2">
            <a:extLst>
              <a:ext uri="{FF2B5EF4-FFF2-40B4-BE49-F238E27FC236}">
                <a16:creationId xmlns:a16="http://schemas.microsoft.com/office/drawing/2014/main" id="{E207271D-6054-3F45-848A-DE05B10466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7635" name="灯片编号占位符 3">
            <a:extLst>
              <a:ext uri="{FF2B5EF4-FFF2-40B4-BE49-F238E27FC236}">
                <a16:creationId xmlns:a16="http://schemas.microsoft.com/office/drawing/2014/main" id="{2B3A1073-E20C-F146-AE92-E04B49C57C3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6D4DEE-D65F-A745-8DB4-C4B021B82044}" type="slidenum">
              <a:rPr lang="zh-CN" altLang="en-US" smtClean="0"/>
              <a:pPr/>
              <a:t>190</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1" name="幻灯片图像占位符 1">
            <a:extLst>
              <a:ext uri="{FF2B5EF4-FFF2-40B4-BE49-F238E27FC236}">
                <a16:creationId xmlns:a16="http://schemas.microsoft.com/office/drawing/2014/main" id="{11C7FE68-3EF6-3E44-BC07-E545C60B74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2" name="备注占位符 2">
            <a:extLst>
              <a:ext uri="{FF2B5EF4-FFF2-40B4-BE49-F238E27FC236}">
                <a16:creationId xmlns:a16="http://schemas.microsoft.com/office/drawing/2014/main" id="{226E00C4-1AE1-AB4C-A8AB-8B09FA81602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9683" name="灯片编号占位符 3">
            <a:extLst>
              <a:ext uri="{FF2B5EF4-FFF2-40B4-BE49-F238E27FC236}">
                <a16:creationId xmlns:a16="http://schemas.microsoft.com/office/drawing/2014/main" id="{B6A1038F-C074-234A-9EFF-5B3BF4313F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4D86DB-838B-954D-BFE6-05FD84255EF7}" type="slidenum">
              <a:rPr lang="zh-CN" altLang="en-US" smtClean="0"/>
              <a:pPr/>
              <a:t>191</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29" name="幻灯片图像占位符 1">
            <a:extLst>
              <a:ext uri="{FF2B5EF4-FFF2-40B4-BE49-F238E27FC236}">
                <a16:creationId xmlns:a16="http://schemas.microsoft.com/office/drawing/2014/main" id="{FCE64429-66EA-4640-B5F0-FADDE74273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1730" name="备注占位符 2">
            <a:extLst>
              <a:ext uri="{FF2B5EF4-FFF2-40B4-BE49-F238E27FC236}">
                <a16:creationId xmlns:a16="http://schemas.microsoft.com/office/drawing/2014/main" id="{77941F1E-9159-494D-B481-134241F89FF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1731" name="灯片编号占位符 3">
            <a:extLst>
              <a:ext uri="{FF2B5EF4-FFF2-40B4-BE49-F238E27FC236}">
                <a16:creationId xmlns:a16="http://schemas.microsoft.com/office/drawing/2014/main" id="{121758E8-82C4-B848-B245-61336D6D558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CCC2A92-C26A-0D48-AE52-03FE70CD583F}" type="slidenum">
              <a:rPr lang="zh-CN" altLang="en-US" smtClean="0"/>
              <a:pPr/>
              <a:t>192</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幻灯片图像占位符 1">
            <a:extLst>
              <a:ext uri="{FF2B5EF4-FFF2-40B4-BE49-F238E27FC236}">
                <a16:creationId xmlns:a16="http://schemas.microsoft.com/office/drawing/2014/main" id="{C9F0582E-8C7B-0646-B3AD-DA1307E51E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3778" name="备注占位符 2">
            <a:extLst>
              <a:ext uri="{FF2B5EF4-FFF2-40B4-BE49-F238E27FC236}">
                <a16:creationId xmlns:a16="http://schemas.microsoft.com/office/drawing/2014/main" id="{74AE1357-C843-004A-A194-36B7B2691D6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3779" name="灯片编号占位符 3">
            <a:extLst>
              <a:ext uri="{FF2B5EF4-FFF2-40B4-BE49-F238E27FC236}">
                <a16:creationId xmlns:a16="http://schemas.microsoft.com/office/drawing/2014/main" id="{76A9AE9F-30AE-FB43-A8DC-3D216F21B51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182ADBF-060D-DB47-A66B-A5FD6C25987A}" type="slidenum">
              <a:rPr lang="zh-CN" altLang="en-US" smtClean="0"/>
              <a:pPr/>
              <a:t>193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88DD6384-F765-CD4E-9B4F-051D7709577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A239A35E-BCCA-1745-803E-78E13617EF6D}"/>
              </a:ext>
            </a:extLst>
          </p:cNvPr>
          <p:cNvSpPr>
            <a:spLocks noGrp="1"/>
          </p:cNvSpPr>
          <p:nvPr>
            <p:ph type="dt" sz="half" idx="10"/>
          </p:nvPr>
        </p:nvSpPr>
        <p:spPr/>
        <p:txBody>
          <a:bodyPr/>
          <a:lstStyle>
            <a:lvl1pPr>
              <a:defRPr/>
            </a:lvl1pPr>
          </a:lstStyle>
          <a:p>
            <a:pPr>
              <a:defRPr/>
            </a:pPr>
            <a:fld id="{55A6F6CA-2F9D-8D41-95CD-2585D430979D}" type="datetime1">
              <a:rPr lang="es-ES" altLang="zh-CN"/>
              <a:pPr>
                <a:defRPr/>
              </a:pPr>
              <a:t>16/4/25</a:t>
            </a:fld>
            <a:endParaRPr lang="es-ES" altLang="zh-CN"/>
          </a:p>
        </p:txBody>
      </p:sp>
      <p:sp>
        <p:nvSpPr>
          <p:cNvPr id="6" name="4 Marcador de pie de página">
            <a:extLst>
              <a:ext uri="{FF2B5EF4-FFF2-40B4-BE49-F238E27FC236}">
                <a16:creationId xmlns:a16="http://schemas.microsoft.com/office/drawing/2014/main" id="{36EBF8A2-4558-684B-859E-DBA4DD8A93B2}"/>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746CCB0C-04E4-5C4E-A817-5152620666ED}"/>
              </a:ext>
            </a:extLst>
          </p:cNvPr>
          <p:cNvSpPr>
            <a:spLocks noGrp="1"/>
          </p:cNvSpPr>
          <p:nvPr>
            <p:ph type="sldNum" sz="quarter" idx="12"/>
          </p:nvPr>
        </p:nvSpPr>
        <p:spPr/>
        <p:txBody>
          <a:bodyPr/>
          <a:lstStyle>
            <a:lvl1pPr>
              <a:defRPr/>
            </a:lvl1pPr>
          </a:lstStyle>
          <a:p>
            <a:pPr>
              <a:defRPr/>
            </a:pPr>
            <a:fld id="{3725B4B3-53BA-534B-B352-374E9F8C942B}" type="slidenum">
              <a:rPr lang="es-ES" altLang="zh-CN"/>
              <a:pPr>
                <a:defRPr/>
              </a:pPr>
              <a:t>‹#›</a:t>
            </a:fld>
            <a:endParaRPr lang="es-ES" altLang="zh-CN"/>
          </a:p>
        </p:txBody>
      </p:sp>
    </p:spTree>
    <p:extLst>
      <p:ext uri="{BB962C8B-B14F-4D97-AF65-F5344CB8AC3E}">
        <p14:creationId xmlns:p14="http://schemas.microsoft.com/office/powerpoint/2010/main" val="65509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82422E55-E37A-3B47-9879-E7F8A9C68947}"/>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FD7EA537-BB7A-8A45-BF9B-C0E5A03286B0}"/>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90AB6888-BFCF-FC40-BB20-022126384084}"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A918C8F1-5AFA-D84C-B03C-86830F98CE0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5EB02855-15E0-A24A-B483-54AF962F87D6}"/>
              </a:ext>
            </a:extLst>
          </p:cNvPr>
          <p:cNvSpPr>
            <a:spLocks noGrp="1"/>
          </p:cNvSpPr>
          <p:nvPr>
            <p:ph type="dt" sz="half" idx="10"/>
          </p:nvPr>
        </p:nvSpPr>
        <p:spPr/>
        <p:txBody>
          <a:bodyPr/>
          <a:lstStyle>
            <a:lvl1pPr>
              <a:defRPr/>
            </a:lvl1pPr>
          </a:lstStyle>
          <a:p>
            <a:pPr>
              <a:defRPr/>
            </a:pPr>
            <a:fld id="{2413F41D-235F-6049-AE8C-DBC8594D9157}" type="datetime1">
              <a:rPr lang="es-ES" altLang="zh-CN"/>
              <a:pPr>
                <a:defRPr/>
              </a:pPr>
              <a:t>16/4/25</a:t>
            </a:fld>
            <a:endParaRPr lang="es-ES" altLang="zh-CN" dirty="0"/>
          </a:p>
        </p:txBody>
      </p:sp>
      <p:sp>
        <p:nvSpPr>
          <p:cNvPr id="8" name="4 Marcador de pie de página">
            <a:extLst>
              <a:ext uri="{FF2B5EF4-FFF2-40B4-BE49-F238E27FC236}">
                <a16:creationId xmlns:a16="http://schemas.microsoft.com/office/drawing/2014/main" id="{1DB3007B-D44F-4C47-AD58-D068E39E7335}"/>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17792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1B1E7138-CFAC-EE4E-AED2-25FDEA23D102}"/>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8D0C50A3-986E-9849-986C-1CC2AD3A9A44}"/>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1330E09B-C7C6-8B4F-BF41-CE81F2139A59}"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2A1E324-C613-454E-A070-4973B35461E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EB62546F-EA6B-EC4D-8253-F5D220AC0855}"/>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E7D944F8-B6D3-CE41-8DC2-4AE8B6CB8AF7}"/>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24455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6F233B9D-A99A-DB40-A3F6-188BEA943E8C}"/>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C2F59753-6F7E-1E43-BC30-B4D9D870D1B1}"/>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674A9C00-4AEB-AA4F-91B8-3308722871A9}"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68C89279-56E2-1045-BF8F-736EE1FC4CC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06DEFE4E-635F-CB42-9325-F688E662A504}"/>
              </a:ext>
            </a:extLst>
          </p:cNvPr>
          <p:cNvSpPr>
            <a:spLocks noGrp="1"/>
          </p:cNvSpPr>
          <p:nvPr>
            <p:ph type="dt" sz="half" idx="10"/>
          </p:nvPr>
        </p:nvSpPr>
        <p:spPr/>
        <p:txBody>
          <a:bodyPr/>
          <a:lstStyle>
            <a:lvl1pPr>
              <a:defRPr/>
            </a:lvl1pPr>
          </a:lstStyle>
          <a:p>
            <a:pPr>
              <a:defRPr/>
            </a:pPr>
            <a:fld id="{22912505-8F27-A74D-8D9F-547B80080F1E}" type="datetime1">
              <a:rPr lang="es-ES" altLang="zh-CN"/>
              <a:pPr>
                <a:defRPr/>
              </a:pPr>
              <a:t>16/4/25</a:t>
            </a:fld>
            <a:endParaRPr lang="es-ES" altLang="zh-CN"/>
          </a:p>
        </p:txBody>
      </p:sp>
      <p:sp>
        <p:nvSpPr>
          <p:cNvPr id="6" name="4 Marcador de pie de página">
            <a:extLst>
              <a:ext uri="{FF2B5EF4-FFF2-40B4-BE49-F238E27FC236}">
                <a16:creationId xmlns:a16="http://schemas.microsoft.com/office/drawing/2014/main" id="{DBE3D39B-7293-5B44-84C4-422988A82692}"/>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424949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4879CDE-CFBF-E74A-8AAF-3CE3C6B31D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E5DDA963-00BC-CD49-8F6D-5D8FC744DB8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712DF04-0F45-7548-86C2-F767599A7A09}"/>
              </a:ext>
            </a:extLst>
          </p:cNvPr>
          <p:cNvSpPr>
            <a:spLocks noGrp="1" noChangeArrowheads="1"/>
          </p:cNvSpPr>
          <p:nvPr>
            <p:ph type="sldNum" sz="quarter" idx="12"/>
          </p:nvPr>
        </p:nvSpPr>
        <p:spPr>
          <a:ln/>
        </p:spPr>
        <p:txBody>
          <a:bodyPr/>
          <a:lstStyle>
            <a:lvl1pPr>
              <a:defRPr/>
            </a:lvl1pPr>
          </a:lstStyle>
          <a:p>
            <a:fld id="{434E4F7C-F483-7947-BF5F-A16D19D8E371}" type="slidenum">
              <a:rPr lang="en-US" altLang="zh-CN"/>
              <a:pPr/>
              <a:t>‹#›</a:t>
            </a:fld>
            <a:endParaRPr lang="en-US" altLang="zh-CN"/>
          </a:p>
        </p:txBody>
      </p:sp>
    </p:spTree>
    <p:extLst>
      <p:ext uri="{BB962C8B-B14F-4D97-AF65-F5344CB8AC3E}">
        <p14:creationId xmlns:p14="http://schemas.microsoft.com/office/powerpoint/2010/main" val="295900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BED24D06-5EA0-EB4A-9BCA-211EA80A290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0DD58F14-CA56-E247-A738-AF17EF9BC28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11B7ABF6-860D-9942-92F9-9561DA720963}" type="datetime1">
              <a:rPr lang="es-ES" altLang="zh-CN"/>
              <a:pPr>
                <a:defRPr/>
              </a:pPr>
              <a:t>16/4/25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26FBD259-4B65-FC46-A504-7A6A81C1DB8F}" type="slidenum">
              <a:rPr lang="es-ES" altLang="zh-CN"/>
              <a:pPr>
                <a:defRPr/>
              </a:pPr>
              <a:t>‹#›</a:t>
            </a:fld>
            <a:endParaRPr lang="es-ES" altLang="zh-CN"/>
          </a:p>
        </p:txBody>
      </p:sp>
      <p:pic>
        <p:nvPicPr>
          <p:cNvPr id="1031" name="Imagen 5">
            <a:extLst>
              <a:ext uri="{FF2B5EF4-FFF2-40B4-BE49-F238E27FC236}">
                <a16:creationId xmlns:a16="http://schemas.microsoft.com/office/drawing/2014/main" id="{8D1FDBC6-F748-AF48-9D01-F188E5392973}"/>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0063E6E1-5DE3-D543-8536-82534083E554}"/>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emf"/><Relationship Id="rId5" Type="http://schemas.openxmlformats.org/officeDocument/2006/relationships/oleObject" Target="../embeddings/oleObject2.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4.bin"/></Relationships>
</file>

<file path=ppt/slides/_rels/slide175.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2.emf"/><Relationship Id="rId5" Type="http://schemas.openxmlformats.org/officeDocument/2006/relationships/oleObject" Target="../embeddings/oleObject6.bin"/><Relationship Id="rId4" Type="http://schemas.openxmlformats.org/officeDocument/2006/relationships/image" Target="../media/image31.emf"/><Relationship Id="rId9" Type="http://schemas.openxmlformats.org/officeDocument/2006/relationships/image" Target="../media/image26.emf"/></Relationships>
</file>

<file path=ppt/slides/_rels/slide176.xml.rels><?xml version="1.0" encoding="UTF-8" standalone="yes"?>
<Relationships xmlns="http://schemas.openxmlformats.org/package/2006/relationships"><Relationship Id="rId8" Type="http://schemas.openxmlformats.org/officeDocument/2006/relationships/image" Target="../media/image33.e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5.emf"/><Relationship Id="rId5" Type="http://schemas.openxmlformats.org/officeDocument/2006/relationships/oleObject" Target="../embeddings/oleObject9.bin"/><Relationship Id="rId4" Type="http://schemas.openxmlformats.org/officeDocument/2006/relationships/image" Target="../media/image34.emf"/><Relationship Id="rId9" Type="http://schemas.openxmlformats.org/officeDocument/2006/relationships/image" Target="../media/image26.emf"/></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5.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47CB1861-5540-2943-9072-037821D64AF2}"/>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5125" name="5 CuadroTexto">
            <a:extLst>
              <a:ext uri="{FF2B5EF4-FFF2-40B4-BE49-F238E27FC236}">
                <a16:creationId xmlns:a16="http://schemas.microsoft.com/office/drawing/2014/main" id="{CA169E71-8B89-1841-A55F-42E0EB0D969F}"/>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mn-ea"/>
                <a:ea typeface="+mn-ea"/>
              </a:rPr>
              <a:t>第</a:t>
            </a:r>
            <a:r>
              <a:rPr lang="en-US" altLang="zh-CN" sz="4000" b="1" dirty="0">
                <a:latin typeface="+mn-ea"/>
                <a:ea typeface="+mn-ea"/>
              </a:rPr>
              <a:t>7</a:t>
            </a:r>
            <a:r>
              <a:rPr lang="zh-CN" altLang="en-US" sz="4000" b="1" dirty="0">
                <a:latin typeface="+mn-ea"/>
                <a:ea typeface="+mn-ea"/>
              </a:rPr>
              <a:t>章  实现</a:t>
            </a:r>
            <a:endParaRPr lang="en-US" altLang="zh-CN" sz="4000" b="1" dirty="0">
              <a:latin typeface="+mn-ea"/>
              <a:ea typeface="+mn-ea"/>
            </a:endParaRPr>
          </a:p>
        </p:txBody>
      </p:sp>
      <p:sp>
        <p:nvSpPr>
          <p:cNvPr id="4" name="等腰三角形 3">
            <a:extLst>
              <a:ext uri="{FF2B5EF4-FFF2-40B4-BE49-F238E27FC236}">
                <a16:creationId xmlns:a16="http://schemas.microsoft.com/office/drawing/2014/main" id="{25F0CFDA-4F42-2947-9C1E-DF7E44C544AA}"/>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67CFACD8-C013-B04D-B42A-FAF26F1D3774}"/>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程序设计语言的分类</a:t>
            </a:r>
          </a:p>
          <a:p>
            <a:pPr eaLnBrk="1" hangingPunct="1">
              <a:buClr>
                <a:schemeClr val="accent2"/>
              </a:buClr>
              <a:buSzPct val="75000"/>
              <a:buFont typeface="Wingdings" pitchFamily="2" charset="2"/>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第四代语言（</a:t>
            </a:r>
            <a:r>
              <a:rPr lang="en-US" altLang="zh-CN" sz="2800">
                <a:latin typeface="楷体_GB2312" pitchFamily="49" charset="-122"/>
                <a:ea typeface="楷体_GB2312" pitchFamily="49" charset="-122"/>
              </a:rPr>
              <a:t>4GL</a:t>
            </a:r>
            <a:r>
              <a:rPr lang="zh-CN" altLang="en-US" sz="2800">
                <a:latin typeface="楷体_GB2312" pitchFamily="49" charset="-122"/>
                <a:ea typeface="楷体_GB2312" pitchFamily="49" charset="-122"/>
              </a:rPr>
              <a:t>）</a:t>
            </a:r>
          </a:p>
          <a:p>
            <a:pPr eaLnBrk="1" hangingPunct="1">
              <a:buClr>
                <a:schemeClr val="accent2"/>
              </a:buClr>
              <a:buSzPct val="75000"/>
              <a:buFont typeface="Wingdings" pitchFamily="2" charset="2"/>
              <a:buChar char="Ø"/>
            </a:pPr>
            <a:r>
              <a:rPr lang="en-US" altLang="zh-CN" sz="2800">
                <a:latin typeface="楷体_GB2312" pitchFamily="49" charset="-122"/>
                <a:ea typeface="楷体_GB2312" pitchFamily="49" charset="-122"/>
              </a:rPr>
              <a:t>4GL</a:t>
            </a:r>
            <a:r>
              <a:rPr lang="zh-CN" altLang="en-US" sz="2800">
                <a:latin typeface="楷体_GB2312" pitchFamily="49" charset="-122"/>
                <a:ea typeface="楷体_GB2312" pitchFamily="49" charset="-122"/>
              </a:rPr>
              <a:t>以数据库管理系统所提供的功能为核心，进一步构造了开发高层软件系统的开发环境，如报表生成系统、多窗口表格设计系统、菜单生成系统等。</a:t>
            </a:r>
          </a:p>
          <a:p>
            <a:pPr eaLnBrk="1" hangingPunct="1">
              <a:buClr>
                <a:schemeClr val="accent2"/>
              </a:buClr>
              <a:buSzPct val="75000"/>
              <a:buFont typeface="Wingdings" pitchFamily="2" charset="2"/>
              <a:buChar char="Ø"/>
            </a:pPr>
            <a:r>
              <a:rPr lang="en-US" altLang="zh-CN" sz="2800">
                <a:latin typeface="楷体_GB2312" pitchFamily="49" charset="-122"/>
                <a:ea typeface="楷体_GB2312" pitchFamily="49" charset="-122"/>
              </a:rPr>
              <a:t>4GL</a:t>
            </a:r>
            <a:r>
              <a:rPr lang="zh-CN" altLang="en-US" sz="2800">
                <a:latin typeface="楷体_GB2312" pitchFamily="49" charset="-122"/>
                <a:ea typeface="楷体_GB2312" pitchFamily="49" charset="-122"/>
              </a:rPr>
              <a:t>提供了功能强大的非过程化问题定义手段，用户只需告诉系统做什么，而无须说明怎么做。 </a:t>
            </a:r>
          </a:p>
        </p:txBody>
      </p:sp>
      <p:sp>
        <p:nvSpPr>
          <p:cNvPr id="2" name="Title 1">
            <a:extLst>
              <a:ext uri="{FF2B5EF4-FFF2-40B4-BE49-F238E27FC236}">
                <a16:creationId xmlns:a16="http://schemas.microsoft.com/office/drawing/2014/main" id="{DA5EC61C-A44A-F64C-9740-E395ED0A140A}"/>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ABF393E-5CF0-4642-986D-6C8ACB7A3D5C}"/>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785F7561-2622-104E-B6A6-1E5BDD4F382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A9CA8950-EFDE-B644-AFA3-956C6C13FDA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35265219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3">
            <a:extLst>
              <a:ext uri="{FF2B5EF4-FFF2-40B4-BE49-F238E27FC236}">
                <a16:creationId xmlns:a16="http://schemas.microsoft.com/office/drawing/2014/main" id="{F4935DF0-DCF4-5643-A6F1-54F7363B520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7346" name="TextBox 7">
            <a:extLst>
              <a:ext uri="{FF2B5EF4-FFF2-40B4-BE49-F238E27FC236}">
                <a16:creationId xmlns:a16="http://schemas.microsoft.com/office/drawing/2014/main" id="{0BE54DEC-AFCD-1542-A7A1-F82AB666D43B}"/>
              </a:ext>
            </a:extLst>
          </p:cNvPr>
          <p:cNvSpPr txBox="1">
            <a:spLocks noChangeArrowheads="1"/>
          </p:cNvSpPr>
          <p:nvPr/>
        </p:nvSpPr>
        <p:spPr bwMode="auto">
          <a:xfrm>
            <a:off x="539750" y="1566863"/>
            <a:ext cx="8353425"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验收测试</a:t>
            </a:r>
            <a:endParaRPr lang="en-US" altLang="zh-CN" sz="2400" b="1">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验收测试把软件系统作为单一的实体进行测试，测试内容与系统测试基本类似，但是它是在</a:t>
            </a:r>
            <a:r>
              <a:rPr lang="zh-CN" altLang="zh-CN" sz="2400" b="1">
                <a:solidFill>
                  <a:schemeClr val="accent2"/>
                </a:solidFill>
                <a:latin typeface="宋体" panose="02010600030101010101" pitchFamily="2" charset="-122"/>
              </a:rPr>
              <a:t>用户</a:t>
            </a:r>
            <a:r>
              <a:rPr lang="zh-CN" altLang="zh-CN" sz="2400">
                <a:latin typeface="宋体" panose="02010600030101010101" pitchFamily="2" charset="-122"/>
              </a:rPr>
              <a:t>积极参与下进行的，而且可能主要使用实际数据</a:t>
            </a:r>
            <a:r>
              <a:rPr lang="en-US" altLang="zh-CN" sz="2400">
                <a:latin typeface="宋体" panose="02010600030101010101" pitchFamily="2" charset="-122"/>
              </a:rPr>
              <a:t>(</a:t>
            </a:r>
            <a:r>
              <a:rPr lang="zh-CN" altLang="zh-CN" sz="2400">
                <a:latin typeface="宋体" panose="02010600030101010101" pitchFamily="2" charset="-122"/>
              </a:rPr>
              <a:t>系统将来要处理的信息</a:t>
            </a:r>
            <a:r>
              <a:rPr lang="en-US" altLang="zh-CN" sz="2400">
                <a:latin typeface="宋体" panose="02010600030101010101" pitchFamily="2" charset="-122"/>
              </a:rPr>
              <a:t>)</a:t>
            </a:r>
            <a:r>
              <a:rPr lang="zh-CN" altLang="zh-CN" sz="2400">
                <a:latin typeface="宋体" panose="02010600030101010101" pitchFamily="2" charset="-122"/>
              </a:rPr>
              <a:t>进行测试。</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验收测试的目的是验证系统确实能够满足用户的需要，</a:t>
            </a:r>
            <a:r>
              <a:rPr lang="zh-CN" altLang="zh-CN" sz="2400" b="1">
                <a:latin typeface="宋体" panose="02010600030101010101" pitchFamily="2" charset="-122"/>
              </a:rPr>
              <a:t>在这个测试步骤中发现的往往是系统需求说明书中的错误</a:t>
            </a:r>
            <a:r>
              <a:rPr lang="zh-CN" altLang="zh-CN" sz="2400">
                <a:latin typeface="宋体" panose="02010600030101010101" pitchFamily="2" charset="-122"/>
              </a:rPr>
              <a:t>。验收测试也称为</a:t>
            </a:r>
            <a:r>
              <a:rPr lang="zh-CN" altLang="zh-CN" sz="2400" b="1">
                <a:latin typeface="宋体" panose="02010600030101010101" pitchFamily="2" charset="-122"/>
              </a:rPr>
              <a:t>确认测试</a:t>
            </a: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7347" name="1 Título">
            <a:extLst>
              <a:ext uri="{FF2B5EF4-FFF2-40B4-BE49-F238E27FC236}">
                <a16:creationId xmlns:a16="http://schemas.microsoft.com/office/drawing/2014/main" id="{2A42D526-EA7E-024A-9DC9-E935F0C09EC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7348" name="1 Título">
            <a:extLst>
              <a:ext uri="{FF2B5EF4-FFF2-40B4-BE49-F238E27FC236}">
                <a16:creationId xmlns:a16="http://schemas.microsoft.com/office/drawing/2014/main" id="{166A4FFC-36F0-DD4C-972A-EC27F825F2D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3">
            <a:extLst>
              <a:ext uri="{FF2B5EF4-FFF2-40B4-BE49-F238E27FC236}">
                <a16:creationId xmlns:a16="http://schemas.microsoft.com/office/drawing/2014/main" id="{688A1EC3-82F8-9448-9EB2-C698EF376CF4}"/>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9394" name="TextBox 7">
            <a:extLst>
              <a:ext uri="{FF2B5EF4-FFF2-40B4-BE49-F238E27FC236}">
                <a16:creationId xmlns:a16="http://schemas.microsoft.com/office/drawing/2014/main" id="{247E0182-2C21-3E4A-8D8D-9C4A2E13D6A0}"/>
              </a:ext>
            </a:extLst>
          </p:cNvPr>
          <p:cNvSpPr txBox="1">
            <a:spLocks noChangeArrowheads="1"/>
          </p:cNvSpPr>
          <p:nvPr/>
        </p:nvSpPr>
        <p:spPr bwMode="auto">
          <a:xfrm>
            <a:off x="468313" y="1412875"/>
            <a:ext cx="8351837" cy="420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600" b="1">
                <a:latin typeface="宋体" panose="02010600030101010101" pitchFamily="2" charset="-122"/>
              </a:rPr>
              <a:t>5.</a:t>
            </a:r>
            <a:r>
              <a:rPr lang="zh-CN" altLang="en-US" sz="2600" b="1">
                <a:latin typeface="宋体" panose="02010600030101010101" pitchFamily="2" charset="-122"/>
              </a:rPr>
              <a:t>平行运行</a:t>
            </a:r>
            <a:endParaRPr lang="en-US" altLang="zh-CN" sz="2600" b="1">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所谓</a:t>
            </a:r>
            <a:r>
              <a:rPr lang="zh-CN" altLang="zh-CN" sz="2400" b="1">
                <a:solidFill>
                  <a:schemeClr val="accent2"/>
                </a:solidFill>
                <a:latin typeface="宋体" panose="02010600030101010101" pitchFamily="2" charset="-122"/>
              </a:rPr>
              <a:t>平行运行</a:t>
            </a:r>
            <a:r>
              <a:rPr lang="zh-CN" altLang="zh-CN" sz="2400">
                <a:latin typeface="宋体" panose="02010600030101010101" pitchFamily="2" charset="-122"/>
              </a:rPr>
              <a:t>就是同时运行新开发出来的系统和将被它取代的旧系统，以便比较新旧两个系统的处理结果。这样做的具体目的有如下几点。</a:t>
            </a:r>
            <a:endParaRPr lang="en-US" altLang="zh-CN" sz="2400">
              <a:latin typeface="宋体" panose="02010600030101010101" pitchFamily="2" charset="-122"/>
            </a:endParaRPr>
          </a:p>
          <a:p>
            <a:pPr>
              <a:lnSpc>
                <a:spcPts val="3500"/>
              </a:lnSpc>
              <a:spcBef>
                <a:spcPct val="0"/>
              </a:spcBef>
              <a:buSzPct val="70000"/>
              <a:buFontTx/>
              <a:buNone/>
            </a:pPr>
            <a:r>
              <a:rPr lang="en-US" altLang="zh-CN" sz="2400">
                <a:latin typeface="宋体" panose="02010600030101010101" pitchFamily="2" charset="-122"/>
              </a:rPr>
              <a:t>(1)</a:t>
            </a:r>
            <a:r>
              <a:rPr lang="zh-CN" altLang="zh-CN" sz="2400">
                <a:latin typeface="宋体" panose="02010600030101010101" pitchFamily="2" charset="-122"/>
              </a:rPr>
              <a:t>可以在准生产环境中运行新系统而又不冒风险。</a:t>
            </a:r>
          </a:p>
          <a:p>
            <a:pPr>
              <a:lnSpc>
                <a:spcPts val="3500"/>
              </a:lnSpc>
              <a:spcBef>
                <a:spcPct val="0"/>
              </a:spcBef>
              <a:buSzPct val="70000"/>
              <a:buFontTx/>
              <a:buNone/>
            </a:pPr>
            <a:r>
              <a:rPr lang="en-US" altLang="zh-CN" sz="2400">
                <a:latin typeface="宋体" panose="02010600030101010101" pitchFamily="2" charset="-122"/>
              </a:rPr>
              <a:t>(2)</a:t>
            </a:r>
            <a:r>
              <a:rPr lang="zh-CN" altLang="zh-CN" sz="2400">
                <a:latin typeface="宋体" panose="02010600030101010101" pitchFamily="2" charset="-122"/>
              </a:rPr>
              <a:t>用户能有一段熟悉新系统的时间。</a:t>
            </a:r>
          </a:p>
          <a:p>
            <a:pPr>
              <a:lnSpc>
                <a:spcPts val="3500"/>
              </a:lnSpc>
              <a:spcBef>
                <a:spcPct val="0"/>
              </a:spcBef>
              <a:buSzPct val="70000"/>
              <a:buFontTx/>
              <a:buNone/>
            </a:pPr>
            <a:r>
              <a:rPr lang="en-US" altLang="zh-CN" sz="2400">
                <a:latin typeface="宋体" panose="02010600030101010101" pitchFamily="2" charset="-122"/>
              </a:rPr>
              <a:t>(3)</a:t>
            </a:r>
            <a:r>
              <a:rPr lang="zh-CN" altLang="zh-CN" sz="2400">
                <a:latin typeface="宋体" panose="02010600030101010101" pitchFamily="2" charset="-122"/>
              </a:rPr>
              <a:t>可以验证用户指南和使用手册之类的文档。</a:t>
            </a:r>
          </a:p>
          <a:p>
            <a:pPr>
              <a:lnSpc>
                <a:spcPts val="3500"/>
              </a:lnSpc>
              <a:spcBef>
                <a:spcPct val="0"/>
              </a:spcBef>
              <a:buSzPct val="70000"/>
              <a:buFontTx/>
              <a:buNone/>
            </a:pPr>
            <a:r>
              <a:rPr lang="en-US" altLang="zh-CN" sz="2400">
                <a:latin typeface="宋体" panose="02010600030101010101" pitchFamily="2" charset="-122"/>
              </a:rPr>
              <a:t>(4)</a:t>
            </a:r>
            <a:r>
              <a:rPr lang="zh-CN" altLang="zh-CN" sz="2400">
                <a:latin typeface="宋体" panose="02010600030101010101" pitchFamily="2" charset="-122"/>
              </a:rPr>
              <a:t>能够以准生产模式对新系统进行全负荷测试，可以用测试结果验证性能指标。</a:t>
            </a:r>
            <a:endParaRPr lang="en-US" altLang="zh-CN" sz="2400">
              <a:latin typeface="宋体" panose="02010600030101010101" pitchFamily="2" charset="-122"/>
            </a:endParaRPr>
          </a:p>
        </p:txBody>
      </p:sp>
      <p:sp>
        <p:nvSpPr>
          <p:cNvPr id="59395" name="1 Título">
            <a:extLst>
              <a:ext uri="{FF2B5EF4-FFF2-40B4-BE49-F238E27FC236}">
                <a16:creationId xmlns:a16="http://schemas.microsoft.com/office/drawing/2014/main" id="{B8EE1FE4-5BA8-DD4F-8B61-5C72779D8DC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9396" name="1 Título">
            <a:extLst>
              <a:ext uri="{FF2B5EF4-FFF2-40B4-BE49-F238E27FC236}">
                <a16:creationId xmlns:a16="http://schemas.microsoft.com/office/drawing/2014/main" id="{7C9C4FC3-45A0-864F-854F-EC63C1721AD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标题 3">
            <a:extLst>
              <a:ext uri="{FF2B5EF4-FFF2-40B4-BE49-F238E27FC236}">
                <a16:creationId xmlns:a16="http://schemas.microsoft.com/office/drawing/2014/main" id="{EC533BD5-DAC6-C64A-AF89-AF258FB856B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1442" name="内容占位符 4">
            <a:extLst>
              <a:ext uri="{FF2B5EF4-FFF2-40B4-BE49-F238E27FC236}">
                <a16:creationId xmlns:a16="http://schemas.microsoft.com/office/drawing/2014/main" id="{4521C7F6-D30C-984C-8E07-C6280FC8B010}"/>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7.2.5.</a:t>
            </a:r>
            <a:r>
              <a:rPr lang="zh-CN" altLang="en-US" b="1"/>
              <a:t>测试阶段的信息流</a:t>
            </a:r>
          </a:p>
        </p:txBody>
      </p:sp>
      <p:sp>
        <p:nvSpPr>
          <p:cNvPr id="61443" name="TextBox 7">
            <a:extLst>
              <a:ext uri="{FF2B5EF4-FFF2-40B4-BE49-F238E27FC236}">
                <a16:creationId xmlns:a16="http://schemas.microsoft.com/office/drawing/2014/main" id="{5A7D22E3-A268-8E4B-9EB9-C53B8ED42D4F}"/>
              </a:ext>
            </a:extLst>
          </p:cNvPr>
          <p:cNvSpPr txBox="1">
            <a:spLocks noChangeArrowheads="1"/>
          </p:cNvSpPr>
          <p:nvPr/>
        </p:nvSpPr>
        <p:spPr bwMode="auto">
          <a:xfrm>
            <a:off x="395288" y="4548188"/>
            <a:ext cx="8353425" cy="140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zh-CN" altLang="en-US" sz="2400">
                <a:latin typeface="宋体" panose="02010600030101010101" pitchFamily="2" charset="-122"/>
              </a:rPr>
              <a:t>上图</a:t>
            </a:r>
            <a:r>
              <a:rPr lang="zh-CN" altLang="zh-CN" sz="2400">
                <a:latin typeface="宋体" panose="02010600030101010101" pitchFamily="2" charset="-122"/>
              </a:rPr>
              <a:t>描绘了测试阶段的信息流，这个阶段的输入信息有两类：</a:t>
            </a:r>
            <a:r>
              <a:rPr lang="en-US" altLang="zh-CN" sz="2400">
                <a:latin typeface="宋体" panose="02010600030101010101" pitchFamily="2" charset="-122"/>
              </a:rPr>
              <a:t> (1)</a:t>
            </a:r>
            <a:r>
              <a:rPr lang="zh-CN" altLang="zh-CN" sz="2400">
                <a:latin typeface="宋体" panose="02010600030101010101" pitchFamily="2" charset="-122"/>
              </a:rPr>
              <a:t>软件配置，包括需求说明书、设计说明书和源程序清单等；</a:t>
            </a:r>
            <a:r>
              <a:rPr lang="en-US" altLang="zh-CN" sz="2400">
                <a:latin typeface="宋体" panose="02010600030101010101" pitchFamily="2" charset="-122"/>
              </a:rPr>
              <a:t> (2)</a:t>
            </a:r>
            <a:r>
              <a:rPr lang="zh-CN" altLang="zh-CN" sz="2400">
                <a:latin typeface="宋体" panose="02010600030101010101" pitchFamily="2" charset="-122"/>
              </a:rPr>
              <a:t>测试配置，包括测试计划和测试方案。</a:t>
            </a:r>
            <a:endParaRPr lang="en-US" altLang="zh-CN" sz="2400">
              <a:latin typeface="宋体" panose="02010600030101010101" pitchFamily="2" charset="-122"/>
            </a:endParaRPr>
          </a:p>
        </p:txBody>
      </p:sp>
      <p:sp>
        <p:nvSpPr>
          <p:cNvPr id="61444" name="1 Título">
            <a:extLst>
              <a:ext uri="{FF2B5EF4-FFF2-40B4-BE49-F238E27FC236}">
                <a16:creationId xmlns:a16="http://schemas.microsoft.com/office/drawing/2014/main" id="{F45EB982-EDC8-BE43-B9C8-7A28D787892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1445" name="1 Título">
            <a:extLst>
              <a:ext uri="{FF2B5EF4-FFF2-40B4-BE49-F238E27FC236}">
                <a16:creationId xmlns:a16="http://schemas.microsoft.com/office/drawing/2014/main" id="{398E76C9-B592-2245-9A16-FF5CDE4FD62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pic>
        <p:nvPicPr>
          <p:cNvPr id="61446" name="图片 1">
            <a:extLst>
              <a:ext uri="{FF2B5EF4-FFF2-40B4-BE49-F238E27FC236}">
                <a16:creationId xmlns:a16="http://schemas.microsoft.com/office/drawing/2014/main" id="{E5BCF76F-0606-034B-B084-5ACC01AB64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4550" y="1782763"/>
            <a:ext cx="7472363"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标题 3">
            <a:extLst>
              <a:ext uri="{FF2B5EF4-FFF2-40B4-BE49-F238E27FC236}">
                <a16:creationId xmlns:a16="http://schemas.microsoft.com/office/drawing/2014/main" id="{1265FE2E-A9BC-F94E-89BD-B24C20D98AF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3490" name="TextBox 7">
            <a:extLst>
              <a:ext uri="{FF2B5EF4-FFF2-40B4-BE49-F238E27FC236}">
                <a16:creationId xmlns:a16="http://schemas.microsoft.com/office/drawing/2014/main" id="{DD1AB7E2-9354-B34A-AC4C-4A879B94C5CB}"/>
              </a:ext>
            </a:extLst>
          </p:cNvPr>
          <p:cNvSpPr txBox="1">
            <a:spLocks noChangeArrowheads="1"/>
          </p:cNvSpPr>
          <p:nvPr/>
        </p:nvSpPr>
        <p:spPr bwMode="auto">
          <a:xfrm>
            <a:off x="631825" y="1655763"/>
            <a:ext cx="804386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 </a:t>
            </a:r>
            <a:r>
              <a:rPr lang="zh-CN" altLang="zh-CN" sz="2400" b="1">
                <a:solidFill>
                  <a:schemeClr val="accent2"/>
                </a:solidFill>
                <a:latin typeface="宋体" panose="02010600030101010101" pitchFamily="2" charset="-122"/>
              </a:rPr>
              <a:t>测试方案</a:t>
            </a:r>
            <a:r>
              <a:rPr lang="zh-CN" altLang="zh-CN" sz="2400">
                <a:latin typeface="宋体" panose="02010600030101010101" pitchFamily="2" charset="-122"/>
              </a:rPr>
              <a:t>不仅仅是测试时使用的输入数据</a:t>
            </a:r>
            <a:r>
              <a:rPr lang="en-US" altLang="zh-CN" sz="2400">
                <a:latin typeface="宋体" panose="02010600030101010101" pitchFamily="2" charset="-122"/>
              </a:rPr>
              <a:t>(</a:t>
            </a:r>
            <a:r>
              <a:rPr lang="zh-CN" altLang="zh-CN" sz="2400">
                <a:latin typeface="宋体" panose="02010600030101010101" pitchFamily="2" charset="-122"/>
              </a:rPr>
              <a:t>称为测试用例</a:t>
            </a:r>
            <a:r>
              <a:rPr lang="en-US" altLang="zh-CN" sz="2400">
                <a:latin typeface="宋体" panose="02010600030101010101" pitchFamily="2" charset="-122"/>
              </a:rPr>
              <a:t>)</a:t>
            </a:r>
            <a:r>
              <a:rPr lang="zh-CN" altLang="zh-CN" sz="2400">
                <a:latin typeface="宋体" panose="02010600030101010101" pitchFamily="2" charset="-122"/>
              </a:rPr>
              <a:t>，还应该包括每组输入数据预定要检验的功能，以及每组输入数据预期应该得到的正确输出。</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测试配置是软件配置的一个子集，最终交出的软件配置应该包括上述测试配置以及测试的实际结果和调试的记录。</a:t>
            </a:r>
            <a:endParaRPr lang="en-US" altLang="zh-CN" sz="2400">
              <a:latin typeface="宋体" panose="02010600030101010101" pitchFamily="2" charset="-122"/>
            </a:endParaRPr>
          </a:p>
        </p:txBody>
      </p:sp>
      <p:sp>
        <p:nvSpPr>
          <p:cNvPr id="63491" name="TextBox 7">
            <a:extLst>
              <a:ext uri="{FF2B5EF4-FFF2-40B4-BE49-F238E27FC236}">
                <a16:creationId xmlns:a16="http://schemas.microsoft.com/office/drawing/2014/main" id="{8641DA4F-5B14-504A-A773-EB52DEBE34C1}"/>
              </a:ext>
            </a:extLst>
          </p:cNvPr>
          <p:cNvSpPr txBox="1">
            <a:spLocks noChangeArrowheads="1"/>
          </p:cNvSpPr>
          <p:nvPr/>
        </p:nvSpPr>
        <p:spPr bwMode="auto">
          <a:xfrm>
            <a:off x="703263" y="4437063"/>
            <a:ext cx="80454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Arial" panose="020B0604020202020204" pitchFamily="34" charset="0"/>
              </a:rPr>
              <a:t>  </a:t>
            </a:r>
            <a:r>
              <a:rPr lang="zh-CN" altLang="zh-CN" sz="2400">
                <a:latin typeface="Arial" panose="020B0604020202020204" pitchFamily="34" charset="0"/>
              </a:rPr>
              <a:t>比较测试得出的实际结果和预期的结果，如果两者不一致则很可能是程序中有错误。</a:t>
            </a:r>
            <a:endParaRPr lang="en-US" altLang="zh-CN" sz="2400">
              <a:latin typeface="Arial" panose="020B0604020202020204" pitchFamily="34" charset="0"/>
            </a:endParaRPr>
          </a:p>
        </p:txBody>
      </p:sp>
      <p:sp>
        <p:nvSpPr>
          <p:cNvPr id="63492" name="1 Título">
            <a:extLst>
              <a:ext uri="{FF2B5EF4-FFF2-40B4-BE49-F238E27FC236}">
                <a16:creationId xmlns:a16="http://schemas.microsoft.com/office/drawing/2014/main" id="{5A678D51-AAC8-8D40-931D-D227F40F4C3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3493" name="1 Título">
            <a:extLst>
              <a:ext uri="{FF2B5EF4-FFF2-40B4-BE49-F238E27FC236}">
                <a16:creationId xmlns:a16="http://schemas.microsoft.com/office/drawing/2014/main" id="{C63D67A1-3819-8844-9EEF-1B75D357DC9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标题 3">
            <a:extLst>
              <a:ext uri="{FF2B5EF4-FFF2-40B4-BE49-F238E27FC236}">
                <a16:creationId xmlns:a16="http://schemas.microsoft.com/office/drawing/2014/main" id="{32BEC96D-EF1B-8643-8336-2954258F275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5538" name="TextBox 7">
            <a:extLst>
              <a:ext uri="{FF2B5EF4-FFF2-40B4-BE49-F238E27FC236}">
                <a16:creationId xmlns:a16="http://schemas.microsoft.com/office/drawing/2014/main" id="{50C7FEF1-01ED-F041-85DB-23F057C050D2}"/>
              </a:ext>
            </a:extLst>
          </p:cNvPr>
          <p:cNvSpPr txBox="1">
            <a:spLocks noChangeArrowheads="1"/>
          </p:cNvSpPr>
          <p:nvPr/>
        </p:nvSpPr>
        <p:spPr bwMode="auto">
          <a:xfrm>
            <a:off x="487363" y="1354138"/>
            <a:ext cx="8199437" cy="338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如果经常出现要求修改设计的严重错误，那么软件的质量和可靠性是值得怀疑的，应该进一步仔细测试。</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如果看起来软件功能完成得很正常，遇到的错误也很容易改正，则仍然应该考虑两种可能：</a:t>
            </a:r>
            <a:r>
              <a:rPr lang="en-US" altLang="zh-CN" sz="2400">
                <a:latin typeface="宋体" panose="02010600030101010101" pitchFamily="2" charset="-122"/>
              </a:rPr>
              <a:t>(1)</a:t>
            </a:r>
            <a:r>
              <a:rPr lang="zh-CN" altLang="zh-CN" sz="2400">
                <a:latin typeface="宋体" panose="02010600030101010101" pitchFamily="2" charset="-122"/>
              </a:rPr>
              <a:t>软件的可靠性是可以接受的；</a:t>
            </a:r>
            <a:r>
              <a:rPr lang="en-US" altLang="zh-CN" sz="2400">
                <a:latin typeface="宋体" panose="02010600030101010101" pitchFamily="2" charset="-122"/>
              </a:rPr>
              <a:t>(2)</a:t>
            </a:r>
            <a:r>
              <a:rPr lang="zh-CN" altLang="zh-CN" sz="2400">
                <a:latin typeface="宋体" panose="02010600030101010101" pitchFamily="2" charset="-122"/>
              </a:rPr>
              <a:t>所进行的测试尚不足以发现严重的错误。</a:t>
            </a:r>
            <a:endParaRPr lang="en-US" altLang="zh-CN" sz="2400">
              <a:latin typeface="宋体" panose="02010600030101010101" pitchFamily="2" charset="-122"/>
            </a:endParaRPr>
          </a:p>
          <a:p>
            <a:pPr eaLnBrk="1" hangingPunct="1">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如果经过测试，一个错误也没有被发现，则很可能是因为对测试配置思考不充分，以致不能暴露软件中潜藏的错误。</a:t>
            </a:r>
            <a:endParaRPr lang="en-US" altLang="zh-CN" sz="2400">
              <a:latin typeface="宋体" panose="02010600030101010101" pitchFamily="2" charset="-122"/>
            </a:endParaRPr>
          </a:p>
        </p:txBody>
      </p:sp>
      <p:sp>
        <p:nvSpPr>
          <p:cNvPr id="65539" name="TextBox 7">
            <a:extLst>
              <a:ext uri="{FF2B5EF4-FFF2-40B4-BE49-F238E27FC236}">
                <a16:creationId xmlns:a16="http://schemas.microsoft.com/office/drawing/2014/main" id="{6F6B98C6-3E67-864D-8E1A-D7D9511007E7}"/>
              </a:ext>
            </a:extLst>
          </p:cNvPr>
          <p:cNvSpPr txBox="1">
            <a:spLocks noChangeArrowheads="1"/>
          </p:cNvSpPr>
          <p:nvPr/>
        </p:nvSpPr>
        <p:spPr bwMode="auto">
          <a:xfrm>
            <a:off x="487363" y="4738688"/>
            <a:ext cx="8199437"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Arial" panose="020B0604020202020204" pitchFamily="34" charset="0"/>
              </a:rPr>
              <a:t> </a:t>
            </a:r>
            <a:r>
              <a:rPr lang="zh-CN" altLang="zh-CN" sz="2400" b="1">
                <a:solidFill>
                  <a:schemeClr val="accent2"/>
                </a:solidFill>
                <a:latin typeface="Arial" panose="020B0604020202020204" pitchFamily="34" charset="0"/>
              </a:rPr>
              <a:t>软件可靠性模型</a:t>
            </a:r>
            <a:r>
              <a:rPr lang="zh-CN" altLang="zh-CN" sz="2400">
                <a:latin typeface="Arial" panose="020B0604020202020204" pitchFamily="34" charset="0"/>
              </a:rPr>
              <a:t>使用错误率数据估计将来出现错误的情况，并进而对软件可靠性进行预测。</a:t>
            </a:r>
            <a:endParaRPr lang="en-US" altLang="zh-CN" sz="2400">
              <a:latin typeface="Arial" panose="020B0604020202020204" pitchFamily="34" charset="0"/>
            </a:endParaRPr>
          </a:p>
        </p:txBody>
      </p:sp>
      <p:sp>
        <p:nvSpPr>
          <p:cNvPr id="65540" name="1 Título">
            <a:extLst>
              <a:ext uri="{FF2B5EF4-FFF2-40B4-BE49-F238E27FC236}">
                <a16:creationId xmlns:a16="http://schemas.microsoft.com/office/drawing/2014/main" id="{D36EA829-AA2E-DE4A-9001-0B8F8EC9654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65541" name="1 Título">
            <a:extLst>
              <a:ext uri="{FF2B5EF4-FFF2-40B4-BE49-F238E27FC236}">
                <a16:creationId xmlns:a16="http://schemas.microsoft.com/office/drawing/2014/main" id="{F47DBE67-1695-4948-B28A-C3A42622E3E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7.2.5 </a:t>
            </a:r>
            <a:r>
              <a:rPr lang="zh-CN" altLang="en-US" sz="2400">
                <a:solidFill>
                  <a:srgbClr val="D9D9D9"/>
                </a:solidFill>
                <a:latin typeface="宋体" panose="02010600030101010101" pitchFamily="2" charset="-122"/>
              </a:rPr>
              <a:t>测试阶段的信息流</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5F0DDC2C-F701-0F48-AED7-12A5A60E267E}"/>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67586" name="2 Subtítulo">
            <a:extLst>
              <a:ext uri="{FF2B5EF4-FFF2-40B4-BE49-F238E27FC236}">
                <a16:creationId xmlns:a16="http://schemas.microsoft.com/office/drawing/2014/main" id="{5F5E4FAC-3F2A-7240-816B-4C94396EB123}"/>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67587" name="1 Título">
            <a:extLst>
              <a:ext uri="{FF2B5EF4-FFF2-40B4-BE49-F238E27FC236}">
                <a16:creationId xmlns:a16="http://schemas.microsoft.com/office/drawing/2014/main" id="{BFCE4708-272F-044C-8D42-985FCE2D4FB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 </a:t>
            </a:r>
            <a:r>
              <a:rPr lang="zh-CN" altLang="en-US" sz="2400">
                <a:solidFill>
                  <a:srgbClr val="D9D9D9"/>
                </a:solidFill>
                <a:latin typeface="宋体" panose="02010600030101010101" pitchFamily="2" charset="-122"/>
              </a:rPr>
              <a:t>单元测试</a:t>
            </a:r>
          </a:p>
        </p:txBody>
      </p:sp>
      <p:pic>
        <p:nvPicPr>
          <p:cNvPr id="67588" name="Imagen 5">
            <a:extLst>
              <a:ext uri="{FF2B5EF4-FFF2-40B4-BE49-F238E27FC236}">
                <a16:creationId xmlns:a16="http://schemas.microsoft.com/office/drawing/2014/main" id="{0195C5D3-13DB-F648-BFC7-CE49AEBDC6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Imagen 5">
            <a:extLst>
              <a:ext uri="{FF2B5EF4-FFF2-40B4-BE49-F238E27FC236}">
                <a16:creationId xmlns:a16="http://schemas.microsoft.com/office/drawing/2014/main" id="{8B6322CF-EBAA-3F45-96CE-AB450F1A1A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0" name="TextBox 3">
            <a:hlinkClick r:id="rId5" action="ppaction://hlinksldjump"/>
            <a:extLst>
              <a:ext uri="{FF2B5EF4-FFF2-40B4-BE49-F238E27FC236}">
                <a16:creationId xmlns:a16="http://schemas.microsoft.com/office/drawing/2014/main" id="{3C5D8061-233E-7E4F-AE44-65AFDDAB95B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1" name="TextBox 4">
            <a:extLst>
              <a:ext uri="{FF2B5EF4-FFF2-40B4-BE49-F238E27FC236}">
                <a16:creationId xmlns:a16="http://schemas.microsoft.com/office/drawing/2014/main" id="{55EE0D34-9CDE-8F4F-B354-02AB6AE3C1C8}"/>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2" name="TextBox 5">
            <a:extLst>
              <a:ext uri="{FF2B5EF4-FFF2-40B4-BE49-F238E27FC236}">
                <a16:creationId xmlns:a16="http://schemas.microsoft.com/office/drawing/2014/main" id="{4DB7F46A-54B1-2549-8B68-5EBF4055DF3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3" name="TextBox 6">
            <a:extLst>
              <a:ext uri="{FF2B5EF4-FFF2-40B4-BE49-F238E27FC236}">
                <a16:creationId xmlns:a16="http://schemas.microsoft.com/office/drawing/2014/main" id="{D392C73A-644B-A84D-BD7B-0121FBAE6C1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67594" name="Rectangle 3">
            <a:extLst>
              <a:ext uri="{FF2B5EF4-FFF2-40B4-BE49-F238E27FC236}">
                <a16:creationId xmlns:a16="http://schemas.microsoft.com/office/drawing/2014/main" id="{140844F9-53D8-4D4A-9C2C-1433DB31F87D}"/>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67595" name="1 Título">
            <a:extLst>
              <a:ext uri="{FF2B5EF4-FFF2-40B4-BE49-F238E27FC236}">
                <a16:creationId xmlns:a16="http://schemas.microsoft.com/office/drawing/2014/main" id="{8C7853E6-96DA-A447-9478-8E1C6F9DF9B7}"/>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65CC2D5-64B8-0441-B173-D92D385734C9}"/>
              </a:ext>
            </a:extLst>
          </p:cNvPr>
          <p:cNvSpPr/>
          <p:nvPr/>
        </p:nvSpPr>
        <p:spPr>
          <a:xfrm>
            <a:off x="927100" y="2243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ABF178B1-4E39-7549-A926-AAB8C8A5C306}"/>
              </a:ext>
            </a:extLst>
          </p:cNvPr>
          <p:cNvSpPr/>
          <p:nvPr/>
        </p:nvSpPr>
        <p:spPr>
          <a:xfrm rot="5400000">
            <a:off x="334963" y="2328863"/>
            <a:ext cx="539750"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标题 3">
            <a:extLst>
              <a:ext uri="{FF2B5EF4-FFF2-40B4-BE49-F238E27FC236}">
                <a16:creationId xmlns:a16="http://schemas.microsoft.com/office/drawing/2014/main" id="{B27624DB-EC76-8449-8082-6A34EAA55417}"/>
              </a:ext>
            </a:extLst>
          </p:cNvPr>
          <p:cNvSpPr>
            <a:spLocks noGrp="1"/>
          </p:cNvSpPr>
          <p:nvPr>
            <p:ph type="title"/>
          </p:nvPr>
        </p:nvSpPr>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69634" name="内容占位符 1">
            <a:extLst>
              <a:ext uri="{FF2B5EF4-FFF2-40B4-BE49-F238E27FC236}">
                <a16:creationId xmlns:a16="http://schemas.microsoft.com/office/drawing/2014/main" id="{38EDD3E8-668C-3B4D-A32A-80B3AE11B7B5}"/>
              </a:ext>
            </a:extLst>
          </p:cNvPr>
          <p:cNvSpPr>
            <a:spLocks noGrp="1"/>
          </p:cNvSpPr>
          <p:nvPr>
            <p:ph idx="1"/>
          </p:nvPr>
        </p:nvSpPr>
        <p:spPr>
          <a:xfrm>
            <a:off x="457200" y="1600200"/>
            <a:ext cx="8229600" cy="4276725"/>
          </a:xfrm>
        </p:spPr>
        <p:txBody>
          <a:bodyPr/>
          <a:lstStyle/>
          <a:p>
            <a:pPr>
              <a:buSzPct val="70000"/>
              <a:buFont typeface="Wingdings" pitchFamily="2" charset="2"/>
              <a:buChar char="l"/>
            </a:pPr>
            <a:r>
              <a:rPr lang="zh-CN" altLang="zh-CN" sz="2600">
                <a:latin typeface="宋体" panose="02010600030101010101" pitchFamily="2" charset="-122"/>
              </a:rPr>
              <a:t>单元测试集中检测软件设计的最小单元——模块。</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单元测试和编码属于软件过程的同一个阶段。</a:t>
            </a:r>
            <a:endParaRPr lang="en-US" altLang="zh-CN" sz="2600">
              <a:latin typeface="宋体" panose="02010600030101010101" pitchFamily="2" charset="-122"/>
            </a:endParaRPr>
          </a:p>
          <a:p>
            <a:pPr>
              <a:buSzPct val="70000"/>
              <a:buFont typeface="Wingdings" pitchFamily="2" charset="2"/>
              <a:buChar char="l"/>
            </a:pPr>
            <a:r>
              <a:rPr lang="zh-CN" altLang="en-US" sz="2600">
                <a:latin typeface="宋体" panose="02010600030101010101" pitchFamily="2" charset="-122"/>
              </a:rPr>
              <a:t>在</a:t>
            </a:r>
            <a:r>
              <a:rPr lang="zh-CN" altLang="zh-CN" sz="2600">
                <a:latin typeface="宋体" panose="02010600030101010101" pitchFamily="2" charset="-122"/>
              </a:rPr>
              <a:t>源程序代码通过编译程序的语法检查后，可以用详细设计描述作指南，对重要的执行通路进行测试，以便发现模块内部的错误</a:t>
            </a:r>
            <a:r>
              <a:rPr lang="zh-CN" altLang="en-US" sz="2600">
                <a:latin typeface="宋体" panose="02010600030101010101" pitchFamily="2" charset="-122"/>
              </a:rPr>
              <a:t>。</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可以应用人工测试和计算机测试这样两种不同类型的测试方法，完成单元测试工作。</a:t>
            </a:r>
            <a:endParaRPr lang="en-US" altLang="zh-CN" sz="2600">
              <a:latin typeface="宋体" panose="02010600030101010101" pitchFamily="2" charset="-122"/>
            </a:endParaRPr>
          </a:p>
          <a:p>
            <a:pPr>
              <a:buSzPct val="70000"/>
              <a:buFont typeface="Wingdings" pitchFamily="2" charset="2"/>
              <a:buChar char="l"/>
            </a:pPr>
            <a:r>
              <a:rPr lang="zh-CN" altLang="zh-CN" sz="2600">
                <a:latin typeface="宋体" panose="02010600030101010101" pitchFamily="2" charset="-122"/>
              </a:rPr>
              <a:t>单元测试主要使用白盒测试技术，而且对多个模块的测试可以并行地进行。</a:t>
            </a:r>
            <a:endParaRPr lang="zh-CN" altLang="en-US" sz="2600">
              <a:latin typeface="宋体" panose="02010600030101010101" pitchFamily="2" charset="-122"/>
            </a:endParaRPr>
          </a:p>
        </p:txBody>
      </p:sp>
      <p:sp>
        <p:nvSpPr>
          <p:cNvPr id="69635" name="1 Título">
            <a:extLst>
              <a:ext uri="{FF2B5EF4-FFF2-40B4-BE49-F238E27FC236}">
                <a16:creationId xmlns:a16="http://schemas.microsoft.com/office/drawing/2014/main" id="{4A392386-E802-0842-8A5F-730C1C37F61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 </a:t>
            </a:r>
            <a:r>
              <a:rPr lang="zh-CN" altLang="en-US" sz="2400">
                <a:solidFill>
                  <a:srgbClr val="D9D9D9"/>
                </a:solidFill>
                <a:latin typeface="宋体" panose="02010600030101010101" pitchFamily="2" charset="-122"/>
              </a:rPr>
              <a:t>单元测试</a:t>
            </a:r>
          </a:p>
        </p:txBody>
      </p:sp>
      <p:sp>
        <p:nvSpPr>
          <p:cNvPr id="69636" name="1 Título">
            <a:extLst>
              <a:ext uri="{FF2B5EF4-FFF2-40B4-BE49-F238E27FC236}">
                <a16:creationId xmlns:a16="http://schemas.microsoft.com/office/drawing/2014/main" id="{CDF52DF2-DEF5-A143-BEAF-53480A063BB7}"/>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标题 3">
            <a:extLst>
              <a:ext uri="{FF2B5EF4-FFF2-40B4-BE49-F238E27FC236}">
                <a16:creationId xmlns:a16="http://schemas.microsoft.com/office/drawing/2014/main" id="{4F44E639-8B58-7B42-9243-07F47B55E02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1682" name="内容占位符 4">
            <a:extLst>
              <a:ext uri="{FF2B5EF4-FFF2-40B4-BE49-F238E27FC236}">
                <a16:creationId xmlns:a16="http://schemas.microsoft.com/office/drawing/2014/main" id="{2C8D9EB2-7F06-5546-BAC4-01C182217E07}"/>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7.3.1.</a:t>
            </a:r>
            <a:r>
              <a:rPr lang="zh-CN" altLang="en-US" b="1"/>
              <a:t>测试重点</a:t>
            </a:r>
          </a:p>
        </p:txBody>
      </p:sp>
      <p:sp>
        <p:nvSpPr>
          <p:cNvPr id="71683" name="TextBox 7">
            <a:extLst>
              <a:ext uri="{FF2B5EF4-FFF2-40B4-BE49-F238E27FC236}">
                <a16:creationId xmlns:a16="http://schemas.microsoft.com/office/drawing/2014/main" id="{7C7D6F8F-574C-E24B-9D94-DF7325F1D383}"/>
              </a:ext>
            </a:extLst>
          </p:cNvPr>
          <p:cNvSpPr txBox="1">
            <a:spLocks noChangeArrowheads="1"/>
          </p:cNvSpPr>
          <p:nvPr/>
        </p:nvSpPr>
        <p:spPr bwMode="auto">
          <a:xfrm>
            <a:off x="342900" y="2289175"/>
            <a:ext cx="8332788" cy="303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在单元测试期间着重从</a:t>
            </a:r>
            <a:r>
              <a:rPr lang="zh-CN" altLang="en-US" sz="2400">
                <a:latin typeface="宋体" panose="02010600030101010101" pitchFamily="2" charset="-122"/>
              </a:rPr>
              <a:t>以下</a:t>
            </a:r>
            <a:r>
              <a:rPr lang="en-US" altLang="zh-CN" sz="2400">
                <a:latin typeface="宋体" panose="02010600030101010101" pitchFamily="2" charset="-122"/>
              </a:rPr>
              <a:t>5</a:t>
            </a:r>
            <a:r>
              <a:rPr lang="zh-CN" altLang="zh-CN" sz="2400">
                <a:latin typeface="宋体" panose="02010600030101010101" pitchFamily="2" charset="-122"/>
              </a:rPr>
              <a:t>个方面对模块进行测试。</a:t>
            </a:r>
            <a:r>
              <a:rPr lang="en-US" altLang="zh-CN" sz="2400">
                <a:latin typeface="宋体" panose="02010600030101010101" pitchFamily="2" charset="-122"/>
              </a:rPr>
              <a:t> </a:t>
            </a:r>
          </a:p>
          <a:p>
            <a:pPr eaLnBrk="1" hangingPunct="1">
              <a:lnSpc>
                <a:spcPts val="3400"/>
              </a:lnSpc>
              <a:spcBef>
                <a:spcPts val="600"/>
              </a:spcBef>
              <a:buFontTx/>
              <a:buNone/>
            </a:pPr>
            <a:r>
              <a:rPr lang="en-US" altLang="zh-CN" sz="2400" b="1">
                <a:latin typeface="宋体" panose="02010600030101010101" pitchFamily="2" charset="-122"/>
              </a:rPr>
              <a:t>   1.</a:t>
            </a:r>
            <a:r>
              <a:rPr lang="zh-CN" altLang="en-US" sz="2400" b="1">
                <a:latin typeface="宋体" panose="02010600030101010101" pitchFamily="2" charset="-122"/>
              </a:rPr>
              <a:t>模块接口</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对模块接口进行测试时主要检查</a:t>
            </a:r>
            <a:r>
              <a:rPr lang="zh-CN" altLang="en-US" sz="2400">
                <a:latin typeface="宋体" panose="02010600030101010101" pitchFamily="2" charset="-122"/>
              </a:rPr>
              <a:t>以下</a:t>
            </a:r>
            <a:r>
              <a:rPr lang="zh-CN" altLang="zh-CN" sz="2400">
                <a:latin typeface="宋体" panose="02010600030101010101" pitchFamily="2" charset="-122"/>
              </a:rPr>
              <a:t>几个方面：</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参数的数目、次序、属性或单位系统与变元是否一致；</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是否修改了只作输入用的变元；</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全局变量的定义和用法在各个模块中是否一致。</a:t>
            </a:r>
            <a:endParaRPr lang="en-US" altLang="zh-CN" sz="2400">
              <a:latin typeface="宋体" panose="02010600030101010101" pitchFamily="2" charset="-122"/>
            </a:endParaRPr>
          </a:p>
        </p:txBody>
      </p:sp>
      <p:sp>
        <p:nvSpPr>
          <p:cNvPr id="71684" name="1 Título">
            <a:extLst>
              <a:ext uri="{FF2B5EF4-FFF2-40B4-BE49-F238E27FC236}">
                <a16:creationId xmlns:a16="http://schemas.microsoft.com/office/drawing/2014/main" id="{1CA6469F-68E1-9F4B-A7CD-9461CB89877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1685" name="1 Título">
            <a:extLst>
              <a:ext uri="{FF2B5EF4-FFF2-40B4-BE49-F238E27FC236}">
                <a16:creationId xmlns:a16="http://schemas.microsoft.com/office/drawing/2014/main" id="{7A950F13-1CF1-7D48-8619-60AE748743C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标题 3">
            <a:extLst>
              <a:ext uri="{FF2B5EF4-FFF2-40B4-BE49-F238E27FC236}">
                <a16:creationId xmlns:a16="http://schemas.microsoft.com/office/drawing/2014/main" id="{8C22288E-6358-F748-AB02-DC51E4FBBA2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3730" name="TextBox 7">
            <a:extLst>
              <a:ext uri="{FF2B5EF4-FFF2-40B4-BE49-F238E27FC236}">
                <a16:creationId xmlns:a16="http://schemas.microsoft.com/office/drawing/2014/main" id="{E8E36924-61E4-5042-B06A-AAAD02D4FC6A}"/>
              </a:ext>
            </a:extLst>
          </p:cNvPr>
          <p:cNvSpPr txBox="1">
            <a:spLocks noChangeArrowheads="1"/>
          </p:cNvSpPr>
          <p:nvPr/>
        </p:nvSpPr>
        <p:spPr bwMode="auto">
          <a:xfrm>
            <a:off x="560388" y="1414463"/>
            <a:ext cx="82597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局部数据结构</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对于模块来说，局部数据结构是常见的错误来源。应该仔细设计测试方案，以便发现局部数据说明、初始化、默认值等方面的错误。</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重要的执行通路</a:t>
            </a:r>
            <a:endParaRPr lang="en-US" altLang="zh-CN" sz="2400" b="1">
              <a:latin typeface="宋体" panose="02010600030101010101" pitchFamily="2" charset="-122"/>
            </a:endParaRPr>
          </a:p>
          <a:p>
            <a:pPr eaLnBrk="1" hangingPunct="1">
              <a:lnSpc>
                <a:spcPts val="3400"/>
              </a:lnSpc>
              <a:spcBef>
                <a:spcPts val="600"/>
              </a:spcBef>
              <a:buFontTx/>
              <a:buNone/>
            </a:pPr>
            <a:r>
              <a:rPr lang="zh-CN" altLang="zh-CN" sz="2400">
                <a:latin typeface="宋体" panose="02010600030101010101" pitchFamily="2" charset="-122"/>
              </a:rPr>
              <a:t>由于通常不可能进行穷尽测试，因此，在单元测试期间选择最有代表性、最可能发现错误的执行通路进行测试是十分关键的。应该设计测试方案用来发现由于错误的计算、不正确的比较或不适当的控制流而造成的错误。</a:t>
            </a:r>
            <a:endParaRPr lang="en-US" altLang="zh-CN" sz="2400">
              <a:latin typeface="宋体" panose="02010600030101010101" pitchFamily="2" charset="-122"/>
            </a:endParaRPr>
          </a:p>
        </p:txBody>
      </p:sp>
      <p:sp>
        <p:nvSpPr>
          <p:cNvPr id="73731" name="1 Título">
            <a:extLst>
              <a:ext uri="{FF2B5EF4-FFF2-40B4-BE49-F238E27FC236}">
                <a16:creationId xmlns:a16="http://schemas.microsoft.com/office/drawing/2014/main" id="{912ACE98-7FB6-874A-8162-835F6C3A60F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3732" name="1 Título">
            <a:extLst>
              <a:ext uri="{FF2B5EF4-FFF2-40B4-BE49-F238E27FC236}">
                <a16:creationId xmlns:a16="http://schemas.microsoft.com/office/drawing/2014/main" id="{F19B3990-51C5-6043-ACCA-04A683EAAEB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3">
            <a:extLst>
              <a:ext uri="{FF2B5EF4-FFF2-40B4-BE49-F238E27FC236}">
                <a16:creationId xmlns:a16="http://schemas.microsoft.com/office/drawing/2014/main" id="{E2A2FE6D-6D14-1E48-94B4-11B4E6F105E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5778" name="TextBox 7">
            <a:extLst>
              <a:ext uri="{FF2B5EF4-FFF2-40B4-BE49-F238E27FC236}">
                <a16:creationId xmlns:a16="http://schemas.microsoft.com/office/drawing/2014/main" id="{5058F520-858E-8741-98C9-DB255ADE4876}"/>
              </a:ext>
            </a:extLst>
          </p:cNvPr>
          <p:cNvSpPr txBox="1">
            <a:spLocks noChangeArrowheads="1"/>
          </p:cNvSpPr>
          <p:nvPr/>
        </p:nvSpPr>
        <p:spPr bwMode="auto">
          <a:xfrm>
            <a:off x="395288" y="1341438"/>
            <a:ext cx="8656637" cy="447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611188">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出错处理通路</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好的设计应该能预见出现错误的条件，并且设置适当的处理错误的通路</a:t>
            </a:r>
            <a:r>
              <a:rPr lang="zh-CN" altLang="en-US" sz="2400">
                <a:latin typeface="宋体" panose="02010600030101010101" pitchFamily="2" charset="-122"/>
              </a:rPr>
              <a:t>。</a:t>
            </a:r>
            <a:r>
              <a:rPr lang="zh-CN" altLang="zh-CN" sz="2400">
                <a:latin typeface="宋体" panose="02010600030101010101" pitchFamily="2" charset="-122"/>
              </a:rPr>
              <a:t>不仅应该在程序中包含出错处理通路，而且应该认真测试这种通路。评价出错处理通路应该着重测试下述一些可能发生的错误。</a:t>
            </a:r>
            <a:endParaRPr lang="en-US"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(1)</a:t>
            </a:r>
            <a:r>
              <a:rPr lang="zh-CN" altLang="zh-CN" sz="2400">
                <a:latin typeface="宋体" panose="02010600030101010101" pitchFamily="2" charset="-122"/>
              </a:rPr>
              <a:t>对错误的描述是难以理解的</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(2)</a:t>
            </a:r>
            <a:r>
              <a:rPr lang="zh-CN" altLang="zh-CN" sz="2400">
                <a:latin typeface="宋体" panose="02010600030101010101" pitchFamily="2" charset="-122"/>
              </a:rPr>
              <a:t>记下的错误与实际遇到的错误不同</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(3)</a:t>
            </a:r>
            <a:r>
              <a:rPr lang="zh-CN" altLang="zh-CN" sz="2400">
                <a:latin typeface="宋体" panose="02010600030101010101" pitchFamily="2" charset="-122"/>
              </a:rPr>
              <a:t>在对错误进行处理之前，错误条件已经引起系统干预</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(4)</a:t>
            </a:r>
            <a:r>
              <a:rPr lang="zh-CN" altLang="zh-CN" sz="2400">
                <a:latin typeface="宋体" panose="02010600030101010101" pitchFamily="2" charset="-122"/>
              </a:rPr>
              <a:t>对错误的处理不正确</a:t>
            </a:r>
            <a:r>
              <a:rPr lang="zh-CN" altLang="en-US" sz="2400">
                <a:latin typeface="宋体" panose="02010600030101010101" pitchFamily="2" charset="-122"/>
              </a:rPr>
              <a:t>；</a:t>
            </a:r>
            <a:endParaRPr lang="zh-CN" altLang="zh-CN" sz="2400">
              <a:latin typeface="宋体" panose="02010600030101010101" pitchFamily="2" charset="-122"/>
            </a:endParaRPr>
          </a:p>
          <a:p>
            <a:pPr lvl="1">
              <a:lnSpc>
                <a:spcPts val="3400"/>
              </a:lnSpc>
              <a:spcBef>
                <a:spcPct val="0"/>
              </a:spcBef>
              <a:buFontTx/>
              <a:buNone/>
            </a:pPr>
            <a:r>
              <a:rPr lang="en-US" altLang="zh-CN" sz="2400">
                <a:latin typeface="宋体" panose="02010600030101010101" pitchFamily="2" charset="-122"/>
              </a:rPr>
              <a:t>(5)</a:t>
            </a:r>
            <a:r>
              <a:rPr lang="zh-CN" altLang="zh-CN" sz="2400">
                <a:latin typeface="宋体" panose="02010600030101010101" pitchFamily="2" charset="-122"/>
              </a:rPr>
              <a:t>描述错误的信息不足以帮助确定造成错误的位置。</a:t>
            </a:r>
            <a:endParaRPr lang="en-US" altLang="zh-CN" sz="2400">
              <a:latin typeface="宋体" panose="02010600030101010101" pitchFamily="2" charset="-122"/>
            </a:endParaRPr>
          </a:p>
        </p:txBody>
      </p:sp>
      <p:sp>
        <p:nvSpPr>
          <p:cNvPr id="75779" name="1 Título">
            <a:extLst>
              <a:ext uri="{FF2B5EF4-FFF2-40B4-BE49-F238E27FC236}">
                <a16:creationId xmlns:a16="http://schemas.microsoft.com/office/drawing/2014/main" id="{E4D9E622-055B-CD41-9697-A2582D3219E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5780" name="1 Título">
            <a:extLst>
              <a:ext uri="{FF2B5EF4-FFF2-40B4-BE49-F238E27FC236}">
                <a16:creationId xmlns:a16="http://schemas.microsoft.com/office/drawing/2014/main" id="{47601B17-06FC-0148-A932-37C3F59B9A8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9141DE35-A833-E14C-BCF1-C26A04B5D418}"/>
              </a:ext>
            </a:extLst>
          </p:cNvPr>
          <p:cNvSpPr>
            <a:spLocks noGrp="1" noChangeArrowheads="1"/>
          </p:cNvSpPr>
          <p:nvPr>
            <p:ph type="body" idx="1"/>
          </p:nvPr>
        </p:nvSpPr>
        <p:spPr>
          <a:xfrm>
            <a:off x="457200" y="846138"/>
            <a:ext cx="8229600" cy="5329237"/>
          </a:xfrm>
        </p:spPr>
        <p:txBody>
          <a:bodyPr/>
          <a:lstStyle/>
          <a:p>
            <a:pPr marL="609600" indent="-609600" eaLnBrk="1" hangingPunct="1"/>
            <a:r>
              <a:rPr lang="zh-CN" altLang="en-US" sz="3600" dirty="0">
                <a:solidFill>
                  <a:srgbClr val="CC0000"/>
                </a:solidFill>
                <a:ea typeface="宋体" panose="02010600030101010101" pitchFamily="2" charset="-122"/>
              </a:rPr>
              <a:t>程序设计语言的选择</a:t>
            </a:r>
          </a:p>
          <a:p>
            <a:pPr marL="609600" indent="-609600" eaLnBrk="1" hangingPunct="1">
              <a:buClr>
                <a:schemeClr val="accent2"/>
              </a:buClr>
              <a:buSzPct val="75000"/>
              <a:buFont typeface="Wingdings" pitchFamily="2" charset="2"/>
              <a:buChar char="Ø"/>
            </a:pPr>
            <a:r>
              <a:rPr lang="zh-CN" altLang="en-US" sz="2800" dirty="0">
                <a:latin typeface="楷体_GB2312" pitchFamily="49" charset="-122"/>
                <a:ea typeface="楷体_GB2312" pitchFamily="49" charset="-122"/>
              </a:rPr>
              <a:t>在选择编程语言时，可以考虑以下因素。</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应用领域：目标系统的应用领域不同，需要采取的系统开发范型也不同，所以要考虑支持相应范型的编程语言。</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系统用户的要求</a:t>
            </a:r>
            <a:r>
              <a:rPr lang="zh-CN" altLang="en-US" dirty="0">
                <a:ea typeface="宋体" panose="02010600030101010101" pitchFamily="2" charset="-122"/>
              </a:rPr>
              <a:t>。</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编程语言自身的功能。</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编码和维护成本及开发环境。</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编程人员的技能。</a:t>
            </a:r>
          </a:p>
          <a:p>
            <a:pPr marL="609600" indent="-609600" eaLnBrk="1" hangingPunct="1">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软件可移植性。</a:t>
            </a:r>
            <a:r>
              <a:rPr lang="zh-CN" altLang="en-US" dirty="0">
                <a:ea typeface="宋体" panose="02010600030101010101" pitchFamily="2" charset="-122"/>
              </a:rPr>
              <a:t>  </a:t>
            </a:r>
            <a:r>
              <a:rPr lang="zh-CN" altLang="en-US" sz="2800" dirty="0">
                <a:latin typeface="楷体_GB2312" pitchFamily="49" charset="-122"/>
                <a:ea typeface="楷体_GB2312" pitchFamily="49" charset="-122"/>
              </a:rPr>
              <a:t>  </a:t>
            </a:r>
          </a:p>
        </p:txBody>
      </p:sp>
      <p:sp>
        <p:nvSpPr>
          <p:cNvPr id="2" name="Title 1">
            <a:extLst>
              <a:ext uri="{FF2B5EF4-FFF2-40B4-BE49-F238E27FC236}">
                <a16:creationId xmlns:a16="http://schemas.microsoft.com/office/drawing/2014/main" id="{51BDA12E-372E-1D43-8C4C-278B0F65E3E5}"/>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DC60C0B4-A5C0-AE40-8937-53F2813A0CBE}"/>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E420F6B8-A39B-6B47-927C-132FDDFED48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98F7866A-586F-CA49-BC16-55847506D29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10845092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标题 3">
            <a:extLst>
              <a:ext uri="{FF2B5EF4-FFF2-40B4-BE49-F238E27FC236}">
                <a16:creationId xmlns:a16="http://schemas.microsoft.com/office/drawing/2014/main" id="{89DE032B-574F-784C-9C6E-80384DD05D2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7826" name="TextBox 7">
            <a:extLst>
              <a:ext uri="{FF2B5EF4-FFF2-40B4-BE49-F238E27FC236}">
                <a16:creationId xmlns:a16="http://schemas.microsoft.com/office/drawing/2014/main" id="{1A56A4FF-6204-6244-A948-9595A8B101B2}"/>
              </a:ext>
            </a:extLst>
          </p:cNvPr>
          <p:cNvSpPr txBox="1">
            <a:spLocks noChangeArrowheads="1"/>
          </p:cNvSpPr>
          <p:nvPr/>
        </p:nvSpPr>
        <p:spPr bwMode="auto">
          <a:xfrm>
            <a:off x="539750" y="1628775"/>
            <a:ext cx="8208963"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边界条件</a:t>
            </a:r>
            <a:endParaRPr lang="en-US" altLang="zh-CN" sz="2400" b="1">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边界测试是单元测试中最后的也可能是最重要的任务。</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软件常常在它的边界上失效，例如，处理</a:t>
            </a:r>
            <a:r>
              <a:rPr lang="en-US" altLang="zh-CN" sz="2400">
                <a:latin typeface="宋体" panose="02010600030101010101" pitchFamily="2" charset="-122"/>
              </a:rPr>
              <a:t>n</a:t>
            </a:r>
            <a:r>
              <a:rPr lang="zh-CN" altLang="zh-CN" sz="2400">
                <a:latin typeface="宋体" panose="02010600030101010101" pitchFamily="2" charset="-122"/>
              </a:rPr>
              <a:t>元数组的第</a:t>
            </a:r>
            <a:r>
              <a:rPr lang="en-US" altLang="zh-CN" sz="2400">
                <a:latin typeface="宋体" panose="02010600030101010101" pitchFamily="2" charset="-122"/>
              </a:rPr>
              <a:t>n</a:t>
            </a:r>
            <a:r>
              <a:rPr lang="zh-CN" altLang="zh-CN" sz="2400">
                <a:latin typeface="宋体" panose="02010600030101010101" pitchFamily="2" charset="-122"/>
              </a:rPr>
              <a:t>个元素时，或做到</a:t>
            </a:r>
            <a:r>
              <a:rPr lang="en-US" altLang="zh-CN" sz="2400">
                <a:latin typeface="宋体" panose="02010600030101010101" pitchFamily="2" charset="-122"/>
              </a:rPr>
              <a:t>i</a:t>
            </a:r>
            <a:r>
              <a:rPr lang="zh-CN" altLang="zh-CN" sz="2400">
                <a:latin typeface="宋体" panose="02010600030101010101" pitchFamily="2" charset="-122"/>
              </a:rPr>
              <a:t>次循环中的第</a:t>
            </a:r>
            <a:r>
              <a:rPr lang="en-US" altLang="zh-CN" sz="2400">
                <a:latin typeface="宋体" panose="02010600030101010101" pitchFamily="2" charset="-122"/>
              </a:rPr>
              <a:t>i</a:t>
            </a:r>
            <a:r>
              <a:rPr lang="zh-CN" altLang="zh-CN" sz="2400">
                <a:latin typeface="宋体" panose="02010600030101010101" pitchFamily="2" charset="-122"/>
              </a:rPr>
              <a:t>次重复时，往往会发生错误。</a:t>
            </a:r>
            <a:endParaRPr lang="en-US" altLang="zh-CN" sz="2400">
              <a:latin typeface="宋体" panose="02010600030101010101" pitchFamily="2" charset="-122"/>
            </a:endParaRPr>
          </a:p>
          <a:p>
            <a:pPr eaLnBrk="1" hangingPunct="1">
              <a:lnSpc>
                <a:spcPts val="3400"/>
              </a:lnSpc>
              <a:spcBef>
                <a:spcPts val="600"/>
              </a:spcBef>
              <a:buSzPct val="70000"/>
              <a:buFont typeface="Wingdings" pitchFamily="2" charset="2"/>
              <a:buChar char="l"/>
            </a:pPr>
            <a:r>
              <a:rPr lang="zh-CN" altLang="zh-CN" sz="2400">
                <a:latin typeface="宋体" panose="02010600030101010101" pitchFamily="2" charset="-122"/>
              </a:rPr>
              <a:t>使用刚好小于、刚好等于和刚好大于最大值或最小值的数据结构、控制量和数据值的测试方案，非常可能发现软件中的错误。</a:t>
            </a:r>
            <a:endParaRPr lang="en-US" altLang="zh-CN" sz="2400">
              <a:latin typeface="宋体" panose="02010600030101010101" pitchFamily="2" charset="-122"/>
            </a:endParaRPr>
          </a:p>
        </p:txBody>
      </p:sp>
      <p:sp>
        <p:nvSpPr>
          <p:cNvPr id="77827" name="1 Título">
            <a:extLst>
              <a:ext uri="{FF2B5EF4-FFF2-40B4-BE49-F238E27FC236}">
                <a16:creationId xmlns:a16="http://schemas.microsoft.com/office/drawing/2014/main" id="{7774DCBE-F4CE-E14E-8C10-78511DFD0EB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7828" name="1 Título">
            <a:extLst>
              <a:ext uri="{FF2B5EF4-FFF2-40B4-BE49-F238E27FC236}">
                <a16:creationId xmlns:a16="http://schemas.microsoft.com/office/drawing/2014/main" id="{FC328743-90C9-6F41-B6BA-2762E909347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7.3.1 </a:t>
            </a:r>
            <a:r>
              <a:rPr lang="zh-CN" altLang="en-US" sz="2400">
                <a:solidFill>
                  <a:srgbClr val="D9D9D9"/>
                </a:solidFill>
                <a:latin typeface="宋体" panose="02010600030101010101" pitchFamily="2" charset="-122"/>
              </a:rPr>
              <a:t>测试重点</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标题 3">
            <a:extLst>
              <a:ext uri="{FF2B5EF4-FFF2-40B4-BE49-F238E27FC236}">
                <a16:creationId xmlns:a16="http://schemas.microsoft.com/office/drawing/2014/main" id="{83096184-DAAE-0345-B77F-6679CEC6E5D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79874" name="内容占位符 4">
            <a:extLst>
              <a:ext uri="{FF2B5EF4-FFF2-40B4-BE49-F238E27FC236}">
                <a16:creationId xmlns:a16="http://schemas.microsoft.com/office/drawing/2014/main" id="{2B134E8E-6D79-6649-8EF4-8BB25F0BF3AA}"/>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7.3.2.</a:t>
            </a:r>
            <a:r>
              <a:rPr lang="zh-CN" altLang="en-US" b="1"/>
              <a:t>代码审查</a:t>
            </a:r>
          </a:p>
        </p:txBody>
      </p:sp>
      <p:sp>
        <p:nvSpPr>
          <p:cNvPr id="79875" name="TextBox 7">
            <a:extLst>
              <a:ext uri="{FF2B5EF4-FFF2-40B4-BE49-F238E27FC236}">
                <a16:creationId xmlns:a16="http://schemas.microsoft.com/office/drawing/2014/main" id="{612ECFCC-08B0-8F41-83A9-685E60C370E5}"/>
              </a:ext>
            </a:extLst>
          </p:cNvPr>
          <p:cNvSpPr txBox="1">
            <a:spLocks noChangeArrowheads="1"/>
          </p:cNvSpPr>
          <p:nvPr/>
        </p:nvSpPr>
        <p:spPr bwMode="auto">
          <a:xfrm>
            <a:off x="560388" y="1971675"/>
            <a:ext cx="8259762" cy="433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FontTx/>
              <a:buNone/>
            </a:pPr>
            <a:r>
              <a:rPr lang="zh-CN" altLang="en-US" sz="2400">
                <a:latin typeface="宋体" panose="02010600030101010101" pitchFamily="2" charset="-122"/>
              </a:rPr>
              <a:t>    </a:t>
            </a:r>
            <a:r>
              <a:rPr lang="zh-CN" altLang="en-US" sz="2400" b="1">
                <a:solidFill>
                  <a:schemeClr val="accent2"/>
                </a:solidFill>
                <a:latin typeface="宋体" panose="02010600030101010101" pitchFamily="2" charset="-122"/>
              </a:rPr>
              <a:t>代码检查</a:t>
            </a:r>
            <a:r>
              <a:rPr lang="zh-CN" altLang="en-US" sz="2400">
                <a:latin typeface="宋体" panose="02010600030101010101" pitchFamily="2" charset="-122"/>
              </a:rPr>
              <a:t>是指</a:t>
            </a:r>
            <a:r>
              <a:rPr lang="zh-CN" altLang="zh-CN" sz="2400">
                <a:latin typeface="宋体" panose="02010600030101010101" pitchFamily="2" charset="-122"/>
              </a:rPr>
              <a:t>由审查小组正式</a:t>
            </a:r>
            <a:r>
              <a:rPr lang="zh-CN" altLang="en-US" sz="2400">
                <a:latin typeface="宋体" panose="02010600030101010101" pitchFamily="2" charset="-122"/>
              </a:rPr>
              <a:t>对</a:t>
            </a:r>
            <a:r>
              <a:rPr lang="zh-CN" altLang="zh-CN" sz="2400">
                <a:latin typeface="宋体" panose="02010600030101010101" pitchFamily="2" charset="-122"/>
              </a:rPr>
              <a:t>源程序进行人工测试</a:t>
            </a:r>
            <a:r>
              <a:rPr lang="zh-CN" altLang="en-US" sz="2400">
                <a:latin typeface="宋体" panose="02010600030101010101" pitchFamily="2" charset="-122"/>
              </a:rPr>
              <a:t>。</a:t>
            </a:r>
            <a:r>
              <a:rPr lang="zh-CN" altLang="zh-CN" sz="2400">
                <a:latin typeface="宋体" panose="02010600030101010101" pitchFamily="2" charset="-122"/>
              </a:rPr>
              <a:t>它是一种非常有效的程序验证技术，对于典型的程序来说，可以查出</a:t>
            </a:r>
            <a:r>
              <a:rPr lang="en-US" altLang="zh-CN" sz="2400">
                <a:latin typeface="宋体" panose="02010600030101010101" pitchFamily="2" charset="-122"/>
              </a:rPr>
              <a:t>30%</a:t>
            </a:r>
            <a:r>
              <a:rPr lang="zh-CN" altLang="zh-CN" sz="2400">
                <a:latin typeface="宋体" panose="02010600030101010101" pitchFamily="2" charset="-122"/>
              </a:rPr>
              <a:t>～</a:t>
            </a:r>
            <a:r>
              <a:rPr lang="en-US" altLang="zh-CN" sz="2400">
                <a:latin typeface="宋体" panose="02010600030101010101" pitchFamily="2" charset="-122"/>
              </a:rPr>
              <a:t>70%</a:t>
            </a:r>
            <a:r>
              <a:rPr lang="zh-CN" altLang="zh-CN" sz="2400">
                <a:latin typeface="宋体" panose="02010600030101010101" pitchFamily="2" charset="-122"/>
              </a:rPr>
              <a:t>的逻辑设计错误和编码错误。审查小组最好由下述</a:t>
            </a:r>
            <a:r>
              <a:rPr lang="en-US" altLang="zh-CN" sz="2400">
                <a:latin typeface="宋体" panose="02010600030101010101" pitchFamily="2" charset="-122"/>
              </a:rPr>
              <a:t>4</a:t>
            </a:r>
            <a:r>
              <a:rPr lang="zh-CN" altLang="zh-CN" sz="2400">
                <a:latin typeface="宋体" panose="02010600030101010101" pitchFamily="2" charset="-122"/>
              </a:rPr>
              <a:t>人组成。</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组长，应该是一个很有能力的程序员，而且没有直接参与这项工程</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程序的设计者</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程序的编写者</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(4) </a:t>
            </a:r>
            <a:r>
              <a:rPr lang="zh-CN" altLang="zh-CN" sz="2400">
                <a:latin typeface="宋体" panose="02010600030101010101" pitchFamily="2" charset="-122"/>
              </a:rPr>
              <a:t>程序的测试者。</a:t>
            </a:r>
          </a:p>
          <a:p>
            <a:pPr eaLnBrk="1" hangingPunct="1">
              <a:lnSpc>
                <a:spcPts val="3200"/>
              </a:lnSpc>
              <a:spcBef>
                <a:spcPts val="600"/>
              </a:spcBef>
              <a:buFontTx/>
              <a:buNone/>
            </a:pPr>
            <a:endParaRPr lang="en-US" altLang="zh-CN" sz="2400">
              <a:latin typeface="宋体" panose="02010600030101010101" pitchFamily="2" charset="-122"/>
            </a:endParaRPr>
          </a:p>
        </p:txBody>
      </p:sp>
      <p:sp>
        <p:nvSpPr>
          <p:cNvPr id="79876" name="1 Título">
            <a:extLst>
              <a:ext uri="{FF2B5EF4-FFF2-40B4-BE49-F238E27FC236}">
                <a16:creationId xmlns:a16="http://schemas.microsoft.com/office/drawing/2014/main" id="{0571E894-22BE-704D-B7D3-D0D75296B2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79877" name="1 Título">
            <a:extLst>
              <a:ext uri="{FF2B5EF4-FFF2-40B4-BE49-F238E27FC236}">
                <a16:creationId xmlns:a16="http://schemas.microsoft.com/office/drawing/2014/main" id="{979F0EF1-8FEE-DE40-AEF5-912C138C73E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标题 3">
            <a:extLst>
              <a:ext uri="{FF2B5EF4-FFF2-40B4-BE49-F238E27FC236}">
                <a16:creationId xmlns:a16="http://schemas.microsoft.com/office/drawing/2014/main" id="{8E1E7EFD-2F2D-484B-91D9-7715BA6CEE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1922" name="TextBox 7">
            <a:extLst>
              <a:ext uri="{FF2B5EF4-FFF2-40B4-BE49-F238E27FC236}">
                <a16:creationId xmlns:a16="http://schemas.microsoft.com/office/drawing/2014/main" id="{323EC2C6-5EE3-094C-9046-1067250D1B66}"/>
              </a:ext>
            </a:extLst>
          </p:cNvPr>
          <p:cNvSpPr txBox="1">
            <a:spLocks noChangeArrowheads="1"/>
          </p:cNvSpPr>
          <p:nvPr/>
        </p:nvSpPr>
        <p:spPr bwMode="auto">
          <a:xfrm>
            <a:off x="631825" y="1362075"/>
            <a:ext cx="81883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47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ts val="600"/>
              </a:spcBef>
              <a:buFontTx/>
              <a:buNone/>
            </a:pPr>
            <a:r>
              <a:rPr lang="zh-CN" altLang="zh-CN" sz="2400">
                <a:latin typeface="宋体" panose="02010600030101010101" pitchFamily="2" charset="-122"/>
              </a:rPr>
              <a:t>在审查会上由程序的编写者解释他是怎样用程序代码实现设计的，通常是逐个语句地讲述程序的逻辑，小组其他成员仔细倾听他的讲解，并力图发现其中的错误。</a:t>
            </a:r>
            <a:endParaRPr lang="en-US" altLang="zh-CN" sz="2400">
              <a:latin typeface="宋体" panose="02010600030101010101" pitchFamily="2" charset="-122"/>
            </a:endParaRPr>
          </a:p>
          <a:p>
            <a:pPr eaLnBrk="1" hangingPunct="1">
              <a:lnSpc>
                <a:spcPts val="3300"/>
              </a:lnSpc>
              <a:spcBef>
                <a:spcPts val="600"/>
              </a:spcBef>
              <a:buFontTx/>
              <a:buNone/>
            </a:pPr>
            <a:r>
              <a:rPr lang="zh-CN" altLang="zh-CN" sz="2400">
                <a:latin typeface="宋体" panose="02010600030101010101" pitchFamily="2" charset="-122"/>
              </a:rPr>
              <a:t>审查会上</a:t>
            </a:r>
            <a:r>
              <a:rPr lang="zh-CN" altLang="en-US" sz="2400">
                <a:latin typeface="宋体" panose="02010600030101010101" pitchFamily="2" charset="-122"/>
              </a:rPr>
              <a:t>需要</a:t>
            </a:r>
            <a:r>
              <a:rPr lang="zh-CN" altLang="zh-CN" sz="2400">
                <a:latin typeface="宋体" panose="02010600030101010101" pitchFamily="2" charset="-122"/>
              </a:rPr>
              <a:t>对照程序设计常见错误清单，分析审查这个程序。当发现错误时由组长记录下来，审查会继续进行</a:t>
            </a:r>
            <a:r>
              <a:rPr lang="en-US" altLang="zh-CN" sz="2400">
                <a:latin typeface="宋体" panose="02010600030101010101" pitchFamily="2" charset="-122"/>
              </a:rPr>
              <a:t>(</a:t>
            </a:r>
            <a:r>
              <a:rPr lang="zh-CN" altLang="zh-CN" sz="2400" b="1">
                <a:solidFill>
                  <a:schemeClr val="accent2"/>
                </a:solidFill>
                <a:latin typeface="宋体" panose="02010600030101010101" pitchFamily="2" charset="-122"/>
              </a:rPr>
              <a:t>审查小组的任务是发现错误而不是改正错误</a:t>
            </a:r>
            <a:r>
              <a:rPr lang="en-US" altLang="zh-CN" sz="2400">
                <a:latin typeface="宋体" panose="02010600030101010101" pitchFamily="2" charset="-122"/>
              </a:rPr>
              <a:t>)</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3300"/>
              </a:lnSpc>
              <a:spcBef>
                <a:spcPts val="600"/>
              </a:spcBef>
              <a:buFontTx/>
              <a:buNone/>
            </a:pPr>
            <a:r>
              <a:rPr lang="zh-CN" altLang="zh-CN" sz="2400">
                <a:latin typeface="宋体" panose="02010600030101010101" pitchFamily="2" charset="-122"/>
              </a:rPr>
              <a:t>审查会另外一种常见的进行方法，称为</a:t>
            </a:r>
            <a:r>
              <a:rPr lang="zh-CN" altLang="zh-CN" sz="2400" b="1">
                <a:solidFill>
                  <a:schemeClr val="accent2"/>
                </a:solidFill>
                <a:latin typeface="宋体" panose="02010600030101010101" pitchFamily="2" charset="-122"/>
              </a:rPr>
              <a:t>预排</a:t>
            </a:r>
            <a:r>
              <a:rPr lang="zh-CN" altLang="zh-CN" sz="2400">
                <a:latin typeface="宋体" panose="02010600030101010101" pitchFamily="2" charset="-122"/>
              </a:rPr>
              <a:t>：由一个人扮演“测试者”，其他人扮演“计算机”。会前测试者准备好测试方案，会上由扮演计算机的成员模拟计算机执行被测试的程序。</a:t>
            </a:r>
            <a:endParaRPr lang="en-US" altLang="zh-CN" sz="2400">
              <a:latin typeface="宋体" panose="02010600030101010101" pitchFamily="2" charset="-122"/>
            </a:endParaRPr>
          </a:p>
        </p:txBody>
      </p:sp>
      <p:sp>
        <p:nvSpPr>
          <p:cNvPr id="81923" name="1 Título">
            <a:extLst>
              <a:ext uri="{FF2B5EF4-FFF2-40B4-BE49-F238E27FC236}">
                <a16:creationId xmlns:a16="http://schemas.microsoft.com/office/drawing/2014/main" id="{643FF14D-1652-2F44-ACED-6B73B9895A4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1924" name="1 Título">
            <a:extLst>
              <a:ext uri="{FF2B5EF4-FFF2-40B4-BE49-F238E27FC236}">
                <a16:creationId xmlns:a16="http://schemas.microsoft.com/office/drawing/2014/main" id="{91FE5934-F5FE-234F-A04E-1F8CC2F6E39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标题 3">
            <a:extLst>
              <a:ext uri="{FF2B5EF4-FFF2-40B4-BE49-F238E27FC236}">
                <a16:creationId xmlns:a16="http://schemas.microsoft.com/office/drawing/2014/main" id="{BBBD9C99-0DE0-9B43-B25A-E5B55008FAB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3970" name="TextBox 7">
            <a:extLst>
              <a:ext uri="{FF2B5EF4-FFF2-40B4-BE49-F238E27FC236}">
                <a16:creationId xmlns:a16="http://schemas.microsoft.com/office/drawing/2014/main" id="{36DE117E-F6D1-8148-8706-C1AE6138E2E0}"/>
              </a:ext>
            </a:extLst>
          </p:cNvPr>
          <p:cNvSpPr txBox="1">
            <a:spLocks noChangeArrowheads="1"/>
          </p:cNvSpPr>
          <p:nvPr/>
        </p:nvSpPr>
        <p:spPr bwMode="auto">
          <a:xfrm>
            <a:off x="560388" y="1341438"/>
            <a:ext cx="8259762" cy="439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477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ct val="0"/>
              </a:spcBef>
              <a:buFontTx/>
              <a:buNone/>
            </a:pPr>
            <a:r>
              <a:rPr lang="zh-CN" altLang="zh-CN" sz="2400">
                <a:latin typeface="宋体" panose="02010600030101010101" pitchFamily="2" charset="-122"/>
              </a:rPr>
              <a:t>测试方案</a:t>
            </a:r>
            <a:r>
              <a:rPr lang="zh-CN" altLang="en-US" sz="2400">
                <a:latin typeface="宋体" panose="02010600030101010101" pitchFamily="2" charset="-122"/>
              </a:rPr>
              <a:t>在代码审查中</a:t>
            </a:r>
            <a:r>
              <a:rPr lang="zh-CN" altLang="zh-CN" sz="2400">
                <a:latin typeface="宋体" panose="02010600030101010101" pitchFamily="2" charset="-122"/>
              </a:rPr>
              <a:t>起一种促进思考引起讨论的作用。在大多数情况下，通过向程序员提出关于他的程序的逻辑和他编写程序时所做的假设的疑问，可以发现的错误比由测试方案直接发现的错误还多。</a:t>
            </a:r>
            <a:endParaRPr lang="en-US" altLang="zh-CN" sz="2400">
              <a:latin typeface="宋体" panose="02010600030101010101" pitchFamily="2" charset="-122"/>
            </a:endParaRPr>
          </a:p>
          <a:p>
            <a:pPr eaLnBrk="1" hangingPunct="1">
              <a:lnSpc>
                <a:spcPts val="3400"/>
              </a:lnSpc>
              <a:spcBef>
                <a:spcPct val="0"/>
              </a:spcBef>
              <a:buFontTx/>
              <a:buNone/>
            </a:pPr>
            <a:r>
              <a:rPr lang="zh-CN" altLang="zh-CN" sz="2400">
                <a:latin typeface="宋体" panose="02010600030101010101" pitchFamily="2" charset="-122"/>
              </a:rPr>
              <a:t>代码审查比计算机测试优越的是：一次审查会上可以发现许多错误；用计算机测试的方法发现错误之后，通常需要先改正这个错误才能继续测试</a:t>
            </a:r>
            <a:r>
              <a:rPr lang="zh-CN" altLang="en-US" sz="2400">
                <a:latin typeface="宋体" panose="02010600030101010101" pitchFamily="2" charset="-122"/>
              </a:rPr>
              <a:t>，即：</a:t>
            </a:r>
            <a:r>
              <a:rPr lang="zh-CN" altLang="zh-CN" sz="2400">
                <a:latin typeface="宋体" panose="02010600030101010101" pitchFamily="2" charset="-122"/>
              </a:rPr>
              <a:t>采用代码审查的方法可以减少系统验证的总工作量。</a:t>
            </a:r>
            <a:endParaRPr lang="en-US" altLang="zh-CN" sz="2400">
              <a:latin typeface="宋体" panose="02010600030101010101" pitchFamily="2" charset="-122"/>
            </a:endParaRPr>
          </a:p>
          <a:p>
            <a:pPr eaLnBrk="1" hangingPunct="1">
              <a:lnSpc>
                <a:spcPts val="3400"/>
              </a:lnSpc>
              <a:spcBef>
                <a:spcPct val="0"/>
              </a:spcBef>
              <a:buFontTx/>
              <a:buNone/>
            </a:pPr>
            <a:r>
              <a:rPr lang="zh-CN" altLang="zh-CN" sz="2400">
                <a:latin typeface="宋体" panose="02010600030101010101" pitchFamily="2" charset="-122"/>
              </a:rPr>
              <a:t>人工测试和计算机测试是互相补充，相辅相成的，缺少其中任何一种方法都会使查找错误的效率降低。</a:t>
            </a:r>
            <a:endParaRPr lang="en-US" altLang="zh-CN" sz="2400">
              <a:latin typeface="宋体" panose="02010600030101010101" pitchFamily="2" charset="-122"/>
            </a:endParaRPr>
          </a:p>
        </p:txBody>
      </p:sp>
      <p:sp>
        <p:nvSpPr>
          <p:cNvPr id="83971" name="1 Título">
            <a:extLst>
              <a:ext uri="{FF2B5EF4-FFF2-40B4-BE49-F238E27FC236}">
                <a16:creationId xmlns:a16="http://schemas.microsoft.com/office/drawing/2014/main" id="{B1DE30E5-C1C0-2748-90A2-C10B68DFFEA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3972" name="1 Título">
            <a:extLst>
              <a:ext uri="{FF2B5EF4-FFF2-40B4-BE49-F238E27FC236}">
                <a16:creationId xmlns:a16="http://schemas.microsoft.com/office/drawing/2014/main" id="{66F9242C-823B-0447-ABF9-A0D4006FC5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7.3.2 </a:t>
            </a:r>
            <a:r>
              <a:rPr lang="zh-CN" altLang="en-US" sz="2400">
                <a:solidFill>
                  <a:srgbClr val="D9D9D9"/>
                </a:solidFill>
                <a:latin typeface="宋体" panose="02010600030101010101" pitchFamily="2" charset="-122"/>
              </a:rPr>
              <a:t>代码审查</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3">
            <a:extLst>
              <a:ext uri="{FF2B5EF4-FFF2-40B4-BE49-F238E27FC236}">
                <a16:creationId xmlns:a16="http://schemas.microsoft.com/office/drawing/2014/main" id="{14E715DA-D1D0-2842-A5F3-36FBBA4037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6018" name="内容占位符 4">
            <a:extLst>
              <a:ext uri="{FF2B5EF4-FFF2-40B4-BE49-F238E27FC236}">
                <a16:creationId xmlns:a16="http://schemas.microsoft.com/office/drawing/2014/main" id="{7B8C4AC3-87D7-9E4B-93D9-1CE38CAD14B6}"/>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7.3.3.</a:t>
            </a:r>
            <a:r>
              <a:rPr lang="zh-CN" altLang="en-US" b="1"/>
              <a:t>计算机测试</a:t>
            </a:r>
          </a:p>
        </p:txBody>
      </p:sp>
      <p:sp>
        <p:nvSpPr>
          <p:cNvPr id="86019" name="TextBox 7">
            <a:extLst>
              <a:ext uri="{FF2B5EF4-FFF2-40B4-BE49-F238E27FC236}">
                <a16:creationId xmlns:a16="http://schemas.microsoft.com/office/drawing/2014/main" id="{D9CD3DEF-572B-1D4E-8C58-810AF2FDF14D}"/>
              </a:ext>
            </a:extLst>
          </p:cNvPr>
          <p:cNvSpPr txBox="1">
            <a:spLocks noChangeArrowheads="1"/>
          </p:cNvSpPr>
          <p:nvPr/>
        </p:nvSpPr>
        <p:spPr bwMode="auto">
          <a:xfrm>
            <a:off x="560388" y="2060575"/>
            <a:ext cx="8126412" cy="347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600"/>
              </a:lnSpc>
              <a:spcBef>
                <a:spcPts val="600"/>
              </a:spcBef>
              <a:buFontTx/>
              <a:buNone/>
            </a:pPr>
            <a:r>
              <a:rPr lang="zh-CN" altLang="zh-CN" sz="2400">
                <a:latin typeface="宋体" panose="02010600030101010101" pitchFamily="2" charset="-122"/>
              </a:rPr>
              <a:t>模块不是一个独立的程序，因此必须为每个单元测试开发驱动软件和</a:t>
            </a:r>
            <a:r>
              <a:rPr lang="en-US" altLang="zh-CN" sz="2400">
                <a:latin typeface="宋体" panose="02010600030101010101" pitchFamily="2" charset="-122"/>
              </a:rPr>
              <a:t>(</a:t>
            </a:r>
            <a:r>
              <a:rPr lang="zh-CN" altLang="zh-CN" sz="2400">
                <a:latin typeface="宋体" panose="02010600030101010101" pitchFamily="2" charset="-122"/>
              </a:rPr>
              <a:t>或</a:t>
            </a:r>
            <a:r>
              <a:rPr lang="en-US" altLang="zh-CN" sz="2400">
                <a:latin typeface="宋体" panose="02010600030101010101" pitchFamily="2" charset="-122"/>
              </a:rPr>
              <a:t>)</a:t>
            </a:r>
            <a:r>
              <a:rPr lang="zh-CN" altLang="zh-CN" sz="2400">
                <a:latin typeface="宋体" panose="02010600030101010101" pitchFamily="2" charset="-122"/>
              </a:rPr>
              <a:t>存根软件。</a:t>
            </a:r>
            <a:endParaRPr lang="en-US" altLang="zh-CN" sz="2400">
              <a:latin typeface="宋体" panose="02010600030101010101" pitchFamily="2" charset="-122"/>
            </a:endParaRPr>
          </a:p>
          <a:p>
            <a:pPr eaLnBrk="1" hangingPunct="1">
              <a:lnSpc>
                <a:spcPts val="3600"/>
              </a:lnSpc>
              <a:spcBef>
                <a:spcPts val="600"/>
              </a:spcBef>
              <a:buFontTx/>
              <a:buNone/>
            </a:pPr>
            <a:r>
              <a:rPr lang="zh-CN" altLang="zh-CN" sz="2400">
                <a:latin typeface="宋体" panose="02010600030101010101" pitchFamily="2" charset="-122"/>
              </a:rPr>
              <a:t>驱动程序是一个“主程序”，它接收测试数据，把这些数据传送给被测试的模块，并且印出有关的结果。</a:t>
            </a:r>
            <a:endParaRPr lang="en-US" altLang="zh-CN" sz="2400">
              <a:latin typeface="宋体" panose="02010600030101010101" pitchFamily="2" charset="-122"/>
            </a:endParaRPr>
          </a:p>
          <a:p>
            <a:pPr eaLnBrk="1" hangingPunct="1">
              <a:lnSpc>
                <a:spcPts val="3600"/>
              </a:lnSpc>
              <a:spcBef>
                <a:spcPts val="600"/>
              </a:spcBef>
              <a:buFontTx/>
              <a:buNone/>
            </a:pPr>
            <a:r>
              <a:rPr lang="zh-CN" altLang="zh-CN" sz="2400">
                <a:latin typeface="宋体" panose="02010600030101010101" pitchFamily="2" charset="-122"/>
              </a:rPr>
              <a:t>存根程序代替被测试的模块所调用的模块</a:t>
            </a:r>
            <a:r>
              <a:rPr lang="zh-CN" altLang="en-US" sz="2400">
                <a:latin typeface="宋体" panose="02010600030101010101" pitchFamily="2" charset="-122"/>
              </a:rPr>
              <a:t>，</a:t>
            </a:r>
            <a:r>
              <a:rPr lang="zh-CN" altLang="zh-CN" sz="2400">
                <a:latin typeface="宋体" panose="02010600030101010101" pitchFamily="2" charset="-122"/>
              </a:rPr>
              <a:t>它使用被它代替的模块的接口，可能做最少量的数据操作，印出对入口的检验或操作结果，并且把控制归还给调用它的模块。</a:t>
            </a:r>
            <a:endParaRPr lang="en-US" altLang="zh-CN" sz="2400">
              <a:latin typeface="宋体" panose="02010600030101010101" pitchFamily="2" charset="-122"/>
            </a:endParaRPr>
          </a:p>
        </p:txBody>
      </p:sp>
      <p:sp>
        <p:nvSpPr>
          <p:cNvPr id="86020" name="1 Título">
            <a:extLst>
              <a:ext uri="{FF2B5EF4-FFF2-40B4-BE49-F238E27FC236}">
                <a16:creationId xmlns:a16="http://schemas.microsoft.com/office/drawing/2014/main" id="{84902A73-7AF8-2F41-A573-627E140173F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6021" name="1 Título">
            <a:extLst>
              <a:ext uri="{FF2B5EF4-FFF2-40B4-BE49-F238E27FC236}">
                <a16:creationId xmlns:a16="http://schemas.microsoft.com/office/drawing/2014/main" id="{FA549A13-6C41-0840-97B6-1885C0BBFFB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标题 3">
            <a:extLst>
              <a:ext uri="{FF2B5EF4-FFF2-40B4-BE49-F238E27FC236}">
                <a16:creationId xmlns:a16="http://schemas.microsoft.com/office/drawing/2014/main" id="{C3DCC0DD-FC7B-A146-9FD1-D4E51686D8B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88066" name="TextBox 7">
            <a:extLst>
              <a:ext uri="{FF2B5EF4-FFF2-40B4-BE49-F238E27FC236}">
                <a16:creationId xmlns:a16="http://schemas.microsoft.com/office/drawing/2014/main" id="{7E2E4BDF-1109-554D-964F-34B0E48C3320}"/>
              </a:ext>
            </a:extLst>
          </p:cNvPr>
          <p:cNvSpPr txBox="1">
            <a:spLocks noChangeArrowheads="1"/>
          </p:cNvSpPr>
          <p:nvPr/>
        </p:nvSpPr>
        <p:spPr bwMode="auto">
          <a:xfrm>
            <a:off x="323850" y="1239838"/>
            <a:ext cx="3887788" cy="471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zh-CN" altLang="en-US" sz="2400">
                <a:latin typeface="Arial" panose="020B0604020202020204" pitchFamily="34" charset="0"/>
              </a:rPr>
              <a:t>       </a:t>
            </a:r>
            <a:r>
              <a:rPr lang="zh-CN" altLang="en-US" sz="2200">
                <a:latin typeface="宋体" panose="02010600030101010101" pitchFamily="2" charset="-122"/>
              </a:rPr>
              <a:t>右图</a:t>
            </a:r>
            <a:r>
              <a:rPr lang="zh-CN" altLang="zh-CN" sz="2200">
                <a:latin typeface="宋体" panose="02010600030101010101" pitchFamily="2" charset="-122"/>
              </a:rPr>
              <a:t>是一个正文加工系统的部分层次图，假定要测试编号为</a:t>
            </a:r>
            <a:r>
              <a:rPr lang="en-US" altLang="zh-CN" sz="2200">
                <a:latin typeface="宋体" panose="02010600030101010101" pitchFamily="2" charset="-122"/>
              </a:rPr>
              <a:t>3.0</a:t>
            </a:r>
            <a:r>
              <a:rPr lang="zh-CN" altLang="zh-CN" sz="2200">
                <a:latin typeface="宋体" panose="02010600030101010101" pitchFamily="2" charset="-122"/>
              </a:rPr>
              <a:t>的关键模块——正文编辑模块。正文编辑模块不是一个独立的程序，需要有一个测试驱动程序来调用它。这个驱动程序说明必要的变量，接收测试数据——字符串，设置正文编辑模块的编辑功能。</a:t>
            </a:r>
            <a:r>
              <a:rPr lang="zh-CN" altLang="en-US" sz="2200">
                <a:latin typeface="宋体" panose="02010600030101010101" pitchFamily="2" charset="-122"/>
              </a:rPr>
              <a:t>并且</a:t>
            </a:r>
            <a:r>
              <a:rPr lang="zh-CN" altLang="zh-CN" sz="2200">
                <a:latin typeface="宋体" panose="02010600030101010101" pitchFamily="2" charset="-122"/>
              </a:rPr>
              <a:t>需要有存根程序简化地模拟正文编辑模块</a:t>
            </a:r>
            <a:r>
              <a:rPr lang="zh-CN" altLang="en-US" sz="2200">
                <a:latin typeface="宋体" panose="02010600030101010101" pitchFamily="2" charset="-122"/>
              </a:rPr>
              <a:t>的</a:t>
            </a:r>
            <a:r>
              <a:rPr lang="zh-CN" altLang="zh-CN" sz="2200">
                <a:latin typeface="宋体" panose="02010600030101010101" pitchFamily="2" charset="-122"/>
              </a:rPr>
              <a:t>下层模块来完成具体的编辑功能。</a:t>
            </a:r>
            <a:endParaRPr lang="en-US" altLang="zh-CN" sz="2200">
              <a:latin typeface="宋体" panose="02010600030101010101" pitchFamily="2" charset="-122"/>
            </a:endParaRPr>
          </a:p>
        </p:txBody>
      </p:sp>
      <p:pic>
        <p:nvPicPr>
          <p:cNvPr id="88067" name="图片 1">
            <a:extLst>
              <a:ext uri="{FF2B5EF4-FFF2-40B4-BE49-F238E27FC236}">
                <a16:creationId xmlns:a16="http://schemas.microsoft.com/office/drawing/2014/main" id="{628B44AE-D919-2B49-A4DD-461937B1449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1722438"/>
            <a:ext cx="4752975"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8" name="1 Título">
            <a:extLst>
              <a:ext uri="{FF2B5EF4-FFF2-40B4-BE49-F238E27FC236}">
                <a16:creationId xmlns:a16="http://schemas.microsoft.com/office/drawing/2014/main" id="{FA056044-B3D9-7242-870D-AC3E5E0B58A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8069" name="1 Título">
            <a:extLst>
              <a:ext uri="{FF2B5EF4-FFF2-40B4-BE49-F238E27FC236}">
                <a16:creationId xmlns:a16="http://schemas.microsoft.com/office/drawing/2014/main" id="{9A14A7DF-096C-D24E-B030-8D0B4098BD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标题 3">
            <a:extLst>
              <a:ext uri="{FF2B5EF4-FFF2-40B4-BE49-F238E27FC236}">
                <a16:creationId xmlns:a16="http://schemas.microsoft.com/office/drawing/2014/main" id="{937C8395-3280-CB4C-96C1-29A70059A76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7.3 </a:t>
            </a:r>
            <a:r>
              <a:rPr lang="zh-CN" altLang="en-US" b="1">
                <a:latin typeface="宋体" panose="02010600030101010101" pitchFamily="2" charset="-122"/>
              </a:rPr>
              <a:t>单元测试</a:t>
            </a:r>
          </a:p>
        </p:txBody>
      </p:sp>
      <p:sp>
        <p:nvSpPr>
          <p:cNvPr id="90114" name="TextBox 7">
            <a:extLst>
              <a:ext uri="{FF2B5EF4-FFF2-40B4-BE49-F238E27FC236}">
                <a16:creationId xmlns:a16="http://schemas.microsoft.com/office/drawing/2014/main" id="{0425541B-0C7F-EF47-A173-2C3FE190BB84}"/>
              </a:ext>
            </a:extLst>
          </p:cNvPr>
          <p:cNvSpPr txBox="1">
            <a:spLocks noChangeArrowheads="1"/>
          </p:cNvSpPr>
          <p:nvPr/>
        </p:nvSpPr>
        <p:spPr bwMode="auto">
          <a:xfrm>
            <a:off x="395288" y="1246188"/>
            <a:ext cx="8478837" cy="124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测试时</a:t>
            </a:r>
            <a:r>
              <a:rPr lang="zh-CN" altLang="en-US" sz="2400">
                <a:latin typeface="宋体" panose="02010600030101010101" pitchFamily="2" charset="-122"/>
              </a:rPr>
              <a:t>，</a:t>
            </a:r>
            <a:r>
              <a:rPr lang="zh-CN" altLang="zh-CN" sz="2400">
                <a:latin typeface="宋体" panose="02010600030101010101" pitchFamily="2" charset="-122"/>
              </a:rPr>
              <a:t>设置修改</a:t>
            </a:r>
            <a:r>
              <a:rPr lang="en-US" altLang="zh-CN" sz="2400">
                <a:latin typeface="宋体" panose="02010600030101010101" pitchFamily="2" charset="-122"/>
              </a:rPr>
              <a:t>(CHANGE)</a:t>
            </a:r>
            <a:r>
              <a:rPr lang="zh-CN" altLang="zh-CN" sz="2400">
                <a:latin typeface="宋体" panose="02010600030101010101" pitchFamily="2" charset="-122"/>
              </a:rPr>
              <a:t>和添加</a:t>
            </a:r>
            <a:r>
              <a:rPr lang="en-US" altLang="zh-CN" sz="2400">
                <a:latin typeface="宋体" panose="02010600030101010101" pitchFamily="2" charset="-122"/>
              </a:rPr>
              <a:t>(APPEND)</a:t>
            </a:r>
            <a:r>
              <a:rPr lang="zh-CN" altLang="zh-CN" sz="2400">
                <a:latin typeface="宋体" panose="02010600030101010101" pitchFamily="2" charset="-122"/>
              </a:rPr>
              <a:t>两种编辑功能，用控制变量</a:t>
            </a:r>
            <a:r>
              <a:rPr lang="en-US" altLang="zh-CN" sz="2400">
                <a:latin typeface="宋体" panose="02010600030101010101" pitchFamily="2" charset="-122"/>
              </a:rPr>
              <a:t>CFUNCT</a:t>
            </a:r>
            <a:r>
              <a:rPr lang="zh-CN" altLang="zh-CN" sz="2400">
                <a:latin typeface="宋体" panose="02010600030101010101" pitchFamily="2" charset="-122"/>
              </a:rPr>
              <a:t>标记要求的编辑功能，而且只用一个存根程序模拟正文编辑模块的所有下层模块。</a:t>
            </a:r>
            <a:endParaRPr lang="en-US" altLang="zh-CN" sz="2400">
              <a:latin typeface="宋体" panose="02010600030101010101" pitchFamily="2" charset="-122"/>
            </a:endParaRPr>
          </a:p>
        </p:txBody>
      </p:sp>
      <p:sp>
        <p:nvSpPr>
          <p:cNvPr id="90115" name="文本框 1">
            <a:extLst>
              <a:ext uri="{FF2B5EF4-FFF2-40B4-BE49-F238E27FC236}">
                <a16:creationId xmlns:a16="http://schemas.microsoft.com/office/drawing/2014/main" id="{E1AAB7F1-7B18-5F47-82A9-52DC98B251AC}"/>
              </a:ext>
            </a:extLst>
          </p:cNvPr>
          <p:cNvSpPr txBox="1">
            <a:spLocks noChangeArrowheads="1"/>
          </p:cNvSpPr>
          <p:nvPr/>
        </p:nvSpPr>
        <p:spPr bwMode="auto">
          <a:xfrm>
            <a:off x="301625" y="2609850"/>
            <a:ext cx="4198938" cy="31956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200"/>
              </a:lnSpc>
              <a:spcBef>
                <a:spcPct val="0"/>
              </a:spcBef>
              <a:buFontTx/>
              <a:buNone/>
            </a:pPr>
            <a:r>
              <a:rPr lang="en-US" altLang="zh-CN" sz="1800">
                <a:solidFill>
                  <a:srgbClr val="C00000"/>
                </a:solidFill>
                <a:latin typeface="宋体" panose="02010600030101010101" pitchFamily="2" charset="-122"/>
              </a:rPr>
              <a:t>TEST STUB</a:t>
            </a:r>
            <a:r>
              <a:rPr lang="en-US" altLang="zh-CN" sz="1800">
                <a:latin typeface="宋体" panose="02010600030101010101" pitchFamily="2" charset="-122"/>
              </a:rPr>
              <a:t>(*</a:t>
            </a:r>
            <a:r>
              <a:rPr lang="zh-CN" altLang="en-US" sz="1800">
                <a:latin typeface="宋体" panose="02010600030101010101" pitchFamily="2" charset="-122"/>
              </a:rPr>
              <a:t>存根程序</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初始化；</a:t>
            </a: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输出信息“进入了正文编辑程序”</a:t>
            </a:r>
            <a:r>
              <a:rPr lang="en-US" altLang="zh-CN" sz="1800">
                <a:latin typeface="宋体" panose="02010600030101010101" pitchFamily="2" charset="-122"/>
              </a:rPr>
              <a:t>;</a:t>
            </a:r>
          </a:p>
          <a:p>
            <a:pPr eaLnBrk="1" hangingPunct="1">
              <a:lnSpc>
                <a:spcPts val="2200"/>
              </a:lnSpc>
              <a:spcBef>
                <a:spcPct val="0"/>
              </a:spcBef>
              <a:buFontTx/>
              <a:buNone/>
            </a:pPr>
            <a:r>
              <a:rPr lang="zh-CN" altLang="en-US" sz="1800">
                <a:latin typeface="宋体" panose="02010600030101010101" pitchFamily="2" charset="-122"/>
              </a:rPr>
              <a:t>     输出“输入的控制信息是”</a:t>
            </a:r>
            <a:r>
              <a:rPr lang="en-US" altLang="zh-CN" sz="1800">
                <a:latin typeface="宋体" panose="02010600030101010101" pitchFamily="2" charset="-122"/>
              </a:rPr>
              <a:t>CFUNCT;</a:t>
            </a:r>
          </a:p>
          <a:p>
            <a:pPr eaLnBrk="1" hangingPunct="1">
              <a:lnSpc>
                <a:spcPts val="2200"/>
              </a:lnSpc>
              <a:spcBef>
                <a:spcPct val="0"/>
              </a:spcBef>
              <a:buFontTx/>
              <a:buNone/>
            </a:pPr>
            <a:r>
              <a:rPr lang="zh-CN" altLang="en-US" sz="1800">
                <a:latin typeface="宋体" panose="02010600030101010101" pitchFamily="2" charset="-122"/>
              </a:rPr>
              <a:t>     输出缓冲区中的字符串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IF CFUNCT=CHANGE</a:t>
            </a:r>
          </a:p>
          <a:p>
            <a:pPr eaLnBrk="1" hangingPunct="1">
              <a:lnSpc>
                <a:spcPts val="2200"/>
              </a:lnSpc>
              <a:spcBef>
                <a:spcPct val="0"/>
              </a:spcBef>
              <a:buFontTx/>
              <a:buNone/>
            </a:pPr>
            <a:r>
              <a:rPr lang="en-US" altLang="zh-CN" sz="1800">
                <a:latin typeface="宋体" panose="02010600030101010101" pitchFamily="2" charset="-122"/>
              </a:rPr>
              <a:t>        THEN</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把缓冲区中第二个字改为***</a:t>
            </a: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latin typeface="宋体" panose="02010600030101010101" pitchFamily="2" charset="-122"/>
              </a:rPr>
              <a:t>        ELSE</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在缓冲区的尾部加</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END IF;</a:t>
            </a:r>
          </a:p>
        </p:txBody>
      </p:sp>
      <p:sp>
        <p:nvSpPr>
          <p:cNvPr id="90116" name="文本框 7">
            <a:extLst>
              <a:ext uri="{FF2B5EF4-FFF2-40B4-BE49-F238E27FC236}">
                <a16:creationId xmlns:a16="http://schemas.microsoft.com/office/drawing/2014/main" id="{0D7D1B95-D404-E145-B5C6-AD1448A49A76}"/>
              </a:ext>
            </a:extLst>
          </p:cNvPr>
          <p:cNvSpPr txBox="1">
            <a:spLocks noChangeArrowheads="1"/>
          </p:cNvSpPr>
          <p:nvPr/>
        </p:nvSpPr>
        <p:spPr bwMode="auto">
          <a:xfrm>
            <a:off x="4500563" y="2609850"/>
            <a:ext cx="4435475" cy="3195638"/>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输出缓冲区中的新字符串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solidFill>
                  <a:srgbClr val="C00000"/>
                </a:solidFill>
                <a:latin typeface="宋体" panose="02010600030101010101" pitchFamily="2" charset="-122"/>
              </a:rPr>
              <a:t>END TEST STUB</a:t>
            </a:r>
          </a:p>
          <a:p>
            <a:pPr eaLnBrk="1" hangingPunct="1">
              <a:lnSpc>
                <a:spcPts val="2200"/>
              </a:lnSpc>
              <a:spcBef>
                <a:spcPct val="0"/>
              </a:spcBef>
              <a:buFontTx/>
              <a:buNone/>
            </a:pPr>
            <a:endParaRPr lang="en-US" altLang="zh-CN" sz="1800">
              <a:latin typeface="宋体" panose="02010600030101010101" pitchFamily="2" charset="-122"/>
            </a:endParaRPr>
          </a:p>
          <a:p>
            <a:pPr eaLnBrk="1" hangingPunct="1">
              <a:lnSpc>
                <a:spcPts val="2200"/>
              </a:lnSpc>
              <a:spcBef>
                <a:spcPct val="0"/>
              </a:spcBef>
              <a:buFontTx/>
              <a:buNone/>
            </a:pPr>
            <a:r>
              <a:rPr lang="en-US" altLang="zh-CN" sz="1800">
                <a:solidFill>
                  <a:srgbClr val="C00000"/>
                </a:solidFill>
                <a:latin typeface="宋体" panose="02010600030101010101" pitchFamily="2" charset="-122"/>
              </a:rPr>
              <a:t>TEST DRIVER</a:t>
            </a:r>
            <a:r>
              <a:rPr lang="en-US" altLang="zh-CN" sz="1800">
                <a:latin typeface="宋体" panose="02010600030101010101" pitchFamily="2" charset="-122"/>
              </a:rPr>
              <a:t>(*</a:t>
            </a:r>
            <a:r>
              <a:rPr lang="zh-CN" altLang="en-US" sz="1800">
                <a:latin typeface="宋体" panose="02010600030101010101" pitchFamily="2" charset="-122"/>
              </a:rPr>
              <a:t>驱动程序</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说明长度为</a:t>
            </a:r>
            <a:r>
              <a:rPr lang="en-US" altLang="zh-CN" sz="1800">
                <a:latin typeface="宋体" panose="02010600030101010101" pitchFamily="2" charset="-122"/>
              </a:rPr>
              <a:t>2500</a:t>
            </a:r>
            <a:r>
              <a:rPr lang="zh-CN" altLang="en-US" sz="1800">
                <a:latin typeface="宋体" panose="02010600030101010101" pitchFamily="2" charset="-122"/>
              </a:rPr>
              <a:t>个字符的一个缓冲区</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把</a:t>
            </a:r>
            <a:r>
              <a:rPr lang="en-US" altLang="zh-CN" sz="1800">
                <a:latin typeface="宋体" panose="02010600030101010101" pitchFamily="2" charset="-122"/>
              </a:rPr>
              <a:t>CFUNCT</a:t>
            </a:r>
            <a:r>
              <a:rPr lang="zh-CN" altLang="en-US" sz="1800">
                <a:latin typeface="宋体" panose="02010600030101010101" pitchFamily="2" charset="-122"/>
              </a:rPr>
              <a:t>置为希望测试的状态</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输入字符串</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调用正文编辑块</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停止或再次初启</a:t>
            </a:r>
            <a:r>
              <a:rPr lang="en-US" altLang="zh-CN" sz="1800">
                <a:latin typeface="宋体" panose="02010600030101010101" pitchFamily="2" charset="-122"/>
              </a:rPr>
              <a:t>;</a:t>
            </a:r>
          </a:p>
          <a:p>
            <a:pPr eaLnBrk="1" hangingPunct="1">
              <a:lnSpc>
                <a:spcPts val="2200"/>
              </a:lnSpc>
              <a:spcBef>
                <a:spcPct val="0"/>
              </a:spcBef>
              <a:buFontTx/>
              <a:buNone/>
            </a:pPr>
            <a:r>
              <a:rPr lang="en-US" altLang="zh-CN" sz="1800">
                <a:solidFill>
                  <a:srgbClr val="C00000"/>
                </a:solidFill>
                <a:latin typeface="宋体" panose="02010600030101010101" pitchFamily="2" charset="-122"/>
              </a:rPr>
              <a:t>END TEST DRIVER</a:t>
            </a:r>
          </a:p>
          <a:p>
            <a:pPr eaLnBrk="1" hangingPunct="1">
              <a:lnSpc>
                <a:spcPts val="2200"/>
              </a:lnSpc>
              <a:spcBef>
                <a:spcPct val="0"/>
              </a:spcBef>
              <a:buFontTx/>
              <a:buNone/>
            </a:pPr>
            <a:endParaRPr lang="zh-CN" altLang="en-US" sz="1800">
              <a:latin typeface="宋体" panose="02010600030101010101" pitchFamily="2" charset="-122"/>
            </a:endParaRPr>
          </a:p>
        </p:txBody>
      </p:sp>
      <p:sp>
        <p:nvSpPr>
          <p:cNvPr id="90117" name="1 Título">
            <a:extLst>
              <a:ext uri="{FF2B5EF4-FFF2-40B4-BE49-F238E27FC236}">
                <a16:creationId xmlns:a16="http://schemas.microsoft.com/office/drawing/2014/main" id="{D46AA7AD-C0C8-4048-86EE-9506DE3E1AC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0118" name="1 Título">
            <a:extLst>
              <a:ext uri="{FF2B5EF4-FFF2-40B4-BE49-F238E27FC236}">
                <a16:creationId xmlns:a16="http://schemas.microsoft.com/office/drawing/2014/main" id="{701E9A6A-C5FF-7543-9B2C-14BF07DCEB8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7.3.3 </a:t>
            </a:r>
            <a:r>
              <a:rPr lang="zh-CN" altLang="en-US" sz="2400">
                <a:solidFill>
                  <a:srgbClr val="D9D9D9"/>
                </a:solidFill>
                <a:latin typeface="宋体" panose="02010600030101010101" pitchFamily="2" charset="-122"/>
              </a:rPr>
              <a:t>计算机测试</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51120C60-5112-964B-A5B5-5A108546A7B5}"/>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92162" name="2 Subtítulo">
            <a:extLst>
              <a:ext uri="{FF2B5EF4-FFF2-40B4-BE49-F238E27FC236}">
                <a16:creationId xmlns:a16="http://schemas.microsoft.com/office/drawing/2014/main" id="{35AA9606-67AC-844D-B4FF-5211290D553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92163" name="1 Título">
            <a:extLst>
              <a:ext uri="{FF2B5EF4-FFF2-40B4-BE49-F238E27FC236}">
                <a16:creationId xmlns:a16="http://schemas.microsoft.com/office/drawing/2014/main" id="{D18C5B49-2FF3-274C-86F7-8388C2E5C03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pic>
        <p:nvPicPr>
          <p:cNvPr id="92164" name="Imagen 5">
            <a:extLst>
              <a:ext uri="{FF2B5EF4-FFF2-40B4-BE49-F238E27FC236}">
                <a16:creationId xmlns:a16="http://schemas.microsoft.com/office/drawing/2014/main" id="{55004B87-83C5-2B43-B53F-8A129586FF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Imagen 5">
            <a:extLst>
              <a:ext uri="{FF2B5EF4-FFF2-40B4-BE49-F238E27FC236}">
                <a16:creationId xmlns:a16="http://schemas.microsoft.com/office/drawing/2014/main" id="{FAB474A0-3CF1-6745-8E8C-1ABAFD166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TextBox 3">
            <a:hlinkClick r:id="rId5" action="ppaction://hlinksldjump"/>
            <a:extLst>
              <a:ext uri="{FF2B5EF4-FFF2-40B4-BE49-F238E27FC236}">
                <a16:creationId xmlns:a16="http://schemas.microsoft.com/office/drawing/2014/main" id="{16AE3E81-C6EC-B547-B3B1-46005D6D9735}"/>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7" name="TextBox 4">
            <a:extLst>
              <a:ext uri="{FF2B5EF4-FFF2-40B4-BE49-F238E27FC236}">
                <a16:creationId xmlns:a16="http://schemas.microsoft.com/office/drawing/2014/main" id="{75622A9B-2DE6-C249-8D0B-7F1759629E3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8" name="TextBox 5">
            <a:extLst>
              <a:ext uri="{FF2B5EF4-FFF2-40B4-BE49-F238E27FC236}">
                <a16:creationId xmlns:a16="http://schemas.microsoft.com/office/drawing/2014/main" id="{AAD1B590-E232-5640-95A0-B18271AF74E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69" name="TextBox 6">
            <a:extLst>
              <a:ext uri="{FF2B5EF4-FFF2-40B4-BE49-F238E27FC236}">
                <a16:creationId xmlns:a16="http://schemas.microsoft.com/office/drawing/2014/main" id="{6EDF211F-DCFD-8A46-A62E-53DFE1ADD23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92170" name="Rectangle 3">
            <a:extLst>
              <a:ext uri="{FF2B5EF4-FFF2-40B4-BE49-F238E27FC236}">
                <a16:creationId xmlns:a16="http://schemas.microsoft.com/office/drawing/2014/main" id="{68F90322-A3D4-894A-AA97-8C5EC535F10C}"/>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92171" name="1 Título">
            <a:extLst>
              <a:ext uri="{FF2B5EF4-FFF2-40B4-BE49-F238E27FC236}">
                <a16:creationId xmlns:a16="http://schemas.microsoft.com/office/drawing/2014/main" id="{48243917-CEAC-2942-A60E-1CFE452E4A2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E79027DE-2BEC-4944-8CEE-10F0249C88B5}"/>
              </a:ext>
            </a:extLst>
          </p:cNvPr>
          <p:cNvSpPr/>
          <p:nvPr/>
        </p:nvSpPr>
        <p:spPr>
          <a:xfrm>
            <a:off x="927100" y="27638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89100777-D90E-0A46-95EB-0222AAF162FF}"/>
              </a:ext>
            </a:extLst>
          </p:cNvPr>
          <p:cNvSpPr/>
          <p:nvPr/>
        </p:nvSpPr>
        <p:spPr>
          <a:xfrm rot="5400000">
            <a:off x="335756" y="28503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标题 3">
            <a:extLst>
              <a:ext uri="{FF2B5EF4-FFF2-40B4-BE49-F238E27FC236}">
                <a16:creationId xmlns:a16="http://schemas.microsoft.com/office/drawing/2014/main" id="{BDAB92EB-D2BC-BD44-886E-3E18A757305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4210" name="内容占位符 1">
            <a:extLst>
              <a:ext uri="{FF2B5EF4-FFF2-40B4-BE49-F238E27FC236}">
                <a16:creationId xmlns:a16="http://schemas.microsoft.com/office/drawing/2014/main" id="{A4FB0656-E699-DF4A-BC86-1031EB364964}"/>
              </a:ext>
            </a:extLst>
          </p:cNvPr>
          <p:cNvSpPr>
            <a:spLocks noGrp="1"/>
          </p:cNvSpPr>
          <p:nvPr>
            <p:ph idx="1"/>
          </p:nvPr>
        </p:nvSpPr>
        <p:spPr>
          <a:xfrm>
            <a:off x="601663" y="1600200"/>
            <a:ext cx="8218487" cy="4060825"/>
          </a:xfrm>
        </p:spPr>
        <p:txBody>
          <a:bodyPr/>
          <a:lstStyle/>
          <a:p>
            <a:pPr marL="0" indent="611188">
              <a:lnSpc>
                <a:spcPts val="3400"/>
              </a:lnSpc>
              <a:spcBef>
                <a:spcPts val="600"/>
              </a:spcBef>
              <a:buFont typeface="Arial" panose="020B0604020202020204" pitchFamily="34" charset="0"/>
              <a:buNone/>
            </a:pPr>
            <a:r>
              <a:rPr lang="zh-CN" altLang="zh-CN" sz="2400">
                <a:latin typeface="宋体" panose="02010600030101010101" pitchFamily="2" charset="-122"/>
              </a:rPr>
              <a:t>集成测试是测试和组装软件的系统化技术</a:t>
            </a:r>
            <a:r>
              <a:rPr lang="zh-CN" altLang="en-US" sz="2400">
                <a:latin typeface="宋体" panose="02010600030101010101" pitchFamily="2" charset="-122"/>
              </a:rPr>
              <a:t>。</a:t>
            </a:r>
            <a:endParaRPr lang="en-US" altLang="zh-CN" sz="2400">
              <a:latin typeface="宋体" panose="02010600030101010101" pitchFamily="2" charset="-122"/>
            </a:endParaRPr>
          </a:p>
          <a:p>
            <a:pPr marL="0" indent="611188">
              <a:lnSpc>
                <a:spcPts val="3400"/>
              </a:lnSpc>
              <a:spcBef>
                <a:spcPts val="600"/>
              </a:spcBef>
              <a:buFont typeface="Arial" panose="020B0604020202020204" pitchFamily="34" charset="0"/>
              <a:buNone/>
            </a:pPr>
            <a:r>
              <a:rPr lang="zh-CN" altLang="zh-CN" sz="2400">
                <a:latin typeface="宋体" panose="02010600030101010101" pitchFamily="2" charset="-122"/>
              </a:rPr>
              <a:t>由模块组装成程序时有两种方法。</a:t>
            </a:r>
            <a:r>
              <a:rPr lang="zh-CN" altLang="zh-CN" sz="2400" b="1">
                <a:latin typeface="宋体" panose="02010600030101010101" pitchFamily="2" charset="-122"/>
              </a:rPr>
              <a:t>一种方法</a:t>
            </a:r>
            <a:r>
              <a:rPr lang="zh-CN" altLang="zh-CN" sz="2400">
                <a:latin typeface="宋体" panose="02010600030101010101" pitchFamily="2" charset="-122"/>
              </a:rPr>
              <a:t>是先分别测试每个模块，再把所有模块按设计要求放在一起结合成所要的程序，这种方法称为</a:t>
            </a:r>
            <a:r>
              <a:rPr lang="zh-CN" altLang="zh-CN" sz="2400" b="1">
                <a:solidFill>
                  <a:srgbClr val="C00000"/>
                </a:solidFill>
                <a:latin typeface="宋体" panose="02010600030101010101" pitchFamily="2" charset="-122"/>
              </a:rPr>
              <a:t>非渐增式测试方法</a:t>
            </a:r>
            <a:r>
              <a:rPr lang="zh-CN" altLang="zh-CN" sz="2400">
                <a:latin typeface="宋体" panose="02010600030101010101" pitchFamily="2" charset="-122"/>
              </a:rPr>
              <a:t>；另一种方法是把下一个要测试的模块同已经测试好的那些模块结合起来进行测试，测试完以后再把下一个应该测试的模块结合进来测试。这种每次增加一个模块的方法称为</a:t>
            </a:r>
            <a:r>
              <a:rPr lang="zh-CN" altLang="zh-CN" sz="2400" b="1">
                <a:solidFill>
                  <a:srgbClr val="C00000"/>
                </a:solidFill>
                <a:latin typeface="宋体" panose="02010600030101010101" pitchFamily="2" charset="-122"/>
              </a:rPr>
              <a:t>渐增式测试</a:t>
            </a:r>
            <a:r>
              <a:rPr lang="zh-CN" altLang="zh-CN" sz="2400">
                <a:latin typeface="宋体" panose="02010600030101010101" pitchFamily="2" charset="-122"/>
              </a:rPr>
              <a:t>，这种方法实际上同时完成单元测试和集成测试。</a:t>
            </a:r>
            <a:endParaRPr lang="zh-CN" altLang="en-US" sz="2400">
              <a:latin typeface="宋体" panose="02010600030101010101" pitchFamily="2" charset="-122"/>
            </a:endParaRPr>
          </a:p>
        </p:txBody>
      </p:sp>
      <p:sp>
        <p:nvSpPr>
          <p:cNvPr id="94211" name="1 Título">
            <a:extLst>
              <a:ext uri="{FF2B5EF4-FFF2-40B4-BE49-F238E27FC236}">
                <a16:creationId xmlns:a16="http://schemas.microsoft.com/office/drawing/2014/main" id="{DDB0EE0E-612F-E545-B29A-8BB7606D6A9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sp>
        <p:nvSpPr>
          <p:cNvPr id="94212" name="1 Título">
            <a:extLst>
              <a:ext uri="{FF2B5EF4-FFF2-40B4-BE49-F238E27FC236}">
                <a16:creationId xmlns:a16="http://schemas.microsoft.com/office/drawing/2014/main" id="{63ED02EF-04BC-9C4D-907E-AA956B01ABEE}"/>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标题 3">
            <a:extLst>
              <a:ext uri="{FF2B5EF4-FFF2-40B4-BE49-F238E27FC236}">
                <a16:creationId xmlns:a16="http://schemas.microsoft.com/office/drawing/2014/main" id="{BD8817E3-BFDB-3E4F-90FD-7B4A03FD020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6258" name="内容占位符 1">
            <a:extLst>
              <a:ext uri="{FF2B5EF4-FFF2-40B4-BE49-F238E27FC236}">
                <a16:creationId xmlns:a16="http://schemas.microsoft.com/office/drawing/2014/main" id="{BAB318E6-7732-8E4B-AC03-6A148E0D8EFD}"/>
              </a:ext>
            </a:extLst>
          </p:cNvPr>
          <p:cNvSpPr>
            <a:spLocks noGrp="1"/>
          </p:cNvSpPr>
          <p:nvPr>
            <p:ph idx="1"/>
          </p:nvPr>
        </p:nvSpPr>
        <p:spPr>
          <a:xfrm>
            <a:off x="385763" y="1125538"/>
            <a:ext cx="8434387" cy="4967287"/>
          </a:xfrm>
        </p:spPr>
        <p:txBody>
          <a:bodyPr/>
          <a:lstStyle/>
          <a:p>
            <a:pPr marL="0" indent="611188">
              <a:lnSpc>
                <a:spcPts val="3100"/>
              </a:lnSpc>
              <a:spcBef>
                <a:spcPct val="0"/>
              </a:spcBef>
              <a:buFont typeface="Arial" panose="020B0604020202020204" pitchFamily="34" charset="0"/>
              <a:buNone/>
            </a:pPr>
            <a:r>
              <a:rPr lang="zh-CN" altLang="zh-CN" sz="2400" b="1">
                <a:solidFill>
                  <a:srgbClr val="C00000"/>
                </a:solidFill>
                <a:latin typeface="宋体" panose="02010600030101010101" pitchFamily="2" charset="-122"/>
              </a:rPr>
              <a:t>非渐增式测试</a:t>
            </a:r>
            <a:r>
              <a:rPr lang="zh-CN" altLang="zh-CN" sz="2400">
                <a:latin typeface="宋体" panose="02010600030101010101" pitchFamily="2" charset="-122"/>
              </a:rPr>
              <a:t>把所有模块放在一起，作为一个整体来测试。测试时会遇到许多的错误，改正错误</a:t>
            </a:r>
            <a:r>
              <a:rPr lang="zh-CN" altLang="en-US" sz="2400">
                <a:latin typeface="宋体" panose="02010600030101010101" pitchFamily="2" charset="-122"/>
              </a:rPr>
              <a:t>非常</a:t>
            </a:r>
            <a:r>
              <a:rPr lang="zh-CN" altLang="zh-CN" sz="2400">
                <a:latin typeface="宋体" panose="02010600030101010101" pitchFamily="2" charset="-122"/>
              </a:rPr>
              <a:t>困难，因为在庞大的程序中想要诊断定位一个错误非常困难</a:t>
            </a:r>
            <a:r>
              <a:rPr lang="zh-CN" altLang="en-US" sz="2400">
                <a:latin typeface="宋体" panose="02010600030101010101" pitchFamily="2" charset="-122"/>
              </a:rPr>
              <a:t>，</a:t>
            </a:r>
            <a:r>
              <a:rPr lang="zh-CN" altLang="zh-CN" sz="2400">
                <a:latin typeface="宋体" panose="02010600030101010101" pitchFamily="2" charset="-122"/>
              </a:rPr>
              <a:t>而且改正一个错误之后，马上又会遇到新的错误，这个过程</a:t>
            </a:r>
            <a:r>
              <a:rPr lang="zh-CN" altLang="en-US" sz="2400">
                <a:latin typeface="宋体" panose="02010600030101010101" pitchFamily="2" charset="-122"/>
              </a:rPr>
              <a:t>会</a:t>
            </a:r>
            <a:r>
              <a:rPr lang="zh-CN" altLang="zh-CN" sz="2400">
                <a:latin typeface="宋体" panose="02010600030101010101" pitchFamily="2" charset="-122"/>
              </a:rPr>
              <a:t>继续下去，没有尽头。</a:t>
            </a:r>
            <a:endParaRPr lang="en-US" altLang="zh-CN" sz="2400">
              <a:latin typeface="宋体" panose="02010600030101010101" pitchFamily="2" charset="-122"/>
            </a:endParaRPr>
          </a:p>
          <a:p>
            <a:pPr marL="0" indent="611188">
              <a:lnSpc>
                <a:spcPts val="3100"/>
              </a:lnSpc>
              <a:spcBef>
                <a:spcPct val="0"/>
              </a:spcBef>
              <a:buFont typeface="Arial" panose="020B0604020202020204" pitchFamily="34" charset="0"/>
              <a:buNone/>
            </a:pPr>
            <a:r>
              <a:rPr lang="zh-CN" altLang="zh-CN" sz="2400" b="1">
                <a:solidFill>
                  <a:srgbClr val="C00000"/>
                </a:solidFill>
                <a:latin typeface="宋体" panose="02010600030101010101" pitchFamily="2" charset="-122"/>
              </a:rPr>
              <a:t>渐增式测试</a:t>
            </a:r>
            <a:r>
              <a:rPr lang="zh-CN" altLang="zh-CN" sz="2400">
                <a:latin typeface="宋体" panose="02010600030101010101" pitchFamily="2" charset="-122"/>
              </a:rPr>
              <a:t>与“一步到位”的非渐增式测试相反，它把程序划分成小段来构造和测试，在这个过程中比较容易定位和改正错误；对接口可以进行更彻底的测试；可以使用系统化的测试方法。因此，目前在进行集成测试时普遍采用渐增式测试方法。</a:t>
            </a:r>
            <a:endParaRPr lang="en-US" altLang="zh-CN" sz="2400">
              <a:latin typeface="宋体" panose="02010600030101010101" pitchFamily="2" charset="-122"/>
            </a:endParaRPr>
          </a:p>
          <a:p>
            <a:pPr marL="0" indent="611188">
              <a:lnSpc>
                <a:spcPts val="3100"/>
              </a:lnSpc>
              <a:spcBef>
                <a:spcPct val="0"/>
              </a:spcBef>
              <a:buFont typeface="Arial" panose="020B0604020202020204" pitchFamily="34" charset="0"/>
              <a:buNone/>
            </a:pPr>
            <a:r>
              <a:rPr lang="zh-CN" altLang="zh-CN" sz="2400">
                <a:latin typeface="宋体" panose="02010600030101010101" pitchFamily="2" charset="-122"/>
              </a:rPr>
              <a:t>当使用渐增方式把模块结合到程序中去时，有</a:t>
            </a:r>
            <a:r>
              <a:rPr lang="zh-CN" altLang="zh-CN" sz="2400" b="1">
                <a:solidFill>
                  <a:srgbClr val="C00000"/>
                </a:solidFill>
                <a:latin typeface="宋体" panose="02010600030101010101" pitchFamily="2" charset="-122"/>
              </a:rPr>
              <a:t>自顶向下</a:t>
            </a:r>
            <a:r>
              <a:rPr lang="zh-CN" altLang="zh-CN" sz="2400">
                <a:latin typeface="宋体" panose="02010600030101010101" pitchFamily="2" charset="-122"/>
              </a:rPr>
              <a:t>和</a:t>
            </a:r>
            <a:r>
              <a:rPr lang="zh-CN" altLang="zh-CN" sz="2400" b="1">
                <a:solidFill>
                  <a:srgbClr val="C00000"/>
                </a:solidFill>
                <a:latin typeface="宋体" panose="02010600030101010101" pitchFamily="2" charset="-122"/>
              </a:rPr>
              <a:t>自底向上</a:t>
            </a:r>
            <a:r>
              <a:rPr lang="zh-CN" altLang="zh-CN" sz="2400">
                <a:latin typeface="宋体" panose="02010600030101010101" pitchFamily="2" charset="-122"/>
              </a:rPr>
              <a:t>两种集成策略。</a:t>
            </a:r>
            <a:endParaRPr lang="zh-CN" altLang="en-US" sz="2400">
              <a:latin typeface="宋体" panose="02010600030101010101" pitchFamily="2" charset="-122"/>
            </a:endParaRPr>
          </a:p>
        </p:txBody>
      </p:sp>
      <p:sp>
        <p:nvSpPr>
          <p:cNvPr id="96259" name="1 Título">
            <a:extLst>
              <a:ext uri="{FF2B5EF4-FFF2-40B4-BE49-F238E27FC236}">
                <a16:creationId xmlns:a16="http://schemas.microsoft.com/office/drawing/2014/main" id="{7793A43F-5CE4-9A43-97CE-863451C749F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 </a:t>
            </a:r>
            <a:r>
              <a:rPr lang="zh-CN" altLang="en-US" sz="2400">
                <a:solidFill>
                  <a:srgbClr val="D9D9D9"/>
                </a:solidFill>
                <a:latin typeface="宋体" panose="02010600030101010101" pitchFamily="2" charset="-122"/>
              </a:rPr>
              <a:t>集成测试</a:t>
            </a:r>
          </a:p>
        </p:txBody>
      </p:sp>
      <p:sp>
        <p:nvSpPr>
          <p:cNvPr id="96260" name="1 Título">
            <a:extLst>
              <a:ext uri="{FF2B5EF4-FFF2-40B4-BE49-F238E27FC236}">
                <a16:creationId xmlns:a16="http://schemas.microsoft.com/office/drawing/2014/main" id="{F8A71413-1BFB-F34D-B746-4C1A99BCD9B6}"/>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1 Título">
            <a:extLst>
              <a:ext uri="{FF2B5EF4-FFF2-40B4-BE49-F238E27FC236}">
                <a16:creationId xmlns:a16="http://schemas.microsoft.com/office/drawing/2014/main" id="{91BC06A2-ABB3-1348-968B-00931C82053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6628" name="标题 3">
            <a:extLst>
              <a:ext uri="{FF2B5EF4-FFF2-40B4-BE49-F238E27FC236}">
                <a16:creationId xmlns:a16="http://schemas.microsoft.com/office/drawing/2014/main" id="{0794DECE-2A8B-584E-89E3-C6D1473E5628}"/>
              </a:ext>
            </a:extLst>
          </p:cNvPr>
          <p:cNvSpPr>
            <a:spLocks noGrp="1"/>
          </p:cNvSpPr>
          <p:nvPr>
            <p:ph type="title"/>
          </p:nvPr>
        </p:nvSpPr>
        <p:spPr>
          <a:xfrm>
            <a:off x="395288" y="952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19459" name="内容占位符 4">
            <a:extLst>
              <a:ext uri="{FF2B5EF4-FFF2-40B4-BE49-F238E27FC236}">
                <a16:creationId xmlns:a16="http://schemas.microsoft.com/office/drawing/2014/main" id="{FC0B32D1-3E6A-3D44-872C-A8C3288F52FF}"/>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7.1.1.</a:t>
            </a:r>
            <a:r>
              <a:rPr lang="zh-CN" altLang="en-US" b="1"/>
              <a:t>选择程序设计语言</a:t>
            </a:r>
          </a:p>
        </p:txBody>
      </p:sp>
      <p:sp>
        <p:nvSpPr>
          <p:cNvPr id="19460" name="TextBox 7">
            <a:extLst>
              <a:ext uri="{FF2B5EF4-FFF2-40B4-BE49-F238E27FC236}">
                <a16:creationId xmlns:a16="http://schemas.microsoft.com/office/drawing/2014/main" id="{D6D7048C-B556-F849-B0E7-DE41D7B1CBA4}"/>
              </a:ext>
            </a:extLst>
          </p:cNvPr>
          <p:cNvSpPr txBox="1">
            <a:spLocks noChangeArrowheads="1"/>
          </p:cNvSpPr>
          <p:nvPr/>
        </p:nvSpPr>
        <p:spPr bwMode="auto">
          <a:xfrm>
            <a:off x="539750" y="1933575"/>
            <a:ext cx="8088313" cy="393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ct val="0"/>
              </a:spcBef>
              <a:buFontTx/>
              <a:buNone/>
            </a:pPr>
            <a:r>
              <a:rPr lang="zh-CN" altLang="en-US" sz="2400">
                <a:latin typeface="宋体" panose="02010600030101010101" pitchFamily="2" charset="-122"/>
              </a:rPr>
              <a:t>    程序设计语言是人和计算机通信的最基本的工具，会影响人的思维和解题方式，影响人和计算机通信的方式和质量，影响其他人阅读和理解程序的难易程度。</a:t>
            </a:r>
            <a:endParaRPr lang="en-US" altLang="zh-CN" sz="2400">
              <a:latin typeface="宋体" panose="02010600030101010101" pitchFamily="2" charset="-122"/>
            </a:endParaRPr>
          </a:p>
          <a:p>
            <a:pPr eaLnBrk="1" hangingPunct="1">
              <a:lnSpc>
                <a:spcPts val="4200"/>
              </a:lnSpc>
              <a:spcBef>
                <a:spcPts val="600"/>
              </a:spcBef>
              <a:buFontTx/>
              <a:buNone/>
            </a:pPr>
            <a:r>
              <a:rPr lang="zh-CN" altLang="en-US" sz="2400" b="1">
                <a:latin typeface="宋体" panose="02010600030101010101" pitchFamily="2" charset="-122"/>
              </a:rPr>
              <a:t>    选择适宜的程序设计语言的原因：</a:t>
            </a:r>
            <a:endParaRPr lang="en-US" altLang="zh-CN" sz="2400" b="1">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根据设计去完成编码时，困难最少；</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可以减少需要的程序测试量；</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可以得到更容易阅读和更容易维护的程序。</a:t>
            </a:r>
          </a:p>
        </p:txBody>
      </p:sp>
      <p:sp>
        <p:nvSpPr>
          <p:cNvPr id="19461" name="1 Título">
            <a:extLst>
              <a:ext uri="{FF2B5EF4-FFF2-40B4-BE49-F238E27FC236}">
                <a16:creationId xmlns:a16="http://schemas.microsoft.com/office/drawing/2014/main" id="{3E12AD77-480C-F543-B2A8-3FE0E7F7E2A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标题 3">
            <a:extLst>
              <a:ext uri="{FF2B5EF4-FFF2-40B4-BE49-F238E27FC236}">
                <a16:creationId xmlns:a16="http://schemas.microsoft.com/office/drawing/2014/main" id="{0668761C-599B-D349-8B8C-0FEFC9C0FE27}"/>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98306" name="内容占位符 4">
            <a:extLst>
              <a:ext uri="{FF2B5EF4-FFF2-40B4-BE49-F238E27FC236}">
                <a16:creationId xmlns:a16="http://schemas.microsoft.com/office/drawing/2014/main" id="{3D3DBC75-25B3-F94E-8FB8-84ABB6D3C7FD}"/>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7.4.1.</a:t>
            </a:r>
            <a:r>
              <a:rPr lang="zh-CN" altLang="en-US" b="1"/>
              <a:t>自顶向下集成</a:t>
            </a:r>
          </a:p>
        </p:txBody>
      </p:sp>
      <p:sp>
        <p:nvSpPr>
          <p:cNvPr id="98307" name="TextBox 7">
            <a:extLst>
              <a:ext uri="{FF2B5EF4-FFF2-40B4-BE49-F238E27FC236}">
                <a16:creationId xmlns:a16="http://schemas.microsoft.com/office/drawing/2014/main" id="{02186929-55CB-8E40-9B56-29D7507E6084}"/>
              </a:ext>
            </a:extLst>
          </p:cNvPr>
          <p:cNvSpPr txBox="1">
            <a:spLocks noChangeArrowheads="1"/>
          </p:cNvSpPr>
          <p:nvPr/>
        </p:nvSpPr>
        <p:spPr bwMode="auto">
          <a:xfrm>
            <a:off x="487363" y="1855788"/>
            <a:ext cx="8261350"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SzPct val="70000"/>
              <a:buFont typeface="Wingdings" pitchFamily="2" charset="2"/>
              <a:buChar char="l"/>
            </a:pPr>
            <a:r>
              <a:rPr lang="zh-CN" altLang="zh-CN" sz="2400" b="1">
                <a:solidFill>
                  <a:srgbClr val="C00000"/>
                </a:solidFill>
                <a:latin typeface="宋体" panose="02010600030101010101" pitchFamily="2" charset="-122"/>
              </a:rPr>
              <a:t>自顶向下集成方法</a:t>
            </a:r>
            <a:r>
              <a:rPr lang="zh-CN" altLang="zh-CN" sz="2400">
                <a:latin typeface="宋体" panose="02010600030101010101" pitchFamily="2" charset="-122"/>
              </a:rPr>
              <a:t>是从主控制模块开始，沿着程序的控制层次向下移动，逐渐把各个模块结合起来。在把附属于（及最终附属于）主控制模块的那些模块组装到程序结构中去时，或者使用深度优先的策略，或者使用宽度优先的策略。</a:t>
            </a:r>
            <a:endParaRPr lang="en-US" altLang="zh-CN" sz="2400">
              <a:latin typeface="宋体" panose="02010600030101010101" pitchFamily="2" charset="-122"/>
            </a:endParaRPr>
          </a:p>
          <a:p>
            <a:pPr eaLnBrk="1" hangingPunct="1">
              <a:lnSpc>
                <a:spcPts val="3000"/>
              </a:lnSpc>
              <a:spcBef>
                <a:spcPts val="600"/>
              </a:spcBef>
              <a:buSzPct val="70000"/>
              <a:buFont typeface="Wingdings" pitchFamily="2" charset="2"/>
              <a:buChar char="l"/>
            </a:pPr>
            <a:r>
              <a:rPr lang="zh-CN" altLang="zh-CN" sz="2400" b="1">
                <a:latin typeface="宋体" panose="02010600030101010101" pitchFamily="2" charset="-122"/>
              </a:rPr>
              <a:t>深度优先的结合方法</a:t>
            </a:r>
            <a:r>
              <a:rPr lang="zh-CN" altLang="zh-CN" sz="2400">
                <a:latin typeface="宋体" panose="02010600030101010101" pitchFamily="2" charset="-122"/>
              </a:rPr>
              <a:t>先组装在软件结构的一条主控制通路上的所有模块。选择一条主控制通路取决于应用的特点，并且有很大任意性。</a:t>
            </a:r>
            <a:endParaRPr lang="en-US" altLang="zh-CN" sz="2400">
              <a:latin typeface="宋体" panose="02010600030101010101" pitchFamily="2" charset="-122"/>
            </a:endParaRPr>
          </a:p>
          <a:p>
            <a:pPr eaLnBrk="1" hangingPunct="1">
              <a:lnSpc>
                <a:spcPts val="3000"/>
              </a:lnSpc>
              <a:spcBef>
                <a:spcPts val="600"/>
              </a:spcBef>
              <a:buSzPct val="70000"/>
              <a:buFont typeface="Wingdings" pitchFamily="2" charset="2"/>
              <a:buChar char="l"/>
            </a:pPr>
            <a:r>
              <a:rPr lang="zh-CN" altLang="zh-CN" sz="2400" b="1">
                <a:latin typeface="宋体" panose="02010600030101010101" pitchFamily="2" charset="-122"/>
              </a:rPr>
              <a:t>宽度优先的结合方法</a:t>
            </a:r>
            <a:r>
              <a:rPr lang="zh-CN" altLang="zh-CN" sz="2400">
                <a:latin typeface="宋体" panose="02010600030101010101" pitchFamily="2" charset="-122"/>
              </a:rPr>
              <a:t>是沿软件结构水平地移动，把处于同一个控制层次上的所有模块组装起来。</a:t>
            </a:r>
            <a:endParaRPr lang="en-US" altLang="zh-CN" sz="2400">
              <a:latin typeface="宋体" panose="02010600030101010101" pitchFamily="2" charset="-122"/>
            </a:endParaRPr>
          </a:p>
        </p:txBody>
      </p:sp>
      <p:sp>
        <p:nvSpPr>
          <p:cNvPr id="98308" name="1 Título">
            <a:extLst>
              <a:ext uri="{FF2B5EF4-FFF2-40B4-BE49-F238E27FC236}">
                <a16:creationId xmlns:a16="http://schemas.microsoft.com/office/drawing/2014/main" id="{BAFAE23F-BDFE-E44D-9760-7C425391641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98309" name="1 Título">
            <a:extLst>
              <a:ext uri="{FF2B5EF4-FFF2-40B4-BE49-F238E27FC236}">
                <a16:creationId xmlns:a16="http://schemas.microsoft.com/office/drawing/2014/main" id="{B2B4DADD-36DA-FC44-9501-587A92F5EA2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标题 3">
            <a:extLst>
              <a:ext uri="{FF2B5EF4-FFF2-40B4-BE49-F238E27FC236}">
                <a16:creationId xmlns:a16="http://schemas.microsoft.com/office/drawing/2014/main" id="{9B8FC40C-78BA-BD4F-AEB3-8E2EE60E960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0354" name="TextBox 7">
            <a:extLst>
              <a:ext uri="{FF2B5EF4-FFF2-40B4-BE49-F238E27FC236}">
                <a16:creationId xmlns:a16="http://schemas.microsoft.com/office/drawing/2014/main" id="{2C2C93AD-DD9F-5D4F-A056-076140917541}"/>
              </a:ext>
            </a:extLst>
          </p:cNvPr>
          <p:cNvSpPr txBox="1">
            <a:spLocks noChangeArrowheads="1"/>
          </p:cNvSpPr>
          <p:nvPr/>
        </p:nvSpPr>
        <p:spPr bwMode="auto">
          <a:xfrm>
            <a:off x="487363" y="1392238"/>
            <a:ext cx="45894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zh-CN" altLang="en-US" sz="2200">
                <a:latin typeface="宋体" panose="02010600030101010101" pitchFamily="2" charset="-122"/>
              </a:rPr>
              <a:t>    如右图，</a:t>
            </a:r>
            <a:r>
              <a:rPr lang="zh-CN" altLang="en-US" sz="2200" b="1">
                <a:latin typeface="宋体" panose="02010600030101010101" pitchFamily="2" charset="-122"/>
              </a:rPr>
              <a:t>使用深度优先的结合方法</a:t>
            </a:r>
            <a:r>
              <a:rPr lang="zh-CN" altLang="en-US" sz="2200">
                <a:latin typeface="宋体" panose="02010600030101010101" pitchFamily="2" charset="-122"/>
              </a:rPr>
              <a:t>，</a:t>
            </a:r>
            <a:r>
              <a:rPr lang="zh-CN" altLang="zh-CN" sz="2200">
                <a:latin typeface="宋体" panose="02010600030101010101" pitchFamily="2" charset="-122"/>
              </a:rPr>
              <a:t>选取左通路，首先结合模块</a:t>
            </a:r>
            <a:r>
              <a:rPr lang="en-US" altLang="zh-CN" sz="2200">
                <a:latin typeface="宋体" panose="02010600030101010101" pitchFamily="2" charset="-122"/>
              </a:rPr>
              <a:t>M1\,M2</a:t>
            </a:r>
            <a:r>
              <a:rPr lang="zh-CN" altLang="zh-CN" sz="2200">
                <a:latin typeface="宋体" panose="02010600030101010101" pitchFamily="2" charset="-122"/>
              </a:rPr>
              <a:t>和</a:t>
            </a:r>
            <a:r>
              <a:rPr lang="en-US" altLang="zh-CN" sz="2200">
                <a:latin typeface="宋体" panose="02010600030101010101" pitchFamily="2" charset="-122"/>
              </a:rPr>
              <a:t>M5</a:t>
            </a:r>
            <a:r>
              <a:rPr lang="zh-CN" altLang="zh-CN" sz="2200">
                <a:latin typeface="宋体" panose="02010600030101010101" pitchFamily="2" charset="-122"/>
              </a:rPr>
              <a:t>；其次，</a:t>
            </a:r>
            <a:r>
              <a:rPr lang="en-US" altLang="zh-CN" sz="2200">
                <a:latin typeface="宋体" panose="02010600030101010101" pitchFamily="2" charset="-122"/>
              </a:rPr>
              <a:t>M8</a:t>
            </a:r>
            <a:r>
              <a:rPr lang="zh-CN" altLang="zh-CN" sz="2200">
                <a:latin typeface="宋体" panose="02010600030101010101" pitchFamily="2" charset="-122"/>
              </a:rPr>
              <a:t>或</a:t>
            </a:r>
            <a:r>
              <a:rPr lang="en-US" altLang="zh-CN" sz="2200">
                <a:latin typeface="宋体" panose="02010600030101010101" pitchFamily="2" charset="-122"/>
              </a:rPr>
              <a:t>M6(</a:t>
            </a:r>
            <a:r>
              <a:rPr lang="zh-CN" altLang="zh-CN" sz="2200">
                <a:latin typeface="宋体" panose="02010600030101010101" pitchFamily="2" charset="-122"/>
              </a:rPr>
              <a:t>如果为了使</a:t>
            </a:r>
            <a:r>
              <a:rPr lang="en-US" altLang="zh-CN" sz="2200">
                <a:latin typeface="宋体" panose="02010600030101010101" pitchFamily="2" charset="-122"/>
              </a:rPr>
              <a:t>M2</a:t>
            </a:r>
            <a:r>
              <a:rPr lang="zh-CN" altLang="zh-CN" sz="2200">
                <a:latin typeface="宋体" panose="02010600030101010101" pitchFamily="2" charset="-122"/>
              </a:rPr>
              <a:t>具有适当功能需要</a:t>
            </a:r>
            <a:r>
              <a:rPr lang="en-US" altLang="zh-CN" sz="2200">
                <a:latin typeface="宋体" panose="02010600030101010101" pitchFamily="2" charset="-122"/>
              </a:rPr>
              <a:t>M6)</a:t>
            </a:r>
            <a:r>
              <a:rPr lang="zh-CN" altLang="zh-CN" sz="2200">
                <a:latin typeface="宋体" panose="02010600030101010101" pitchFamily="2" charset="-122"/>
              </a:rPr>
              <a:t>将被结合进来。然后构造中央的和右侧的控制通路。</a:t>
            </a:r>
            <a:r>
              <a:rPr lang="zh-CN" altLang="en-US" sz="2200" b="1">
                <a:latin typeface="宋体" panose="02010600030101010101" pitchFamily="2" charset="-122"/>
              </a:rPr>
              <a:t>使用宽度优先的结合方法</a:t>
            </a:r>
            <a:r>
              <a:rPr lang="zh-CN" altLang="en-US" sz="2200">
                <a:latin typeface="宋体" panose="02010600030101010101" pitchFamily="2" charset="-122"/>
              </a:rPr>
              <a:t>，</a:t>
            </a:r>
            <a:r>
              <a:rPr lang="zh-CN" altLang="zh-CN" sz="2200">
                <a:latin typeface="宋体" panose="02010600030101010101" pitchFamily="2" charset="-122"/>
              </a:rPr>
              <a:t>首先结合模块</a:t>
            </a:r>
            <a:r>
              <a:rPr lang="en-US" altLang="zh-CN" sz="2200">
                <a:latin typeface="宋体" panose="02010600030101010101" pitchFamily="2" charset="-122"/>
              </a:rPr>
              <a:t>M2\,M3</a:t>
            </a:r>
            <a:r>
              <a:rPr lang="zh-CN" altLang="zh-CN" sz="2200">
                <a:latin typeface="宋体" panose="02010600030101010101" pitchFamily="2" charset="-122"/>
              </a:rPr>
              <a:t>和</a:t>
            </a:r>
            <a:r>
              <a:rPr lang="en-US" altLang="zh-CN" sz="2200">
                <a:latin typeface="宋体" panose="02010600030101010101" pitchFamily="2" charset="-122"/>
              </a:rPr>
              <a:t>M4(</a:t>
            </a:r>
            <a:r>
              <a:rPr lang="zh-CN" altLang="zh-CN" sz="2200">
                <a:latin typeface="宋体" panose="02010600030101010101" pitchFamily="2" charset="-122"/>
              </a:rPr>
              <a:t>代替存根程序</a:t>
            </a:r>
            <a:r>
              <a:rPr lang="en-US" altLang="zh-CN" sz="2200">
                <a:latin typeface="宋体" panose="02010600030101010101" pitchFamily="2" charset="-122"/>
              </a:rPr>
              <a:t>S4)</a:t>
            </a:r>
            <a:r>
              <a:rPr lang="zh-CN" altLang="zh-CN" sz="2200">
                <a:latin typeface="宋体" panose="02010600030101010101" pitchFamily="2" charset="-122"/>
              </a:rPr>
              <a:t>，然后结合下一个控制层次中的模块</a:t>
            </a:r>
            <a:r>
              <a:rPr lang="en-US" altLang="zh-CN" sz="2200">
                <a:latin typeface="宋体" panose="02010600030101010101" pitchFamily="2" charset="-122"/>
              </a:rPr>
              <a:t>M5\,M6</a:t>
            </a:r>
            <a:r>
              <a:rPr lang="zh-CN" altLang="zh-CN" sz="2200">
                <a:latin typeface="宋体" panose="02010600030101010101" pitchFamily="2" charset="-122"/>
              </a:rPr>
              <a:t>和</a:t>
            </a:r>
            <a:r>
              <a:rPr lang="en-US" altLang="zh-CN" sz="2200">
                <a:latin typeface="宋体" panose="02010600030101010101" pitchFamily="2" charset="-122"/>
              </a:rPr>
              <a:t>M7</a:t>
            </a:r>
            <a:r>
              <a:rPr lang="zh-CN" altLang="zh-CN" sz="2200">
                <a:latin typeface="宋体" panose="02010600030101010101" pitchFamily="2" charset="-122"/>
              </a:rPr>
              <a:t>；如此继续进行下去，直到所有模块都被结合进来为止。</a:t>
            </a:r>
            <a:endParaRPr lang="en-US" altLang="zh-CN" sz="2200">
              <a:latin typeface="宋体" panose="02010600030101010101" pitchFamily="2" charset="-122"/>
            </a:endParaRPr>
          </a:p>
        </p:txBody>
      </p:sp>
      <p:pic>
        <p:nvPicPr>
          <p:cNvPr id="100355" name="图片 1">
            <a:extLst>
              <a:ext uri="{FF2B5EF4-FFF2-40B4-BE49-F238E27FC236}">
                <a16:creationId xmlns:a16="http://schemas.microsoft.com/office/drawing/2014/main" id="{817D1F2F-BEC2-8749-ADB3-55E03CB1ED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1916113"/>
            <a:ext cx="3373438" cy="329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1 Título">
            <a:extLst>
              <a:ext uri="{FF2B5EF4-FFF2-40B4-BE49-F238E27FC236}">
                <a16:creationId xmlns:a16="http://schemas.microsoft.com/office/drawing/2014/main" id="{A1615FC6-AA6A-DF4F-B399-1C03202D81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0357" name="1 Título">
            <a:extLst>
              <a:ext uri="{FF2B5EF4-FFF2-40B4-BE49-F238E27FC236}">
                <a16:creationId xmlns:a16="http://schemas.microsoft.com/office/drawing/2014/main" id="{1022B8AB-81E1-5D41-99ED-C885F130FE7B}"/>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标题 3">
            <a:extLst>
              <a:ext uri="{FF2B5EF4-FFF2-40B4-BE49-F238E27FC236}">
                <a16:creationId xmlns:a16="http://schemas.microsoft.com/office/drawing/2014/main" id="{B420B373-8114-D742-976A-DD6A396F6158}"/>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2402" name="TextBox 7">
            <a:extLst>
              <a:ext uri="{FF2B5EF4-FFF2-40B4-BE49-F238E27FC236}">
                <a16:creationId xmlns:a16="http://schemas.microsoft.com/office/drawing/2014/main" id="{24CC4513-B16D-9946-9A03-7164D6451B0C}"/>
              </a:ext>
            </a:extLst>
          </p:cNvPr>
          <p:cNvSpPr txBox="1">
            <a:spLocks noChangeArrowheads="1"/>
          </p:cNvSpPr>
          <p:nvPr/>
        </p:nvSpPr>
        <p:spPr bwMode="auto">
          <a:xfrm>
            <a:off x="611188" y="1235075"/>
            <a:ext cx="8128000"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spcAft>
                <a:spcPts val="600"/>
              </a:spcAft>
              <a:buFontTx/>
              <a:buNone/>
            </a:pPr>
            <a:r>
              <a:rPr lang="zh-CN" altLang="zh-CN" sz="2400">
                <a:latin typeface="宋体" panose="02010600030101010101" pitchFamily="2" charset="-122"/>
              </a:rPr>
              <a:t>模块结合进软件结构的具体过程由下述</a:t>
            </a:r>
            <a:r>
              <a:rPr lang="en-US" altLang="zh-CN" sz="2400">
                <a:latin typeface="宋体" panose="02010600030101010101" pitchFamily="2" charset="-122"/>
              </a:rPr>
              <a:t>4</a:t>
            </a:r>
            <a:r>
              <a:rPr lang="zh-CN" altLang="zh-CN" sz="2400">
                <a:latin typeface="宋体" panose="02010600030101010101" pitchFamily="2" charset="-122"/>
              </a:rPr>
              <a:t>个步骤完成</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①</a:t>
            </a:r>
            <a:r>
              <a:rPr lang="zh-CN" altLang="en-US" sz="2400" b="1">
                <a:latin typeface="宋体" panose="02010600030101010101" pitchFamily="2" charset="-122"/>
              </a:rPr>
              <a:t> </a:t>
            </a:r>
            <a:r>
              <a:rPr lang="zh-CN" altLang="zh-CN" sz="2400">
                <a:latin typeface="宋体" panose="02010600030101010101" pitchFamily="2" charset="-122"/>
              </a:rPr>
              <a:t>对主控制模块进行测试，测试时用存根程序代替所有直接附属于主控制模块的模块</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②</a:t>
            </a:r>
            <a:r>
              <a:rPr lang="zh-CN" altLang="en-US" sz="2400" b="1">
                <a:latin typeface="宋体" panose="02010600030101010101" pitchFamily="2" charset="-122"/>
              </a:rPr>
              <a:t> </a:t>
            </a:r>
            <a:r>
              <a:rPr lang="zh-CN" altLang="zh-CN" sz="2400">
                <a:latin typeface="宋体" panose="02010600030101010101" pitchFamily="2" charset="-122"/>
              </a:rPr>
              <a:t>根据选定的结合策略</a:t>
            </a:r>
            <a:r>
              <a:rPr lang="en-US" altLang="zh-CN" sz="2400">
                <a:latin typeface="宋体" panose="02010600030101010101" pitchFamily="2" charset="-122"/>
              </a:rPr>
              <a:t>(</a:t>
            </a:r>
            <a:r>
              <a:rPr lang="zh-CN" altLang="zh-CN" sz="2400">
                <a:latin typeface="宋体" panose="02010600030101010101" pitchFamily="2" charset="-122"/>
              </a:rPr>
              <a:t>深度优先或宽度优先</a:t>
            </a:r>
            <a:r>
              <a:rPr lang="en-US" altLang="zh-CN" sz="2400">
                <a:latin typeface="宋体" panose="02010600030101010101" pitchFamily="2" charset="-122"/>
              </a:rPr>
              <a:t>)</a:t>
            </a:r>
            <a:r>
              <a:rPr lang="zh-CN" altLang="zh-CN" sz="2400">
                <a:latin typeface="宋体" panose="02010600030101010101" pitchFamily="2" charset="-122"/>
              </a:rPr>
              <a:t>，每次用一个实际模块代换一个存根程序</a:t>
            </a:r>
            <a:r>
              <a:rPr lang="en-US" altLang="zh-CN" sz="2400">
                <a:latin typeface="宋体" panose="02010600030101010101" pitchFamily="2" charset="-122"/>
              </a:rPr>
              <a:t>(</a:t>
            </a:r>
            <a:r>
              <a:rPr lang="zh-CN" altLang="zh-CN" sz="2400">
                <a:latin typeface="宋体" panose="02010600030101010101" pitchFamily="2" charset="-122"/>
              </a:rPr>
              <a:t>新结合进来的模块往往又需要新的存根程序</a:t>
            </a:r>
            <a:r>
              <a:rPr lang="en-US" altLang="zh-CN" sz="2400">
                <a:latin typeface="宋体" panose="02010600030101010101" pitchFamily="2" charset="-122"/>
              </a:rPr>
              <a:t>)</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③</a:t>
            </a:r>
            <a:r>
              <a:rPr lang="zh-CN" altLang="en-US" sz="2400" b="1">
                <a:latin typeface="宋体" panose="02010600030101010101" pitchFamily="2" charset="-122"/>
              </a:rPr>
              <a:t> </a:t>
            </a:r>
            <a:r>
              <a:rPr lang="zh-CN" altLang="zh-CN" sz="2400">
                <a:latin typeface="宋体" panose="02010600030101010101" pitchFamily="2" charset="-122"/>
              </a:rPr>
              <a:t>在结合进一个模块的同时进行测试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200"/>
              </a:lnSpc>
              <a:spcBef>
                <a:spcPct val="0"/>
              </a:spcBef>
              <a:buFontTx/>
              <a:buNone/>
            </a:pPr>
            <a:r>
              <a:rPr lang="zh-CN" altLang="zh-CN" sz="2400" b="1">
                <a:latin typeface="宋体" panose="02010600030101010101" pitchFamily="2" charset="-122"/>
              </a:rPr>
              <a:t>④</a:t>
            </a:r>
            <a:r>
              <a:rPr lang="zh-CN" altLang="en-US" sz="2400" b="1">
                <a:latin typeface="宋体" panose="02010600030101010101" pitchFamily="2" charset="-122"/>
              </a:rPr>
              <a:t> </a:t>
            </a:r>
            <a:r>
              <a:rPr lang="zh-CN" altLang="zh-CN" sz="2400">
                <a:latin typeface="宋体" panose="02010600030101010101" pitchFamily="2" charset="-122"/>
              </a:rPr>
              <a:t>为了保证加入模块没有引进新的错误，可能需要进行回归测试</a:t>
            </a:r>
            <a:r>
              <a:rPr lang="en-US" altLang="zh-CN" sz="2400">
                <a:latin typeface="宋体" panose="02010600030101010101" pitchFamily="2" charset="-122"/>
              </a:rPr>
              <a:t>(</a:t>
            </a:r>
            <a:r>
              <a:rPr lang="zh-CN" altLang="zh-CN" sz="2400">
                <a:latin typeface="宋体" panose="02010600030101010101" pitchFamily="2" charset="-122"/>
              </a:rPr>
              <a:t>即全部或部分地重复以前做过的测试</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200"/>
              </a:lnSpc>
              <a:spcBef>
                <a:spcPts val="1200"/>
              </a:spcBef>
              <a:buFontTx/>
              <a:buNone/>
            </a:pPr>
            <a:r>
              <a:rPr lang="zh-CN" altLang="zh-CN" sz="2400">
                <a:latin typeface="宋体" panose="02010600030101010101" pitchFamily="2" charset="-122"/>
              </a:rPr>
              <a:t>从</a:t>
            </a:r>
            <a:r>
              <a:rPr lang="zh-CN" altLang="zh-CN" sz="2400" b="1">
                <a:latin typeface="宋体" panose="02010600030101010101" pitchFamily="2" charset="-122"/>
              </a:rPr>
              <a:t>②</a:t>
            </a:r>
            <a:r>
              <a:rPr lang="zh-CN" altLang="zh-CN" sz="2400">
                <a:latin typeface="宋体" panose="02010600030101010101" pitchFamily="2" charset="-122"/>
              </a:rPr>
              <a:t>开始不断地重复进行上述过程，直到构造起完整的软件结构为止。</a:t>
            </a:r>
            <a:endParaRPr lang="en-US" altLang="zh-CN" sz="2400">
              <a:latin typeface="宋体" panose="02010600030101010101" pitchFamily="2" charset="-122"/>
            </a:endParaRPr>
          </a:p>
        </p:txBody>
      </p:sp>
      <p:sp>
        <p:nvSpPr>
          <p:cNvPr id="102403" name="1 Título">
            <a:extLst>
              <a:ext uri="{FF2B5EF4-FFF2-40B4-BE49-F238E27FC236}">
                <a16:creationId xmlns:a16="http://schemas.microsoft.com/office/drawing/2014/main" id="{E6E2F753-951A-8D41-9B3D-884C7D17BB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2404" name="1 Título">
            <a:extLst>
              <a:ext uri="{FF2B5EF4-FFF2-40B4-BE49-F238E27FC236}">
                <a16:creationId xmlns:a16="http://schemas.microsoft.com/office/drawing/2014/main" id="{43D2B230-226B-6140-8FD6-9A5DD0DAFA35}"/>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3">
            <a:extLst>
              <a:ext uri="{FF2B5EF4-FFF2-40B4-BE49-F238E27FC236}">
                <a16:creationId xmlns:a16="http://schemas.microsoft.com/office/drawing/2014/main" id="{8441363A-C13A-6A44-A904-276B9E429AE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4450" name="TextBox 7">
            <a:extLst>
              <a:ext uri="{FF2B5EF4-FFF2-40B4-BE49-F238E27FC236}">
                <a16:creationId xmlns:a16="http://schemas.microsoft.com/office/drawing/2014/main" id="{0117151F-5D43-FF40-B98D-F99FE2620368}"/>
              </a:ext>
            </a:extLst>
          </p:cNvPr>
          <p:cNvSpPr txBox="1">
            <a:spLocks noChangeArrowheads="1"/>
          </p:cNvSpPr>
          <p:nvPr/>
        </p:nvSpPr>
        <p:spPr bwMode="auto">
          <a:xfrm>
            <a:off x="468313" y="1341438"/>
            <a:ext cx="8207375"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a:t>
            </a:r>
            <a:r>
              <a:rPr lang="zh-CN" altLang="zh-CN" sz="2400">
                <a:latin typeface="宋体" panose="02010600030101010101" pitchFamily="2" charset="-122"/>
              </a:rPr>
              <a:t>的结合策略能够在测试的早期对主要的控制或关键的抉择进行检验。在一个分解得好的软件结构中，关键的抉择位于层次系统的较上层，因此首先碰到。</a:t>
            </a:r>
            <a:endParaRPr lang="en-US" altLang="zh-CN" sz="2400">
              <a:latin typeface="宋体" panose="02010600030101010101" pitchFamily="2" charset="-122"/>
            </a:endParaRPr>
          </a:p>
          <a:p>
            <a:pPr eaLnBrk="1" hangingPunct="1">
              <a:lnSpc>
                <a:spcPts val="3300"/>
              </a:lnSpc>
              <a:spcBef>
                <a:spcPct val="0"/>
              </a:spcBef>
              <a:buSzPct val="70000"/>
              <a:buFont typeface="Wingdings" pitchFamily="2" charset="2"/>
              <a:buChar char="l"/>
            </a:pPr>
            <a:r>
              <a:rPr lang="zh-CN" altLang="zh-CN" sz="2400">
                <a:latin typeface="宋体" panose="02010600030101010101" pitchFamily="2" charset="-122"/>
              </a:rPr>
              <a:t>如果选择</a:t>
            </a:r>
            <a:r>
              <a:rPr lang="zh-CN" altLang="zh-CN" sz="2400" b="1">
                <a:solidFill>
                  <a:srgbClr val="C00000"/>
                </a:solidFill>
                <a:latin typeface="宋体" panose="02010600030101010101" pitchFamily="2" charset="-122"/>
              </a:rPr>
              <a:t>深度优先</a:t>
            </a:r>
            <a:r>
              <a:rPr lang="zh-CN" altLang="zh-CN" sz="2400">
                <a:latin typeface="宋体" panose="02010600030101010101" pitchFamily="2" charset="-122"/>
              </a:rPr>
              <a:t>的结合方法，可以在早期实现软件的一个完整的功能并且验证这个功能。</a:t>
            </a:r>
            <a:endParaRPr lang="en-US" altLang="zh-CN" sz="2400">
              <a:latin typeface="宋体" panose="02010600030101010101" pitchFamily="2" charset="-122"/>
            </a:endParaRPr>
          </a:p>
          <a:p>
            <a:pPr eaLnBrk="1" hangingPunct="1">
              <a:lnSpc>
                <a:spcPts val="3300"/>
              </a:lnSpc>
              <a:spcBef>
                <a:spcPct val="0"/>
              </a:spcBef>
              <a:buSzPct val="70000"/>
              <a:buFont typeface="Wingdings" pitchFamily="2" charset="2"/>
              <a:buChar char="l"/>
            </a:pPr>
            <a:r>
              <a:rPr lang="zh-CN" altLang="zh-CN" sz="2400">
                <a:latin typeface="宋体" panose="02010600030101010101" pitchFamily="2" charset="-122"/>
              </a:rPr>
              <a:t>在自顶向下测试的初期，存根程序代替了低层次的模块，因此，在软件结构中没有重要的数据自下往上流。为了解决这个问题，测试人员有两种选择：①把许多测试推迟到用真实模块代替了存根程序以后再进行；②从层次系统的底部向上组装软件。</a:t>
            </a:r>
            <a:endParaRPr lang="en-US" altLang="zh-CN" sz="2200">
              <a:latin typeface="宋体" panose="02010600030101010101" pitchFamily="2" charset="-122"/>
            </a:endParaRPr>
          </a:p>
        </p:txBody>
      </p:sp>
      <p:sp>
        <p:nvSpPr>
          <p:cNvPr id="104451" name="1 Título">
            <a:extLst>
              <a:ext uri="{FF2B5EF4-FFF2-40B4-BE49-F238E27FC236}">
                <a16:creationId xmlns:a16="http://schemas.microsoft.com/office/drawing/2014/main" id="{E8D722F9-AC53-F942-A8C8-10C2DE8BBE3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7.4.1 </a:t>
            </a:r>
            <a:r>
              <a:rPr lang="zh-CN" altLang="en-US" sz="2400">
                <a:solidFill>
                  <a:srgbClr val="D9D9D9"/>
                </a:solidFill>
                <a:latin typeface="宋体" panose="02010600030101010101" pitchFamily="2" charset="-122"/>
              </a:rPr>
              <a:t>自顶向下集成</a:t>
            </a:r>
          </a:p>
        </p:txBody>
      </p:sp>
      <p:sp>
        <p:nvSpPr>
          <p:cNvPr id="104452" name="1 Título">
            <a:extLst>
              <a:ext uri="{FF2B5EF4-FFF2-40B4-BE49-F238E27FC236}">
                <a16:creationId xmlns:a16="http://schemas.microsoft.com/office/drawing/2014/main" id="{C6F97F0C-C29B-8040-B57A-B953765B61AF}"/>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3">
            <a:extLst>
              <a:ext uri="{FF2B5EF4-FFF2-40B4-BE49-F238E27FC236}">
                <a16:creationId xmlns:a16="http://schemas.microsoft.com/office/drawing/2014/main" id="{D7F19C96-40E7-874F-8FA5-8862BBE0391A}"/>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26629" name="内容占位符 4">
            <a:extLst>
              <a:ext uri="{FF2B5EF4-FFF2-40B4-BE49-F238E27FC236}">
                <a16:creationId xmlns:a16="http://schemas.microsoft.com/office/drawing/2014/main" id="{9F942DCD-9A50-8A46-A64E-BFBE761F3C47}"/>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7.4.2.</a:t>
            </a:r>
            <a:r>
              <a:rPr lang="zh-CN" altLang="en-US" b="1" dirty="0"/>
              <a:t>自底向上集成</a:t>
            </a:r>
          </a:p>
        </p:txBody>
      </p:sp>
      <p:sp>
        <p:nvSpPr>
          <p:cNvPr id="106499" name="TextBox 7">
            <a:extLst>
              <a:ext uri="{FF2B5EF4-FFF2-40B4-BE49-F238E27FC236}">
                <a16:creationId xmlns:a16="http://schemas.microsoft.com/office/drawing/2014/main" id="{93D522E3-5074-EC47-BB0F-8FE222FCEEC8}"/>
              </a:ext>
            </a:extLst>
          </p:cNvPr>
          <p:cNvSpPr txBox="1">
            <a:spLocks noChangeArrowheads="1"/>
          </p:cNvSpPr>
          <p:nvPr/>
        </p:nvSpPr>
        <p:spPr bwMode="auto">
          <a:xfrm>
            <a:off x="468313" y="1603375"/>
            <a:ext cx="8424862"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自底向上测试</a:t>
            </a:r>
            <a:r>
              <a:rPr lang="zh-CN" altLang="zh-CN" sz="2400">
                <a:latin typeface="宋体" panose="02010600030101010101" pitchFamily="2" charset="-122"/>
              </a:rPr>
              <a:t>从“原子”模块</a:t>
            </a:r>
            <a:r>
              <a:rPr lang="en-US" altLang="zh-CN" sz="2400">
                <a:latin typeface="宋体" panose="02010600030101010101" pitchFamily="2" charset="-122"/>
              </a:rPr>
              <a:t>(</a:t>
            </a:r>
            <a:r>
              <a:rPr lang="zh-CN" altLang="zh-CN" sz="2400">
                <a:latin typeface="宋体" panose="02010600030101010101" pitchFamily="2" charset="-122"/>
              </a:rPr>
              <a:t>即在软件结构最低层的模块</a:t>
            </a:r>
            <a:r>
              <a:rPr lang="en-US" altLang="zh-CN" sz="2400">
                <a:latin typeface="宋体" panose="02010600030101010101" pitchFamily="2" charset="-122"/>
              </a:rPr>
              <a:t>)</a:t>
            </a:r>
            <a:r>
              <a:rPr lang="zh-CN" altLang="zh-CN" sz="2400">
                <a:latin typeface="宋体" panose="02010600030101010101" pitchFamily="2" charset="-122"/>
              </a:rPr>
              <a:t>开始组装和测试。因为是从底部向上结合模块，总能得到所需的下层模块处理功能，所以不需要存根程序。</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用下述步骤可以实现自底向上的结合策略。</a:t>
            </a:r>
          </a:p>
          <a:p>
            <a:pPr>
              <a:lnSpc>
                <a:spcPts val="3100"/>
              </a:lnSpc>
              <a:spcBef>
                <a:spcPct val="0"/>
              </a:spcBef>
              <a:buFontTx/>
              <a:buNone/>
            </a:pPr>
            <a:r>
              <a:rPr lang="zh-CN" altLang="zh-CN" sz="2400" b="1">
                <a:latin typeface="宋体" panose="02010600030101010101" pitchFamily="2" charset="-122"/>
              </a:rPr>
              <a:t>①</a:t>
            </a:r>
            <a:r>
              <a:rPr lang="zh-CN" altLang="zh-CN" sz="2400">
                <a:latin typeface="宋体" panose="02010600030101010101" pitchFamily="2" charset="-122"/>
              </a:rPr>
              <a:t> 把低层模块组合成实现某个特定的软件子功能的族</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②</a:t>
            </a:r>
            <a:r>
              <a:rPr lang="zh-CN" altLang="zh-CN" sz="2400">
                <a:latin typeface="宋体" panose="02010600030101010101" pitchFamily="2" charset="-122"/>
              </a:rPr>
              <a:t> 写一个驱动程序</a:t>
            </a:r>
            <a:r>
              <a:rPr lang="en-US" altLang="zh-CN" sz="2400">
                <a:latin typeface="宋体" panose="02010600030101010101" pitchFamily="2" charset="-122"/>
              </a:rPr>
              <a:t>(</a:t>
            </a:r>
            <a:r>
              <a:rPr lang="zh-CN" altLang="zh-CN" sz="2400">
                <a:latin typeface="宋体" panose="02010600030101010101" pitchFamily="2" charset="-122"/>
              </a:rPr>
              <a:t>用于测试的控制程序</a:t>
            </a:r>
            <a:r>
              <a:rPr lang="en-US" altLang="zh-CN" sz="2400">
                <a:latin typeface="宋体" panose="02010600030101010101" pitchFamily="2" charset="-122"/>
              </a:rPr>
              <a:t>)</a:t>
            </a:r>
            <a:r>
              <a:rPr lang="zh-CN" altLang="zh-CN" sz="2400">
                <a:latin typeface="宋体" panose="02010600030101010101" pitchFamily="2" charset="-122"/>
              </a:rPr>
              <a:t>，协调测试数据的输入和输出</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③</a:t>
            </a:r>
            <a:r>
              <a:rPr lang="zh-CN" altLang="zh-CN" sz="2400">
                <a:latin typeface="宋体" panose="02010600030101010101" pitchFamily="2" charset="-122"/>
              </a:rPr>
              <a:t> 对由模块组成的子功能族进行测试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zh-CN" altLang="zh-CN" sz="2400" b="1">
                <a:latin typeface="宋体" panose="02010600030101010101" pitchFamily="2" charset="-122"/>
              </a:rPr>
              <a:t>④</a:t>
            </a:r>
            <a:r>
              <a:rPr lang="zh-CN" altLang="zh-CN" sz="2400">
                <a:latin typeface="宋体" panose="02010600030101010101" pitchFamily="2" charset="-122"/>
              </a:rPr>
              <a:t> 去掉驱动程序，沿软件结构自下向上移动，把子功能族组合起来形成更大的子功能族。</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上述第</a:t>
            </a:r>
            <a:r>
              <a:rPr lang="zh-CN" altLang="zh-CN" sz="2400" b="1">
                <a:latin typeface="宋体" panose="02010600030101010101" pitchFamily="2" charset="-122"/>
              </a:rPr>
              <a:t>②～④</a:t>
            </a:r>
            <a:r>
              <a:rPr lang="zh-CN" altLang="zh-CN" sz="2400">
                <a:latin typeface="宋体" panose="02010600030101010101" pitchFamily="2" charset="-122"/>
              </a:rPr>
              <a:t>步实质上构成了一个循环。</a:t>
            </a:r>
            <a:endParaRPr lang="en-US" altLang="zh-CN" sz="2200">
              <a:latin typeface="宋体" panose="02010600030101010101" pitchFamily="2" charset="-122"/>
            </a:endParaRPr>
          </a:p>
        </p:txBody>
      </p:sp>
      <p:sp>
        <p:nvSpPr>
          <p:cNvPr id="106500" name="1 Título">
            <a:extLst>
              <a:ext uri="{FF2B5EF4-FFF2-40B4-BE49-F238E27FC236}">
                <a16:creationId xmlns:a16="http://schemas.microsoft.com/office/drawing/2014/main" id="{5ACDFCAB-084E-9940-94EB-4B1B6941B32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 name="1 Título">
            <a:extLst>
              <a:ext uri="{FF2B5EF4-FFF2-40B4-BE49-F238E27FC236}">
                <a16:creationId xmlns:a16="http://schemas.microsoft.com/office/drawing/2014/main" id="{871077BF-94DE-794E-BF6A-5964BCE102C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7.4.2 </a:t>
            </a:r>
            <a:r>
              <a:rPr lang="zh-CN" altLang="en-US" sz="2400" dirty="0">
                <a:solidFill>
                  <a:srgbClr val="D9D9D9"/>
                </a:solidFill>
                <a:latin typeface="+mn-ea"/>
                <a:ea typeface="+mn-ea"/>
              </a:rPr>
              <a:t>自底向上集成</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标题 3">
            <a:extLst>
              <a:ext uri="{FF2B5EF4-FFF2-40B4-BE49-F238E27FC236}">
                <a16:creationId xmlns:a16="http://schemas.microsoft.com/office/drawing/2014/main" id="{0A70BC75-49CA-2140-A805-0D7DF7130773}"/>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08546" name="TextBox 7">
            <a:extLst>
              <a:ext uri="{FF2B5EF4-FFF2-40B4-BE49-F238E27FC236}">
                <a16:creationId xmlns:a16="http://schemas.microsoft.com/office/drawing/2014/main" id="{51D203FA-C6CA-4C40-A5C6-222B90DA6836}"/>
              </a:ext>
            </a:extLst>
          </p:cNvPr>
          <p:cNvSpPr txBox="1">
            <a:spLocks noChangeArrowheads="1"/>
          </p:cNvSpPr>
          <p:nvPr/>
        </p:nvSpPr>
        <p:spPr bwMode="auto">
          <a:xfrm>
            <a:off x="395288" y="1341438"/>
            <a:ext cx="4105275" cy="455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zh-CN" altLang="en-US" sz="2000">
                <a:latin typeface="宋体" panose="02010600030101010101" pitchFamily="2" charset="-122"/>
              </a:rPr>
              <a:t>    </a:t>
            </a:r>
            <a:r>
              <a:rPr lang="zh-CN" altLang="en-US" sz="2200">
                <a:latin typeface="宋体" panose="02010600030101010101" pitchFamily="2" charset="-122"/>
              </a:rPr>
              <a:t>右图</a:t>
            </a:r>
            <a:r>
              <a:rPr lang="zh-CN" altLang="zh-CN" sz="2200">
                <a:latin typeface="宋体" panose="02010600030101010101" pitchFamily="2" charset="-122"/>
              </a:rPr>
              <a:t>描绘了自底向上的结合过程。首先把模块组合成族</a:t>
            </a:r>
            <a:r>
              <a:rPr lang="en-US" altLang="zh-CN" sz="2200">
                <a:latin typeface="宋体" panose="02010600030101010101" pitchFamily="2" charset="-122"/>
              </a:rPr>
              <a:t>1</a:t>
            </a:r>
            <a:r>
              <a:rPr lang="zh-CN" altLang="zh-CN" sz="2200">
                <a:latin typeface="宋体" panose="02010600030101010101" pitchFamily="2" charset="-122"/>
              </a:rPr>
              <a:t>、族</a:t>
            </a:r>
            <a:r>
              <a:rPr lang="en-US" altLang="zh-CN" sz="2200">
                <a:latin typeface="宋体" panose="02010600030101010101" pitchFamily="2" charset="-122"/>
              </a:rPr>
              <a:t>2</a:t>
            </a:r>
            <a:r>
              <a:rPr lang="zh-CN" altLang="zh-CN" sz="2200">
                <a:latin typeface="宋体" panose="02010600030101010101" pitchFamily="2" charset="-122"/>
              </a:rPr>
              <a:t>和族</a:t>
            </a:r>
            <a:r>
              <a:rPr lang="en-US" altLang="zh-CN" sz="2200">
                <a:latin typeface="宋体" panose="02010600030101010101" pitchFamily="2" charset="-122"/>
              </a:rPr>
              <a:t>3</a:t>
            </a:r>
            <a:r>
              <a:rPr lang="zh-CN" altLang="zh-CN" sz="2200">
                <a:latin typeface="宋体" panose="02010600030101010101" pitchFamily="2" charset="-122"/>
              </a:rPr>
              <a:t>，使用驱动程序</a:t>
            </a:r>
            <a:r>
              <a:rPr lang="en-US" altLang="zh-CN" sz="2200">
                <a:latin typeface="宋体" panose="02010600030101010101" pitchFamily="2" charset="-122"/>
              </a:rPr>
              <a:t>(</a:t>
            </a:r>
            <a:r>
              <a:rPr lang="zh-CN" altLang="zh-CN" sz="2200">
                <a:latin typeface="宋体" panose="02010600030101010101" pitchFamily="2" charset="-122"/>
              </a:rPr>
              <a:t>图中用虚线方框表示</a:t>
            </a:r>
            <a:r>
              <a:rPr lang="en-US" altLang="zh-CN" sz="2200">
                <a:latin typeface="宋体" panose="02010600030101010101" pitchFamily="2" charset="-122"/>
              </a:rPr>
              <a:t>)</a:t>
            </a:r>
            <a:r>
              <a:rPr lang="zh-CN" altLang="zh-CN" sz="2200">
                <a:latin typeface="宋体" panose="02010600030101010101" pitchFamily="2" charset="-122"/>
              </a:rPr>
              <a:t>对每个子功能族进行测试。族</a:t>
            </a:r>
            <a:r>
              <a:rPr lang="en-US" altLang="zh-CN" sz="2200">
                <a:latin typeface="宋体" panose="02010600030101010101" pitchFamily="2" charset="-122"/>
              </a:rPr>
              <a:t>1</a:t>
            </a:r>
            <a:r>
              <a:rPr lang="zh-CN" altLang="zh-CN" sz="2200">
                <a:latin typeface="宋体" panose="02010600030101010101" pitchFamily="2" charset="-122"/>
              </a:rPr>
              <a:t>和族</a:t>
            </a:r>
            <a:r>
              <a:rPr lang="en-US" altLang="zh-CN" sz="2200">
                <a:latin typeface="宋体" panose="02010600030101010101" pitchFamily="2" charset="-122"/>
              </a:rPr>
              <a:t>2</a:t>
            </a:r>
            <a:r>
              <a:rPr lang="zh-CN" altLang="zh-CN" sz="2200">
                <a:latin typeface="宋体" panose="02010600030101010101" pitchFamily="2" charset="-122"/>
              </a:rPr>
              <a:t>中的模块附属于模块</a:t>
            </a:r>
            <a:r>
              <a:rPr lang="en-US" altLang="zh-CN" sz="2200">
                <a:latin typeface="宋体" panose="02010600030101010101" pitchFamily="2" charset="-122"/>
              </a:rPr>
              <a:t>M</a:t>
            </a:r>
            <a:r>
              <a:rPr lang="en-US" altLang="zh-CN" sz="2200" baseline="-25000">
                <a:latin typeface="宋体" panose="02010600030101010101" pitchFamily="2" charset="-122"/>
              </a:rPr>
              <a:t>a</a:t>
            </a:r>
            <a:r>
              <a:rPr lang="en-US" altLang="zh-CN" sz="2200">
                <a:latin typeface="宋体" panose="02010600030101010101" pitchFamily="2" charset="-122"/>
              </a:rPr>
              <a:t>,</a:t>
            </a:r>
            <a:r>
              <a:rPr lang="zh-CN" altLang="zh-CN" sz="2200">
                <a:latin typeface="宋体" panose="02010600030101010101" pitchFamily="2" charset="-122"/>
              </a:rPr>
              <a:t>去掉驱动程序</a:t>
            </a:r>
            <a:r>
              <a:rPr lang="en-US" altLang="zh-CN" sz="2200">
                <a:latin typeface="宋体" panose="02010600030101010101" pitchFamily="2" charset="-122"/>
              </a:rPr>
              <a:t>D</a:t>
            </a:r>
            <a:r>
              <a:rPr lang="en-US" altLang="zh-CN" sz="2200" baseline="-25000">
                <a:latin typeface="宋体" panose="02010600030101010101" pitchFamily="2" charset="-122"/>
              </a:rPr>
              <a:t>1</a:t>
            </a:r>
            <a:r>
              <a:rPr lang="zh-CN" altLang="zh-CN" sz="2200">
                <a:latin typeface="宋体" panose="02010600030101010101" pitchFamily="2" charset="-122"/>
              </a:rPr>
              <a:t>和</a:t>
            </a:r>
            <a:r>
              <a:rPr lang="en-US" altLang="zh-CN" sz="2200">
                <a:latin typeface="宋体" panose="02010600030101010101" pitchFamily="2" charset="-122"/>
              </a:rPr>
              <a:t>D</a:t>
            </a:r>
            <a:r>
              <a:rPr lang="en-US" altLang="zh-CN" sz="2200" baseline="-25000">
                <a:latin typeface="宋体" panose="02010600030101010101" pitchFamily="2" charset="-122"/>
              </a:rPr>
              <a:t>2</a:t>
            </a:r>
            <a:r>
              <a:rPr lang="zh-CN" altLang="zh-CN" sz="2200">
                <a:latin typeface="宋体" panose="02010600030101010101" pitchFamily="2" charset="-122"/>
              </a:rPr>
              <a:t>，把这两个族直接同</a:t>
            </a:r>
            <a:r>
              <a:rPr lang="en-US" altLang="zh-CN" sz="2200">
                <a:latin typeface="宋体" panose="02010600030101010101" pitchFamily="2" charset="-122"/>
              </a:rPr>
              <a:t>M</a:t>
            </a:r>
            <a:r>
              <a:rPr lang="en-US" altLang="zh-CN" sz="2200" baseline="-25000">
                <a:latin typeface="宋体" panose="02010600030101010101" pitchFamily="2" charset="-122"/>
              </a:rPr>
              <a:t>a</a:t>
            </a:r>
            <a:r>
              <a:rPr lang="zh-CN" altLang="zh-CN" sz="2200">
                <a:latin typeface="宋体" panose="02010600030101010101" pitchFamily="2" charset="-122"/>
              </a:rPr>
              <a:t>连接起来。类似地，在和模块</a:t>
            </a:r>
            <a:r>
              <a:rPr lang="en-US" altLang="zh-CN" sz="2200">
                <a:latin typeface="宋体" panose="02010600030101010101" pitchFamily="2" charset="-122"/>
              </a:rPr>
              <a:t>M</a:t>
            </a:r>
            <a:r>
              <a:rPr lang="en-US" altLang="zh-CN" sz="2200" baseline="-25000">
                <a:latin typeface="宋体" panose="02010600030101010101" pitchFamily="2" charset="-122"/>
              </a:rPr>
              <a:t>b</a:t>
            </a:r>
            <a:r>
              <a:rPr lang="zh-CN" altLang="zh-CN" sz="2200">
                <a:latin typeface="宋体" panose="02010600030101010101" pitchFamily="2" charset="-122"/>
              </a:rPr>
              <a:t>结合之前去掉族</a:t>
            </a:r>
            <a:r>
              <a:rPr lang="en-US" altLang="zh-CN" sz="2200">
                <a:latin typeface="宋体" panose="02010600030101010101" pitchFamily="2" charset="-122"/>
              </a:rPr>
              <a:t>3</a:t>
            </a:r>
            <a:r>
              <a:rPr lang="zh-CN" altLang="zh-CN" sz="2200">
                <a:latin typeface="宋体" panose="02010600030101010101" pitchFamily="2" charset="-122"/>
              </a:rPr>
              <a:t>的驱动程序</a:t>
            </a:r>
            <a:r>
              <a:rPr lang="en-US" altLang="zh-CN" sz="2200">
                <a:latin typeface="宋体" panose="02010600030101010101" pitchFamily="2" charset="-122"/>
              </a:rPr>
              <a:t>D</a:t>
            </a:r>
            <a:r>
              <a:rPr lang="en-US" altLang="zh-CN" sz="2200" baseline="-25000">
                <a:latin typeface="宋体" panose="02010600030101010101" pitchFamily="2" charset="-122"/>
              </a:rPr>
              <a:t>3</a:t>
            </a:r>
            <a:r>
              <a:rPr lang="zh-CN" altLang="zh-CN" sz="2200">
                <a:latin typeface="宋体" panose="02010600030101010101" pitchFamily="2" charset="-122"/>
              </a:rPr>
              <a:t>。最终</a:t>
            </a:r>
            <a:r>
              <a:rPr lang="en-US" altLang="zh-CN" sz="2200">
                <a:latin typeface="宋体" panose="02010600030101010101" pitchFamily="2" charset="-122"/>
              </a:rPr>
              <a:t>M</a:t>
            </a:r>
            <a:r>
              <a:rPr lang="en-US" altLang="zh-CN" sz="2200" baseline="-25000">
                <a:latin typeface="宋体" panose="02010600030101010101" pitchFamily="2" charset="-122"/>
              </a:rPr>
              <a:t>a</a:t>
            </a:r>
            <a:r>
              <a:rPr lang="zh-CN" altLang="zh-CN" sz="2200">
                <a:latin typeface="宋体" panose="02010600030101010101" pitchFamily="2" charset="-122"/>
              </a:rPr>
              <a:t>和</a:t>
            </a:r>
            <a:r>
              <a:rPr lang="en-US" altLang="zh-CN" sz="2200">
                <a:latin typeface="宋体" panose="02010600030101010101" pitchFamily="2" charset="-122"/>
              </a:rPr>
              <a:t>M</a:t>
            </a:r>
            <a:r>
              <a:rPr lang="en-US" altLang="zh-CN" sz="2200" baseline="-25000">
                <a:latin typeface="宋体" panose="02010600030101010101" pitchFamily="2" charset="-122"/>
              </a:rPr>
              <a:t>b</a:t>
            </a:r>
            <a:r>
              <a:rPr lang="zh-CN" altLang="zh-CN" sz="2200">
                <a:latin typeface="宋体" panose="02010600030101010101" pitchFamily="2" charset="-122"/>
              </a:rPr>
              <a:t>这两个模块都与模块</a:t>
            </a:r>
            <a:r>
              <a:rPr lang="en-US" altLang="zh-CN" sz="2200">
                <a:latin typeface="宋体" panose="02010600030101010101" pitchFamily="2" charset="-122"/>
              </a:rPr>
              <a:t>M</a:t>
            </a:r>
            <a:r>
              <a:rPr lang="en-US" altLang="zh-CN" sz="2200" baseline="-25000">
                <a:latin typeface="宋体" panose="02010600030101010101" pitchFamily="2" charset="-122"/>
              </a:rPr>
              <a:t>c</a:t>
            </a:r>
            <a:r>
              <a:rPr lang="zh-CN" altLang="zh-CN" sz="2200">
                <a:latin typeface="宋体" panose="02010600030101010101" pitchFamily="2" charset="-122"/>
              </a:rPr>
              <a:t>结合起来。随着结合向上移动，对测试驱动程序的需要减少了。</a:t>
            </a:r>
            <a:endParaRPr lang="en-US" altLang="zh-CN" sz="2200">
              <a:latin typeface="宋体" panose="02010600030101010101" pitchFamily="2" charset="-122"/>
            </a:endParaRPr>
          </a:p>
        </p:txBody>
      </p:sp>
      <p:pic>
        <p:nvPicPr>
          <p:cNvPr id="108547" name="图片 1">
            <a:extLst>
              <a:ext uri="{FF2B5EF4-FFF2-40B4-BE49-F238E27FC236}">
                <a16:creationId xmlns:a16="http://schemas.microsoft.com/office/drawing/2014/main" id="{CF4B587E-2054-3443-86B5-98ACDA60D0F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38650" y="1770063"/>
            <a:ext cx="4381500" cy="403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8" name="1 Título">
            <a:extLst>
              <a:ext uri="{FF2B5EF4-FFF2-40B4-BE49-F238E27FC236}">
                <a16:creationId xmlns:a16="http://schemas.microsoft.com/office/drawing/2014/main" id="{23174011-7CB9-1A46-BB79-AC68A27977D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 name="1 Título">
            <a:extLst>
              <a:ext uri="{FF2B5EF4-FFF2-40B4-BE49-F238E27FC236}">
                <a16:creationId xmlns:a16="http://schemas.microsoft.com/office/drawing/2014/main" id="{8628AFD5-F3D3-FC43-8F4C-E69C9FCE46B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7.4.2 </a:t>
            </a:r>
            <a:r>
              <a:rPr lang="zh-CN" altLang="en-US" sz="2400" dirty="0">
                <a:solidFill>
                  <a:srgbClr val="D9D9D9"/>
                </a:solidFill>
                <a:latin typeface="+mn-ea"/>
                <a:ea typeface="+mn-ea"/>
              </a:rPr>
              <a:t>自底向上集成</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标题 3">
            <a:extLst>
              <a:ext uri="{FF2B5EF4-FFF2-40B4-BE49-F238E27FC236}">
                <a16:creationId xmlns:a16="http://schemas.microsoft.com/office/drawing/2014/main" id="{992F0AAB-90E6-2646-B20D-76E57DAE06B7}"/>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0594" name="内容占位符 4">
            <a:extLst>
              <a:ext uri="{FF2B5EF4-FFF2-40B4-BE49-F238E27FC236}">
                <a16:creationId xmlns:a16="http://schemas.microsoft.com/office/drawing/2014/main" id="{66AA16F4-2DB5-7749-ADCB-3E7874BC039C}"/>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7.4.3.</a:t>
            </a:r>
            <a:r>
              <a:rPr lang="zh-CN" altLang="zh-CN" b="1"/>
              <a:t>不同集成测试策略的比较</a:t>
            </a:r>
            <a:endParaRPr lang="zh-CN" altLang="en-US" b="1"/>
          </a:p>
        </p:txBody>
      </p:sp>
      <p:sp>
        <p:nvSpPr>
          <p:cNvPr id="110595" name="TextBox 7">
            <a:extLst>
              <a:ext uri="{FF2B5EF4-FFF2-40B4-BE49-F238E27FC236}">
                <a16:creationId xmlns:a16="http://schemas.microsoft.com/office/drawing/2014/main" id="{B1B4D5E5-EF90-F541-B887-0078D429DBCC}"/>
              </a:ext>
            </a:extLst>
          </p:cNvPr>
          <p:cNvSpPr txBox="1">
            <a:spLocks noChangeArrowheads="1"/>
          </p:cNvSpPr>
          <p:nvPr/>
        </p:nvSpPr>
        <p:spPr bwMode="auto">
          <a:xfrm>
            <a:off x="611188" y="2011363"/>
            <a:ext cx="799306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自顶向下测试方法</a:t>
            </a:r>
            <a:r>
              <a:rPr lang="zh-CN" altLang="zh-CN" sz="2400">
                <a:latin typeface="宋体" panose="02010600030101010101" pitchFamily="2" charset="-122"/>
              </a:rPr>
              <a:t>的</a:t>
            </a:r>
            <a:r>
              <a:rPr lang="zh-CN" altLang="zh-CN" sz="2400" b="1">
                <a:solidFill>
                  <a:srgbClr val="C00000"/>
                </a:solidFill>
                <a:latin typeface="宋体" panose="02010600030101010101" pitchFamily="2" charset="-122"/>
              </a:rPr>
              <a:t>主要优点</a:t>
            </a:r>
            <a:r>
              <a:rPr lang="zh-CN" altLang="zh-CN" sz="2400">
                <a:latin typeface="宋体" panose="02010600030101010101" pitchFamily="2" charset="-122"/>
              </a:rPr>
              <a:t>是不需要测试驱动程序，能够在测试阶段的早期实现并验证系统的主要功能，而且能在早期发现上层模块的接口错误。</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自顶向下测试方法</a:t>
            </a:r>
            <a:r>
              <a:rPr lang="zh-CN" altLang="zh-CN" sz="2400">
                <a:latin typeface="宋体" panose="02010600030101010101" pitchFamily="2" charset="-122"/>
              </a:rPr>
              <a:t>的</a:t>
            </a:r>
            <a:r>
              <a:rPr lang="zh-CN" altLang="zh-CN" sz="2400" b="1">
                <a:solidFill>
                  <a:srgbClr val="C00000"/>
                </a:solidFill>
                <a:latin typeface="宋体" panose="02010600030101010101" pitchFamily="2" charset="-122"/>
              </a:rPr>
              <a:t>主要缺点</a:t>
            </a:r>
            <a:r>
              <a:rPr lang="zh-CN" altLang="zh-CN" sz="2400">
                <a:latin typeface="宋体" panose="02010600030101010101" pitchFamily="2" charset="-122"/>
              </a:rPr>
              <a:t>是需要存根程序，可能遇到与此相联系的测试困难，低层关键模块中的错误发现较晚，而且用这种方法在早期不能充分展开人力。</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b="1">
                <a:solidFill>
                  <a:srgbClr val="C00000"/>
                </a:solidFill>
                <a:latin typeface="宋体" panose="02010600030101010101" pitchFamily="2" charset="-122"/>
              </a:rPr>
              <a:t>自底向上测试方法的优缺点与上述自顶向下测试方法的优缺点刚好相反。</a:t>
            </a:r>
            <a:endParaRPr lang="en-US" altLang="zh-CN" sz="2400" b="1">
              <a:solidFill>
                <a:srgbClr val="C00000"/>
              </a:solidFill>
              <a:latin typeface="宋体" panose="02010600030101010101" pitchFamily="2" charset="-122"/>
            </a:endParaRPr>
          </a:p>
        </p:txBody>
      </p:sp>
      <p:sp>
        <p:nvSpPr>
          <p:cNvPr id="110596" name="1 Título">
            <a:extLst>
              <a:ext uri="{FF2B5EF4-FFF2-40B4-BE49-F238E27FC236}">
                <a16:creationId xmlns:a16="http://schemas.microsoft.com/office/drawing/2014/main" id="{9075F095-93CB-5744-A5D0-D45F25D6CBD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0597" name="1 Título">
            <a:extLst>
              <a:ext uri="{FF2B5EF4-FFF2-40B4-BE49-F238E27FC236}">
                <a16:creationId xmlns:a16="http://schemas.microsoft.com/office/drawing/2014/main" id="{A8676921-60A4-7944-81C7-3F68060B1371}"/>
              </a:ext>
            </a:extLst>
          </p:cNvPr>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7.4.3 </a:t>
            </a:r>
            <a:r>
              <a:rPr lang="zh-CN" altLang="en-US" sz="2400">
                <a:solidFill>
                  <a:srgbClr val="D9D9D9"/>
                </a:solidFill>
                <a:latin typeface="宋体" panose="02010600030101010101" pitchFamily="2" charset="-122"/>
              </a:rPr>
              <a:t>不同集成测试策略的比较</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标题 3">
            <a:extLst>
              <a:ext uri="{FF2B5EF4-FFF2-40B4-BE49-F238E27FC236}">
                <a16:creationId xmlns:a16="http://schemas.microsoft.com/office/drawing/2014/main" id="{CE4F59FB-BA1F-6649-BF3C-F0A3547F6AF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2642" name="TextBox 7">
            <a:extLst>
              <a:ext uri="{FF2B5EF4-FFF2-40B4-BE49-F238E27FC236}">
                <a16:creationId xmlns:a16="http://schemas.microsoft.com/office/drawing/2014/main" id="{C3970C32-BCAF-FF4E-86AB-7495AB01198D}"/>
              </a:ext>
            </a:extLst>
          </p:cNvPr>
          <p:cNvSpPr txBox="1">
            <a:spLocks noChangeArrowheads="1"/>
          </p:cNvSpPr>
          <p:nvPr/>
        </p:nvSpPr>
        <p:spPr bwMode="auto">
          <a:xfrm>
            <a:off x="395288" y="1235075"/>
            <a:ext cx="8424862" cy="466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一般说来，纯粹自顶向下或纯粹自底向上的策略可能都不实用，人们在实践中创造出许多混合策略。</a:t>
            </a:r>
          </a:p>
          <a:p>
            <a:pPr>
              <a:lnSpc>
                <a:spcPts val="3000"/>
              </a:lnSpc>
              <a:spcBef>
                <a:spcPct val="0"/>
              </a:spcBef>
              <a:buFontTx/>
              <a:buNone/>
            </a:pPr>
            <a:r>
              <a:rPr lang="en-US" altLang="zh-CN" sz="2400">
                <a:latin typeface="宋体" panose="02010600030101010101" pitchFamily="2" charset="-122"/>
              </a:rPr>
              <a:t>   (1) </a:t>
            </a:r>
            <a:r>
              <a:rPr lang="zh-CN" altLang="zh-CN" sz="2400" b="1">
                <a:solidFill>
                  <a:srgbClr val="C00000"/>
                </a:solidFill>
                <a:latin typeface="宋体" panose="02010600030101010101" pitchFamily="2" charset="-122"/>
              </a:rPr>
              <a:t>改进的自顶向下测试方法</a:t>
            </a:r>
            <a:r>
              <a:rPr lang="zh-CN" altLang="zh-CN" sz="2400">
                <a:latin typeface="宋体" panose="02010600030101010101" pitchFamily="2" charset="-122"/>
              </a:rPr>
              <a:t>。基本上使用自顶向下的测试方法，但是在早期使用自底向上的方法测试软件中的少数关键模块。一般的自顶向下方法所具有的优点在这种方法中也都有，而且能在测试的早期发现关键模块中的错误；但是，它的缺点也比自顶向下方法多一条，即测试关键模块时需要驱动程序。</a:t>
            </a:r>
          </a:p>
          <a:p>
            <a:pPr>
              <a:lnSpc>
                <a:spcPts val="3000"/>
              </a:lnSpc>
              <a:spcBef>
                <a:spcPct val="0"/>
              </a:spcBef>
              <a:buFontTx/>
              <a:buNone/>
            </a:pPr>
            <a:r>
              <a:rPr lang="en-US" altLang="zh-CN" sz="2400">
                <a:latin typeface="宋体" panose="02010600030101010101" pitchFamily="2" charset="-122"/>
              </a:rPr>
              <a:t>   (2) </a:t>
            </a:r>
            <a:r>
              <a:rPr lang="zh-CN" altLang="zh-CN" sz="2400" b="1">
                <a:solidFill>
                  <a:srgbClr val="C00000"/>
                </a:solidFill>
                <a:latin typeface="宋体" panose="02010600030101010101" pitchFamily="2" charset="-122"/>
              </a:rPr>
              <a:t>混合法</a:t>
            </a:r>
            <a:r>
              <a:rPr lang="zh-CN" altLang="zh-CN" sz="2400">
                <a:latin typeface="宋体" panose="02010600030101010101" pitchFamily="2" charset="-122"/>
              </a:rPr>
              <a:t>。对软件结构中较上层使用的自顶向下方法与对软件结构中较下层使用的自底向上方法相结合。这种方法兼有两种方法的优点和缺点，当被测试的软件中关键模块比较多时，这种混合法可能是最好的折衷方法。</a:t>
            </a:r>
            <a:endParaRPr lang="en-US" altLang="zh-CN" sz="2400" b="1">
              <a:solidFill>
                <a:srgbClr val="C00000"/>
              </a:solidFill>
              <a:latin typeface="宋体" panose="02010600030101010101" pitchFamily="2" charset="-122"/>
            </a:endParaRPr>
          </a:p>
        </p:txBody>
      </p:sp>
      <p:sp>
        <p:nvSpPr>
          <p:cNvPr id="112643" name="1 Título">
            <a:extLst>
              <a:ext uri="{FF2B5EF4-FFF2-40B4-BE49-F238E27FC236}">
                <a16:creationId xmlns:a16="http://schemas.microsoft.com/office/drawing/2014/main" id="{D936DFEE-3D8E-5F49-8D62-50A052365DF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2644" name="1 Título">
            <a:extLst>
              <a:ext uri="{FF2B5EF4-FFF2-40B4-BE49-F238E27FC236}">
                <a16:creationId xmlns:a16="http://schemas.microsoft.com/office/drawing/2014/main" id="{6381ACFD-9A7F-D045-B764-97316EC968FC}"/>
              </a:ext>
            </a:extLst>
          </p:cNvPr>
          <p:cNvSpPr txBox="1">
            <a:spLocks/>
          </p:cNvSpPr>
          <p:nvPr/>
        </p:nvSpPr>
        <p:spPr bwMode="auto">
          <a:xfrm>
            <a:off x="2339975" y="6291263"/>
            <a:ext cx="4516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7.4.3 </a:t>
            </a:r>
            <a:r>
              <a:rPr lang="zh-CN" altLang="en-US" sz="2400">
                <a:solidFill>
                  <a:srgbClr val="D9D9D9"/>
                </a:solidFill>
                <a:latin typeface="宋体" panose="02010600030101010101" pitchFamily="2" charset="-122"/>
              </a:rPr>
              <a:t>不同集成测试策略的比较</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标题 3">
            <a:extLst>
              <a:ext uri="{FF2B5EF4-FFF2-40B4-BE49-F238E27FC236}">
                <a16:creationId xmlns:a16="http://schemas.microsoft.com/office/drawing/2014/main" id="{D75D9135-01CB-224C-AD60-0CE4ADE40F3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4690" name="内容占位符 4">
            <a:extLst>
              <a:ext uri="{FF2B5EF4-FFF2-40B4-BE49-F238E27FC236}">
                <a16:creationId xmlns:a16="http://schemas.microsoft.com/office/drawing/2014/main" id="{9A63CEFC-62DE-2F46-9D73-75756EFD82CA}"/>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7.4.4.</a:t>
            </a:r>
            <a:r>
              <a:rPr lang="zh-CN" altLang="en-US" b="1"/>
              <a:t>回归测试</a:t>
            </a:r>
          </a:p>
        </p:txBody>
      </p:sp>
      <p:sp>
        <p:nvSpPr>
          <p:cNvPr id="114691" name="TextBox 7">
            <a:extLst>
              <a:ext uri="{FF2B5EF4-FFF2-40B4-BE49-F238E27FC236}">
                <a16:creationId xmlns:a16="http://schemas.microsoft.com/office/drawing/2014/main" id="{B7701C77-091E-3A40-B160-E4A92760D9DE}"/>
              </a:ext>
            </a:extLst>
          </p:cNvPr>
          <p:cNvSpPr txBox="1">
            <a:spLocks noChangeArrowheads="1"/>
          </p:cNvSpPr>
          <p:nvPr/>
        </p:nvSpPr>
        <p:spPr bwMode="auto">
          <a:xfrm>
            <a:off x="395288" y="1557338"/>
            <a:ext cx="8424862" cy="441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SzPct val="70000"/>
              <a:buFont typeface="Wingdings" pitchFamily="2" charset="2"/>
              <a:buChar char="l"/>
            </a:pPr>
            <a:r>
              <a:rPr lang="zh-CN" altLang="zh-CN" sz="2200">
                <a:latin typeface="宋体" panose="02010600030101010101" pitchFamily="2" charset="-122"/>
              </a:rPr>
              <a:t>在集成测试过程中</a:t>
            </a:r>
            <a:r>
              <a:rPr lang="zh-CN" altLang="en-US" sz="2200">
                <a:latin typeface="宋体" panose="02010600030101010101" pitchFamily="2" charset="-122"/>
              </a:rPr>
              <a:t>，</a:t>
            </a:r>
            <a:r>
              <a:rPr lang="zh-CN" altLang="zh-CN" sz="2200">
                <a:latin typeface="宋体" panose="02010600030101010101" pitchFamily="2" charset="-122"/>
              </a:rPr>
              <a:t>每当一个新模块结合进来时，程序就发生了变化：建立了新的数据流路径，可能出现了新的</a:t>
            </a:r>
            <a:r>
              <a:rPr lang="en-US" altLang="zh-CN" sz="2200">
                <a:latin typeface="宋体" panose="02010600030101010101" pitchFamily="2" charset="-122"/>
              </a:rPr>
              <a:t>I/O</a:t>
            </a:r>
            <a:r>
              <a:rPr lang="zh-CN" altLang="zh-CN" sz="2200">
                <a:latin typeface="宋体" panose="02010600030101010101" pitchFamily="2" charset="-122"/>
              </a:rPr>
              <a:t>操作，激活了新的控制逻辑。在集成测试的范畴中，</a:t>
            </a: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是指重新执行已经做过的测试的某个子集，以保证上述这些变化没有带来非预期的副作用。</a:t>
            </a:r>
            <a:endParaRPr lang="en-US" altLang="zh-CN" sz="2200">
              <a:latin typeface="宋体" panose="02010600030101010101" pitchFamily="2" charset="-122"/>
            </a:endParaRPr>
          </a:p>
          <a:p>
            <a:pPr>
              <a:lnSpc>
                <a:spcPts val="3100"/>
              </a:lnSpc>
              <a:spcBef>
                <a:spcPct val="0"/>
              </a:spcBef>
              <a:buSzPct val="70000"/>
              <a:buFont typeface="Wingdings" pitchFamily="2" charset="2"/>
              <a:buChar char="l"/>
            </a:pP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就是用于保证由于调试或其他原因引起的变化，不会导致非预期的软件行为或额外错误的测试活动。</a:t>
            </a:r>
            <a:endParaRPr lang="en-US" altLang="zh-CN" sz="2200">
              <a:latin typeface="宋体" panose="02010600030101010101" pitchFamily="2" charset="-122"/>
            </a:endParaRPr>
          </a:p>
          <a:p>
            <a:pPr>
              <a:lnSpc>
                <a:spcPts val="3100"/>
              </a:lnSpc>
              <a:spcBef>
                <a:spcPct val="0"/>
              </a:spcBef>
              <a:buSzPct val="70000"/>
              <a:buFont typeface="Wingdings" pitchFamily="2" charset="2"/>
              <a:buChar char="l"/>
            </a:pPr>
            <a:r>
              <a:rPr lang="zh-CN" altLang="zh-CN" sz="2200" b="1">
                <a:solidFill>
                  <a:srgbClr val="C00000"/>
                </a:solidFill>
                <a:latin typeface="宋体" panose="02010600030101010101" pitchFamily="2" charset="-122"/>
              </a:rPr>
              <a:t>回归测试</a:t>
            </a:r>
            <a:r>
              <a:rPr lang="zh-CN" altLang="zh-CN" sz="2200">
                <a:latin typeface="宋体" panose="02010600030101010101" pitchFamily="2" charset="-122"/>
              </a:rPr>
              <a:t>可以通过人工地进行，也可以使用自动化的捕获回放工具自动进行。利用捕获回放工具，软件工程师能够捕获测试用例和实际运行结果，然后可以回放（即重新执行测试用例），并且比较软件变化前后所得到的运行结果。</a:t>
            </a:r>
            <a:endParaRPr lang="en-US" altLang="zh-CN" sz="2200" b="1">
              <a:solidFill>
                <a:srgbClr val="C00000"/>
              </a:solidFill>
              <a:latin typeface="宋体" panose="02010600030101010101" pitchFamily="2" charset="-122"/>
            </a:endParaRPr>
          </a:p>
        </p:txBody>
      </p:sp>
      <p:sp>
        <p:nvSpPr>
          <p:cNvPr id="114692" name="1 Título">
            <a:extLst>
              <a:ext uri="{FF2B5EF4-FFF2-40B4-BE49-F238E27FC236}">
                <a16:creationId xmlns:a16="http://schemas.microsoft.com/office/drawing/2014/main" id="{9899E971-581D-5940-83E1-7013BA116FA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4693" name="1 Título">
            <a:extLst>
              <a:ext uri="{FF2B5EF4-FFF2-40B4-BE49-F238E27FC236}">
                <a16:creationId xmlns:a16="http://schemas.microsoft.com/office/drawing/2014/main" id="{CEDBCE77-A6EF-8A43-A7D2-B1BA8E35D24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7.4.4 </a:t>
            </a:r>
            <a:r>
              <a:rPr lang="zh-CN" altLang="en-US" sz="2400">
                <a:solidFill>
                  <a:srgbClr val="D9D9D9"/>
                </a:solidFill>
                <a:latin typeface="宋体" panose="02010600030101010101" pitchFamily="2" charset="-122"/>
              </a:rPr>
              <a:t>回归测试</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标题 3">
            <a:extLst>
              <a:ext uri="{FF2B5EF4-FFF2-40B4-BE49-F238E27FC236}">
                <a16:creationId xmlns:a16="http://schemas.microsoft.com/office/drawing/2014/main" id="{95E307B3-1627-944F-AD81-B393B54B481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7.4 </a:t>
            </a:r>
            <a:r>
              <a:rPr lang="zh-CN" altLang="en-US" b="1">
                <a:latin typeface="宋体" panose="02010600030101010101" pitchFamily="2" charset="-122"/>
              </a:rPr>
              <a:t>集成测试</a:t>
            </a:r>
          </a:p>
        </p:txBody>
      </p:sp>
      <p:sp>
        <p:nvSpPr>
          <p:cNvPr id="116738" name="TextBox 7">
            <a:extLst>
              <a:ext uri="{FF2B5EF4-FFF2-40B4-BE49-F238E27FC236}">
                <a16:creationId xmlns:a16="http://schemas.microsoft.com/office/drawing/2014/main" id="{5F4959C4-5063-1A41-B2A4-E164A51991FA}"/>
              </a:ext>
            </a:extLst>
          </p:cNvPr>
          <p:cNvSpPr txBox="1">
            <a:spLocks noChangeArrowheads="1"/>
          </p:cNvSpPr>
          <p:nvPr/>
        </p:nvSpPr>
        <p:spPr bwMode="auto">
          <a:xfrm>
            <a:off x="611188" y="1628775"/>
            <a:ext cx="8208962" cy="382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回归测试集（已执行过的测试用例的子集）包括下述</a:t>
            </a:r>
            <a:r>
              <a:rPr lang="en-US" altLang="zh-CN" sz="2400">
                <a:latin typeface="宋体" panose="02010600030101010101" pitchFamily="2" charset="-122"/>
              </a:rPr>
              <a:t>3</a:t>
            </a:r>
            <a:r>
              <a:rPr lang="zh-CN" altLang="zh-CN" sz="2400">
                <a:latin typeface="宋体" panose="02010600030101010101" pitchFamily="2" charset="-122"/>
              </a:rPr>
              <a:t>类不同的测试用例。</a:t>
            </a:r>
          </a:p>
          <a:p>
            <a:pPr>
              <a:lnSpc>
                <a:spcPts val="3700"/>
              </a:lnSpc>
              <a:spcBef>
                <a:spcPct val="0"/>
              </a:spcBef>
              <a:buFontTx/>
              <a:buNone/>
            </a:pPr>
            <a:r>
              <a:rPr lang="en-US" altLang="zh-CN" sz="2400" b="1">
                <a:latin typeface="宋体" panose="02010600030101010101" pitchFamily="2" charset="-122"/>
              </a:rPr>
              <a:t>    (1) </a:t>
            </a:r>
            <a:r>
              <a:rPr lang="zh-CN" altLang="zh-CN" sz="2400">
                <a:latin typeface="宋体" panose="02010600030101010101" pitchFamily="2" charset="-122"/>
              </a:rPr>
              <a:t>检测软件全部功能的代表性测试用例。</a:t>
            </a:r>
          </a:p>
          <a:p>
            <a:pPr>
              <a:lnSpc>
                <a:spcPts val="3700"/>
              </a:lnSpc>
              <a:spcBef>
                <a:spcPct val="0"/>
              </a:spcBef>
              <a:buFontTx/>
              <a:buNone/>
            </a:pPr>
            <a:r>
              <a:rPr lang="en-US" altLang="zh-CN" sz="2400" b="1">
                <a:latin typeface="宋体" panose="02010600030101010101" pitchFamily="2" charset="-122"/>
              </a:rPr>
              <a:t>    (2) </a:t>
            </a:r>
            <a:r>
              <a:rPr lang="zh-CN" altLang="zh-CN" sz="2400">
                <a:latin typeface="宋体" panose="02010600030101010101" pitchFamily="2" charset="-122"/>
              </a:rPr>
              <a:t>专门针对可能受修改影响的软件功能的附加测试。</a:t>
            </a:r>
          </a:p>
          <a:p>
            <a:pPr>
              <a:lnSpc>
                <a:spcPts val="3700"/>
              </a:lnSpc>
              <a:spcBef>
                <a:spcPct val="0"/>
              </a:spcBef>
              <a:buFontTx/>
              <a:buNone/>
            </a:pPr>
            <a:r>
              <a:rPr lang="en-US" altLang="zh-CN" sz="2400" b="1">
                <a:latin typeface="宋体" panose="02010600030101010101" pitchFamily="2" charset="-122"/>
              </a:rPr>
              <a:t>    (3) </a:t>
            </a:r>
            <a:r>
              <a:rPr lang="zh-CN" altLang="zh-CN" sz="2400">
                <a:latin typeface="宋体" panose="02010600030101010101" pitchFamily="2" charset="-122"/>
              </a:rPr>
              <a:t>针对被修改过的软件成分的测试。</a:t>
            </a:r>
          </a:p>
          <a:p>
            <a:pPr>
              <a:lnSpc>
                <a:spcPts val="3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在集成测试过程中，回归测试用例的数量可能变得非常大。因此，应该把回归测试集设计成只包括可以检测程序每个主要功能中的一类或多类错误的那样一些测试用例。</a:t>
            </a:r>
          </a:p>
        </p:txBody>
      </p:sp>
      <p:sp>
        <p:nvSpPr>
          <p:cNvPr id="116739" name="1 Título">
            <a:extLst>
              <a:ext uri="{FF2B5EF4-FFF2-40B4-BE49-F238E27FC236}">
                <a16:creationId xmlns:a16="http://schemas.microsoft.com/office/drawing/2014/main" id="{1B042C06-5E36-5F44-9EF5-6F6347B5D3C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16740" name="1 Título">
            <a:extLst>
              <a:ext uri="{FF2B5EF4-FFF2-40B4-BE49-F238E27FC236}">
                <a16:creationId xmlns:a16="http://schemas.microsoft.com/office/drawing/2014/main" id="{A47D53C6-9828-C144-98C2-CC7EC3973D1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7.4.4 </a:t>
            </a:r>
            <a:r>
              <a:rPr lang="zh-CN" altLang="en-US" sz="2400">
                <a:solidFill>
                  <a:srgbClr val="D9D9D9"/>
                </a:solidFill>
                <a:latin typeface="宋体" panose="02010600030101010101" pitchFamily="2" charset="-122"/>
              </a:rPr>
              <a:t>回归测试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283CBB4-1281-E54C-B29E-BC3296E253C3}"/>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0482" name="TextBox 7">
            <a:extLst>
              <a:ext uri="{FF2B5EF4-FFF2-40B4-BE49-F238E27FC236}">
                <a16:creationId xmlns:a16="http://schemas.microsoft.com/office/drawing/2014/main" id="{692F2405-0C16-1349-8096-15BC1CC04B8A}"/>
              </a:ext>
            </a:extLst>
          </p:cNvPr>
          <p:cNvSpPr txBox="1">
            <a:spLocks noChangeArrowheads="1"/>
          </p:cNvSpPr>
          <p:nvPr/>
        </p:nvSpPr>
        <p:spPr bwMode="auto">
          <a:xfrm>
            <a:off x="588963" y="1438275"/>
            <a:ext cx="8035925"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a:latin typeface="宋体" panose="02010600030101010101" pitchFamily="2" charset="-122"/>
              </a:rPr>
              <a:t>高级语言优于汇编语言：</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汇编语言编码需要把软件设计翻译成机器操作的序列，既困难又容易出差错；</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高级语言写程序比用汇编语言写程序生产率可以提高好几倍；</a:t>
            </a:r>
            <a:endParaRPr lang="en-US" altLang="zh-CN" sz="2400">
              <a:latin typeface="宋体" panose="02010600030101010101" pitchFamily="2" charset="-122"/>
            </a:endParaRPr>
          </a:p>
          <a:p>
            <a:pPr eaLnBrk="1" hangingPunct="1">
              <a:lnSpc>
                <a:spcPts val="4200"/>
              </a:lnSpc>
              <a:spcBef>
                <a:spcPct val="0"/>
              </a:spcBef>
              <a:buSzPct val="70000"/>
              <a:buFont typeface="Wingdings" pitchFamily="2" charset="2"/>
              <a:buChar char="l"/>
            </a:pPr>
            <a:r>
              <a:rPr lang="zh-CN" altLang="en-US" sz="2400">
                <a:latin typeface="宋体" panose="02010600030101010101" pitchFamily="2" charset="-122"/>
              </a:rPr>
              <a:t>用高级语言写的程序容易阅读、容易测试、容易调试、容易维护。</a:t>
            </a:r>
          </a:p>
        </p:txBody>
      </p:sp>
      <p:sp>
        <p:nvSpPr>
          <p:cNvPr id="20483" name="1 Título">
            <a:extLst>
              <a:ext uri="{FF2B5EF4-FFF2-40B4-BE49-F238E27FC236}">
                <a16:creationId xmlns:a16="http://schemas.microsoft.com/office/drawing/2014/main" id="{31978853-B8EB-8144-8259-F518B327A5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0484" name="1 Título">
            <a:extLst>
              <a:ext uri="{FF2B5EF4-FFF2-40B4-BE49-F238E27FC236}">
                <a16:creationId xmlns:a16="http://schemas.microsoft.com/office/drawing/2014/main" id="{00887401-29F7-254E-BE0D-B7CC184BE82A}"/>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651409C-A045-104F-AE2D-BB53C9BA49A4}"/>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18786" name="2 Subtítulo">
            <a:extLst>
              <a:ext uri="{FF2B5EF4-FFF2-40B4-BE49-F238E27FC236}">
                <a16:creationId xmlns:a16="http://schemas.microsoft.com/office/drawing/2014/main" id="{E6A2B2F2-6296-C04D-B760-66545AFCC032}"/>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18787" name="1 Título">
            <a:extLst>
              <a:ext uri="{FF2B5EF4-FFF2-40B4-BE49-F238E27FC236}">
                <a16:creationId xmlns:a16="http://schemas.microsoft.com/office/drawing/2014/main" id="{F685628C-02B1-9342-A928-CA25F3EFE51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 </a:t>
            </a:r>
            <a:r>
              <a:rPr lang="zh-CN" altLang="en-US" sz="2400">
                <a:solidFill>
                  <a:srgbClr val="D9D9D9"/>
                </a:solidFill>
                <a:latin typeface="宋体" panose="02010600030101010101" pitchFamily="2" charset="-122"/>
              </a:rPr>
              <a:t>确认测试</a:t>
            </a:r>
          </a:p>
        </p:txBody>
      </p:sp>
      <p:pic>
        <p:nvPicPr>
          <p:cNvPr id="118788" name="Imagen 5">
            <a:extLst>
              <a:ext uri="{FF2B5EF4-FFF2-40B4-BE49-F238E27FC236}">
                <a16:creationId xmlns:a16="http://schemas.microsoft.com/office/drawing/2014/main" id="{6C08B436-9046-AE4B-9F68-223EC27C6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Imagen 5">
            <a:extLst>
              <a:ext uri="{FF2B5EF4-FFF2-40B4-BE49-F238E27FC236}">
                <a16:creationId xmlns:a16="http://schemas.microsoft.com/office/drawing/2014/main" id="{0A787FA3-9C4F-9442-9B9A-FD441960A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0" name="TextBox 3">
            <a:hlinkClick r:id="rId5" action="ppaction://hlinksldjump"/>
            <a:extLst>
              <a:ext uri="{FF2B5EF4-FFF2-40B4-BE49-F238E27FC236}">
                <a16:creationId xmlns:a16="http://schemas.microsoft.com/office/drawing/2014/main" id="{C07323BA-93AC-B446-9A39-EFB40737252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1" name="TextBox 4">
            <a:extLst>
              <a:ext uri="{FF2B5EF4-FFF2-40B4-BE49-F238E27FC236}">
                <a16:creationId xmlns:a16="http://schemas.microsoft.com/office/drawing/2014/main" id="{46BFDE0A-F473-134D-8DA3-2165ACDA41E9}"/>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2" name="TextBox 5">
            <a:extLst>
              <a:ext uri="{FF2B5EF4-FFF2-40B4-BE49-F238E27FC236}">
                <a16:creationId xmlns:a16="http://schemas.microsoft.com/office/drawing/2014/main" id="{03ADCF87-19FF-8542-A790-781B80F75D6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3" name="TextBox 6">
            <a:extLst>
              <a:ext uri="{FF2B5EF4-FFF2-40B4-BE49-F238E27FC236}">
                <a16:creationId xmlns:a16="http://schemas.microsoft.com/office/drawing/2014/main" id="{C1CA91A8-190D-B445-BF04-608BBFB0347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18794" name="Rectangle 3">
            <a:extLst>
              <a:ext uri="{FF2B5EF4-FFF2-40B4-BE49-F238E27FC236}">
                <a16:creationId xmlns:a16="http://schemas.microsoft.com/office/drawing/2014/main" id="{92179AB0-9A22-5D43-8825-28983F786C91}"/>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18795" name="1 Título">
            <a:extLst>
              <a:ext uri="{FF2B5EF4-FFF2-40B4-BE49-F238E27FC236}">
                <a16:creationId xmlns:a16="http://schemas.microsoft.com/office/drawing/2014/main" id="{22BB751F-DB07-BD4D-B030-97AF1E26874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5BC5C23B-7AC0-9448-A5C6-3EC620089D8C}"/>
              </a:ext>
            </a:extLst>
          </p:cNvPr>
          <p:cNvSpPr/>
          <p:nvPr/>
        </p:nvSpPr>
        <p:spPr>
          <a:xfrm>
            <a:off x="927100" y="32496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5935E317-5709-1A40-AD34-1A87330731E0}"/>
              </a:ext>
            </a:extLst>
          </p:cNvPr>
          <p:cNvSpPr/>
          <p:nvPr/>
        </p:nvSpPr>
        <p:spPr>
          <a:xfrm rot="5400000">
            <a:off x="335756" y="333613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标题 3">
            <a:extLst>
              <a:ext uri="{FF2B5EF4-FFF2-40B4-BE49-F238E27FC236}">
                <a16:creationId xmlns:a16="http://schemas.microsoft.com/office/drawing/2014/main" id="{4570BCC0-F100-4443-9FE8-A2B07229A718}"/>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0834" name="内容占位符 1">
            <a:extLst>
              <a:ext uri="{FF2B5EF4-FFF2-40B4-BE49-F238E27FC236}">
                <a16:creationId xmlns:a16="http://schemas.microsoft.com/office/drawing/2014/main" id="{274835C3-CC67-AE49-9F6C-25843A37A82B}"/>
              </a:ext>
            </a:extLst>
          </p:cNvPr>
          <p:cNvSpPr>
            <a:spLocks noGrp="1"/>
          </p:cNvSpPr>
          <p:nvPr>
            <p:ph idx="1"/>
          </p:nvPr>
        </p:nvSpPr>
        <p:spPr>
          <a:xfrm>
            <a:off x="611188" y="1341438"/>
            <a:ext cx="8064500" cy="4679950"/>
          </a:xfrm>
        </p:spPr>
        <p:txBody>
          <a:bodyPr/>
          <a:lstStyle/>
          <a:p>
            <a:pPr>
              <a:lnSpc>
                <a:spcPts val="3400"/>
              </a:lnSpc>
              <a:buSzPct val="70000"/>
              <a:buFont typeface="Wingdings" pitchFamily="2" charset="2"/>
              <a:buChar char="l"/>
            </a:pPr>
            <a:r>
              <a:rPr lang="zh-CN" altLang="zh-CN" sz="2400" b="1">
                <a:solidFill>
                  <a:srgbClr val="C00000"/>
                </a:solidFill>
                <a:latin typeface="宋体" panose="02010600030101010101" pitchFamily="2" charset="-122"/>
              </a:rPr>
              <a:t>确认测试</a:t>
            </a:r>
            <a:r>
              <a:rPr lang="zh-CN" altLang="zh-CN" sz="2400">
                <a:latin typeface="宋体" panose="02010600030101010101" pitchFamily="2" charset="-122"/>
              </a:rPr>
              <a:t>也称为验收测试，它的目标是</a:t>
            </a:r>
            <a:r>
              <a:rPr lang="zh-CN" altLang="zh-CN" sz="2400" b="1">
                <a:solidFill>
                  <a:srgbClr val="C00000"/>
                </a:solidFill>
                <a:latin typeface="宋体" panose="02010600030101010101" pitchFamily="2" charset="-122"/>
              </a:rPr>
              <a:t>验证</a:t>
            </a:r>
            <a:r>
              <a:rPr lang="zh-CN" altLang="zh-CN" sz="2400">
                <a:latin typeface="宋体" panose="02010600030101010101" pitchFamily="2" charset="-122"/>
              </a:rPr>
              <a:t>软件的有效性。</a:t>
            </a:r>
          </a:p>
          <a:p>
            <a:pPr>
              <a:lnSpc>
                <a:spcPts val="3400"/>
              </a:lnSpc>
              <a:buSzPct val="70000"/>
              <a:buFont typeface="Wingdings" pitchFamily="2" charset="2"/>
              <a:buChar char="l"/>
            </a:pPr>
            <a:r>
              <a:rPr lang="zh-CN" altLang="zh-CN" sz="2400">
                <a:latin typeface="宋体" panose="02010600030101010101" pitchFamily="2" charset="-122"/>
              </a:rPr>
              <a:t>通常，</a:t>
            </a:r>
            <a:r>
              <a:rPr lang="zh-CN" altLang="zh-CN" sz="2400" b="1">
                <a:solidFill>
                  <a:srgbClr val="C00000"/>
                </a:solidFill>
                <a:latin typeface="宋体" panose="02010600030101010101" pitchFamily="2" charset="-122"/>
              </a:rPr>
              <a:t>验证</a:t>
            </a:r>
            <a:r>
              <a:rPr lang="zh-CN" altLang="zh-CN" sz="2400">
                <a:latin typeface="宋体" panose="02010600030101010101" pitchFamily="2" charset="-122"/>
              </a:rPr>
              <a:t>指的是保证软件正确地实现了某个特定要求的一系列活动</a:t>
            </a:r>
            <a:r>
              <a:rPr lang="zh-CN" altLang="en-US" sz="2400">
                <a:latin typeface="宋体" panose="02010600030101010101" pitchFamily="2" charset="-122"/>
              </a:rPr>
              <a:t>；</a:t>
            </a:r>
            <a:r>
              <a:rPr lang="zh-CN" altLang="zh-CN" sz="2400" b="1">
                <a:solidFill>
                  <a:srgbClr val="C00000"/>
                </a:solidFill>
                <a:latin typeface="宋体" panose="02010600030101010101" pitchFamily="2" charset="-122"/>
              </a:rPr>
              <a:t>确认</a:t>
            </a:r>
            <a:r>
              <a:rPr lang="zh-CN" altLang="zh-CN" sz="2400">
                <a:latin typeface="宋体" panose="02010600030101010101" pitchFamily="2" charset="-122"/>
              </a:rPr>
              <a:t>指的是为了保证软件确实满足了用户需求而进行的一系列活动。</a:t>
            </a:r>
          </a:p>
          <a:p>
            <a:pPr>
              <a:lnSpc>
                <a:spcPts val="3400"/>
              </a:lnSpc>
              <a:buSzPct val="70000"/>
              <a:buFont typeface="Wingdings" pitchFamily="2" charset="2"/>
              <a:buChar char="l"/>
            </a:pPr>
            <a:r>
              <a:rPr lang="zh-CN" altLang="zh-CN" sz="2400" b="1">
                <a:solidFill>
                  <a:srgbClr val="C00000"/>
                </a:solidFill>
                <a:latin typeface="宋体" panose="02010600030101010101" pitchFamily="2" charset="-122"/>
              </a:rPr>
              <a:t>软件有效性</a:t>
            </a:r>
            <a:r>
              <a:rPr lang="zh-CN" altLang="zh-CN" sz="2400">
                <a:latin typeface="宋体" panose="02010600030101010101" pitchFamily="2" charset="-122"/>
              </a:rPr>
              <a:t>的一个简单定义是：如果软件的功能和性能如同用户所合理期待的那样，软件就是有效的。</a:t>
            </a:r>
          </a:p>
          <a:p>
            <a:pPr>
              <a:lnSpc>
                <a:spcPts val="3400"/>
              </a:lnSpc>
              <a:buSzPct val="70000"/>
              <a:buFont typeface="Wingdings" pitchFamily="2" charset="2"/>
              <a:buChar char="l"/>
            </a:pPr>
            <a:r>
              <a:rPr lang="zh-CN" altLang="zh-CN" sz="2400">
                <a:latin typeface="宋体" panose="02010600030101010101" pitchFamily="2" charset="-122"/>
              </a:rPr>
              <a:t>需求分析阶段产生的软件需求规格说明书，准确地描述了用户对软件的合理期望，因此是软件有效性的标准，也是进行确认测试的基础。</a:t>
            </a:r>
            <a:endParaRPr lang="zh-CN" altLang="en-US" sz="2400">
              <a:latin typeface="宋体" panose="02010600030101010101" pitchFamily="2" charset="-122"/>
            </a:endParaRPr>
          </a:p>
        </p:txBody>
      </p:sp>
      <p:sp>
        <p:nvSpPr>
          <p:cNvPr id="120835" name="1 Título">
            <a:extLst>
              <a:ext uri="{FF2B5EF4-FFF2-40B4-BE49-F238E27FC236}">
                <a16:creationId xmlns:a16="http://schemas.microsoft.com/office/drawing/2014/main" id="{D725B32D-3498-374A-9A5C-F6D5924BBA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 </a:t>
            </a:r>
            <a:r>
              <a:rPr lang="zh-CN" altLang="en-US" sz="2400">
                <a:solidFill>
                  <a:srgbClr val="D9D9D9"/>
                </a:solidFill>
                <a:latin typeface="宋体" panose="02010600030101010101" pitchFamily="2" charset="-122"/>
              </a:rPr>
              <a:t>确认测试</a:t>
            </a:r>
          </a:p>
        </p:txBody>
      </p:sp>
      <p:sp>
        <p:nvSpPr>
          <p:cNvPr id="120836" name="1 Título">
            <a:extLst>
              <a:ext uri="{FF2B5EF4-FFF2-40B4-BE49-F238E27FC236}">
                <a16:creationId xmlns:a16="http://schemas.microsoft.com/office/drawing/2014/main" id="{3E928A14-4C65-E442-AF7F-4FE78AF34EC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标题 3">
            <a:extLst>
              <a:ext uri="{FF2B5EF4-FFF2-40B4-BE49-F238E27FC236}">
                <a16:creationId xmlns:a16="http://schemas.microsoft.com/office/drawing/2014/main" id="{E0286D5A-7F96-F941-8C52-610A58A2B70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2882" name="内容占位符 4">
            <a:extLst>
              <a:ext uri="{FF2B5EF4-FFF2-40B4-BE49-F238E27FC236}">
                <a16:creationId xmlns:a16="http://schemas.microsoft.com/office/drawing/2014/main" id="{42C6C645-F88F-424E-8541-B7A5D012EAA6}"/>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7.5.1.</a:t>
            </a:r>
            <a:r>
              <a:rPr lang="zh-CN" altLang="en-US" b="1"/>
              <a:t>确认测试的范围</a:t>
            </a:r>
          </a:p>
        </p:txBody>
      </p:sp>
      <p:sp>
        <p:nvSpPr>
          <p:cNvPr id="122883" name="TextBox 7">
            <a:extLst>
              <a:ext uri="{FF2B5EF4-FFF2-40B4-BE49-F238E27FC236}">
                <a16:creationId xmlns:a16="http://schemas.microsoft.com/office/drawing/2014/main" id="{AE57EC3E-F41B-094B-B7B5-2208B0DA0109}"/>
              </a:ext>
            </a:extLst>
          </p:cNvPr>
          <p:cNvSpPr txBox="1">
            <a:spLocks noChangeArrowheads="1"/>
          </p:cNvSpPr>
          <p:nvPr/>
        </p:nvSpPr>
        <p:spPr bwMode="auto">
          <a:xfrm>
            <a:off x="323850" y="1628775"/>
            <a:ext cx="8578850" cy="435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800"/>
              </a:lnSpc>
              <a:spcBef>
                <a:spcPct val="0"/>
              </a:spcBef>
              <a:buFontTx/>
              <a:buNone/>
            </a:pPr>
            <a:r>
              <a:rPr lang="zh-CN" altLang="zh-CN" sz="2200">
                <a:latin typeface="宋体" panose="02010600030101010101" pitchFamily="2" charset="-122"/>
              </a:rPr>
              <a:t>确认测试必须有用户积极参与，或以用户为主进行。用户应该参与设计测试方案，使用用户界面输入测试数据并且分析评价测试的输出结果。</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确认测试通常使用黑盒测试法。应该仔细设计测试计划和测试过程，测试计划包括要进行的测试的种类及进度安排，测试过程规定了用来检测软件是否与需求一致的测试方案。</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通过测试和调试要保证软件能满足所有功能要求，能达到每个性能要求，文档资料是准确而完整的，此外，还应该保证软件能满足其他预定的要求（例如安全性、可移植性、兼容性和可维护性等）。</a:t>
            </a:r>
            <a:endParaRPr lang="en-US" altLang="zh-CN" sz="2200">
              <a:latin typeface="宋体" panose="02010600030101010101" pitchFamily="2" charset="-122"/>
            </a:endParaRPr>
          </a:p>
          <a:p>
            <a:pPr>
              <a:lnSpc>
                <a:spcPts val="2800"/>
              </a:lnSpc>
              <a:spcBef>
                <a:spcPct val="0"/>
              </a:spcBef>
              <a:buFontTx/>
              <a:buNone/>
            </a:pPr>
            <a:r>
              <a:rPr lang="zh-CN" altLang="zh-CN" sz="2200">
                <a:latin typeface="宋体" panose="02010600030101010101" pitchFamily="2" charset="-122"/>
              </a:rPr>
              <a:t>确认测试有下述两种可能的结果</a:t>
            </a:r>
            <a:r>
              <a:rPr lang="en-US" altLang="zh-CN" sz="2200">
                <a:latin typeface="宋体" panose="02010600030101010101" pitchFamily="2" charset="-122"/>
              </a:rPr>
              <a:t>:</a:t>
            </a:r>
            <a:endParaRPr lang="zh-CN" altLang="zh-CN" sz="2200">
              <a:latin typeface="宋体" panose="02010600030101010101" pitchFamily="2" charset="-122"/>
            </a:endParaRPr>
          </a:p>
          <a:p>
            <a:pPr>
              <a:lnSpc>
                <a:spcPts val="2800"/>
              </a:lnSpc>
              <a:spcBef>
                <a:spcPct val="0"/>
              </a:spcBef>
              <a:buFontTx/>
              <a:buNone/>
            </a:pPr>
            <a:r>
              <a:rPr lang="en-US" altLang="zh-CN" sz="2200">
                <a:latin typeface="宋体" panose="02010600030101010101" pitchFamily="2" charset="-122"/>
              </a:rPr>
              <a:t>(1) </a:t>
            </a:r>
            <a:r>
              <a:rPr lang="zh-CN" altLang="zh-CN" sz="2200">
                <a:latin typeface="宋体" panose="02010600030101010101" pitchFamily="2" charset="-122"/>
              </a:rPr>
              <a:t>功能和性能与用户要求一致，软件是可以接受的。</a:t>
            </a:r>
          </a:p>
          <a:p>
            <a:pPr>
              <a:lnSpc>
                <a:spcPts val="2800"/>
              </a:lnSpc>
              <a:spcBef>
                <a:spcPct val="0"/>
              </a:spcBef>
              <a:buFontTx/>
              <a:buNone/>
            </a:pPr>
            <a:r>
              <a:rPr lang="en-US" altLang="zh-CN" sz="2200">
                <a:latin typeface="宋体" panose="02010600030101010101" pitchFamily="2" charset="-122"/>
              </a:rPr>
              <a:t>(2) </a:t>
            </a:r>
            <a:r>
              <a:rPr lang="zh-CN" altLang="zh-CN" sz="2200">
                <a:latin typeface="宋体" panose="02010600030101010101" pitchFamily="2" charset="-122"/>
              </a:rPr>
              <a:t>功能和性能与用户要求有差距。</a:t>
            </a:r>
          </a:p>
        </p:txBody>
      </p:sp>
      <p:sp>
        <p:nvSpPr>
          <p:cNvPr id="122884" name="1 Título">
            <a:extLst>
              <a:ext uri="{FF2B5EF4-FFF2-40B4-BE49-F238E27FC236}">
                <a16:creationId xmlns:a16="http://schemas.microsoft.com/office/drawing/2014/main" id="{D53DCDF4-1339-F940-A156-821404820B0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2885" name="1 Título">
            <a:extLst>
              <a:ext uri="{FF2B5EF4-FFF2-40B4-BE49-F238E27FC236}">
                <a16:creationId xmlns:a16="http://schemas.microsoft.com/office/drawing/2014/main" id="{9550832E-25B7-A94F-9A1B-50D487E1403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7.5.1 </a:t>
            </a:r>
            <a:r>
              <a:rPr lang="zh-CN" altLang="en-US" sz="2400">
                <a:solidFill>
                  <a:srgbClr val="D9D9D9"/>
                </a:solidFill>
                <a:latin typeface="宋体" panose="02010600030101010101" pitchFamily="2" charset="-122"/>
              </a:rPr>
              <a:t>确认测试的范围</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标题 3">
            <a:extLst>
              <a:ext uri="{FF2B5EF4-FFF2-40B4-BE49-F238E27FC236}">
                <a16:creationId xmlns:a16="http://schemas.microsoft.com/office/drawing/2014/main" id="{2B44962E-7470-E245-937E-151B06AACA8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124930" name="内容占位符 4">
            <a:extLst>
              <a:ext uri="{FF2B5EF4-FFF2-40B4-BE49-F238E27FC236}">
                <a16:creationId xmlns:a16="http://schemas.microsoft.com/office/drawing/2014/main" id="{158E7CEA-A39C-4942-9659-595D5EFE765C}"/>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7.5.2.</a:t>
            </a:r>
            <a:r>
              <a:rPr lang="zh-CN" altLang="en-US" b="1"/>
              <a:t>软件配置复查</a:t>
            </a:r>
          </a:p>
        </p:txBody>
      </p:sp>
      <p:sp>
        <p:nvSpPr>
          <p:cNvPr id="124931" name="TextBox 7">
            <a:extLst>
              <a:ext uri="{FF2B5EF4-FFF2-40B4-BE49-F238E27FC236}">
                <a16:creationId xmlns:a16="http://schemas.microsoft.com/office/drawing/2014/main" id="{F881BD8C-4E5A-AD45-B54F-0CEB14BBBC4F}"/>
              </a:ext>
            </a:extLst>
          </p:cNvPr>
          <p:cNvSpPr txBox="1">
            <a:spLocks noChangeArrowheads="1"/>
          </p:cNvSpPr>
          <p:nvPr/>
        </p:nvSpPr>
        <p:spPr bwMode="auto">
          <a:xfrm>
            <a:off x="528638" y="1978025"/>
            <a:ext cx="8158162" cy="368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zh-CN" altLang="en-US" sz="2400" b="1">
                <a:solidFill>
                  <a:srgbClr val="C00000"/>
                </a:solidFill>
                <a:latin typeface="Arial" panose="020B0604020202020204" pitchFamily="34" charset="0"/>
              </a:rPr>
              <a:t>软件配置复查</a:t>
            </a:r>
            <a:r>
              <a:rPr lang="zh-CN" altLang="en-US" sz="2400">
                <a:latin typeface="Arial" panose="020B0604020202020204" pitchFamily="34" charset="0"/>
              </a:rPr>
              <a:t>是</a:t>
            </a:r>
            <a:r>
              <a:rPr lang="zh-CN" altLang="zh-CN" sz="2400">
                <a:latin typeface="Arial" panose="020B0604020202020204" pitchFamily="34" charset="0"/>
              </a:rPr>
              <a:t>确认测试的一个重要内容。复查的目的是保证软件配置的所有成分都齐全，质量符合要求，文档与程序完全一致，具有完成软件维护所必须的细节，而且已经编好目录。</a:t>
            </a:r>
          </a:p>
          <a:p>
            <a:pPr>
              <a:lnSpc>
                <a:spcPts val="3500"/>
              </a:lnSpc>
              <a:spcBef>
                <a:spcPct val="0"/>
              </a:spcBef>
              <a:buFontTx/>
              <a:buNone/>
            </a:pPr>
            <a:r>
              <a:rPr lang="zh-CN" altLang="zh-CN" sz="2400">
                <a:latin typeface="Arial" panose="020B0604020202020204" pitchFamily="34" charset="0"/>
              </a:rPr>
              <a:t>除了按合同规定的内容和要求，由人工审查软件配置之外，在确认测试过程中还应该严格遵循用户指南及其他操作程序，以便检验这些使用手册的完整性和正确性。必须仔细记录发现的遗漏或错误，并且适当地补充和改正。</a:t>
            </a:r>
            <a:endParaRPr lang="zh-CN" altLang="zh-CN" sz="2400">
              <a:latin typeface="宋体" panose="02010600030101010101" pitchFamily="2" charset="-122"/>
            </a:endParaRPr>
          </a:p>
        </p:txBody>
      </p:sp>
      <p:sp>
        <p:nvSpPr>
          <p:cNvPr id="124932" name="1 Título">
            <a:extLst>
              <a:ext uri="{FF2B5EF4-FFF2-40B4-BE49-F238E27FC236}">
                <a16:creationId xmlns:a16="http://schemas.microsoft.com/office/drawing/2014/main" id="{79CC680D-3292-D841-B9F4-827518395B2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4933" name="1 Título">
            <a:extLst>
              <a:ext uri="{FF2B5EF4-FFF2-40B4-BE49-F238E27FC236}">
                <a16:creationId xmlns:a16="http://schemas.microsoft.com/office/drawing/2014/main" id="{2345FCB8-7618-8F42-9BF3-9A5884742F2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7.5.2 </a:t>
            </a:r>
            <a:r>
              <a:rPr lang="zh-CN" altLang="en-US" sz="2400">
                <a:solidFill>
                  <a:srgbClr val="D9D9D9"/>
                </a:solidFill>
                <a:latin typeface="宋体" panose="02010600030101010101" pitchFamily="2" charset="-122"/>
              </a:rPr>
              <a:t>软件配置复查</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标题 3">
            <a:extLst>
              <a:ext uri="{FF2B5EF4-FFF2-40B4-BE49-F238E27FC236}">
                <a16:creationId xmlns:a16="http://schemas.microsoft.com/office/drawing/2014/main" id="{BDBCB5FD-1EA2-D643-974C-30F5B62A1BC1}"/>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7.5 </a:t>
            </a:r>
            <a:r>
              <a:rPr lang="zh-CN" altLang="en-US" b="1">
                <a:latin typeface="宋体" panose="02010600030101010101" pitchFamily="2" charset="-122"/>
              </a:rPr>
              <a:t>确认测试</a:t>
            </a:r>
          </a:p>
        </p:txBody>
      </p:sp>
      <p:sp>
        <p:nvSpPr>
          <p:cNvPr id="26629" name="内容占位符 4">
            <a:extLst>
              <a:ext uri="{FF2B5EF4-FFF2-40B4-BE49-F238E27FC236}">
                <a16:creationId xmlns:a16="http://schemas.microsoft.com/office/drawing/2014/main" id="{FFB30457-F85F-CF46-8297-EC5D28CB0530}"/>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7.5.3.Alpha</a:t>
            </a:r>
            <a:r>
              <a:rPr lang="zh-CN" altLang="zh-CN" b="1" dirty="0">
                <a:latin typeface="+mn-ea"/>
              </a:rPr>
              <a:t>和</a:t>
            </a:r>
            <a:r>
              <a:rPr lang="en-US" altLang="zh-CN" b="1" dirty="0">
                <a:latin typeface="+mn-ea"/>
              </a:rPr>
              <a:t>Beta</a:t>
            </a:r>
            <a:r>
              <a:rPr lang="zh-CN" altLang="zh-CN" b="1" dirty="0">
                <a:latin typeface="+mn-ea"/>
              </a:rPr>
              <a:t>测试</a:t>
            </a:r>
            <a:endParaRPr lang="zh-CN" altLang="en-US" b="1" dirty="0">
              <a:latin typeface="+mn-ea"/>
            </a:endParaRPr>
          </a:p>
        </p:txBody>
      </p:sp>
      <p:sp>
        <p:nvSpPr>
          <p:cNvPr id="126979" name="TextBox 7">
            <a:extLst>
              <a:ext uri="{FF2B5EF4-FFF2-40B4-BE49-F238E27FC236}">
                <a16:creationId xmlns:a16="http://schemas.microsoft.com/office/drawing/2014/main" id="{BB9ACD6A-99FF-354A-B30B-7E38E1B6FD83}"/>
              </a:ext>
            </a:extLst>
          </p:cNvPr>
          <p:cNvSpPr txBox="1">
            <a:spLocks noChangeArrowheads="1"/>
          </p:cNvSpPr>
          <p:nvPr/>
        </p:nvSpPr>
        <p:spPr bwMode="auto">
          <a:xfrm>
            <a:off x="395288" y="1700213"/>
            <a:ext cx="8435975" cy="427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SzPct val="70000"/>
              <a:buFont typeface="Wingdings" pitchFamily="2" charset="2"/>
              <a:buChar char="l"/>
            </a:pPr>
            <a:r>
              <a:rPr lang="zh-CN" altLang="zh-CN" sz="2300">
                <a:latin typeface="宋体" panose="02010600030101010101" pitchFamily="2" charset="-122"/>
              </a:rPr>
              <a:t>如果一个软件是为许多客户开发的（例如，向大众公开出售的盒装软件产品），那么绝大多数软件开发商都使用被称为</a:t>
            </a: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和</a:t>
            </a: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的过程，来发现那些看起来只有最终用户才能发现的错误。</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由用户在开发者的场所进行，并且在开发者对用户的“指导”下进行测试。开发者负责记录发现的错误和使用中遇到的问题。</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Alpha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是在受控的环境中进行的。</a:t>
            </a: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由软件的最终用户们在一个或多个客户场所进行。与</a:t>
            </a:r>
            <a:r>
              <a:rPr lang="en-US" altLang="zh-CN" sz="2300">
                <a:latin typeface="宋体" panose="02010600030101010101" pitchFamily="2" charset="-122"/>
              </a:rPr>
              <a:t>Alpha</a:t>
            </a:r>
            <a:r>
              <a:rPr lang="zh-CN" altLang="zh-CN" sz="2300">
                <a:latin typeface="宋体" panose="02010600030101010101" pitchFamily="2" charset="-122"/>
              </a:rPr>
              <a:t>测试不同，开发者通常不在</a:t>
            </a:r>
            <a:r>
              <a:rPr lang="en-US" altLang="zh-CN" sz="2300">
                <a:latin typeface="宋体" panose="02010600030101010101" pitchFamily="2" charset="-122"/>
              </a:rPr>
              <a:t>Beta</a:t>
            </a:r>
            <a:r>
              <a:rPr lang="zh-CN" altLang="zh-CN" sz="2300">
                <a:latin typeface="宋体" panose="02010600030101010101" pitchFamily="2" charset="-122"/>
              </a:rPr>
              <a:t>测试的现场</a:t>
            </a:r>
            <a:r>
              <a:rPr lang="zh-CN" altLang="en-US" sz="2300">
                <a:latin typeface="宋体" panose="02010600030101010101" pitchFamily="2" charset="-122"/>
              </a:rPr>
              <a:t>。</a:t>
            </a:r>
            <a:endParaRPr lang="en-US" altLang="zh-CN" sz="2300">
              <a:latin typeface="宋体" panose="02010600030101010101" pitchFamily="2" charset="-122"/>
            </a:endParaRPr>
          </a:p>
          <a:p>
            <a:pPr>
              <a:lnSpc>
                <a:spcPts val="3000"/>
              </a:lnSpc>
              <a:spcBef>
                <a:spcPct val="0"/>
              </a:spcBef>
              <a:buSzPct val="70000"/>
              <a:buFont typeface="Wingdings" pitchFamily="2" charset="2"/>
              <a:buChar char="l"/>
            </a:pPr>
            <a:r>
              <a:rPr lang="en-US" altLang="zh-CN" sz="2300" b="1">
                <a:solidFill>
                  <a:srgbClr val="C00000"/>
                </a:solidFill>
                <a:latin typeface="宋体" panose="02010600030101010101" pitchFamily="2" charset="-122"/>
              </a:rPr>
              <a:t>Beta</a:t>
            </a:r>
            <a:r>
              <a:rPr lang="zh-CN" altLang="zh-CN" sz="2300" b="1">
                <a:solidFill>
                  <a:srgbClr val="C00000"/>
                </a:solidFill>
                <a:latin typeface="宋体" panose="02010600030101010101" pitchFamily="2" charset="-122"/>
              </a:rPr>
              <a:t>测试</a:t>
            </a:r>
            <a:r>
              <a:rPr lang="zh-CN" altLang="zh-CN" sz="2300">
                <a:latin typeface="宋体" panose="02010600030101010101" pitchFamily="2" charset="-122"/>
              </a:rPr>
              <a:t>是软件在开发者不能控制的环境中的“真实”应用。</a:t>
            </a:r>
          </a:p>
        </p:txBody>
      </p:sp>
      <p:sp>
        <p:nvSpPr>
          <p:cNvPr id="126980" name="1 Título">
            <a:extLst>
              <a:ext uri="{FF2B5EF4-FFF2-40B4-BE49-F238E27FC236}">
                <a16:creationId xmlns:a16="http://schemas.microsoft.com/office/drawing/2014/main" id="{4C9AAD5B-4A26-E141-B9A2-37D683F80D4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9" name="1 Título">
            <a:extLst>
              <a:ext uri="{FF2B5EF4-FFF2-40B4-BE49-F238E27FC236}">
                <a16:creationId xmlns:a16="http://schemas.microsoft.com/office/drawing/2014/main" id="{F256CE88-AE6A-E541-A794-12A823B731C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7.5.3 Alpha</a:t>
            </a:r>
            <a:r>
              <a:rPr lang="zh-CN" altLang="en-US" sz="2400" dirty="0">
                <a:solidFill>
                  <a:srgbClr val="D9D9D9"/>
                </a:solidFill>
                <a:latin typeface="+mn-ea"/>
                <a:ea typeface="+mn-ea"/>
              </a:rPr>
              <a:t>和</a:t>
            </a:r>
            <a:r>
              <a:rPr lang="en-US" altLang="zh-CN" sz="2400" dirty="0">
                <a:solidFill>
                  <a:srgbClr val="D9D9D9"/>
                </a:solidFill>
                <a:latin typeface="+mn-ea"/>
                <a:ea typeface="+mn-ea"/>
              </a:rPr>
              <a:t>Beta</a:t>
            </a:r>
            <a:r>
              <a:rPr lang="zh-CN" altLang="en-US" sz="2400" dirty="0">
                <a:solidFill>
                  <a:srgbClr val="D9D9D9"/>
                </a:solidFill>
                <a:latin typeface="+mn-ea"/>
                <a:ea typeface="+mn-ea"/>
              </a:rPr>
              <a:t>测试</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A7F7361-2113-8143-A637-9DCF059325A4}"/>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29026" name="2 Subtítulo">
            <a:extLst>
              <a:ext uri="{FF2B5EF4-FFF2-40B4-BE49-F238E27FC236}">
                <a16:creationId xmlns:a16="http://schemas.microsoft.com/office/drawing/2014/main" id="{74DBF64A-9355-0142-87E2-0C6429C2ADE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29027" name="1 Título">
            <a:extLst>
              <a:ext uri="{FF2B5EF4-FFF2-40B4-BE49-F238E27FC236}">
                <a16:creationId xmlns:a16="http://schemas.microsoft.com/office/drawing/2014/main" id="{7D11AEDD-6406-4746-9F62-5B584595B2B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 </a:t>
            </a:r>
            <a:r>
              <a:rPr lang="zh-CN" altLang="en-US" sz="2400">
                <a:solidFill>
                  <a:srgbClr val="D9D9D9"/>
                </a:solidFill>
                <a:latin typeface="宋体" panose="02010600030101010101" pitchFamily="2" charset="-122"/>
              </a:rPr>
              <a:t>白盒测试技术</a:t>
            </a:r>
          </a:p>
        </p:txBody>
      </p:sp>
      <p:pic>
        <p:nvPicPr>
          <p:cNvPr id="129028" name="Imagen 5">
            <a:extLst>
              <a:ext uri="{FF2B5EF4-FFF2-40B4-BE49-F238E27FC236}">
                <a16:creationId xmlns:a16="http://schemas.microsoft.com/office/drawing/2014/main" id="{6CEC210C-E195-914A-8F59-38BC639407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9029" name="Imagen 5">
            <a:extLst>
              <a:ext uri="{FF2B5EF4-FFF2-40B4-BE49-F238E27FC236}">
                <a16:creationId xmlns:a16="http://schemas.microsoft.com/office/drawing/2014/main" id="{73C9D838-4722-6644-8C5D-059A9B332A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0" name="TextBox 3">
            <a:hlinkClick r:id="rId5" action="ppaction://hlinksldjump"/>
            <a:extLst>
              <a:ext uri="{FF2B5EF4-FFF2-40B4-BE49-F238E27FC236}">
                <a16:creationId xmlns:a16="http://schemas.microsoft.com/office/drawing/2014/main" id="{8295EA61-02C6-8341-A1A4-96F6ED43CC2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1" name="TextBox 4">
            <a:extLst>
              <a:ext uri="{FF2B5EF4-FFF2-40B4-BE49-F238E27FC236}">
                <a16:creationId xmlns:a16="http://schemas.microsoft.com/office/drawing/2014/main" id="{C5EA1121-5448-0148-84E5-59E0A2296E3B}"/>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2" name="TextBox 5">
            <a:extLst>
              <a:ext uri="{FF2B5EF4-FFF2-40B4-BE49-F238E27FC236}">
                <a16:creationId xmlns:a16="http://schemas.microsoft.com/office/drawing/2014/main" id="{77490B53-5733-0F4B-B4E8-C0645559EAE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3" name="TextBox 6">
            <a:extLst>
              <a:ext uri="{FF2B5EF4-FFF2-40B4-BE49-F238E27FC236}">
                <a16:creationId xmlns:a16="http://schemas.microsoft.com/office/drawing/2014/main" id="{121EC830-537A-5C41-936D-03227CDC8BA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29034" name="Rectangle 3">
            <a:extLst>
              <a:ext uri="{FF2B5EF4-FFF2-40B4-BE49-F238E27FC236}">
                <a16:creationId xmlns:a16="http://schemas.microsoft.com/office/drawing/2014/main" id="{EA026CEB-2213-8448-8003-04B64EC91BB8}"/>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29035" name="1 Título">
            <a:extLst>
              <a:ext uri="{FF2B5EF4-FFF2-40B4-BE49-F238E27FC236}">
                <a16:creationId xmlns:a16="http://schemas.microsoft.com/office/drawing/2014/main" id="{FA07EDD9-C89F-194B-91D1-D7D0A77CA5C0}"/>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22F69C23-6153-BA4E-8DDF-A46FCECFCF8B}"/>
              </a:ext>
            </a:extLst>
          </p:cNvPr>
          <p:cNvSpPr/>
          <p:nvPr/>
        </p:nvSpPr>
        <p:spPr>
          <a:xfrm>
            <a:off x="927100" y="379412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87194A59-D610-C74B-9100-0E22425C2670}"/>
              </a:ext>
            </a:extLst>
          </p:cNvPr>
          <p:cNvSpPr/>
          <p:nvPr/>
        </p:nvSpPr>
        <p:spPr>
          <a:xfrm rot="5400000">
            <a:off x="335757" y="388064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标题 3">
            <a:extLst>
              <a:ext uri="{FF2B5EF4-FFF2-40B4-BE49-F238E27FC236}">
                <a16:creationId xmlns:a16="http://schemas.microsoft.com/office/drawing/2014/main" id="{E91BC4AF-57FF-6440-9C03-B7A76A9B4AD1}"/>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1074" name="内容占位符 1">
            <a:extLst>
              <a:ext uri="{FF2B5EF4-FFF2-40B4-BE49-F238E27FC236}">
                <a16:creationId xmlns:a16="http://schemas.microsoft.com/office/drawing/2014/main" id="{BEEEF741-1EC7-B54F-8117-6F0399D65EE6}"/>
              </a:ext>
            </a:extLst>
          </p:cNvPr>
          <p:cNvSpPr>
            <a:spLocks noGrp="1"/>
          </p:cNvSpPr>
          <p:nvPr>
            <p:ph idx="1"/>
          </p:nvPr>
        </p:nvSpPr>
        <p:spPr>
          <a:xfrm>
            <a:off x="549275" y="1363663"/>
            <a:ext cx="8229600" cy="4729162"/>
          </a:xfrm>
        </p:spPr>
        <p:txBody>
          <a:bodyPr/>
          <a:lstStyle/>
          <a:p>
            <a:pPr>
              <a:lnSpc>
                <a:spcPts val="3400"/>
              </a:lnSpc>
              <a:buSzPct val="70000"/>
              <a:buFont typeface="Wingdings" pitchFamily="2" charset="2"/>
              <a:buChar char="l"/>
            </a:pPr>
            <a:r>
              <a:rPr lang="zh-CN" altLang="zh-CN" sz="2400">
                <a:latin typeface="宋体" panose="02010600030101010101" pitchFamily="2" charset="-122"/>
              </a:rPr>
              <a:t>通常把测试数据和预期的输出结果称为</a:t>
            </a:r>
            <a:r>
              <a:rPr lang="zh-CN" altLang="zh-CN" sz="2400" b="1">
                <a:latin typeface="宋体" panose="02010600030101010101" pitchFamily="2" charset="-122"/>
              </a:rPr>
              <a:t>测试用例</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3400"/>
              </a:lnSpc>
              <a:buSzPct val="70000"/>
              <a:buFont typeface="Wingdings" pitchFamily="2" charset="2"/>
              <a:buChar char="l"/>
            </a:pPr>
            <a:r>
              <a:rPr lang="zh-CN" altLang="zh-CN" sz="2400">
                <a:latin typeface="宋体" panose="02010600030101010101" pitchFamily="2" charset="-122"/>
              </a:rPr>
              <a:t>不同的测试数据发现程序错误的能力差别很大，为了提高测试效率降低测试成本，应该选用高效的测试数据。因为不可能进行穷尽的测试，所以选用少量“最有效的”测试数据，做到尽可能完备的测试就更重要了。</a:t>
            </a:r>
          </a:p>
          <a:p>
            <a:pPr>
              <a:lnSpc>
                <a:spcPts val="3400"/>
              </a:lnSpc>
              <a:buSzPct val="70000"/>
              <a:buFont typeface="Wingdings" pitchFamily="2" charset="2"/>
              <a:buChar char="l"/>
            </a:pPr>
            <a:r>
              <a:rPr lang="zh-CN" altLang="zh-CN" sz="2400">
                <a:latin typeface="宋体" panose="02010600030101010101" pitchFamily="2" charset="-122"/>
              </a:rPr>
              <a:t>设计测试方案的基本目标是，确定一组最可能发现某个错误或某类错误的测试数据。已经研究出许多设计测试数据的技术，这些技术各有优缺点；同一种技术在不同的应用场合效果可能相差很大，因此，通常需要联合使用多种设计测试数据的技术。</a:t>
            </a:r>
            <a:endParaRPr lang="zh-CN" altLang="en-US" sz="2400">
              <a:latin typeface="宋体" panose="02010600030101010101" pitchFamily="2" charset="-122"/>
            </a:endParaRPr>
          </a:p>
        </p:txBody>
      </p:sp>
      <p:sp>
        <p:nvSpPr>
          <p:cNvPr id="131075" name="1 Título">
            <a:extLst>
              <a:ext uri="{FF2B5EF4-FFF2-40B4-BE49-F238E27FC236}">
                <a16:creationId xmlns:a16="http://schemas.microsoft.com/office/drawing/2014/main" id="{982703C7-2A56-3B4D-BA85-CD2E212D3AD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 </a:t>
            </a:r>
            <a:r>
              <a:rPr lang="zh-CN" altLang="en-US" sz="2400">
                <a:solidFill>
                  <a:srgbClr val="D9D9D9"/>
                </a:solidFill>
                <a:latin typeface="宋体" panose="02010600030101010101" pitchFamily="2" charset="-122"/>
              </a:rPr>
              <a:t>白盒测试技术</a:t>
            </a:r>
          </a:p>
        </p:txBody>
      </p:sp>
      <p:sp>
        <p:nvSpPr>
          <p:cNvPr id="131076" name="1 Título">
            <a:extLst>
              <a:ext uri="{FF2B5EF4-FFF2-40B4-BE49-F238E27FC236}">
                <a16:creationId xmlns:a16="http://schemas.microsoft.com/office/drawing/2014/main" id="{0B7716F9-D2DE-D54C-8C43-FC2AE68DD69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标题 3">
            <a:extLst>
              <a:ext uri="{FF2B5EF4-FFF2-40B4-BE49-F238E27FC236}">
                <a16:creationId xmlns:a16="http://schemas.microsoft.com/office/drawing/2014/main" id="{F42432E7-6542-8940-98A1-42A603B30D5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3122" name="内容占位符 4">
            <a:extLst>
              <a:ext uri="{FF2B5EF4-FFF2-40B4-BE49-F238E27FC236}">
                <a16:creationId xmlns:a16="http://schemas.microsoft.com/office/drawing/2014/main" id="{17A3A380-8A24-0D4D-970C-042CBC4CA657}"/>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7.6.1.</a:t>
            </a:r>
            <a:r>
              <a:rPr lang="zh-CN" altLang="en-US" b="1">
                <a:latin typeface="宋体" panose="02010600030101010101" pitchFamily="2" charset="-122"/>
              </a:rPr>
              <a:t>逻辑覆盖</a:t>
            </a:r>
          </a:p>
        </p:txBody>
      </p:sp>
      <p:sp>
        <p:nvSpPr>
          <p:cNvPr id="133123" name="TextBox 7">
            <a:extLst>
              <a:ext uri="{FF2B5EF4-FFF2-40B4-BE49-F238E27FC236}">
                <a16:creationId xmlns:a16="http://schemas.microsoft.com/office/drawing/2014/main" id="{09B530FD-500E-5C42-96E7-CFAE76BAB444}"/>
              </a:ext>
            </a:extLst>
          </p:cNvPr>
          <p:cNvSpPr txBox="1">
            <a:spLocks noChangeArrowheads="1"/>
          </p:cNvSpPr>
          <p:nvPr/>
        </p:nvSpPr>
        <p:spPr bwMode="auto">
          <a:xfrm>
            <a:off x="528638" y="1628775"/>
            <a:ext cx="822007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逻辑覆盖</a:t>
            </a:r>
            <a:r>
              <a:rPr lang="zh-CN" altLang="zh-CN" sz="2400">
                <a:latin typeface="宋体" panose="02010600030101010101" pitchFamily="2" charset="-122"/>
              </a:rPr>
              <a:t>是对一系列测试过程的总称，这组测试过程逐渐进行越来越完整的通路测试。</a:t>
            </a:r>
            <a:endParaRPr lang="en-US" altLang="zh-CN" sz="2400">
              <a:latin typeface="宋体" panose="02010600030101010101" pitchFamily="2" charset="-122"/>
            </a:endParaRPr>
          </a:p>
          <a:p>
            <a:pPr>
              <a:lnSpc>
                <a:spcPts val="31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语句覆盖</a:t>
            </a:r>
            <a:endParaRPr lang="en-US" altLang="zh-CN" sz="2400" b="1">
              <a:latin typeface="宋体" panose="02010600030101010101" pitchFamily="2" charset="-122"/>
            </a:endParaRPr>
          </a:p>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语句覆盖</a:t>
            </a:r>
            <a:r>
              <a:rPr lang="zh-CN" altLang="zh-CN" sz="2400">
                <a:latin typeface="宋体" panose="02010600030101010101" pitchFamily="2" charset="-122"/>
              </a:rPr>
              <a:t>的含义是，选择足够多的测试数据，使被测程序中每个语句至少执行一次。</a:t>
            </a:r>
          </a:p>
        </p:txBody>
      </p:sp>
      <p:sp>
        <p:nvSpPr>
          <p:cNvPr id="133124" name="1 Título">
            <a:extLst>
              <a:ext uri="{FF2B5EF4-FFF2-40B4-BE49-F238E27FC236}">
                <a16:creationId xmlns:a16="http://schemas.microsoft.com/office/drawing/2014/main" id="{72B985EF-5C9B-004F-A980-E9DAC943D66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3125" name="1 Título">
            <a:extLst>
              <a:ext uri="{FF2B5EF4-FFF2-40B4-BE49-F238E27FC236}">
                <a16:creationId xmlns:a16="http://schemas.microsoft.com/office/drawing/2014/main" id="{17E8D5FE-5D89-C04B-8C1E-23EC9C21344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pic>
        <p:nvPicPr>
          <p:cNvPr id="133126" name="图片 1">
            <a:extLst>
              <a:ext uri="{FF2B5EF4-FFF2-40B4-BE49-F238E27FC236}">
                <a16:creationId xmlns:a16="http://schemas.microsoft.com/office/drawing/2014/main" id="{18B2AE48-1F5E-694A-AB52-0D65C51AC5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3362325"/>
            <a:ext cx="2519363"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7" name="文本框 2">
            <a:extLst>
              <a:ext uri="{FF2B5EF4-FFF2-40B4-BE49-F238E27FC236}">
                <a16:creationId xmlns:a16="http://schemas.microsoft.com/office/drawing/2014/main" id="{E7136849-283F-C848-844B-FA33A2B6CD80}"/>
              </a:ext>
            </a:extLst>
          </p:cNvPr>
          <p:cNvSpPr txBox="1">
            <a:spLocks noChangeArrowheads="1"/>
          </p:cNvSpPr>
          <p:nvPr/>
        </p:nvSpPr>
        <p:spPr bwMode="auto">
          <a:xfrm>
            <a:off x="611188" y="3770313"/>
            <a:ext cx="4681537" cy="232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ct val="0"/>
              </a:spcBef>
              <a:buFontTx/>
              <a:buNone/>
            </a:pPr>
            <a:r>
              <a:rPr lang="zh-CN" altLang="en-US" sz="2000">
                <a:latin typeface="宋体" panose="02010600030101010101" pitchFamily="2" charset="-122"/>
              </a:rPr>
              <a:t>    </a:t>
            </a:r>
            <a:r>
              <a:rPr lang="zh-CN" altLang="en-US" sz="2400">
                <a:latin typeface="宋体" panose="02010600030101010101" pitchFamily="2" charset="-122"/>
              </a:rPr>
              <a:t>右图为</a:t>
            </a:r>
            <a:r>
              <a:rPr lang="zh-CN" altLang="zh-CN" sz="2400">
                <a:latin typeface="宋体" panose="02010600030101010101" pitchFamily="2" charset="-122"/>
              </a:rPr>
              <a:t>被测试模块的流程图为了使每个语句都执行一次，程序的执行路径应该是</a:t>
            </a:r>
            <a:r>
              <a:rPr lang="en-US" altLang="zh-CN" sz="2400">
                <a:latin typeface="宋体" panose="02010600030101010101" pitchFamily="2" charset="-122"/>
              </a:rPr>
              <a:t>sacbed,</a:t>
            </a:r>
            <a:r>
              <a:rPr lang="zh-CN" altLang="zh-CN" sz="2400">
                <a:latin typeface="宋体" panose="02010600030101010101" pitchFamily="2" charset="-122"/>
              </a:rPr>
              <a:t>为此只需要输入下面的测试数据</a:t>
            </a:r>
            <a:r>
              <a:rPr lang="en-US" altLang="zh-CN" sz="2400">
                <a:latin typeface="宋体" panose="02010600030101010101" pitchFamily="2" charset="-122"/>
              </a:rPr>
              <a:t>(</a:t>
            </a:r>
            <a:r>
              <a:rPr lang="zh-CN" altLang="zh-CN" sz="2400">
                <a:latin typeface="宋体" panose="02010600030101010101" pitchFamily="2" charset="-122"/>
              </a:rPr>
              <a:t>实际上</a:t>
            </a:r>
            <a:r>
              <a:rPr lang="en-US" altLang="zh-CN" sz="2400">
                <a:latin typeface="宋体" panose="02010600030101010101" pitchFamily="2" charset="-122"/>
              </a:rPr>
              <a:t>X</a:t>
            </a:r>
            <a:r>
              <a:rPr lang="zh-CN" altLang="zh-CN" sz="2400">
                <a:latin typeface="宋体" panose="02010600030101010101" pitchFamily="2" charset="-122"/>
              </a:rPr>
              <a:t>可以是任意实数</a:t>
            </a:r>
            <a:r>
              <a:rPr lang="en-US" altLang="zh-CN" sz="2400">
                <a:latin typeface="宋体" panose="02010600030101010101" pitchFamily="2" charset="-122"/>
              </a:rPr>
              <a:t>)</a:t>
            </a:r>
            <a:r>
              <a:rPr lang="zh-CN" altLang="zh-CN" sz="2400">
                <a:latin typeface="宋体" panose="02010600030101010101" pitchFamily="2" charset="-122"/>
              </a:rPr>
              <a:t>：</a:t>
            </a:r>
            <a:r>
              <a:rPr lang="en-US" altLang="zh-CN" sz="2400">
                <a:latin typeface="宋体" panose="02010600030101010101" pitchFamily="2" charset="-122"/>
              </a:rPr>
              <a:t>A=2</a:t>
            </a:r>
            <a:r>
              <a:rPr lang="zh-CN" altLang="zh-CN" sz="2400">
                <a:latin typeface="宋体" panose="02010600030101010101" pitchFamily="2" charset="-122"/>
              </a:rPr>
              <a:t>，</a:t>
            </a:r>
            <a:r>
              <a:rPr lang="en-US" altLang="zh-CN" sz="2400">
                <a:latin typeface="宋体" panose="02010600030101010101" pitchFamily="2" charset="-122"/>
              </a:rPr>
              <a:t>B=0</a:t>
            </a:r>
            <a:r>
              <a:rPr lang="zh-CN" altLang="zh-CN" sz="2400">
                <a:latin typeface="宋体" panose="02010600030101010101" pitchFamily="2" charset="-122"/>
              </a:rPr>
              <a:t>，</a:t>
            </a:r>
            <a:r>
              <a:rPr lang="en-US" altLang="zh-CN" sz="2400">
                <a:latin typeface="宋体" panose="02010600030101010101" pitchFamily="2" charset="-122"/>
              </a:rPr>
              <a:t>X=4</a:t>
            </a:r>
            <a:r>
              <a:rPr lang="zh-CN" altLang="en-US" sz="2400">
                <a:latin typeface="宋体" panose="02010600030101010101" pitchFamily="2" charset="-122"/>
              </a:rPr>
              <a:t>。</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标题 3">
            <a:extLst>
              <a:ext uri="{FF2B5EF4-FFF2-40B4-BE49-F238E27FC236}">
                <a16:creationId xmlns:a16="http://schemas.microsoft.com/office/drawing/2014/main" id="{CB122DB6-D4E2-EA4C-8E5E-B33EA231217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35170" name="内容占位符 4">
            <a:extLst>
              <a:ext uri="{FF2B5EF4-FFF2-40B4-BE49-F238E27FC236}">
                <a16:creationId xmlns:a16="http://schemas.microsoft.com/office/drawing/2014/main" id="{CDCF3F53-46C9-6D4E-927A-BA1FF831E958}"/>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语句覆盖</a:t>
            </a:r>
          </a:p>
        </p:txBody>
      </p:sp>
      <p:sp>
        <p:nvSpPr>
          <p:cNvPr id="135171" name="TextBox 7">
            <a:extLst>
              <a:ext uri="{FF2B5EF4-FFF2-40B4-BE49-F238E27FC236}">
                <a16:creationId xmlns:a16="http://schemas.microsoft.com/office/drawing/2014/main" id="{3CBCECA0-EBE1-1E4A-85C8-36EE96C6CFD8}"/>
              </a:ext>
            </a:extLst>
          </p:cNvPr>
          <p:cNvSpPr txBox="1">
            <a:spLocks noChangeArrowheads="1"/>
          </p:cNvSpPr>
          <p:nvPr/>
        </p:nvSpPr>
        <p:spPr bwMode="auto">
          <a:xfrm>
            <a:off x="395288" y="1628775"/>
            <a:ext cx="8507412"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5746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a:latin typeface="宋体" panose="02010600030101010101" pitchFamily="2" charset="-122"/>
              </a:rPr>
              <a:t>语句覆盖对程序的逻辑覆盖很少，在上面例子中两个判定条件都只测试了条件为真的情况，如果条件为假时处理有错误，显然不能发现。</a:t>
            </a:r>
            <a:endParaRPr lang="en-US"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语句覆盖只关心判定表达式的值，而没有分别测试判定表达式中每个条件取不同值时的情况。为了执行</a:t>
            </a:r>
            <a:r>
              <a:rPr lang="en-US" altLang="zh-CN" sz="2400">
                <a:latin typeface="宋体" panose="02010600030101010101" pitchFamily="2" charset="-122"/>
              </a:rPr>
              <a:t>sacbed</a:t>
            </a:r>
            <a:r>
              <a:rPr lang="zh-CN" altLang="zh-CN" sz="2400">
                <a:latin typeface="宋体" panose="02010600030101010101" pitchFamily="2" charset="-122"/>
              </a:rPr>
              <a:t>路径，以测试每个语句，只需两个判定表达式</a:t>
            </a:r>
            <a:r>
              <a:rPr lang="en-US" altLang="zh-CN" sz="2400">
                <a:latin typeface="宋体" panose="02010600030101010101" pitchFamily="2" charset="-122"/>
              </a:rPr>
              <a:t>(A&gt;1)AND(B=0)</a:t>
            </a:r>
            <a:r>
              <a:rPr lang="zh-CN" altLang="zh-CN" sz="2400">
                <a:latin typeface="宋体" panose="02010600030101010101" pitchFamily="2" charset="-122"/>
              </a:rPr>
              <a:t>和</a:t>
            </a:r>
            <a:r>
              <a:rPr lang="en-US" altLang="zh-CN" sz="2400">
                <a:latin typeface="宋体" panose="02010600030101010101" pitchFamily="2" charset="-122"/>
              </a:rPr>
              <a:t>(A=2)OR(X&gt;1)</a:t>
            </a:r>
            <a:r>
              <a:rPr lang="zh-CN" altLang="zh-CN" sz="2400">
                <a:latin typeface="宋体" panose="02010600030101010101" pitchFamily="2" charset="-122"/>
              </a:rPr>
              <a:t>都取真值，因此使用上述一组测试数据就够了。但是，如果程序中把第一个判定表达式中的逻辑运算符</a:t>
            </a:r>
            <a:r>
              <a:rPr lang="en-US" altLang="zh-CN" sz="2400">
                <a:latin typeface="宋体" panose="02010600030101010101" pitchFamily="2" charset="-122"/>
              </a:rPr>
              <a:t>AND</a:t>
            </a:r>
            <a:r>
              <a:rPr lang="zh-CN" altLang="zh-CN" sz="2400">
                <a:latin typeface="宋体" panose="02010600030101010101" pitchFamily="2" charset="-122"/>
              </a:rPr>
              <a:t>错写成</a:t>
            </a:r>
            <a:r>
              <a:rPr lang="en-US" altLang="zh-CN" sz="2400">
                <a:latin typeface="宋体" panose="02010600030101010101" pitchFamily="2" charset="-122"/>
              </a:rPr>
              <a:t>OR</a:t>
            </a:r>
            <a:r>
              <a:rPr lang="zh-CN" altLang="zh-CN" sz="2400">
                <a:latin typeface="宋体" panose="02010600030101010101" pitchFamily="2" charset="-122"/>
              </a:rPr>
              <a:t>，或把第二个判定表达式中的条件</a:t>
            </a:r>
            <a:r>
              <a:rPr lang="en-US" altLang="zh-CN" sz="2400">
                <a:latin typeface="宋体" panose="02010600030101010101" pitchFamily="2" charset="-122"/>
              </a:rPr>
              <a:t>X&gt;1</a:t>
            </a:r>
            <a:r>
              <a:rPr lang="zh-CN" altLang="zh-CN" sz="2400">
                <a:latin typeface="宋体" panose="02010600030101010101" pitchFamily="2" charset="-122"/>
              </a:rPr>
              <a:t>误写成</a:t>
            </a:r>
            <a:r>
              <a:rPr lang="en-US" altLang="zh-CN" sz="2400">
                <a:latin typeface="宋体" panose="02010600030101010101" pitchFamily="2" charset="-122"/>
              </a:rPr>
              <a:t>X&lt;1</a:t>
            </a:r>
            <a:r>
              <a:rPr lang="zh-CN" altLang="zh-CN" sz="2400">
                <a:latin typeface="宋体" panose="02010600030101010101" pitchFamily="2" charset="-122"/>
              </a:rPr>
              <a:t>，使用上面的测试数据并不能查出这些错误。</a:t>
            </a:r>
          </a:p>
          <a:p>
            <a:pPr>
              <a:lnSpc>
                <a:spcPts val="3100"/>
              </a:lnSpc>
              <a:spcBef>
                <a:spcPct val="0"/>
              </a:spcBef>
              <a:buFontTx/>
              <a:buNone/>
            </a:pPr>
            <a:r>
              <a:rPr lang="zh-CN" altLang="zh-CN" sz="2400">
                <a:latin typeface="宋体" panose="02010600030101010101" pitchFamily="2" charset="-122"/>
              </a:rPr>
              <a:t>综上所述，可以看出语句覆盖是很弱的逻辑覆盖标准。</a:t>
            </a:r>
          </a:p>
        </p:txBody>
      </p:sp>
      <p:sp>
        <p:nvSpPr>
          <p:cNvPr id="135172" name="1 Título">
            <a:extLst>
              <a:ext uri="{FF2B5EF4-FFF2-40B4-BE49-F238E27FC236}">
                <a16:creationId xmlns:a16="http://schemas.microsoft.com/office/drawing/2014/main" id="{AD068839-C854-2542-ADB3-BB4617EFEED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5173" name="1 Título">
            <a:extLst>
              <a:ext uri="{FF2B5EF4-FFF2-40B4-BE49-F238E27FC236}">
                <a16:creationId xmlns:a16="http://schemas.microsoft.com/office/drawing/2014/main" id="{5C957E13-26BC-7447-9ED1-B3422690DC1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标题 3">
            <a:extLst>
              <a:ext uri="{FF2B5EF4-FFF2-40B4-BE49-F238E27FC236}">
                <a16:creationId xmlns:a16="http://schemas.microsoft.com/office/drawing/2014/main" id="{0FDEECAB-43A2-4947-9376-C991D1F64E3C}"/>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911E4303-CADC-A142-9844-28E3BE91055A}"/>
              </a:ext>
            </a:extLst>
          </p:cNvPr>
          <p:cNvSpPr>
            <a:spLocks noGrp="1"/>
          </p:cNvSpPr>
          <p:nvPr>
            <p:ph idx="1"/>
          </p:nvPr>
        </p:nvSpPr>
        <p:spPr>
          <a:xfrm>
            <a:off x="395288" y="1023938"/>
            <a:ext cx="8229600" cy="604837"/>
          </a:xfrm>
        </p:spPr>
        <p:txBody>
          <a:bodyPr/>
          <a:lstStyle/>
          <a:p>
            <a:pPr marL="0" indent="0">
              <a:buFont typeface="Arial" charset="0"/>
              <a:buNone/>
              <a:defRPr/>
            </a:pPr>
            <a:r>
              <a:rPr lang="en-US" altLang="zh-CN" sz="2400" b="1" dirty="0">
                <a:latin typeface="+mn-ea"/>
              </a:rPr>
              <a:t>2.</a:t>
            </a:r>
            <a:r>
              <a:rPr lang="zh-CN" altLang="en-US" sz="2400" b="1" dirty="0">
                <a:latin typeface="+mn-ea"/>
              </a:rPr>
              <a:t>判定覆盖</a:t>
            </a:r>
          </a:p>
        </p:txBody>
      </p:sp>
      <p:sp>
        <p:nvSpPr>
          <p:cNvPr id="137219" name="TextBox 7">
            <a:extLst>
              <a:ext uri="{FF2B5EF4-FFF2-40B4-BE49-F238E27FC236}">
                <a16:creationId xmlns:a16="http://schemas.microsoft.com/office/drawing/2014/main" id="{2329B347-FC19-A344-9FCD-8F1326913BC2}"/>
              </a:ext>
            </a:extLst>
          </p:cNvPr>
          <p:cNvSpPr txBox="1">
            <a:spLocks noChangeArrowheads="1"/>
          </p:cNvSpPr>
          <p:nvPr/>
        </p:nvSpPr>
        <p:spPr bwMode="auto">
          <a:xfrm>
            <a:off x="395288" y="1628775"/>
            <a:ext cx="8435975"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b="1">
                <a:solidFill>
                  <a:srgbClr val="C00000"/>
                </a:solidFill>
                <a:latin typeface="宋体" panose="02010600030101010101" pitchFamily="2" charset="-122"/>
              </a:rPr>
              <a:t>判定覆盖</a:t>
            </a:r>
            <a:r>
              <a:rPr lang="zh-CN" altLang="zh-CN" sz="2400">
                <a:latin typeface="宋体" panose="02010600030101010101" pitchFamily="2" charset="-122"/>
              </a:rPr>
              <a:t>又叫分支覆盖，它的含义是，不仅每个语句必须至少执行一次，而且每个判定的每种可能的结果都应该至少执行一次，也就是每个判定的每个分支都至少执行一次。</a:t>
            </a:r>
            <a:endParaRPr lang="en-US"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对于上述例子来说，能够分别覆盖路径</a:t>
            </a:r>
            <a:r>
              <a:rPr lang="en-US" altLang="zh-CN" sz="2400">
                <a:latin typeface="宋体" panose="02010600030101010101" pitchFamily="2" charset="-122"/>
              </a:rPr>
              <a:t>sacbed</a:t>
            </a:r>
            <a:r>
              <a:rPr lang="zh-CN" altLang="zh-CN" sz="2400">
                <a:latin typeface="宋体" panose="02010600030101010101" pitchFamily="2" charset="-122"/>
              </a:rPr>
              <a:t>和</a:t>
            </a:r>
            <a:r>
              <a:rPr lang="en-US" altLang="zh-CN" sz="2400">
                <a:latin typeface="宋体" panose="02010600030101010101" pitchFamily="2" charset="-122"/>
              </a:rPr>
              <a:t>sabd</a:t>
            </a:r>
            <a:r>
              <a:rPr lang="zh-CN" altLang="zh-CN" sz="2400">
                <a:latin typeface="宋体" panose="02010600030101010101" pitchFamily="2" charset="-122"/>
              </a:rPr>
              <a:t>的两组测试数据，或者可以分别覆盖路径</a:t>
            </a:r>
            <a:r>
              <a:rPr lang="en-US" altLang="zh-CN" sz="2400">
                <a:latin typeface="宋体" panose="02010600030101010101" pitchFamily="2" charset="-122"/>
              </a:rPr>
              <a:t>sacbd</a:t>
            </a:r>
            <a:r>
              <a:rPr lang="zh-CN" altLang="zh-CN" sz="2400">
                <a:latin typeface="宋体" panose="02010600030101010101" pitchFamily="2" charset="-122"/>
              </a:rPr>
              <a:t>和</a:t>
            </a:r>
            <a:r>
              <a:rPr lang="en-US" altLang="zh-CN" sz="2400">
                <a:latin typeface="宋体" panose="02010600030101010101" pitchFamily="2" charset="-122"/>
              </a:rPr>
              <a:t>sabed</a:t>
            </a:r>
            <a:r>
              <a:rPr lang="zh-CN" altLang="zh-CN" sz="2400">
                <a:latin typeface="宋体" panose="02010600030101010101" pitchFamily="2" charset="-122"/>
              </a:rPr>
              <a:t>的两组测试数据，都满足判定覆盖标准。例如，</a:t>
            </a:r>
            <a:r>
              <a:rPr lang="zh-CN" altLang="en-US" sz="2400">
                <a:latin typeface="宋体" panose="02010600030101010101" pitchFamily="2" charset="-122"/>
              </a:rPr>
              <a:t>以下</a:t>
            </a:r>
            <a:r>
              <a:rPr lang="zh-CN" altLang="zh-CN" sz="2400">
                <a:latin typeface="宋体" panose="02010600030101010101" pitchFamily="2" charset="-122"/>
              </a:rPr>
              <a:t>两组测试数据就可做到判定覆盖：</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A=3</a:t>
            </a:r>
            <a:r>
              <a:rPr lang="zh-CN" altLang="zh-CN" sz="2400">
                <a:latin typeface="宋体" panose="02010600030101010101" pitchFamily="2" charset="-122"/>
              </a:rPr>
              <a:t>，</a:t>
            </a:r>
            <a:r>
              <a:rPr lang="en-US" altLang="zh-CN" sz="2400">
                <a:latin typeface="宋体" panose="02010600030101010101" pitchFamily="2" charset="-122"/>
              </a:rPr>
              <a:t>B=0</a:t>
            </a:r>
            <a:r>
              <a:rPr lang="zh-CN" altLang="zh-CN" sz="2400">
                <a:latin typeface="宋体" panose="02010600030101010101" pitchFamily="2" charset="-122"/>
              </a:rPr>
              <a:t>，</a:t>
            </a:r>
            <a:r>
              <a:rPr lang="en-US" altLang="zh-CN" sz="2400">
                <a:latin typeface="宋体" panose="02010600030101010101" pitchFamily="2" charset="-122"/>
              </a:rPr>
              <a:t>X=3 (</a:t>
            </a:r>
            <a:r>
              <a:rPr lang="zh-CN" altLang="zh-CN" sz="2400">
                <a:latin typeface="宋体" panose="02010600030101010101" pitchFamily="2" charset="-122"/>
              </a:rPr>
              <a:t>覆盖</a:t>
            </a:r>
            <a:r>
              <a:rPr lang="en-US" altLang="zh-CN" sz="2400">
                <a:latin typeface="宋体" panose="02010600030101010101" pitchFamily="2" charset="-122"/>
              </a:rPr>
              <a:t>sacbd)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A=2</a:t>
            </a:r>
            <a:r>
              <a:rPr lang="zh-CN" altLang="en-US" sz="2400">
                <a:latin typeface="宋体" panose="02010600030101010101" pitchFamily="2" charset="-122"/>
              </a:rPr>
              <a:t>，</a:t>
            </a:r>
            <a:r>
              <a:rPr lang="en-US" altLang="zh-CN" sz="2400">
                <a:latin typeface="宋体" panose="02010600030101010101" pitchFamily="2" charset="-122"/>
              </a:rPr>
              <a:t>B=1</a:t>
            </a:r>
            <a:r>
              <a:rPr lang="zh-CN" altLang="en-US" sz="2400">
                <a:latin typeface="宋体" panose="02010600030101010101" pitchFamily="2" charset="-122"/>
              </a:rPr>
              <a:t>，</a:t>
            </a:r>
            <a:r>
              <a:rPr lang="en-US" altLang="zh-CN" sz="2400">
                <a:latin typeface="宋体" panose="02010600030101010101" pitchFamily="2" charset="-122"/>
              </a:rPr>
              <a:t>X=1 (</a:t>
            </a:r>
            <a:r>
              <a:rPr lang="zh-CN" altLang="zh-CN" sz="2400">
                <a:latin typeface="宋体" panose="02010600030101010101" pitchFamily="2" charset="-122"/>
              </a:rPr>
              <a:t>覆盖</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zh-CN" altLang="zh-CN" sz="2400">
                <a:latin typeface="宋体" panose="02010600030101010101" pitchFamily="2" charset="-122"/>
              </a:rPr>
              <a:t>判定覆盖比语句覆盖强，但是对程序逻辑的覆盖程度仍然不高，例如，上面的测试数据只覆盖了程序全部路径的一半。</a:t>
            </a:r>
          </a:p>
        </p:txBody>
      </p:sp>
      <p:sp>
        <p:nvSpPr>
          <p:cNvPr id="137220" name="1 Título">
            <a:extLst>
              <a:ext uri="{FF2B5EF4-FFF2-40B4-BE49-F238E27FC236}">
                <a16:creationId xmlns:a16="http://schemas.microsoft.com/office/drawing/2014/main" id="{16149B85-3B7F-6D4F-8E04-85DB9F9AFB2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7221" name="1 Título">
            <a:extLst>
              <a:ext uri="{FF2B5EF4-FFF2-40B4-BE49-F238E27FC236}">
                <a16:creationId xmlns:a16="http://schemas.microsoft.com/office/drawing/2014/main" id="{7D61B02B-9D8C-B846-8D78-5BF9611CD99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84660E7-1810-964B-8344-19EA5D01C56F}"/>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2530" name="TextBox 7">
            <a:extLst>
              <a:ext uri="{FF2B5EF4-FFF2-40B4-BE49-F238E27FC236}">
                <a16:creationId xmlns:a16="http://schemas.microsoft.com/office/drawing/2014/main" id="{D1C795D3-9648-5741-8525-3E74883864B7}"/>
              </a:ext>
            </a:extLst>
          </p:cNvPr>
          <p:cNvSpPr txBox="1">
            <a:spLocks noChangeArrowheads="1"/>
          </p:cNvSpPr>
          <p:nvPr/>
        </p:nvSpPr>
        <p:spPr bwMode="auto">
          <a:xfrm>
            <a:off x="598488" y="1582738"/>
            <a:ext cx="3902075"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b="1">
                <a:latin typeface="Arial" panose="020B0604020202020204" pitchFamily="34" charset="0"/>
              </a:rPr>
              <a:t>理想标准：</a:t>
            </a:r>
            <a:endParaRPr lang="en-US" altLang="zh-CN" sz="2400" b="1">
              <a:latin typeface="Arial" panose="020B0604020202020204" pitchFamily="34" charset="0"/>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应该有理想的模块化机制，以及可读性好的控制结构和数据结构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使编译程序能够尽可能多地发现程序中的错误</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应该有良好的独立编译机制</a:t>
            </a:r>
            <a:r>
              <a:rPr lang="zh-CN" altLang="en-US" sz="2400">
                <a:latin typeface="宋体" panose="02010600030101010101" pitchFamily="2" charset="-122"/>
              </a:rPr>
              <a:t>。</a:t>
            </a:r>
          </a:p>
        </p:txBody>
      </p:sp>
      <p:sp>
        <p:nvSpPr>
          <p:cNvPr id="22531" name="TextBox 7">
            <a:extLst>
              <a:ext uri="{FF2B5EF4-FFF2-40B4-BE49-F238E27FC236}">
                <a16:creationId xmlns:a16="http://schemas.microsoft.com/office/drawing/2014/main" id="{20F9A96C-78F4-A64B-8BA6-F5BD80853AF6}"/>
              </a:ext>
            </a:extLst>
          </p:cNvPr>
          <p:cNvSpPr txBox="1">
            <a:spLocks noChangeArrowheads="1"/>
          </p:cNvSpPr>
          <p:nvPr/>
        </p:nvSpPr>
        <p:spPr bwMode="auto">
          <a:xfrm>
            <a:off x="4991100" y="1582738"/>
            <a:ext cx="3829050" cy="386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4200"/>
              </a:lnSpc>
              <a:spcBef>
                <a:spcPts val="600"/>
              </a:spcBef>
              <a:buFontTx/>
              <a:buNone/>
            </a:pPr>
            <a:r>
              <a:rPr lang="zh-CN" altLang="en-US" sz="2400" b="1">
                <a:latin typeface="Arial" panose="020B0604020202020204" pitchFamily="34" charset="0"/>
              </a:rPr>
              <a:t>实用标准：</a:t>
            </a:r>
            <a:endParaRPr lang="en-US" altLang="zh-CN" sz="2400" b="1">
              <a:latin typeface="Arial" panose="020B0604020202020204" pitchFamily="34" charset="0"/>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系统用户的要求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可以使用的编译程序</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可以得到的软件工具</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工程规模</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程序员的知识</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软件可移植性要求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600"/>
              </a:lnSpc>
              <a:spcBef>
                <a:spcPct val="0"/>
              </a:spcBef>
              <a:buSzPct val="70000"/>
              <a:buFont typeface="Wingdings" pitchFamily="2" charset="2"/>
              <a:buChar char="l"/>
            </a:pPr>
            <a:r>
              <a:rPr lang="zh-CN" altLang="zh-CN" sz="2400">
                <a:latin typeface="宋体" panose="02010600030101010101" pitchFamily="2" charset="-122"/>
              </a:rPr>
              <a:t>软件的应用领域</a:t>
            </a:r>
            <a:r>
              <a:rPr lang="zh-CN" altLang="en-US" sz="2400">
                <a:latin typeface="宋体" panose="02010600030101010101" pitchFamily="2" charset="-122"/>
              </a:rPr>
              <a:t>。</a:t>
            </a:r>
          </a:p>
        </p:txBody>
      </p:sp>
      <p:cxnSp>
        <p:nvCxnSpPr>
          <p:cNvPr id="3" name="直接连接符 2">
            <a:extLst>
              <a:ext uri="{FF2B5EF4-FFF2-40B4-BE49-F238E27FC236}">
                <a16:creationId xmlns:a16="http://schemas.microsoft.com/office/drawing/2014/main" id="{66DEE406-3096-284D-86C7-F8C5BE9E738C}"/>
              </a:ext>
            </a:extLst>
          </p:cNvPr>
          <p:cNvCxnSpPr/>
          <p:nvPr/>
        </p:nvCxnSpPr>
        <p:spPr>
          <a:xfrm>
            <a:off x="4768850" y="2420888"/>
            <a:ext cx="0" cy="2952328"/>
          </a:xfrm>
          <a:prstGeom prst="line">
            <a:avLst/>
          </a:prstGeom>
          <a:ln w="22225"/>
          <a:effectLst>
            <a:softEdge rad="12700"/>
          </a:effectLst>
        </p:spPr>
        <p:style>
          <a:lnRef idx="1">
            <a:schemeClr val="dk1"/>
          </a:lnRef>
          <a:fillRef idx="0">
            <a:schemeClr val="dk1"/>
          </a:fillRef>
          <a:effectRef idx="0">
            <a:schemeClr val="dk1"/>
          </a:effectRef>
          <a:fontRef idx="minor">
            <a:schemeClr val="tx1"/>
          </a:fontRef>
        </p:style>
      </p:cxnSp>
      <p:sp>
        <p:nvSpPr>
          <p:cNvPr id="22533" name="1 Título">
            <a:extLst>
              <a:ext uri="{FF2B5EF4-FFF2-40B4-BE49-F238E27FC236}">
                <a16:creationId xmlns:a16="http://schemas.microsoft.com/office/drawing/2014/main" id="{690113E2-D80F-4643-8DAC-751EF2FF4CB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22534" name="1 Título">
            <a:extLst>
              <a:ext uri="{FF2B5EF4-FFF2-40B4-BE49-F238E27FC236}">
                <a16:creationId xmlns:a16="http://schemas.microsoft.com/office/drawing/2014/main" id="{DFEC0743-584F-884B-8A2B-DD2E3F7574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标题 3">
            <a:extLst>
              <a:ext uri="{FF2B5EF4-FFF2-40B4-BE49-F238E27FC236}">
                <a16:creationId xmlns:a16="http://schemas.microsoft.com/office/drawing/2014/main" id="{17CCD262-5942-BF40-91EB-7DB6DA15415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156213F3-3A39-BF4A-8785-346EE44D4613}"/>
              </a:ext>
            </a:extLst>
          </p:cNvPr>
          <p:cNvSpPr>
            <a:spLocks noGrp="1"/>
          </p:cNvSpPr>
          <p:nvPr>
            <p:ph idx="1"/>
          </p:nvPr>
        </p:nvSpPr>
        <p:spPr>
          <a:xfrm>
            <a:off x="395288" y="1095375"/>
            <a:ext cx="8229600" cy="604838"/>
          </a:xfrm>
        </p:spPr>
        <p:txBody>
          <a:bodyPr/>
          <a:lstStyle/>
          <a:p>
            <a:pPr marL="0" indent="0">
              <a:buFont typeface="Arial" charset="0"/>
              <a:buNone/>
              <a:defRPr/>
            </a:pPr>
            <a:r>
              <a:rPr lang="en-US" altLang="zh-CN" sz="2400" b="1" dirty="0">
                <a:latin typeface="+mn-ea"/>
              </a:rPr>
              <a:t>3.</a:t>
            </a:r>
            <a:r>
              <a:rPr lang="zh-CN" altLang="en-US" sz="2400" b="1" dirty="0">
                <a:latin typeface="+mn-ea"/>
              </a:rPr>
              <a:t>条件覆盖</a:t>
            </a:r>
          </a:p>
        </p:txBody>
      </p:sp>
      <p:sp>
        <p:nvSpPr>
          <p:cNvPr id="139267" name="TextBox 7">
            <a:extLst>
              <a:ext uri="{FF2B5EF4-FFF2-40B4-BE49-F238E27FC236}">
                <a16:creationId xmlns:a16="http://schemas.microsoft.com/office/drawing/2014/main" id="{AFD4EB1D-4B12-3945-B3A4-637476E6C0FB}"/>
              </a:ext>
            </a:extLst>
          </p:cNvPr>
          <p:cNvSpPr txBox="1">
            <a:spLocks noChangeArrowheads="1"/>
          </p:cNvSpPr>
          <p:nvPr/>
        </p:nvSpPr>
        <p:spPr bwMode="auto">
          <a:xfrm>
            <a:off x="601663" y="1700213"/>
            <a:ext cx="8085137" cy="208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61118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zh-CN" altLang="zh-CN" sz="2400" b="1">
                <a:solidFill>
                  <a:srgbClr val="C00000"/>
                </a:solidFill>
                <a:latin typeface="宋体" panose="02010600030101010101" pitchFamily="2" charset="-122"/>
              </a:rPr>
              <a:t>条件覆盖</a:t>
            </a:r>
            <a:r>
              <a:rPr lang="zh-CN" altLang="zh-CN" sz="2400">
                <a:latin typeface="宋体" panose="02010600030101010101" pitchFamily="2" charset="-122"/>
              </a:rPr>
              <a:t>的含义是，不仅每个语句至少执行一次，而且使判定表达式中的每个条件都取到各种可能的结果。</a:t>
            </a:r>
            <a:endParaRPr lang="en-US" altLang="zh-CN" sz="2400">
              <a:latin typeface="宋体" panose="02010600030101010101" pitchFamily="2" charset="-122"/>
            </a:endParaRPr>
          </a:p>
          <a:p>
            <a:pPr>
              <a:lnSpc>
                <a:spcPts val="3100"/>
              </a:lnSpc>
              <a:spcBef>
                <a:spcPct val="0"/>
              </a:spcBef>
              <a:buFontTx/>
              <a:buNone/>
            </a:pPr>
            <a:r>
              <a:rPr lang="zh-CN" altLang="en-US" sz="2400">
                <a:latin typeface="宋体" panose="02010600030101010101" pitchFamily="2" charset="-122"/>
              </a:rPr>
              <a:t>上</a:t>
            </a:r>
            <a:r>
              <a:rPr lang="zh-CN" altLang="zh-CN" sz="2400">
                <a:latin typeface="宋体" panose="02010600030101010101" pitchFamily="2" charset="-122"/>
              </a:rPr>
              <a:t>例中共有两个判定表达式，每个表达式中有两个条件，为了做到条件覆盖，应该选取测试数据</a:t>
            </a:r>
            <a:r>
              <a:rPr lang="zh-CN" altLang="en-US" sz="2400">
                <a:latin typeface="宋体" panose="02010600030101010101" pitchFamily="2" charset="-122"/>
              </a:rPr>
              <a:t>满足下面的要求。</a:t>
            </a:r>
            <a:endParaRPr lang="zh-CN" altLang="zh-CN" sz="2400">
              <a:latin typeface="宋体" panose="02010600030101010101" pitchFamily="2" charset="-122"/>
            </a:endParaRPr>
          </a:p>
        </p:txBody>
      </p:sp>
      <p:pic>
        <p:nvPicPr>
          <p:cNvPr id="139268" name="图片 8">
            <a:extLst>
              <a:ext uri="{FF2B5EF4-FFF2-40B4-BE49-F238E27FC236}">
                <a16:creationId xmlns:a16="http://schemas.microsoft.com/office/drawing/2014/main" id="{78A45B57-0728-BD4F-9983-525EC3BCF2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3362325"/>
            <a:ext cx="2460625"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文本框 2">
            <a:extLst>
              <a:ext uri="{FF2B5EF4-FFF2-40B4-BE49-F238E27FC236}">
                <a16:creationId xmlns:a16="http://schemas.microsoft.com/office/drawing/2014/main" id="{ABCFE330-327B-AD41-92A6-3E7C02210569}"/>
              </a:ext>
            </a:extLst>
          </p:cNvPr>
          <p:cNvSpPr txBox="1">
            <a:spLocks noChangeArrowheads="1"/>
          </p:cNvSpPr>
          <p:nvPr/>
        </p:nvSpPr>
        <p:spPr bwMode="auto">
          <a:xfrm>
            <a:off x="1116013" y="3998913"/>
            <a:ext cx="3973512"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300"/>
              </a:lnSpc>
              <a:spcBef>
                <a:spcPct val="0"/>
              </a:spcBef>
              <a:buFontTx/>
              <a:buNone/>
            </a:pPr>
            <a:r>
              <a:rPr lang="zh-CN" altLang="zh-CN" sz="2400">
                <a:latin typeface="宋体" panose="02010600030101010101" pitchFamily="2" charset="-122"/>
              </a:rPr>
              <a:t>在</a:t>
            </a:r>
            <a:r>
              <a:rPr lang="en-US" altLang="zh-CN" sz="2400">
                <a:latin typeface="宋体" panose="02010600030101010101" pitchFamily="2" charset="-122"/>
              </a:rPr>
              <a:t>a</a:t>
            </a:r>
            <a:r>
              <a:rPr lang="zh-CN" altLang="zh-CN" sz="2400">
                <a:latin typeface="宋体" panose="02010600030101010101" pitchFamily="2" charset="-122"/>
              </a:rPr>
              <a:t>点有下述各种结果出现：</a:t>
            </a:r>
            <a:endParaRPr lang="en-US" altLang="zh-CN" sz="2400">
              <a:latin typeface="宋体" panose="02010600030101010101" pitchFamily="2" charset="-122"/>
            </a:endParaRPr>
          </a:p>
          <a:p>
            <a:pPr eaLnBrk="1" hangingPunct="1">
              <a:lnSpc>
                <a:spcPts val="3300"/>
              </a:lnSpc>
              <a:spcBef>
                <a:spcPct val="0"/>
              </a:spcBef>
              <a:buFontTx/>
              <a:buNone/>
            </a:pPr>
            <a:r>
              <a:rPr lang="en-US" altLang="zh-CN" sz="2400">
                <a:latin typeface="宋体" panose="02010600030101010101" pitchFamily="2" charset="-122"/>
              </a:rPr>
              <a:t>   A&gt;1,A</a:t>
            </a:r>
            <a:r>
              <a:rPr lang="zh-CN" altLang="zh-CN" sz="2400">
                <a:latin typeface="宋体" panose="02010600030101010101" pitchFamily="2" charset="-122"/>
              </a:rPr>
              <a:t>≤</a:t>
            </a:r>
            <a:r>
              <a:rPr lang="en-US" altLang="zh-CN" sz="2400">
                <a:latin typeface="宋体" panose="02010600030101010101" pitchFamily="2" charset="-122"/>
              </a:rPr>
              <a:t>1,B=0,B</a:t>
            </a:r>
            <a:r>
              <a:rPr lang="zh-CN" altLang="zh-CN" sz="2400">
                <a:latin typeface="宋体" panose="02010600030101010101" pitchFamily="2" charset="-122"/>
              </a:rPr>
              <a:t>≠</a:t>
            </a:r>
            <a:r>
              <a:rPr lang="en-US" altLang="zh-CN" sz="2400">
                <a:latin typeface="宋体" panose="02010600030101010101" pitchFamily="2" charset="-122"/>
              </a:rPr>
              <a:t>0</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300"/>
              </a:lnSpc>
              <a:spcBef>
                <a:spcPct val="0"/>
              </a:spcBef>
              <a:buFontTx/>
              <a:buNone/>
            </a:pPr>
            <a:r>
              <a:rPr lang="zh-CN" altLang="zh-CN" sz="2400">
                <a:latin typeface="宋体" panose="02010600030101010101" pitchFamily="2" charset="-122"/>
              </a:rPr>
              <a:t>在</a:t>
            </a:r>
            <a:r>
              <a:rPr lang="en-US" altLang="zh-CN" sz="2400">
                <a:latin typeface="宋体" panose="02010600030101010101" pitchFamily="2" charset="-122"/>
              </a:rPr>
              <a:t>b</a:t>
            </a:r>
            <a:r>
              <a:rPr lang="zh-CN" altLang="zh-CN" sz="2400">
                <a:latin typeface="宋体" panose="02010600030101010101" pitchFamily="2" charset="-122"/>
              </a:rPr>
              <a:t>点有下述各种结果出现：</a:t>
            </a:r>
            <a:endParaRPr lang="en-US" altLang="zh-CN" sz="2400">
              <a:latin typeface="宋体" panose="02010600030101010101" pitchFamily="2" charset="-122"/>
            </a:endParaRPr>
          </a:p>
          <a:p>
            <a:pPr eaLnBrk="1" hangingPunct="1">
              <a:lnSpc>
                <a:spcPts val="3300"/>
              </a:lnSpc>
              <a:spcBef>
                <a:spcPct val="0"/>
              </a:spcBef>
              <a:buFontTx/>
              <a:buNone/>
            </a:pPr>
            <a:r>
              <a:rPr lang="en-US" altLang="zh-CN" sz="2400">
                <a:latin typeface="宋体" panose="02010600030101010101" pitchFamily="2" charset="-122"/>
              </a:rPr>
              <a:t>   A=2,A</a:t>
            </a:r>
            <a:r>
              <a:rPr lang="zh-CN" altLang="zh-CN" sz="2400">
                <a:latin typeface="宋体" panose="02010600030101010101" pitchFamily="2" charset="-122"/>
              </a:rPr>
              <a:t>≠</a:t>
            </a:r>
            <a:r>
              <a:rPr lang="en-US" altLang="zh-CN" sz="2400">
                <a:latin typeface="宋体" panose="02010600030101010101" pitchFamily="2" charset="-122"/>
              </a:rPr>
              <a:t>2,X&gt;1,X</a:t>
            </a:r>
            <a:r>
              <a:rPr lang="zh-CN" altLang="zh-CN" sz="2400">
                <a:latin typeface="宋体" panose="02010600030101010101" pitchFamily="2" charset="-122"/>
              </a:rPr>
              <a:t>≤</a:t>
            </a:r>
            <a:r>
              <a:rPr lang="en-US" altLang="zh-CN" sz="2400">
                <a:latin typeface="宋体" panose="02010600030101010101" pitchFamily="2" charset="-122"/>
              </a:rPr>
              <a:t>1</a:t>
            </a:r>
            <a:r>
              <a:rPr lang="zh-CN" altLang="en-US" sz="2400">
                <a:latin typeface="宋体" panose="02010600030101010101" pitchFamily="2" charset="-122"/>
              </a:rPr>
              <a:t>；</a:t>
            </a:r>
            <a:endParaRPr lang="en-US" altLang="zh-CN" sz="2400">
              <a:latin typeface="宋体" panose="02010600030101010101" pitchFamily="2" charset="-122"/>
            </a:endParaRPr>
          </a:p>
        </p:txBody>
      </p:sp>
      <p:sp>
        <p:nvSpPr>
          <p:cNvPr id="139270" name="1 Título">
            <a:extLst>
              <a:ext uri="{FF2B5EF4-FFF2-40B4-BE49-F238E27FC236}">
                <a16:creationId xmlns:a16="http://schemas.microsoft.com/office/drawing/2014/main" id="{8351519E-3766-1B40-B38D-F80FB4BDEC3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9271" name="1 Título">
            <a:extLst>
              <a:ext uri="{FF2B5EF4-FFF2-40B4-BE49-F238E27FC236}">
                <a16:creationId xmlns:a16="http://schemas.microsoft.com/office/drawing/2014/main" id="{D8ADBB95-186B-B64D-BC24-E49901DD239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标题 3">
            <a:extLst>
              <a:ext uri="{FF2B5EF4-FFF2-40B4-BE49-F238E27FC236}">
                <a16:creationId xmlns:a16="http://schemas.microsoft.com/office/drawing/2014/main" id="{6D66FC6D-281A-CF4A-9BCA-ADE2493ABD3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59C4A788-50C1-8F43-B365-D3044E8F7858}"/>
              </a:ext>
            </a:extLst>
          </p:cNvPr>
          <p:cNvSpPr>
            <a:spLocks noGrp="1"/>
          </p:cNvSpPr>
          <p:nvPr>
            <p:ph idx="1"/>
          </p:nvPr>
        </p:nvSpPr>
        <p:spPr>
          <a:xfrm>
            <a:off x="395288" y="1196975"/>
            <a:ext cx="8229600" cy="604838"/>
          </a:xfrm>
        </p:spPr>
        <p:txBody>
          <a:bodyPr/>
          <a:lstStyle/>
          <a:p>
            <a:pPr marL="0" indent="0">
              <a:buFont typeface="Arial" charset="0"/>
              <a:buNone/>
              <a:defRPr/>
            </a:pPr>
            <a:r>
              <a:rPr lang="en-US" altLang="zh-CN" sz="2400" b="1" dirty="0">
                <a:latin typeface="+mn-ea"/>
              </a:rPr>
              <a:t>3.</a:t>
            </a:r>
            <a:r>
              <a:rPr lang="zh-CN" altLang="en-US" sz="2400" b="1" dirty="0">
                <a:latin typeface="+mn-ea"/>
              </a:rPr>
              <a:t>条件覆盖</a:t>
            </a:r>
          </a:p>
        </p:txBody>
      </p:sp>
      <p:sp>
        <p:nvSpPr>
          <p:cNvPr id="141315" name="TextBox 7">
            <a:extLst>
              <a:ext uri="{FF2B5EF4-FFF2-40B4-BE49-F238E27FC236}">
                <a16:creationId xmlns:a16="http://schemas.microsoft.com/office/drawing/2014/main" id="{8891E639-D969-2E46-A989-928EB1434352}"/>
              </a:ext>
            </a:extLst>
          </p:cNvPr>
          <p:cNvSpPr txBox="1">
            <a:spLocks noChangeArrowheads="1"/>
          </p:cNvSpPr>
          <p:nvPr/>
        </p:nvSpPr>
        <p:spPr bwMode="auto">
          <a:xfrm>
            <a:off x="457200" y="1905000"/>
            <a:ext cx="82915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只需要使用下面两组测试数据就可以达到上述覆盖标准：</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①</a:t>
            </a:r>
            <a:r>
              <a:rPr lang="en-US" altLang="zh-CN" sz="2200">
                <a:latin typeface="宋体" panose="02010600030101010101" pitchFamily="2" charset="-122"/>
              </a:rPr>
              <a:t> A=2,B=0,X=4(</a:t>
            </a:r>
            <a:r>
              <a:rPr lang="zh-CN" altLang="zh-CN" sz="2200">
                <a:latin typeface="宋体" panose="02010600030101010101" pitchFamily="2" charset="-122"/>
              </a:rPr>
              <a:t>满足</a:t>
            </a:r>
            <a:r>
              <a:rPr lang="en-US" altLang="zh-CN" sz="2200">
                <a:latin typeface="宋体" panose="02010600030101010101" pitchFamily="2" charset="-122"/>
              </a:rPr>
              <a:t>A&gt;1,B=0,A=2</a:t>
            </a:r>
            <a:r>
              <a:rPr lang="zh-CN" altLang="zh-CN" sz="2200">
                <a:latin typeface="宋体" panose="02010600030101010101" pitchFamily="2" charset="-122"/>
              </a:rPr>
              <a:t>和</a:t>
            </a:r>
            <a:r>
              <a:rPr lang="en-US" altLang="zh-CN" sz="2200">
                <a:latin typeface="宋体" panose="02010600030101010101" pitchFamily="2" charset="-122"/>
              </a:rPr>
              <a:t>X&gt;1</a:t>
            </a:r>
            <a:r>
              <a:rPr lang="zh-CN" altLang="zh-CN" sz="2200">
                <a:latin typeface="宋体" panose="02010600030101010101" pitchFamily="2" charset="-122"/>
              </a:rPr>
              <a:t>，执行路径</a:t>
            </a:r>
            <a:r>
              <a:rPr lang="en-US" altLang="zh-CN" sz="2200">
                <a:latin typeface="宋体" panose="02010600030101010101" pitchFamily="2" charset="-122"/>
              </a:rPr>
              <a:t>sacbed)</a:t>
            </a:r>
            <a:endParaRPr lang="zh-CN" altLang="zh-CN" sz="2200">
              <a:latin typeface="宋体" panose="02010600030101010101" pitchFamily="2" charset="-122"/>
            </a:endParaRP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②</a:t>
            </a:r>
            <a:r>
              <a:rPr lang="en-US" altLang="zh-CN" sz="2200">
                <a:latin typeface="宋体" panose="02010600030101010101" pitchFamily="2" charset="-122"/>
              </a:rPr>
              <a:t> A=1,B=1,X=1(</a:t>
            </a:r>
            <a:r>
              <a:rPr lang="zh-CN" altLang="zh-CN" sz="2200">
                <a:latin typeface="宋体" panose="02010600030101010101" pitchFamily="2" charset="-122"/>
              </a:rPr>
              <a:t>满足</a:t>
            </a:r>
            <a:r>
              <a:rPr lang="en-US" altLang="zh-CN" sz="2200">
                <a:latin typeface="宋体" panose="02010600030101010101" pitchFamily="2" charset="-122"/>
              </a:rPr>
              <a:t>A</a:t>
            </a:r>
            <a:r>
              <a:rPr lang="zh-CN" altLang="zh-CN" sz="2200">
                <a:latin typeface="宋体" panose="02010600030101010101" pitchFamily="2" charset="-122"/>
              </a:rPr>
              <a:t>≤</a:t>
            </a:r>
            <a:r>
              <a:rPr lang="en-US" altLang="zh-CN" sz="2200">
                <a:latin typeface="宋体" panose="02010600030101010101" pitchFamily="2" charset="-122"/>
              </a:rPr>
              <a:t>1,B</a:t>
            </a:r>
            <a:r>
              <a:rPr lang="zh-CN" altLang="zh-CN" sz="2200">
                <a:latin typeface="宋体" panose="02010600030101010101" pitchFamily="2" charset="-122"/>
              </a:rPr>
              <a:t>≠</a:t>
            </a:r>
            <a:r>
              <a:rPr lang="en-US" altLang="zh-CN" sz="2200">
                <a:latin typeface="宋体" panose="02010600030101010101" pitchFamily="2" charset="-122"/>
              </a:rPr>
              <a:t>0,A</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和</a:t>
            </a:r>
            <a:r>
              <a:rPr lang="en-US" altLang="zh-CN" sz="2200">
                <a:latin typeface="宋体" panose="02010600030101010101" pitchFamily="2" charset="-122"/>
              </a:rPr>
              <a:t>X</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，执行路径</a:t>
            </a:r>
            <a:r>
              <a:rPr lang="en-US" altLang="zh-CN" sz="2200">
                <a:latin typeface="宋体" panose="02010600030101010101" pitchFamily="2" charset="-122"/>
              </a:rPr>
              <a:t>sabd)</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条件覆盖通常比判定覆盖强，</a:t>
            </a:r>
            <a:r>
              <a:rPr lang="zh-CN" altLang="en-US" sz="2200">
                <a:latin typeface="宋体" panose="02010600030101010101" pitchFamily="2" charset="-122"/>
              </a:rPr>
              <a:t>但满足条件覆盖的测试数据不一定满足判定覆盖。</a:t>
            </a:r>
            <a:r>
              <a:rPr lang="zh-CN" altLang="zh-CN" sz="2200">
                <a:latin typeface="宋体" panose="02010600030101010101" pitchFamily="2" charset="-122"/>
              </a:rPr>
              <a:t>例如，上面两组测试数据也同时满足判定覆盖标准。</a:t>
            </a:r>
            <a:r>
              <a:rPr lang="zh-CN" altLang="en-US" sz="2200">
                <a:latin typeface="宋体" panose="02010600030101010101" pitchFamily="2" charset="-122"/>
              </a:rPr>
              <a:t>但是，</a:t>
            </a:r>
            <a:r>
              <a:rPr lang="zh-CN" altLang="zh-CN" sz="2200">
                <a:latin typeface="宋体" panose="02010600030101010101" pitchFamily="2" charset="-122"/>
              </a:rPr>
              <a:t>如果使用下面两组测试数据，则只满足条件覆盖标准并不满足判定覆盖标准</a:t>
            </a:r>
            <a:r>
              <a:rPr lang="en-US" altLang="zh-CN" sz="2200">
                <a:latin typeface="宋体" panose="02010600030101010101" pitchFamily="2" charset="-122"/>
              </a:rPr>
              <a:t>(</a:t>
            </a:r>
            <a:r>
              <a:rPr lang="zh-CN" altLang="zh-CN" sz="2200">
                <a:latin typeface="宋体" panose="02010600030101010101" pitchFamily="2" charset="-122"/>
              </a:rPr>
              <a:t>第二个判定表达式的值总为真</a:t>
            </a:r>
            <a:r>
              <a:rPr lang="en-US" altLang="zh-CN" sz="2200">
                <a:latin typeface="宋体" panose="02010600030101010101" pitchFamily="2" charset="-122"/>
              </a:rPr>
              <a:t>)</a:t>
            </a:r>
            <a:r>
              <a:rPr lang="zh-CN" altLang="zh-CN" sz="2200">
                <a:latin typeface="宋体" panose="02010600030101010101" pitchFamily="2" charset="-122"/>
              </a:rPr>
              <a:t>：</a:t>
            </a: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①</a:t>
            </a:r>
            <a:r>
              <a:rPr lang="en-US" altLang="zh-CN" sz="2200">
                <a:latin typeface="宋体" panose="02010600030101010101" pitchFamily="2" charset="-122"/>
              </a:rPr>
              <a:t> A=2,B=0,X=1(</a:t>
            </a:r>
            <a:r>
              <a:rPr lang="zh-CN" altLang="zh-CN" sz="2200">
                <a:latin typeface="宋体" panose="02010600030101010101" pitchFamily="2" charset="-122"/>
              </a:rPr>
              <a:t>满足</a:t>
            </a:r>
            <a:r>
              <a:rPr lang="en-US" altLang="zh-CN" sz="2200">
                <a:latin typeface="宋体" panose="02010600030101010101" pitchFamily="2" charset="-122"/>
              </a:rPr>
              <a:t>A&gt;1,B=0,A=2</a:t>
            </a:r>
            <a:r>
              <a:rPr lang="zh-CN" altLang="zh-CN" sz="2200">
                <a:latin typeface="宋体" panose="02010600030101010101" pitchFamily="2" charset="-122"/>
              </a:rPr>
              <a:t>和</a:t>
            </a:r>
            <a:r>
              <a:rPr lang="en-US" altLang="zh-CN" sz="2200">
                <a:latin typeface="宋体" panose="02010600030101010101" pitchFamily="2" charset="-122"/>
              </a:rPr>
              <a:t>X</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，执行路径</a:t>
            </a:r>
            <a:r>
              <a:rPr lang="en-US" altLang="zh-CN" sz="2200">
                <a:latin typeface="宋体" panose="02010600030101010101" pitchFamily="2" charset="-122"/>
              </a:rPr>
              <a:t>sacbed)</a:t>
            </a:r>
            <a:endParaRPr lang="zh-CN" altLang="zh-CN" sz="2200">
              <a:latin typeface="宋体" panose="02010600030101010101" pitchFamily="2" charset="-122"/>
            </a:endParaRPr>
          </a:p>
          <a:p>
            <a:pPr>
              <a:lnSpc>
                <a:spcPts val="34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②</a:t>
            </a:r>
            <a:r>
              <a:rPr lang="en-US" altLang="zh-CN" sz="2200">
                <a:latin typeface="宋体" panose="02010600030101010101" pitchFamily="2" charset="-122"/>
              </a:rPr>
              <a:t> A=1,B=1,X=2(</a:t>
            </a:r>
            <a:r>
              <a:rPr lang="zh-CN" altLang="zh-CN" sz="2200">
                <a:latin typeface="宋体" panose="02010600030101010101" pitchFamily="2" charset="-122"/>
              </a:rPr>
              <a:t>满足</a:t>
            </a:r>
            <a:r>
              <a:rPr lang="en-US" altLang="zh-CN" sz="2200">
                <a:latin typeface="宋体" panose="02010600030101010101" pitchFamily="2" charset="-122"/>
              </a:rPr>
              <a:t>A</a:t>
            </a:r>
            <a:r>
              <a:rPr lang="zh-CN" altLang="zh-CN" sz="2200">
                <a:latin typeface="宋体" panose="02010600030101010101" pitchFamily="2" charset="-122"/>
              </a:rPr>
              <a:t>≤</a:t>
            </a:r>
            <a:r>
              <a:rPr lang="en-US" altLang="zh-CN" sz="2200">
                <a:latin typeface="宋体" panose="02010600030101010101" pitchFamily="2" charset="-122"/>
              </a:rPr>
              <a:t>1,B</a:t>
            </a:r>
            <a:r>
              <a:rPr lang="zh-CN" altLang="zh-CN" sz="2200">
                <a:latin typeface="宋体" panose="02010600030101010101" pitchFamily="2" charset="-122"/>
              </a:rPr>
              <a:t>≠</a:t>
            </a:r>
            <a:r>
              <a:rPr lang="en-US" altLang="zh-CN" sz="2200">
                <a:latin typeface="宋体" panose="02010600030101010101" pitchFamily="2" charset="-122"/>
              </a:rPr>
              <a:t>0,A</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和</a:t>
            </a:r>
            <a:r>
              <a:rPr lang="en-US" altLang="zh-CN" sz="2200">
                <a:latin typeface="宋体" panose="02010600030101010101" pitchFamily="2" charset="-122"/>
              </a:rPr>
              <a:t>X&gt;1</a:t>
            </a:r>
            <a:r>
              <a:rPr lang="zh-CN" altLang="zh-CN" sz="2200">
                <a:latin typeface="宋体" panose="02010600030101010101" pitchFamily="2" charset="-122"/>
              </a:rPr>
              <a:t>，执行路径</a:t>
            </a:r>
            <a:r>
              <a:rPr lang="en-US" altLang="zh-CN" sz="2200">
                <a:latin typeface="宋体" panose="02010600030101010101" pitchFamily="2" charset="-122"/>
              </a:rPr>
              <a:t>sabed)</a:t>
            </a:r>
            <a:endParaRPr lang="zh-CN" altLang="zh-CN" sz="2200">
              <a:latin typeface="宋体" panose="02010600030101010101" pitchFamily="2" charset="-122"/>
            </a:endParaRPr>
          </a:p>
        </p:txBody>
      </p:sp>
      <p:sp>
        <p:nvSpPr>
          <p:cNvPr id="141316" name="1 Título">
            <a:extLst>
              <a:ext uri="{FF2B5EF4-FFF2-40B4-BE49-F238E27FC236}">
                <a16:creationId xmlns:a16="http://schemas.microsoft.com/office/drawing/2014/main" id="{02C40D55-CDB2-8C40-BF18-634CC4F3627A}"/>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1317" name="1 Título">
            <a:extLst>
              <a:ext uri="{FF2B5EF4-FFF2-40B4-BE49-F238E27FC236}">
                <a16:creationId xmlns:a16="http://schemas.microsoft.com/office/drawing/2014/main" id="{DFD5394C-4EAF-DB4E-A0E1-54D57D4D2AE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标题 3">
            <a:extLst>
              <a:ext uri="{FF2B5EF4-FFF2-40B4-BE49-F238E27FC236}">
                <a16:creationId xmlns:a16="http://schemas.microsoft.com/office/drawing/2014/main" id="{C7BB9EEE-96BD-5845-8F12-8834DA85C49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F4B6A662-0F7F-7D49-8F24-22EAB55C2F17}"/>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sz="2400" b="1" dirty="0">
                <a:latin typeface="+mn-ea"/>
              </a:rPr>
              <a:t>4.</a:t>
            </a:r>
            <a:r>
              <a:rPr lang="zh-CN" altLang="en-US" sz="2400" b="1" dirty="0">
                <a:latin typeface="+mn-ea"/>
              </a:rPr>
              <a:t>判定</a:t>
            </a:r>
            <a:r>
              <a:rPr lang="en-US" altLang="zh-CN" sz="2400" b="1" dirty="0">
                <a:latin typeface="+mn-ea"/>
              </a:rPr>
              <a:t>/</a:t>
            </a:r>
            <a:r>
              <a:rPr lang="zh-CN" altLang="en-US" sz="2400" b="1" dirty="0">
                <a:latin typeface="+mn-ea"/>
              </a:rPr>
              <a:t>条件覆盖</a:t>
            </a:r>
          </a:p>
        </p:txBody>
      </p:sp>
      <p:sp>
        <p:nvSpPr>
          <p:cNvPr id="143363" name="TextBox 7">
            <a:extLst>
              <a:ext uri="{FF2B5EF4-FFF2-40B4-BE49-F238E27FC236}">
                <a16:creationId xmlns:a16="http://schemas.microsoft.com/office/drawing/2014/main" id="{37B3D7D4-6C2D-6049-9922-7B9F45571D4D}"/>
              </a:ext>
            </a:extLst>
          </p:cNvPr>
          <p:cNvSpPr txBox="1">
            <a:spLocks noChangeArrowheads="1"/>
          </p:cNvSpPr>
          <p:nvPr/>
        </p:nvSpPr>
        <p:spPr bwMode="auto">
          <a:xfrm>
            <a:off x="457200" y="1628775"/>
            <a:ext cx="8291513"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判定</a:t>
            </a:r>
            <a:r>
              <a:rPr lang="en-US" altLang="zh-CN" sz="2400" b="1">
                <a:solidFill>
                  <a:srgbClr val="C00000"/>
                </a:solidFill>
                <a:latin typeface="宋体" panose="02010600030101010101" pitchFamily="2" charset="-122"/>
              </a:rPr>
              <a:t>/</a:t>
            </a:r>
            <a:r>
              <a:rPr lang="zh-CN" altLang="zh-CN" sz="2400" b="1">
                <a:solidFill>
                  <a:srgbClr val="C00000"/>
                </a:solidFill>
                <a:latin typeface="宋体" panose="02010600030101010101" pitchFamily="2" charset="-122"/>
              </a:rPr>
              <a:t>条件覆盖</a:t>
            </a:r>
            <a:r>
              <a:rPr lang="zh-CN" altLang="en-US" sz="2400" b="1">
                <a:solidFill>
                  <a:srgbClr val="C00000"/>
                </a:solidFill>
                <a:latin typeface="宋体" panose="02010600030101010101" pitchFamily="2" charset="-122"/>
              </a:rPr>
              <a:t>是</a:t>
            </a:r>
            <a:r>
              <a:rPr lang="zh-CN" altLang="zh-CN" sz="2400">
                <a:latin typeface="宋体" panose="02010600030101010101" pitchFamily="2" charset="-122"/>
              </a:rPr>
              <a:t>一种能同时满足</a:t>
            </a:r>
            <a:r>
              <a:rPr lang="zh-CN" altLang="en-US" sz="2400">
                <a:latin typeface="宋体" panose="02010600030101010101" pitchFamily="2" charset="-122"/>
              </a:rPr>
              <a:t>判定覆盖和条件覆盖</a:t>
            </a:r>
            <a:r>
              <a:rPr lang="zh-CN" altLang="zh-CN" sz="2400">
                <a:latin typeface="宋体" panose="02010600030101010101" pitchFamily="2" charset="-122"/>
              </a:rPr>
              <a:t>的逻辑覆盖，</a:t>
            </a:r>
            <a:r>
              <a:rPr lang="zh-CN" altLang="en-US" sz="2400">
                <a:latin typeface="宋体" panose="02010600030101010101" pitchFamily="2" charset="-122"/>
              </a:rPr>
              <a:t>它</a:t>
            </a:r>
            <a:r>
              <a:rPr lang="zh-CN" altLang="zh-CN" sz="2400">
                <a:latin typeface="宋体" panose="02010600030101010101" pitchFamily="2" charset="-122"/>
              </a:rPr>
              <a:t>的含义是，选取足够多的测试数据，使得判定表达式中的每个条件都取到各种可能的值，而且每个判定表达式也都取到各种可能的结果。</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对于</a:t>
            </a:r>
            <a:r>
              <a:rPr lang="zh-CN" altLang="en-US" sz="2400">
                <a:latin typeface="宋体" panose="02010600030101010101" pitchFamily="2" charset="-122"/>
              </a:rPr>
              <a:t>上例</a:t>
            </a:r>
            <a:r>
              <a:rPr lang="zh-CN" altLang="zh-CN" sz="2400">
                <a:latin typeface="宋体" panose="02010600030101010101" pitchFamily="2" charset="-122"/>
              </a:rPr>
              <a:t>而言，下述两组测试数据满足判定</a:t>
            </a:r>
            <a:r>
              <a:rPr lang="en-US" altLang="zh-CN" sz="2400">
                <a:latin typeface="宋体" panose="02010600030101010101" pitchFamily="2" charset="-122"/>
              </a:rPr>
              <a:t>/</a:t>
            </a:r>
            <a:r>
              <a:rPr lang="zh-CN" altLang="zh-CN" sz="2400">
                <a:latin typeface="宋体" panose="02010600030101010101" pitchFamily="2" charset="-122"/>
              </a:rPr>
              <a:t>条件覆盖标准：</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A=2,B=0,X=4</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A=1,B=1,X=1</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但是，这两组测试数据也就是为了满足条件覆盖标准最初选取的两组数据，因此，有时判定</a:t>
            </a:r>
            <a:r>
              <a:rPr lang="en-US" altLang="zh-CN" sz="2400">
                <a:latin typeface="宋体" panose="02010600030101010101" pitchFamily="2" charset="-122"/>
              </a:rPr>
              <a:t>/</a:t>
            </a:r>
            <a:r>
              <a:rPr lang="zh-CN" altLang="zh-CN" sz="2400">
                <a:latin typeface="宋体" panose="02010600030101010101" pitchFamily="2" charset="-122"/>
              </a:rPr>
              <a:t>条件覆盖也并不比条件覆盖更强。</a:t>
            </a:r>
            <a:endParaRPr lang="zh-CN" altLang="zh-CN" sz="2200">
              <a:latin typeface="宋体" panose="02010600030101010101" pitchFamily="2" charset="-122"/>
            </a:endParaRPr>
          </a:p>
        </p:txBody>
      </p:sp>
      <p:sp>
        <p:nvSpPr>
          <p:cNvPr id="143364" name="1 Título">
            <a:extLst>
              <a:ext uri="{FF2B5EF4-FFF2-40B4-BE49-F238E27FC236}">
                <a16:creationId xmlns:a16="http://schemas.microsoft.com/office/drawing/2014/main" id="{094D6EDC-1C66-3F4E-8BA3-33E2DBEDF6C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3365" name="1 Título">
            <a:extLst>
              <a:ext uri="{FF2B5EF4-FFF2-40B4-BE49-F238E27FC236}">
                <a16:creationId xmlns:a16="http://schemas.microsoft.com/office/drawing/2014/main" id="{E538D848-70CE-0A42-A716-38914FDB4E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标题 3">
            <a:extLst>
              <a:ext uri="{FF2B5EF4-FFF2-40B4-BE49-F238E27FC236}">
                <a16:creationId xmlns:a16="http://schemas.microsoft.com/office/drawing/2014/main" id="{2E967532-23A3-B047-9E28-37A6E3578A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45410" name="内容占位符 4">
            <a:extLst>
              <a:ext uri="{FF2B5EF4-FFF2-40B4-BE49-F238E27FC236}">
                <a16:creationId xmlns:a16="http://schemas.microsoft.com/office/drawing/2014/main" id="{B1100DCF-0C2D-6D4A-8117-5D38709FE30A}"/>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5.</a:t>
            </a:r>
            <a:r>
              <a:rPr lang="zh-CN" altLang="en-US" sz="2400" b="1">
                <a:latin typeface="宋体" panose="02010600030101010101" pitchFamily="2" charset="-122"/>
              </a:rPr>
              <a:t>条件组合覆盖</a:t>
            </a:r>
          </a:p>
        </p:txBody>
      </p:sp>
      <p:sp>
        <p:nvSpPr>
          <p:cNvPr id="145411" name="TextBox 7">
            <a:extLst>
              <a:ext uri="{FF2B5EF4-FFF2-40B4-BE49-F238E27FC236}">
                <a16:creationId xmlns:a16="http://schemas.microsoft.com/office/drawing/2014/main" id="{DDE83241-266B-B54C-B172-B041ED632921}"/>
              </a:ext>
            </a:extLst>
          </p:cNvPr>
          <p:cNvSpPr txBox="1">
            <a:spLocks noChangeArrowheads="1"/>
          </p:cNvSpPr>
          <p:nvPr/>
        </p:nvSpPr>
        <p:spPr bwMode="auto">
          <a:xfrm>
            <a:off x="457200" y="1700213"/>
            <a:ext cx="8291513"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条件组合覆盖</a:t>
            </a:r>
            <a:r>
              <a:rPr lang="zh-CN" altLang="zh-CN" sz="2400">
                <a:latin typeface="宋体" panose="02010600030101010101" pitchFamily="2" charset="-122"/>
              </a:rPr>
              <a:t>是更强的逻辑覆盖标准，它要求选取足够多的测试数据，使得每个判定表达式中条件的各种可能组合都至少出现一次。</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对于</a:t>
            </a:r>
            <a:r>
              <a:rPr lang="zh-CN" altLang="en-US" sz="2400">
                <a:latin typeface="宋体" panose="02010600030101010101" pitchFamily="2" charset="-122"/>
              </a:rPr>
              <a:t>上例</a:t>
            </a:r>
            <a:r>
              <a:rPr lang="zh-CN" altLang="zh-CN" sz="2400">
                <a:latin typeface="宋体" panose="02010600030101010101" pitchFamily="2" charset="-122"/>
              </a:rPr>
              <a:t>，共有</a:t>
            </a:r>
            <a:r>
              <a:rPr lang="en-US" altLang="zh-CN" sz="2400">
                <a:latin typeface="宋体" panose="02010600030101010101" pitchFamily="2" charset="-122"/>
              </a:rPr>
              <a:t>8</a:t>
            </a:r>
            <a:r>
              <a:rPr lang="zh-CN" altLang="zh-CN" sz="2400">
                <a:latin typeface="宋体" panose="02010600030101010101" pitchFamily="2" charset="-122"/>
              </a:rPr>
              <a:t>种可能的条件组合，它们分别是：</a:t>
            </a:r>
          </a:p>
        </p:txBody>
      </p:sp>
      <p:sp>
        <p:nvSpPr>
          <p:cNvPr id="2" name="文本框 1">
            <a:extLst>
              <a:ext uri="{FF2B5EF4-FFF2-40B4-BE49-F238E27FC236}">
                <a16:creationId xmlns:a16="http://schemas.microsoft.com/office/drawing/2014/main" id="{02D927E9-B277-8841-8CF3-2CC70E0E9ECB}"/>
              </a:ext>
            </a:extLst>
          </p:cNvPr>
          <p:cNvSpPr txBox="1"/>
          <p:nvPr/>
        </p:nvSpPr>
        <p:spPr>
          <a:xfrm>
            <a:off x="684213" y="3814763"/>
            <a:ext cx="4762500" cy="1733550"/>
          </a:xfrm>
          <a:prstGeom prst="rect">
            <a:avLst/>
          </a:prstGeom>
          <a:noFill/>
        </p:spPr>
        <p:txBody>
          <a:bodyPr>
            <a:spAutoFit/>
          </a:bodyPr>
          <a:lstStyle/>
          <a:p>
            <a:pPr eaLnBrk="1" hangingPunct="1">
              <a:lnSpc>
                <a:spcPts val="3200"/>
              </a:lnSpc>
              <a:defRPr/>
            </a:pPr>
            <a:r>
              <a:rPr lang="en-US" altLang="zh-CN" sz="2400" dirty="0">
                <a:latin typeface="+mn-ea"/>
                <a:ea typeface="+mn-ea"/>
              </a:rPr>
              <a:t>(1) A&gt;1,B=0     (2) A&gt;1,B</a:t>
            </a:r>
            <a:r>
              <a:rPr lang="zh-CN" altLang="zh-CN" sz="2400" dirty="0">
                <a:latin typeface="+mn-ea"/>
                <a:ea typeface="+mn-ea"/>
              </a:rPr>
              <a:t>≠</a:t>
            </a:r>
            <a:r>
              <a:rPr lang="en-US" altLang="zh-CN" sz="2400" dirty="0">
                <a:latin typeface="+mn-ea"/>
                <a:ea typeface="+mn-ea"/>
              </a:rPr>
              <a:t>0</a:t>
            </a:r>
            <a:endParaRPr lang="zh-CN" altLang="zh-CN" sz="2400" dirty="0">
              <a:latin typeface="+mn-ea"/>
              <a:ea typeface="+mn-ea"/>
            </a:endParaRPr>
          </a:p>
          <a:p>
            <a:pPr eaLnBrk="1" hangingPunct="1">
              <a:lnSpc>
                <a:spcPts val="3200"/>
              </a:lnSpc>
              <a:defRPr/>
            </a:pPr>
            <a:r>
              <a:rPr lang="en-US" altLang="zh-CN" sz="2400" dirty="0">
                <a:latin typeface="+mn-ea"/>
                <a:ea typeface="+mn-ea"/>
              </a:rPr>
              <a:t>(3) A</a:t>
            </a:r>
            <a:r>
              <a:rPr lang="zh-CN" altLang="zh-CN" sz="2400" dirty="0">
                <a:latin typeface="+mn-ea"/>
                <a:ea typeface="+mn-ea"/>
              </a:rPr>
              <a:t>≤</a:t>
            </a:r>
            <a:r>
              <a:rPr lang="en-US" altLang="zh-CN" sz="2400" dirty="0">
                <a:latin typeface="+mn-ea"/>
                <a:ea typeface="+mn-ea"/>
              </a:rPr>
              <a:t>1,B=0    (4) A</a:t>
            </a:r>
            <a:r>
              <a:rPr lang="zh-CN" altLang="zh-CN" sz="2400" dirty="0">
                <a:latin typeface="+mn-ea"/>
                <a:ea typeface="+mn-ea"/>
              </a:rPr>
              <a:t>≤</a:t>
            </a:r>
            <a:r>
              <a:rPr lang="en-US" altLang="zh-CN" sz="2400" dirty="0">
                <a:latin typeface="+mn-ea"/>
                <a:ea typeface="+mn-ea"/>
              </a:rPr>
              <a:t>1,B</a:t>
            </a:r>
            <a:r>
              <a:rPr lang="zh-CN" altLang="zh-CN" sz="2400" dirty="0">
                <a:latin typeface="+mn-ea"/>
                <a:ea typeface="+mn-ea"/>
              </a:rPr>
              <a:t>≠</a:t>
            </a:r>
            <a:r>
              <a:rPr lang="en-US" altLang="zh-CN" sz="2400" dirty="0">
                <a:latin typeface="+mn-ea"/>
                <a:ea typeface="+mn-ea"/>
              </a:rPr>
              <a:t>0</a:t>
            </a:r>
            <a:endParaRPr lang="zh-CN" altLang="zh-CN" sz="2400" dirty="0">
              <a:latin typeface="+mn-ea"/>
              <a:ea typeface="+mn-ea"/>
            </a:endParaRPr>
          </a:p>
          <a:p>
            <a:pPr eaLnBrk="1" hangingPunct="1">
              <a:lnSpc>
                <a:spcPts val="3200"/>
              </a:lnSpc>
              <a:defRPr/>
            </a:pPr>
            <a:r>
              <a:rPr lang="en-US" altLang="zh-CN" sz="2400" dirty="0">
                <a:latin typeface="+mn-ea"/>
                <a:ea typeface="+mn-ea"/>
              </a:rPr>
              <a:t>(5) A=2,X&gt;1     (6) A=2,X</a:t>
            </a:r>
            <a:r>
              <a:rPr lang="zh-CN" altLang="zh-CN" sz="2400" dirty="0">
                <a:latin typeface="+mn-ea"/>
                <a:ea typeface="+mn-ea"/>
              </a:rPr>
              <a:t>≤</a:t>
            </a:r>
            <a:r>
              <a:rPr lang="en-US" altLang="zh-CN" sz="2400" dirty="0">
                <a:latin typeface="+mn-ea"/>
                <a:ea typeface="+mn-ea"/>
              </a:rPr>
              <a:t>1</a:t>
            </a:r>
            <a:endParaRPr lang="zh-CN" altLang="zh-CN" sz="2400" dirty="0">
              <a:latin typeface="+mn-ea"/>
              <a:ea typeface="+mn-ea"/>
            </a:endParaRPr>
          </a:p>
          <a:p>
            <a:pPr eaLnBrk="1" hangingPunct="1">
              <a:lnSpc>
                <a:spcPts val="3200"/>
              </a:lnSpc>
              <a:defRPr/>
            </a:pPr>
            <a:r>
              <a:rPr lang="en-US" altLang="zh-CN" sz="2400" dirty="0">
                <a:latin typeface="+mn-ea"/>
                <a:ea typeface="+mn-ea"/>
              </a:rPr>
              <a:t>(7) A</a:t>
            </a:r>
            <a:r>
              <a:rPr lang="zh-CN" altLang="zh-CN" sz="2400" dirty="0">
                <a:latin typeface="+mn-ea"/>
                <a:ea typeface="+mn-ea"/>
              </a:rPr>
              <a:t>≠</a:t>
            </a:r>
            <a:r>
              <a:rPr lang="en-US" altLang="zh-CN" sz="2400" dirty="0">
                <a:latin typeface="+mn-ea"/>
                <a:ea typeface="+mn-ea"/>
              </a:rPr>
              <a:t>2,X&gt;1    (8) A</a:t>
            </a:r>
            <a:r>
              <a:rPr lang="zh-CN" altLang="zh-CN" sz="2400" dirty="0">
                <a:latin typeface="+mn-ea"/>
                <a:ea typeface="+mn-ea"/>
              </a:rPr>
              <a:t>≠</a:t>
            </a:r>
            <a:r>
              <a:rPr lang="en-US" altLang="zh-CN" sz="2400" dirty="0">
                <a:latin typeface="+mn-ea"/>
                <a:ea typeface="+mn-ea"/>
              </a:rPr>
              <a:t>2,X</a:t>
            </a:r>
            <a:r>
              <a:rPr lang="zh-CN" altLang="zh-CN" sz="2400" dirty="0">
                <a:latin typeface="+mn-ea"/>
                <a:ea typeface="+mn-ea"/>
              </a:rPr>
              <a:t>≤</a:t>
            </a:r>
            <a:r>
              <a:rPr lang="en-US" altLang="zh-CN" sz="2400" dirty="0">
                <a:latin typeface="+mn-ea"/>
                <a:ea typeface="+mn-ea"/>
              </a:rPr>
              <a:t>1</a:t>
            </a:r>
            <a:endParaRPr lang="zh-CN" altLang="zh-CN" sz="2400" dirty="0">
              <a:latin typeface="+mn-ea"/>
              <a:ea typeface="+mn-ea"/>
            </a:endParaRPr>
          </a:p>
        </p:txBody>
      </p:sp>
      <p:pic>
        <p:nvPicPr>
          <p:cNvPr id="145413" name="图片 8">
            <a:extLst>
              <a:ext uri="{FF2B5EF4-FFF2-40B4-BE49-F238E27FC236}">
                <a16:creationId xmlns:a16="http://schemas.microsoft.com/office/drawing/2014/main" id="{F67F1DFE-F84F-1A4E-86AD-73C672BCE0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362325"/>
            <a:ext cx="2462212" cy="2659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5414" name="1 Título">
            <a:extLst>
              <a:ext uri="{FF2B5EF4-FFF2-40B4-BE49-F238E27FC236}">
                <a16:creationId xmlns:a16="http://schemas.microsoft.com/office/drawing/2014/main" id="{85650510-2179-964F-982A-07D8E56C43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5415" name="1 Título">
            <a:extLst>
              <a:ext uri="{FF2B5EF4-FFF2-40B4-BE49-F238E27FC236}">
                <a16:creationId xmlns:a16="http://schemas.microsoft.com/office/drawing/2014/main" id="{8A3A522E-599F-574A-8DCA-C2BAC80337C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标题 3">
            <a:extLst>
              <a:ext uri="{FF2B5EF4-FFF2-40B4-BE49-F238E27FC236}">
                <a16:creationId xmlns:a16="http://schemas.microsoft.com/office/drawing/2014/main" id="{987BA82E-0A15-E443-A11F-603245B9046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47458" name="内容占位符 4">
            <a:extLst>
              <a:ext uri="{FF2B5EF4-FFF2-40B4-BE49-F238E27FC236}">
                <a16:creationId xmlns:a16="http://schemas.microsoft.com/office/drawing/2014/main" id="{53C17A12-0C51-284C-B3D2-2E67B0BD82EB}"/>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5.</a:t>
            </a:r>
            <a:r>
              <a:rPr lang="zh-CN" altLang="en-US" sz="2400" b="1">
                <a:latin typeface="宋体" panose="02010600030101010101" pitchFamily="2" charset="-122"/>
              </a:rPr>
              <a:t>条件组合覆盖</a:t>
            </a:r>
          </a:p>
        </p:txBody>
      </p:sp>
      <p:sp>
        <p:nvSpPr>
          <p:cNvPr id="147459" name="TextBox 7">
            <a:extLst>
              <a:ext uri="{FF2B5EF4-FFF2-40B4-BE49-F238E27FC236}">
                <a16:creationId xmlns:a16="http://schemas.microsoft.com/office/drawing/2014/main" id="{21CBF625-5AFD-1A4E-ADCF-2691560B62F6}"/>
              </a:ext>
            </a:extLst>
          </p:cNvPr>
          <p:cNvSpPr txBox="1">
            <a:spLocks noChangeArrowheads="1"/>
          </p:cNvSpPr>
          <p:nvPr/>
        </p:nvSpPr>
        <p:spPr bwMode="auto">
          <a:xfrm>
            <a:off x="385763" y="1628775"/>
            <a:ext cx="8434387"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200">
                <a:latin typeface="宋体" panose="02010600030101010101" pitchFamily="2" charset="-122"/>
              </a:rPr>
              <a:t>    </a:t>
            </a:r>
            <a:r>
              <a:rPr lang="zh-CN" altLang="zh-CN" sz="2400">
                <a:latin typeface="宋体" panose="02010600030101010101" pitchFamily="2" charset="-122"/>
              </a:rPr>
              <a:t>下面的</a:t>
            </a:r>
            <a:r>
              <a:rPr lang="en-US" altLang="zh-CN" sz="2400">
                <a:latin typeface="宋体" panose="02010600030101010101" pitchFamily="2" charset="-122"/>
              </a:rPr>
              <a:t>4</a:t>
            </a:r>
            <a:r>
              <a:rPr lang="zh-CN" altLang="zh-CN" sz="2400">
                <a:latin typeface="宋体" panose="02010600030101010101" pitchFamily="2" charset="-122"/>
              </a:rPr>
              <a:t>组测试数据使上面列出的</a:t>
            </a:r>
            <a:r>
              <a:rPr lang="en-US" altLang="zh-CN" sz="2400">
                <a:latin typeface="宋体" panose="02010600030101010101" pitchFamily="2" charset="-122"/>
              </a:rPr>
              <a:t>8</a:t>
            </a:r>
            <a:r>
              <a:rPr lang="zh-CN" altLang="zh-CN" sz="2400">
                <a:latin typeface="宋体" panose="02010600030101010101" pitchFamily="2" charset="-122"/>
              </a:rPr>
              <a:t>种条件组合每种至少出现一次：</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①</a:t>
            </a:r>
            <a:r>
              <a:rPr lang="en-US" altLang="zh-CN" sz="2400">
                <a:latin typeface="宋体" panose="02010600030101010101" pitchFamily="2" charset="-122"/>
              </a:rPr>
              <a:t> A=2,B=0,X=4(</a:t>
            </a:r>
            <a:r>
              <a:rPr lang="zh-CN" altLang="zh-CN" sz="2400">
                <a:latin typeface="宋体" panose="02010600030101010101" pitchFamily="2" charset="-122"/>
              </a:rPr>
              <a:t>针对（</a:t>
            </a:r>
            <a:r>
              <a:rPr lang="en-US" altLang="zh-CN" sz="2400">
                <a:latin typeface="宋体" panose="02010600030101010101" pitchFamily="2" charset="-122"/>
              </a:rPr>
              <a:t>1</a:t>
            </a:r>
            <a:r>
              <a:rPr lang="zh-CN" altLang="zh-CN" sz="2400">
                <a:latin typeface="宋体" panose="02010600030101010101" pitchFamily="2" charset="-122"/>
              </a:rPr>
              <a:t>）和（</a:t>
            </a:r>
            <a:r>
              <a:rPr lang="en-US" altLang="zh-CN" sz="2400">
                <a:latin typeface="宋体" panose="02010600030101010101" pitchFamily="2" charset="-122"/>
              </a:rPr>
              <a:t>5</a:t>
            </a:r>
            <a:r>
              <a:rPr lang="zh-CN" altLang="zh-CN" sz="2400">
                <a:latin typeface="宋体" panose="02010600030101010101" pitchFamily="2" charset="-122"/>
              </a:rPr>
              <a:t>），执行路径</a:t>
            </a:r>
            <a:r>
              <a:rPr lang="en-US" altLang="zh-CN" sz="2400">
                <a:latin typeface="宋体" panose="02010600030101010101" pitchFamily="2" charset="-122"/>
              </a:rPr>
              <a:t>sacbed)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②</a:t>
            </a:r>
            <a:r>
              <a:rPr lang="en-US" altLang="zh-CN" sz="2400">
                <a:latin typeface="宋体" panose="02010600030101010101" pitchFamily="2" charset="-122"/>
              </a:rPr>
              <a:t> A=2,B=1,X=1(</a:t>
            </a:r>
            <a:r>
              <a:rPr lang="zh-CN" altLang="zh-CN" sz="2400">
                <a:latin typeface="宋体" panose="02010600030101010101" pitchFamily="2" charset="-122"/>
              </a:rPr>
              <a:t>针对（</a:t>
            </a:r>
            <a:r>
              <a:rPr lang="en-US" altLang="zh-CN" sz="2400">
                <a:latin typeface="宋体" panose="02010600030101010101" pitchFamily="2" charset="-122"/>
              </a:rPr>
              <a:t>2</a:t>
            </a:r>
            <a:r>
              <a:rPr lang="zh-CN" altLang="zh-CN" sz="2400">
                <a:latin typeface="宋体" panose="02010600030101010101" pitchFamily="2" charset="-122"/>
              </a:rPr>
              <a:t>）和（</a:t>
            </a:r>
            <a:r>
              <a:rPr lang="en-US" altLang="zh-CN" sz="2400">
                <a:latin typeface="宋体" panose="02010600030101010101" pitchFamily="2" charset="-122"/>
              </a:rPr>
              <a:t>6</a:t>
            </a:r>
            <a:r>
              <a:rPr lang="zh-CN" altLang="zh-CN" sz="2400">
                <a:latin typeface="宋体" panose="02010600030101010101" pitchFamily="2" charset="-122"/>
              </a:rPr>
              <a:t>），执行路径</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③</a:t>
            </a:r>
            <a:r>
              <a:rPr lang="en-US" altLang="zh-CN" sz="2400">
                <a:latin typeface="宋体" panose="02010600030101010101" pitchFamily="2" charset="-122"/>
              </a:rPr>
              <a:t> A=1,B=0,X=2(</a:t>
            </a:r>
            <a:r>
              <a:rPr lang="zh-CN" altLang="zh-CN" sz="2400">
                <a:latin typeface="宋体" panose="02010600030101010101" pitchFamily="2" charset="-122"/>
              </a:rPr>
              <a:t>针对（</a:t>
            </a:r>
            <a:r>
              <a:rPr lang="en-US" altLang="zh-CN" sz="2400">
                <a:latin typeface="宋体" panose="02010600030101010101" pitchFamily="2" charset="-122"/>
              </a:rPr>
              <a:t>3</a:t>
            </a:r>
            <a:r>
              <a:rPr lang="zh-CN" altLang="zh-CN" sz="2400">
                <a:latin typeface="宋体" panose="02010600030101010101" pitchFamily="2" charset="-122"/>
              </a:rPr>
              <a:t>）和（</a:t>
            </a:r>
            <a:r>
              <a:rPr lang="en-US" altLang="zh-CN" sz="2400">
                <a:latin typeface="宋体" panose="02010600030101010101" pitchFamily="2" charset="-122"/>
              </a:rPr>
              <a:t>7</a:t>
            </a:r>
            <a:r>
              <a:rPr lang="zh-CN" altLang="zh-CN" sz="2400">
                <a:latin typeface="宋体" panose="02010600030101010101" pitchFamily="2" charset="-122"/>
              </a:rPr>
              <a:t>），执行路径</a:t>
            </a:r>
            <a:r>
              <a:rPr lang="en-US" altLang="zh-CN" sz="2400">
                <a:latin typeface="宋体" panose="02010600030101010101" pitchFamily="2" charset="-122"/>
              </a:rPr>
              <a:t>sabed)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④</a:t>
            </a:r>
            <a:r>
              <a:rPr lang="en-US" altLang="zh-CN" sz="2400">
                <a:latin typeface="宋体" panose="02010600030101010101" pitchFamily="2" charset="-122"/>
              </a:rPr>
              <a:t> A=1,B=1,X=1(</a:t>
            </a:r>
            <a:r>
              <a:rPr lang="zh-CN" altLang="zh-CN" sz="2400">
                <a:latin typeface="宋体" panose="02010600030101010101" pitchFamily="2" charset="-122"/>
              </a:rPr>
              <a:t>针对（</a:t>
            </a:r>
            <a:r>
              <a:rPr lang="en-US" altLang="zh-CN" sz="2400">
                <a:latin typeface="宋体" panose="02010600030101010101" pitchFamily="2" charset="-122"/>
              </a:rPr>
              <a:t>4</a:t>
            </a:r>
            <a:r>
              <a:rPr lang="zh-CN" altLang="zh-CN" sz="2400">
                <a:latin typeface="宋体" panose="02010600030101010101" pitchFamily="2" charset="-122"/>
              </a:rPr>
              <a:t>）和（</a:t>
            </a:r>
            <a:r>
              <a:rPr lang="en-US" altLang="zh-CN" sz="2400">
                <a:latin typeface="宋体" panose="02010600030101010101" pitchFamily="2" charset="-122"/>
              </a:rPr>
              <a:t>8</a:t>
            </a:r>
            <a:r>
              <a:rPr lang="zh-CN" altLang="zh-CN" sz="2400">
                <a:latin typeface="宋体" panose="02010600030101010101" pitchFamily="2" charset="-122"/>
              </a:rPr>
              <a:t>），执行路径</a:t>
            </a:r>
            <a:r>
              <a:rPr lang="en-US" altLang="zh-CN" sz="2400">
                <a:latin typeface="宋体" panose="02010600030101010101" pitchFamily="2" charset="-122"/>
              </a:rPr>
              <a:t>sabd)</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显然，满足条件组合覆盖标准的测试数据，也一定满足判定覆盖、条件覆盖和判定</a:t>
            </a:r>
            <a:r>
              <a:rPr lang="en-US" altLang="zh-CN" sz="2400">
                <a:latin typeface="宋体" panose="02010600030101010101" pitchFamily="2" charset="-122"/>
              </a:rPr>
              <a:t>/</a:t>
            </a:r>
            <a:r>
              <a:rPr lang="zh-CN" altLang="zh-CN" sz="2400">
                <a:latin typeface="宋体" panose="02010600030101010101" pitchFamily="2" charset="-122"/>
              </a:rPr>
              <a:t>条件覆盖标准。因此，条件组合覆盖是前述几种覆盖标准中最强的。但是，满足条件组合覆盖标准的测试数据并不一定能使程序中的每条路径都执行到，例如，上述</a:t>
            </a:r>
            <a:r>
              <a:rPr lang="en-US" altLang="zh-CN" sz="2400">
                <a:latin typeface="宋体" panose="02010600030101010101" pitchFamily="2" charset="-122"/>
              </a:rPr>
              <a:t>4</a:t>
            </a:r>
            <a:r>
              <a:rPr lang="zh-CN" altLang="zh-CN" sz="2400">
                <a:latin typeface="宋体" panose="02010600030101010101" pitchFamily="2" charset="-122"/>
              </a:rPr>
              <a:t>组测试数据都没有测试到路径</a:t>
            </a:r>
            <a:r>
              <a:rPr lang="en-US" altLang="zh-CN" sz="2400">
                <a:latin typeface="宋体" panose="02010600030101010101" pitchFamily="2" charset="-122"/>
              </a:rPr>
              <a:t>sacbd</a:t>
            </a:r>
            <a:r>
              <a:rPr lang="zh-CN" altLang="zh-CN" sz="2400">
                <a:latin typeface="宋体" panose="02010600030101010101" pitchFamily="2" charset="-122"/>
              </a:rPr>
              <a:t>。</a:t>
            </a:r>
          </a:p>
        </p:txBody>
      </p:sp>
      <p:sp>
        <p:nvSpPr>
          <p:cNvPr id="147460" name="1 Título">
            <a:extLst>
              <a:ext uri="{FF2B5EF4-FFF2-40B4-BE49-F238E27FC236}">
                <a16:creationId xmlns:a16="http://schemas.microsoft.com/office/drawing/2014/main" id="{66EB31E1-BB71-8249-B376-84E6996FEEB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7461" name="1 Título">
            <a:extLst>
              <a:ext uri="{FF2B5EF4-FFF2-40B4-BE49-F238E27FC236}">
                <a16:creationId xmlns:a16="http://schemas.microsoft.com/office/drawing/2014/main" id="{9563CE47-B44B-C94E-802F-9CF488105B7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标题 3">
            <a:extLst>
              <a:ext uri="{FF2B5EF4-FFF2-40B4-BE49-F238E27FC236}">
                <a16:creationId xmlns:a16="http://schemas.microsoft.com/office/drawing/2014/main" id="{14D7ADF7-8E93-1340-B302-3C946A505C4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26629" name="内容占位符 4">
            <a:extLst>
              <a:ext uri="{FF2B5EF4-FFF2-40B4-BE49-F238E27FC236}">
                <a16:creationId xmlns:a16="http://schemas.microsoft.com/office/drawing/2014/main" id="{85E38D25-F4F4-5741-AD01-1316DDFBB347}"/>
              </a:ext>
            </a:extLst>
          </p:cNvPr>
          <p:cNvSpPr>
            <a:spLocks noGrp="1"/>
          </p:cNvSpPr>
          <p:nvPr>
            <p:ph idx="1"/>
          </p:nvPr>
        </p:nvSpPr>
        <p:spPr>
          <a:xfrm>
            <a:off x="395288" y="1095375"/>
            <a:ext cx="8229600" cy="604838"/>
          </a:xfrm>
        </p:spPr>
        <p:txBody>
          <a:bodyPr/>
          <a:lstStyle/>
          <a:p>
            <a:pPr marL="0" indent="0">
              <a:buFont typeface="Arial" charset="0"/>
              <a:buNone/>
              <a:defRPr/>
            </a:pPr>
            <a:r>
              <a:rPr lang="en-US" altLang="zh-CN" sz="2400" b="1" dirty="0">
                <a:latin typeface="+mn-ea"/>
              </a:rPr>
              <a:t>6.</a:t>
            </a:r>
            <a:r>
              <a:rPr lang="zh-CN" altLang="en-US" sz="2400" b="1" dirty="0">
                <a:latin typeface="+mn-ea"/>
              </a:rPr>
              <a:t>点覆盖</a:t>
            </a:r>
          </a:p>
        </p:txBody>
      </p:sp>
      <p:sp>
        <p:nvSpPr>
          <p:cNvPr id="149507" name="TextBox 7">
            <a:extLst>
              <a:ext uri="{FF2B5EF4-FFF2-40B4-BE49-F238E27FC236}">
                <a16:creationId xmlns:a16="http://schemas.microsoft.com/office/drawing/2014/main" id="{A3C1E6C9-9BB5-814C-8E1C-4152876E47F2}"/>
              </a:ext>
            </a:extLst>
          </p:cNvPr>
          <p:cNvSpPr txBox="1">
            <a:spLocks noChangeArrowheads="1"/>
          </p:cNvSpPr>
          <p:nvPr/>
        </p:nvSpPr>
        <p:spPr bwMode="auto">
          <a:xfrm>
            <a:off x="528638" y="1773238"/>
            <a:ext cx="8291512" cy="407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从对程序路径的覆盖程度分析，能够提出下述一些主要的逻辑覆盖标准。</a:t>
            </a:r>
            <a:endParaRPr lang="en-US" altLang="zh-CN" sz="2400">
              <a:latin typeface="宋体" panose="02010600030101010101" pitchFamily="2" charset="-122"/>
            </a:endParaRPr>
          </a:p>
          <a:p>
            <a:pPr>
              <a:lnSpc>
                <a:spcPts val="35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图论中</a:t>
            </a:r>
            <a:r>
              <a:rPr lang="zh-CN" altLang="zh-CN" sz="2400" b="1">
                <a:solidFill>
                  <a:srgbClr val="C00000"/>
                </a:solidFill>
                <a:latin typeface="宋体" panose="02010600030101010101" pitchFamily="2" charset="-122"/>
              </a:rPr>
              <a:t>点覆盖</a:t>
            </a:r>
            <a:r>
              <a:rPr lang="zh-CN" altLang="zh-CN" sz="2400">
                <a:latin typeface="宋体" panose="02010600030101010101" pitchFamily="2" charset="-122"/>
              </a:rPr>
              <a:t>的定义如下：如果连通图</a:t>
            </a:r>
            <a:r>
              <a:rPr lang="en-US" altLang="zh-CN" sz="2400">
                <a:latin typeface="宋体" panose="02010600030101010101" pitchFamily="2" charset="-122"/>
              </a:rPr>
              <a:t>G</a:t>
            </a:r>
            <a:r>
              <a:rPr lang="zh-CN" altLang="zh-CN" sz="2400">
                <a:latin typeface="宋体" panose="02010600030101010101" pitchFamily="2" charset="-122"/>
              </a:rPr>
              <a:t>的子图</a:t>
            </a:r>
            <a:r>
              <a:rPr lang="en-US" altLang="zh-CN" sz="2400">
                <a:latin typeface="宋体" panose="02010600030101010101" pitchFamily="2" charset="-122"/>
              </a:rPr>
              <a:t>G</a:t>
            </a:r>
            <a:r>
              <a:rPr lang="zh-CN" altLang="zh-CN" sz="2400">
                <a:latin typeface="宋体" panose="02010600030101010101" pitchFamily="2" charset="-122"/>
              </a:rPr>
              <a:t>′是连通的，而且包含</a:t>
            </a:r>
            <a:r>
              <a:rPr lang="en-US" altLang="zh-CN" sz="2400">
                <a:latin typeface="宋体" panose="02010600030101010101" pitchFamily="2" charset="-122"/>
              </a:rPr>
              <a:t>G</a:t>
            </a:r>
            <a:r>
              <a:rPr lang="zh-CN" altLang="zh-CN" sz="2400">
                <a:latin typeface="宋体" panose="02010600030101010101" pitchFamily="2" charset="-122"/>
              </a:rPr>
              <a:t>的所有结点，则称</a:t>
            </a:r>
            <a:r>
              <a:rPr lang="en-US" altLang="zh-CN" sz="2400">
                <a:latin typeface="宋体" panose="02010600030101010101" pitchFamily="2" charset="-122"/>
              </a:rPr>
              <a:t>G</a:t>
            </a:r>
            <a:r>
              <a:rPr lang="zh-CN" altLang="zh-CN" sz="2400">
                <a:latin typeface="宋体" panose="02010600030101010101" pitchFamily="2" charset="-122"/>
              </a:rPr>
              <a:t>′是</a:t>
            </a:r>
            <a:r>
              <a:rPr lang="en-US" altLang="zh-CN" sz="2400">
                <a:latin typeface="宋体" panose="02010600030101010101" pitchFamily="2" charset="-122"/>
              </a:rPr>
              <a:t>G</a:t>
            </a:r>
            <a:r>
              <a:rPr lang="zh-CN" altLang="zh-CN" sz="2400">
                <a:latin typeface="宋体" panose="02010600030101010101" pitchFamily="2" charset="-122"/>
              </a:rPr>
              <a:t>的点覆盖。</a:t>
            </a:r>
            <a:endParaRPr lang="en-US" altLang="zh-CN" sz="2400">
              <a:latin typeface="宋体" panose="02010600030101010101" pitchFamily="2" charset="-122"/>
            </a:endParaRPr>
          </a:p>
          <a:p>
            <a:pPr>
              <a:lnSpc>
                <a:spcPts val="35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在第</a:t>
            </a:r>
            <a:r>
              <a:rPr lang="en-US" altLang="zh-CN" sz="2400">
                <a:latin typeface="宋体" panose="02010600030101010101" pitchFamily="2" charset="-122"/>
              </a:rPr>
              <a:t>6.5</a:t>
            </a:r>
            <a:r>
              <a:rPr lang="zh-CN" altLang="zh-CN" sz="2400">
                <a:latin typeface="宋体" panose="02010600030101010101" pitchFamily="2" charset="-122"/>
              </a:rPr>
              <a:t>节中已经讲述了从程序流程图导出流图的方法。在正常情况下流图是连通的有向图。满足点覆盖标准要求选取足够多的测试数据，使得程序执行路径至少经过流图的每个结点一次，由于流图的每个结点与一条或多条语句相对应，显然，</a:t>
            </a:r>
            <a:r>
              <a:rPr lang="zh-CN" altLang="zh-CN" sz="2400" b="1">
                <a:latin typeface="宋体" panose="02010600030101010101" pitchFamily="2" charset="-122"/>
              </a:rPr>
              <a:t>点覆盖标准和语句覆盖标准是相同的</a:t>
            </a:r>
            <a:r>
              <a:rPr lang="zh-CN" altLang="zh-CN" sz="2400">
                <a:latin typeface="宋体" panose="02010600030101010101" pitchFamily="2" charset="-122"/>
              </a:rPr>
              <a:t>。</a:t>
            </a:r>
          </a:p>
        </p:txBody>
      </p:sp>
      <p:sp>
        <p:nvSpPr>
          <p:cNvPr id="149508" name="1 Título">
            <a:extLst>
              <a:ext uri="{FF2B5EF4-FFF2-40B4-BE49-F238E27FC236}">
                <a16:creationId xmlns:a16="http://schemas.microsoft.com/office/drawing/2014/main" id="{4B1BCBCA-511F-8D4C-B012-3F621690E1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49509" name="1 Título">
            <a:extLst>
              <a:ext uri="{FF2B5EF4-FFF2-40B4-BE49-F238E27FC236}">
                <a16:creationId xmlns:a16="http://schemas.microsoft.com/office/drawing/2014/main" id="{284B698D-AB03-6644-8F21-3A32A2AED40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标题 3">
            <a:extLst>
              <a:ext uri="{FF2B5EF4-FFF2-40B4-BE49-F238E27FC236}">
                <a16:creationId xmlns:a16="http://schemas.microsoft.com/office/drawing/2014/main" id="{07E9D950-46FD-DD43-AF51-4A870E0CC7E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1554" name="内容占位符 4">
            <a:extLst>
              <a:ext uri="{FF2B5EF4-FFF2-40B4-BE49-F238E27FC236}">
                <a16:creationId xmlns:a16="http://schemas.microsoft.com/office/drawing/2014/main" id="{E01870F1-378A-644D-A561-C97B7D30B4FF}"/>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sz="2400" b="1">
                <a:latin typeface="宋体" panose="02010600030101010101" pitchFamily="2" charset="-122"/>
              </a:rPr>
              <a:t>7.</a:t>
            </a:r>
            <a:r>
              <a:rPr lang="zh-CN" altLang="en-US" sz="2400" b="1">
                <a:latin typeface="宋体" panose="02010600030101010101" pitchFamily="2" charset="-122"/>
              </a:rPr>
              <a:t>边覆盖和路径覆盖</a:t>
            </a:r>
          </a:p>
        </p:txBody>
      </p:sp>
      <p:sp>
        <p:nvSpPr>
          <p:cNvPr id="151555" name="TextBox 7">
            <a:extLst>
              <a:ext uri="{FF2B5EF4-FFF2-40B4-BE49-F238E27FC236}">
                <a16:creationId xmlns:a16="http://schemas.microsoft.com/office/drawing/2014/main" id="{AB466D3E-F85A-6D44-9113-C3BE436EEDA8}"/>
              </a:ext>
            </a:extLst>
          </p:cNvPr>
          <p:cNvSpPr txBox="1">
            <a:spLocks noChangeArrowheads="1"/>
          </p:cNvSpPr>
          <p:nvPr/>
        </p:nvSpPr>
        <p:spPr bwMode="auto">
          <a:xfrm>
            <a:off x="539750" y="1874838"/>
            <a:ext cx="8158163"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图论中</a:t>
            </a:r>
            <a:r>
              <a:rPr lang="zh-CN" altLang="zh-CN" sz="2400" b="1">
                <a:solidFill>
                  <a:srgbClr val="C00000"/>
                </a:solidFill>
                <a:latin typeface="宋体" panose="02010600030101010101" pitchFamily="2" charset="-122"/>
              </a:rPr>
              <a:t>边覆盖</a:t>
            </a:r>
            <a:r>
              <a:rPr lang="zh-CN" altLang="zh-CN" sz="2400">
                <a:latin typeface="宋体" panose="02010600030101010101" pitchFamily="2" charset="-122"/>
              </a:rPr>
              <a:t>的定义是：如果连通图</a:t>
            </a:r>
            <a:r>
              <a:rPr lang="en-US" altLang="zh-CN" sz="2400">
                <a:latin typeface="宋体" panose="02010600030101010101" pitchFamily="2" charset="-122"/>
              </a:rPr>
              <a:t>G</a:t>
            </a:r>
            <a:r>
              <a:rPr lang="zh-CN" altLang="zh-CN" sz="2400">
                <a:latin typeface="宋体" panose="02010600030101010101" pitchFamily="2" charset="-122"/>
              </a:rPr>
              <a:t>的子图</a:t>
            </a:r>
            <a:r>
              <a:rPr lang="en-US" altLang="zh-CN" sz="2400">
                <a:latin typeface="宋体" panose="02010600030101010101" pitchFamily="2" charset="-122"/>
              </a:rPr>
              <a:t>G</a:t>
            </a:r>
            <a:r>
              <a:rPr lang="zh-CN" altLang="zh-CN" sz="2400">
                <a:latin typeface="宋体" panose="02010600030101010101" pitchFamily="2" charset="-122"/>
              </a:rPr>
              <a:t>″是连通的，而且包含</a:t>
            </a:r>
            <a:r>
              <a:rPr lang="en-US" altLang="zh-CN" sz="2400">
                <a:latin typeface="宋体" panose="02010600030101010101" pitchFamily="2" charset="-122"/>
              </a:rPr>
              <a:t>G</a:t>
            </a:r>
            <a:r>
              <a:rPr lang="zh-CN" altLang="zh-CN" sz="2400">
                <a:latin typeface="宋体" panose="02010600030101010101" pitchFamily="2" charset="-122"/>
              </a:rPr>
              <a:t>的所有边，则称</a:t>
            </a:r>
            <a:r>
              <a:rPr lang="en-US" altLang="zh-CN" sz="2400">
                <a:latin typeface="宋体" panose="02010600030101010101" pitchFamily="2" charset="-122"/>
              </a:rPr>
              <a:t>G</a:t>
            </a:r>
            <a:r>
              <a:rPr lang="zh-CN" altLang="zh-CN" sz="2400">
                <a:latin typeface="宋体" panose="02010600030101010101" pitchFamily="2" charset="-122"/>
              </a:rPr>
              <a:t>″是</a:t>
            </a:r>
            <a:r>
              <a:rPr lang="en-US" altLang="zh-CN" sz="2400">
                <a:latin typeface="宋体" panose="02010600030101010101" pitchFamily="2" charset="-122"/>
              </a:rPr>
              <a:t>G</a:t>
            </a:r>
            <a:r>
              <a:rPr lang="zh-CN" altLang="zh-CN" sz="2400">
                <a:latin typeface="宋体" panose="02010600030101010101" pitchFamily="2" charset="-122"/>
              </a:rPr>
              <a:t>的边覆盖。为了满足边覆盖的测试标准，要求选取足够多测试数据，使得程序执行路径至少经过流图中每条边一次。</a:t>
            </a:r>
            <a:r>
              <a:rPr lang="zh-CN" altLang="zh-CN" sz="2400" b="1">
                <a:latin typeface="宋体" panose="02010600030101010101" pitchFamily="2" charset="-122"/>
              </a:rPr>
              <a:t>通常边覆盖和判定覆盖是一致的。</a:t>
            </a:r>
            <a:endParaRPr lang="en-US" altLang="zh-CN" sz="2400" b="1">
              <a:latin typeface="宋体" panose="02010600030101010101" pitchFamily="2" charset="-122"/>
            </a:endParaRPr>
          </a:p>
          <a:p>
            <a:pPr>
              <a:lnSpc>
                <a:spcPts val="36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路径覆盖</a:t>
            </a:r>
            <a:r>
              <a:rPr lang="zh-CN" altLang="zh-CN" sz="2400">
                <a:latin typeface="宋体" panose="02010600030101010101" pitchFamily="2" charset="-122"/>
              </a:rPr>
              <a:t>的含义是，选取足够多测试数据，使程序的每条可能路径都至少执行一次</a:t>
            </a:r>
            <a:r>
              <a:rPr lang="en-US" altLang="zh-CN" sz="2400">
                <a:latin typeface="宋体" panose="02010600030101010101" pitchFamily="2" charset="-122"/>
              </a:rPr>
              <a:t>(</a:t>
            </a:r>
            <a:r>
              <a:rPr lang="zh-CN" altLang="zh-CN" sz="2400">
                <a:latin typeface="宋体" panose="02010600030101010101" pitchFamily="2" charset="-122"/>
              </a:rPr>
              <a:t>如果程序图中有环，则要求每个环至少经过一次</a:t>
            </a:r>
            <a:r>
              <a:rPr lang="en-US" altLang="zh-CN" sz="2400">
                <a:latin typeface="宋体" panose="02010600030101010101" pitchFamily="2" charset="-122"/>
              </a:rPr>
              <a:t>)</a:t>
            </a:r>
            <a:r>
              <a:rPr lang="zh-CN" altLang="zh-CN" sz="2400">
                <a:latin typeface="宋体" panose="02010600030101010101" pitchFamily="2" charset="-122"/>
              </a:rPr>
              <a:t>。</a:t>
            </a:r>
            <a:endParaRPr lang="zh-CN" altLang="zh-CN" sz="2400" b="1">
              <a:latin typeface="宋体" panose="02010600030101010101" pitchFamily="2" charset="-122"/>
            </a:endParaRPr>
          </a:p>
        </p:txBody>
      </p:sp>
      <p:sp>
        <p:nvSpPr>
          <p:cNvPr id="151556" name="1 Título">
            <a:extLst>
              <a:ext uri="{FF2B5EF4-FFF2-40B4-BE49-F238E27FC236}">
                <a16:creationId xmlns:a16="http://schemas.microsoft.com/office/drawing/2014/main" id="{B54ECFA7-EC9D-184C-B6CD-2A023FBAFCC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1557" name="1 Título">
            <a:extLst>
              <a:ext uri="{FF2B5EF4-FFF2-40B4-BE49-F238E27FC236}">
                <a16:creationId xmlns:a16="http://schemas.microsoft.com/office/drawing/2014/main" id="{ECAD71BD-8400-0945-8E87-C71A893818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7.6.1 </a:t>
            </a:r>
            <a:r>
              <a:rPr lang="zh-CN" altLang="en-US" sz="2400">
                <a:solidFill>
                  <a:srgbClr val="D9D9D9"/>
                </a:solidFill>
                <a:latin typeface="宋体" panose="02010600030101010101" pitchFamily="2" charset="-122"/>
              </a:rPr>
              <a:t>逻辑覆盖</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标题 3">
            <a:extLst>
              <a:ext uri="{FF2B5EF4-FFF2-40B4-BE49-F238E27FC236}">
                <a16:creationId xmlns:a16="http://schemas.microsoft.com/office/drawing/2014/main" id="{0B795CCA-2647-2544-B74A-AB50BFFC398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3602" name="内容占位符 4">
            <a:extLst>
              <a:ext uri="{FF2B5EF4-FFF2-40B4-BE49-F238E27FC236}">
                <a16:creationId xmlns:a16="http://schemas.microsoft.com/office/drawing/2014/main" id="{59FEAB08-F47C-6B4D-AF77-5F8C3EF7502A}"/>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7.6.2.</a:t>
            </a:r>
            <a:r>
              <a:rPr lang="zh-CN" altLang="en-US" b="1">
                <a:latin typeface="宋体" panose="02010600030101010101" pitchFamily="2" charset="-122"/>
              </a:rPr>
              <a:t>控制结构测试</a:t>
            </a:r>
            <a:endParaRPr lang="zh-CN" altLang="en-US" sz="2800" b="1">
              <a:latin typeface="宋体" panose="02010600030101010101" pitchFamily="2" charset="-122"/>
            </a:endParaRPr>
          </a:p>
        </p:txBody>
      </p:sp>
      <p:sp>
        <p:nvSpPr>
          <p:cNvPr id="153603" name="TextBox 7">
            <a:extLst>
              <a:ext uri="{FF2B5EF4-FFF2-40B4-BE49-F238E27FC236}">
                <a16:creationId xmlns:a16="http://schemas.microsoft.com/office/drawing/2014/main" id="{747C0892-A1BB-C847-8650-3D46C5D81EA7}"/>
              </a:ext>
            </a:extLst>
          </p:cNvPr>
          <p:cNvSpPr txBox="1">
            <a:spLocks noChangeArrowheads="1"/>
          </p:cNvSpPr>
          <p:nvPr/>
        </p:nvSpPr>
        <p:spPr bwMode="auto">
          <a:xfrm>
            <a:off x="539750" y="1803400"/>
            <a:ext cx="8280400" cy="41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基本路径测试</a:t>
            </a:r>
            <a:r>
              <a:rPr lang="zh-CN" altLang="zh-CN" sz="2400">
                <a:latin typeface="宋体" panose="02010600030101010101" pitchFamily="2" charset="-122"/>
              </a:rPr>
              <a:t>是</a:t>
            </a:r>
            <a:r>
              <a:rPr lang="en-US" altLang="zh-CN" sz="2400">
                <a:latin typeface="宋体" panose="02010600030101010101" pitchFamily="2" charset="-122"/>
              </a:rPr>
              <a:t>Tom McCabe</a:t>
            </a:r>
            <a:r>
              <a:rPr lang="zh-CN" altLang="zh-CN" sz="2400">
                <a:latin typeface="宋体" panose="02010600030101010101" pitchFamily="2" charset="-122"/>
              </a:rPr>
              <a:t>提出的一种白盒测试技术。使用</a:t>
            </a:r>
            <a:r>
              <a:rPr lang="zh-CN" altLang="en-US" sz="2400">
                <a:latin typeface="宋体" panose="02010600030101010101" pitchFamily="2" charset="-122"/>
              </a:rPr>
              <a:t>基本路径测试</a:t>
            </a:r>
            <a:r>
              <a:rPr lang="zh-CN" altLang="zh-CN" sz="2400">
                <a:latin typeface="宋体" panose="02010600030101010101" pitchFamily="2" charset="-122"/>
              </a:rPr>
              <a:t>设计测试用例时，首先计算程序的环形复杂度，并用该复杂度为指南定义执行路径的基本集合，从该基本集合导出的测试用例可以保证程序中的每条语句至少执行一次，而且每个条件在执行时都将分别取真、假两种值。</a:t>
            </a:r>
            <a:endParaRPr lang="en-US"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使用基本路径测试技术设计测试用例的步骤如下。</a:t>
            </a:r>
          </a:p>
          <a:p>
            <a:pPr>
              <a:lnSpc>
                <a:spcPts val="32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① 根据过程设计结果画出相应的流图。</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例如，为了用基本路径测试技术测试下列的用</a:t>
            </a:r>
            <a:r>
              <a:rPr lang="en-US" altLang="zh-CN" sz="2400">
                <a:latin typeface="宋体" panose="02010600030101010101" pitchFamily="2" charset="-122"/>
              </a:rPr>
              <a:t>PDL</a:t>
            </a:r>
            <a:r>
              <a:rPr lang="zh-CN" altLang="zh-CN" sz="2400">
                <a:latin typeface="宋体" panose="02010600030101010101" pitchFamily="2" charset="-122"/>
              </a:rPr>
              <a:t>描述的求平均值过程，首先画出</a:t>
            </a:r>
            <a:r>
              <a:rPr lang="zh-CN" altLang="en-US" sz="2400">
                <a:latin typeface="宋体" panose="02010600030101010101" pitchFamily="2" charset="-122"/>
              </a:rPr>
              <a:t>下图</a:t>
            </a:r>
            <a:r>
              <a:rPr lang="zh-CN" altLang="zh-CN" sz="2400">
                <a:latin typeface="宋体" panose="02010600030101010101" pitchFamily="2" charset="-122"/>
              </a:rPr>
              <a:t>所示的流图。注意，为了正确地画出流图，这里把被映射为流图结点的</a:t>
            </a:r>
            <a:r>
              <a:rPr lang="en-US" altLang="zh-CN" sz="2400">
                <a:latin typeface="宋体" panose="02010600030101010101" pitchFamily="2" charset="-122"/>
              </a:rPr>
              <a:t>PDL</a:t>
            </a:r>
            <a:r>
              <a:rPr lang="zh-CN" altLang="zh-CN" sz="2400">
                <a:latin typeface="宋体" panose="02010600030101010101" pitchFamily="2" charset="-122"/>
              </a:rPr>
              <a:t>语句编了序号。</a:t>
            </a:r>
            <a:endParaRPr lang="zh-CN" altLang="zh-CN" sz="2400" b="1">
              <a:latin typeface="宋体" panose="02010600030101010101" pitchFamily="2" charset="-122"/>
            </a:endParaRPr>
          </a:p>
        </p:txBody>
      </p:sp>
      <p:sp>
        <p:nvSpPr>
          <p:cNvPr id="153604" name="1 Título">
            <a:extLst>
              <a:ext uri="{FF2B5EF4-FFF2-40B4-BE49-F238E27FC236}">
                <a16:creationId xmlns:a16="http://schemas.microsoft.com/office/drawing/2014/main" id="{58F43A62-3D02-784A-84D1-8A617D3FECB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3605" name="1 Título">
            <a:extLst>
              <a:ext uri="{FF2B5EF4-FFF2-40B4-BE49-F238E27FC236}">
                <a16:creationId xmlns:a16="http://schemas.microsoft.com/office/drawing/2014/main" id="{1FC214A5-B289-7E42-9FBE-4CE279FBE1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标题 3">
            <a:extLst>
              <a:ext uri="{FF2B5EF4-FFF2-40B4-BE49-F238E27FC236}">
                <a16:creationId xmlns:a16="http://schemas.microsoft.com/office/drawing/2014/main" id="{6ED299D7-0D43-C049-B198-281534B23E13}"/>
              </a:ext>
            </a:extLst>
          </p:cNvPr>
          <p:cNvSpPr>
            <a:spLocks noGrp="1"/>
          </p:cNvSpPr>
          <p:nvPr>
            <p:ph type="title"/>
          </p:nvPr>
        </p:nvSpPr>
        <p:spPr>
          <a:xfrm>
            <a:off x="457200" y="-17463"/>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5650" name="内容占位符 4">
            <a:extLst>
              <a:ext uri="{FF2B5EF4-FFF2-40B4-BE49-F238E27FC236}">
                <a16:creationId xmlns:a16="http://schemas.microsoft.com/office/drawing/2014/main" id="{31727E41-2A56-054A-85F3-4C7FCFAB9487}"/>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32775" name="TextBox 7">
            <a:extLst>
              <a:ext uri="{FF2B5EF4-FFF2-40B4-BE49-F238E27FC236}">
                <a16:creationId xmlns:a16="http://schemas.microsoft.com/office/drawing/2014/main" id="{71CCD2A4-F0B8-4340-AA1F-10FBF0444BCD}"/>
              </a:ext>
            </a:extLst>
          </p:cNvPr>
          <p:cNvSpPr txBox="1">
            <a:spLocks noChangeArrowheads="1"/>
          </p:cNvSpPr>
          <p:nvPr/>
        </p:nvSpPr>
        <p:spPr bwMode="auto">
          <a:xfrm>
            <a:off x="684213" y="1557338"/>
            <a:ext cx="4103687" cy="447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indent="0">
              <a:lnSpc>
                <a:spcPts val="1900"/>
              </a:lnSpc>
              <a:defRPr/>
            </a:pPr>
            <a:r>
              <a:rPr lang="en-US" altLang="zh-CN" sz="1600" dirty="0">
                <a:latin typeface="+mn-ea"/>
                <a:ea typeface="+mn-ea"/>
              </a:rPr>
              <a:t>1</a:t>
            </a:r>
            <a:r>
              <a:rPr lang="zh-CN" altLang="en-US" sz="1600" dirty="0">
                <a:latin typeface="+mn-ea"/>
                <a:ea typeface="+mn-ea"/>
              </a:rPr>
              <a:t>：  </a:t>
            </a:r>
            <a:r>
              <a:rPr lang="en-US" altLang="zh-CN" sz="1600" dirty="0" err="1">
                <a:latin typeface="+mn-ea"/>
                <a:ea typeface="+mn-ea"/>
              </a:rPr>
              <a:t>i</a:t>
            </a:r>
            <a:r>
              <a:rPr lang="en-US" altLang="zh-CN" sz="1600" dirty="0">
                <a:latin typeface="+mn-ea"/>
                <a:ea typeface="+mn-ea"/>
              </a:rPr>
              <a:t>=1;</a:t>
            </a:r>
          </a:p>
          <a:p>
            <a:pPr marL="0" indent="0">
              <a:lnSpc>
                <a:spcPts val="1900"/>
              </a:lnSpc>
              <a:defRPr/>
            </a:pPr>
            <a:r>
              <a:rPr lang="en-US" altLang="zh-CN" sz="1600" dirty="0">
                <a:latin typeface="+mn-ea"/>
                <a:ea typeface="+mn-ea"/>
              </a:rPr>
              <a:t>     </a:t>
            </a:r>
            <a:r>
              <a:rPr lang="en-US" altLang="zh-CN" sz="1600" dirty="0" err="1">
                <a:latin typeface="+mn-ea"/>
                <a:ea typeface="+mn-ea"/>
              </a:rPr>
              <a:t>total.input</a:t>
            </a:r>
            <a:r>
              <a:rPr lang="en-US" altLang="zh-CN" sz="1600" dirty="0">
                <a:latin typeface="+mn-ea"/>
                <a:ea typeface="+mn-ea"/>
              </a:rPr>
              <a:t>=</a:t>
            </a:r>
            <a:r>
              <a:rPr lang="en-US" altLang="zh-CN" sz="1600" dirty="0" err="1">
                <a:latin typeface="+mn-ea"/>
                <a:ea typeface="+mn-ea"/>
              </a:rPr>
              <a:t>total.valid</a:t>
            </a:r>
            <a:r>
              <a:rPr lang="en-US" altLang="zh-CN" sz="1600" dirty="0">
                <a:latin typeface="+mn-ea"/>
                <a:ea typeface="+mn-ea"/>
              </a:rPr>
              <a:t>=0;</a:t>
            </a:r>
          </a:p>
          <a:p>
            <a:pPr marL="0" indent="0">
              <a:lnSpc>
                <a:spcPts val="1900"/>
              </a:lnSpc>
              <a:defRPr/>
            </a:pPr>
            <a:r>
              <a:rPr lang="en-US" altLang="zh-CN" sz="1600" dirty="0">
                <a:latin typeface="+mn-ea"/>
                <a:ea typeface="+mn-ea"/>
              </a:rPr>
              <a:t>     sum=0;</a:t>
            </a:r>
          </a:p>
          <a:p>
            <a:pPr marL="0" indent="0">
              <a:lnSpc>
                <a:spcPts val="1900"/>
              </a:lnSpc>
              <a:defRPr/>
            </a:pPr>
            <a:r>
              <a:rPr lang="en-US" altLang="zh-CN" sz="1600" dirty="0">
                <a:latin typeface="+mn-ea"/>
                <a:ea typeface="+mn-ea"/>
              </a:rPr>
              <a:t>2</a:t>
            </a:r>
            <a:r>
              <a:rPr lang="zh-CN" altLang="en-US" sz="1600" dirty="0">
                <a:latin typeface="+mn-ea"/>
                <a:ea typeface="+mn-ea"/>
              </a:rPr>
              <a:t>：  </a:t>
            </a:r>
            <a:r>
              <a:rPr lang="en-US" altLang="zh-CN" sz="1600" dirty="0">
                <a:latin typeface="+mn-ea"/>
                <a:ea typeface="+mn-ea"/>
              </a:rPr>
              <a:t>DO WHILE value[</a:t>
            </a:r>
            <a:r>
              <a:rPr lang="en-US" altLang="zh-CN" sz="1600" dirty="0" err="1">
                <a:latin typeface="+mn-ea"/>
                <a:ea typeface="+mn-ea"/>
              </a:rPr>
              <a:t>i</a:t>
            </a:r>
            <a:r>
              <a:rPr lang="en-US" altLang="zh-CN" sz="1600" dirty="0">
                <a:latin typeface="+mn-ea"/>
                <a:ea typeface="+mn-ea"/>
              </a:rPr>
              <a:t>] &lt;&gt; -999</a:t>
            </a:r>
          </a:p>
          <a:p>
            <a:pPr marL="0" indent="0">
              <a:lnSpc>
                <a:spcPts val="1900"/>
              </a:lnSpc>
              <a:defRPr/>
            </a:pPr>
            <a:r>
              <a:rPr lang="en-US" altLang="zh-CN" sz="1600" dirty="0">
                <a:latin typeface="+mn-ea"/>
                <a:ea typeface="+mn-ea"/>
              </a:rPr>
              <a:t>3</a:t>
            </a:r>
            <a:r>
              <a:rPr lang="zh-CN" altLang="en-US" sz="1600" dirty="0">
                <a:latin typeface="+mn-ea"/>
                <a:ea typeface="+mn-ea"/>
              </a:rPr>
              <a:t>：</a:t>
            </a:r>
            <a:r>
              <a:rPr lang="en-US" altLang="zh-CN" sz="1600" dirty="0">
                <a:latin typeface="+mn-ea"/>
                <a:ea typeface="+mn-ea"/>
              </a:rPr>
              <a:t>     AND </a:t>
            </a:r>
            <a:r>
              <a:rPr lang="en-US" altLang="zh-CN" sz="1600" dirty="0" err="1">
                <a:latin typeface="+mn-ea"/>
                <a:ea typeface="+mn-ea"/>
              </a:rPr>
              <a:t>total.input</a:t>
            </a:r>
            <a:r>
              <a:rPr lang="en-US" altLang="zh-CN" sz="1600" dirty="0">
                <a:latin typeface="+mn-ea"/>
                <a:ea typeface="+mn-ea"/>
              </a:rPr>
              <a:t>&lt;100</a:t>
            </a:r>
          </a:p>
          <a:p>
            <a:pPr marL="0" indent="0">
              <a:lnSpc>
                <a:spcPts val="1900"/>
              </a:lnSpc>
              <a:defRPr/>
            </a:pPr>
            <a:r>
              <a:rPr lang="en-US" altLang="zh-CN" sz="1600" dirty="0">
                <a:latin typeface="+mn-ea"/>
                <a:ea typeface="+mn-ea"/>
              </a:rPr>
              <a:t>4</a:t>
            </a:r>
            <a:r>
              <a:rPr lang="zh-CN" altLang="en-US" sz="1600" dirty="0">
                <a:latin typeface="+mn-ea"/>
                <a:ea typeface="+mn-ea"/>
              </a:rPr>
              <a:t>：  </a:t>
            </a:r>
            <a:r>
              <a:rPr lang="en-US" altLang="zh-CN" sz="1600" dirty="0">
                <a:latin typeface="+mn-ea"/>
                <a:ea typeface="+mn-ea"/>
              </a:rPr>
              <a:t>increment </a:t>
            </a:r>
            <a:r>
              <a:rPr lang="en-US" altLang="zh-CN" sz="1600" dirty="0" err="1">
                <a:latin typeface="+mn-ea"/>
                <a:ea typeface="+mn-ea"/>
              </a:rPr>
              <a:t>total.input</a:t>
            </a:r>
            <a:r>
              <a:rPr lang="en-US" altLang="zh-CN" sz="1600" dirty="0">
                <a:latin typeface="+mn-ea"/>
                <a:ea typeface="+mn-ea"/>
              </a:rPr>
              <a:t> by1;</a:t>
            </a:r>
          </a:p>
          <a:p>
            <a:pPr marL="0" indent="0">
              <a:lnSpc>
                <a:spcPts val="1900"/>
              </a:lnSpc>
              <a:defRPr/>
            </a:pPr>
            <a:r>
              <a:rPr lang="en-US" altLang="zh-CN" sz="1600" dirty="0">
                <a:latin typeface="+mn-ea"/>
                <a:ea typeface="+mn-ea"/>
              </a:rPr>
              <a:t>5</a:t>
            </a:r>
            <a:r>
              <a:rPr lang="zh-CN" altLang="en-US" sz="1600" dirty="0">
                <a:latin typeface="+mn-ea"/>
                <a:ea typeface="+mn-ea"/>
              </a:rPr>
              <a:t>：  </a:t>
            </a:r>
            <a:r>
              <a:rPr lang="en-US" altLang="zh-CN" sz="1600" dirty="0">
                <a:latin typeface="+mn-ea"/>
                <a:ea typeface="+mn-ea"/>
              </a:rPr>
              <a:t>IF value[</a:t>
            </a:r>
            <a:r>
              <a:rPr lang="en-US" altLang="zh-CN" sz="1600" dirty="0" err="1">
                <a:latin typeface="+mn-ea"/>
                <a:ea typeface="+mn-ea"/>
              </a:rPr>
              <a:t>i</a:t>
            </a:r>
            <a:r>
              <a:rPr lang="en-US" altLang="zh-CN" sz="1600" dirty="0">
                <a:latin typeface="+mn-ea"/>
                <a:ea typeface="+mn-ea"/>
              </a:rPr>
              <a:t>]&gt;=minimum</a:t>
            </a:r>
          </a:p>
          <a:p>
            <a:pPr marL="0" indent="0">
              <a:lnSpc>
                <a:spcPts val="1900"/>
              </a:lnSpc>
              <a:defRPr/>
            </a:pPr>
            <a:r>
              <a:rPr lang="en-US" altLang="zh-CN" sz="1600" dirty="0">
                <a:latin typeface="+mn-ea"/>
                <a:ea typeface="+mn-ea"/>
              </a:rPr>
              <a:t>6</a:t>
            </a:r>
            <a:r>
              <a:rPr lang="zh-CN" altLang="en-US" sz="1600" dirty="0">
                <a:latin typeface="+mn-ea"/>
                <a:ea typeface="+mn-ea"/>
              </a:rPr>
              <a:t>：</a:t>
            </a:r>
            <a:r>
              <a:rPr lang="en-US" altLang="zh-CN" sz="1600" dirty="0">
                <a:latin typeface="+mn-ea"/>
                <a:ea typeface="+mn-ea"/>
              </a:rPr>
              <a:t>     AND value[</a:t>
            </a:r>
            <a:r>
              <a:rPr lang="en-US" altLang="zh-CN" sz="1600" dirty="0" err="1">
                <a:latin typeface="+mn-ea"/>
                <a:ea typeface="+mn-ea"/>
              </a:rPr>
              <a:t>i</a:t>
            </a:r>
            <a:r>
              <a:rPr lang="en-US" altLang="zh-CN" sz="1600" dirty="0">
                <a:latin typeface="+mn-ea"/>
                <a:ea typeface="+mn-ea"/>
              </a:rPr>
              <a:t>]&lt;=maximum</a:t>
            </a:r>
          </a:p>
          <a:p>
            <a:pPr marL="0" indent="0">
              <a:lnSpc>
                <a:spcPts val="1900"/>
              </a:lnSpc>
              <a:defRPr/>
            </a:pPr>
            <a:r>
              <a:rPr lang="en-US" altLang="zh-CN" sz="1600" dirty="0">
                <a:latin typeface="+mn-ea"/>
                <a:ea typeface="+mn-ea"/>
              </a:rPr>
              <a:t>7</a:t>
            </a:r>
            <a:r>
              <a:rPr lang="zh-CN" altLang="zh-CN" sz="1600" dirty="0">
                <a:latin typeface="+mn-ea"/>
                <a:ea typeface="+mn-ea"/>
              </a:rPr>
              <a:t>：</a:t>
            </a:r>
            <a:r>
              <a:rPr lang="en-US" altLang="zh-CN" sz="1600" dirty="0">
                <a:latin typeface="+mn-ea"/>
                <a:ea typeface="+mn-ea"/>
              </a:rPr>
              <a:t>  THEN increment </a:t>
            </a:r>
            <a:r>
              <a:rPr lang="en-US" altLang="zh-CN" sz="1600" dirty="0" err="1">
                <a:latin typeface="+mn-ea"/>
                <a:ea typeface="+mn-ea"/>
              </a:rPr>
              <a:t>total.valid</a:t>
            </a:r>
            <a:r>
              <a:rPr lang="en-US" altLang="zh-CN" sz="1600" dirty="0">
                <a:latin typeface="+mn-ea"/>
                <a:ea typeface="+mn-ea"/>
              </a:rPr>
              <a:t> by 1;</a:t>
            </a:r>
          </a:p>
          <a:p>
            <a:pPr marL="0" indent="0">
              <a:lnSpc>
                <a:spcPts val="1900"/>
              </a:lnSpc>
              <a:defRPr/>
            </a:pPr>
            <a:r>
              <a:rPr lang="en-US" altLang="zh-CN" sz="1600" dirty="0">
                <a:latin typeface="+mn-ea"/>
                <a:ea typeface="+mn-ea"/>
              </a:rPr>
              <a:t>         sum=</a:t>
            </a:r>
            <a:r>
              <a:rPr lang="en-US" altLang="zh-CN" sz="1600" dirty="0" err="1">
                <a:latin typeface="+mn-ea"/>
                <a:ea typeface="+mn-ea"/>
              </a:rPr>
              <a:t>sum+value</a:t>
            </a:r>
            <a:r>
              <a:rPr lang="en-US" altLang="zh-CN" sz="1600" dirty="0">
                <a:latin typeface="+mn-ea"/>
                <a:ea typeface="+mn-ea"/>
              </a:rPr>
              <a:t>[</a:t>
            </a:r>
            <a:r>
              <a:rPr lang="en-US" altLang="zh-CN" sz="1600" dirty="0" err="1">
                <a:latin typeface="+mn-ea"/>
                <a:ea typeface="+mn-ea"/>
              </a:rPr>
              <a:t>i</a:t>
            </a:r>
            <a:r>
              <a:rPr lang="en-US" altLang="zh-CN" sz="1600" dirty="0">
                <a:latin typeface="+mn-ea"/>
                <a:ea typeface="+mn-ea"/>
              </a:rPr>
              <a:t>];</a:t>
            </a:r>
          </a:p>
          <a:p>
            <a:pPr marL="0" indent="0">
              <a:lnSpc>
                <a:spcPts val="1900"/>
              </a:lnSpc>
              <a:defRPr/>
            </a:pPr>
            <a:r>
              <a:rPr lang="en-US" altLang="zh-CN" sz="1600" dirty="0">
                <a:latin typeface="+mn-ea"/>
                <a:ea typeface="+mn-ea"/>
              </a:rPr>
              <a:t>8</a:t>
            </a:r>
            <a:r>
              <a:rPr lang="zh-CN" altLang="en-US" sz="1600" dirty="0">
                <a:latin typeface="+mn-ea"/>
                <a:ea typeface="+mn-ea"/>
              </a:rPr>
              <a:t>：    </a:t>
            </a:r>
            <a:r>
              <a:rPr lang="en-US" altLang="zh-CN" sz="1600" dirty="0">
                <a:latin typeface="+mn-ea"/>
                <a:ea typeface="+mn-ea"/>
              </a:rPr>
              <a:t>ENDIF</a:t>
            </a:r>
          </a:p>
          <a:p>
            <a:pPr marL="0" indent="0">
              <a:lnSpc>
                <a:spcPts val="1900"/>
              </a:lnSpc>
              <a:defRPr/>
            </a:pPr>
            <a:r>
              <a:rPr lang="en-US" altLang="zh-CN" sz="1600" dirty="0">
                <a:latin typeface="+mn-ea"/>
                <a:ea typeface="+mn-ea"/>
              </a:rPr>
              <a:t>       increment </a:t>
            </a:r>
            <a:r>
              <a:rPr lang="en-US" altLang="zh-CN" sz="1600" dirty="0" err="1">
                <a:latin typeface="+mn-ea"/>
                <a:ea typeface="+mn-ea"/>
              </a:rPr>
              <a:t>i</a:t>
            </a:r>
            <a:r>
              <a:rPr lang="en-US" altLang="zh-CN" sz="1600" dirty="0">
                <a:latin typeface="+mn-ea"/>
                <a:ea typeface="+mn-ea"/>
              </a:rPr>
              <a:t> by 1;</a:t>
            </a:r>
          </a:p>
          <a:p>
            <a:pPr marL="0" indent="0">
              <a:lnSpc>
                <a:spcPts val="1900"/>
              </a:lnSpc>
              <a:defRPr/>
            </a:pPr>
            <a:r>
              <a:rPr lang="en-US" altLang="zh-CN" sz="1600" dirty="0">
                <a:latin typeface="+mn-ea"/>
                <a:ea typeface="+mn-ea"/>
              </a:rPr>
              <a:t>9</a:t>
            </a:r>
            <a:r>
              <a:rPr lang="zh-CN" altLang="en-US" sz="1600" dirty="0">
                <a:latin typeface="+mn-ea"/>
                <a:ea typeface="+mn-ea"/>
              </a:rPr>
              <a:t>：  </a:t>
            </a:r>
            <a:r>
              <a:rPr lang="en-US" altLang="zh-CN" sz="1600" dirty="0">
                <a:latin typeface="+mn-ea"/>
                <a:ea typeface="+mn-ea"/>
              </a:rPr>
              <a:t>ENDDO</a:t>
            </a:r>
          </a:p>
          <a:p>
            <a:pPr marL="0" indent="0">
              <a:lnSpc>
                <a:spcPts val="1900"/>
              </a:lnSpc>
              <a:defRPr/>
            </a:pPr>
            <a:r>
              <a:rPr lang="en-US" altLang="zh-CN" sz="1600" dirty="0">
                <a:latin typeface="+mn-ea"/>
                <a:ea typeface="+mn-ea"/>
              </a:rPr>
              <a:t>10</a:t>
            </a:r>
            <a:r>
              <a:rPr lang="zh-CN" altLang="en-US" sz="1600" dirty="0">
                <a:latin typeface="+mn-ea"/>
                <a:ea typeface="+mn-ea"/>
              </a:rPr>
              <a:t>： </a:t>
            </a:r>
            <a:r>
              <a:rPr lang="en-US" altLang="zh-CN" sz="1600" dirty="0">
                <a:latin typeface="+mn-ea"/>
                <a:ea typeface="+mn-ea"/>
              </a:rPr>
              <a:t>IF </a:t>
            </a:r>
            <a:r>
              <a:rPr lang="en-US" altLang="zh-CN" sz="1600" dirty="0" err="1">
                <a:latin typeface="+mn-ea"/>
                <a:ea typeface="+mn-ea"/>
              </a:rPr>
              <a:t>total.valid</a:t>
            </a:r>
            <a:r>
              <a:rPr lang="en-US" altLang="zh-CN" sz="1600" dirty="0">
                <a:latin typeface="+mn-ea"/>
                <a:ea typeface="+mn-ea"/>
              </a:rPr>
              <a:t>&gt;0</a:t>
            </a:r>
          </a:p>
          <a:p>
            <a:pPr marL="0" indent="0">
              <a:lnSpc>
                <a:spcPts val="1900"/>
              </a:lnSpc>
              <a:defRPr/>
            </a:pPr>
            <a:r>
              <a:rPr lang="en-US" altLang="zh-CN" sz="1600" dirty="0">
                <a:latin typeface="+mn-ea"/>
                <a:ea typeface="+mn-ea"/>
              </a:rPr>
              <a:t>11</a:t>
            </a:r>
            <a:r>
              <a:rPr lang="zh-CN" altLang="en-US" sz="1600" dirty="0">
                <a:latin typeface="+mn-ea"/>
                <a:ea typeface="+mn-ea"/>
              </a:rPr>
              <a:t>： </a:t>
            </a:r>
            <a:r>
              <a:rPr lang="en-US" altLang="zh-CN" sz="1600" dirty="0">
                <a:latin typeface="+mn-ea"/>
                <a:ea typeface="+mn-ea"/>
              </a:rPr>
              <a:t>THEN average=sum/</a:t>
            </a:r>
            <a:r>
              <a:rPr lang="en-US" altLang="zh-CN" sz="1600" dirty="0" err="1">
                <a:latin typeface="+mn-ea"/>
                <a:ea typeface="+mn-ea"/>
              </a:rPr>
              <a:t>total.valid</a:t>
            </a:r>
            <a:r>
              <a:rPr lang="en-US" altLang="zh-CN" sz="1600" dirty="0">
                <a:latin typeface="+mn-ea"/>
                <a:ea typeface="+mn-ea"/>
              </a:rPr>
              <a:t>;</a:t>
            </a:r>
          </a:p>
          <a:p>
            <a:pPr marL="0" indent="0">
              <a:lnSpc>
                <a:spcPts val="1900"/>
              </a:lnSpc>
              <a:defRPr/>
            </a:pPr>
            <a:r>
              <a:rPr lang="en-US" altLang="zh-CN" sz="1600" dirty="0">
                <a:latin typeface="+mn-ea"/>
                <a:ea typeface="+mn-ea"/>
              </a:rPr>
              <a:t>12</a:t>
            </a:r>
            <a:r>
              <a:rPr lang="zh-CN" altLang="en-US" sz="1600" dirty="0">
                <a:latin typeface="+mn-ea"/>
                <a:ea typeface="+mn-ea"/>
              </a:rPr>
              <a:t>： </a:t>
            </a:r>
            <a:r>
              <a:rPr lang="en-US" altLang="zh-CN" sz="1600" dirty="0">
                <a:latin typeface="+mn-ea"/>
                <a:ea typeface="+mn-ea"/>
              </a:rPr>
              <a:t>ELSE average=-999;</a:t>
            </a:r>
          </a:p>
          <a:p>
            <a:pPr marL="0" indent="0">
              <a:lnSpc>
                <a:spcPts val="1900"/>
              </a:lnSpc>
              <a:defRPr/>
            </a:pPr>
            <a:r>
              <a:rPr lang="en-US" altLang="zh-CN" sz="1600" dirty="0">
                <a:latin typeface="+mn-ea"/>
                <a:ea typeface="+mn-ea"/>
              </a:rPr>
              <a:t>13:  ENDIF</a:t>
            </a:r>
          </a:p>
          <a:p>
            <a:pPr marL="0" indent="0">
              <a:lnSpc>
                <a:spcPts val="1900"/>
              </a:lnSpc>
              <a:defRPr/>
            </a:pPr>
            <a:r>
              <a:rPr lang="en-US" altLang="zh-CN" sz="1600" dirty="0">
                <a:latin typeface="+mn-ea"/>
                <a:ea typeface="+mn-ea"/>
              </a:rPr>
              <a:t>    END average</a:t>
            </a:r>
            <a:endParaRPr lang="zh-CN" altLang="zh-CN" sz="1600" b="1" dirty="0">
              <a:latin typeface="+mn-ea"/>
              <a:ea typeface="+mn-ea"/>
            </a:endParaRPr>
          </a:p>
        </p:txBody>
      </p:sp>
      <p:pic>
        <p:nvPicPr>
          <p:cNvPr id="155652" name="图片 1">
            <a:extLst>
              <a:ext uri="{FF2B5EF4-FFF2-40B4-BE49-F238E27FC236}">
                <a16:creationId xmlns:a16="http://schemas.microsoft.com/office/drawing/2014/main" id="{CB146192-B568-EF48-8B51-0D752CEB6F7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43463" y="1565275"/>
            <a:ext cx="3689350"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653" name="1 Título">
            <a:extLst>
              <a:ext uri="{FF2B5EF4-FFF2-40B4-BE49-F238E27FC236}">
                <a16:creationId xmlns:a16="http://schemas.microsoft.com/office/drawing/2014/main" id="{D6A82994-0A87-D240-9C05-045C3DEC38A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5654" name="1 Título">
            <a:extLst>
              <a:ext uri="{FF2B5EF4-FFF2-40B4-BE49-F238E27FC236}">
                <a16:creationId xmlns:a16="http://schemas.microsoft.com/office/drawing/2014/main" id="{F729C995-5CB9-F541-944A-3AD428DCE52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标题 3">
            <a:extLst>
              <a:ext uri="{FF2B5EF4-FFF2-40B4-BE49-F238E27FC236}">
                <a16:creationId xmlns:a16="http://schemas.microsoft.com/office/drawing/2014/main" id="{2B52F629-7419-9A43-84A7-EAE47A1C87FE}"/>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7698" name="内容占位符 4">
            <a:extLst>
              <a:ext uri="{FF2B5EF4-FFF2-40B4-BE49-F238E27FC236}">
                <a16:creationId xmlns:a16="http://schemas.microsoft.com/office/drawing/2014/main" id="{0A8800DE-5878-E748-A5CA-EF20E8FAAA17}"/>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57699" name="TextBox 7">
            <a:extLst>
              <a:ext uri="{FF2B5EF4-FFF2-40B4-BE49-F238E27FC236}">
                <a16:creationId xmlns:a16="http://schemas.microsoft.com/office/drawing/2014/main" id="{72094FB1-5191-7341-B51A-5D60B86A2A19}"/>
              </a:ext>
            </a:extLst>
          </p:cNvPr>
          <p:cNvSpPr txBox="1">
            <a:spLocks noChangeArrowheads="1"/>
          </p:cNvSpPr>
          <p:nvPr/>
        </p:nvSpPr>
        <p:spPr bwMode="auto">
          <a:xfrm>
            <a:off x="323850" y="1427163"/>
            <a:ext cx="8604250" cy="459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② 计算流图的环形复杂度。</a:t>
            </a:r>
            <a:endParaRPr lang="en-US" altLang="zh-CN" sz="2400" b="1">
              <a:latin typeface="宋体" panose="02010600030101010101" pitchFamily="2" charset="-122"/>
            </a:endParaRPr>
          </a:p>
          <a:p>
            <a:pPr>
              <a:lnSpc>
                <a:spcPts val="27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环形复杂度定量度量程序的逻辑复杂性。</a:t>
            </a:r>
            <a:r>
              <a:rPr lang="zh-CN" altLang="en-US" sz="2200">
                <a:latin typeface="宋体" panose="02010600030101010101" pitchFamily="2" charset="-122"/>
              </a:rPr>
              <a:t>使</a:t>
            </a:r>
            <a:r>
              <a:rPr lang="zh-CN" altLang="zh-CN" sz="2200">
                <a:latin typeface="宋体" panose="02010600030101010101" pitchFamily="2" charset="-122"/>
              </a:rPr>
              <a:t>用第</a:t>
            </a:r>
            <a:r>
              <a:rPr lang="en-US" altLang="zh-CN" sz="2200">
                <a:latin typeface="宋体" panose="02010600030101010101" pitchFamily="2" charset="-122"/>
              </a:rPr>
              <a:t>6.5.1</a:t>
            </a:r>
            <a:r>
              <a:rPr lang="zh-CN" altLang="zh-CN" sz="2200">
                <a:latin typeface="宋体" panose="02010600030101010101" pitchFamily="2" charset="-122"/>
              </a:rPr>
              <a:t>小节讲述的</a:t>
            </a:r>
            <a:r>
              <a:rPr lang="en-US" altLang="zh-CN" sz="2200">
                <a:latin typeface="宋体" panose="02010600030101010101" pitchFamily="2" charset="-122"/>
              </a:rPr>
              <a:t>3</a:t>
            </a:r>
            <a:r>
              <a:rPr lang="zh-CN" altLang="zh-CN" sz="2200">
                <a:latin typeface="宋体" panose="02010600030101010101" pitchFamily="2" charset="-122"/>
              </a:rPr>
              <a:t>种方法之一计算环形复杂度。经计算，流图的环形复杂度为</a:t>
            </a:r>
            <a:r>
              <a:rPr lang="en-US" altLang="zh-CN" sz="2200">
                <a:latin typeface="宋体" panose="02010600030101010101" pitchFamily="2" charset="-122"/>
              </a:rPr>
              <a:t>6</a:t>
            </a:r>
            <a:r>
              <a:rPr lang="zh-CN" altLang="zh-CN" sz="2200">
                <a:latin typeface="宋体" panose="02010600030101010101" pitchFamily="2" charset="-122"/>
              </a:rPr>
              <a:t>。</a:t>
            </a:r>
            <a:endParaRPr lang="en-US" altLang="zh-CN" sz="2200">
              <a:latin typeface="宋体" panose="02010600030101010101" pitchFamily="2" charset="-122"/>
            </a:endParaRPr>
          </a:p>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③ 确定线性独立路径的基本集合。</a:t>
            </a:r>
          </a:p>
          <a:p>
            <a:pPr>
              <a:lnSpc>
                <a:spcPts val="2700"/>
              </a:lnSpc>
              <a:spcBef>
                <a:spcPct val="0"/>
              </a:spcBef>
              <a:buFontTx/>
              <a:buNone/>
            </a:pPr>
            <a:r>
              <a:rPr lang="en-US" altLang="zh-CN" sz="2000">
                <a:latin typeface="宋体" panose="02010600030101010101" pitchFamily="2" charset="-122"/>
              </a:rPr>
              <a:t>    </a:t>
            </a:r>
            <a:r>
              <a:rPr lang="zh-CN" altLang="zh-CN" sz="2200">
                <a:solidFill>
                  <a:srgbClr val="C00000"/>
                </a:solidFill>
                <a:latin typeface="宋体" panose="02010600030101010101" pitchFamily="2" charset="-122"/>
              </a:rPr>
              <a:t>独立路径</a:t>
            </a:r>
            <a:r>
              <a:rPr lang="zh-CN" altLang="zh-CN" sz="2200">
                <a:latin typeface="宋体" panose="02010600030101010101" pitchFamily="2" charset="-122"/>
              </a:rPr>
              <a:t>是指至少引入程序的一个新处理语句集合或一个新条件的路径，</a:t>
            </a:r>
            <a:r>
              <a:rPr lang="zh-CN" altLang="en-US" sz="2200">
                <a:latin typeface="宋体" panose="02010600030101010101" pitchFamily="2" charset="-122"/>
              </a:rPr>
              <a:t>即</a:t>
            </a:r>
            <a:r>
              <a:rPr lang="zh-CN" altLang="zh-CN" sz="2200">
                <a:latin typeface="宋体" panose="02010600030101010101" pitchFamily="2" charset="-122"/>
              </a:rPr>
              <a:t>独立路径至少包含一条在定义该路径之前不曾用过的边。</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程序的环形复杂度决定了程序中独立路径的数量，而且这个数是确保程序中所有语句至少被执行一次所需的测试数量的上界。</a:t>
            </a:r>
          </a:p>
          <a:p>
            <a:pPr>
              <a:lnSpc>
                <a:spcPts val="2700"/>
              </a:lnSpc>
              <a:spcBef>
                <a:spcPct val="0"/>
              </a:spcBef>
              <a:buFontTx/>
              <a:buNone/>
            </a:pPr>
            <a:r>
              <a:rPr lang="zh-CN" altLang="en-US" sz="2200">
                <a:latin typeface="宋体" panose="02010600030101010101" pitchFamily="2" charset="-122"/>
              </a:rPr>
              <a:t>    上述程序的</a:t>
            </a:r>
            <a:r>
              <a:rPr lang="zh-CN" altLang="zh-CN" sz="2200">
                <a:latin typeface="宋体" panose="02010600030101010101" pitchFamily="2" charset="-122"/>
              </a:rPr>
              <a:t>环形复杂度为</a:t>
            </a:r>
            <a:r>
              <a:rPr lang="en-US" altLang="zh-CN" sz="2200">
                <a:latin typeface="宋体" panose="02010600030101010101" pitchFamily="2" charset="-122"/>
              </a:rPr>
              <a:t>6</a:t>
            </a:r>
            <a:r>
              <a:rPr lang="zh-CN" altLang="zh-CN" sz="2200">
                <a:latin typeface="宋体" panose="02010600030101010101" pitchFamily="2" charset="-122"/>
              </a:rPr>
              <a:t>，因此共有</a:t>
            </a:r>
            <a:r>
              <a:rPr lang="en-US" altLang="zh-CN" sz="2200">
                <a:latin typeface="宋体" panose="02010600030101010101" pitchFamily="2" charset="-122"/>
              </a:rPr>
              <a:t>6</a:t>
            </a:r>
            <a:r>
              <a:rPr lang="zh-CN" altLang="zh-CN" sz="2200">
                <a:latin typeface="宋体" panose="02010600030101010101" pitchFamily="2" charset="-122"/>
              </a:rPr>
              <a:t>条独立路径。</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1</a:t>
            </a:r>
            <a:r>
              <a:rPr lang="zh-CN" altLang="zh-CN" sz="2200">
                <a:latin typeface="宋体" panose="02010600030101010101" pitchFamily="2" charset="-122"/>
              </a:rPr>
              <a:t>：</a:t>
            </a:r>
            <a:r>
              <a:rPr lang="en-US" altLang="zh-CN" sz="2200">
                <a:latin typeface="宋体" panose="02010600030101010101" pitchFamily="2" charset="-122"/>
              </a:rPr>
              <a:t> 1-2-10-11-13        </a:t>
            </a:r>
            <a:r>
              <a:rPr lang="zh-CN" altLang="zh-CN" sz="2200">
                <a:latin typeface="宋体" panose="02010600030101010101" pitchFamily="2" charset="-122"/>
              </a:rPr>
              <a:t>路径</a:t>
            </a:r>
            <a:r>
              <a:rPr lang="en-US" altLang="zh-CN" sz="2200">
                <a:latin typeface="宋体" panose="02010600030101010101" pitchFamily="2" charset="-122"/>
              </a:rPr>
              <a:t>2</a:t>
            </a:r>
            <a:r>
              <a:rPr lang="zh-CN" altLang="zh-CN" sz="2200">
                <a:latin typeface="宋体" panose="02010600030101010101" pitchFamily="2" charset="-122"/>
              </a:rPr>
              <a:t>：</a:t>
            </a:r>
            <a:r>
              <a:rPr lang="en-US" altLang="zh-CN" sz="2200">
                <a:latin typeface="宋体" panose="02010600030101010101" pitchFamily="2" charset="-122"/>
              </a:rPr>
              <a:t> 1-2-10-12-13</a:t>
            </a:r>
            <a:endParaRPr lang="zh-CN" altLang="zh-CN" sz="2200">
              <a:latin typeface="宋体" panose="02010600030101010101" pitchFamily="2" charset="-122"/>
            </a:endParaRP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3</a:t>
            </a:r>
            <a:r>
              <a:rPr lang="zh-CN" altLang="zh-CN" sz="2200">
                <a:latin typeface="宋体" panose="02010600030101010101" pitchFamily="2" charset="-122"/>
              </a:rPr>
              <a:t>：</a:t>
            </a:r>
            <a:r>
              <a:rPr lang="en-US" altLang="zh-CN" sz="2200">
                <a:latin typeface="宋体" panose="02010600030101010101" pitchFamily="2" charset="-122"/>
              </a:rPr>
              <a:t> 1-2-3-10-11-13      </a:t>
            </a:r>
            <a:r>
              <a:rPr lang="zh-CN" altLang="zh-CN" sz="2200">
                <a:latin typeface="宋体" panose="02010600030101010101" pitchFamily="2" charset="-122"/>
              </a:rPr>
              <a:t>路径</a:t>
            </a:r>
            <a:r>
              <a:rPr lang="en-US" altLang="zh-CN" sz="2200">
                <a:latin typeface="宋体" panose="02010600030101010101" pitchFamily="2" charset="-122"/>
              </a:rPr>
              <a:t>4</a:t>
            </a:r>
            <a:r>
              <a:rPr lang="zh-CN" altLang="zh-CN" sz="2200">
                <a:latin typeface="宋体" panose="02010600030101010101" pitchFamily="2" charset="-122"/>
              </a:rPr>
              <a:t>：</a:t>
            </a:r>
            <a:r>
              <a:rPr lang="en-US" altLang="zh-CN" sz="2200">
                <a:latin typeface="宋体" panose="02010600030101010101" pitchFamily="2" charset="-122"/>
              </a:rPr>
              <a:t> 1-2-3-4-5-8-9-2-</a:t>
            </a:r>
            <a:r>
              <a:rPr lang="zh-CN" altLang="zh-CN" sz="2200">
                <a:latin typeface="宋体" panose="02010600030101010101" pitchFamily="2" charset="-122"/>
              </a:rPr>
              <a:t>…</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5</a:t>
            </a:r>
            <a:r>
              <a:rPr lang="zh-CN" altLang="zh-CN" sz="2200">
                <a:latin typeface="宋体" panose="02010600030101010101" pitchFamily="2" charset="-122"/>
              </a:rPr>
              <a:t>：</a:t>
            </a:r>
            <a:r>
              <a:rPr lang="en-US" altLang="zh-CN" sz="2200">
                <a:latin typeface="宋体" panose="02010600030101010101" pitchFamily="2" charset="-122"/>
              </a:rPr>
              <a:t> 1-2-3-4-5-6-8-9-2-</a:t>
            </a:r>
            <a:r>
              <a:rPr lang="zh-CN" altLang="zh-CN" sz="2200">
                <a:latin typeface="宋体" panose="02010600030101010101" pitchFamily="2" charset="-122"/>
              </a:rPr>
              <a:t>…</a:t>
            </a:r>
          </a:p>
          <a:p>
            <a:pPr>
              <a:lnSpc>
                <a:spcPts val="27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路径</a:t>
            </a:r>
            <a:r>
              <a:rPr lang="en-US" altLang="zh-CN" sz="2200">
                <a:latin typeface="宋体" panose="02010600030101010101" pitchFamily="2" charset="-122"/>
              </a:rPr>
              <a:t>6</a:t>
            </a:r>
            <a:r>
              <a:rPr lang="zh-CN" altLang="zh-CN" sz="2200">
                <a:latin typeface="宋体" panose="02010600030101010101" pitchFamily="2" charset="-122"/>
              </a:rPr>
              <a:t>：</a:t>
            </a:r>
            <a:r>
              <a:rPr lang="en-US" altLang="zh-CN" sz="2200">
                <a:latin typeface="宋体" panose="02010600030101010101" pitchFamily="2" charset="-122"/>
              </a:rPr>
              <a:t> 1-2-3-4-5-6-7-8-9-2-</a:t>
            </a:r>
            <a:r>
              <a:rPr lang="zh-CN" altLang="zh-CN" sz="2200">
                <a:latin typeface="宋体" panose="02010600030101010101" pitchFamily="2" charset="-122"/>
              </a:rPr>
              <a:t>…</a:t>
            </a:r>
            <a:endParaRPr lang="en-US" altLang="zh-CN" sz="2200">
              <a:latin typeface="宋体" panose="02010600030101010101" pitchFamily="2" charset="-122"/>
            </a:endParaRPr>
          </a:p>
        </p:txBody>
      </p:sp>
      <p:sp>
        <p:nvSpPr>
          <p:cNvPr id="157700" name="1 Título">
            <a:extLst>
              <a:ext uri="{FF2B5EF4-FFF2-40B4-BE49-F238E27FC236}">
                <a16:creationId xmlns:a16="http://schemas.microsoft.com/office/drawing/2014/main" id="{2C155623-09F0-4C45-A64B-FC54224717C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7701" name="1 Título">
            <a:extLst>
              <a:ext uri="{FF2B5EF4-FFF2-40B4-BE49-F238E27FC236}">
                <a16:creationId xmlns:a16="http://schemas.microsoft.com/office/drawing/2014/main" id="{42AE200A-322C-4444-AC99-5AF3D1E671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DD7C1983-DB08-744D-849D-6256C14CE9A1}"/>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4578" name="内容占位符 4">
            <a:extLst>
              <a:ext uri="{FF2B5EF4-FFF2-40B4-BE49-F238E27FC236}">
                <a16:creationId xmlns:a16="http://schemas.microsoft.com/office/drawing/2014/main" id="{A1A9578F-12CD-2B42-A803-DB3A1038D6E4}"/>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7.1.2.</a:t>
            </a:r>
            <a:r>
              <a:rPr lang="zh-CN" altLang="en-US" b="1"/>
              <a:t>编码风格</a:t>
            </a:r>
          </a:p>
        </p:txBody>
      </p:sp>
      <p:sp>
        <p:nvSpPr>
          <p:cNvPr id="24579" name="TextBox 7">
            <a:extLst>
              <a:ext uri="{FF2B5EF4-FFF2-40B4-BE49-F238E27FC236}">
                <a16:creationId xmlns:a16="http://schemas.microsoft.com/office/drawing/2014/main" id="{EC8A49A4-A224-BE49-84E3-BC89556FDAE5}"/>
              </a:ext>
            </a:extLst>
          </p:cNvPr>
          <p:cNvSpPr txBox="1">
            <a:spLocks noChangeArrowheads="1"/>
          </p:cNvSpPr>
          <p:nvPr/>
        </p:nvSpPr>
        <p:spPr bwMode="auto">
          <a:xfrm>
            <a:off x="323850" y="1557338"/>
            <a:ext cx="8578850"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9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源程序代码的逻辑简明清晰、易读易懂是好程序的一个重要标准，为了做到这一点，应该遵循下述规则。</a:t>
            </a:r>
            <a:endParaRPr lang="en-US" altLang="zh-CN" sz="2400">
              <a:latin typeface="宋体" panose="02010600030101010101" pitchFamily="2" charset="-122"/>
            </a:endParaRPr>
          </a:p>
          <a:p>
            <a:pPr eaLnBrk="1" hangingPunct="1">
              <a:lnSpc>
                <a:spcPts val="2900"/>
              </a:lnSpc>
              <a:spcBef>
                <a:spcPts val="600"/>
              </a:spcBef>
              <a:buFontTx/>
              <a:buNone/>
            </a:pPr>
            <a:r>
              <a:rPr lang="en-US" altLang="zh-CN" sz="2400" b="1">
                <a:latin typeface="宋体" panose="02010600030101010101" pitchFamily="2" charset="-122"/>
              </a:rPr>
              <a:t>    1.</a:t>
            </a:r>
            <a:r>
              <a:rPr lang="zh-CN" altLang="en-US" sz="2400" b="1">
                <a:latin typeface="宋体" panose="02010600030101010101" pitchFamily="2" charset="-122"/>
              </a:rPr>
              <a:t>程序内部的文档</a:t>
            </a:r>
            <a:endParaRPr lang="en-US" altLang="zh-CN" sz="2400" b="1">
              <a:latin typeface="宋体" panose="02010600030101010101" pitchFamily="2" charset="-122"/>
            </a:endParaRPr>
          </a:p>
          <a:p>
            <a:pPr eaLnBrk="1" hangingPunct="1">
              <a:lnSpc>
                <a:spcPts val="29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所谓程序内部的文档包括恰当的标识符、适当的注解和程序的视觉组织等。</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标识符：含义鲜明的名字、缩写规则一致、为名字加注解；</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注解：正确性，</a:t>
            </a:r>
            <a:r>
              <a:rPr lang="zh-CN" altLang="zh-CN" sz="2400">
                <a:latin typeface="宋体" panose="02010600030101010101" pitchFamily="2" charset="-122"/>
              </a:rPr>
              <a:t>简要描述模块的功能、主要算法、接口特点、重要数据以及开发简史</a:t>
            </a:r>
            <a:r>
              <a:rPr lang="zh-CN" altLang="en-US" sz="2400">
                <a:latin typeface="宋体" panose="02010600030101010101" pitchFamily="2" charset="-122"/>
              </a:rPr>
              <a:t>或</a:t>
            </a:r>
            <a:r>
              <a:rPr lang="zh-CN" altLang="zh-CN" sz="2400">
                <a:latin typeface="宋体" panose="02010600030101010101" pitchFamily="2" charset="-122"/>
              </a:rPr>
              <a:t>解释包含这段代码的必要性</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2900"/>
              </a:lnSpc>
              <a:spcBef>
                <a:spcPts val="600"/>
              </a:spcBef>
              <a:buSzPct val="70000"/>
              <a:buFont typeface="Wingdings" pitchFamily="2" charset="2"/>
              <a:buChar char="l"/>
            </a:pPr>
            <a:r>
              <a:rPr lang="zh-CN" altLang="en-US" sz="2400">
                <a:latin typeface="宋体" panose="02010600030101010101" pitchFamily="2" charset="-122"/>
              </a:rPr>
              <a:t>视觉组织：</a:t>
            </a:r>
            <a:r>
              <a:rPr lang="zh-CN" altLang="zh-CN" sz="2400">
                <a:latin typeface="宋体" panose="02010600030101010101" pitchFamily="2" charset="-122"/>
              </a:rPr>
              <a:t>适当的阶梯形式使程序的层次结构清晰明显。</a:t>
            </a:r>
            <a:endParaRPr lang="zh-CN" altLang="en-US" sz="2400">
              <a:latin typeface="宋体" panose="02010600030101010101" pitchFamily="2" charset="-122"/>
            </a:endParaRPr>
          </a:p>
        </p:txBody>
      </p:sp>
      <p:sp>
        <p:nvSpPr>
          <p:cNvPr id="24580" name="1 Título">
            <a:extLst>
              <a:ext uri="{FF2B5EF4-FFF2-40B4-BE49-F238E27FC236}">
                <a16:creationId xmlns:a16="http://schemas.microsoft.com/office/drawing/2014/main" id="{09B843BD-09E7-6542-8198-EB4B21BE0BD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581" name="1 Título">
            <a:extLst>
              <a:ext uri="{FF2B5EF4-FFF2-40B4-BE49-F238E27FC236}">
                <a16:creationId xmlns:a16="http://schemas.microsoft.com/office/drawing/2014/main" id="{7AAD59E8-FB82-5E46-8629-24EAF8CA30F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标题 3">
            <a:extLst>
              <a:ext uri="{FF2B5EF4-FFF2-40B4-BE49-F238E27FC236}">
                <a16:creationId xmlns:a16="http://schemas.microsoft.com/office/drawing/2014/main" id="{F00555CE-5158-114A-8F43-037A51BB8010}"/>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59746" name="内容占位符 4">
            <a:extLst>
              <a:ext uri="{FF2B5EF4-FFF2-40B4-BE49-F238E27FC236}">
                <a16:creationId xmlns:a16="http://schemas.microsoft.com/office/drawing/2014/main" id="{F4770994-8F9D-2749-BF88-4EEB489DB0D8}"/>
              </a:ext>
            </a:extLst>
          </p:cNvPr>
          <p:cNvSpPr>
            <a:spLocks noGrp="1"/>
          </p:cNvSpPr>
          <p:nvPr>
            <p:ph idx="1"/>
          </p:nvPr>
        </p:nvSpPr>
        <p:spPr>
          <a:xfrm>
            <a:off x="446088" y="95250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59747" name="TextBox 7">
            <a:extLst>
              <a:ext uri="{FF2B5EF4-FFF2-40B4-BE49-F238E27FC236}">
                <a16:creationId xmlns:a16="http://schemas.microsoft.com/office/drawing/2014/main" id="{CCEA908E-39D8-3447-B040-576419BD4F0A}"/>
              </a:ext>
            </a:extLst>
          </p:cNvPr>
          <p:cNvSpPr txBox="1">
            <a:spLocks noChangeArrowheads="1"/>
          </p:cNvSpPr>
          <p:nvPr/>
        </p:nvSpPr>
        <p:spPr bwMode="auto">
          <a:xfrm>
            <a:off x="539750" y="1500188"/>
            <a:ext cx="8280400" cy="459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④ 设计可强制执行基本集合中每条路径的测试用例。</a:t>
            </a:r>
            <a:endParaRPr lang="en-US" altLang="zh-CN" sz="2400" b="1">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应该选取测试数据使得在测试每条路径时都适当地设置好各个判定结点的条件。测试第③步得出的基本集合的测试用例如下。</a:t>
            </a:r>
          </a:p>
          <a:p>
            <a:pPr>
              <a:lnSpc>
                <a:spcPts val="27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1</a:t>
            </a:r>
            <a:r>
              <a:rPr lang="zh-CN" altLang="zh-CN" sz="2400">
                <a:latin typeface="宋体" panose="02010600030101010101" pitchFamily="2" charset="-122"/>
              </a:rPr>
              <a:t>的测试用例：</a:t>
            </a: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k</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有效输入值，其中</a:t>
            </a:r>
            <a:r>
              <a:rPr lang="en-US" altLang="zh-CN" sz="2400">
                <a:latin typeface="宋体" panose="02010600030101010101" pitchFamily="2" charset="-122"/>
              </a:rPr>
              <a:t>k&lt;i(i</a:t>
            </a:r>
            <a:r>
              <a:rPr lang="zh-CN" altLang="zh-CN" sz="2400">
                <a:latin typeface="宋体" panose="02010600030101010101" pitchFamily="2" charset="-122"/>
              </a:rPr>
              <a:t>的定义在下面</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=-999,</a:t>
            </a:r>
            <a:r>
              <a:rPr lang="zh-CN" altLang="zh-CN" sz="2400">
                <a:latin typeface="宋体" panose="02010600030101010101" pitchFamily="2" charset="-122"/>
              </a:rPr>
              <a:t>其中</a:t>
            </a:r>
            <a:r>
              <a:rPr lang="en-US" altLang="zh-CN" sz="2400">
                <a:latin typeface="宋体" panose="02010600030101010101" pitchFamily="2" charset="-122"/>
              </a:rPr>
              <a:t>2</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100</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预期结果：基于</a:t>
            </a:r>
            <a:r>
              <a:rPr lang="en-US" altLang="zh-CN" sz="2400">
                <a:latin typeface="宋体" panose="02010600030101010101" pitchFamily="2" charset="-122"/>
              </a:rPr>
              <a:t>k</a:t>
            </a:r>
            <a:r>
              <a:rPr lang="zh-CN" altLang="zh-CN" sz="2400">
                <a:latin typeface="宋体" panose="02010600030101010101" pitchFamily="2" charset="-122"/>
              </a:rPr>
              <a:t>的正确平均值和总数</a:t>
            </a: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注意，路径</a:t>
            </a:r>
            <a:r>
              <a:rPr lang="en-US" altLang="zh-CN" sz="2400">
                <a:latin typeface="宋体" panose="02010600030101010101" pitchFamily="2" charset="-122"/>
              </a:rPr>
              <a:t>1</a:t>
            </a:r>
            <a:r>
              <a:rPr lang="zh-CN" altLang="zh-CN" sz="2400">
                <a:latin typeface="宋体" panose="02010600030101010101" pitchFamily="2" charset="-122"/>
              </a:rPr>
              <a:t>无法独立测试，必须作为路径</a:t>
            </a:r>
            <a:r>
              <a:rPr lang="en-US" altLang="zh-CN" sz="2400">
                <a:latin typeface="宋体" panose="02010600030101010101" pitchFamily="2" charset="-122"/>
              </a:rPr>
              <a:t>4</a:t>
            </a:r>
            <a:r>
              <a:rPr lang="zh-CN" altLang="zh-CN" sz="2400">
                <a:latin typeface="宋体" panose="02010600030101010101" pitchFamily="2" charset="-122"/>
              </a:rPr>
              <a:t>或</a:t>
            </a:r>
            <a:r>
              <a:rPr lang="en-US" altLang="zh-CN" sz="2400">
                <a:latin typeface="宋体" panose="02010600030101010101" pitchFamily="2" charset="-122"/>
              </a:rPr>
              <a:t>5</a:t>
            </a:r>
            <a:r>
              <a:rPr lang="zh-CN" altLang="zh-CN" sz="2400">
                <a:latin typeface="宋体" panose="02010600030101010101" pitchFamily="2" charset="-122"/>
              </a:rPr>
              <a:t>或</a:t>
            </a:r>
            <a:r>
              <a:rPr lang="en-US" altLang="zh-CN" sz="2400">
                <a:latin typeface="宋体" panose="02010600030101010101" pitchFamily="2" charset="-122"/>
              </a:rPr>
              <a:t>6</a:t>
            </a:r>
            <a:r>
              <a:rPr lang="zh-CN" altLang="zh-CN" sz="2400">
                <a:latin typeface="宋体" panose="02010600030101010101" pitchFamily="2" charset="-122"/>
              </a:rPr>
              <a:t>的一部分来测试。</a:t>
            </a:r>
          </a:p>
          <a:p>
            <a:pPr>
              <a:lnSpc>
                <a:spcPts val="27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2</a:t>
            </a:r>
            <a:r>
              <a:rPr lang="zh-CN" altLang="zh-CN" sz="2400">
                <a:latin typeface="宋体" panose="02010600030101010101" pitchFamily="2" charset="-122"/>
              </a:rPr>
              <a:t>的测试用例：</a:t>
            </a:r>
          </a:p>
          <a:p>
            <a:pPr>
              <a:lnSpc>
                <a:spcPts val="27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1</a:t>
            </a:r>
            <a:r>
              <a:rPr lang="zh-CN" altLang="zh-CN" sz="2400">
                <a:latin typeface="宋体" panose="02010600030101010101" pitchFamily="2" charset="-122"/>
              </a:rPr>
              <a:t>］</a:t>
            </a:r>
            <a:r>
              <a:rPr lang="en-US" altLang="zh-CN" sz="2400">
                <a:latin typeface="宋体" panose="02010600030101010101" pitchFamily="2" charset="-122"/>
              </a:rPr>
              <a:t>=-999</a:t>
            </a:r>
            <a:endParaRPr lang="zh-CN" altLang="zh-CN" sz="2400">
              <a:latin typeface="宋体" panose="02010600030101010101" pitchFamily="2" charset="-122"/>
            </a:endParaRPr>
          </a:p>
          <a:p>
            <a:pPr>
              <a:lnSpc>
                <a:spcPts val="27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a:t>
            </a:r>
            <a:r>
              <a:rPr lang="en-US" altLang="zh-CN" sz="2400">
                <a:latin typeface="宋体" panose="02010600030101010101" pitchFamily="2" charset="-122"/>
              </a:rPr>
              <a:t> average=-999,</a:t>
            </a:r>
            <a:r>
              <a:rPr lang="zh-CN" altLang="zh-CN" sz="2400">
                <a:latin typeface="宋体" panose="02010600030101010101" pitchFamily="2" charset="-122"/>
              </a:rPr>
              <a:t>其他都保持初始值</a:t>
            </a:r>
          </a:p>
        </p:txBody>
      </p:sp>
      <p:sp>
        <p:nvSpPr>
          <p:cNvPr id="159748" name="1 Título">
            <a:extLst>
              <a:ext uri="{FF2B5EF4-FFF2-40B4-BE49-F238E27FC236}">
                <a16:creationId xmlns:a16="http://schemas.microsoft.com/office/drawing/2014/main" id="{CFCEBBC3-4FE3-C242-B149-3C5D70E367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59749" name="1 Título">
            <a:extLst>
              <a:ext uri="{FF2B5EF4-FFF2-40B4-BE49-F238E27FC236}">
                <a16:creationId xmlns:a16="http://schemas.microsoft.com/office/drawing/2014/main" id="{EF3BDC71-5398-3141-8AD0-CDBFDDDB70A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标题 3">
            <a:extLst>
              <a:ext uri="{FF2B5EF4-FFF2-40B4-BE49-F238E27FC236}">
                <a16:creationId xmlns:a16="http://schemas.microsoft.com/office/drawing/2014/main" id="{2E7A7745-CBDE-0C4D-AED4-D92AC7576FE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1794" name="内容占位符 4">
            <a:extLst>
              <a:ext uri="{FF2B5EF4-FFF2-40B4-BE49-F238E27FC236}">
                <a16:creationId xmlns:a16="http://schemas.microsoft.com/office/drawing/2014/main" id="{62B6AE7A-40E2-5B4A-AC6C-F3270EB68E5E}"/>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61795" name="TextBox 7">
            <a:extLst>
              <a:ext uri="{FF2B5EF4-FFF2-40B4-BE49-F238E27FC236}">
                <a16:creationId xmlns:a16="http://schemas.microsoft.com/office/drawing/2014/main" id="{943FB55C-0D8E-3A46-8FAF-558D55ECC6B9}"/>
              </a:ext>
            </a:extLst>
          </p:cNvPr>
          <p:cNvSpPr txBox="1">
            <a:spLocks noChangeArrowheads="1"/>
          </p:cNvSpPr>
          <p:nvPr/>
        </p:nvSpPr>
        <p:spPr bwMode="auto">
          <a:xfrm>
            <a:off x="179388" y="1341438"/>
            <a:ext cx="8785225" cy="475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600"/>
              </a:lnSpc>
              <a:spcBef>
                <a:spcPct val="0"/>
              </a:spcBef>
              <a:buFontTx/>
              <a:buNone/>
            </a:pPr>
            <a:r>
              <a:rPr lang="en-US" altLang="zh-CN" sz="20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3</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试图处理</a:t>
            </a:r>
            <a:r>
              <a:rPr lang="en-US" altLang="zh-CN" sz="2200">
                <a:latin typeface="宋体" panose="02010600030101010101" pitchFamily="2" charset="-122"/>
              </a:rPr>
              <a:t>101</a:t>
            </a:r>
            <a:r>
              <a:rPr lang="zh-CN" altLang="zh-CN" sz="2200">
                <a:latin typeface="宋体" panose="02010600030101010101" pitchFamily="2" charset="-122"/>
              </a:rPr>
              <a:t>个或更多个值</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前</a:t>
            </a:r>
            <a:r>
              <a:rPr lang="en-US" altLang="zh-CN" sz="2200">
                <a:latin typeface="宋体" panose="02010600030101010101" pitchFamily="2" charset="-122"/>
              </a:rPr>
              <a:t>100</a:t>
            </a:r>
            <a:r>
              <a:rPr lang="zh-CN" altLang="zh-CN" sz="2200">
                <a:latin typeface="宋体" panose="02010600030101010101" pitchFamily="2" charset="-122"/>
              </a:rPr>
              <a:t>个数值应该是有效输入值</a:t>
            </a: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预期结果：前</a:t>
            </a:r>
            <a:r>
              <a:rPr lang="en-US" altLang="zh-CN" sz="2200">
                <a:latin typeface="宋体" panose="02010600030101010101" pitchFamily="2" charset="-122"/>
              </a:rPr>
              <a:t>100</a:t>
            </a:r>
            <a:r>
              <a:rPr lang="zh-CN" altLang="zh-CN" sz="2200">
                <a:latin typeface="宋体" panose="02010600030101010101" pitchFamily="2" charset="-122"/>
              </a:rPr>
              <a:t>个数的平均值，总数为</a:t>
            </a:r>
            <a:r>
              <a:rPr lang="en-US" altLang="zh-CN" sz="2200">
                <a:latin typeface="宋体" panose="02010600030101010101" pitchFamily="2" charset="-122"/>
              </a:rPr>
              <a: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b="1">
                <a:solidFill>
                  <a:srgbClr val="C00000"/>
                </a:solidFill>
                <a:latin typeface="宋体" panose="02010600030101010101" pitchFamily="2" charset="-122"/>
              </a:rPr>
              <a:t>注意</a:t>
            </a:r>
            <a:r>
              <a:rPr lang="zh-CN" altLang="zh-CN" sz="2200">
                <a:latin typeface="宋体" panose="02010600030101010101" pitchFamily="2" charset="-122"/>
              </a:rPr>
              <a:t>，路径</a:t>
            </a:r>
            <a:r>
              <a:rPr lang="en-US" altLang="zh-CN" sz="2200">
                <a:latin typeface="宋体" panose="02010600030101010101" pitchFamily="2" charset="-122"/>
              </a:rPr>
              <a:t>3</a:t>
            </a:r>
            <a:r>
              <a:rPr lang="zh-CN" altLang="zh-CN" sz="2200">
                <a:latin typeface="宋体" panose="02010600030101010101" pitchFamily="2" charset="-122"/>
              </a:rPr>
              <a:t>无法独立测试，必须作为路径</a:t>
            </a:r>
            <a:r>
              <a:rPr lang="en-US" altLang="zh-CN" sz="2200">
                <a:latin typeface="宋体" panose="02010600030101010101" pitchFamily="2" charset="-122"/>
              </a:rPr>
              <a:t>4</a:t>
            </a:r>
            <a:r>
              <a:rPr lang="zh-CN" altLang="zh-CN" sz="2200">
                <a:latin typeface="宋体" panose="02010600030101010101" pitchFamily="2" charset="-122"/>
              </a:rPr>
              <a:t>或</a:t>
            </a:r>
            <a:r>
              <a:rPr lang="en-US" altLang="zh-CN" sz="2200">
                <a:latin typeface="宋体" panose="02010600030101010101" pitchFamily="2" charset="-122"/>
              </a:rPr>
              <a:t>5</a:t>
            </a:r>
            <a:r>
              <a:rPr lang="zh-CN" altLang="zh-CN" sz="2200">
                <a:latin typeface="宋体" panose="02010600030101010101" pitchFamily="2" charset="-122"/>
              </a:rPr>
              <a:t>或</a:t>
            </a:r>
            <a:r>
              <a:rPr lang="en-US" altLang="zh-CN" sz="2200">
                <a:latin typeface="宋体" panose="02010600030101010101" pitchFamily="2" charset="-122"/>
              </a:rPr>
              <a:t>6</a:t>
            </a:r>
            <a:r>
              <a:rPr lang="zh-CN" altLang="zh-CN" sz="2200">
                <a:latin typeface="宋体" panose="02010600030101010101" pitchFamily="2" charset="-122"/>
              </a:rPr>
              <a:t>的一部分来测试。</a:t>
            </a:r>
          </a:p>
          <a:p>
            <a:pPr>
              <a:lnSpc>
                <a:spcPts val="2600"/>
              </a:lnSpc>
              <a:spcBef>
                <a:spcPct val="0"/>
              </a:spcBef>
              <a:buFontTx/>
              <a:buNone/>
            </a:pPr>
            <a:r>
              <a:rPr lang="en-US" altLang="zh-CN" sz="22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4</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i</a:t>
            </a:r>
            <a:r>
              <a:rPr lang="zh-CN" altLang="zh-CN" sz="22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有效输入值，其中</a:t>
            </a:r>
            <a:r>
              <a:rPr lang="en-US" altLang="zh-CN" sz="2200">
                <a:latin typeface="宋体" panose="02010600030101010101" pitchFamily="2" charset="-122"/>
              </a:rPr>
              <a:t>i&lt;100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k</a:t>
            </a:r>
            <a:r>
              <a:rPr lang="zh-CN" altLang="zh-CN" sz="2200">
                <a:latin typeface="宋体" panose="02010600030101010101" pitchFamily="2" charset="-122"/>
              </a:rPr>
              <a:t>］</a:t>
            </a:r>
            <a:r>
              <a:rPr lang="en-US" altLang="zh-CN" sz="2200">
                <a:latin typeface="宋体" panose="02010600030101010101" pitchFamily="2" charset="-122"/>
              </a:rPr>
              <a:t>&lt;minimum,</a:t>
            </a:r>
            <a:r>
              <a:rPr lang="zh-CN" altLang="zh-CN" sz="2200">
                <a:latin typeface="宋体" panose="02010600030101010101" pitchFamily="2" charset="-122"/>
              </a:rPr>
              <a:t>其中</a:t>
            </a:r>
            <a:r>
              <a:rPr lang="en-US" altLang="zh-CN" sz="2200">
                <a:latin typeface="宋体" panose="02010600030101010101" pitchFamily="2" charset="-122"/>
              </a:rPr>
              <a:t>k&lt;i</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预期结果：基于</a:t>
            </a:r>
            <a:r>
              <a:rPr lang="en-US" altLang="zh-CN" sz="2200">
                <a:latin typeface="宋体" panose="02010600030101010101" pitchFamily="2" charset="-122"/>
              </a:rPr>
              <a:t>k</a:t>
            </a:r>
            <a:r>
              <a:rPr lang="zh-CN" altLang="zh-CN" sz="2200">
                <a:latin typeface="宋体" panose="02010600030101010101" pitchFamily="2" charset="-122"/>
              </a:rPr>
              <a:t>的正确平均值和总数</a:t>
            </a:r>
          </a:p>
          <a:p>
            <a:pPr>
              <a:lnSpc>
                <a:spcPts val="2600"/>
              </a:lnSpc>
              <a:spcBef>
                <a:spcPct val="0"/>
              </a:spcBef>
              <a:buFontTx/>
              <a:buNone/>
            </a:pPr>
            <a:r>
              <a:rPr lang="en-US" altLang="zh-CN" sz="2200" b="1">
                <a:latin typeface="宋体" panose="02010600030101010101" pitchFamily="2" charset="-122"/>
              </a:rPr>
              <a:t>    </a:t>
            </a:r>
            <a:r>
              <a:rPr lang="zh-CN" altLang="zh-CN" sz="2200" b="1">
                <a:latin typeface="宋体" panose="02010600030101010101" pitchFamily="2" charset="-122"/>
              </a:rPr>
              <a:t>路径</a:t>
            </a:r>
            <a:r>
              <a:rPr lang="en-US" altLang="zh-CN" sz="2200" b="1">
                <a:latin typeface="宋体" panose="02010600030101010101" pitchFamily="2" charset="-122"/>
              </a:rPr>
              <a:t>5</a:t>
            </a:r>
            <a:r>
              <a:rPr lang="zh-CN" altLang="zh-CN" sz="2200">
                <a:latin typeface="宋体" panose="02010600030101010101" pitchFamily="2" charset="-122"/>
              </a:rPr>
              <a:t>的测试用例：</a:t>
            </a: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i</a:t>
            </a:r>
            <a:r>
              <a:rPr lang="zh-CN" altLang="zh-CN" sz="22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有效输入值，其中</a:t>
            </a:r>
            <a:r>
              <a:rPr lang="en-US" altLang="zh-CN" sz="2200">
                <a:latin typeface="宋体" panose="02010600030101010101" pitchFamily="2" charset="-122"/>
              </a:rPr>
              <a:t>i&lt;100</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value</a:t>
            </a:r>
            <a:r>
              <a:rPr lang="zh-CN" altLang="zh-CN" sz="2200">
                <a:latin typeface="宋体" panose="02010600030101010101" pitchFamily="2" charset="-122"/>
              </a:rPr>
              <a:t>［</a:t>
            </a:r>
            <a:r>
              <a:rPr lang="en-US" altLang="zh-CN" sz="2200">
                <a:latin typeface="宋体" panose="02010600030101010101" pitchFamily="2" charset="-122"/>
              </a:rPr>
              <a:t>k</a:t>
            </a:r>
            <a:r>
              <a:rPr lang="zh-CN" altLang="zh-CN" sz="2200">
                <a:latin typeface="宋体" panose="02010600030101010101" pitchFamily="2" charset="-122"/>
              </a:rPr>
              <a:t>］</a:t>
            </a:r>
            <a:r>
              <a:rPr lang="en-US" altLang="zh-CN" sz="2200">
                <a:latin typeface="宋体" panose="02010600030101010101" pitchFamily="2" charset="-122"/>
              </a:rPr>
              <a:t>&gt;maximum</a:t>
            </a:r>
            <a:r>
              <a:rPr lang="zh-CN" altLang="zh-CN" sz="2200">
                <a:latin typeface="宋体" panose="02010600030101010101" pitchFamily="2" charset="-122"/>
              </a:rPr>
              <a:t>，其中</a:t>
            </a:r>
            <a:r>
              <a:rPr lang="en-US" altLang="zh-CN" sz="2200">
                <a:latin typeface="宋体" panose="02010600030101010101" pitchFamily="2" charset="-122"/>
              </a:rPr>
              <a:t>k&lt;i</a:t>
            </a:r>
            <a:endParaRPr lang="zh-CN" altLang="zh-CN" sz="2200">
              <a:latin typeface="宋体" panose="02010600030101010101" pitchFamily="2" charset="-122"/>
            </a:endParaRPr>
          </a:p>
          <a:p>
            <a:pPr>
              <a:lnSpc>
                <a:spcPts val="26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预期结果：基于</a:t>
            </a:r>
            <a:r>
              <a:rPr lang="en-US" altLang="zh-CN" sz="2200">
                <a:latin typeface="宋体" panose="02010600030101010101" pitchFamily="2" charset="-122"/>
              </a:rPr>
              <a:t>k</a:t>
            </a:r>
            <a:r>
              <a:rPr lang="zh-CN" altLang="zh-CN" sz="2200">
                <a:latin typeface="宋体" panose="02010600030101010101" pitchFamily="2" charset="-122"/>
              </a:rPr>
              <a:t>的正确平均值和总数</a:t>
            </a:r>
          </a:p>
        </p:txBody>
      </p:sp>
      <p:sp>
        <p:nvSpPr>
          <p:cNvPr id="161796" name="1 Título">
            <a:extLst>
              <a:ext uri="{FF2B5EF4-FFF2-40B4-BE49-F238E27FC236}">
                <a16:creationId xmlns:a16="http://schemas.microsoft.com/office/drawing/2014/main" id="{3F8849D8-1335-3746-823D-26B999DC99B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1797" name="1 Título">
            <a:extLst>
              <a:ext uri="{FF2B5EF4-FFF2-40B4-BE49-F238E27FC236}">
                <a16:creationId xmlns:a16="http://schemas.microsoft.com/office/drawing/2014/main" id="{5EEFD2D0-B349-2249-A583-EBBBE0D3C93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标题 3">
            <a:extLst>
              <a:ext uri="{FF2B5EF4-FFF2-40B4-BE49-F238E27FC236}">
                <a16:creationId xmlns:a16="http://schemas.microsoft.com/office/drawing/2014/main" id="{E680B073-2A46-B947-9555-B13DFD652BD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3842" name="内容占位符 4">
            <a:extLst>
              <a:ext uri="{FF2B5EF4-FFF2-40B4-BE49-F238E27FC236}">
                <a16:creationId xmlns:a16="http://schemas.microsoft.com/office/drawing/2014/main" id="{0A3F2979-7B27-0A47-92B2-BCACA1716ABC}"/>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1.</a:t>
            </a:r>
            <a:r>
              <a:rPr lang="zh-CN" altLang="en-US" sz="2400" b="1">
                <a:latin typeface="宋体" panose="02010600030101010101" pitchFamily="2" charset="-122"/>
              </a:rPr>
              <a:t>基本路径测试</a:t>
            </a:r>
          </a:p>
        </p:txBody>
      </p:sp>
      <p:sp>
        <p:nvSpPr>
          <p:cNvPr id="163843" name="TextBox 7">
            <a:extLst>
              <a:ext uri="{FF2B5EF4-FFF2-40B4-BE49-F238E27FC236}">
                <a16:creationId xmlns:a16="http://schemas.microsoft.com/office/drawing/2014/main" id="{9243AF0E-F055-3F4A-9F6D-A83872298D9F}"/>
              </a:ext>
            </a:extLst>
          </p:cNvPr>
          <p:cNvSpPr txBox="1">
            <a:spLocks noChangeArrowheads="1"/>
          </p:cNvSpPr>
          <p:nvPr/>
        </p:nvSpPr>
        <p:spPr bwMode="auto">
          <a:xfrm>
            <a:off x="539750" y="1484313"/>
            <a:ext cx="8280400"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    </a:t>
            </a:r>
            <a:r>
              <a:rPr lang="zh-CN" altLang="zh-CN" sz="2400" b="1">
                <a:latin typeface="宋体" panose="02010600030101010101" pitchFamily="2" charset="-122"/>
              </a:rPr>
              <a:t>路径</a:t>
            </a:r>
            <a:r>
              <a:rPr lang="en-US" altLang="zh-CN" sz="2400" b="1">
                <a:latin typeface="宋体" panose="02010600030101010101" pitchFamily="2" charset="-122"/>
              </a:rPr>
              <a:t>6</a:t>
            </a:r>
            <a:r>
              <a:rPr lang="zh-CN" altLang="zh-CN" sz="2400">
                <a:latin typeface="宋体" panose="02010600030101010101" pitchFamily="2" charset="-122"/>
              </a:rPr>
              <a:t>的测试用例：</a:t>
            </a:r>
          </a:p>
          <a:p>
            <a:pPr>
              <a:lnSpc>
                <a:spcPts val="3200"/>
              </a:lnSpc>
              <a:spcBef>
                <a:spcPct val="0"/>
              </a:spcBef>
              <a:buFontTx/>
              <a:buNone/>
            </a:pPr>
            <a:r>
              <a:rPr lang="en-US" altLang="zh-CN" sz="2400">
                <a:latin typeface="宋体" panose="02010600030101010101" pitchFamily="2" charset="-122"/>
              </a:rPr>
              <a:t>      value</a:t>
            </a:r>
            <a:r>
              <a:rPr lang="zh-CN" altLang="zh-CN" sz="2400">
                <a:latin typeface="宋体" panose="02010600030101010101" pitchFamily="2" charset="-122"/>
              </a:rPr>
              <a:t>［</a:t>
            </a:r>
            <a:r>
              <a:rPr lang="en-US" altLang="zh-CN" sz="2400">
                <a:latin typeface="宋体" panose="02010600030101010101" pitchFamily="2" charset="-122"/>
              </a:rPr>
              <a:t>i</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有效输入值，其中</a:t>
            </a:r>
            <a:r>
              <a:rPr lang="en-US" altLang="zh-CN" sz="2400">
                <a:latin typeface="宋体" panose="02010600030101010101" pitchFamily="2" charset="-122"/>
              </a:rPr>
              <a:t>i&lt;100</a:t>
            </a:r>
            <a:endParaRPr lang="zh-CN"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预期结果：正确的平均值和总数</a:t>
            </a: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在测试过程中，执行每个测试用例并把实际输出结果与预期结果相比较。一旦执行完所有测试用例，就可以确保程序中所有语句都至少被执行了一次，而且每个条件都分别取过</a:t>
            </a:r>
            <a:r>
              <a:rPr lang="en-US" altLang="zh-CN" sz="2400">
                <a:latin typeface="宋体" panose="02010600030101010101" pitchFamily="2" charset="-122"/>
              </a:rPr>
              <a:t>true</a:t>
            </a:r>
            <a:r>
              <a:rPr lang="zh-CN" altLang="zh-CN" sz="2400">
                <a:latin typeface="宋体" panose="02010600030101010101" pitchFamily="2" charset="-122"/>
              </a:rPr>
              <a:t>值和</a:t>
            </a:r>
            <a:r>
              <a:rPr lang="en-US" altLang="zh-CN" sz="2400">
                <a:latin typeface="宋体" panose="02010600030101010101" pitchFamily="2" charset="-122"/>
              </a:rPr>
              <a:t>false</a:t>
            </a:r>
            <a:r>
              <a:rPr lang="zh-CN" altLang="zh-CN" sz="2400">
                <a:latin typeface="宋体" panose="02010600030101010101" pitchFamily="2" charset="-122"/>
              </a:rPr>
              <a:t>值。</a:t>
            </a:r>
          </a:p>
          <a:p>
            <a:pPr>
              <a:lnSpc>
                <a:spcPts val="3200"/>
              </a:lnSpc>
              <a:spcBef>
                <a:spcPct val="0"/>
              </a:spcBef>
              <a:buFontTx/>
              <a:buNone/>
            </a:pPr>
            <a:r>
              <a:rPr lang="en-US" altLang="zh-CN" sz="2400">
                <a:latin typeface="宋体" panose="02010600030101010101" pitchFamily="2" charset="-122"/>
              </a:rPr>
              <a:t>    </a:t>
            </a:r>
            <a:r>
              <a:rPr lang="zh-CN" altLang="zh-CN" sz="2400" b="1">
                <a:solidFill>
                  <a:srgbClr val="C00000"/>
                </a:solidFill>
                <a:latin typeface="宋体" panose="02010600030101010101" pitchFamily="2" charset="-122"/>
              </a:rPr>
              <a:t>注意</a:t>
            </a:r>
            <a:r>
              <a:rPr lang="zh-CN" altLang="zh-CN" sz="2400" b="1">
                <a:latin typeface="宋体" panose="02010600030101010101" pitchFamily="2" charset="-122"/>
              </a:rPr>
              <a:t>，</a:t>
            </a:r>
            <a:r>
              <a:rPr lang="zh-CN" altLang="zh-CN" sz="2400">
                <a:latin typeface="宋体" panose="02010600030101010101" pitchFamily="2" charset="-122"/>
              </a:rPr>
              <a:t>某些独立路径（例如，本例中的路径</a:t>
            </a:r>
            <a:r>
              <a:rPr lang="en-US" altLang="zh-CN" sz="2400">
                <a:latin typeface="宋体" panose="02010600030101010101" pitchFamily="2" charset="-122"/>
              </a:rPr>
              <a:t>1</a:t>
            </a:r>
            <a:r>
              <a:rPr lang="zh-CN" altLang="zh-CN" sz="2400">
                <a:latin typeface="宋体" panose="02010600030101010101" pitchFamily="2" charset="-122"/>
              </a:rPr>
              <a:t>和路径</a:t>
            </a:r>
            <a:r>
              <a:rPr lang="en-US" altLang="zh-CN" sz="2400">
                <a:latin typeface="宋体" panose="02010600030101010101" pitchFamily="2" charset="-122"/>
              </a:rPr>
              <a:t>3</a:t>
            </a:r>
            <a:r>
              <a:rPr lang="zh-CN" altLang="zh-CN" sz="2400">
                <a:latin typeface="宋体" panose="02010600030101010101" pitchFamily="2" charset="-122"/>
              </a:rPr>
              <a:t>）不能以独立的方式测试，例如，为了执行本例中的路径</a:t>
            </a:r>
            <a:r>
              <a:rPr lang="en-US" altLang="zh-CN" sz="2400">
                <a:latin typeface="宋体" panose="02010600030101010101" pitchFamily="2" charset="-122"/>
              </a:rPr>
              <a:t>1</a:t>
            </a:r>
            <a:r>
              <a:rPr lang="zh-CN" altLang="zh-CN" sz="2400">
                <a:latin typeface="宋体" panose="02010600030101010101" pitchFamily="2" charset="-122"/>
              </a:rPr>
              <a:t>，需要满足条件</a:t>
            </a:r>
            <a:r>
              <a:rPr lang="en-US" altLang="zh-CN" sz="2400">
                <a:latin typeface="宋体" panose="02010600030101010101" pitchFamily="2" charset="-122"/>
              </a:rPr>
              <a:t>total.valid&gt;0</a:t>
            </a:r>
            <a:r>
              <a:rPr lang="zh-CN" altLang="zh-CN" sz="2400">
                <a:latin typeface="宋体" panose="02010600030101010101" pitchFamily="2" charset="-122"/>
              </a:rPr>
              <a:t>。在这种情况下，这些路径必须作为另一个路径的一部分来测试。</a:t>
            </a:r>
            <a:endParaRPr lang="zh-CN" altLang="zh-CN" sz="2200">
              <a:latin typeface="宋体" panose="02010600030101010101" pitchFamily="2" charset="-122"/>
            </a:endParaRPr>
          </a:p>
        </p:txBody>
      </p:sp>
      <p:sp>
        <p:nvSpPr>
          <p:cNvPr id="163844" name="1 Título">
            <a:extLst>
              <a:ext uri="{FF2B5EF4-FFF2-40B4-BE49-F238E27FC236}">
                <a16:creationId xmlns:a16="http://schemas.microsoft.com/office/drawing/2014/main" id="{3561A66D-D39F-2F48-960A-C3BE45C41D8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3845" name="1 Título">
            <a:extLst>
              <a:ext uri="{FF2B5EF4-FFF2-40B4-BE49-F238E27FC236}">
                <a16:creationId xmlns:a16="http://schemas.microsoft.com/office/drawing/2014/main" id="{2BEBA5BB-E51C-4B43-96C9-75CDC211996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标题 3">
            <a:extLst>
              <a:ext uri="{FF2B5EF4-FFF2-40B4-BE49-F238E27FC236}">
                <a16:creationId xmlns:a16="http://schemas.microsoft.com/office/drawing/2014/main" id="{750D99CA-85A7-5C43-A89B-6BB17F5E6DEF}"/>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5890" name="内容占位符 4">
            <a:extLst>
              <a:ext uri="{FF2B5EF4-FFF2-40B4-BE49-F238E27FC236}">
                <a16:creationId xmlns:a16="http://schemas.microsoft.com/office/drawing/2014/main" id="{59E890DB-CE44-0948-B3E0-26245C35CAC4}"/>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5891" name="TextBox 7">
            <a:extLst>
              <a:ext uri="{FF2B5EF4-FFF2-40B4-BE49-F238E27FC236}">
                <a16:creationId xmlns:a16="http://schemas.microsoft.com/office/drawing/2014/main" id="{5732C140-6CED-2948-980B-B2165B837241}"/>
              </a:ext>
            </a:extLst>
          </p:cNvPr>
          <p:cNvSpPr txBox="1">
            <a:spLocks noChangeArrowheads="1"/>
          </p:cNvSpPr>
          <p:nvPr/>
        </p:nvSpPr>
        <p:spPr bwMode="auto">
          <a:xfrm>
            <a:off x="468313" y="1412875"/>
            <a:ext cx="8351837" cy="471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8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用</a:t>
            </a:r>
            <a:r>
              <a:rPr lang="zh-CN" altLang="zh-CN" sz="2200" b="1">
                <a:solidFill>
                  <a:srgbClr val="C00000"/>
                </a:solidFill>
                <a:latin typeface="宋体" panose="02010600030101010101" pitchFamily="2" charset="-122"/>
              </a:rPr>
              <a:t>条件测试技术</a:t>
            </a:r>
            <a:r>
              <a:rPr lang="zh-CN" altLang="zh-CN" sz="2200">
                <a:latin typeface="宋体" panose="02010600030101010101" pitchFamily="2" charset="-122"/>
              </a:rPr>
              <a:t>设计出的测试用例，能够检查程序模块中包含的逻辑条件。一个简单条件是一个布尔变量或一个关系表达式，在布尔变量或关系表达式之前还可能有一个</a:t>
            </a:r>
            <a:r>
              <a:rPr lang="en-US" altLang="zh-CN" sz="2200">
                <a:latin typeface="宋体" panose="02010600030101010101" pitchFamily="2" charset="-122"/>
              </a:rPr>
              <a:t>NOT</a:t>
            </a:r>
            <a:r>
              <a:rPr lang="zh-CN" altLang="zh-CN" sz="2200">
                <a:latin typeface="宋体" panose="02010600030101010101" pitchFamily="2" charset="-122"/>
              </a:rPr>
              <a:t>（</a:t>
            </a:r>
            <a:r>
              <a:rPr lang="zh-CN" altLang="en-US" sz="2200" baseline="30000">
                <a:latin typeface="宋体" panose="02010600030101010101" pitchFamily="2" charset="-122"/>
              </a:rPr>
              <a:t>┐</a:t>
            </a:r>
            <a:r>
              <a:rPr lang="en-US" altLang="zh-CN" sz="2200">
                <a:latin typeface="宋体" panose="02010600030101010101" pitchFamily="2" charset="-122"/>
              </a:rPr>
              <a:t>)</a:t>
            </a:r>
            <a:r>
              <a:rPr lang="zh-CN" altLang="zh-CN" sz="2200">
                <a:latin typeface="宋体" panose="02010600030101010101" pitchFamily="2" charset="-122"/>
              </a:rPr>
              <a:t>算符。关系表达式的形式如下：</a:t>
            </a:r>
          </a:p>
          <a:p>
            <a:pPr algn="ctr">
              <a:lnSpc>
                <a:spcPts val="2800"/>
              </a:lnSpc>
              <a:spcBef>
                <a:spcPct val="0"/>
              </a:spcBef>
              <a:buFontTx/>
              <a:buNone/>
            </a:pPr>
            <a:r>
              <a:rPr lang="en-US" altLang="zh-CN" sz="2200" b="1">
                <a:latin typeface="宋体" panose="02010600030101010101" pitchFamily="2" charset="-122"/>
              </a:rPr>
              <a:t>E1&lt;</a:t>
            </a:r>
            <a:r>
              <a:rPr lang="zh-CN" altLang="zh-CN" sz="2200" b="1">
                <a:latin typeface="宋体" panose="02010600030101010101" pitchFamily="2" charset="-122"/>
              </a:rPr>
              <a:t>关系算符</a:t>
            </a:r>
            <a:r>
              <a:rPr lang="en-US" altLang="zh-CN" sz="2200" b="1">
                <a:latin typeface="宋体" panose="02010600030101010101" pitchFamily="2" charset="-122"/>
              </a:rPr>
              <a:t>&gt;E2</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其中，</a:t>
            </a:r>
            <a:r>
              <a:rPr lang="en-US" altLang="zh-CN" sz="2200">
                <a:latin typeface="宋体" panose="02010600030101010101" pitchFamily="2" charset="-122"/>
              </a:rPr>
              <a:t>E1</a:t>
            </a:r>
            <a:r>
              <a:rPr lang="zh-CN" altLang="zh-CN" sz="2200">
                <a:latin typeface="宋体" panose="02010600030101010101" pitchFamily="2" charset="-122"/>
              </a:rPr>
              <a:t>和</a:t>
            </a:r>
            <a:r>
              <a:rPr lang="en-US" altLang="zh-CN" sz="2200">
                <a:latin typeface="宋体" panose="02010600030101010101" pitchFamily="2" charset="-122"/>
              </a:rPr>
              <a:t>E2</a:t>
            </a:r>
            <a:r>
              <a:rPr lang="zh-CN" altLang="zh-CN" sz="2200">
                <a:latin typeface="宋体" panose="02010600030101010101" pitchFamily="2" charset="-122"/>
              </a:rPr>
              <a:t>是算术表达式，而</a:t>
            </a:r>
            <a:r>
              <a:rPr lang="en-US" altLang="zh-CN" sz="2200">
                <a:latin typeface="宋体" panose="02010600030101010101" pitchFamily="2" charset="-122"/>
              </a:rPr>
              <a:t>&lt;</a:t>
            </a:r>
            <a:r>
              <a:rPr lang="zh-CN" altLang="zh-CN" sz="2200">
                <a:latin typeface="宋体" panose="02010600030101010101" pitchFamily="2" charset="-122"/>
              </a:rPr>
              <a:t>关系算符</a:t>
            </a:r>
            <a:r>
              <a:rPr lang="en-US" altLang="zh-CN" sz="2200">
                <a:latin typeface="宋体" panose="02010600030101010101" pitchFamily="2" charset="-122"/>
              </a:rPr>
              <a:t>&gt;</a:t>
            </a:r>
            <a:r>
              <a:rPr lang="zh-CN" altLang="zh-CN" sz="2200">
                <a:latin typeface="宋体" panose="02010600030101010101" pitchFamily="2" charset="-122"/>
              </a:rPr>
              <a:t>是下列算符之一</a:t>
            </a:r>
            <a:r>
              <a:rPr lang="zh-CN" altLang="en-US" sz="2200">
                <a:latin typeface="宋体" panose="02010600030101010101" pitchFamily="2" charset="-122"/>
              </a:rPr>
              <a:t>：</a:t>
            </a:r>
            <a:r>
              <a:rPr lang="en-US" altLang="zh-CN" sz="2200">
                <a:latin typeface="宋体" panose="02010600030101010101" pitchFamily="2" charset="-122"/>
              </a:rPr>
              <a:t>&lt;</a:t>
            </a:r>
            <a:r>
              <a:rPr lang="zh-CN" altLang="en-US" sz="2200">
                <a:latin typeface="宋体" panose="02010600030101010101" pitchFamily="2" charset="-122"/>
              </a:rPr>
              <a:t>，</a:t>
            </a:r>
            <a:r>
              <a:rPr lang="zh-CN" altLang="zh-CN" sz="2200">
                <a:latin typeface="宋体" panose="02010600030101010101" pitchFamily="2" charset="-122"/>
              </a:rPr>
              <a:t>≤</a:t>
            </a:r>
            <a:r>
              <a:rPr lang="zh-CN" altLang="en-US" sz="2200">
                <a:latin typeface="宋体" panose="02010600030101010101" pitchFamily="2" charset="-122"/>
              </a:rPr>
              <a:t>，</a:t>
            </a:r>
            <a:r>
              <a:rPr lang="en-US" altLang="zh-CN" sz="2200">
                <a:latin typeface="宋体" panose="02010600030101010101" pitchFamily="2" charset="-122"/>
              </a:rPr>
              <a:t>=</a:t>
            </a:r>
            <a:r>
              <a:rPr lang="zh-CN" altLang="en-US" sz="2200">
                <a:latin typeface="宋体" panose="02010600030101010101" pitchFamily="2" charset="-122"/>
              </a:rPr>
              <a:t>，</a:t>
            </a:r>
            <a:r>
              <a:rPr lang="zh-CN" altLang="zh-CN" sz="2200">
                <a:latin typeface="宋体" panose="02010600030101010101" pitchFamily="2" charset="-122"/>
              </a:rPr>
              <a:t>≠</a:t>
            </a:r>
            <a:r>
              <a:rPr lang="zh-CN" altLang="en-US" sz="2200">
                <a:latin typeface="宋体" panose="02010600030101010101" pitchFamily="2" charset="-122"/>
              </a:rPr>
              <a:t>，</a:t>
            </a:r>
            <a:r>
              <a:rPr lang="en-US" altLang="zh-CN" sz="2200">
                <a:latin typeface="宋体" panose="02010600030101010101" pitchFamily="2" charset="-122"/>
              </a:rPr>
              <a:t>&gt;</a:t>
            </a:r>
            <a:r>
              <a:rPr lang="zh-CN" altLang="zh-CN" sz="2200">
                <a:latin typeface="宋体" panose="02010600030101010101" pitchFamily="2" charset="-122"/>
              </a:rPr>
              <a:t>或≥。布尔算符有</a:t>
            </a:r>
            <a:r>
              <a:rPr lang="en-US" altLang="zh-CN" sz="2200">
                <a:latin typeface="宋体" panose="02010600030101010101" pitchFamily="2" charset="-122"/>
              </a:rPr>
              <a:t>OR(|)</a:t>
            </a:r>
            <a:r>
              <a:rPr lang="zh-CN" altLang="zh-CN" sz="2200">
                <a:latin typeface="宋体" panose="02010600030101010101" pitchFamily="2" charset="-122"/>
              </a:rPr>
              <a:t>，</a:t>
            </a:r>
            <a:r>
              <a:rPr lang="en-US" altLang="zh-CN" sz="2200">
                <a:latin typeface="宋体" panose="02010600030101010101" pitchFamily="2" charset="-122"/>
              </a:rPr>
              <a:t>AND(&amp;)</a:t>
            </a:r>
            <a:r>
              <a:rPr lang="zh-CN" altLang="zh-CN" sz="2200">
                <a:latin typeface="宋体" panose="02010600030101010101" pitchFamily="2" charset="-122"/>
              </a:rPr>
              <a:t>和</a:t>
            </a:r>
            <a:r>
              <a:rPr lang="en-US" altLang="zh-CN" sz="2200">
                <a:latin typeface="宋体" panose="02010600030101010101" pitchFamily="2" charset="-122"/>
              </a:rPr>
              <a:t>NOT(</a:t>
            </a:r>
            <a:r>
              <a:rPr lang="zh-CN" altLang="en-US" sz="2200" baseline="30000">
                <a:latin typeface="宋体" panose="02010600030101010101" pitchFamily="2" charset="-122"/>
              </a:rPr>
              <a:t> ┐</a:t>
            </a:r>
            <a:r>
              <a:rPr lang="en-US" altLang="zh-CN" sz="2200">
                <a:latin typeface="宋体" panose="02010600030101010101" pitchFamily="2" charset="-122"/>
              </a:rPr>
              <a:t>)</a:t>
            </a:r>
            <a:r>
              <a:rPr lang="zh-CN" altLang="zh-CN" sz="2200">
                <a:latin typeface="宋体" panose="02010600030101010101" pitchFamily="2" charset="-122"/>
              </a:rPr>
              <a:t>。不包含关系表达式的条件称为布尔表达式。</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因此，条件成分的类型包括布尔算符、布尔变量、布尔括弧（括住简单条件或复合条件）、关系算符及算术表达式。</a:t>
            </a:r>
          </a:p>
          <a:p>
            <a:pPr>
              <a:lnSpc>
                <a:spcPts val="28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如果条件不正确，则至少条件的一个成分不正确。因此，条件错误的类型</a:t>
            </a:r>
            <a:r>
              <a:rPr lang="zh-CN" altLang="en-US" sz="2200">
                <a:latin typeface="宋体" panose="02010600030101010101" pitchFamily="2" charset="-122"/>
              </a:rPr>
              <a:t>有</a:t>
            </a:r>
            <a:r>
              <a:rPr lang="zh-CN" altLang="zh-CN" sz="2200">
                <a:latin typeface="宋体" panose="02010600030101010101" pitchFamily="2" charset="-122"/>
              </a:rPr>
              <a:t>：布尔算符错</a:t>
            </a:r>
            <a:r>
              <a:rPr lang="zh-CN" altLang="en-US" sz="2200">
                <a:latin typeface="宋体" panose="02010600030101010101" pitchFamily="2" charset="-122"/>
              </a:rPr>
              <a:t>、</a:t>
            </a:r>
            <a:r>
              <a:rPr lang="zh-CN" altLang="zh-CN" sz="2200">
                <a:latin typeface="宋体" panose="02010600030101010101" pitchFamily="2" charset="-122"/>
              </a:rPr>
              <a:t>布尔变量错</a:t>
            </a:r>
            <a:r>
              <a:rPr lang="zh-CN" altLang="en-US" sz="2200">
                <a:latin typeface="宋体" panose="02010600030101010101" pitchFamily="2" charset="-122"/>
              </a:rPr>
              <a:t>、</a:t>
            </a:r>
            <a:r>
              <a:rPr lang="zh-CN" altLang="zh-CN" sz="2200">
                <a:latin typeface="宋体" panose="02010600030101010101" pitchFamily="2" charset="-122"/>
              </a:rPr>
              <a:t>布尔括弧错</a:t>
            </a:r>
            <a:r>
              <a:rPr lang="zh-CN" altLang="en-US" sz="2200">
                <a:latin typeface="宋体" panose="02010600030101010101" pitchFamily="2" charset="-122"/>
              </a:rPr>
              <a:t>、</a:t>
            </a:r>
            <a:r>
              <a:rPr lang="zh-CN" altLang="zh-CN" sz="2200">
                <a:latin typeface="宋体" panose="02010600030101010101" pitchFamily="2" charset="-122"/>
              </a:rPr>
              <a:t>关系算符错</a:t>
            </a:r>
            <a:r>
              <a:rPr lang="zh-CN" altLang="en-US" sz="2200">
                <a:latin typeface="宋体" panose="02010600030101010101" pitchFamily="2" charset="-122"/>
              </a:rPr>
              <a:t>、</a:t>
            </a:r>
            <a:r>
              <a:rPr lang="zh-CN" altLang="zh-CN" sz="2200">
                <a:latin typeface="宋体" panose="02010600030101010101" pitchFamily="2" charset="-122"/>
              </a:rPr>
              <a:t>算术表达式</a:t>
            </a:r>
            <a:r>
              <a:rPr lang="zh-CN" altLang="en-US" sz="2200">
                <a:latin typeface="宋体" panose="02010600030101010101" pitchFamily="2" charset="-122"/>
              </a:rPr>
              <a:t>错。</a:t>
            </a:r>
            <a:endParaRPr lang="zh-CN" altLang="zh-CN" sz="2200">
              <a:latin typeface="宋体" panose="02010600030101010101" pitchFamily="2" charset="-122"/>
            </a:endParaRPr>
          </a:p>
        </p:txBody>
      </p:sp>
      <p:sp>
        <p:nvSpPr>
          <p:cNvPr id="165892" name="1 Título">
            <a:extLst>
              <a:ext uri="{FF2B5EF4-FFF2-40B4-BE49-F238E27FC236}">
                <a16:creationId xmlns:a16="http://schemas.microsoft.com/office/drawing/2014/main" id="{BF146128-B56B-E643-B50B-0D4C78FB0E2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5893" name="1 Título">
            <a:extLst>
              <a:ext uri="{FF2B5EF4-FFF2-40B4-BE49-F238E27FC236}">
                <a16:creationId xmlns:a16="http://schemas.microsoft.com/office/drawing/2014/main" id="{D614BC01-A5CF-B344-A0DE-F654B2C3CD2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标题 3">
            <a:extLst>
              <a:ext uri="{FF2B5EF4-FFF2-40B4-BE49-F238E27FC236}">
                <a16:creationId xmlns:a16="http://schemas.microsoft.com/office/drawing/2014/main" id="{239DD6CF-2F45-7047-8B47-5E3593485ABE}"/>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7938" name="内容占位符 4">
            <a:extLst>
              <a:ext uri="{FF2B5EF4-FFF2-40B4-BE49-F238E27FC236}">
                <a16:creationId xmlns:a16="http://schemas.microsoft.com/office/drawing/2014/main" id="{09884007-CE6C-934E-8F19-D8757325D006}"/>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7939" name="TextBox 7">
            <a:extLst>
              <a:ext uri="{FF2B5EF4-FFF2-40B4-BE49-F238E27FC236}">
                <a16:creationId xmlns:a16="http://schemas.microsoft.com/office/drawing/2014/main" id="{9B17582C-C833-064A-946A-B51A30CEABA7}"/>
              </a:ext>
            </a:extLst>
          </p:cNvPr>
          <p:cNvSpPr txBox="1">
            <a:spLocks noChangeArrowheads="1"/>
          </p:cNvSpPr>
          <p:nvPr/>
        </p:nvSpPr>
        <p:spPr bwMode="auto">
          <a:xfrm>
            <a:off x="395288" y="1628775"/>
            <a:ext cx="8497887" cy="441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000">
                <a:latin typeface="Arial" panose="020B0604020202020204" pitchFamily="34" charset="0"/>
              </a:rPr>
              <a:t>        </a:t>
            </a:r>
            <a:r>
              <a:rPr lang="zh-CN" altLang="zh-CN" sz="2400">
                <a:latin typeface="宋体" panose="02010600030101010101" pitchFamily="2" charset="-122"/>
              </a:rPr>
              <a:t>条件测试方法着重测试程序中的每个条件。条件测试策略有两个优点： ①容易度量条件的测试覆盖率； ②程序内条件的测试覆盖率可指导附加测试的设计。</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条件测试的目的不仅是检测程序条件中的错误，而且是检测程序中的其他错误。如果程序</a:t>
            </a:r>
            <a:r>
              <a:rPr lang="en-US" altLang="zh-CN" sz="2400">
                <a:latin typeface="宋体" panose="02010600030101010101" pitchFamily="2" charset="-122"/>
              </a:rPr>
              <a:t>P</a:t>
            </a:r>
            <a:r>
              <a:rPr lang="zh-CN" altLang="zh-CN" sz="2400">
                <a:latin typeface="宋体" panose="02010600030101010101" pitchFamily="2" charset="-122"/>
              </a:rPr>
              <a:t>的测试集能有效地检测</a:t>
            </a:r>
            <a:r>
              <a:rPr lang="en-US" altLang="zh-CN" sz="2400">
                <a:latin typeface="宋体" panose="02010600030101010101" pitchFamily="2" charset="-122"/>
              </a:rPr>
              <a:t>P</a:t>
            </a:r>
            <a:r>
              <a:rPr lang="zh-CN" altLang="zh-CN" sz="2400">
                <a:latin typeface="宋体" panose="02010600030101010101" pitchFamily="2" charset="-122"/>
              </a:rPr>
              <a:t>中条件的错误，则它很可能也可以有效地检测</a:t>
            </a:r>
            <a:r>
              <a:rPr lang="en-US" altLang="zh-CN" sz="2400">
                <a:latin typeface="宋体" panose="02010600030101010101" pitchFamily="2" charset="-122"/>
              </a:rPr>
              <a:t>P</a:t>
            </a:r>
            <a:r>
              <a:rPr lang="zh-CN" altLang="zh-CN" sz="2400">
                <a:latin typeface="宋体" panose="02010600030101010101" pitchFamily="2" charset="-122"/>
              </a:rPr>
              <a:t>中的其他错误。</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在</a:t>
            </a:r>
            <a:r>
              <a:rPr lang="zh-CN" altLang="en-US" sz="2400">
                <a:latin typeface="宋体" panose="02010600030101010101" pitchFamily="2" charset="-122"/>
              </a:rPr>
              <a:t>分支测试、域测试等</a:t>
            </a:r>
            <a:r>
              <a:rPr lang="zh-CN" altLang="zh-CN" sz="2400">
                <a:latin typeface="宋体" panose="02010600030101010101" pitchFamily="2" charset="-122"/>
              </a:rPr>
              <a:t>条件测试技术的基础上，</a:t>
            </a:r>
            <a:r>
              <a:rPr lang="en-US" altLang="zh-CN" sz="2400">
                <a:latin typeface="宋体" panose="02010600030101010101" pitchFamily="2" charset="-122"/>
              </a:rPr>
              <a:t>K.C.Tai</a:t>
            </a:r>
            <a:r>
              <a:rPr lang="zh-CN" altLang="zh-CN" sz="2400">
                <a:latin typeface="宋体" panose="02010600030101010101" pitchFamily="2" charset="-122"/>
              </a:rPr>
              <a:t>提出了一种被称为</a:t>
            </a:r>
            <a:r>
              <a:rPr lang="en-US" altLang="zh-CN" sz="2400" b="1">
                <a:solidFill>
                  <a:srgbClr val="C00000"/>
                </a:solidFill>
                <a:latin typeface="宋体" panose="02010600030101010101" pitchFamily="2" charset="-122"/>
              </a:rPr>
              <a:t>BRO(branch and relational operator)</a:t>
            </a:r>
            <a:r>
              <a:rPr lang="zh-CN" altLang="zh-CN" sz="2400" b="1">
                <a:solidFill>
                  <a:srgbClr val="C00000"/>
                </a:solidFill>
                <a:latin typeface="宋体" panose="02010600030101010101" pitchFamily="2" charset="-122"/>
              </a:rPr>
              <a:t>测试的条件测试策略</a:t>
            </a:r>
            <a:r>
              <a:rPr lang="zh-CN" altLang="zh-CN" sz="2400">
                <a:latin typeface="宋体" panose="02010600030101010101" pitchFamily="2" charset="-122"/>
              </a:rPr>
              <a:t>。如果在条件中所有布尔变量和关系算符都只出现一次而且没有公共变量，则</a:t>
            </a:r>
            <a:r>
              <a:rPr lang="en-US" altLang="zh-CN" sz="2400">
                <a:latin typeface="宋体" panose="02010600030101010101" pitchFamily="2" charset="-122"/>
              </a:rPr>
              <a:t>BRO</a:t>
            </a:r>
            <a:r>
              <a:rPr lang="zh-CN" altLang="zh-CN" sz="2400">
                <a:latin typeface="宋体" panose="02010600030101010101" pitchFamily="2" charset="-122"/>
              </a:rPr>
              <a:t>测试保证能发现该条件中的分支错和关系算符错。</a:t>
            </a:r>
          </a:p>
        </p:txBody>
      </p:sp>
      <p:sp>
        <p:nvSpPr>
          <p:cNvPr id="167940" name="1 Título">
            <a:extLst>
              <a:ext uri="{FF2B5EF4-FFF2-40B4-BE49-F238E27FC236}">
                <a16:creationId xmlns:a16="http://schemas.microsoft.com/office/drawing/2014/main" id="{745C49D4-4CED-9341-878D-655FAC1B6E2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7941" name="1 Título">
            <a:extLst>
              <a:ext uri="{FF2B5EF4-FFF2-40B4-BE49-F238E27FC236}">
                <a16:creationId xmlns:a16="http://schemas.microsoft.com/office/drawing/2014/main" id="{0E2EB2E9-F4D9-CF43-968C-51E5A0131C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标题 3">
            <a:extLst>
              <a:ext uri="{FF2B5EF4-FFF2-40B4-BE49-F238E27FC236}">
                <a16:creationId xmlns:a16="http://schemas.microsoft.com/office/drawing/2014/main" id="{3D371399-A0A1-084B-A8CC-1643C09093A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69986" name="内容占位符 4">
            <a:extLst>
              <a:ext uri="{FF2B5EF4-FFF2-40B4-BE49-F238E27FC236}">
                <a16:creationId xmlns:a16="http://schemas.microsoft.com/office/drawing/2014/main" id="{A87D7553-5D44-3348-A674-77F7923B3ECE}"/>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69987" name="TextBox 7">
            <a:extLst>
              <a:ext uri="{FF2B5EF4-FFF2-40B4-BE49-F238E27FC236}">
                <a16:creationId xmlns:a16="http://schemas.microsoft.com/office/drawing/2014/main" id="{F1F478F4-78B3-3F4C-85C5-DEED3A7346D7}"/>
              </a:ext>
            </a:extLst>
          </p:cNvPr>
          <p:cNvSpPr txBox="1">
            <a:spLocks noChangeArrowheads="1"/>
          </p:cNvSpPr>
          <p:nvPr/>
        </p:nvSpPr>
        <p:spPr bwMode="auto">
          <a:xfrm>
            <a:off x="395288" y="1468438"/>
            <a:ext cx="8497887"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000">
                <a:latin typeface="宋体" panose="02010600030101010101" pitchFamily="2" charset="-122"/>
              </a:rPr>
              <a:t>    </a:t>
            </a:r>
            <a:r>
              <a:rPr lang="en-US" altLang="zh-CN" sz="2100">
                <a:latin typeface="宋体" panose="02010600030101010101" pitchFamily="2" charset="-122"/>
              </a:rPr>
              <a:t>BRO</a:t>
            </a:r>
            <a:r>
              <a:rPr lang="zh-CN" altLang="zh-CN" sz="2100">
                <a:latin typeface="宋体" panose="02010600030101010101" pitchFamily="2" charset="-122"/>
              </a:rPr>
              <a:t>测试利用条件</a:t>
            </a:r>
            <a:r>
              <a:rPr lang="en-US" altLang="zh-CN" sz="2100">
                <a:latin typeface="宋体" panose="02010600030101010101" pitchFamily="2" charset="-122"/>
              </a:rPr>
              <a:t>C</a:t>
            </a:r>
            <a:r>
              <a:rPr lang="zh-CN" altLang="zh-CN" sz="2100">
                <a:latin typeface="宋体" panose="02010600030101010101" pitchFamily="2" charset="-122"/>
              </a:rPr>
              <a:t>的条件约束来设计测试用例。包含</a:t>
            </a:r>
            <a:r>
              <a:rPr lang="en-US" altLang="zh-CN" sz="2100">
                <a:latin typeface="宋体" panose="02010600030101010101" pitchFamily="2" charset="-122"/>
              </a:rPr>
              <a:t>n</a:t>
            </a:r>
            <a:r>
              <a:rPr lang="zh-CN" altLang="zh-CN" sz="2100">
                <a:latin typeface="宋体" panose="02010600030101010101" pitchFamily="2" charset="-122"/>
              </a:rPr>
              <a:t>个简单条件的条件</a:t>
            </a:r>
            <a:r>
              <a:rPr lang="en-US" altLang="zh-CN" sz="2100">
                <a:latin typeface="宋体" panose="02010600030101010101" pitchFamily="2" charset="-122"/>
              </a:rPr>
              <a:t>C</a:t>
            </a:r>
            <a:r>
              <a:rPr lang="zh-CN" altLang="zh-CN" sz="2100">
                <a:latin typeface="宋体" panose="02010600030101010101" pitchFamily="2" charset="-122"/>
              </a:rPr>
              <a:t>的条件约束定义为（</a:t>
            </a:r>
            <a:r>
              <a:rPr lang="en-US" altLang="zh-CN" sz="2100">
                <a:latin typeface="宋体" panose="02010600030101010101" pitchFamily="2" charset="-122"/>
              </a:rPr>
              <a:t>D1</a:t>
            </a:r>
            <a:r>
              <a:rPr lang="zh-CN" altLang="zh-CN" sz="2100">
                <a:latin typeface="宋体" panose="02010600030101010101" pitchFamily="2" charset="-122"/>
              </a:rPr>
              <a:t>，</a:t>
            </a:r>
            <a:r>
              <a:rPr lang="en-US" altLang="zh-CN" sz="2100">
                <a:latin typeface="宋体" panose="02010600030101010101" pitchFamily="2" charset="-122"/>
              </a:rPr>
              <a:t>D2</a:t>
            </a:r>
            <a:r>
              <a:rPr lang="zh-CN" altLang="zh-CN" sz="2100">
                <a:latin typeface="宋体" panose="02010600030101010101" pitchFamily="2" charset="-122"/>
              </a:rPr>
              <a:t>，…，</a:t>
            </a:r>
            <a:r>
              <a:rPr lang="en-US" altLang="zh-CN" sz="2100">
                <a:latin typeface="宋体" panose="02010600030101010101" pitchFamily="2" charset="-122"/>
              </a:rPr>
              <a:t>Dn</a:t>
            </a:r>
            <a:r>
              <a:rPr lang="zh-CN" altLang="zh-CN" sz="2100">
                <a:latin typeface="宋体" panose="02010600030101010101" pitchFamily="2" charset="-122"/>
              </a:rPr>
              <a:t>），其中</a:t>
            </a:r>
            <a:r>
              <a:rPr lang="en-US" altLang="zh-CN" sz="2100">
                <a:latin typeface="宋体" panose="02010600030101010101" pitchFamily="2" charset="-122"/>
              </a:rPr>
              <a:t>Di(0&lt;i</a:t>
            </a:r>
            <a:r>
              <a:rPr lang="zh-CN" altLang="zh-CN" sz="2100">
                <a:latin typeface="宋体" panose="02010600030101010101" pitchFamily="2" charset="-122"/>
              </a:rPr>
              <a:t>≤</a:t>
            </a:r>
            <a:r>
              <a:rPr lang="en-US" altLang="zh-CN" sz="2100">
                <a:latin typeface="宋体" panose="02010600030101010101" pitchFamily="2" charset="-122"/>
              </a:rPr>
              <a:t>n)</a:t>
            </a:r>
            <a:r>
              <a:rPr lang="zh-CN" altLang="zh-CN" sz="2100">
                <a:latin typeface="宋体" panose="02010600030101010101" pitchFamily="2" charset="-122"/>
              </a:rPr>
              <a:t>表示条件</a:t>
            </a:r>
            <a:r>
              <a:rPr lang="en-US" altLang="zh-CN" sz="2100">
                <a:latin typeface="宋体" panose="02010600030101010101" pitchFamily="2" charset="-122"/>
              </a:rPr>
              <a:t>C</a:t>
            </a:r>
            <a:r>
              <a:rPr lang="zh-CN" altLang="zh-CN" sz="2100">
                <a:latin typeface="宋体" panose="02010600030101010101" pitchFamily="2" charset="-122"/>
              </a:rPr>
              <a:t>中第</a:t>
            </a:r>
            <a:r>
              <a:rPr lang="en-US" altLang="zh-CN" sz="2100">
                <a:latin typeface="宋体" panose="02010600030101010101" pitchFamily="2" charset="-122"/>
              </a:rPr>
              <a:t>i</a:t>
            </a:r>
            <a:r>
              <a:rPr lang="zh-CN" altLang="zh-CN" sz="2100">
                <a:latin typeface="宋体" panose="02010600030101010101" pitchFamily="2" charset="-122"/>
              </a:rPr>
              <a:t>个简单条件的输出约束。如果在条件</a:t>
            </a:r>
            <a:r>
              <a:rPr lang="en-US" altLang="zh-CN" sz="2100">
                <a:latin typeface="宋体" panose="02010600030101010101" pitchFamily="2" charset="-122"/>
              </a:rPr>
              <a:t>C</a:t>
            </a:r>
            <a:r>
              <a:rPr lang="zh-CN" altLang="zh-CN" sz="2100">
                <a:latin typeface="宋体" panose="02010600030101010101" pitchFamily="2" charset="-122"/>
              </a:rPr>
              <a:t>的一次执行过程中，</a:t>
            </a:r>
            <a:r>
              <a:rPr lang="en-US" altLang="zh-CN" sz="2100">
                <a:latin typeface="宋体" panose="02010600030101010101" pitchFamily="2" charset="-122"/>
              </a:rPr>
              <a:t>C</a:t>
            </a:r>
            <a:r>
              <a:rPr lang="zh-CN" altLang="zh-CN" sz="2100">
                <a:latin typeface="宋体" panose="02010600030101010101" pitchFamily="2" charset="-122"/>
              </a:rPr>
              <a:t>中每个简单条件的输出都满足</a:t>
            </a:r>
            <a:r>
              <a:rPr lang="en-US" altLang="zh-CN" sz="2100">
                <a:latin typeface="宋体" panose="02010600030101010101" pitchFamily="2" charset="-122"/>
              </a:rPr>
              <a:t>D</a:t>
            </a:r>
            <a:r>
              <a:rPr lang="zh-CN" altLang="zh-CN" sz="2100">
                <a:latin typeface="宋体" panose="02010600030101010101" pitchFamily="2" charset="-122"/>
              </a:rPr>
              <a:t>中对应的约束，则称</a:t>
            </a:r>
            <a:r>
              <a:rPr lang="en-US" altLang="zh-CN" sz="2100">
                <a:latin typeface="宋体" panose="02010600030101010101" pitchFamily="2" charset="-122"/>
              </a:rPr>
              <a:t>C</a:t>
            </a:r>
            <a:r>
              <a:rPr lang="zh-CN" altLang="zh-CN" sz="2100">
                <a:latin typeface="宋体" panose="02010600030101010101" pitchFamily="2" charset="-122"/>
              </a:rPr>
              <a:t>的这次执行覆盖了</a:t>
            </a:r>
            <a:r>
              <a:rPr lang="en-US" altLang="zh-CN" sz="2100">
                <a:latin typeface="宋体" panose="02010600030101010101" pitchFamily="2" charset="-122"/>
              </a:rPr>
              <a:t>C</a:t>
            </a:r>
            <a:r>
              <a:rPr lang="zh-CN" altLang="zh-CN" sz="2100">
                <a:latin typeface="宋体" panose="02010600030101010101" pitchFamily="2" charset="-122"/>
              </a:rPr>
              <a:t>的条件约束</a:t>
            </a:r>
            <a:r>
              <a:rPr lang="en-US" altLang="zh-CN" sz="2100">
                <a:latin typeface="宋体" panose="02010600030101010101" pitchFamily="2" charset="-122"/>
              </a:rPr>
              <a:t>D</a:t>
            </a:r>
            <a:r>
              <a:rPr lang="zh-CN" altLang="zh-CN" sz="2100">
                <a:latin typeface="宋体" panose="02010600030101010101" pitchFamily="2" charset="-122"/>
              </a:rPr>
              <a:t>。</a:t>
            </a:r>
          </a:p>
          <a:p>
            <a:pPr>
              <a:lnSpc>
                <a:spcPts val="2700"/>
              </a:lnSpc>
              <a:spcBef>
                <a:spcPct val="0"/>
              </a:spcBef>
              <a:buFontTx/>
              <a:buNone/>
            </a:pPr>
            <a:r>
              <a:rPr lang="en-US" altLang="zh-CN" sz="2100">
                <a:latin typeface="宋体" panose="02010600030101010101" pitchFamily="2" charset="-122"/>
              </a:rPr>
              <a:t>    </a:t>
            </a:r>
            <a:r>
              <a:rPr lang="zh-CN" altLang="zh-CN" sz="2100">
                <a:latin typeface="宋体" panose="02010600030101010101" pitchFamily="2" charset="-122"/>
              </a:rPr>
              <a:t>对于布尔变量</a:t>
            </a:r>
            <a:r>
              <a:rPr lang="en-US" altLang="zh-CN" sz="2100">
                <a:latin typeface="宋体" panose="02010600030101010101" pitchFamily="2" charset="-122"/>
              </a:rPr>
              <a:t>B</a:t>
            </a:r>
            <a:r>
              <a:rPr lang="zh-CN" altLang="zh-CN" sz="2100">
                <a:latin typeface="宋体" panose="02010600030101010101" pitchFamily="2" charset="-122"/>
              </a:rPr>
              <a:t>来说，</a:t>
            </a:r>
            <a:r>
              <a:rPr lang="en-US" altLang="zh-CN" sz="2100">
                <a:latin typeface="宋体" panose="02010600030101010101" pitchFamily="2" charset="-122"/>
              </a:rPr>
              <a:t>B</a:t>
            </a:r>
            <a:r>
              <a:rPr lang="zh-CN" altLang="zh-CN" sz="2100">
                <a:latin typeface="宋体" panose="02010600030101010101" pitchFamily="2" charset="-122"/>
              </a:rPr>
              <a:t>的输出约束指出，</a:t>
            </a:r>
            <a:r>
              <a:rPr lang="en-US" altLang="zh-CN" sz="2100">
                <a:latin typeface="宋体" panose="02010600030101010101" pitchFamily="2" charset="-122"/>
              </a:rPr>
              <a:t>B</a:t>
            </a:r>
            <a:r>
              <a:rPr lang="zh-CN" altLang="zh-CN" sz="2100">
                <a:latin typeface="宋体" panose="02010600030101010101" pitchFamily="2" charset="-122"/>
              </a:rPr>
              <a:t>必须是真</a:t>
            </a:r>
            <a:r>
              <a:rPr lang="en-US" altLang="zh-CN" sz="2100">
                <a:latin typeface="宋体" panose="02010600030101010101" pitchFamily="2" charset="-122"/>
              </a:rPr>
              <a:t>(t)</a:t>
            </a:r>
            <a:r>
              <a:rPr lang="zh-CN" altLang="zh-CN" sz="2100">
                <a:latin typeface="宋体" panose="02010600030101010101" pitchFamily="2" charset="-122"/>
              </a:rPr>
              <a:t>或假</a:t>
            </a:r>
            <a:r>
              <a:rPr lang="en-US" altLang="zh-CN" sz="2100">
                <a:latin typeface="宋体" panose="02010600030101010101" pitchFamily="2" charset="-122"/>
              </a:rPr>
              <a:t>(f)</a:t>
            </a:r>
            <a:r>
              <a:rPr lang="zh-CN" altLang="zh-CN" sz="2100">
                <a:latin typeface="宋体" panose="02010600030101010101" pitchFamily="2" charset="-122"/>
              </a:rPr>
              <a:t>。类似地，对于关系表达式来说，用符号</a:t>
            </a:r>
            <a:r>
              <a:rPr lang="en-US" altLang="zh-CN" sz="2100">
                <a:latin typeface="宋体" panose="02010600030101010101" pitchFamily="2" charset="-122"/>
              </a:rPr>
              <a:t>&gt;,=</a:t>
            </a:r>
            <a:r>
              <a:rPr lang="zh-CN" altLang="zh-CN" sz="2100">
                <a:latin typeface="宋体" panose="02010600030101010101" pitchFamily="2" charset="-122"/>
              </a:rPr>
              <a:t>和</a:t>
            </a:r>
            <a:r>
              <a:rPr lang="en-US" altLang="zh-CN" sz="2100">
                <a:latin typeface="宋体" panose="02010600030101010101" pitchFamily="2" charset="-122"/>
              </a:rPr>
              <a:t>&lt;</a:t>
            </a:r>
            <a:r>
              <a:rPr lang="zh-CN" altLang="zh-CN" sz="2100">
                <a:latin typeface="宋体" panose="02010600030101010101" pitchFamily="2" charset="-122"/>
              </a:rPr>
              <a:t>指定表达式的输出约束。</a:t>
            </a:r>
          </a:p>
          <a:p>
            <a:pPr>
              <a:lnSpc>
                <a:spcPts val="2700"/>
              </a:lnSpc>
              <a:spcBef>
                <a:spcPct val="0"/>
              </a:spcBef>
              <a:buFontTx/>
              <a:buNone/>
            </a:pPr>
            <a:r>
              <a:rPr lang="en-US" altLang="zh-CN" sz="2100">
                <a:latin typeface="宋体" panose="02010600030101010101" pitchFamily="2" charset="-122"/>
              </a:rPr>
              <a:t>    </a:t>
            </a:r>
            <a:r>
              <a:rPr lang="zh-CN" altLang="zh-CN" sz="2100" b="1">
                <a:latin typeface="宋体" panose="02010600030101010101" pitchFamily="2" charset="-122"/>
              </a:rPr>
              <a:t>作为第一个例子，考虑下列条件</a:t>
            </a:r>
            <a:r>
              <a:rPr lang="en-US" altLang="zh-CN" sz="2100" b="1">
                <a:latin typeface="宋体" panose="02010600030101010101" pitchFamily="2" charset="-122"/>
              </a:rPr>
              <a:t>: C1</a:t>
            </a:r>
            <a:r>
              <a:rPr lang="zh-CN" altLang="zh-CN" sz="2100" b="1">
                <a:latin typeface="宋体" panose="02010600030101010101" pitchFamily="2" charset="-122"/>
              </a:rPr>
              <a:t>：</a:t>
            </a:r>
            <a:r>
              <a:rPr lang="en-US" altLang="zh-CN" sz="2100" b="1">
                <a:latin typeface="宋体" panose="02010600030101010101" pitchFamily="2" charset="-122"/>
              </a:rPr>
              <a:t>B1 &amp; B2</a:t>
            </a:r>
          </a:p>
          <a:p>
            <a:pPr>
              <a:lnSpc>
                <a:spcPts val="2700"/>
              </a:lnSpc>
              <a:spcBef>
                <a:spcPct val="0"/>
              </a:spcBef>
              <a:buFontTx/>
              <a:buNone/>
            </a:pPr>
            <a:r>
              <a:rPr lang="zh-CN" altLang="zh-CN" sz="2100">
                <a:latin typeface="宋体" panose="02010600030101010101" pitchFamily="2" charset="-122"/>
              </a:rPr>
              <a:t>其中，</a:t>
            </a:r>
            <a:r>
              <a:rPr lang="en-US" altLang="zh-CN" sz="2100">
                <a:latin typeface="宋体" panose="02010600030101010101" pitchFamily="2" charset="-122"/>
              </a:rPr>
              <a:t>B1</a:t>
            </a:r>
            <a:r>
              <a:rPr lang="zh-CN" altLang="zh-CN" sz="2100">
                <a:latin typeface="宋体" panose="02010600030101010101" pitchFamily="2" charset="-122"/>
              </a:rPr>
              <a:t>和</a:t>
            </a:r>
            <a:r>
              <a:rPr lang="en-US" altLang="zh-CN" sz="2100">
                <a:latin typeface="宋体" panose="02010600030101010101" pitchFamily="2" charset="-122"/>
              </a:rPr>
              <a:t>B2</a:t>
            </a:r>
            <a:r>
              <a:rPr lang="zh-CN" altLang="zh-CN" sz="2100">
                <a:latin typeface="宋体" panose="02010600030101010101" pitchFamily="2" charset="-122"/>
              </a:rPr>
              <a:t>是布尔变量。</a:t>
            </a:r>
            <a:r>
              <a:rPr lang="en-US" altLang="zh-CN" sz="2100">
                <a:latin typeface="宋体" panose="02010600030101010101" pitchFamily="2" charset="-122"/>
              </a:rPr>
              <a:t>C1</a:t>
            </a:r>
            <a:r>
              <a:rPr lang="zh-CN" altLang="zh-CN" sz="2100">
                <a:latin typeface="宋体" panose="02010600030101010101" pitchFamily="2" charset="-122"/>
              </a:rPr>
              <a:t>的条件约束形式为（</a:t>
            </a:r>
            <a:r>
              <a:rPr lang="en-US" altLang="zh-CN" sz="2100">
                <a:latin typeface="宋体" panose="02010600030101010101" pitchFamily="2" charset="-122"/>
              </a:rPr>
              <a:t>D1</a:t>
            </a:r>
            <a:r>
              <a:rPr lang="zh-CN" altLang="zh-CN" sz="2100">
                <a:latin typeface="宋体" panose="02010600030101010101" pitchFamily="2" charset="-122"/>
              </a:rPr>
              <a:t>，</a:t>
            </a:r>
            <a:r>
              <a:rPr lang="en-US" altLang="zh-CN" sz="2100">
                <a:latin typeface="宋体" panose="02010600030101010101" pitchFamily="2" charset="-122"/>
              </a:rPr>
              <a:t>D2</a:t>
            </a:r>
            <a:r>
              <a:rPr lang="zh-CN" altLang="zh-CN" sz="2100">
                <a:latin typeface="宋体" panose="02010600030101010101" pitchFamily="2" charset="-122"/>
              </a:rPr>
              <a:t>），其中</a:t>
            </a:r>
            <a:r>
              <a:rPr lang="en-US" altLang="zh-CN" sz="2100">
                <a:latin typeface="宋体" panose="02010600030101010101" pitchFamily="2" charset="-122"/>
              </a:rPr>
              <a:t>D1</a:t>
            </a:r>
            <a:r>
              <a:rPr lang="zh-CN" altLang="zh-CN" sz="2100">
                <a:latin typeface="宋体" panose="02010600030101010101" pitchFamily="2" charset="-122"/>
              </a:rPr>
              <a:t>和</a:t>
            </a:r>
            <a:r>
              <a:rPr lang="en-US" altLang="zh-CN" sz="2100">
                <a:latin typeface="宋体" panose="02010600030101010101" pitchFamily="2" charset="-122"/>
              </a:rPr>
              <a:t>D2</a:t>
            </a:r>
            <a:r>
              <a:rPr lang="zh-CN" altLang="zh-CN" sz="2100">
                <a:latin typeface="宋体" panose="02010600030101010101" pitchFamily="2" charset="-122"/>
              </a:rPr>
              <a:t>中的每一个都是</a:t>
            </a:r>
            <a:r>
              <a:rPr lang="en-US" altLang="zh-CN" sz="2100">
                <a:latin typeface="宋体" panose="02010600030101010101" pitchFamily="2" charset="-122"/>
              </a:rPr>
              <a:t>t</a:t>
            </a:r>
            <a:r>
              <a:rPr lang="zh-CN" altLang="zh-CN" sz="2100">
                <a:latin typeface="宋体" panose="02010600030101010101" pitchFamily="2" charset="-122"/>
              </a:rPr>
              <a:t>或</a:t>
            </a:r>
            <a:r>
              <a:rPr lang="en-US" altLang="zh-CN" sz="2100">
                <a:latin typeface="宋体" panose="02010600030101010101" pitchFamily="2" charset="-122"/>
              </a:rPr>
              <a:t>f</a:t>
            </a:r>
            <a:r>
              <a:rPr lang="zh-CN" altLang="zh-CN" sz="2100">
                <a:latin typeface="宋体" panose="02010600030101010101" pitchFamily="2" charset="-122"/>
              </a:rPr>
              <a:t>。值（</a:t>
            </a:r>
            <a:r>
              <a:rPr lang="en-US" altLang="zh-CN" sz="2100">
                <a:latin typeface="宋体" panose="02010600030101010101" pitchFamily="2" charset="-122"/>
              </a:rPr>
              <a:t>t,f</a:t>
            </a:r>
            <a:r>
              <a:rPr lang="zh-CN" altLang="zh-CN" sz="2100">
                <a:latin typeface="宋体" panose="02010600030101010101" pitchFamily="2" charset="-122"/>
              </a:rPr>
              <a:t>）是</a:t>
            </a:r>
            <a:r>
              <a:rPr lang="en-US" altLang="zh-CN" sz="2100">
                <a:latin typeface="宋体" panose="02010600030101010101" pitchFamily="2" charset="-122"/>
              </a:rPr>
              <a:t>C1</a:t>
            </a:r>
            <a:r>
              <a:rPr lang="zh-CN" altLang="zh-CN" sz="2100">
                <a:latin typeface="宋体" panose="02010600030101010101" pitchFamily="2" charset="-122"/>
              </a:rPr>
              <a:t>的一个条件约束，并由使</a:t>
            </a:r>
            <a:r>
              <a:rPr lang="en-US" altLang="zh-CN" sz="2100">
                <a:latin typeface="宋体" panose="02010600030101010101" pitchFamily="2" charset="-122"/>
              </a:rPr>
              <a:t>B1</a:t>
            </a:r>
            <a:r>
              <a:rPr lang="zh-CN" altLang="zh-CN" sz="2100">
                <a:latin typeface="宋体" panose="02010600030101010101" pitchFamily="2" charset="-122"/>
              </a:rPr>
              <a:t>值为真</a:t>
            </a:r>
            <a:r>
              <a:rPr lang="en-US" altLang="zh-CN" sz="2100">
                <a:latin typeface="宋体" panose="02010600030101010101" pitchFamily="2" charset="-122"/>
              </a:rPr>
              <a:t>B2</a:t>
            </a:r>
            <a:r>
              <a:rPr lang="zh-CN" altLang="zh-CN" sz="2100">
                <a:latin typeface="宋体" panose="02010600030101010101" pitchFamily="2" charset="-122"/>
              </a:rPr>
              <a:t>值为假的测试所覆盖。</a:t>
            </a:r>
            <a:r>
              <a:rPr lang="en-US" altLang="zh-CN" sz="2100">
                <a:latin typeface="宋体" panose="02010600030101010101" pitchFamily="2" charset="-122"/>
              </a:rPr>
              <a:t>BRO</a:t>
            </a:r>
            <a:r>
              <a:rPr lang="zh-CN" altLang="zh-CN" sz="2100">
                <a:latin typeface="宋体" panose="02010600030101010101" pitchFamily="2" charset="-122"/>
              </a:rPr>
              <a:t>测试策略要求，约束集</a:t>
            </a:r>
            <a:r>
              <a:rPr lang="en-US" altLang="zh-CN" sz="2100">
                <a:latin typeface="宋体" panose="02010600030101010101" pitchFamily="2" charset="-122"/>
              </a:rPr>
              <a:t>{(t,t),(f,t),</a:t>
            </a:r>
          </a:p>
          <a:p>
            <a:pPr>
              <a:lnSpc>
                <a:spcPts val="2700"/>
              </a:lnSpc>
              <a:spcBef>
                <a:spcPct val="0"/>
              </a:spcBef>
              <a:buFontTx/>
              <a:buNone/>
            </a:pPr>
            <a:r>
              <a:rPr lang="en-US" altLang="zh-CN" sz="2100">
                <a:latin typeface="宋体" panose="02010600030101010101" pitchFamily="2" charset="-122"/>
              </a:rPr>
              <a:t>(t,f)}</a:t>
            </a:r>
            <a:r>
              <a:rPr lang="zh-CN" altLang="zh-CN" sz="2100">
                <a:latin typeface="宋体" panose="02010600030101010101" pitchFamily="2" charset="-122"/>
              </a:rPr>
              <a:t>被</a:t>
            </a:r>
            <a:r>
              <a:rPr lang="en-US" altLang="zh-CN" sz="2100">
                <a:latin typeface="宋体" panose="02010600030101010101" pitchFamily="2" charset="-122"/>
              </a:rPr>
              <a:t>C1</a:t>
            </a:r>
            <a:r>
              <a:rPr lang="zh-CN" altLang="zh-CN" sz="2100">
                <a:latin typeface="宋体" panose="02010600030101010101" pitchFamily="2" charset="-122"/>
              </a:rPr>
              <a:t>的执行所覆盖。如果</a:t>
            </a:r>
            <a:r>
              <a:rPr lang="en-US" altLang="zh-CN" sz="2100">
                <a:latin typeface="宋体" panose="02010600030101010101" pitchFamily="2" charset="-122"/>
              </a:rPr>
              <a:t>C1</a:t>
            </a:r>
            <a:r>
              <a:rPr lang="zh-CN" altLang="zh-CN" sz="2100">
                <a:latin typeface="宋体" panose="02010600030101010101" pitchFamily="2" charset="-122"/>
              </a:rPr>
              <a:t>因布尔算符错误而不正确，则至少上述约束集中的一个约束将迫使</a:t>
            </a:r>
            <a:r>
              <a:rPr lang="en-US" altLang="zh-CN" sz="2100">
                <a:latin typeface="宋体" panose="02010600030101010101" pitchFamily="2" charset="-122"/>
              </a:rPr>
              <a:t>C1</a:t>
            </a:r>
            <a:r>
              <a:rPr lang="zh-CN" altLang="zh-CN" sz="2100">
                <a:latin typeface="宋体" panose="02010600030101010101" pitchFamily="2" charset="-122"/>
              </a:rPr>
              <a:t>失败。</a:t>
            </a:r>
          </a:p>
        </p:txBody>
      </p:sp>
      <p:sp>
        <p:nvSpPr>
          <p:cNvPr id="169988" name="1 Título">
            <a:extLst>
              <a:ext uri="{FF2B5EF4-FFF2-40B4-BE49-F238E27FC236}">
                <a16:creationId xmlns:a16="http://schemas.microsoft.com/office/drawing/2014/main" id="{2EFA98FC-6673-0A48-ADCD-DBCC096757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69989" name="1 Título">
            <a:extLst>
              <a:ext uri="{FF2B5EF4-FFF2-40B4-BE49-F238E27FC236}">
                <a16:creationId xmlns:a16="http://schemas.microsoft.com/office/drawing/2014/main" id="{06850260-2461-8441-8866-1895780144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标题 3">
            <a:extLst>
              <a:ext uri="{FF2B5EF4-FFF2-40B4-BE49-F238E27FC236}">
                <a16:creationId xmlns:a16="http://schemas.microsoft.com/office/drawing/2014/main" id="{5A26FE19-CCCF-614A-8AC1-460892728E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2034" name="内容占位符 4">
            <a:extLst>
              <a:ext uri="{FF2B5EF4-FFF2-40B4-BE49-F238E27FC236}">
                <a16:creationId xmlns:a16="http://schemas.microsoft.com/office/drawing/2014/main" id="{B769A9AC-9538-034B-810E-3C24A990D73F}"/>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72035" name="TextBox 7">
            <a:extLst>
              <a:ext uri="{FF2B5EF4-FFF2-40B4-BE49-F238E27FC236}">
                <a16:creationId xmlns:a16="http://schemas.microsoft.com/office/drawing/2014/main" id="{3FC64C09-D3BF-0341-8896-DC87C2650B8C}"/>
              </a:ext>
            </a:extLst>
          </p:cNvPr>
          <p:cNvSpPr txBox="1">
            <a:spLocks noChangeArrowheads="1"/>
          </p:cNvSpPr>
          <p:nvPr/>
        </p:nvSpPr>
        <p:spPr bwMode="auto">
          <a:xfrm>
            <a:off x="395288" y="1628775"/>
            <a:ext cx="8497887" cy="446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000">
                <a:latin typeface="宋体" panose="02010600030101010101" pitchFamily="2" charset="-122"/>
              </a:rPr>
              <a:t>    </a:t>
            </a:r>
            <a:r>
              <a:rPr lang="zh-CN" altLang="zh-CN" sz="2400" b="1">
                <a:latin typeface="宋体" panose="02010600030101010101" pitchFamily="2" charset="-122"/>
              </a:rPr>
              <a:t>作为第二个例子，考虑下列条件</a:t>
            </a:r>
          </a:p>
          <a:p>
            <a:pPr>
              <a:lnSpc>
                <a:spcPts val="3100"/>
              </a:lnSpc>
              <a:spcBef>
                <a:spcPct val="0"/>
              </a:spcBef>
              <a:buFontTx/>
              <a:buNone/>
            </a:pPr>
            <a:r>
              <a:rPr lang="en-US" altLang="zh-CN" sz="2400" b="1">
                <a:latin typeface="宋体" panose="02010600030101010101" pitchFamily="2" charset="-122"/>
              </a:rPr>
              <a:t>    C2</a:t>
            </a:r>
            <a:r>
              <a:rPr lang="zh-CN" altLang="zh-CN" sz="2400" b="1">
                <a:latin typeface="宋体" panose="02010600030101010101" pitchFamily="2" charset="-122"/>
              </a:rPr>
              <a:t>：</a:t>
            </a:r>
            <a:r>
              <a:rPr lang="en-US" altLang="zh-CN" sz="2400" b="1">
                <a:latin typeface="宋体" panose="02010600030101010101" pitchFamily="2" charset="-122"/>
              </a:rPr>
              <a:t>B1 &amp; (E3=E4)</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B1</a:t>
            </a:r>
            <a:r>
              <a:rPr lang="zh-CN" altLang="zh-CN" sz="2400">
                <a:latin typeface="宋体" panose="02010600030101010101" pitchFamily="2" charset="-122"/>
              </a:rPr>
              <a:t>是布尔变量，</a:t>
            </a:r>
            <a:r>
              <a:rPr lang="en-US" altLang="zh-CN" sz="2400">
                <a:latin typeface="宋体" panose="02010600030101010101" pitchFamily="2" charset="-122"/>
              </a:rPr>
              <a:t>E3</a:t>
            </a:r>
            <a:r>
              <a:rPr lang="zh-CN" altLang="zh-CN" sz="2400">
                <a:latin typeface="宋体" panose="02010600030101010101" pitchFamily="2" charset="-122"/>
              </a:rPr>
              <a:t>和</a:t>
            </a:r>
            <a:r>
              <a:rPr lang="en-US" altLang="zh-CN" sz="2400">
                <a:latin typeface="宋体" panose="02010600030101010101" pitchFamily="2" charset="-122"/>
              </a:rPr>
              <a:t>E4</a:t>
            </a:r>
            <a:r>
              <a:rPr lang="zh-CN" altLang="zh-CN" sz="2400">
                <a:latin typeface="宋体" panose="02010600030101010101" pitchFamily="2" charset="-122"/>
              </a:rPr>
              <a:t>是算术表达式。</a:t>
            </a:r>
            <a:r>
              <a:rPr lang="en-US" altLang="zh-CN" sz="2400">
                <a:latin typeface="宋体" panose="02010600030101010101" pitchFamily="2" charset="-122"/>
              </a:rPr>
              <a:t>C2</a:t>
            </a:r>
            <a:r>
              <a:rPr lang="zh-CN" altLang="zh-CN" sz="2400">
                <a:latin typeface="宋体" panose="02010600030101010101" pitchFamily="2" charset="-122"/>
              </a:rPr>
              <a:t>的条件约束形式为（</a:t>
            </a:r>
            <a:r>
              <a:rPr lang="en-US" altLang="zh-CN" sz="2400">
                <a:latin typeface="宋体" panose="02010600030101010101" pitchFamily="2" charset="-122"/>
              </a:rPr>
              <a:t>D1</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a:t>
            </a:r>
            <a:r>
              <a:rPr lang="en-US" altLang="zh-CN" sz="2400">
                <a:latin typeface="宋体" panose="02010600030101010101" pitchFamily="2" charset="-122"/>
              </a:rPr>
              <a:t>,</a:t>
            </a:r>
            <a:r>
              <a:rPr lang="zh-CN" altLang="zh-CN" sz="2400">
                <a:latin typeface="宋体" panose="02010600030101010101" pitchFamily="2" charset="-122"/>
              </a:rPr>
              <a:t>其中</a:t>
            </a:r>
            <a:r>
              <a:rPr lang="en-US" altLang="zh-CN" sz="2400">
                <a:latin typeface="宋体" panose="02010600030101010101" pitchFamily="2" charset="-122"/>
              </a:rPr>
              <a:t>D1</a:t>
            </a:r>
            <a:r>
              <a:rPr lang="zh-CN" altLang="zh-CN" sz="2400">
                <a:latin typeface="宋体" panose="02010600030101010101" pitchFamily="2" charset="-122"/>
              </a:rPr>
              <a:t>是</a:t>
            </a:r>
            <a:r>
              <a:rPr lang="en-US" altLang="zh-CN" sz="2400">
                <a:latin typeface="宋体" panose="02010600030101010101" pitchFamily="2" charset="-122"/>
              </a:rPr>
              <a:t>t</a:t>
            </a:r>
            <a:r>
              <a:rPr lang="zh-CN" altLang="zh-CN" sz="2400">
                <a:latin typeface="宋体" panose="02010600030101010101" pitchFamily="2" charset="-122"/>
              </a:rPr>
              <a:t>或</a:t>
            </a:r>
            <a:r>
              <a:rPr lang="en-US" altLang="zh-CN" sz="2400">
                <a:latin typeface="宋体" panose="02010600030101010101" pitchFamily="2" charset="-122"/>
              </a:rPr>
              <a:t>f</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是</a:t>
            </a:r>
            <a:r>
              <a:rPr lang="en-US" altLang="zh-CN" sz="2400">
                <a:latin typeface="宋体" panose="02010600030101010101" pitchFamily="2" charset="-122"/>
              </a:rPr>
              <a:t>&gt;,=</a:t>
            </a:r>
            <a:r>
              <a:rPr lang="zh-CN" altLang="zh-CN" sz="2400">
                <a:latin typeface="宋体" panose="02010600030101010101" pitchFamily="2" charset="-122"/>
              </a:rPr>
              <a:t>或</a:t>
            </a:r>
            <a:r>
              <a:rPr lang="en-US" altLang="zh-CN" sz="2400">
                <a:latin typeface="宋体" panose="02010600030101010101" pitchFamily="2" charset="-122"/>
              </a:rPr>
              <a:t>&lt;</a:t>
            </a:r>
            <a:r>
              <a:rPr lang="zh-CN" altLang="zh-CN" sz="2400">
                <a:latin typeface="宋体" panose="02010600030101010101" pitchFamily="2" charset="-122"/>
              </a:rPr>
              <a:t>。除了</a:t>
            </a:r>
            <a:r>
              <a:rPr lang="en-US" altLang="zh-CN" sz="2400">
                <a:latin typeface="宋体" panose="02010600030101010101" pitchFamily="2" charset="-122"/>
              </a:rPr>
              <a:t>C2</a:t>
            </a:r>
            <a:r>
              <a:rPr lang="zh-CN" altLang="zh-CN" sz="2400">
                <a:latin typeface="宋体" panose="02010600030101010101" pitchFamily="2" charset="-122"/>
              </a:rPr>
              <a:t>的第二个简单条件是关系表达式之外，</a:t>
            </a:r>
            <a:r>
              <a:rPr lang="en-US" altLang="zh-CN" sz="2400">
                <a:latin typeface="宋体" panose="02010600030101010101" pitchFamily="2" charset="-122"/>
              </a:rPr>
              <a:t>C2</a:t>
            </a:r>
            <a:r>
              <a:rPr lang="zh-CN" altLang="zh-CN" sz="2400">
                <a:latin typeface="宋体" panose="02010600030101010101" pitchFamily="2" charset="-122"/>
              </a:rPr>
              <a:t>和</a:t>
            </a:r>
            <a:r>
              <a:rPr lang="en-US" altLang="zh-CN" sz="2400">
                <a:latin typeface="宋体" panose="02010600030101010101" pitchFamily="2" charset="-122"/>
              </a:rPr>
              <a:t>C1</a:t>
            </a:r>
            <a:r>
              <a:rPr lang="zh-CN" altLang="zh-CN" sz="2400">
                <a:latin typeface="宋体" panose="02010600030101010101" pitchFamily="2" charset="-122"/>
              </a:rPr>
              <a:t>相同，因此，可以通过修改</a:t>
            </a:r>
            <a:r>
              <a:rPr lang="en-US" altLang="zh-CN" sz="2400">
                <a:latin typeface="宋体" panose="02010600030101010101" pitchFamily="2" charset="-122"/>
              </a:rPr>
              <a:t>C1</a:t>
            </a:r>
            <a:r>
              <a:rPr lang="zh-CN" altLang="zh-CN" sz="2400">
                <a:latin typeface="宋体" panose="02010600030101010101" pitchFamily="2" charset="-122"/>
              </a:rPr>
              <a:t>的约束集</a:t>
            </a:r>
            <a:r>
              <a:rPr lang="en-US" altLang="zh-CN" sz="2400">
                <a:latin typeface="宋体" panose="02010600030101010101" pitchFamily="2" charset="-122"/>
              </a:rPr>
              <a:t>{(t,t),(f,t),(t,f)}</a:t>
            </a:r>
            <a:r>
              <a:rPr lang="zh-CN" altLang="zh-CN" sz="2400">
                <a:latin typeface="宋体" panose="02010600030101010101" pitchFamily="2" charset="-122"/>
              </a:rPr>
              <a:t>得出</a:t>
            </a:r>
            <a:r>
              <a:rPr lang="en-US" altLang="zh-CN" sz="2400">
                <a:latin typeface="宋体" panose="02010600030101010101" pitchFamily="2" charset="-122"/>
              </a:rPr>
              <a:t>C2</a:t>
            </a:r>
            <a:r>
              <a:rPr lang="zh-CN" altLang="zh-CN" sz="2400">
                <a:latin typeface="宋体" panose="02010600030101010101" pitchFamily="2" charset="-122"/>
              </a:rPr>
              <a:t>的约束集。</a:t>
            </a:r>
            <a:endParaRPr lang="en-US"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注意，对于（</a:t>
            </a:r>
            <a:r>
              <a:rPr lang="en-US" altLang="zh-CN" sz="2400">
                <a:latin typeface="宋体" panose="02010600030101010101" pitchFamily="2" charset="-122"/>
              </a:rPr>
              <a:t>E3=E4</a:t>
            </a:r>
            <a:r>
              <a:rPr lang="zh-CN" altLang="zh-CN" sz="2400">
                <a:latin typeface="宋体" panose="02010600030101010101" pitchFamily="2" charset="-122"/>
              </a:rPr>
              <a:t>）来说，</a:t>
            </a:r>
            <a:r>
              <a:rPr lang="en-US" altLang="zh-CN" sz="2400">
                <a:latin typeface="宋体" panose="02010600030101010101" pitchFamily="2" charset="-122"/>
              </a:rPr>
              <a:t>t</a:t>
            </a:r>
            <a:r>
              <a:rPr lang="zh-CN" altLang="zh-CN" sz="2400">
                <a:latin typeface="宋体" panose="02010600030101010101" pitchFamily="2" charset="-122"/>
              </a:rPr>
              <a:t>意味</a:t>
            </a:r>
            <a:r>
              <a:rPr lang="en-US" altLang="zh-CN" sz="2400">
                <a:latin typeface="宋体" panose="02010600030101010101" pitchFamily="2" charset="-122"/>
              </a:rPr>
              <a:t>=</a:t>
            </a:r>
            <a:r>
              <a:rPr lang="zh-CN" altLang="zh-CN" sz="2400">
                <a:latin typeface="宋体" panose="02010600030101010101" pitchFamily="2" charset="-122"/>
              </a:rPr>
              <a:t>，而</a:t>
            </a:r>
            <a:r>
              <a:rPr lang="en-US" altLang="zh-CN" sz="2400">
                <a:latin typeface="宋体" panose="02010600030101010101" pitchFamily="2" charset="-122"/>
              </a:rPr>
              <a:t>f</a:t>
            </a:r>
            <a:r>
              <a:rPr lang="zh-CN" altLang="zh-CN" sz="2400">
                <a:latin typeface="宋体" panose="02010600030101010101" pitchFamily="2" charset="-122"/>
              </a:rPr>
              <a:t>意味着</a:t>
            </a:r>
            <a:r>
              <a:rPr lang="en-US" altLang="zh-CN" sz="2400">
                <a:latin typeface="宋体" panose="02010600030101010101" pitchFamily="2" charset="-122"/>
              </a:rPr>
              <a:t>&lt;</a:t>
            </a:r>
            <a:r>
              <a:rPr lang="zh-CN" altLang="zh-CN" sz="2400">
                <a:latin typeface="宋体" panose="02010600030101010101" pitchFamily="2" charset="-122"/>
              </a:rPr>
              <a:t>或</a:t>
            </a:r>
            <a:r>
              <a:rPr lang="en-US" altLang="zh-CN" sz="2400">
                <a:latin typeface="宋体" panose="02010600030101010101" pitchFamily="2" charset="-122"/>
              </a:rPr>
              <a:t>&gt;</a:t>
            </a:r>
            <a:r>
              <a:rPr lang="zh-CN" altLang="zh-CN" sz="2400">
                <a:latin typeface="宋体" panose="02010600030101010101" pitchFamily="2" charset="-122"/>
              </a:rPr>
              <a:t>，因此，分别用（</a:t>
            </a:r>
            <a:r>
              <a:rPr lang="en-US" altLang="zh-CN" sz="2400">
                <a:latin typeface="宋体" panose="02010600030101010101" pitchFamily="2" charset="-122"/>
              </a:rPr>
              <a:t>t,=</a:t>
            </a:r>
            <a:r>
              <a:rPr lang="zh-CN" altLang="zh-CN" sz="2400">
                <a:latin typeface="宋体" panose="02010600030101010101" pitchFamily="2" charset="-122"/>
              </a:rPr>
              <a:t>）和（</a:t>
            </a:r>
            <a:r>
              <a:rPr lang="en-US" altLang="zh-CN" sz="2400">
                <a:latin typeface="宋体" panose="02010600030101010101" pitchFamily="2" charset="-122"/>
              </a:rPr>
              <a:t>f,=</a:t>
            </a:r>
            <a:r>
              <a:rPr lang="zh-CN" altLang="zh-CN" sz="2400">
                <a:latin typeface="宋体" panose="02010600030101010101" pitchFamily="2" charset="-122"/>
              </a:rPr>
              <a:t>）替换</a:t>
            </a:r>
            <a:r>
              <a:rPr lang="en-US" altLang="zh-CN" sz="2400">
                <a:latin typeface="宋体" panose="02010600030101010101" pitchFamily="2" charset="-122"/>
              </a:rPr>
              <a:t>(t,t)</a:t>
            </a:r>
            <a:r>
              <a:rPr lang="zh-CN" altLang="zh-CN" sz="2400">
                <a:latin typeface="宋体" panose="02010600030101010101" pitchFamily="2" charset="-122"/>
              </a:rPr>
              <a:t>和</a:t>
            </a:r>
            <a:r>
              <a:rPr lang="en-US" altLang="zh-CN" sz="2400">
                <a:latin typeface="宋体" panose="02010600030101010101" pitchFamily="2" charset="-122"/>
              </a:rPr>
              <a:t>(f,t)</a:t>
            </a:r>
            <a:r>
              <a:rPr lang="zh-CN" altLang="zh-CN" sz="2400">
                <a:latin typeface="宋体" panose="02010600030101010101" pitchFamily="2" charset="-122"/>
              </a:rPr>
              <a:t>，并用</a:t>
            </a:r>
            <a:r>
              <a:rPr lang="en-US" altLang="zh-CN" sz="2400">
                <a:latin typeface="宋体" panose="02010600030101010101" pitchFamily="2" charset="-122"/>
              </a:rPr>
              <a:t>(t,&lt;)</a:t>
            </a:r>
            <a:r>
              <a:rPr lang="zh-CN" altLang="zh-CN" sz="2400">
                <a:latin typeface="宋体" panose="02010600030101010101" pitchFamily="2" charset="-122"/>
              </a:rPr>
              <a:t>和</a:t>
            </a:r>
            <a:r>
              <a:rPr lang="en-US" altLang="zh-CN" sz="2400">
                <a:latin typeface="宋体" panose="02010600030101010101" pitchFamily="2" charset="-122"/>
              </a:rPr>
              <a:t>(t,&gt;)</a:t>
            </a:r>
            <a:r>
              <a:rPr lang="zh-CN" altLang="zh-CN" sz="2400">
                <a:latin typeface="宋体" panose="02010600030101010101" pitchFamily="2" charset="-122"/>
              </a:rPr>
              <a:t>替换</a:t>
            </a:r>
            <a:r>
              <a:rPr lang="en-US" altLang="zh-CN" sz="2400">
                <a:latin typeface="宋体" panose="02010600030101010101" pitchFamily="2" charset="-122"/>
              </a:rPr>
              <a:t>(t,f)</a:t>
            </a:r>
            <a:r>
              <a:rPr lang="zh-CN" altLang="zh-CN" sz="2400">
                <a:latin typeface="宋体" panose="02010600030101010101" pitchFamily="2" charset="-122"/>
              </a:rPr>
              <a:t>，就得到</a:t>
            </a:r>
            <a:r>
              <a:rPr lang="en-US" altLang="zh-CN" sz="2400">
                <a:latin typeface="宋体" panose="02010600030101010101" pitchFamily="2" charset="-122"/>
              </a:rPr>
              <a:t>C2</a:t>
            </a:r>
            <a:r>
              <a:rPr lang="zh-CN" altLang="zh-CN" sz="2400">
                <a:latin typeface="宋体" panose="02010600030101010101" pitchFamily="2" charset="-122"/>
              </a:rPr>
              <a:t>的约束集</a:t>
            </a:r>
            <a:r>
              <a:rPr lang="en-US" altLang="zh-CN" sz="2400">
                <a:latin typeface="宋体" panose="02010600030101010101" pitchFamily="2" charset="-122"/>
              </a:rPr>
              <a:t>{(t,=),(f,=),(t,&lt;),</a:t>
            </a:r>
          </a:p>
          <a:p>
            <a:pPr>
              <a:lnSpc>
                <a:spcPts val="3100"/>
              </a:lnSpc>
              <a:spcBef>
                <a:spcPct val="0"/>
              </a:spcBef>
              <a:buFontTx/>
              <a:buNone/>
            </a:pPr>
            <a:r>
              <a:rPr lang="en-US" altLang="zh-CN" sz="2400">
                <a:latin typeface="宋体" panose="02010600030101010101" pitchFamily="2" charset="-122"/>
              </a:rPr>
              <a:t>(t,&gt;)}</a:t>
            </a:r>
            <a:r>
              <a:rPr lang="zh-CN" altLang="zh-CN" sz="2400">
                <a:latin typeface="宋体" panose="02010600030101010101" pitchFamily="2" charset="-122"/>
              </a:rPr>
              <a:t>。覆盖上述条件约束集的测试，保证可以发现</a:t>
            </a:r>
            <a:r>
              <a:rPr lang="en-US" altLang="zh-CN" sz="2400">
                <a:latin typeface="宋体" panose="02010600030101010101" pitchFamily="2" charset="-122"/>
              </a:rPr>
              <a:t>C2</a:t>
            </a:r>
            <a:r>
              <a:rPr lang="zh-CN" altLang="zh-CN" sz="2400">
                <a:latin typeface="宋体" panose="02010600030101010101" pitchFamily="2" charset="-122"/>
              </a:rPr>
              <a:t>中布尔算符和关系算符的错误。</a:t>
            </a:r>
            <a:r>
              <a:rPr lang="en-US" altLang="zh-CN" sz="2400">
                <a:latin typeface="宋体" panose="02010600030101010101" pitchFamily="2" charset="-122"/>
              </a:rPr>
              <a:t>    </a:t>
            </a:r>
            <a:endParaRPr lang="zh-CN" altLang="zh-CN" sz="2400">
              <a:latin typeface="宋体" panose="02010600030101010101" pitchFamily="2" charset="-122"/>
            </a:endParaRPr>
          </a:p>
        </p:txBody>
      </p:sp>
      <p:sp>
        <p:nvSpPr>
          <p:cNvPr id="172036" name="1 Título">
            <a:extLst>
              <a:ext uri="{FF2B5EF4-FFF2-40B4-BE49-F238E27FC236}">
                <a16:creationId xmlns:a16="http://schemas.microsoft.com/office/drawing/2014/main" id="{F863A7AB-15EF-F240-9F5D-D7F4E6CF516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2037" name="1 Título">
            <a:extLst>
              <a:ext uri="{FF2B5EF4-FFF2-40B4-BE49-F238E27FC236}">
                <a16:creationId xmlns:a16="http://schemas.microsoft.com/office/drawing/2014/main" id="{EAC1BE3A-E05C-B244-9946-EB20B907CD7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标题 3">
            <a:extLst>
              <a:ext uri="{FF2B5EF4-FFF2-40B4-BE49-F238E27FC236}">
                <a16:creationId xmlns:a16="http://schemas.microsoft.com/office/drawing/2014/main" id="{AB90EB8A-1B0B-E843-855F-0D8AD047A9D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4082" name="内容占位符 4">
            <a:extLst>
              <a:ext uri="{FF2B5EF4-FFF2-40B4-BE49-F238E27FC236}">
                <a16:creationId xmlns:a16="http://schemas.microsoft.com/office/drawing/2014/main" id="{06CC43AA-3623-3241-AE91-55C0E085B215}"/>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2.</a:t>
            </a:r>
            <a:r>
              <a:rPr lang="zh-CN" altLang="en-US" sz="2400" b="1">
                <a:latin typeface="宋体" panose="02010600030101010101" pitchFamily="2" charset="-122"/>
              </a:rPr>
              <a:t>条件测试</a:t>
            </a:r>
          </a:p>
        </p:txBody>
      </p:sp>
      <p:sp>
        <p:nvSpPr>
          <p:cNvPr id="174083" name="TextBox 7">
            <a:extLst>
              <a:ext uri="{FF2B5EF4-FFF2-40B4-BE49-F238E27FC236}">
                <a16:creationId xmlns:a16="http://schemas.microsoft.com/office/drawing/2014/main" id="{E4304906-C59A-9742-B357-8EBD9D2C306E}"/>
              </a:ext>
            </a:extLst>
          </p:cNvPr>
          <p:cNvSpPr txBox="1">
            <a:spLocks noChangeArrowheads="1"/>
          </p:cNvSpPr>
          <p:nvPr/>
        </p:nvSpPr>
        <p:spPr bwMode="auto">
          <a:xfrm>
            <a:off x="684213" y="1773238"/>
            <a:ext cx="7920037" cy="383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000" b="1">
                <a:latin typeface="Arial" panose="020B0604020202020204" pitchFamily="34" charset="0"/>
              </a:rPr>
              <a:t>        </a:t>
            </a:r>
            <a:r>
              <a:rPr lang="zh-CN" altLang="zh-CN" sz="2400" b="1">
                <a:latin typeface="宋体" panose="02010600030101010101" pitchFamily="2" charset="-122"/>
              </a:rPr>
              <a:t>作为第三个例子，考虑下列条件</a:t>
            </a:r>
          </a:p>
          <a:p>
            <a:pPr>
              <a:lnSpc>
                <a:spcPts val="3500"/>
              </a:lnSpc>
              <a:spcBef>
                <a:spcPct val="0"/>
              </a:spcBef>
              <a:buFontTx/>
              <a:buNone/>
            </a:pPr>
            <a:r>
              <a:rPr lang="en-US" altLang="zh-CN" sz="2400" b="1">
                <a:latin typeface="宋体" panose="02010600030101010101" pitchFamily="2" charset="-122"/>
              </a:rPr>
              <a:t>    C3</a:t>
            </a:r>
            <a:r>
              <a:rPr lang="zh-CN" altLang="zh-CN" sz="2400" b="1">
                <a:latin typeface="宋体" panose="02010600030101010101" pitchFamily="2" charset="-122"/>
              </a:rPr>
              <a:t>：（</a:t>
            </a:r>
            <a:r>
              <a:rPr lang="en-US" altLang="zh-CN" sz="2400" b="1">
                <a:latin typeface="宋体" panose="02010600030101010101" pitchFamily="2" charset="-122"/>
              </a:rPr>
              <a:t>E1&gt;E2</a:t>
            </a:r>
            <a:r>
              <a:rPr lang="zh-CN" altLang="zh-CN" sz="2400" b="1">
                <a:latin typeface="宋体" panose="02010600030101010101" pitchFamily="2" charset="-122"/>
              </a:rPr>
              <a:t>）</a:t>
            </a:r>
            <a:r>
              <a:rPr lang="en-US" altLang="zh-CN" sz="2400" b="1">
                <a:latin typeface="宋体" panose="02010600030101010101" pitchFamily="2" charset="-122"/>
              </a:rPr>
              <a:t>&amp;(E3=E4)</a:t>
            </a:r>
          </a:p>
          <a:p>
            <a:pPr>
              <a:lnSpc>
                <a:spcPts val="35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E1</a:t>
            </a:r>
            <a:r>
              <a:rPr lang="zh-CN" altLang="zh-CN" sz="2400">
                <a:latin typeface="宋体" panose="02010600030101010101" pitchFamily="2" charset="-122"/>
              </a:rPr>
              <a:t>、</a:t>
            </a:r>
            <a:r>
              <a:rPr lang="en-US" altLang="zh-CN" sz="2400">
                <a:latin typeface="宋体" panose="02010600030101010101" pitchFamily="2" charset="-122"/>
              </a:rPr>
              <a:t>E2</a:t>
            </a:r>
            <a:r>
              <a:rPr lang="zh-CN" altLang="zh-CN" sz="2400">
                <a:latin typeface="宋体" panose="02010600030101010101" pitchFamily="2" charset="-122"/>
              </a:rPr>
              <a:t>、</a:t>
            </a:r>
            <a:r>
              <a:rPr lang="en-US" altLang="zh-CN" sz="2400">
                <a:latin typeface="宋体" panose="02010600030101010101" pitchFamily="2" charset="-122"/>
              </a:rPr>
              <a:t>E3</a:t>
            </a:r>
            <a:r>
              <a:rPr lang="zh-CN" altLang="zh-CN" sz="2400">
                <a:latin typeface="宋体" panose="02010600030101010101" pitchFamily="2" charset="-122"/>
              </a:rPr>
              <a:t>和</a:t>
            </a:r>
            <a:r>
              <a:rPr lang="en-US" altLang="zh-CN" sz="2400">
                <a:latin typeface="宋体" panose="02010600030101010101" pitchFamily="2" charset="-122"/>
              </a:rPr>
              <a:t>E4</a:t>
            </a:r>
            <a:r>
              <a:rPr lang="zh-CN" altLang="zh-CN" sz="2400">
                <a:latin typeface="宋体" panose="02010600030101010101" pitchFamily="2" charset="-122"/>
              </a:rPr>
              <a:t>是算术表达式。</a:t>
            </a:r>
            <a:r>
              <a:rPr lang="en-US" altLang="zh-CN" sz="2400">
                <a:latin typeface="宋体" panose="02010600030101010101" pitchFamily="2" charset="-122"/>
              </a:rPr>
              <a:t>C3</a:t>
            </a:r>
            <a:r>
              <a:rPr lang="zh-CN" altLang="zh-CN" sz="2400">
                <a:latin typeface="宋体" panose="02010600030101010101" pitchFamily="2" charset="-122"/>
              </a:rPr>
              <a:t>的条件约束形式为（</a:t>
            </a:r>
            <a:r>
              <a:rPr lang="en-US" altLang="zh-CN" sz="2400">
                <a:latin typeface="宋体" panose="02010600030101010101" pitchFamily="2" charset="-122"/>
              </a:rPr>
              <a:t>D1</a:t>
            </a:r>
            <a:r>
              <a:rPr lang="zh-CN" altLang="zh-CN" sz="2400">
                <a:latin typeface="宋体" panose="02010600030101010101" pitchFamily="2" charset="-122"/>
              </a:rPr>
              <a:t>，</a:t>
            </a:r>
            <a:r>
              <a:rPr lang="en-US" altLang="zh-CN" sz="2400">
                <a:latin typeface="宋体" panose="02010600030101010101" pitchFamily="2" charset="-122"/>
              </a:rPr>
              <a:t>D2</a:t>
            </a:r>
            <a:r>
              <a:rPr lang="zh-CN" altLang="zh-CN" sz="2400">
                <a:latin typeface="宋体" panose="02010600030101010101" pitchFamily="2" charset="-122"/>
              </a:rPr>
              <a:t>），而</a:t>
            </a:r>
            <a:r>
              <a:rPr lang="en-US" altLang="zh-CN" sz="2400">
                <a:latin typeface="宋体" panose="02010600030101010101" pitchFamily="2" charset="-122"/>
              </a:rPr>
              <a:t>D1</a:t>
            </a:r>
            <a:r>
              <a:rPr lang="zh-CN" altLang="zh-CN" sz="2400">
                <a:latin typeface="宋体" panose="02010600030101010101" pitchFamily="2" charset="-122"/>
              </a:rPr>
              <a:t>和</a:t>
            </a:r>
            <a:r>
              <a:rPr lang="en-US" altLang="zh-CN" sz="2400">
                <a:latin typeface="宋体" panose="02010600030101010101" pitchFamily="2" charset="-122"/>
              </a:rPr>
              <a:t>D2</a:t>
            </a:r>
            <a:r>
              <a:rPr lang="zh-CN" altLang="zh-CN" sz="2400">
                <a:latin typeface="宋体" panose="02010600030101010101" pitchFamily="2" charset="-122"/>
              </a:rPr>
              <a:t>的每一个都是</a:t>
            </a:r>
            <a:r>
              <a:rPr lang="en-US" altLang="zh-CN" sz="2400">
                <a:latin typeface="宋体" panose="02010600030101010101" pitchFamily="2" charset="-122"/>
              </a:rPr>
              <a:t>&gt;,=</a:t>
            </a:r>
            <a:r>
              <a:rPr lang="zh-CN" altLang="zh-CN" sz="2400">
                <a:latin typeface="宋体" panose="02010600030101010101" pitchFamily="2" charset="-122"/>
              </a:rPr>
              <a:t>或</a:t>
            </a:r>
            <a:r>
              <a:rPr lang="en-US" altLang="zh-CN" sz="2400">
                <a:latin typeface="宋体" panose="02010600030101010101" pitchFamily="2" charset="-122"/>
              </a:rPr>
              <a:t>&lt;</a:t>
            </a:r>
            <a:r>
              <a:rPr lang="zh-CN" altLang="zh-CN" sz="2400">
                <a:latin typeface="宋体" panose="02010600030101010101" pitchFamily="2" charset="-122"/>
              </a:rPr>
              <a:t>。除了</a:t>
            </a:r>
            <a:r>
              <a:rPr lang="en-US" altLang="zh-CN" sz="2400">
                <a:latin typeface="宋体" panose="02010600030101010101" pitchFamily="2" charset="-122"/>
              </a:rPr>
              <a:t>C3</a:t>
            </a:r>
            <a:r>
              <a:rPr lang="zh-CN" altLang="zh-CN" sz="2400">
                <a:latin typeface="宋体" panose="02010600030101010101" pitchFamily="2" charset="-122"/>
              </a:rPr>
              <a:t>的第一个简单条件是关系表达式之外，</a:t>
            </a:r>
            <a:r>
              <a:rPr lang="en-US" altLang="zh-CN" sz="2400">
                <a:latin typeface="宋体" panose="02010600030101010101" pitchFamily="2" charset="-122"/>
              </a:rPr>
              <a:t>C3</a:t>
            </a:r>
            <a:r>
              <a:rPr lang="zh-CN" altLang="zh-CN" sz="2400">
                <a:latin typeface="宋体" panose="02010600030101010101" pitchFamily="2" charset="-122"/>
              </a:rPr>
              <a:t>和</a:t>
            </a:r>
            <a:r>
              <a:rPr lang="en-US" altLang="zh-CN" sz="2400">
                <a:latin typeface="宋体" panose="02010600030101010101" pitchFamily="2" charset="-122"/>
              </a:rPr>
              <a:t>C2</a:t>
            </a:r>
            <a:r>
              <a:rPr lang="zh-CN" altLang="zh-CN" sz="2400">
                <a:latin typeface="宋体" panose="02010600030101010101" pitchFamily="2" charset="-122"/>
              </a:rPr>
              <a:t>相同，因此，可以通过修改</a:t>
            </a:r>
            <a:r>
              <a:rPr lang="en-US" altLang="zh-CN" sz="2400">
                <a:latin typeface="宋体" panose="02010600030101010101" pitchFamily="2" charset="-122"/>
              </a:rPr>
              <a:t>C2</a:t>
            </a:r>
            <a:r>
              <a:rPr lang="zh-CN" altLang="zh-CN" sz="2400">
                <a:latin typeface="宋体" panose="02010600030101010101" pitchFamily="2" charset="-122"/>
              </a:rPr>
              <a:t>的约束集得到</a:t>
            </a:r>
            <a:r>
              <a:rPr lang="en-US" altLang="zh-CN" sz="2400">
                <a:latin typeface="宋体" panose="02010600030101010101" pitchFamily="2" charset="-122"/>
              </a:rPr>
              <a:t>C3</a:t>
            </a:r>
            <a:r>
              <a:rPr lang="zh-CN" altLang="zh-CN" sz="2400">
                <a:latin typeface="宋体" panose="02010600030101010101" pitchFamily="2" charset="-122"/>
              </a:rPr>
              <a:t>的约束集，结果为：</a:t>
            </a:r>
            <a:r>
              <a:rPr lang="en-US" altLang="zh-CN" sz="2400">
                <a:latin typeface="宋体" panose="02010600030101010101" pitchFamily="2" charset="-122"/>
              </a:rPr>
              <a:t>{(&gt;,=),(=,=),(&lt;,=),(&gt;,&lt;),(&gt;,&gt;)}</a:t>
            </a:r>
            <a:r>
              <a:rPr lang="zh-CN" altLang="zh-CN" sz="2400">
                <a:latin typeface="宋体" panose="02010600030101010101" pitchFamily="2" charset="-122"/>
              </a:rPr>
              <a:t>覆盖上述条件约束集的测试，保证可以发现</a:t>
            </a:r>
            <a:r>
              <a:rPr lang="en-US" altLang="zh-CN" sz="2400">
                <a:latin typeface="宋体" panose="02010600030101010101" pitchFamily="2" charset="-122"/>
              </a:rPr>
              <a:t>C3</a:t>
            </a:r>
            <a:r>
              <a:rPr lang="zh-CN" altLang="zh-CN" sz="2400">
                <a:latin typeface="宋体" panose="02010600030101010101" pitchFamily="2" charset="-122"/>
              </a:rPr>
              <a:t>中关系算符的错误。</a:t>
            </a:r>
          </a:p>
        </p:txBody>
      </p:sp>
      <p:sp>
        <p:nvSpPr>
          <p:cNvPr id="174084" name="1 Título">
            <a:extLst>
              <a:ext uri="{FF2B5EF4-FFF2-40B4-BE49-F238E27FC236}">
                <a16:creationId xmlns:a16="http://schemas.microsoft.com/office/drawing/2014/main" id="{655A40C8-CCC5-5842-9E37-EEAA4999C0E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4085" name="1 Título">
            <a:extLst>
              <a:ext uri="{FF2B5EF4-FFF2-40B4-BE49-F238E27FC236}">
                <a16:creationId xmlns:a16="http://schemas.microsoft.com/office/drawing/2014/main" id="{C5674FD0-4C38-494C-931E-9766C59689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标题 3">
            <a:extLst>
              <a:ext uri="{FF2B5EF4-FFF2-40B4-BE49-F238E27FC236}">
                <a16:creationId xmlns:a16="http://schemas.microsoft.com/office/drawing/2014/main" id="{41EEF35D-4EF7-B741-A0B4-3DD0E5F480F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6130" name="内容占位符 4">
            <a:extLst>
              <a:ext uri="{FF2B5EF4-FFF2-40B4-BE49-F238E27FC236}">
                <a16:creationId xmlns:a16="http://schemas.microsoft.com/office/drawing/2014/main" id="{0D647D33-2491-AB45-8D5F-15B6BFCE640B}"/>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76131" name="TextBox 7">
            <a:extLst>
              <a:ext uri="{FF2B5EF4-FFF2-40B4-BE49-F238E27FC236}">
                <a16:creationId xmlns:a16="http://schemas.microsoft.com/office/drawing/2014/main" id="{A2844B50-3EA9-B049-8AEF-A83EF5CD8F84}"/>
              </a:ext>
            </a:extLst>
          </p:cNvPr>
          <p:cNvSpPr txBox="1">
            <a:spLocks noChangeArrowheads="1"/>
          </p:cNvSpPr>
          <p:nvPr/>
        </p:nvSpPr>
        <p:spPr bwMode="auto">
          <a:xfrm>
            <a:off x="539750" y="1557338"/>
            <a:ext cx="8247063" cy="120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en-US" altLang="zh-CN" sz="2200" b="1">
                <a:solidFill>
                  <a:srgbClr val="C00000"/>
                </a:solidFill>
                <a:latin typeface="宋体" panose="02010600030101010101" pitchFamily="2" charset="-122"/>
              </a:rPr>
              <a:t>    </a:t>
            </a:r>
            <a:r>
              <a:rPr lang="zh-CN" altLang="zh-CN" sz="2200" b="1">
                <a:solidFill>
                  <a:srgbClr val="C00000"/>
                </a:solidFill>
                <a:latin typeface="宋体" panose="02010600030101010101" pitchFamily="2" charset="-122"/>
              </a:rPr>
              <a:t>循环测试</a:t>
            </a:r>
            <a:r>
              <a:rPr lang="zh-CN" altLang="zh-CN" sz="2200">
                <a:latin typeface="宋体" panose="02010600030101010101" pitchFamily="2" charset="-122"/>
              </a:rPr>
              <a:t>是一种白盒测试技术，它专注于测试循环结构的有效性。在结构化的程序中通常只有</a:t>
            </a:r>
            <a:r>
              <a:rPr lang="en-US" altLang="zh-CN" sz="2200">
                <a:latin typeface="宋体" panose="02010600030101010101" pitchFamily="2" charset="-122"/>
              </a:rPr>
              <a:t>3</a:t>
            </a:r>
            <a:r>
              <a:rPr lang="zh-CN" altLang="zh-CN" sz="2200">
                <a:latin typeface="宋体" panose="02010600030101010101" pitchFamily="2" charset="-122"/>
              </a:rPr>
              <a:t>种循环，即简单循环、串接循环和嵌套循环。</a:t>
            </a:r>
            <a:endParaRPr lang="en-US" altLang="zh-CN" sz="2200">
              <a:latin typeface="宋体" panose="02010600030101010101" pitchFamily="2" charset="-122"/>
            </a:endParaRPr>
          </a:p>
        </p:txBody>
      </p:sp>
      <p:pic>
        <p:nvPicPr>
          <p:cNvPr id="176132" name="图片 2">
            <a:extLst>
              <a:ext uri="{FF2B5EF4-FFF2-40B4-BE49-F238E27FC236}">
                <a16:creationId xmlns:a16="http://schemas.microsoft.com/office/drawing/2014/main" id="{28383154-1D2E-0044-8C15-8942283E1BE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0813" y="2420938"/>
            <a:ext cx="5549900" cy="352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6133" name="1 Título">
            <a:extLst>
              <a:ext uri="{FF2B5EF4-FFF2-40B4-BE49-F238E27FC236}">
                <a16:creationId xmlns:a16="http://schemas.microsoft.com/office/drawing/2014/main" id="{522AE30E-0976-C946-A3B1-043C4F9CD90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6134" name="1 Título">
            <a:extLst>
              <a:ext uri="{FF2B5EF4-FFF2-40B4-BE49-F238E27FC236}">
                <a16:creationId xmlns:a16="http://schemas.microsoft.com/office/drawing/2014/main" id="{A2688FC8-65AD-1943-A4FB-1908CB07C6C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标题 3">
            <a:extLst>
              <a:ext uri="{FF2B5EF4-FFF2-40B4-BE49-F238E27FC236}">
                <a16:creationId xmlns:a16="http://schemas.microsoft.com/office/drawing/2014/main" id="{572D770B-6E18-0F4A-A41C-08A325E81B3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78178" name="内容占位符 4">
            <a:extLst>
              <a:ext uri="{FF2B5EF4-FFF2-40B4-BE49-F238E27FC236}">
                <a16:creationId xmlns:a16="http://schemas.microsoft.com/office/drawing/2014/main" id="{5C3DDE84-C8FA-9E44-A2EC-CC5CEA5F9888}"/>
              </a:ext>
            </a:extLst>
          </p:cNvPr>
          <p:cNvSpPr>
            <a:spLocks noGrp="1"/>
          </p:cNvSpPr>
          <p:nvPr>
            <p:ph idx="1"/>
          </p:nvPr>
        </p:nvSpPr>
        <p:spPr>
          <a:xfrm>
            <a:off x="395288" y="1095375"/>
            <a:ext cx="8229600" cy="604838"/>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78179" name="TextBox 7">
            <a:extLst>
              <a:ext uri="{FF2B5EF4-FFF2-40B4-BE49-F238E27FC236}">
                <a16:creationId xmlns:a16="http://schemas.microsoft.com/office/drawing/2014/main" id="{9C529620-7A04-5A49-A6F8-8A76FA1C687E}"/>
              </a:ext>
            </a:extLst>
          </p:cNvPr>
          <p:cNvSpPr txBox="1">
            <a:spLocks noChangeArrowheads="1"/>
          </p:cNvSpPr>
          <p:nvPr/>
        </p:nvSpPr>
        <p:spPr bwMode="auto">
          <a:xfrm>
            <a:off x="590550" y="1844675"/>
            <a:ext cx="8085138" cy="352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AutoNum type="arabicParenBoth"/>
            </a:pPr>
            <a:r>
              <a:rPr lang="zh-CN" altLang="en-US" sz="2400" b="1">
                <a:latin typeface="宋体" panose="02010600030101010101" pitchFamily="2" charset="-122"/>
              </a:rPr>
              <a:t>简单循环</a:t>
            </a:r>
            <a:endParaRPr lang="en-US" altLang="zh-CN" sz="2400" b="1">
              <a:latin typeface="宋体" panose="02010600030101010101" pitchFamily="2" charset="-122"/>
            </a:endParaRPr>
          </a:p>
          <a:p>
            <a:pPr>
              <a:lnSpc>
                <a:spcPts val="34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应该使用下列测试集来测试简单循环，其中</a:t>
            </a:r>
            <a:r>
              <a:rPr lang="en-US" altLang="zh-CN" sz="2400">
                <a:latin typeface="宋体" panose="02010600030101010101" pitchFamily="2" charset="-122"/>
              </a:rPr>
              <a:t>n</a:t>
            </a:r>
            <a:r>
              <a:rPr lang="zh-CN" altLang="zh-CN" sz="2400">
                <a:latin typeface="宋体" panose="02010600030101010101" pitchFamily="2" charset="-122"/>
              </a:rPr>
              <a:t>是允许通过循环的最大次数。</a:t>
            </a:r>
          </a:p>
          <a:p>
            <a:pPr>
              <a:lnSpc>
                <a:spcPts val="3400"/>
              </a:lnSpc>
              <a:spcBef>
                <a:spcPct val="0"/>
              </a:spcBef>
              <a:buSzPct val="70000"/>
              <a:buFont typeface="Wingdings" pitchFamily="2" charset="2"/>
              <a:buChar char="l"/>
            </a:pPr>
            <a:r>
              <a:rPr lang="zh-CN" altLang="zh-CN" sz="2400">
                <a:latin typeface="宋体" panose="02010600030101010101" pitchFamily="2" charset="-122"/>
              </a:rPr>
              <a:t>跳过循环。</a:t>
            </a:r>
          </a:p>
          <a:p>
            <a:pPr>
              <a:lnSpc>
                <a:spcPts val="3400"/>
              </a:lnSpc>
              <a:spcBef>
                <a:spcPct val="0"/>
              </a:spcBef>
              <a:buSzPct val="70000"/>
              <a:buFont typeface="Wingdings" pitchFamily="2" charset="2"/>
              <a:buChar char="l"/>
            </a:pPr>
            <a:r>
              <a:rPr lang="zh-CN" altLang="zh-CN" sz="2400">
                <a:latin typeface="宋体" panose="02010600030101010101" pitchFamily="2" charset="-122"/>
              </a:rPr>
              <a:t>只通过循环一次。</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通过循环两次。</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a:t>
            </a:r>
            <a:r>
              <a:rPr lang="en-US" altLang="zh-CN" sz="2400">
                <a:latin typeface="宋体" panose="02010600030101010101" pitchFamily="2" charset="-122"/>
              </a:rPr>
              <a:t>m</a:t>
            </a:r>
            <a:r>
              <a:rPr lang="zh-CN" altLang="zh-CN" sz="2400">
                <a:latin typeface="宋体" panose="02010600030101010101" pitchFamily="2" charset="-122"/>
              </a:rPr>
              <a:t>次，其中</a:t>
            </a:r>
            <a:r>
              <a:rPr lang="en-US" altLang="zh-CN" sz="2400">
                <a:latin typeface="宋体" panose="02010600030101010101" pitchFamily="2" charset="-122"/>
              </a:rPr>
              <a:t>m&lt;n-1</a:t>
            </a:r>
            <a:r>
              <a:rPr lang="zh-CN" altLang="zh-CN" sz="2400">
                <a:latin typeface="宋体" panose="02010600030101010101" pitchFamily="2" charset="-122"/>
              </a:rPr>
              <a:t>。</a:t>
            </a:r>
          </a:p>
          <a:p>
            <a:pPr>
              <a:lnSpc>
                <a:spcPts val="3400"/>
              </a:lnSpc>
              <a:spcBef>
                <a:spcPct val="0"/>
              </a:spcBef>
              <a:buSzPct val="70000"/>
              <a:buFont typeface="Wingdings" pitchFamily="2" charset="2"/>
              <a:buChar char="l"/>
            </a:pPr>
            <a:r>
              <a:rPr lang="zh-CN" altLang="zh-CN" sz="2400">
                <a:latin typeface="宋体" panose="02010600030101010101" pitchFamily="2" charset="-122"/>
              </a:rPr>
              <a:t>通过循环</a:t>
            </a:r>
            <a:r>
              <a:rPr lang="en-US" altLang="zh-CN" sz="2400">
                <a:latin typeface="宋体" panose="02010600030101010101" pitchFamily="2" charset="-122"/>
              </a:rPr>
              <a:t>n-1,n,n+1</a:t>
            </a:r>
            <a:r>
              <a:rPr lang="zh-CN" altLang="zh-CN" sz="2400">
                <a:latin typeface="宋体" panose="02010600030101010101" pitchFamily="2" charset="-122"/>
              </a:rPr>
              <a:t>次。</a:t>
            </a:r>
            <a:endParaRPr lang="en-US" altLang="zh-CN" sz="2400">
              <a:latin typeface="宋体" panose="02010600030101010101" pitchFamily="2" charset="-122"/>
            </a:endParaRPr>
          </a:p>
        </p:txBody>
      </p:sp>
      <p:sp>
        <p:nvSpPr>
          <p:cNvPr id="178180" name="1 Título">
            <a:extLst>
              <a:ext uri="{FF2B5EF4-FFF2-40B4-BE49-F238E27FC236}">
                <a16:creationId xmlns:a16="http://schemas.microsoft.com/office/drawing/2014/main" id="{A2C3D368-FB7F-2140-A97C-97370301CA6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78181" name="1 Título">
            <a:extLst>
              <a:ext uri="{FF2B5EF4-FFF2-40B4-BE49-F238E27FC236}">
                <a16:creationId xmlns:a16="http://schemas.microsoft.com/office/drawing/2014/main" id="{E16CE0EE-EC0D-794C-9432-D2F7FEE1CC4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4369EB30-1537-744C-B862-FE897CDAE2DD}"/>
              </a:ext>
            </a:extLst>
          </p:cNvPr>
          <p:cNvSpPr>
            <a:spLocks noGrp="1" noChangeArrowheads="1"/>
          </p:cNvSpPr>
          <p:nvPr>
            <p:ph type="body" idx="1"/>
          </p:nvPr>
        </p:nvSpPr>
        <p:spPr/>
        <p:txBody>
          <a:bodyPr/>
          <a:lstStyle/>
          <a:p>
            <a:pPr eaLnBrk="1" hangingPunct="1"/>
            <a:r>
              <a:rPr lang="zh-CN" altLang="en-US" sz="2800">
                <a:latin typeface="楷体_GB2312" pitchFamily="49" charset="-122"/>
                <a:ea typeface="楷体_GB2312" pitchFamily="49" charset="-122"/>
              </a:rPr>
              <a:t>在软件生存期中，人们经常要阅读程序。特别是在软件测试阶段和维护阶段，编写程序的人和参与测试、维护的人都要阅读程序。</a:t>
            </a:r>
          </a:p>
          <a:p>
            <a:pPr eaLnBrk="1" hangingPunct="1"/>
            <a:r>
              <a:rPr lang="zh-CN" altLang="en-US" sz="2800">
                <a:latin typeface="楷体_GB2312" pitchFamily="49" charset="-122"/>
                <a:ea typeface="楷体_GB2312" pitchFamily="49" charset="-122"/>
              </a:rPr>
              <a:t>在编写程序时多花些工夫，讲求程序的风格，这将大量地减少人们读程序的时间。</a:t>
            </a:r>
          </a:p>
          <a:p>
            <a:pPr eaLnBrk="1" hangingPunct="1"/>
            <a:r>
              <a:rPr lang="zh-CN" altLang="en-US" sz="2800">
                <a:latin typeface="楷体_GB2312" pitchFamily="49" charset="-122"/>
                <a:ea typeface="楷体_GB2312" pitchFamily="49" charset="-122"/>
              </a:rPr>
              <a:t>本节对程序设计风格的</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个方面，即</a:t>
            </a:r>
            <a:r>
              <a:rPr lang="zh-CN" altLang="en-US" sz="2800">
                <a:solidFill>
                  <a:srgbClr val="CC0000"/>
                </a:solidFill>
                <a:latin typeface="楷体_GB2312" pitchFamily="49" charset="-122"/>
                <a:ea typeface="楷体_GB2312" pitchFamily="49" charset="-122"/>
              </a:rPr>
              <a:t>源程序文档化</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数据说明的方法</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语句结构</a:t>
            </a:r>
            <a:r>
              <a:rPr lang="zh-CN" altLang="en-US" sz="2800">
                <a:latin typeface="楷体_GB2312" pitchFamily="49" charset="-122"/>
                <a:ea typeface="楷体_GB2312" pitchFamily="49" charset="-122"/>
              </a:rPr>
              <a:t>和</a:t>
            </a:r>
            <a:r>
              <a:rPr lang="zh-CN" altLang="en-US" sz="2800">
                <a:solidFill>
                  <a:srgbClr val="CC0000"/>
                </a:solidFill>
                <a:latin typeface="楷体_GB2312" pitchFamily="49" charset="-122"/>
                <a:ea typeface="楷体_GB2312" pitchFamily="49" charset="-122"/>
              </a:rPr>
              <a:t>输入</a:t>
            </a:r>
            <a:r>
              <a:rPr lang="en-US" altLang="zh-CN" sz="2800">
                <a:solidFill>
                  <a:srgbClr val="CC0000"/>
                </a:solidFill>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输出方法</a:t>
            </a:r>
            <a:r>
              <a:rPr lang="zh-CN" altLang="en-US" sz="2800">
                <a:latin typeface="楷体_GB2312" pitchFamily="49" charset="-122"/>
                <a:ea typeface="楷体_GB2312" pitchFamily="49" charset="-122"/>
              </a:rPr>
              <a:t>中值得注意的问题进行概要的讨论  </a:t>
            </a:r>
          </a:p>
        </p:txBody>
      </p:sp>
      <p:sp>
        <p:nvSpPr>
          <p:cNvPr id="2" name="Title 1">
            <a:extLst>
              <a:ext uri="{FF2B5EF4-FFF2-40B4-BE49-F238E27FC236}">
                <a16:creationId xmlns:a16="http://schemas.microsoft.com/office/drawing/2014/main" id="{F9D77F25-4E86-A541-920D-F90FC9B2AB0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F1426305-F58C-924B-822C-5461084A0604}"/>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895243453"/>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标题 3">
            <a:extLst>
              <a:ext uri="{FF2B5EF4-FFF2-40B4-BE49-F238E27FC236}">
                <a16:creationId xmlns:a16="http://schemas.microsoft.com/office/drawing/2014/main" id="{AAF130E6-7712-C14A-9186-10BDF6C60CD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7.6 </a:t>
            </a:r>
            <a:r>
              <a:rPr lang="zh-CN" altLang="en-US" b="1">
                <a:latin typeface="宋体" panose="02010600030101010101" pitchFamily="2" charset="-122"/>
              </a:rPr>
              <a:t>白盒测试技术</a:t>
            </a:r>
          </a:p>
        </p:txBody>
      </p:sp>
      <p:sp>
        <p:nvSpPr>
          <p:cNvPr id="180226" name="内容占位符 4">
            <a:extLst>
              <a:ext uri="{FF2B5EF4-FFF2-40B4-BE49-F238E27FC236}">
                <a16:creationId xmlns:a16="http://schemas.microsoft.com/office/drawing/2014/main" id="{2FE954E0-8C65-FC4F-A1EA-1A7A1EC3B0FF}"/>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80227" name="TextBox 7">
            <a:extLst>
              <a:ext uri="{FF2B5EF4-FFF2-40B4-BE49-F238E27FC236}">
                <a16:creationId xmlns:a16="http://schemas.microsoft.com/office/drawing/2014/main" id="{A45711BF-B163-D341-9FCB-16DBA566A832}"/>
              </a:ext>
            </a:extLst>
          </p:cNvPr>
          <p:cNvSpPr txBox="1">
            <a:spLocks noChangeArrowheads="1"/>
          </p:cNvSpPr>
          <p:nvPr/>
        </p:nvSpPr>
        <p:spPr bwMode="auto">
          <a:xfrm>
            <a:off x="395288" y="1557338"/>
            <a:ext cx="8497887"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900"/>
              </a:lnSpc>
              <a:spcBef>
                <a:spcPct val="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嵌套循环</a:t>
            </a:r>
            <a:endParaRPr lang="en-US" altLang="zh-CN" sz="2400" b="1">
              <a:latin typeface="宋体" panose="02010600030101010101" pitchFamily="2" charset="-122"/>
            </a:endParaRPr>
          </a:p>
          <a:p>
            <a:pPr>
              <a:lnSpc>
                <a:spcPts val="29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如果把简单循环的测试方法直接应用到嵌套循环，测试数就会随嵌套层数的增加按几何级数增长，</a:t>
            </a:r>
            <a:r>
              <a:rPr lang="en-US" altLang="zh-CN" sz="2400">
                <a:latin typeface="宋体" panose="02010600030101010101" pitchFamily="2" charset="-122"/>
              </a:rPr>
              <a:t>B.Beizer</a:t>
            </a:r>
            <a:r>
              <a:rPr lang="zh-CN" altLang="zh-CN" sz="2400">
                <a:latin typeface="宋体" panose="02010600030101010101" pitchFamily="2" charset="-122"/>
              </a:rPr>
              <a:t>提出了一种能减少测试数的方法。跳过循环。</a:t>
            </a:r>
          </a:p>
          <a:p>
            <a:pPr>
              <a:lnSpc>
                <a:spcPts val="2900"/>
              </a:lnSpc>
              <a:spcBef>
                <a:spcPct val="0"/>
              </a:spcBef>
              <a:buSzPct val="70000"/>
              <a:buFont typeface="Wingdings" pitchFamily="2" charset="2"/>
              <a:buChar char="l"/>
            </a:pPr>
            <a:r>
              <a:rPr lang="zh-CN" altLang="zh-CN" sz="2400">
                <a:latin typeface="宋体" panose="02010600030101010101" pitchFamily="2" charset="-122"/>
              </a:rPr>
              <a:t>从最内层循环开始测试，把所有其他循环都设置为最小值。</a:t>
            </a:r>
          </a:p>
          <a:p>
            <a:pPr>
              <a:lnSpc>
                <a:spcPts val="2900"/>
              </a:lnSpc>
              <a:spcBef>
                <a:spcPct val="0"/>
              </a:spcBef>
              <a:buSzPct val="70000"/>
              <a:buFont typeface="Wingdings" pitchFamily="2" charset="2"/>
              <a:buChar char="l"/>
            </a:pPr>
            <a:r>
              <a:rPr lang="zh-CN" altLang="zh-CN" sz="2400">
                <a:latin typeface="宋体" panose="02010600030101010101" pitchFamily="2" charset="-122"/>
              </a:rPr>
              <a:t>对最内层循环使用简单循环测试方法，而使外层循环的迭代参数（例如，循环计数器）取最小值，并为越界值或非法值增加一些额外的测试。</a:t>
            </a:r>
          </a:p>
          <a:p>
            <a:pPr>
              <a:lnSpc>
                <a:spcPts val="2900"/>
              </a:lnSpc>
              <a:spcBef>
                <a:spcPct val="0"/>
              </a:spcBef>
              <a:buSzPct val="70000"/>
              <a:buFont typeface="Wingdings" pitchFamily="2" charset="2"/>
              <a:buChar char="l"/>
            </a:pPr>
            <a:r>
              <a:rPr lang="zh-CN" altLang="zh-CN" sz="2400">
                <a:latin typeface="宋体" panose="02010600030101010101" pitchFamily="2" charset="-122"/>
              </a:rPr>
              <a:t>由内向外，对下一个循环进行测试，但保持所有其他外层循环为最小值，其他嵌套循环为“典型”值。</a:t>
            </a:r>
          </a:p>
          <a:p>
            <a:pPr>
              <a:lnSpc>
                <a:spcPts val="2900"/>
              </a:lnSpc>
              <a:spcBef>
                <a:spcPct val="0"/>
              </a:spcBef>
              <a:buSzPct val="70000"/>
              <a:buFont typeface="Wingdings" pitchFamily="2" charset="2"/>
              <a:buChar char="l"/>
            </a:pPr>
            <a:r>
              <a:rPr lang="zh-CN" altLang="zh-CN" sz="2400">
                <a:latin typeface="宋体" panose="02010600030101010101" pitchFamily="2" charset="-122"/>
              </a:rPr>
              <a:t>继续进行下去，直到测试完所有循环。</a:t>
            </a:r>
            <a:endParaRPr lang="en-US" altLang="zh-CN" sz="2400">
              <a:latin typeface="宋体" panose="02010600030101010101" pitchFamily="2" charset="-122"/>
            </a:endParaRPr>
          </a:p>
        </p:txBody>
      </p:sp>
      <p:sp>
        <p:nvSpPr>
          <p:cNvPr id="180228" name="1 Título">
            <a:extLst>
              <a:ext uri="{FF2B5EF4-FFF2-40B4-BE49-F238E27FC236}">
                <a16:creationId xmlns:a16="http://schemas.microsoft.com/office/drawing/2014/main" id="{7D0E9E1F-07C0-714B-9422-204FCACFE6D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80229" name="1 Título">
            <a:extLst>
              <a:ext uri="{FF2B5EF4-FFF2-40B4-BE49-F238E27FC236}">
                <a16:creationId xmlns:a16="http://schemas.microsoft.com/office/drawing/2014/main" id="{D817BE5A-7563-654B-9814-1EC58524DA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标题 3">
            <a:extLst>
              <a:ext uri="{FF2B5EF4-FFF2-40B4-BE49-F238E27FC236}">
                <a16:creationId xmlns:a16="http://schemas.microsoft.com/office/drawing/2014/main" id="{3E4AF9A5-B437-964B-B110-EF3F605EB344}"/>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7.6 </a:t>
            </a:r>
            <a:r>
              <a:rPr lang="zh-CN" altLang="en-US" b="1" dirty="0">
                <a:latin typeface="宋体" panose="02010600030101010101" pitchFamily="2" charset="-122"/>
              </a:rPr>
              <a:t>白盒测试技术</a:t>
            </a:r>
          </a:p>
        </p:txBody>
      </p:sp>
      <p:sp>
        <p:nvSpPr>
          <p:cNvPr id="182274" name="内容占位符 4">
            <a:extLst>
              <a:ext uri="{FF2B5EF4-FFF2-40B4-BE49-F238E27FC236}">
                <a16:creationId xmlns:a16="http://schemas.microsoft.com/office/drawing/2014/main" id="{EF76D14F-7E9A-544A-AF85-48FDF5C6DA87}"/>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sz="2400" b="1">
                <a:latin typeface="宋体" panose="02010600030101010101" pitchFamily="2" charset="-122"/>
              </a:rPr>
              <a:t>3.</a:t>
            </a:r>
            <a:r>
              <a:rPr lang="zh-CN" altLang="en-US" sz="2400" b="1">
                <a:latin typeface="宋体" panose="02010600030101010101" pitchFamily="2" charset="-122"/>
              </a:rPr>
              <a:t>循环测试</a:t>
            </a:r>
          </a:p>
        </p:txBody>
      </p:sp>
      <p:sp>
        <p:nvSpPr>
          <p:cNvPr id="182275" name="TextBox 7">
            <a:extLst>
              <a:ext uri="{FF2B5EF4-FFF2-40B4-BE49-F238E27FC236}">
                <a16:creationId xmlns:a16="http://schemas.microsoft.com/office/drawing/2014/main" id="{B2338869-3452-154B-9901-575A512A8557}"/>
              </a:ext>
            </a:extLst>
          </p:cNvPr>
          <p:cNvSpPr txBox="1">
            <a:spLocks noChangeArrowheads="1"/>
          </p:cNvSpPr>
          <p:nvPr/>
        </p:nvSpPr>
        <p:spPr bwMode="auto">
          <a:xfrm>
            <a:off x="684213" y="1916113"/>
            <a:ext cx="78486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b="1">
                <a:latin typeface="宋体" panose="02010600030101010101" pitchFamily="2" charset="-122"/>
              </a:rPr>
              <a:t>(3) </a:t>
            </a:r>
            <a:r>
              <a:rPr lang="zh-CN" altLang="en-US" sz="2400" b="1">
                <a:latin typeface="宋体" panose="02010600030101010101" pitchFamily="2" charset="-122"/>
              </a:rPr>
              <a:t>串接循环</a:t>
            </a:r>
            <a:endParaRPr lang="en-US" altLang="zh-CN" sz="2400" b="1">
              <a:latin typeface="宋体" panose="02010600030101010101" pitchFamily="2" charset="-122"/>
            </a:endParaRPr>
          </a:p>
          <a:p>
            <a:pPr>
              <a:lnSpc>
                <a:spcPts val="36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串接循环的各个循环都彼此独立，则可以使用前述的测试简单循环的方法来测试串接循环。但是，如果两个循环串接，而且第一个循环的循环计数器值是第二个循环的初始值，则这两个循环并不是独立的。当循环不独立时，建议使用测试嵌套循环的方法来测试串接循环。</a:t>
            </a:r>
            <a:endParaRPr lang="en-US" altLang="zh-CN" sz="2200">
              <a:latin typeface="宋体" panose="02010600030101010101" pitchFamily="2" charset="-122"/>
            </a:endParaRPr>
          </a:p>
        </p:txBody>
      </p:sp>
      <p:sp>
        <p:nvSpPr>
          <p:cNvPr id="182276" name="1 Título">
            <a:extLst>
              <a:ext uri="{FF2B5EF4-FFF2-40B4-BE49-F238E27FC236}">
                <a16:creationId xmlns:a16="http://schemas.microsoft.com/office/drawing/2014/main" id="{B3DC4C06-040A-3541-91D1-7D7A7FF102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82277" name="1 Título">
            <a:extLst>
              <a:ext uri="{FF2B5EF4-FFF2-40B4-BE49-F238E27FC236}">
                <a16:creationId xmlns:a16="http://schemas.microsoft.com/office/drawing/2014/main" id="{5758FE7F-F2E4-D345-A923-BA222F2896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7.6.2 </a:t>
            </a:r>
            <a:r>
              <a:rPr lang="zh-CN" altLang="en-US" sz="2400">
                <a:solidFill>
                  <a:srgbClr val="D9D9D9"/>
                </a:solidFill>
                <a:latin typeface="宋体" panose="02010600030101010101" pitchFamily="2" charset="-122"/>
              </a:rPr>
              <a:t>控制结构测试</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0" name="Rectangle 4">
            <a:extLst>
              <a:ext uri="{FF2B5EF4-FFF2-40B4-BE49-F238E27FC236}">
                <a16:creationId xmlns:a16="http://schemas.microsoft.com/office/drawing/2014/main" id="{751AC794-93E0-454E-A196-853D55A39CDD}"/>
              </a:ext>
            </a:extLst>
          </p:cNvPr>
          <p:cNvSpPr>
            <a:spLocks noChangeArrowheads="1"/>
          </p:cNvSpPr>
          <p:nvPr/>
        </p:nvSpPr>
        <p:spPr bwMode="auto">
          <a:xfrm>
            <a:off x="323850" y="1052736"/>
            <a:ext cx="8280400" cy="1511300"/>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9900"/>
              </a:buClr>
              <a:buSzPct val="50000"/>
              <a:buFont typeface="Monotype Sorts" pitchFamily="2" charset="2"/>
              <a:buChar char="n"/>
            </a:pP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对一个具有</a:t>
            </a:r>
            <a:r>
              <a:rPr kumimoji="1" lang="zh-CN" altLang="en-US" sz="24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多重选择和循环嵌套</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的程序，</a:t>
            </a:r>
            <a:r>
              <a:rPr kumimoji="1" lang="zh-CN" altLang="en-US" sz="24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不同的路径数目可能是天文数字</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。给出一个小程序的流程图，它包括了一个执行</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20</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次的循环。</a:t>
            </a:r>
          </a:p>
        </p:txBody>
      </p:sp>
      <p:pic>
        <p:nvPicPr>
          <p:cNvPr id="31748" name="Picture 5">
            <a:extLst>
              <a:ext uri="{FF2B5EF4-FFF2-40B4-BE49-F238E27FC236}">
                <a16:creationId xmlns:a16="http://schemas.microsoft.com/office/drawing/2014/main" id="{9D1FBE10-B934-FF4E-96F6-3BB8FFB69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38" y="2492598"/>
            <a:ext cx="5059362"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9382" name="Rectangle 6">
            <a:extLst>
              <a:ext uri="{FF2B5EF4-FFF2-40B4-BE49-F238E27FC236}">
                <a16:creationId xmlns:a16="http://schemas.microsoft.com/office/drawing/2014/main" id="{086C7178-C939-8741-A9DD-84D9DEA7D6DA}"/>
              </a:ext>
            </a:extLst>
          </p:cNvPr>
          <p:cNvSpPr>
            <a:spLocks noChangeArrowheads="1"/>
          </p:cNvSpPr>
          <p:nvPr/>
        </p:nvSpPr>
        <p:spPr bwMode="auto">
          <a:xfrm>
            <a:off x="395288" y="2635473"/>
            <a:ext cx="3527425" cy="3240088"/>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rgbClr val="FF9900"/>
              </a:buClr>
              <a:buSzPct val="50000"/>
              <a:buFont typeface="Monotype Sorts" pitchFamily="2" charset="2"/>
              <a:buChar char="n"/>
            </a:pP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包含的不同执行路径数达</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5</a:t>
            </a:r>
            <a:r>
              <a:rPr kumimoji="1" lang="en-US" altLang="zh-CN" sz="2400" b="1" i="1" baseline="30000">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20</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条，对每一条路径进行测试需要</a:t>
            </a:r>
            <a:r>
              <a:rPr kumimoji="1" lang="en-US" altLang="zh-CN" sz="2400" b="1">
                <a:effectLst>
                  <a:outerShdw blurRad="38100" dist="38100" dir="2700000" algn="tl">
                    <a:srgbClr val="C0C0C0"/>
                  </a:outerShdw>
                </a:effectLst>
                <a:latin typeface="Times New Roman" panose="02020603050405020304" pitchFamily="18" charset="0"/>
                <a:ea typeface="仿宋_GB2312" pitchFamily="49" charset="-122"/>
              </a:rPr>
              <a:t>1</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毫秒，假定一年工作</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365 </a:t>
            </a:r>
            <a:r>
              <a:rPr kumimoji="1" lang="en-US" altLang="zh-CN" sz="2400" b="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a:t>
            </a:r>
            <a:r>
              <a:rPr kumimoji="1" lang="en-US" altLang="zh-CN" sz="2400" b="1" i="1">
                <a:solidFill>
                  <a:srgbClr val="FF3300"/>
                </a:solidFill>
                <a:effectLst>
                  <a:outerShdw blurRad="38100" dist="38100" dir="2700000" algn="tl">
                    <a:srgbClr val="C0C0C0"/>
                  </a:outerShdw>
                </a:effectLst>
                <a:latin typeface="Times New Roman" panose="02020603050405020304" pitchFamily="18" charset="0"/>
                <a:ea typeface="仿宋_GB2312" pitchFamily="49" charset="-122"/>
              </a:rPr>
              <a:t> 24</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小时，要想把所有路径测试完，需</a:t>
            </a:r>
            <a:r>
              <a:rPr kumimoji="1" lang="en-US" altLang="zh-CN" sz="2400" b="1">
                <a:effectLst>
                  <a:outerShdw blurRad="38100" dist="38100" dir="2700000" algn="tl">
                    <a:srgbClr val="C0C0C0"/>
                  </a:outerShdw>
                </a:effectLst>
                <a:latin typeface="Times New Roman" panose="02020603050405020304" pitchFamily="18" charset="0"/>
                <a:ea typeface="仿宋_GB2312" pitchFamily="49" charset="-122"/>
              </a:rPr>
              <a:t>3170</a:t>
            </a:r>
            <a:r>
              <a:rPr kumimoji="1" lang="zh-CN" altLang="en-US" sz="2400" b="1">
                <a:effectLst>
                  <a:outerShdw blurRad="38100" dist="38100" dir="2700000" algn="tl">
                    <a:srgbClr val="C0C0C0"/>
                  </a:outerShdw>
                </a:effectLst>
                <a:latin typeface="Times New Roman" panose="02020603050405020304" pitchFamily="18" charset="0"/>
                <a:ea typeface="仿宋_GB2312" pitchFamily="49" charset="-122"/>
              </a:rPr>
              <a:t>年。</a:t>
            </a:r>
          </a:p>
        </p:txBody>
      </p:sp>
      <p:sp>
        <p:nvSpPr>
          <p:cNvPr id="2" name="Title 1">
            <a:extLst>
              <a:ext uri="{FF2B5EF4-FFF2-40B4-BE49-F238E27FC236}">
                <a16:creationId xmlns:a16="http://schemas.microsoft.com/office/drawing/2014/main" id="{2A94446A-E648-514F-902D-7C9BBB914CC0}"/>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D2C56EC5-A618-C440-ADCD-DF3A19A8CC90}"/>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75724853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8ED01B64-CCDA-9245-B840-446A72A20A42}"/>
              </a:ext>
            </a:extLst>
          </p:cNvPr>
          <p:cNvSpPr>
            <a:spLocks noGrp="1" noChangeArrowheads="1"/>
          </p:cNvSpPr>
          <p:nvPr>
            <p:ph type="body" idx="1"/>
          </p:nvPr>
        </p:nvSpPr>
        <p:spPr>
          <a:xfrm>
            <a:off x="457200" y="1268413"/>
            <a:ext cx="8229600" cy="647700"/>
          </a:xfrm>
        </p:spPr>
        <p:txBody>
          <a:bodyPr/>
          <a:lstStyle/>
          <a:p>
            <a:pPr eaLnBrk="1" hangingPunct="1"/>
            <a:r>
              <a:rPr lang="zh-CN" altLang="en-US" sz="2800">
                <a:solidFill>
                  <a:srgbClr val="CC0000"/>
                </a:solidFill>
                <a:ea typeface="宋体" panose="02010600030101010101" pitchFamily="2" charset="-122"/>
              </a:rPr>
              <a:t>逻辑覆盖</a:t>
            </a:r>
            <a:r>
              <a:rPr lang="zh-CN" altLang="en-US">
                <a:ea typeface="宋体" panose="02010600030101010101" pitchFamily="2" charset="-122"/>
              </a:rPr>
              <a:t> </a:t>
            </a:r>
          </a:p>
        </p:txBody>
      </p:sp>
      <p:sp>
        <p:nvSpPr>
          <p:cNvPr id="32772" name="Rectangle 4">
            <a:extLst>
              <a:ext uri="{FF2B5EF4-FFF2-40B4-BE49-F238E27FC236}">
                <a16:creationId xmlns:a16="http://schemas.microsoft.com/office/drawing/2014/main" id="{A332A6A4-F800-7240-960E-301AB802D180}"/>
              </a:ext>
            </a:extLst>
          </p:cNvPr>
          <p:cNvSpPr>
            <a:spLocks noChangeArrowheads="1"/>
          </p:cNvSpPr>
          <p:nvPr/>
        </p:nvSpPr>
        <p:spPr bwMode="auto">
          <a:xfrm>
            <a:off x="827088" y="1844675"/>
            <a:ext cx="78486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zh-CN" altLang="en-US" sz="2400" b="1">
                <a:solidFill>
                  <a:srgbClr val="3333CC"/>
                </a:solidFill>
                <a:ea typeface="楷体_GB2312" pitchFamily="49" charset="-122"/>
              </a:rPr>
              <a:t>逻辑覆盖</a:t>
            </a:r>
            <a:r>
              <a:rPr lang="zh-CN" altLang="en-US" sz="2400" b="1">
                <a:ea typeface="楷体_GB2312" pitchFamily="49" charset="-122"/>
              </a:rPr>
              <a:t>是以程序内部的逻辑结构为基础的设计测试用例</a:t>
            </a:r>
          </a:p>
          <a:p>
            <a:pPr eaLnBrk="1" hangingPunct="1">
              <a:spcBef>
                <a:spcPct val="20000"/>
              </a:spcBef>
            </a:pPr>
            <a:r>
              <a:rPr lang="zh-CN" altLang="en-US" sz="2400" b="1">
                <a:ea typeface="楷体_GB2312" pitchFamily="49" charset="-122"/>
              </a:rPr>
              <a:t>的技术，它</a:t>
            </a:r>
            <a:r>
              <a:rPr lang="zh-CN" altLang="en-US" sz="2400" b="1">
                <a:solidFill>
                  <a:srgbClr val="3333CC"/>
                </a:solidFill>
                <a:ea typeface="楷体_GB2312" pitchFamily="49" charset="-122"/>
              </a:rPr>
              <a:t>属于白盒测试</a:t>
            </a:r>
            <a:r>
              <a:rPr lang="zh-CN" altLang="en-US" sz="2400" b="1">
                <a:ea typeface="楷体_GB2312" pitchFamily="49" charset="-122"/>
              </a:rPr>
              <a:t>。</a:t>
            </a:r>
          </a:p>
          <a:p>
            <a:pPr eaLnBrk="1" hangingPunct="1">
              <a:spcBef>
                <a:spcPct val="20000"/>
              </a:spcBef>
            </a:pPr>
            <a:r>
              <a:rPr lang="zh-CN" altLang="en-US" sz="2400" b="1">
                <a:ea typeface="楷体_GB2312" pitchFamily="49" charset="-122"/>
              </a:rPr>
              <a:t>由于覆盖测试的目标不同，逻辑覆盖又可分为： </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语句覆盖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判定覆盖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判定</a:t>
            </a:r>
            <a:r>
              <a:rPr lang="en-US" altLang="zh-CN" sz="2400" b="1">
                <a:solidFill>
                  <a:srgbClr val="3333CC"/>
                </a:solidFill>
                <a:ea typeface="楷体_GB2312" pitchFamily="49" charset="-122"/>
              </a:rPr>
              <a:t>—</a:t>
            </a:r>
            <a:r>
              <a:rPr lang="zh-CN" altLang="en-US" sz="2400" b="1">
                <a:solidFill>
                  <a:srgbClr val="3333CC"/>
                </a:solidFill>
                <a:ea typeface="楷体_GB2312" pitchFamily="49" charset="-122"/>
              </a:rPr>
              <a:t>条件覆盖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条件组合覆盖</a:t>
            </a:r>
          </a:p>
          <a:p>
            <a:pPr eaLnBrk="1" hangingPunct="1">
              <a:spcBef>
                <a:spcPct val="20000"/>
              </a:spcBef>
              <a:buClr>
                <a:srgbClr val="CC0000"/>
              </a:buClr>
              <a:buSzPct val="75000"/>
              <a:buFont typeface="Wingdings" pitchFamily="2" charset="2"/>
              <a:buChar char="Ø"/>
            </a:pPr>
            <a:r>
              <a:rPr lang="zh-CN" altLang="en-US" sz="2400" b="1">
                <a:solidFill>
                  <a:srgbClr val="3333CC"/>
                </a:solidFill>
                <a:ea typeface="楷体_GB2312" pitchFamily="49" charset="-122"/>
              </a:rPr>
              <a:t>路径覆盖</a:t>
            </a:r>
            <a:endParaRPr lang="zh-CN" altLang="en-US" sz="3200" b="1">
              <a:solidFill>
                <a:srgbClr val="3333CC"/>
              </a:solidFill>
            </a:endParaRPr>
          </a:p>
        </p:txBody>
      </p:sp>
      <p:sp>
        <p:nvSpPr>
          <p:cNvPr id="2" name="Title 1">
            <a:extLst>
              <a:ext uri="{FF2B5EF4-FFF2-40B4-BE49-F238E27FC236}">
                <a16:creationId xmlns:a16="http://schemas.microsoft.com/office/drawing/2014/main" id="{48AC52BA-7C40-9749-AAFD-76EE68FE2BFF}"/>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E60EEAAB-E68C-0D46-ADB3-E34C98CFC3B4}"/>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253951244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5" name="Group 5">
            <a:extLst>
              <a:ext uri="{FF2B5EF4-FFF2-40B4-BE49-F238E27FC236}">
                <a16:creationId xmlns:a16="http://schemas.microsoft.com/office/drawing/2014/main" id="{FCC5B60F-5464-D147-967D-2ABCB9711140}"/>
              </a:ext>
            </a:extLst>
          </p:cNvPr>
          <p:cNvGrpSpPr>
            <a:grpSpLocks/>
          </p:cNvGrpSpPr>
          <p:nvPr/>
        </p:nvGrpSpPr>
        <p:grpSpPr bwMode="auto">
          <a:xfrm>
            <a:off x="250825" y="1268413"/>
            <a:ext cx="4892675" cy="4652962"/>
            <a:chOff x="893" y="144"/>
            <a:chExt cx="4099" cy="4032"/>
          </a:xfrm>
        </p:grpSpPr>
        <p:sp>
          <p:nvSpPr>
            <p:cNvPr id="33797" name="Line 6">
              <a:extLst>
                <a:ext uri="{FF2B5EF4-FFF2-40B4-BE49-F238E27FC236}">
                  <a16:creationId xmlns:a16="http://schemas.microsoft.com/office/drawing/2014/main" id="{BE6ED3BE-77E7-9B4B-994E-2EA23BB2D4F4}"/>
                </a:ext>
              </a:extLst>
            </p:cNvPr>
            <p:cNvSpPr>
              <a:spLocks noChangeShapeType="1"/>
            </p:cNvSpPr>
            <p:nvPr/>
          </p:nvSpPr>
          <p:spPr bwMode="auto">
            <a:xfrm>
              <a:off x="4368" y="1824"/>
              <a:ext cx="0" cy="24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8" name="Line 7">
              <a:extLst>
                <a:ext uri="{FF2B5EF4-FFF2-40B4-BE49-F238E27FC236}">
                  <a16:creationId xmlns:a16="http://schemas.microsoft.com/office/drawing/2014/main" id="{A8EE17CC-F33B-B045-8A68-89F1C52789CD}"/>
                </a:ext>
              </a:extLst>
            </p:cNvPr>
            <p:cNvSpPr>
              <a:spLocks noChangeShapeType="1"/>
            </p:cNvSpPr>
            <p:nvPr/>
          </p:nvSpPr>
          <p:spPr bwMode="auto">
            <a:xfrm>
              <a:off x="4368" y="3456"/>
              <a:ext cx="0" cy="24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799" name="Line 8">
              <a:extLst>
                <a:ext uri="{FF2B5EF4-FFF2-40B4-BE49-F238E27FC236}">
                  <a16:creationId xmlns:a16="http://schemas.microsoft.com/office/drawing/2014/main" id="{0EDED071-EE99-524C-AC7A-BE05DFB2DCF6}"/>
                </a:ext>
              </a:extLst>
            </p:cNvPr>
            <p:cNvSpPr>
              <a:spLocks noChangeShapeType="1"/>
            </p:cNvSpPr>
            <p:nvPr/>
          </p:nvSpPr>
          <p:spPr bwMode="auto">
            <a:xfrm>
              <a:off x="2688" y="2064"/>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0" name="AutoShape 9" descr="白色大理石">
              <a:extLst>
                <a:ext uri="{FF2B5EF4-FFF2-40B4-BE49-F238E27FC236}">
                  <a16:creationId xmlns:a16="http://schemas.microsoft.com/office/drawing/2014/main" id="{92066928-7DED-3846-B9C5-5E1635C7796F}"/>
                </a:ext>
              </a:extLst>
            </p:cNvPr>
            <p:cNvSpPr>
              <a:spLocks noChangeArrowheads="1"/>
            </p:cNvSpPr>
            <p:nvPr/>
          </p:nvSpPr>
          <p:spPr bwMode="auto">
            <a:xfrm>
              <a:off x="1440" y="720"/>
              <a:ext cx="2496" cy="768"/>
            </a:xfrm>
            <a:prstGeom prst="diamond">
              <a:avLst/>
            </a:prstGeom>
            <a:blipFill dpi="0" rotWithShape="0">
              <a:blip r:embed="rId2"/>
              <a:srcRect/>
              <a:tile tx="0" ty="0" sx="100000" sy="100000" flip="none" algn="tl"/>
            </a:blipFill>
            <a:ln w="38100">
              <a:solidFill>
                <a:srgbClr val="00CC00"/>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8186" name="Text Box 10">
              <a:extLst>
                <a:ext uri="{FF2B5EF4-FFF2-40B4-BE49-F238E27FC236}">
                  <a16:creationId xmlns:a16="http://schemas.microsoft.com/office/drawing/2014/main" id="{EF48A403-AC07-344F-8FAF-B7B6CCEA74B5}"/>
                </a:ext>
              </a:extLst>
            </p:cNvPr>
            <p:cNvSpPr txBox="1">
              <a:spLocks noChangeArrowheads="1"/>
            </p:cNvSpPr>
            <p:nvPr/>
          </p:nvSpPr>
          <p:spPr bwMode="auto">
            <a:xfrm>
              <a:off x="1728" y="953"/>
              <a:ext cx="1935" cy="396"/>
            </a:xfrm>
            <a:prstGeom prst="rect">
              <a:avLst/>
            </a:prstGeom>
            <a:noFill/>
            <a:ln w="9525">
              <a:noFill/>
              <a:miter lim="800000"/>
              <a:headEnd/>
              <a:tailEnd/>
            </a:ln>
            <a:effectLst/>
          </p:spPr>
          <p:txBody>
            <a:bodyPr wrap="none">
              <a:spAutoFit/>
            </a:bodyPr>
            <a:lstStyle/>
            <a:p>
              <a:pPr algn="ctr">
                <a:defRPr/>
              </a:pPr>
              <a:r>
                <a:rPr kumimoji="1" lang="en-US" altLang="zh-CN" sz="2400" b="1">
                  <a:solidFill>
                    <a:srgbClr val="000099"/>
                  </a:solidFill>
                  <a:latin typeface="Times New Roman" pitchFamily="18" charset="0"/>
                </a:rPr>
                <a:t>(A&gt;1)</a:t>
              </a:r>
              <a:r>
                <a:rPr kumimoji="1" lang="en-US" altLang="zh-CN" sz="2400" b="1">
                  <a:latin typeface="Times New Roman" pitchFamily="18" charset="0"/>
                </a:rPr>
                <a:t> </a:t>
              </a:r>
              <a:r>
                <a:rPr kumimoji="1" lang="en-US" altLang="zh-CN" sz="2400" b="1">
                  <a:solidFill>
                    <a:srgbClr val="CC0000"/>
                  </a:solidFill>
                  <a:latin typeface="Times New Roman" pitchFamily="18" charset="0"/>
                </a:rPr>
                <a:t>and</a:t>
              </a:r>
              <a:r>
                <a:rPr kumimoji="1" lang="en-US" altLang="zh-CN" sz="2400" b="1">
                  <a:latin typeface="Times New Roman" pitchFamily="18" charset="0"/>
                </a:rPr>
                <a:t> </a:t>
              </a:r>
              <a:r>
                <a:rPr kumimoji="1" lang="en-US" altLang="zh-CN" sz="2400" b="1">
                  <a:solidFill>
                    <a:srgbClr val="000099"/>
                  </a:solidFill>
                  <a:latin typeface="Times New Roman" pitchFamily="18" charset="0"/>
                </a:rPr>
                <a:t>(B=0)</a:t>
              </a:r>
              <a:endParaRPr kumimoji="1" lang="en-US" altLang="zh-CN" sz="2400">
                <a:effectLst>
                  <a:outerShdw blurRad="38100" dist="38100" dir="2700000" algn="tl">
                    <a:srgbClr val="C0C0C0"/>
                  </a:outerShdw>
                </a:effectLst>
                <a:latin typeface="Times New Roman" pitchFamily="18" charset="0"/>
              </a:endParaRPr>
            </a:p>
          </p:txBody>
        </p:sp>
        <p:sp>
          <p:nvSpPr>
            <p:cNvPr id="178187" name="AutoShape 11" descr="白色大理石">
              <a:extLst>
                <a:ext uri="{FF2B5EF4-FFF2-40B4-BE49-F238E27FC236}">
                  <a16:creationId xmlns:a16="http://schemas.microsoft.com/office/drawing/2014/main" id="{63A707B7-7B11-B941-92F2-0AA02CEFEC7C}"/>
                </a:ext>
              </a:extLst>
            </p:cNvPr>
            <p:cNvSpPr>
              <a:spLocks noChangeArrowheads="1"/>
            </p:cNvSpPr>
            <p:nvPr/>
          </p:nvSpPr>
          <p:spPr bwMode="auto">
            <a:xfrm>
              <a:off x="1440" y="2352"/>
              <a:ext cx="2496" cy="768"/>
            </a:xfrm>
            <a:prstGeom prst="diamond">
              <a:avLst/>
            </a:prstGeom>
            <a:blipFill dpi="0" rotWithShape="0">
              <a:blip r:embed="rId2"/>
              <a:srcRect/>
              <a:tile tx="0" ty="0" sx="100000" sy="100000" flip="none" algn="tl"/>
            </a:blipFill>
            <a:ln w="38100">
              <a:solidFill>
                <a:srgbClr val="00CC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(A=2)</a:t>
              </a:r>
              <a:r>
                <a:rPr kumimoji="1" lang="en-US" altLang="zh-CN" sz="2400" b="1">
                  <a:latin typeface="Times New Roman" pitchFamily="18" charset="0"/>
                </a:rPr>
                <a:t> </a:t>
              </a:r>
              <a:r>
                <a:rPr kumimoji="1" lang="en-US" altLang="zh-CN" sz="2400" b="1">
                  <a:solidFill>
                    <a:srgbClr val="CC0000"/>
                  </a:solidFill>
                  <a:latin typeface="Times New Roman" pitchFamily="18" charset="0"/>
                </a:rPr>
                <a:t>or</a:t>
              </a:r>
              <a:r>
                <a:rPr kumimoji="1" lang="en-US" altLang="zh-CN" sz="2400" b="1">
                  <a:latin typeface="Times New Roman" pitchFamily="18" charset="0"/>
                </a:rPr>
                <a:t> </a:t>
              </a:r>
              <a:r>
                <a:rPr kumimoji="1" lang="en-US" altLang="zh-CN" sz="2400" b="1">
                  <a:solidFill>
                    <a:srgbClr val="000099"/>
                  </a:solidFill>
                  <a:latin typeface="Times New Roman" pitchFamily="18" charset="0"/>
                </a:rPr>
                <a:t>(X&gt;1)</a:t>
              </a:r>
              <a:endParaRPr kumimoji="1" lang="en-US" altLang="zh-CN" sz="2400">
                <a:effectLst>
                  <a:outerShdw blurRad="38100" dist="38100" dir="2700000" algn="tl">
                    <a:srgbClr val="C0C0C0"/>
                  </a:outerShdw>
                </a:effectLst>
                <a:latin typeface="Times New Roman" pitchFamily="18" charset="0"/>
              </a:endParaRPr>
            </a:p>
          </p:txBody>
        </p:sp>
        <p:sp>
          <p:nvSpPr>
            <p:cNvPr id="33803" name="Line 12">
              <a:extLst>
                <a:ext uri="{FF2B5EF4-FFF2-40B4-BE49-F238E27FC236}">
                  <a16:creationId xmlns:a16="http://schemas.microsoft.com/office/drawing/2014/main" id="{B7BB1EB9-9F72-0140-BFF3-2DF3F487CA40}"/>
                </a:ext>
              </a:extLst>
            </p:cNvPr>
            <p:cNvSpPr>
              <a:spLocks noChangeShapeType="1"/>
            </p:cNvSpPr>
            <p:nvPr/>
          </p:nvSpPr>
          <p:spPr bwMode="auto">
            <a:xfrm>
              <a:off x="2688" y="432"/>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4" name="Line 13">
              <a:extLst>
                <a:ext uri="{FF2B5EF4-FFF2-40B4-BE49-F238E27FC236}">
                  <a16:creationId xmlns:a16="http://schemas.microsoft.com/office/drawing/2014/main" id="{762F4233-5385-704C-B94F-D90E9EB91CE5}"/>
                </a:ext>
              </a:extLst>
            </p:cNvPr>
            <p:cNvSpPr>
              <a:spLocks noChangeShapeType="1"/>
            </p:cNvSpPr>
            <p:nvPr/>
          </p:nvSpPr>
          <p:spPr bwMode="auto">
            <a:xfrm>
              <a:off x="3936" y="1104"/>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5" name="Line 14">
              <a:extLst>
                <a:ext uri="{FF2B5EF4-FFF2-40B4-BE49-F238E27FC236}">
                  <a16:creationId xmlns:a16="http://schemas.microsoft.com/office/drawing/2014/main" id="{6C8C355B-8D23-1A42-95A5-C6581B3D9490}"/>
                </a:ext>
              </a:extLst>
            </p:cNvPr>
            <p:cNvSpPr>
              <a:spLocks noChangeShapeType="1"/>
            </p:cNvSpPr>
            <p:nvPr/>
          </p:nvSpPr>
          <p:spPr bwMode="auto">
            <a:xfrm>
              <a:off x="4368" y="1104"/>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806" name="Line 15">
              <a:extLst>
                <a:ext uri="{FF2B5EF4-FFF2-40B4-BE49-F238E27FC236}">
                  <a16:creationId xmlns:a16="http://schemas.microsoft.com/office/drawing/2014/main" id="{41AE71B2-93E6-4449-BACC-3A93E16153D3}"/>
                </a:ext>
              </a:extLst>
            </p:cNvPr>
            <p:cNvSpPr>
              <a:spLocks noChangeShapeType="1"/>
            </p:cNvSpPr>
            <p:nvPr/>
          </p:nvSpPr>
          <p:spPr bwMode="auto">
            <a:xfrm>
              <a:off x="1008" y="1104"/>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8192" name="Rectangle 16" descr="白色大理石">
              <a:extLst>
                <a:ext uri="{FF2B5EF4-FFF2-40B4-BE49-F238E27FC236}">
                  <a16:creationId xmlns:a16="http://schemas.microsoft.com/office/drawing/2014/main" id="{282A94F5-670A-0B44-B114-76BC724DC6B7}"/>
                </a:ext>
              </a:extLst>
            </p:cNvPr>
            <p:cNvSpPr>
              <a:spLocks noChangeArrowheads="1"/>
            </p:cNvSpPr>
            <p:nvPr/>
          </p:nvSpPr>
          <p:spPr bwMode="auto">
            <a:xfrm>
              <a:off x="3697" y="1392"/>
              <a:ext cx="1295" cy="384"/>
            </a:xfrm>
            <a:prstGeom prst="rect">
              <a:avLst/>
            </a:prstGeom>
            <a:blipFill dpi="0" rotWithShape="0">
              <a:blip r:embed="rId2"/>
              <a:srcRect/>
              <a:tile tx="0" ty="0" sx="100000" sy="100000" flip="none" algn="tl"/>
            </a:blipFill>
            <a:ln w="38100">
              <a:solidFill>
                <a:srgbClr val="00CC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X=X/A</a:t>
              </a:r>
              <a:endParaRPr kumimoji="1" lang="en-US" altLang="zh-CN" sz="2400">
                <a:effectLst>
                  <a:outerShdw blurRad="38100" dist="38100" dir="2700000" algn="tl">
                    <a:srgbClr val="C0C0C0"/>
                  </a:outerShdw>
                </a:effectLst>
                <a:latin typeface="Times New Roman" pitchFamily="18" charset="0"/>
              </a:endParaRPr>
            </a:p>
          </p:txBody>
        </p:sp>
        <p:sp>
          <p:nvSpPr>
            <p:cNvPr id="33808" name="Line 17">
              <a:extLst>
                <a:ext uri="{FF2B5EF4-FFF2-40B4-BE49-F238E27FC236}">
                  <a16:creationId xmlns:a16="http://schemas.microsoft.com/office/drawing/2014/main" id="{3D511676-2E04-AE43-A4F3-3AE67A9989E5}"/>
                </a:ext>
              </a:extLst>
            </p:cNvPr>
            <p:cNvSpPr>
              <a:spLocks noChangeShapeType="1"/>
            </p:cNvSpPr>
            <p:nvPr/>
          </p:nvSpPr>
          <p:spPr bwMode="auto">
            <a:xfrm flipH="1">
              <a:off x="1008" y="2064"/>
              <a:ext cx="3360"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09" name="Line 18">
              <a:extLst>
                <a:ext uri="{FF2B5EF4-FFF2-40B4-BE49-F238E27FC236}">
                  <a16:creationId xmlns:a16="http://schemas.microsoft.com/office/drawing/2014/main" id="{3B84B9CA-4768-8545-8B8D-B1C3AC2B8462}"/>
                </a:ext>
              </a:extLst>
            </p:cNvPr>
            <p:cNvSpPr>
              <a:spLocks noChangeShapeType="1"/>
            </p:cNvSpPr>
            <p:nvPr/>
          </p:nvSpPr>
          <p:spPr bwMode="auto">
            <a:xfrm>
              <a:off x="1008" y="1104"/>
              <a:ext cx="0" cy="96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0" name="Line 19">
              <a:extLst>
                <a:ext uri="{FF2B5EF4-FFF2-40B4-BE49-F238E27FC236}">
                  <a16:creationId xmlns:a16="http://schemas.microsoft.com/office/drawing/2014/main" id="{BAC6BF6E-9160-B642-BCB7-B866763F81EE}"/>
                </a:ext>
              </a:extLst>
            </p:cNvPr>
            <p:cNvSpPr>
              <a:spLocks noChangeShapeType="1"/>
            </p:cNvSpPr>
            <p:nvPr/>
          </p:nvSpPr>
          <p:spPr bwMode="auto">
            <a:xfrm>
              <a:off x="1008" y="2736"/>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1" name="Line 20">
              <a:extLst>
                <a:ext uri="{FF2B5EF4-FFF2-40B4-BE49-F238E27FC236}">
                  <a16:creationId xmlns:a16="http://schemas.microsoft.com/office/drawing/2014/main" id="{4CB5C06F-ABB5-4741-85C8-913545BD07A7}"/>
                </a:ext>
              </a:extLst>
            </p:cNvPr>
            <p:cNvSpPr>
              <a:spLocks noChangeShapeType="1"/>
            </p:cNvSpPr>
            <p:nvPr/>
          </p:nvSpPr>
          <p:spPr bwMode="auto">
            <a:xfrm>
              <a:off x="1008" y="2736"/>
              <a:ext cx="0" cy="96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2" name="Line 21">
              <a:extLst>
                <a:ext uri="{FF2B5EF4-FFF2-40B4-BE49-F238E27FC236}">
                  <a16:creationId xmlns:a16="http://schemas.microsoft.com/office/drawing/2014/main" id="{72F97F7A-4A3F-334A-A4A7-404C740C901C}"/>
                </a:ext>
              </a:extLst>
            </p:cNvPr>
            <p:cNvSpPr>
              <a:spLocks noChangeShapeType="1"/>
            </p:cNvSpPr>
            <p:nvPr/>
          </p:nvSpPr>
          <p:spPr bwMode="auto">
            <a:xfrm>
              <a:off x="3936" y="2736"/>
              <a:ext cx="432"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3" name="Line 22">
              <a:extLst>
                <a:ext uri="{FF2B5EF4-FFF2-40B4-BE49-F238E27FC236}">
                  <a16:creationId xmlns:a16="http://schemas.microsoft.com/office/drawing/2014/main" id="{4301E898-74DC-6A46-97A7-204C46D0D6A2}"/>
                </a:ext>
              </a:extLst>
            </p:cNvPr>
            <p:cNvSpPr>
              <a:spLocks noChangeShapeType="1"/>
            </p:cNvSpPr>
            <p:nvPr/>
          </p:nvSpPr>
          <p:spPr bwMode="auto">
            <a:xfrm>
              <a:off x="4368" y="2736"/>
              <a:ext cx="0" cy="288"/>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8199" name="Rectangle 23" descr="白色大理石">
              <a:extLst>
                <a:ext uri="{FF2B5EF4-FFF2-40B4-BE49-F238E27FC236}">
                  <a16:creationId xmlns:a16="http://schemas.microsoft.com/office/drawing/2014/main" id="{DFEA5A5D-889F-6448-B1F6-4058F9F676B7}"/>
                </a:ext>
              </a:extLst>
            </p:cNvPr>
            <p:cNvSpPr>
              <a:spLocks noChangeArrowheads="1"/>
            </p:cNvSpPr>
            <p:nvPr/>
          </p:nvSpPr>
          <p:spPr bwMode="auto">
            <a:xfrm>
              <a:off x="3697" y="3025"/>
              <a:ext cx="1295" cy="384"/>
            </a:xfrm>
            <a:prstGeom prst="rect">
              <a:avLst/>
            </a:prstGeom>
            <a:blipFill dpi="0" rotWithShape="0">
              <a:blip r:embed="rId2"/>
              <a:srcRect/>
              <a:tile tx="0" ty="0" sx="100000" sy="100000" flip="none" algn="tl"/>
            </a:blipFill>
            <a:ln w="38100">
              <a:solidFill>
                <a:srgbClr val="00CC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X=X+1</a:t>
              </a:r>
              <a:endParaRPr kumimoji="1" lang="en-US" altLang="zh-CN" sz="2400">
                <a:effectLst>
                  <a:outerShdw blurRad="38100" dist="38100" dir="2700000" algn="tl">
                    <a:srgbClr val="C0C0C0"/>
                  </a:outerShdw>
                </a:effectLst>
                <a:latin typeface="Times New Roman" pitchFamily="18" charset="0"/>
              </a:endParaRPr>
            </a:p>
          </p:txBody>
        </p:sp>
        <p:sp>
          <p:nvSpPr>
            <p:cNvPr id="33815" name="Line 24">
              <a:extLst>
                <a:ext uri="{FF2B5EF4-FFF2-40B4-BE49-F238E27FC236}">
                  <a16:creationId xmlns:a16="http://schemas.microsoft.com/office/drawing/2014/main" id="{015A92E4-657F-A84E-ABB4-DF26B9C9CE39}"/>
                </a:ext>
              </a:extLst>
            </p:cNvPr>
            <p:cNvSpPr>
              <a:spLocks noChangeShapeType="1"/>
            </p:cNvSpPr>
            <p:nvPr/>
          </p:nvSpPr>
          <p:spPr bwMode="auto">
            <a:xfrm flipH="1">
              <a:off x="1008" y="3696"/>
              <a:ext cx="3360" cy="0"/>
            </a:xfrm>
            <a:prstGeom prst="line">
              <a:avLst/>
            </a:prstGeom>
            <a:noFill/>
            <a:ln w="38100">
              <a:solidFill>
                <a:srgbClr val="00CC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816" name="Line 25">
              <a:extLst>
                <a:ext uri="{FF2B5EF4-FFF2-40B4-BE49-F238E27FC236}">
                  <a16:creationId xmlns:a16="http://schemas.microsoft.com/office/drawing/2014/main" id="{64AB4501-4289-F14A-B6A3-BD3F0F0D373D}"/>
                </a:ext>
              </a:extLst>
            </p:cNvPr>
            <p:cNvSpPr>
              <a:spLocks noChangeShapeType="1"/>
            </p:cNvSpPr>
            <p:nvPr/>
          </p:nvSpPr>
          <p:spPr bwMode="auto">
            <a:xfrm>
              <a:off x="2688" y="3696"/>
              <a:ext cx="0" cy="192"/>
            </a:xfrm>
            <a:prstGeom prst="line">
              <a:avLst/>
            </a:prstGeom>
            <a:noFill/>
            <a:ln w="38100">
              <a:solidFill>
                <a:srgbClr val="00CC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8202" name="Text Box 26">
              <a:extLst>
                <a:ext uri="{FF2B5EF4-FFF2-40B4-BE49-F238E27FC236}">
                  <a16:creationId xmlns:a16="http://schemas.microsoft.com/office/drawing/2014/main" id="{01D2C798-EA39-F547-B59F-4E91F72F1043}"/>
                </a:ext>
              </a:extLst>
            </p:cNvPr>
            <p:cNvSpPr txBox="1">
              <a:spLocks noChangeArrowheads="1"/>
            </p:cNvSpPr>
            <p:nvPr/>
          </p:nvSpPr>
          <p:spPr bwMode="auto">
            <a:xfrm>
              <a:off x="3860" y="852"/>
              <a:ext cx="310"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T</a:t>
              </a:r>
            </a:p>
          </p:txBody>
        </p:sp>
        <p:sp>
          <p:nvSpPr>
            <p:cNvPr id="178203" name="Text Box 27">
              <a:extLst>
                <a:ext uri="{FF2B5EF4-FFF2-40B4-BE49-F238E27FC236}">
                  <a16:creationId xmlns:a16="http://schemas.microsoft.com/office/drawing/2014/main" id="{06B3F20E-88E1-2846-84CB-27727E62879A}"/>
                </a:ext>
              </a:extLst>
            </p:cNvPr>
            <p:cNvSpPr txBox="1">
              <a:spLocks noChangeArrowheads="1"/>
            </p:cNvSpPr>
            <p:nvPr/>
          </p:nvSpPr>
          <p:spPr bwMode="auto">
            <a:xfrm>
              <a:off x="3860" y="2485"/>
              <a:ext cx="310"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T</a:t>
              </a:r>
            </a:p>
          </p:txBody>
        </p:sp>
        <p:sp>
          <p:nvSpPr>
            <p:cNvPr id="178204" name="Text Box 28">
              <a:extLst>
                <a:ext uri="{FF2B5EF4-FFF2-40B4-BE49-F238E27FC236}">
                  <a16:creationId xmlns:a16="http://schemas.microsoft.com/office/drawing/2014/main" id="{430A6B2D-D2D2-6745-A008-8B006F5B7790}"/>
                </a:ext>
              </a:extLst>
            </p:cNvPr>
            <p:cNvSpPr txBox="1">
              <a:spLocks noChangeArrowheads="1"/>
            </p:cNvSpPr>
            <p:nvPr/>
          </p:nvSpPr>
          <p:spPr bwMode="auto">
            <a:xfrm>
              <a:off x="1214" y="852"/>
              <a:ext cx="326"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F</a:t>
              </a:r>
            </a:p>
          </p:txBody>
        </p:sp>
        <p:sp>
          <p:nvSpPr>
            <p:cNvPr id="178205" name="Text Box 29">
              <a:extLst>
                <a:ext uri="{FF2B5EF4-FFF2-40B4-BE49-F238E27FC236}">
                  <a16:creationId xmlns:a16="http://schemas.microsoft.com/office/drawing/2014/main" id="{73941232-262F-B44D-874E-603CAEBD467C}"/>
                </a:ext>
              </a:extLst>
            </p:cNvPr>
            <p:cNvSpPr txBox="1">
              <a:spLocks noChangeArrowheads="1"/>
            </p:cNvSpPr>
            <p:nvPr/>
          </p:nvSpPr>
          <p:spPr bwMode="auto">
            <a:xfrm>
              <a:off x="1216" y="2485"/>
              <a:ext cx="325" cy="396"/>
            </a:xfrm>
            <a:prstGeom prst="rect">
              <a:avLst/>
            </a:prstGeom>
            <a:noFill/>
            <a:ln w="9525">
              <a:noFill/>
              <a:miter lim="800000"/>
              <a:headEnd/>
              <a:tailEnd/>
            </a:ln>
            <a:effec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400" b="1" i="1">
                  <a:effectLst>
                    <a:outerShdw blurRad="38100" dist="38100" dir="2700000" algn="tl">
                      <a:srgbClr val="C0C0C0"/>
                    </a:outerShdw>
                  </a:effectLst>
                  <a:latin typeface="Times New Roman" panose="02020603050405020304" pitchFamily="18" charset="0"/>
                </a:rPr>
                <a:t>F</a:t>
              </a:r>
            </a:p>
          </p:txBody>
        </p:sp>
        <p:sp>
          <p:nvSpPr>
            <p:cNvPr id="178206" name="Text Box 30">
              <a:extLst>
                <a:ext uri="{FF2B5EF4-FFF2-40B4-BE49-F238E27FC236}">
                  <a16:creationId xmlns:a16="http://schemas.microsoft.com/office/drawing/2014/main" id="{E677ABFB-1FC1-204E-B198-119AA2B74B10}"/>
                </a:ext>
              </a:extLst>
            </p:cNvPr>
            <p:cNvSpPr txBox="1">
              <a:spLocks noChangeArrowheads="1"/>
            </p:cNvSpPr>
            <p:nvPr/>
          </p:nvSpPr>
          <p:spPr bwMode="auto">
            <a:xfrm>
              <a:off x="2724" y="443"/>
              <a:ext cx="266"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a</a:t>
              </a:r>
              <a:endParaRPr kumimoji="1" lang="en-US" altLang="zh-CN" sz="2400">
                <a:effectLst>
                  <a:outerShdw blurRad="38100" dist="38100" dir="2700000" algn="tl">
                    <a:srgbClr val="C0C0C0"/>
                  </a:outerShdw>
                </a:effectLst>
                <a:latin typeface="Times New Roman" pitchFamily="18" charset="0"/>
              </a:endParaRPr>
            </a:p>
          </p:txBody>
        </p:sp>
        <p:sp>
          <p:nvSpPr>
            <p:cNvPr id="178207" name="Text Box 31">
              <a:extLst>
                <a:ext uri="{FF2B5EF4-FFF2-40B4-BE49-F238E27FC236}">
                  <a16:creationId xmlns:a16="http://schemas.microsoft.com/office/drawing/2014/main" id="{20636256-A58B-AA41-B6A1-95EB13CC3149}"/>
                </a:ext>
              </a:extLst>
            </p:cNvPr>
            <p:cNvSpPr txBox="1">
              <a:spLocks noChangeArrowheads="1"/>
            </p:cNvSpPr>
            <p:nvPr/>
          </p:nvSpPr>
          <p:spPr bwMode="auto">
            <a:xfrm>
              <a:off x="893" y="807"/>
              <a:ext cx="282"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b</a:t>
              </a:r>
              <a:endParaRPr kumimoji="1" lang="en-US" altLang="zh-CN" sz="2400">
                <a:effectLst>
                  <a:outerShdw blurRad="38100" dist="38100" dir="2700000" algn="tl">
                    <a:srgbClr val="C0C0C0"/>
                  </a:outerShdw>
                </a:effectLst>
                <a:latin typeface="Times New Roman" pitchFamily="18" charset="0"/>
              </a:endParaRPr>
            </a:p>
          </p:txBody>
        </p:sp>
        <p:sp>
          <p:nvSpPr>
            <p:cNvPr id="178208" name="Text Box 32">
              <a:extLst>
                <a:ext uri="{FF2B5EF4-FFF2-40B4-BE49-F238E27FC236}">
                  <a16:creationId xmlns:a16="http://schemas.microsoft.com/office/drawing/2014/main" id="{CCCB3C23-04AD-9742-86D8-FE910AC3DB4F}"/>
                </a:ext>
              </a:extLst>
            </p:cNvPr>
            <p:cNvSpPr txBox="1">
              <a:spLocks noChangeArrowheads="1"/>
            </p:cNvSpPr>
            <p:nvPr/>
          </p:nvSpPr>
          <p:spPr bwMode="auto">
            <a:xfrm>
              <a:off x="900" y="2459"/>
              <a:ext cx="282"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d</a:t>
              </a:r>
              <a:endParaRPr kumimoji="1" lang="en-US" altLang="zh-CN" sz="2400">
                <a:effectLst>
                  <a:outerShdw blurRad="38100" dist="38100" dir="2700000" algn="tl">
                    <a:srgbClr val="C0C0C0"/>
                  </a:outerShdw>
                </a:effectLst>
                <a:latin typeface="Times New Roman" pitchFamily="18" charset="0"/>
              </a:endParaRPr>
            </a:p>
          </p:txBody>
        </p:sp>
        <p:sp>
          <p:nvSpPr>
            <p:cNvPr id="178209" name="Text Box 33">
              <a:extLst>
                <a:ext uri="{FF2B5EF4-FFF2-40B4-BE49-F238E27FC236}">
                  <a16:creationId xmlns:a16="http://schemas.microsoft.com/office/drawing/2014/main" id="{23E18CE5-9C62-764E-B8A1-8F23F792C3BC}"/>
                </a:ext>
              </a:extLst>
            </p:cNvPr>
            <p:cNvSpPr txBox="1">
              <a:spLocks noChangeArrowheads="1"/>
            </p:cNvSpPr>
            <p:nvPr/>
          </p:nvSpPr>
          <p:spPr bwMode="auto">
            <a:xfrm>
              <a:off x="4199" y="807"/>
              <a:ext cx="267"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c</a:t>
              </a:r>
              <a:endParaRPr kumimoji="1" lang="en-US" altLang="zh-CN" sz="2400">
                <a:effectLst>
                  <a:outerShdw blurRad="38100" dist="38100" dir="2700000" algn="tl">
                    <a:srgbClr val="C0C0C0"/>
                  </a:outerShdw>
                </a:effectLst>
                <a:latin typeface="Times New Roman" pitchFamily="18" charset="0"/>
              </a:endParaRPr>
            </a:p>
          </p:txBody>
        </p:sp>
        <p:sp>
          <p:nvSpPr>
            <p:cNvPr id="178210" name="Text Box 34">
              <a:extLst>
                <a:ext uri="{FF2B5EF4-FFF2-40B4-BE49-F238E27FC236}">
                  <a16:creationId xmlns:a16="http://schemas.microsoft.com/office/drawing/2014/main" id="{56107A53-144B-9A4A-AD41-9F356E1CE06F}"/>
                </a:ext>
              </a:extLst>
            </p:cNvPr>
            <p:cNvSpPr txBox="1">
              <a:spLocks noChangeArrowheads="1"/>
            </p:cNvSpPr>
            <p:nvPr/>
          </p:nvSpPr>
          <p:spPr bwMode="auto">
            <a:xfrm>
              <a:off x="4211" y="2459"/>
              <a:ext cx="267" cy="396"/>
            </a:xfrm>
            <a:prstGeom prst="rect">
              <a:avLst/>
            </a:prstGeom>
            <a:noFill/>
            <a:ln w="9525">
              <a:noFill/>
              <a:miter lim="800000"/>
              <a:headEnd/>
              <a:tailEnd/>
            </a:ln>
            <a:effectLst/>
          </p:spPr>
          <p:txBody>
            <a:bodyPr wrap="none">
              <a:spAutoFit/>
            </a:bodyPr>
            <a:lstStyle/>
            <a:p>
              <a:pPr algn="ctr">
                <a:defRPr/>
              </a:pPr>
              <a:r>
                <a:rPr kumimoji="1" lang="en-US" altLang="zh-CN" sz="2400">
                  <a:solidFill>
                    <a:srgbClr val="CC0000"/>
                  </a:solidFill>
                  <a:effectLst>
                    <a:outerShdw blurRad="38100" dist="38100" dir="2700000" algn="tl">
                      <a:srgbClr val="C0C0C0"/>
                    </a:outerShdw>
                  </a:effectLst>
                  <a:latin typeface="Times New Roman" pitchFamily="18" charset="0"/>
                </a:rPr>
                <a:t>e</a:t>
              </a:r>
              <a:endParaRPr kumimoji="1" lang="en-US" altLang="zh-CN" sz="2400">
                <a:effectLst>
                  <a:outerShdw blurRad="38100" dist="38100" dir="2700000" algn="tl">
                    <a:srgbClr val="C0C0C0"/>
                  </a:outerShdw>
                </a:effectLst>
                <a:latin typeface="Times New Roman" pitchFamily="18" charset="0"/>
              </a:endParaRPr>
            </a:p>
          </p:txBody>
        </p:sp>
        <p:sp>
          <p:nvSpPr>
            <p:cNvPr id="178211" name="AutoShape 35">
              <a:extLst>
                <a:ext uri="{FF2B5EF4-FFF2-40B4-BE49-F238E27FC236}">
                  <a16:creationId xmlns:a16="http://schemas.microsoft.com/office/drawing/2014/main" id="{9EF4421C-E151-A547-9C39-24990A6E5ED0}"/>
                </a:ext>
              </a:extLst>
            </p:cNvPr>
            <p:cNvSpPr>
              <a:spLocks noChangeArrowheads="1"/>
            </p:cNvSpPr>
            <p:nvPr/>
          </p:nvSpPr>
          <p:spPr bwMode="auto">
            <a:xfrm>
              <a:off x="1824" y="144"/>
              <a:ext cx="1728" cy="288"/>
            </a:xfrm>
            <a:prstGeom prst="flowChartInputOutput">
              <a:avLst/>
            </a:prstGeom>
            <a:noFill/>
            <a:ln w="38100">
              <a:solidFill>
                <a:srgbClr val="00CC00"/>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输入</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A</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B</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X</a:t>
              </a:r>
            </a:p>
          </p:txBody>
        </p:sp>
        <p:sp>
          <p:nvSpPr>
            <p:cNvPr id="178212" name="AutoShape 36">
              <a:extLst>
                <a:ext uri="{FF2B5EF4-FFF2-40B4-BE49-F238E27FC236}">
                  <a16:creationId xmlns:a16="http://schemas.microsoft.com/office/drawing/2014/main" id="{75276D97-38B3-0844-ADC5-A6CFE722F6D1}"/>
                </a:ext>
              </a:extLst>
            </p:cNvPr>
            <p:cNvSpPr>
              <a:spLocks noChangeArrowheads="1"/>
            </p:cNvSpPr>
            <p:nvPr/>
          </p:nvSpPr>
          <p:spPr bwMode="auto">
            <a:xfrm>
              <a:off x="1824" y="3888"/>
              <a:ext cx="1728" cy="288"/>
            </a:xfrm>
            <a:prstGeom prst="flowChartInputOutput">
              <a:avLst/>
            </a:prstGeom>
            <a:noFill/>
            <a:ln w="38100">
              <a:solidFill>
                <a:srgbClr val="00CC00"/>
              </a:solidFill>
              <a:miter lim="800000"/>
              <a:headEnd/>
              <a:tailEnd/>
            </a:ln>
            <a:effec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输出</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A</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B</a:t>
              </a:r>
              <a:r>
                <a:rPr kumimoji="1" lang="zh-CN" altLang="en-US" sz="2000">
                  <a:solidFill>
                    <a:srgbClr val="0066FF"/>
                  </a:solidFill>
                  <a:effectLst>
                    <a:outerShdw blurRad="38100" dist="38100" dir="2700000" algn="tl">
                      <a:srgbClr val="C0C0C0"/>
                    </a:outerShdw>
                  </a:effectLst>
                  <a:latin typeface="Times New Roman" panose="02020603050405020304" pitchFamily="18" charset="0"/>
                </a:rPr>
                <a:t>，</a:t>
              </a:r>
              <a:r>
                <a:rPr kumimoji="1" lang="en-US" altLang="zh-CN" sz="2000">
                  <a:solidFill>
                    <a:srgbClr val="0066FF"/>
                  </a:solidFill>
                  <a:effectLst>
                    <a:outerShdw blurRad="38100" dist="38100" dir="2700000" algn="tl">
                      <a:srgbClr val="C0C0C0"/>
                    </a:outerShdw>
                  </a:effectLst>
                  <a:latin typeface="Times New Roman" panose="02020603050405020304" pitchFamily="18" charset="0"/>
                </a:rPr>
                <a:t>X</a:t>
              </a:r>
            </a:p>
          </p:txBody>
        </p:sp>
      </p:grpSp>
      <p:sp>
        <p:nvSpPr>
          <p:cNvPr id="33796" name="Rectangle 37">
            <a:extLst>
              <a:ext uri="{FF2B5EF4-FFF2-40B4-BE49-F238E27FC236}">
                <a16:creationId xmlns:a16="http://schemas.microsoft.com/office/drawing/2014/main" id="{E27F3050-DB13-1847-B1E8-175B2178BA09}"/>
              </a:ext>
            </a:extLst>
          </p:cNvPr>
          <p:cNvSpPr>
            <a:spLocks noGrp="1" noChangeArrowheads="1"/>
          </p:cNvSpPr>
          <p:nvPr>
            <p:ph type="body" idx="1"/>
          </p:nvPr>
        </p:nvSpPr>
        <p:spPr>
          <a:xfrm>
            <a:off x="5580063" y="2205038"/>
            <a:ext cx="3349625" cy="3240087"/>
          </a:xfrm>
          <a:noFill/>
        </p:spPr>
        <p:txBody>
          <a:bodyPr/>
          <a:lstStyle/>
          <a:p>
            <a:pPr eaLnBrk="1" hangingPunct="1">
              <a:lnSpc>
                <a:spcPct val="90000"/>
              </a:lnSpc>
            </a:pPr>
            <a:r>
              <a:rPr lang="zh-CN" altLang="en-US" sz="2000">
                <a:latin typeface="楷体_GB2312" pitchFamily="49" charset="-122"/>
                <a:ea typeface="楷体_GB2312" pitchFamily="49" charset="-122"/>
              </a:rPr>
              <a:t>图中所示的程序段有</a:t>
            </a:r>
            <a:r>
              <a:rPr lang="en-US" altLang="zh-CN" sz="2000">
                <a:latin typeface="楷体_GB2312" pitchFamily="49" charset="-122"/>
                <a:ea typeface="楷体_GB2312" pitchFamily="49" charset="-122"/>
              </a:rPr>
              <a:t>4</a:t>
            </a:r>
            <a:r>
              <a:rPr lang="zh-CN" altLang="en-US" sz="2000">
                <a:latin typeface="楷体_GB2312" pitchFamily="49" charset="-122"/>
                <a:ea typeface="楷体_GB2312" pitchFamily="49" charset="-122"/>
              </a:rPr>
              <a:t>条不同的路径：</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L1</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a→c→e</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L2</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a→b→d</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L3</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a→b→e</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L4</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a→c→d</a:t>
            </a:r>
            <a:r>
              <a:rPr lang="zh-CN" altLang="en-US" sz="2000">
                <a:latin typeface="楷体_GB2312" pitchFamily="49" charset="-122"/>
                <a:ea typeface="楷体_GB2312" pitchFamily="49" charset="-122"/>
              </a:rPr>
              <a:t>）</a:t>
            </a:r>
          </a:p>
          <a:p>
            <a:pPr eaLnBrk="1" hangingPunct="1">
              <a:lnSpc>
                <a:spcPct val="90000"/>
              </a:lnSpc>
              <a:buFontTx/>
              <a:buNone/>
            </a:pPr>
            <a:r>
              <a:rPr lang="zh-CN" altLang="en-US" sz="2000">
                <a:latin typeface="楷体_GB2312" pitchFamily="49" charset="-122"/>
                <a:ea typeface="楷体_GB2312" pitchFamily="49" charset="-122"/>
              </a:rPr>
              <a:t>   或简写为</a:t>
            </a:r>
            <a:r>
              <a:rPr lang="en-US" altLang="zh-CN" sz="2000">
                <a:latin typeface="楷体_GB2312" pitchFamily="49" charset="-122"/>
                <a:ea typeface="楷体_GB2312" pitchFamily="49" charset="-122"/>
              </a:rPr>
              <a:t>ace</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abd</a:t>
            </a:r>
            <a:r>
              <a:rPr lang="zh-CN" altLang="en-US" sz="2000">
                <a:latin typeface="楷体_GB2312" pitchFamily="49" charset="-122"/>
                <a:ea typeface="楷体_GB2312" pitchFamily="49" charset="-122"/>
              </a:rPr>
              <a:t>、</a:t>
            </a:r>
            <a:r>
              <a:rPr lang="en-US" altLang="zh-CN" sz="2000">
                <a:latin typeface="楷体_GB2312" pitchFamily="49" charset="-122"/>
                <a:ea typeface="楷体_GB2312" pitchFamily="49" charset="-122"/>
              </a:rPr>
              <a:t>abe</a:t>
            </a:r>
            <a:r>
              <a:rPr lang="zh-CN" altLang="en-US" sz="2000">
                <a:latin typeface="楷体_GB2312" pitchFamily="49" charset="-122"/>
                <a:ea typeface="楷体_GB2312" pitchFamily="49" charset="-122"/>
              </a:rPr>
              <a:t>和</a:t>
            </a:r>
            <a:r>
              <a:rPr lang="en-US" altLang="zh-CN" sz="2000">
                <a:latin typeface="楷体_GB2312" pitchFamily="49" charset="-122"/>
                <a:ea typeface="楷体_GB2312" pitchFamily="49" charset="-122"/>
              </a:rPr>
              <a:t>acd</a:t>
            </a:r>
            <a:r>
              <a:rPr lang="zh-CN" altLang="en-US" sz="2000">
                <a:latin typeface="楷体_GB2312" pitchFamily="49" charset="-122"/>
                <a:ea typeface="楷体_GB2312" pitchFamily="49" charset="-122"/>
              </a:rPr>
              <a:t>。</a:t>
            </a:r>
          </a:p>
          <a:p>
            <a:pPr eaLnBrk="1" hangingPunct="1">
              <a:lnSpc>
                <a:spcPct val="90000"/>
              </a:lnSpc>
            </a:pPr>
            <a:endParaRPr lang="en-US" altLang="zh-CN" sz="1800">
              <a:ea typeface="宋体" panose="02010600030101010101" pitchFamily="2" charset="-122"/>
            </a:endParaRPr>
          </a:p>
        </p:txBody>
      </p:sp>
      <p:sp>
        <p:nvSpPr>
          <p:cNvPr id="2" name="Title 1">
            <a:extLst>
              <a:ext uri="{FF2B5EF4-FFF2-40B4-BE49-F238E27FC236}">
                <a16:creationId xmlns:a16="http://schemas.microsoft.com/office/drawing/2014/main" id="{35627FE2-DD3F-4B43-BBE3-6EF47172BAE5}"/>
              </a:ext>
            </a:extLst>
          </p:cNvPr>
          <p:cNvSpPr>
            <a:spLocks noGrp="1"/>
          </p:cNvSpPr>
          <p:nvPr>
            <p:ph type="title"/>
          </p:nvPr>
        </p:nvSpPr>
        <p:spPr/>
        <p:txBody>
          <a:bodyPr/>
          <a:lstStyle/>
          <a:p>
            <a:endParaRPr lang="en-US"/>
          </a:p>
        </p:txBody>
      </p:sp>
      <p:sp>
        <p:nvSpPr>
          <p:cNvPr id="37" name="标题 3">
            <a:extLst>
              <a:ext uri="{FF2B5EF4-FFF2-40B4-BE49-F238E27FC236}">
                <a16:creationId xmlns:a16="http://schemas.microsoft.com/office/drawing/2014/main" id="{7F78FF4B-E9FC-584E-AB92-0FF61C285C35}"/>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19037931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5" name="Text Box 5">
            <a:extLst>
              <a:ext uri="{FF2B5EF4-FFF2-40B4-BE49-F238E27FC236}">
                <a16:creationId xmlns:a16="http://schemas.microsoft.com/office/drawing/2014/main" id="{19E3C1EF-3848-F842-ACE3-C79787BC95F0}"/>
              </a:ext>
            </a:extLst>
          </p:cNvPr>
          <p:cNvSpPr txBox="1">
            <a:spLocks noChangeArrowheads="1"/>
          </p:cNvSpPr>
          <p:nvPr/>
        </p:nvSpPr>
        <p:spPr bwMode="auto">
          <a:xfrm>
            <a:off x="209550" y="1948102"/>
            <a:ext cx="4895850" cy="3305175"/>
          </a:xfrm>
          <a:prstGeom prst="rect">
            <a:avLst/>
          </a:prstGeom>
          <a:noFill/>
          <a:ln w="38100">
            <a:noFill/>
            <a:miter lim="800000"/>
            <a:headEnd/>
            <a:tailEnd/>
          </a:ln>
          <a:effectLst/>
        </p:spPr>
        <p:txBody>
          <a:bodyPr>
            <a:spAutoFit/>
          </a:bodyPr>
          <a:lstStyle/>
          <a:p>
            <a:pPr>
              <a:lnSpc>
                <a:spcPct val="110000"/>
              </a:lnSpc>
              <a:defRPr/>
            </a:pPr>
            <a:r>
              <a:rPr kumimoji="1" lang="en-US" altLang="zh-CN" sz="2400" b="1" dirty="0">
                <a:solidFill>
                  <a:srgbClr val="0000FF"/>
                </a:solidFill>
                <a:effectLst>
                  <a:outerShdw blurRad="38100" dist="38100" dir="2700000" algn="tl">
                    <a:srgbClr val="C0C0C0"/>
                  </a:outerShdw>
                </a:effectLst>
                <a:latin typeface="Times New Roman" pitchFamily="18" charset="0"/>
              </a:rPr>
              <a:t>L1</a:t>
            </a:r>
            <a:r>
              <a:rPr kumimoji="1" lang="en-US" altLang="zh-CN" sz="2400" b="1" dirty="0">
                <a:effectLst>
                  <a:outerShdw blurRad="38100" dist="38100" dir="2700000" algn="tl">
                    <a:srgbClr val="C0C0C0"/>
                  </a:outerShdw>
                </a:effectLst>
                <a:latin typeface="Times New Roman" pitchFamily="18" charset="0"/>
              </a:rPr>
              <a:t> ( </a:t>
            </a:r>
            <a:r>
              <a:rPr kumimoji="1" lang="en-US" altLang="zh-CN" sz="2400" b="1" dirty="0">
                <a:solidFill>
                  <a:srgbClr val="3333CC"/>
                </a:solidFill>
                <a:effectLst>
                  <a:outerShdw blurRad="38100" dist="38100" dir="2700000" algn="tl">
                    <a:srgbClr val="C0C0C0"/>
                  </a:outerShdw>
                </a:effectLst>
                <a:latin typeface="Times New Roman" pitchFamily="18" charset="0"/>
              </a:rPr>
              <a:t>a </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c  e</a:t>
            </a:r>
            <a:r>
              <a:rPr kumimoji="1" lang="en-US" altLang="zh-CN" sz="2400" b="1" dirty="0">
                <a:effectLst>
                  <a:outerShdw blurRad="38100" dist="38100" dir="2700000" algn="tl">
                    <a:srgbClr val="C0C0C0"/>
                  </a:outerShdw>
                </a:effectLst>
                <a:latin typeface="Times New Roman" pitchFamily="18" charset="0"/>
                <a:sym typeface="Wingdings" pitchFamily="2" charset="2"/>
              </a:rPr>
              <a:t> )</a:t>
            </a: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t>
            </a:r>
            <a:r>
              <a:rPr kumimoji="1" lang="en-US" altLang="zh-CN" sz="2400" b="1" dirty="0">
                <a:effectLst>
                  <a:outerShdw blurRad="38100" dist="38100" dir="2700000" algn="tl">
                    <a:srgbClr val="C0C0C0"/>
                  </a:outerShdw>
                </a:effectLst>
                <a:latin typeface="Times New Roman" pitchFamily="18" charset="0"/>
                <a:sym typeface="Wingdings" pitchFamily="2" charset="2"/>
              </a:rPr>
              <a:t>(A&gt;1)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 </a:t>
            </a:r>
            <a:r>
              <a:rPr kumimoji="1" lang="en-US" altLang="zh-CN" sz="2400" b="1" dirty="0">
                <a:effectLst>
                  <a:outerShdw blurRad="38100" dist="38100" dir="2700000" algn="tl">
                    <a:srgbClr val="C0C0C0"/>
                  </a:outerShdw>
                </a:effectLst>
                <a:latin typeface="Times New Roman" pitchFamily="18" charset="0"/>
                <a:sym typeface="Wingdings" pitchFamily="2" charset="2"/>
              </a:rPr>
              <a:t>(B=0)</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 and </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          {</a:t>
            </a:r>
            <a:r>
              <a:rPr kumimoji="1" lang="en-US" altLang="zh-CN" sz="2400" b="1" dirty="0">
                <a:effectLst>
                  <a:outerShdw blurRad="38100" dist="38100" dir="2700000" algn="tl">
                    <a:srgbClr val="C0C0C0"/>
                  </a:outerShdw>
                </a:effectLst>
                <a:latin typeface="Times New Roman" pitchFamily="18" charset="0"/>
                <a:sym typeface="Wingdings" pitchFamily="2" charset="2"/>
              </a:rPr>
              <a:t>(A=2)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or </a:t>
            </a:r>
            <a:r>
              <a:rPr kumimoji="1" lang="en-US" altLang="zh-CN" sz="2400" b="1" dirty="0">
                <a:effectLst>
                  <a:outerShdw blurRad="38100" dist="38100" dir="2700000" algn="tl">
                    <a:srgbClr val="C0C0C0"/>
                  </a:outerShdw>
                </a:effectLst>
                <a:latin typeface="Times New Roman" pitchFamily="18" charset="0"/>
                <a:sym typeface="Wingdings" pitchFamily="2" charset="2"/>
              </a:rPr>
              <a:t>(X/A&gt;1)</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t>
            </a: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(A&gt;1)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(B=0)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(A=2)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or</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(A&gt;1)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(B=0)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dirty="0">
                <a:effectLst>
                  <a:outerShdw blurRad="38100" dist="38100" dir="2700000" algn="tl">
                    <a:srgbClr val="C0C0C0"/>
                  </a:outerShdw>
                </a:effectLst>
                <a:latin typeface="Times New Roman" pitchFamily="18" charset="0"/>
                <a:sym typeface="Wingdings" pitchFamily="2" charset="2"/>
              </a:rPr>
              <a:t> (X/A&gt;1)</a:t>
            </a: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u="sng" dirty="0">
                <a:effectLst>
                  <a:outerShdw blurRad="38100" dist="38100" dir="2700000" algn="tl">
                    <a:srgbClr val="C0C0C0"/>
                  </a:outerShdw>
                </a:effectLst>
                <a:latin typeface="Times New Roman" pitchFamily="18" charset="0"/>
                <a:sym typeface="Wingdings" pitchFamily="2" charset="2"/>
              </a:rPr>
              <a:t>(A=2) </a:t>
            </a:r>
            <a:r>
              <a:rPr kumimoji="1" lang="en-US" altLang="zh-CN" sz="2400" b="1" u="sng"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u="sng" dirty="0">
                <a:effectLst>
                  <a:outerShdw blurRad="38100" dist="38100" dir="2700000" algn="tl">
                    <a:srgbClr val="C0C0C0"/>
                  </a:outerShdw>
                </a:effectLst>
                <a:latin typeface="Times New Roman" pitchFamily="18" charset="0"/>
                <a:sym typeface="Wingdings" pitchFamily="2" charset="2"/>
              </a:rPr>
              <a:t> (B=0)</a:t>
            </a: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dirty="0">
                <a:solidFill>
                  <a:srgbClr val="FF3300"/>
                </a:solidFill>
                <a:effectLst>
                  <a:outerShdw blurRad="38100" dist="38100" dir="2700000" algn="tl">
                    <a:srgbClr val="C0C0C0"/>
                  </a:outerShdw>
                </a:effectLst>
                <a:latin typeface="Times New Roman" pitchFamily="18" charset="0"/>
                <a:sym typeface="Wingdings" pitchFamily="2" charset="2"/>
              </a:rPr>
              <a:t>or</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sym typeface="Wingdings" pitchFamily="2" charset="2"/>
              </a:rPr>
              <a:t>   </a:t>
            </a:r>
            <a:r>
              <a:rPr kumimoji="1" lang="en-US" altLang="zh-CN" sz="2400" b="1" u="sng" dirty="0">
                <a:effectLst>
                  <a:outerShdw blurRad="38100" dist="38100" dir="2700000" algn="tl">
                    <a:srgbClr val="C0C0C0"/>
                  </a:outerShdw>
                </a:effectLst>
                <a:latin typeface="Times New Roman" pitchFamily="18" charset="0"/>
                <a:sym typeface="Wingdings" pitchFamily="2" charset="2"/>
              </a:rPr>
              <a:t>(A&gt;1) </a:t>
            </a:r>
            <a:r>
              <a:rPr kumimoji="1" lang="en-US" altLang="zh-CN" sz="2400" b="1" u="sng"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u="sng" dirty="0">
                <a:effectLst>
                  <a:outerShdw blurRad="38100" dist="38100" dir="2700000" algn="tl">
                    <a:srgbClr val="C0C0C0"/>
                  </a:outerShdw>
                </a:effectLst>
                <a:latin typeface="Times New Roman" pitchFamily="18" charset="0"/>
                <a:sym typeface="Wingdings" pitchFamily="2" charset="2"/>
              </a:rPr>
              <a:t> (B=0) </a:t>
            </a:r>
            <a:r>
              <a:rPr kumimoji="1" lang="en-US" altLang="zh-CN" sz="2400" b="1" u="sng" dirty="0">
                <a:solidFill>
                  <a:srgbClr val="FF3300"/>
                </a:solidFill>
                <a:effectLst>
                  <a:outerShdw blurRad="38100" dist="38100" dir="2700000" algn="tl">
                    <a:srgbClr val="C0C0C0"/>
                  </a:outerShdw>
                </a:effectLst>
                <a:latin typeface="Times New Roman" pitchFamily="18" charset="0"/>
                <a:sym typeface="Wingdings" pitchFamily="2" charset="2"/>
              </a:rPr>
              <a:t>and</a:t>
            </a:r>
            <a:r>
              <a:rPr kumimoji="1" lang="en-US" altLang="zh-CN" sz="2400" b="1" u="sng" dirty="0">
                <a:effectLst>
                  <a:outerShdw blurRad="38100" dist="38100" dir="2700000" algn="tl">
                    <a:srgbClr val="C0C0C0"/>
                  </a:outerShdw>
                </a:effectLst>
                <a:latin typeface="Times New Roman" pitchFamily="18" charset="0"/>
                <a:sym typeface="Wingdings" pitchFamily="2" charset="2"/>
              </a:rPr>
              <a:t> (X/A&gt;1)</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dirty="0">
                <a:effectLst>
                  <a:outerShdw blurRad="38100" dist="38100" dir="2700000" algn="tl">
                    <a:srgbClr val="C0C0C0"/>
                  </a:outerShdw>
                </a:effectLst>
                <a:latin typeface="Times New Roman" pitchFamily="18" charset="0"/>
                <a:sym typeface="Wingdings" pitchFamily="2" charset="2"/>
              </a:rPr>
              <a:t> </a:t>
            </a:r>
          </a:p>
        </p:txBody>
      </p:sp>
      <p:pic>
        <p:nvPicPr>
          <p:cNvPr id="34820" name="Picture 6">
            <a:extLst>
              <a:ext uri="{FF2B5EF4-FFF2-40B4-BE49-F238E27FC236}">
                <a16:creationId xmlns:a16="http://schemas.microsoft.com/office/drawing/2014/main" id="{74B3B298-85F3-B34B-BD82-4600EB3BB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1739266"/>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A369BDC-25BE-844C-802E-442897524F14}"/>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0ADB4DCB-5F8D-4B4A-BB32-B19677C30861}"/>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187057220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Text Box 4">
            <a:extLst>
              <a:ext uri="{FF2B5EF4-FFF2-40B4-BE49-F238E27FC236}">
                <a16:creationId xmlns:a16="http://schemas.microsoft.com/office/drawing/2014/main" id="{1242419A-7D19-A549-AA20-7DEA63DEC711}"/>
              </a:ext>
            </a:extLst>
          </p:cNvPr>
          <p:cNvSpPr txBox="1">
            <a:spLocks noChangeArrowheads="1"/>
          </p:cNvSpPr>
          <p:nvPr/>
        </p:nvSpPr>
        <p:spPr bwMode="auto">
          <a:xfrm>
            <a:off x="251520" y="1977231"/>
            <a:ext cx="4752975" cy="2903538"/>
          </a:xfrm>
          <a:prstGeom prst="rect">
            <a:avLst/>
          </a:prstGeom>
          <a:noFill/>
          <a:ln w="9525">
            <a:noFill/>
            <a:miter lim="800000"/>
            <a:headEnd/>
            <a:tailEnd/>
          </a:ln>
          <a:effectLst/>
        </p:spPr>
        <p:txBody>
          <a:bodyPr>
            <a:spAutoFit/>
          </a:bodyPr>
          <a:lstStyle/>
          <a:p>
            <a:pPr>
              <a:lnSpc>
                <a:spcPct val="110000"/>
              </a:lnSpc>
              <a:defRPr/>
            </a:pPr>
            <a:r>
              <a:rPr kumimoji="1" lang="en-US" altLang="zh-CN" sz="2400" b="1" dirty="0">
                <a:solidFill>
                  <a:srgbClr val="3333CC"/>
                </a:solidFill>
                <a:effectLst>
                  <a:outerShdw blurRad="38100" dist="38100" dir="2700000" algn="tl">
                    <a:srgbClr val="C0C0C0"/>
                  </a:outerShdw>
                </a:effectLst>
                <a:latin typeface="Times New Roman" pitchFamily="18" charset="0"/>
              </a:rPr>
              <a:t>L2 ( a</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b  d )</a:t>
            </a: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not{</a:t>
            </a:r>
            <a:r>
              <a:rPr kumimoji="1" lang="en-US" altLang="zh-CN" sz="2400" b="1" dirty="0">
                <a:effectLst>
                  <a:outerShdw blurRad="38100" dist="38100" dir="2700000" algn="tl">
                    <a:srgbClr val="C0C0C0"/>
                  </a:outerShdw>
                </a:effectLst>
                <a:latin typeface="Times New Roman" pitchFamily="18" charset="0"/>
              </a:rPr>
              <a:t>(A&gt;1) </a:t>
            </a:r>
            <a:r>
              <a:rPr kumimoji="1" lang="en-US" altLang="zh-CN" sz="2400" b="1" dirty="0">
                <a:solidFill>
                  <a:srgbClr val="FF3300"/>
                </a:solidFill>
                <a:effectLst>
                  <a:outerShdw blurRad="38100" dist="38100" dir="2700000" algn="tl">
                    <a:srgbClr val="C0C0C0"/>
                  </a:outerShdw>
                </a:effectLst>
                <a:latin typeface="Times New Roman" pitchFamily="18" charset="0"/>
              </a:rPr>
              <a:t>and</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and </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(A&gt;1) </a:t>
            </a:r>
            <a:r>
              <a:rPr kumimoji="1" lang="en-US" altLang="zh-CN" sz="2400" b="1" dirty="0">
                <a:solidFill>
                  <a:srgbClr val="FF3300"/>
                </a:solidFill>
                <a:effectLst>
                  <a:outerShdw blurRad="38100" dist="38100" dir="2700000" algn="tl">
                    <a:srgbClr val="C0C0C0"/>
                  </a:outerShdw>
                </a:effectLst>
                <a:latin typeface="Times New Roman" pitchFamily="18" charset="0"/>
              </a:rPr>
              <a:t>or not</a:t>
            </a:r>
            <a:r>
              <a:rPr kumimoji="1" lang="en-US" altLang="zh-CN" sz="2400" b="1" dirty="0">
                <a:effectLst>
                  <a:outerShdw blurRad="38100" dist="38100" dir="2700000" algn="tl">
                    <a:srgbClr val="C0C0C0"/>
                  </a:outerShdw>
                </a:effectLst>
                <a:latin typeface="Times New Roman" pitchFamily="18" charset="0"/>
              </a:rPr>
              <a:t> (B=0) </a:t>
            </a:r>
            <a:r>
              <a:rPr kumimoji="1" lang="en-US" altLang="zh-CN" sz="2400" b="1" dirty="0">
                <a:solidFill>
                  <a:srgbClr val="FF3300"/>
                </a:solidFill>
                <a:effectLst>
                  <a:outerShdw blurRad="38100" dist="38100" dir="2700000" algn="tl">
                    <a:srgbClr val="C0C0C0"/>
                  </a:outerShdw>
                </a:effectLst>
                <a:latin typeface="Times New Roman" pitchFamily="18" charset="0"/>
              </a:rPr>
              <a:t>} and</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(A=2) </a:t>
            </a:r>
            <a:r>
              <a:rPr kumimoji="1" lang="en-US" altLang="zh-CN" sz="2400" b="1" dirty="0">
                <a:solidFill>
                  <a:srgbClr val="FF3300"/>
                </a:solidFill>
                <a:effectLst>
                  <a:outerShdw blurRad="38100" dist="38100" dir="2700000" algn="tl">
                    <a:srgbClr val="C0C0C0"/>
                  </a:outerShdw>
                </a:effectLst>
                <a:latin typeface="Times New Roman" pitchFamily="18" charset="0"/>
              </a:rPr>
              <a:t>and not</a:t>
            </a:r>
            <a:r>
              <a:rPr kumimoji="1" lang="en-US" altLang="zh-CN" sz="2400" b="1" dirty="0">
                <a:effectLst>
                  <a:outerShdw blurRad="38100" dist="38100" dir="2700000" algn="tl">
                    <a:srgbClr val="C0C0C0"/>
                  </a:outerShdw>
                </a:effectLst>
                <a:latin typeface="Times New Roman" pitchFamily="18" charset="0"/>
              </a:rPr>
              <a:t> (X&gt;1) </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(A≤1)</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Times New Roman" pitchFamily="18" charset="0"/>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Times New Roman" pitchFamily="18" charset="0"/>
              </a:rPr>
              <a:t>(X≤1) </a:t>
            </a:r>
            <a:r>
              <a:rPr kumimoji="1" lang="en-US" altLang="zh-CN" sz="2400" b="1" u="sng" dirty="0">
                <a:solidFill>
                  <a:schemeClr val="hlink"/>
                </a:solidFill>
                <a:effectLst>
                  <a:outerShdw blurRad="38100" dist="38100" dir="2700000" algn="tl">
                    <a:srgbClr val="C0C0C0"/>
                  </a:outerShdw>
                </a:effectLst>
                <a:latin typeface="Times New Roman" pitchFamily="18" charset="0"/>
              </a:rPr>
              <a:t>or</a:t>
            </a:r>
            <a:r>
              <a:rPr kumimoji="1" lang="en-US" altLang="zh-CN" sz="2400" b="1" u="sng"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(B≠0)</a:t>
            </a:r>
            <a:r>
              <a:rPr kumimoji="1" lang="en-US" altLang="zh-CN" sz="2400" u="sng" dirty="0">
                <a:solidFill>
                  <a:srgbClr val="FF0000"/>
                </a:solidFill>
                <a:latin typeface="Arial" charset="0"/>
                <a:ea typeface="黑体" pitchFamily="2" charset="-122"/>
              </a:rPr>
              <a:t> </a:t>
            </a:r>
          </a:p>
          <a:p>
            <a:pPr>
              <a:lnSpc>
                <a:spcPct val="110000"/>
              </a:lnSpc>
              <a:defRPr/>
            </a:pPr>
            <a:r>
              <a:rPr kumimoji="1" lang="en-US" altLang="zh-CN" sz="2400" b="1" u="sng" dirty="0">
                <a:solidFill>
                  <a:srgbClr val="FF3300"/>
                </a:solidFill>
                <a:effectLst>
                  <a:outerShdw blurRad="38100" dist="38100" dir="2700000" algn="tl">
                    <a:srgbClr val="C0C0C0"/>
                  </a:outerShdw>
                </a:effectLst>
                <a:latin typeface="Times New Roman" pitchFamily="18" charset="0"/>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(A ≠</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2)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 </a:t>
            </a:r>
            <a:r>
              <a:rPr kumimoji="1" lang="en-US" altLang="zh-CN" sz="2400" b="1" u="sng" dirty="0">
                <a:effectLst>
                  <a:outerShdw blurRad="38100" dist="38100" dir="2700000" algn="tl">
                    <a:srgbClr val="C0C0C0"/>
                  </a:outerShdw>
                </a:effectLst>
                <a:latin typeface="Arial" charset="0"/>
                <a:ea typeface="黑体" pitchFamily="2" charset="-122"/>
              </a:rPr>
              <a:t>(X ≤</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1)</a:t>
            </a:r>
          </a:p>
        </p:txBody>
      </p:sp>
      <p:pic>
        <p:nvPicPr>
          <p:cNvPr id="35844" name="Picture 5">
            <a:extLst>
              <a:ext uri="{FF2B5EF4-FFF2-40B4-BE49-F238E27FC236}">
                <a16:creationId xmlns:a16="http://schemas.microsoft.com/office/drawing/2014/main" id="{3FDB5D22-C2AA-CF4C-9825-F2FCE2AC51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7552" y="1693546"/>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EAFD1BF3-F194-0C40-AB8F-D2A418814525}"/>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4169970D-FC5B-5944-A2DA-72256E886697}"/>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371566036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2" name="Text Box 4">
            <a:extLst>
              <a:ext uri="{FF2B5EF4-FFF2-40B4-BE49-F238E27FC236}">
                <a16:creationId xmlns:a16="http://schemas.microsoft.com/office/drawing/2014/main" id="{438A959D-6043-FD46-AAAB-C53CF3F07997}"/>
              </a:ext>
            </a:extLst>
          </p:cNvPr>
          <p:cNvSpPr txBox="1">
            <a:spLocks noChangeArrowheads="1"/>
          </p:cNvSpPr>
          <p:nvPr/>
        </p:nvSpPr>
        <p:spPr bwMode="auto">
          <a:xfrm>
            <a:off x="323528" y="1977231"/>
            <a:ext cx="5689600" cy="2903538"/>
          </a:xfrm>
          <a:prstGeom prst="rect">
            <a:avLst/>
          </a:prstGeom>
          <a:noFill/>
          <a:ln w="9525">
            <a:noFill/>
            <a:miter lim="800000"/>
            <a:headEnd/>
            <a:tailEnd/>
          </a:ln>
          <a:effectLst/>
        </p:spPr>
        <p:txBody>
          <a:bodyPr>
            <a:spAutoFit/>
          </a:bodyPr>
          <a:lstStyle/>
          <a:p>
            <a:pPr>
              <a:lnSpc>
                <a:spcPct val="110000"/>
              </a:lnSpc>
              <a:defRPr/>
            </a:pPr>
            <a:r>
              <a:rPr kumimoji="1" lang="en-US" altLang="zh-CN" sz="2400" b="1" dirty="0">
                <a:solidFill>
                  <a:srgbClr val="3333CC"/>
                </a:solidFill>
                <a:effectLst>
                  <a:outerShdw blurRad="38100" dist="38100" dir="2700000" algn="tl">
                    <a:srgbClr val="C0C0C0"/>
                  </a:outerShdw>
                </a:effectLst>
                <a:latin typeface="Times New Roman" pitchFamily="18" charset="0"/>
              </a:rPr>
              <a:t>L3 ( a</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b e)</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not {</a:t>
            </a:r>
            <a:r>
              <a:rPr kumimoji="1" lang="en-US" altLang="zh-CN" sz="2400" b="1" dirty="0">
                <a:effectLst>
                  <a:outerShdw blurRad="38100" dist="38100" dir="2700000" algn="tl">
                    <a:srgbClr val="C0C0C0"/>
                  </a:outerShdw>
                </a:effectLst>
                <a:latin typeface="Times New Roman" pitchFamily="18" charset="0"/>
              </a:rPr>
              <a:t>(A&gt;1) </a:t>
            </a:r>
            <a:r>
              <a:rPr kumimoji="1" lang="en-US" altLang="zh-CN" sz="2400" b="1" dirty="0">
                <a:solidFill>
                  <a:srgbClr val="FF3300"/>
                </a:solidFill>
                <a:effectLst>
                  <a:outerShdw blurRad="38100" dist="38100" dir="2700000" algn="tl">
                    <a:srgbClr val="C0C0C0"/>
                  </a:outerShdw>
                </a:effectLst>
                <a:latin typeface="Times New Roman" pitchFamily="18" charset="0"/>
              </a:rPr>
              <a:t>and</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 and</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(A&gt;1) </a:t>
            </a:r>
            <a:r>
              <a:rPr kumimoji="1" lang="en-US" altLang="zh-CN" sz="2400" b="1" dirty="0">
                <a:solidFill>
                  <a:srgbClr val="FF3300"/>
                </a:solidFill>
                <a:effectLst>
                  <a:outerShdw blurRad="38100" dist="38100" dir="2700000" algn="tl">
                    <a:srgbClr val="C0C0C0"/>
                  </a:outerShdw>
                </a:effectLst>
                <a:latin typeface="Times New Roman" pitchFamily="18" charset="0"/>
              </a:rPr>
              <a:t>or not</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 and</a:t>
            </a:r>
            <a:r>
              <a:rPr kumimoji="1" lang="en-US" altLang="zh-CN" sz="2400" b="1" dirty="0">
                <a:effectLst>
                  <a:outerShdw blurRad="38100" dist="38100" dir="2700000" algn="tl">
                    <a:srgbClr val="C0C0C0"/>
                  </a:outerShdw>
                </a:effectLst>
                <a:latin typeface="Times New Roman" pitchFamily="18" charset="0"/>
              </a:rPr>
              <a:t> </a:t>
            </a: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(A≤1)</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(X&gt;1) </a:t>
            </a:r>
            <a:r>
              <a:rPr kumimoji="1" lang="en-US" altLang="zh-CN" sz="2400" b="1" u="sng" dirty="0">
                <a:solidFill>
                  <a:schemeClr val="hlink"/>
                </a:solidFill>
                <a:effectLst>
                  <a:outerShdw blurRad="38100" dist="38100" dir="2700000" algn="tl">
                    <a:srgbClr val="C0C0C0"/>
                  </a:outerShdw>
                </a:effectLst>
                <a:latin typeface="Arial" charset="0"/>
                <a:ea typeface="黑体" pitchFamily="2" charset="-122"/>
              </a:rPr>
              <a:t>or</a:t>
            </a:r>
            <a:r>
              <a:rPr kumimoji="1" lang="en-US" altLang="zh-CN" sz="2400" b="1" u="sng" dirty="0">
                <a:effectLst>
                  <a:outerShdw blurRad="38100" dist="38100" dir="2700000" algn="tl">
                    <a:srgbClr val="C0C0C0"/>
                  </a:outerShdw>
                </a:effectLst>
                <a:latin typeface="Arial" charset="0"/>
                <a:ea typeface="黑体" pitchFamily="2" charset="-122"/>
              </a:rPr>
              <a:t> (B≠0)</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p>
          <a:p>
            <a:pPr>
              <a:lnSpc>
                <a:spcPct val="110000"/>
              </a:lnSpc>
              <a:defRPr/>
            </a:pP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(A=2) </a:t>
            </a:r>
            <a:r>
              <a:rPr kumimoji="1" lang="en-US" altLang="zh-CN" sz="2400" b="1" u="sng" dirty="0">
                <a:solidFill>
                  <a:schemeClr val="hlink"/>
                </a:solidFill>
                <a:effectLst>
                  <a:outerShdw blurRad="38100" dist="38100" dir="2700000" algn="tl">
                    <a:srgbClr val="C0C0C0"/>
                  </a:outerShdw>
                </a:effectLst>
                <a:latin typeface="Arial" charset="0"/>
                <a:ea typeface="黑体" pitchFamily="2" charset="-122"/>
              </a:rPr>
              <a:t>or</a:t>
            </a:r>
            <a:r>
              <a:rPr kumimoji="1" lang="en-US" altLang="zh-CN" sz="2400" b="1" u="sng" dirty="0">
                <a:effectLst>
                  <a:outerShdw blurRad="38100" dist="38100" dir="2700000" algn="tl">
                    <a:srgbClr val="C0C0C0"/>
                  </a:outerShdw>
                </a:effectLst>
                <a:latin typeface="Arial" charset="0"/>
                <a:ea typeface="黑体" pitchFamily="2" charset="-122"/>
              </a:rPr>
              <a:t> (B≠0)</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(X&gt;1)</a:t>
            </a:r>
          </a:p>
        </p:txBody>
      </p:sp>
      <p:pic>
        <p:nvPicPr>
          <p:cNvPr id="36868" name="Picture 5">
            <a:extLst>
              <a:ext uri="{FF2B5EF4-FFF2-40B4-BE49-F238E27FC236}">
                <a16:creationId xmlns:a16="http://schemas.microsoft.com/office/drawing/2014/main" id="{39B6635B-875E-814B-8ECA-36025A2581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2616" y="1621146"/>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A972BD7-6DD6-6A46-9E08-4CED5F15433F}"/>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BF1C3F11-0CA3-7A4A-9E0B-866E7F469333}"/>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140920255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AutoShape 4">
            <a:hlinkClick r:id="rId2" action="ppaction://hlinksldjump" highlightClick="1"/>
            <a:extLst>
              <a:ext uri="{FF2B5EF4-FFF2-40B4-BE49-F238E27FC236}">
                <a16:creationId xmlns:a16="http://schemas.microsoft.com/office/drawing/2014/main" id="{F6926A1C-D298-6C40-B767-62999BF39FC1}"/>
              </a:ext>
            </a:extLst>
          </p:cNvPr>
          <p:cNvSpPr>
            <a:spLocks noChangeArrowheads="1"/>
          </p:cNvSpPr>
          <p:nvPr/>
        </p:nvSpPr>
        <p:spPr bwMode="auto">
          <a:xfrm>
            <a:off x="8001000" y="6096000"/>
            <a:ext cx="685800" cy="457200"/>
          </a:xfrm>
          <a:prstGeom prst="actionButtonBackPrevious">
            <a:avLst/>
          </a:prstGeom>
          <a:solidFill>
            <a:srgbClr val="C0C0C0"/>
          </a:solidFill>
          <a:ln w="0" cap="sq">
            <a:solidFill>
              <a:schemeClr val="accent2"/>
            </a:solidFill>
            <a:miter lim="800000"/>
            <a:headEnd type="none" w="sm" len="sm"/>
            <a:tailEnd type="none" w="sm" len="sm"/>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35525" name="Text Box 5">
            <a:extLst>
              <a:ext uri="{FF2B5EF4-FFF2-40B4-BE49-F238E27FC236}">
                <a16:creationId xmlns:a16="http://schemas.microsoft.com/office/drawing/2014/main" id="{9860CCDF-BC24-2D4E-A787-43AE701C0079}"/>
              </a:ext>
            </a:extLst>
          </p:cNvPr>
          <p:cNvSpPr txBox="1">
            <a:spLocks noChangeArrowheads="1"/>
          </p:cNvSpPr>
          <p:nvPr/>
        </p:nvSpPr>
        <p:spPr bwMode="auto">
          <a:xfrm>
            <a:off x="251520" y="1977231"/>
            <a:ext cx="6126162" cy="2903538"/>
          </a:xfrm>
          <a:prstGeom prst="rect">
            <a:avLst/>
          </a:prstGeom>
          <a:noFill/>
          <a:ln w="9525">
            <a:noFill/>
            <a:miter lim="800000"/>
            <a:headEnd/>
            <a:tailEnd/>
          </a:ln>
          <a:effectLst/>
        </p:spPr>
        <p:txBody>
          <a:bodyPr>
            <a:spAutoFit/>
          </a:bodyPr>
          <a:lstStyle/>
          <a:p>
            <a:pPr>
              <a:lnSpc>
                <a:spcPct val="110000"/>
              </a:lnSpc>
              <a:defRPr/>
            </a:pPr>
            <a:r>
              <a:rPr kumimoji="1" lang="en-US" altLang="zh-CN" sz="2400" b="1" dirty="0">
                <a:solidFill>
                  <a:srgbClr val="3333CC"/>
                </a:solidFill>
                <a:effectLst>
                  <a:outerShdw blurRad="38100" dist="38100" dir="2700000" algn="tl">
                    <a:srgbClr val="C0C0C0"/>
                  </a:outerShdw>
                </a:effectLst>
                <a:latin typeface="Times New Roman" pitchFamily="18" charset="0"/>
              </a:rPr>
              <a:t>L4 ( a</a:t>
            </a:r>
            <a:r>
              <a:rPr kumimoji="1" lang="en-US" altLang="zh-CN" sz="2400" b="1" dirty="0">
                <a:solidFill>
                  <a:srgbClr val="3333CC"/>
                </a:solidFill>
                <a:effectLst>
                  <a:outerShdw blurRad="38100" dist="38100" dir="2700000" algn="tl">
                    <a:srgbClr val="C0C0C0"/>
                  </a:outerShdw>
                </a:effectLst>
                <a:latin typeface="Times New Roman" pitchFamily="18" charset="0"/>
                <a:sym typeface="Wingdings" pitchFamily="2" charset="2"/>
              </a:rPr>
              <a:t> c  d )</a:t>
            </a:r>
            <a:endParaRPr kumimoji="1" lang="en-US" altLang="zh-CN" sz="2400" b="1" dirty="0">
              <a:effectLst>
                <a:outerShdw blurRad="38100" dist="38100" dir="2700000" algn="tl">
                  <a:srgbClr val="C0C0C0"/>
                </a:outerShdw>
              </a:effectLst>
              <a:latin typeface="Times New Roman" pitchFamily="18" charset="0"/>
              <a:sym typeface="Wingdings" pitchFamily="2" charset="2"/>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(A&gt;1) </a:t>
            </a:r>
            <a:r>
              <a:rPr kumimoji="1" lang="en-US" altLang="zh-CN" sz="2400" b="1" dirty="0">
                <a:solidFill>
                  <a:srgbClr val="FF3300"/>
                </a:solidFill>
                <a:effectLst>
                  <a:outerShdw blurRad="38100" dist="38100" dir="2700000" algn="tl">
                    <a:srgbClr val="C0C0C0"/>
                  </a:outerShdw>
                </a:effectLst>
                <a:latin typeface="Times New Roman" pitchFamily="18" charset="0"/>
              </a:rPr>
              <a:t>and</a:t>
            </a:r>
            <a:r>
              <a:rPr kumimoji="1" lang="en-US" altLang="zh-CN" sz="2400" b="1" dirty="0">
                <a:effectLst>
                  <a:outerShdw blurRad="38100" dist="38100" dir="2700000" algn="tl">
                    <a:srgbClr val="C0C0C0"/>
                  </a:outerShdw>
                </a:effectLst>
                <a:latin typeface="Times New Roman" pitchFamily="18" charset="0"/>
              </a:rPr>
              <a:t> (B=0)</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and</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solidFill>
                  <a:srgbClr val="FF3300"/>
                </a:solidFill>
                <a:effectLst>
                  <a:outerShdw blurRad="38100" dist="38100" dir="2700000" algn="tl">
                    <a:srgbClr val="C0C0C0"/>
                  </a:outerShdw>
                </a:effectLst>
                <a:latin typeface="Times New Roman" pitchFamily="18" charset="0"/>
              </a:rPr>
              <a:t>{</a:t>
            </a:r>
            <a:r>
              <a:rPr kumimoji="1" lang="en-US" altLang="zh-CN" sz="2400" b="1" dirty="0">
                <a:effectLst>
                  <a:outerShdw blurRad="38100" dist="38100" dir="2700000" algn="tl">
                    <a:srgbClr val="C0C0C0"/>
                  </a:outerShdw>
                </a:effectLst>
                <a:latin typeface="Times New Roman" pitchFamily="18" charset="0"/>
              </a:rPr>
              <a:t>(A=2) </a:t>
            </a:r>
            <a:r>
              <a:rPr kumimoji="1" lang="en-US" altLang="zh-CN" sz="2400" b="1" dirty="0">
                <a:solidFill>
                  <a:srgbClr val="FF3300"/>
                </a:solidFill>
                <a:effectLst>
                  <a:outerShdw blurRad="38100" dist="38100" dir="2700000" algn="tl">
                    <a:srgbClr val="C0C0C0"/>
                  </a:outerShdw>
                </a:effectLst>
                <a:latin typeface="Times New Roman" pitchFamily="18" charset="0"/>
              </a:rPr>
              <a:t>or</a:t>
            </a:r>
            <a:r>
              <a:rPr kumimoji="1" lang="en-US" altLang="zh-CN" sz="2400" b="1" dirty="0">
                <a:effectLst>
                  <a:outerShdw blurRad="38100" dist="38100" dir="2700000" algn="tl">
                    <a:srgbClr val="C0C0C0"/>
                  </a:outerShdw>
                </a:effectLst>
                <a:latin typeface="Times New Roman" pitchFamily="18" charset="0"/>
              </a:rPr>
              <a:t> (X/A&gt;1)</a:t>
            </a:r>
            <a:r>
              <a:rPr kumimoji="1" lang="en-US" altLang="zh-CN" sz="2400" b="1" dirty="0">
                <a:solidFill>
                  <a:srgbClr val="FF3300"/>
                </a:solidFill>
                <a:effectLst>
                  <a:outerShdw blurRad="38100" dist="38100" dir="2700000" algn="tl">
                    <a:srgbClr val="C0C0C0"/>
                  </a:outerShdw>
                </a:effectLst>
                <a:latin typeface="Times New Roman" pitchFamily="18" charset="0"/>
              </a:rPr>
              <a:t>}</a:t>
            </a:r>
            <a:endParaRPr kumimoji="1" lang="en-US" altLang="zh-CN" sz="2400" b="1" dirty="0">
              <a:effectLst>
                <a:outerShdw blurRad="38100" dist="38100" dir="2700000" algn="tl">
                  <a:srgbClr val="C0C0C0"/>
                </a:outerShdw>
              </a:effectLst>
              <a:latin typeface="Times New Roman" pitchFamily="18" charset="0"/>
            </a:endParaRP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(A&gt;1) </a:t>
            </a:r>
            <a:r>
              <a:rPr kumimoji="1" lang="en-US" altLang="zh-CN" sz="2400" b="1" dirty="0">
                <a:solidFill>
                  <a:srgbClr val="FF3300"/>
                </a:solidFill>
                <a:effectLst>
                  <a:outerShdw blurRad="38100" dist="38100" dir="2700000" algn="tl">
                    <a:srgbClr val="C0C0C0"/>
                  </a:outerShdw>
                </a:effectLst>
                <a:latin typeface="Times New Roman" pitchFamily="18" charset="0"/>
              </a:rPr>
              <a:t>and </a:t>
            </a:r>
            <a:r>
              <a:rPr kumimoji="1" lang="en-US" altLang="zh-CN" sz="2400" b="1" dirty="0">
                <a:effectLst>
                  <a:outerShdw blurRad="38100" dist="38100" dir="2700000" algn="tl">
                    <a:srgbClr val="C0C0C0"/>
                  </a:outerShdw>
                </a:effectLst>
                <a:latin typeface="Times New Roman" pitchFamily="18" charset="0"/>
              </a:rPr>
              <a:t>(B=0) </a:t>
            </a:r>
            <a:r>
              <a:rPr kumimoji="1" lang="en-US" altLang="zh-CN" sz="2400" b="1" dirty="0">
                <a:solidFill>
                  <a:srgbClr val="FF3300"/>
                </a:solidFill>
                <a:effectLst>
                  <a:outerShdw blurRad="38100" dist="38100" dir="2700000" algn="tl">
                    <a:srgbClr val="C0C0C0"/>
                  </a:outerShdw>
                </a:effectLst>
                <a:latin typeface="Times New Roman" pitchFamily="18" charset="0"/>
              </a:rPr>
              <a:t>and not</a:t>
            </a:r>
            <a:r>
              <a:rPr kumimoji="1" lang="en-US" altLang="zh-CN" sz="2400" b="1" dirty="0">
                <a:effectLst>
                  <a:outerShdw blurRad="38100" dist="38100" dir="2700000" algn="tl">
                    <a:srgbClr val="C0C0C0"/>
                  </a:outerShdw>
                </a:effectLst>
                <a:latin typeface="Times New Roman" pitchFamily="18" charset="0"/>
              </a:rPr>
              <a:t> (A=2) </a:t>
            </a:r>
            <a:r>
              <a:rPr kumimoji="1" lang="en-US" altLang="zh-CN" sz="2400" b="1" dirty="0">
                <a:solidFill>
                  <a:srgbClr val="FF3300"/>
                </a:solidFill>
                <a:effectLst>
                  <a:outerShdw blurRad="38100" dist="38100" dir="2700000" algn="tl">
                    <a:srgbClr val="C0C0C0"/>
                  </a:outerShdw>
                </a:effectLst>
                <a:latin typeface="Times New Roman" pitchFamily="18" charset="0"/>
              </a:rPr>
              <a:t>and </a:t>
            </a:r>
          </a:p>
          <a:p>
            <a:pPr>
              <a:lnSpc>
                <a:spcPct val="110000"/>
              </a:lnSpc>
              <a:defRPr/>
            </a:pPr>
            <a:r>
              <a:rPr kumimoji="1" lang="en-US" altLang="zh-CN" sz="2400" b="1" dirty="0">
                <a:solidFill>
                  <a:srgbClr val="FF3300"/>
                </a:solidFill>
                <a:effectLst>
                  <a:outerShdw blurRad="38100" dist="38100" dir="2700000" algn="tl">
                    <a:srgbClr val="C0C0C0"/>
                  </a:outerShdw>
                </a:effectLst>
                <a:latin typeface="Times New Roman" pitchFamily="18" charset="0"/>
              </a:rPr>
              <a:t>         not</a:t>
            </a:r>
            <a:r>
              <a:rPr kumimoji="1" lang="en-US" altLang="zh-CN" sz="2400" b="1" dirty="0">
                <a:effectLst>
                  <a:outerShdw blurRad="38100" dist="38100" dir="2700000" algn="tl">
                    <a:srgbClr val="C0C0C0"/>
                  </a:outerShdw>
                </a:effectLst>
                <a:latin typeface="Times New Roman" pitchFamily="18" charset="0"/>
              </a:rPr>
              <a:t> (X/A&gt;1)</a:t>
            </a:r>
          </a:p>
          <a:p>
            <a:pPr>
              <a:lnSpc>
                <a:spcPct val="110000"/>
              </a:lnSpc>
              <a:defRPr/>
            </a:pPr>
            <a:r>
              <a:rPr kumimoji="1" lang="en-US" altLang="zh-CN" sz="2400" b="1" dirty="0">
                <a:effectLst>
                  <a:outerShdw blurRad="38100" dist="38100" dir="2700000" algn="tl">
                    <a:srgbClr val="C0C0C0"/>
                  </a:outerShdw>
                </a:effectLst>
                <a:latin typeface="Times New Roman" pitchFamily="18" charset="0"/>
              </a:rPr>
              <a:t>= </a:t>
            </a:r>
            <a:r>
              <a:rPr kumimoji="1" lang="en-US" altLang="zh-CN" sz="2400" b="1" u="sng" dirty="0">
                <a:effectLst>
                  <a:outerShdw blurRad="38100" dist="38100" dir="2700000" algn="tl">
                    <a:srgbClr val="C0C0C0"/>
                  </a:outerShdw>
                </a:effectLst>
                <a:latin typeface="Arial" charset="0"/>
                <a:ea typeface="黑体" pitchFamily="2" charset="-122"/>
              </a:rPr>
              <a:t>(A&gt;1)</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(B=0)</a:t>
            </a:r>
            <a:r>
              <a:rPr kumimoji="1" lang="en-US" altLang="zh-CN" sz="2400" u="sng"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 </a:t>
            </a:r>
            <a:r>
              <a:rPr kumimoji="1" lang="en-US" altLang="zh-CN" sz="2400" b="1" u="sng" dirty="0">
                <a:effectLst>
                  <a:outerShdw blurRad="38100" dist="38100" dir="2700000" algn="tl">
                    <a:srgbClr val="C0C0C0"/>
                  </a:outerShdw>
                </a:effectLst>
                <a:latin typeface="Arial" charset="0"/>
                <a:ea typeface="黑体" pitchFamily="2" charset="-122"/>
              </a:rPr>
              <a:t>(A ≠</a:t>
            </a:r>
            <a:r>
              <a:rPr kumimoji="1" lang="en-US" altLang="zh-CN" sz="2400" u="sng" dirty="0">
                <a:solidFill>
                  <a:srgbClr val="FF0000"/>
                </a:solidFill>
                <a:latin typeface="Arial" charset="0"/>
                <a:ea typeface="黑体" pitchFamily="2" charset="-122"/>
              </a:rPr>
              <a:t> </a:t>
            </a:r>
            <a:r>
              <a:rPr kumimoji="1" lang="en-US" altLang="zh-CN" sz="2400" b="1" u="sng" dirty="0">
                <a:effectLst>
                  <a:outerShdw blurRad="38100" dist="38100" dir="2700000" algn="tl">
                    <a:srgbClr val="C0C0C0"/>
                  </a:outerShdw>
                </a:effectLst>
                <a:latin typeface="Arial" charset="0"/>
                <a:ea typeface="黑体" pitchFamily="2" charset="-122"/>
              </a:rPr>
              <a:t>2)</a:t>
            </a:r>
            <a:r>
              <a:rPr kumimoji="1" lang="en-US" altLang="zh-CN" sz="2400" dirty="0">
                <a:solidFill>
                  <a:srgbClr val="FF0000"/>
                </a:solidFill>
                <a:latin typeface="Arial" charset="0"/>
                <a:ea typeface="黑体" pitchFamily="2" charset="-122"/>
              </a:rPr>
              <a:t> </a:t>
            </a:r>
          </a:p>
          <a:p>
            <a:pPr>
              <a:lnSpc>
                <a:spcPct val="110000"/>
              </a:lnSpc>
              <a:defRPr/>
            </a:pPr>
            <a:r>
              <a:rPr kumimoji="1" lang="en-US" altLang="zh-CN" sz="2400" dirty="0">
                <a:solidFill>
                  <a:srgbClr val="FF0000"/>
                </a:solidFill>
                <a:latin typeface="Arial" charset="0"/>
                <a:ea typeface="黑体" pitchFamily="2" charset="-122"/>
              </a:rPr>
              <a:t>   </a:t>
            </a:r>
            <a:r>
              <a:rPr kumimoji="1" lang="en-US" altLang="zh-CN" sz="2400" b="1" u="sng" dirty="0">
                <a:solidFill>
                  <a:srgbClr val="FF3300"/>
                </a:solidFill>
                <a:effectLst>
                  <a:outerShdw blurRad="38100" dist="38100" dir="2700000" algn="tl">
                    <a:srgbClr val="C0C0C0"/>
                  </a:outerShdw>
                </a:effectLst>
                <a:latin typeface="Arial" charset="0"/>
                <a:ea typeface="黑体" pitchFamily="2" charset="-122"/>
              </a:rPr>
              <a:t>and </a:t>
            </a:r>
            <a:r>
              <a:rPr kumimoji="1" lang="en-US" altLang="zh-CN" sz="2400" b="1" u="sng" dirty="0">
                <a:effectLst>
                  <a:outerShdw blurRad="38100" dist="38100" dir="2700000" algn="tl">
                    <a:srgbClr val="C0C0C0"/>
                  </a:outerShdw>
                </a:effectLst>
                <a:latin typeface="Arial" charset="0"/>
                <a:ea typeface="黑体" pitchFamily="2" charset="-122"/>
              </a:rPr>
              <a:t>(X/A ≤1)</a:t>
            </a:r>
            <a:endParaRPr kumimoji="1" lang="en-US" altLang="zh-CN" sz="2400" b="1" dirty="0">
              <a:effectLst>
                <a:outerShdw blurRad="38100" dist="38100" dir="2700000" algn="tl">
                  <a:srgbClr val="C0C0C0"/>
                </a:outerShdw>
              </a:effectLst>
              <a:latin typeface="Times New Roman" pitchFamily="18" charset="0"/>
            </a:endParaRPr>
          </a:p>
        </p:txBody>
      </p:sp>
      <p:pic>
        <p:nvPicPr>
          <p:cNvPr id="37893" name="Picture 6">
            <a:extLst>
              <a:ext uri="{FF2B5EF4-FFF2-40B4-BE49-F238E27FC236}">
                <a16:creationId xmlns:a16="http://schemas.microsoft.com/office/drawing/2014/main" id="{9D39632A-5A32-4641-A3C8-3D819DCE42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520" y="1971674"/>
            <a:ext cx="3962400"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50720764-F0CF-7C41-A0E0-CEA79F7FEB6F}"/>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80906EC4-518E-2849-A09A-D3F2094686A8}"/>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7.6 </a:t>
            </a:r>
            <a:r>
              <a:rPr lang="zh-CN" altLang="en-US" b="1">
                <a:latin typeface="宋体" panose="02010600030101010101" pitchFamily="2" charset="-122"/>
              </a:rPr>
              <a:t>白盒测试技术</a:t>
            </a:r>
            <a:endParaRPr lang="zh-CN" altLang="en-US" b="1" dirty="0">
              <a:latin typeface="宋体" panose="02010600030101010101" pitchFamily="2" charset="-122"/>
            </a:endParaRPr>
          </a:p>
        </p:txBody>
      </p:sp>
    </p:spTree>
    <p:extLst>
      <p:ext uri="{BB962C8B-B14F-4D97-AF65-F5344CB8AC3E}">
        <p14:creationId xmlns:p14="http://schemas.microsoft.com/office/powerpoint/2010/main" val="361167339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9B71B334-E7DA-DF43-A9D2-2EEBA5FCEEF6}"/>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语句覆盖</a:t>
            </a:r>
          </a:p>
        </p:txBody>
      </p:sp>
      <p:sp>
        <p:nvSpPr>
          <p:cNvPr id="236548" name="Rectangle 4">
            <a:extLst>
              <a:ext uri="{FF2B5EF4-FFF2-40B4-BE49-F238E27FC236}">
                <a16:creationId xmlns:a16="http://schemas.microsoft.com/office/drawing/2014/main" id="{27E62498-36CA-C946-AB1D-D76FF1BF1B0E}"/>
              </a:ext>
            </a:extLst>
          </p:cNvPr>
          <p:cNvSpPr>
            <a:spLocks noGrp="1" noChangeArrowheads="1"/>
          </p:cNvSpPr>
          <p:nvPr>
            <p:ph type="body" idx="1"/>
          </p:nvPr>
        </p:nvSpPr>
        <p:spPr>
          <a:xfrm>
            <a:off x="250825" y="1196975"/>
            <a:ext cx="8497888" cy="1655763"/>
          </a:xfrm>
        </p:spPr>
        <p:txBody>
          <a:bodyPr lIns="92075" tIns="46038" rIns="92075" bIns="46038"/>
          <a:lstStyle/>
          <a:p>
            <a:pPr eaLnBrk="1" hangingPunct="1"/>
            <a:r>
              <a:rPr lang="zh-CN" altLang="en-US" sz="2400">
                <a:effectLst>
                  <a:outerShdw blurRad="38100" dist="38100" dir="2700000" algn="tl">
                    <a:srgbClr val="C0C0C0"/>
                  </a:outerShdw>
                </a:effectLst>
                <a:latin typeface="楷体_GB2312" pitchFamily="49" charset="-122"/>
                <a:ea typeface="楷体_GB2312" pitchFamily="49" charset="-122"/>
              </a:rPr>
              <a:t>语句覆盖就是设计若干个测试用例，运行被测程序，使得每一可执行语句至少执行一次。</a:t>
            </a:r>
          </a:p>
          <a:p>
            <a:pPr eaLnBrk="1" hangingPunct="1"/>
            <a:r>
              <a:rPr lang="zh-CN" altLang="en-US" sz="2400">
                <a:effectLst>
                  <a:outerShdw blurRad="38100" dist="38100" dir="2700000" algn="tl">
                    <a:srgbClr val="C0C0C0"/>
                  </a:outerShdw>
                </a:effectLst>
                <a:latin typeface="楷体_GB2312" pitchFamily="49" charset="-122"/>
                <a:ea typeface="楷体_GB2312" pitchFamily="49" charset="-122"/>
              </a:rPr>
              <a:t>在图例中，正好所有的可执行语句都在路径</a:t>
            </a:r>
            <a:r>
              <a:rPr lang="en-US" altLang="zh-CN" sz="2400">
                <a:effectLst>
                  <a:outerShdw blurRad="38100" dist="38100" dir="2700000" algn="tl">
                    <a:srgbClr val="C0C0C0"/>
                  </a:outerShdw>
                </a:effectLst>
                <a:latin typeface="楷体_GB2312" pitchFamily="49" charset="-122"/>
                <a:ea typeface="楷体_GB2312" pitchFamily="49" charset="-122"/>
              </a:rPr>
              <a:t>L1</a:t>
            </a:r>
            <a:r>
              <a:rPr lang="zh-CN" altLang="en-US" sz="2400">
                <a:effectLst>
                  <a:outerShdw blurRad="38100" dist="38100" dir="2700000" algn="tl">
                    <a:srgbClr val="C0C0C0"/>
                  </a:outerShdw>
                </a:effectLst>
                <a:latin typeface="楷体_GB2312" pitchFamily="49" charset="-122"/>
                <a:ea typeface="楷体_GB2312" pitchFamily="49" charset="-122"/>
              </a:rPr>
              <a:t>上，所以选择路径 </a:t>
            </a:r>
            <a:r>
              <a:rPr lang="en-US" altLang="zh-CN" sz="2400">
                <a:effectLst>
                  <a:outerShdw blurRad="38100" dist="38100" dir="2700000" algn="tl">
                    <a:srgbClr val="C0C0C0"/>
                  </a:outerShdw>
                </a:effectLst>
                <a:latin typeface="楷体_GB2312" pitchFamily="49" charset="-122"/>
                <a:ea typeface="楷体_GB2312" pitchFamily="49" charset="-122"/>
              </a:rPr>
              <a:t>L1</a:t>
            </a:r>
            <a:r>
              <a:rPr lang="zh-CN" altLang="en-US" sz="2400">
                <a:effectLst>
                  <a:outerShdw blurRad="38100" dist="38100" dir="2700000" algn="tl">
                    <a:srgbClr val="C0C0C0"/>
                  </a:outerShdw>
                </a:effectLst>
                <a:latin typeface="楷体_GB2312" pitchFamily="49" charset="-122"/>
                <a:ea typeface="楷体_GB2312" pitchFamily="49" charset="-122"/>
              </a:rPr>
              <a:t>设计测试用例，就可以覆盖所有的可执行语句。</a:t>
            </a:r>
            <a:br>
              <a:rPr lang="zh-CN" altLang="en-US" sz="2400">
                <a:effectLst>
                  <a:outerShdw blurRad="38100" dist="38100" dir="2700000" algn="tl">
                    <a:srgbClr val="C0C0C0"/>
                  </a:outerShdw>
                </a:effectLst>
                <a:latin typeface="楷体_GB2312" pitchFamily="49" charset="-122"/>
                <a:ea typeface="楷体_GB2312" pitchFamily="49" charset="-122"/>
              </a:rPr>
            </a:br>
            <a:endParaRPr lang="zh-CN" altLang="en-US" sz="2400">
              <a:effectLst>
                <a:outerShdw blurRad="38100" dist="38100" dir="2700000" algn="tl">
                  <a:srgbClr val="C0C0C0"/>
                </a:outerShdw>
              </a:effectLst>
              <a:latin typeface="楷体_GB2312" pitchFamily="49" charset="-122"/>
              <a:ea typeface="楷体_GB2312" pitchFamily="49" charset="-122"/>
            </a:endParaRPr>
          </a:p>
        </p:txBody>
      </p:sp>
      <p:pic>
        <p:nvPicPr>
          <p:cNvPr id="38916" name="Picture 5">
            <a:extLst>
              <a:ext uri="{FF2B5EF4-FFF2-40B4-BE49-F238E27FC236}">
                <a16:creationId xmlns:a16="http://schemas.microsoft.com/office/drawing/2014/main" id="{1DA4456C-6B67-A24C-921B-64B393FA6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8884" y="2852738"/>
            <a:ext cx="3184291" cy="3129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6550" name="Text Box 6">
            <a:extLst>
              <a:ext uri="{FF2B5EF4-FFF2-40B4-BE49-F238E27FC236}">
                <a16:creationId xmlns:a16="http://schemas.microsoft.com/office/drawing/2014/main" id="{4A48B8F2-C3EB-114C-82CD-DBE823C25661}"/>
              </a:ext>
            </a:extLst>
          </p:cNvPr>
          <p:cNvSpPr txBox="1">
            <a:spLocks noChangeArrowheads="1"/>
          </p:cNvSpPr>
          <p:nvPr/>
        </p:nvSpPr>
        <p:spPr bwMode="auto">
          <a:xfrm>
            <a:off x="395288" y="3141663"/>
            <a:ext cx="4464050" cy="2593975"/>
          </a:xfrm>
          <a:prstGeom prst="rect">
            <a:avLst/>
          </a:prstGeom>
          <a:noFill/>
          <a:ln w="38100">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pP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rPr>
              <a:t>L1 ( a </a:t>
            </a: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sym typeface="Wingdings" pitchFamily="2" charset="2"/>
              </a:rPr>
              <a:t> c  e )</a:t>
            </a:r>
          </a:p>
          <a:p>
            <a:pPr eaLnBrk="1" hangingPunct="1">
              <a:lnSpc>
                <a:spcPct val="135000"/>
              </a:lnSpc>
            </a:pP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sym typeface="Wingdings" pitchFamily="2" charset="2"/>
              </a:rPr>
              <a:t>=</a:t>
            </a:r>
            <a:r>
              <a:rPr kumimoji="1" lang="en-US" altLang="zh-CN" sz="2400" b="1" dirty="0">
                <a:effectLst>
                  <a:outerShdw blurRad="38100" dist="38100" dir="2700000" algn="tl">
                    <a:srgbClr val="C0C0C0"/>
                  </a:outerShdw>
                </a:effectLst>
                <a:latin typeface="Times New Roman" panose="02020603050405020304" pitchFamily="18" charset="0"/>
                <a:sym typeface="Wingdings" pitchFamily="2" charset="2"/>
              </a:rPr>
              <a:t> </a:t>
            </a:r>
            <a:r>
              <a:rPr kumimoji="1" lang="en-US" altLang="zh-CN" sz="2400" b="1" u="sng" dirty="0">
                <a:solidFill>
                  <a:srgbClr val="990000"/>
                </a:solidFill>
                <a:effectLst>
                  <a:outerShdw blurRad="38100" dist="38100" dir="2700000" algn="tl">
                    <a:srgbClr val="C0C0C0"/>
                  </a:outerShdw>
                </a:effectLst>
                <a:latin typeface="Times New Roman" panose="02020603050405020304" pitchFamily="18" charset="0"/>
                <a:sym typeface="Wingdings" pitchFamily="2" charset="2"/>
              </a:rPr>
              <a:t>(A=2) and (B=0)</a:t>
            </a:r>
            <a:r>
              <a:rPr kumimoji="1" lang="en-US" altLang="zh-CN" sz="2400" b="1" dirty="0">
                <a:solidFill>
                  <a:srgbClr val="0066FF"/>
                </a:solidFill>
                <a:effectLst>
                  <a:outerShdw blurRad="38100" dist="38100" dir="2700000" algn="tl">
                    <a:srgbClr val="C0C0C0"/>
                  </a:outerShdw>
                </a:effectLst>
                <a:latin typeface="Times New Roman" panose="02020603050405020304" pitchFamily="18" charset="0"/>
                <a:sym typeface="Wingdings" pitchFamily="2" charset="2"/>
              </a:rPr>
              <a:t> </a:t>
            </a:r>
            <a:r>
              <a:rPr kumimoji="1" lang="en-US" altLang="zh-CN" sz="2400" b="1" dirty="0">
                <a:solidFill>
                  <a:schemeClr val="bg2"/>
                </a:solidFill>
                <a:effectLst>
                  <a:outerShdw blurRad="38100" dist="38100" dir="2700000" algn="tl">
                    <a:srgbClr val="C0C0C0"/>
                  </a:outerShdw>
                </a:effectLst>
                <a:latin typeface="Times New Roman" panose="02020603050405020304" pitchFamily="18" charset="0"/>
                <a:sym typeface="Wingdings" pitchFamily="2" charset="2"/>
              </a:rPr>
              <a:t>or</a:t>
            </a:r>
          </a:p>
          <a:p>
            <a:pPr eaLnBrk="1" hangingPunct="1">
              <a:lnSpc>
                <a:spcPct val="110000"/>
              </a:lnSpc>
            </a:pPr>
            <a:r>
              <a:rPr kumimoji="1" lang="en-US" altLang="zh-CN" sz="2400" b="1" dirty="0">
                <a:solidFill>
                  <a:srgbClr val="0066FF"/>
                </a:solidFill>
                <a:effectLst>
                  <a:outerShdw blurRad="38100" dist="38100" dir="2700000" algn="tl">
                    <a:srgbClr val="C0C0C0"/>
                  </a:outerShdw>
                </a:effectLst>
                <a:latin typeface="Times New Roman" panose="02020603050405020304" pitchFamily="18" charset="0"/>
                <a:sym typeface="Wingdings" pitchFamily="2" charset="2"/>
              </a:rPr>
              <a:t>   </a:t>
            </a:r>
            <a:r>
              <a:rPr kumimoji="1" lang="en-US" altLang="zh-CN" sz="2400" b="1" u="sng" dirty="0">
                <a:solidFill>
                  <a:srgbClr val="990000"/>
                </a:solidFill>
                <a:effectLst>
                  <a:outerShdw blurRad="38100" dist="38100" dir="2700000" algn="tl">
                    <a:srgbClr val="C0C0C0"/>
                  </a:outerShdw>
                </a:effectLst>
                <a:latin typeface="Times New Roman" panose="02020603050405020304" pitchFamily="18" charset="0"/>
                <a:sym typeface="Wingdings" pitchFamily="2" charset="2"/>
              </a:rPr>
              <a:t>(A&gt;1) and (B=0) and (X/A&gt;1)</a:t>
            </a:r>
          </a:p>
          <a:p>
            <a:pPr eaLnBrk="1" hangingPunct="1">
              <a:lnSpc>
                <a:spcPct val="110000"/>
              </a:lnSpc>
            </a:pPr>
            <a:endParaRPr kumimoji="1" lang="en-US" altLang="zh-CN" sz="2400" b="1" dirty="0">
              <a:effectLst>
                <a:outerShdw blurRad="38100" dist="38100" dir="2700000" algn="tl">
                  <a:srgbClr val="C0C0C0"/>
                </a:outerShdw>
              </a:effectLst>
              <a:ea typeface="黑体" panose="02010609060101010101" pitchFamily="49" charset="-122"/>
            </a:endParaRPr>
          </a:p>
          <a:p>
            <a:pPr eaLnBrk="1" hangingPunct="1">
              <a:lnSpc>
                <a:spcPct val="110000"/>
              </a:lnSpc>
            </a:pPr>
            <a:r>
              <a:rPr kumimoji="1" lang="zh-CN" altLang="en-US" sz="2400" b="1" dirty="0">
                <a:effectLst>
                  <a:outerShdw blurRad="38100" dist="38100" dir="2700000" algn="tl">
                    <a:srgbClr val="C0C0C0"/>
                  </a:outerShdw>
                </a:effectLst>
                <a:ea typeface="黑体" panose="02010609060101010101" pitchFamily="49" charset="-122"/>
              </a:rPr>
              <a:t>满足</a:t>
            </a:r>
            <a:r>
              <a:rPr kumimoji="1" lang="zh-CN" altLang="en-US" sz="2400" b="1" dirty="0">
                <a:solidFill>
                  <a:schemeClr val="hlink"/>
                </a:solidFill>
                <a:effectLst>
                  <a:outerShdw blurRad="38100" dist="38100" dir="2700000" algn="tl">
                    <a:srgbClr val="C0C0C0"/>
                  </a:outerShdw>
                </a:effectLst>
                <a:ea typeface="黑体" panose="02010609060101010101" pitchFamily="49" charset="-122"/>
              </a:rPr>
              <a:t>语句覆盖</a:t>
            </a:r>
            <a:r>
              <a:rPr kumimoji="1" lang="zh-CN" altLang="en-US" sz="2400" b="1" dirty="0">
                <a:effectLst>
                  <a:outerShdw blurRad="38100" dist="38100" dir="2700000" algn="tl">
                    <a:srgbClr val="C0C0C0"/>
                  </a:outerShdw>
                </a:effectLst>
                <a:ea typeface="黑体" panose="02010609060101010101" pitchFamily="49" charset="-122"/>
              </a:rPr>
              <a:t>的测试用例是</a:t>
            </a:r>
            <a:r>
              <a:rPr kumimoji="1" lang="en-US" altLang="zh-CN" sz="2400" b="1" dirty="0">
                <a:effectLst>
                  <a:outerShdw blurRad="38100" dist="38100" dir="2700000" algn="tl">
                    <a:srgbClr val="C0C0C0"/>
                  </a:outerShdw>
                </a:effectLst>
                <a:ea typeface="黑体" panose="02010609060101010101" pitchFamily="49" charset="-122"/>
              </a:rPr>
              <a:t>:</a:t>
            </a:r>
            <a:br>
              <a:rPr kumimoji="1" lang="en-US" altLang="zh-CN" sz="2400" b="1" dirty="0">
                <a:effectLst>
                  <a:outerShdw blurRad="38100" dist="38100" dir="2700000" algn="tl">
                    <a:srgbClr val="C0C0C0"/>
                  </a:outerShdw>
                </a:effectLst>
                <a:ea typeface="黑体" panose="02010609060101010101" pitchFamily="49" charset="-122"/>
              </a:rPr>
            </a:br>
            <a:r>
              <a:rPr kumimoji="1" lang="en-US" altLang="zh-CN" sz="2400" b="1" dirty="0">
                <a:effectLst>
                  <a:outerShdw blurRad="38100" dist="38100" dir="2700000" algn="tl">
                    <a:srgbClr val="C0C0C0"/>
                  </a:outerShdw>
                </a:effectLst>
                <a:ea typeface="黑体" panose="02010609060101010101" pitchFamily="49" charset="-122"/>
              </a:rPr>
              <a:t>【(2, 0, 4)</a:t>
            </a:r>
            <a:r>
              <a:rPr kumimoji="1" lang="zh-CN" altLang="en-US" sz="2400" b="1" dirty="0">
                <a:effectLst>
                  <a:outerShdw blurRad="38100" dist="38100" dir="2700000" algn="tl">
                    <a:srgbClr val="C0C0C0"/>
                  </a:outerShdw>
                </a:effectLst>
                <a:ea typeface="黑体" panose="02010609060101010101" pitchFamily="49" charset="-122"/>
              </a:rPr>
              <a:t>，</a:t>
            </a:r>
            <a:r>
              <a:rPr kumimoji="1" lang="en-US" altLang="zh-CN" sz="2400" b="1" dirty="0">
                <a:effectLst>
                  <a:outerShdw blurRad="38100" dist="38100" dir="2700000" algn="tl">
                    <a:srgbClr val="C0C0C0"/>
                  </a:outerShdw>
                </a:effectLst>
                <a:ea typeface="黑体" panose="02010609060101010101" pitchFamily="49" charset="-122"/>
              </a:rPr>
              <a:t>(2, 0, 3)】</a:t>
            </a:r>
            <a:r>
              <a:rPr kumimoji="1" lang="en-US" altLang="zh-CN" sz="2400" dirty="0">
                <a:effectLst>
                  <a:outerShdw blurRad="38100" dist="38100" dir="2700000" algn="tl">
                    <a:srgbClr val="C0C0C0"/>
                  </a:outerShdw>
                </a:effectLst>
                <a:latin typeface="Times New Roman" panose="02020603050405020304" pitchFamily="18" charset="0"/>
                <a:sym typeface="Wingdings" pitchFamily="2" charset="2"/>
              </a:rPr>
              <a:t> </a:t>
            </a:r>
          </a:p>
        </p:txBody>
      </p:sp>
    </p:spTree>
    <p:extLst>
      <p:ext uri="{BB962C8B-B14F-4D97-AF65-F5344CB8AC3E}">
        <p14:creationId xmlns:p14="http://schemas.microsoft.com/office/powerpoint/2010/main" val="3829921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6550"/>
                                        </p:tgtEl>
                                        <p:attrNameLst>
                                          <p:attrName>style.visibility</p:attrName>
                                        </p:attrNameLst>
                                      </p:cBhvr>
                                      <p:to>
                                        <p:strVal val="visible"/>
                                      </p:to>
                                    </p:set>
                                    <p:animEffect transition="in" filter="checkerboard(across)">
                                      <p:cBhvr>
                                        <p:cTn id="7" dur="500"/>
                                        <p:tgtEl>
                                          <p:spTgt spid="2365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FDD2D1D4-85BA-B743-ABA2-4F1D3548743E}"/>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源程序文档化</a:t>
            </a:r>
            <a:r>
              <a:rPr lang="zh-CN" altLang="en-US">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源程序文档化包括标识符的命名、安排注释以及程序的视觉组织等。</a:t>
            </a:r>
          </a:p>
          <a:p>
            <a:pPr eaLnBrk="1" hangingPunct="1"/>
            <a:endParaRPr lang="en-US" altLang="zh-CN" sz="28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49C6B5C2-AA1F-1846-9524-251BEDA227F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C2DDEE91-691C-EF4F-BBE7-1AD1368ADFAE}"/>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11505792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F50263D-E546-7F46-978F-541415EF350C}"/>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语句覆盖</a:t>
            </a:r>
          </a:p>
        </p:txBody>
      </p:sp>
      <p:sp>
        <p:nvSpPr>
          <p:cNvPr id="237572" name="Text Box 4">
            <a:extLst>
              <a:ext uri="{FF2B5EF4-FFF2-40B4-BE49-F238E27FC236}">
                <a16:creationId xmlns:a16="http://schemas.microsoft.com/office/drawing/2014/main" id="{B5BD4D00-1F78-0644-A4E3-4742A25DB7D7}"/>
              </a:ext>
            </a:extLst>
          </p:cNvPr>
          <p:cNvSpPr txBox="1">
            <a:spLocks noChangeArrowheads="1"/>
          </p:cNvSpPr>
          <p:nvPr/>
        </p:nvSpPr>
        <p:spPr bwMode="auto">
          <a:xfrm>
            <a:off x="395288" y="1412875"/>
            <a:ext cx="8208962" cy="1552575"/>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400" b="1">
                <a:effectLst>
                  <a:outerShdw blurRad="38100" dist="38100" dir="2700000" algn="tl">
                    <a:srgbClr val="C0C0C0"/>
                  </a:outerShdw>
                </a:effectLst>
                <a:latin typeface="楷体_GB2312" pitchFamily="49" charset="-122"/>
                <a:ea typeface="楷体_GB2312" pitchFamily="49" charset="-122"/>
              </a:rPr>
              <a:t>虽然语句覆盖检验了每一个可执行语句，但可能发现不了判断中逻辑运算的错误。语句覆盖是最弱的逻辑覆盖标准。</a:t>
            </a:r>
          </a:p>
          <a:p>
            <a:r>
              <a:rPr kumimoji="1" lang="zh-CN" altLang="en-US" sz="2400" b="1">
                <a:effectLst>
                  <a:outerShdw blurRad="38100" dist="38100" dir="2700000" algn="tl">
                    <a:srgbClr val="C0C0C0"/>
                  </a:outerShdw>
                </a:effectLst>
                <a:latin typeface="楷体_GB2312" pitchFamily="49" charset="-122"/>
                <a:ea typeface="楷体_GB2312" pitchFamily="49" charset="-122"/>
              </a:rPr>
              <a:t>如将</a:t>
            </a:r>
            <a:r>
              <a:rPr kumimoji="1" lang="en-US" altLang="zh-CN" sz="2400" b="1">
                <a:solidFill>
                  <a:srgbClr val="0000FF"/>
                </a:solidFill>
                <a:effectLst>
                  <a:outerShdw blurRad="38100" dist="38100" dir="2700000" algn="tl">
                    <a:srgbClr val="C0C0C0"/>
                  </a:outerShdw>
                </a:effectLst>
                <a:latin typeface="楷体_GB2312" pitchFamily="49" charset="-122"/>
                <a:ea typeface="楷体_GB2312" pitchFamily="49" charset="-122"/>
              </a:rPr>
              <a:t>A&gt;1&amp;&amp;B= =0</a:t>
            </a:r>
            <a:r>
              <a:rPr kumimoji="1" lang="en-US" altLang="zh-CN" sz="2400" b="1">
                <a:effectLst>
                  <a:outerShdw blurRad="38100" dist="38100" dir="2700000" algn="tl">
                    <a:srgbClr val="C0C0C0"/>
                  </a:outerShdw>
                </a:effectLst>
                <a:latin typeface="楷体_GB2312" pitchFamily="49" charset="-122"/>
                <a:ea typeface="楷体_GB2312" pitchFamily="49" charset="-122"/>
              </a:rPr>
              <a:t>  </a:t>
            </a:r>
            <a:r>
              <a:rPr kumimoji="1" lang="zh-CN" altLang="en-US" sz="2400" b="1">
                <a:effectLst>
                  <a:outerShdw blurRad="38100" dist="38100" dir="2700000" algn="tl">
                    <a:srgbClr val="C0C0C0"/>
                  </a:outerShdw>
                </a:effectLst>
                <a:latin typeface="楷体_GB2312" pitchFamily="49" charset="-122"/>
                <a:ea typeface="楷体_GB2312" pitchFamily="49" charset="-122"/>
              </a:rPr>
              <a:t>错写成 </a:t>
            </a:r>
            <a:r>
              <a:rPr kumimoji="1" lang="en-US" altLang="zh-CN" sz="2400" b="1">
                <a:solidFill>
                  <a:schemeClr val="hlink"/>
                </a:solidFill>
                <a:effectLst>
                  <a:outerShdw blurRad="38100" dist="38100" dir="2700000" algn="tl">
                    <a:srgbClr val="C0C0C0"/>
                  </a:outerShdw>
                </a:effectLst>
                <a:latin typeface="楷体_GB2312" pitchFamily="49" charset="-122"/>
                <a:ea typeface="楷体_GB2312" pitchFamily="49" charset="-122"/>
              </a:rPr>
              <a:t>A&gt;1||B= =0</a:t>
            </a:r>
            <a:r>
              <a:rPr kumimoji="1" lang="zh-CN" altLang="en-US" sz="2400" b="1">
                <a:effectLst>
                  <a:outerShdw blurRad="38100" dist="38100" dir="2700000" algn="tl">
                    <a:srgbClr val="C0C0C0"/>
                  </a:outerShdw>
                </a:effectLst>
                <a:latin typeface="楷体_GB2312" pitchFamily="49" charset="-122"/>
                <a:ea typeface="楷体_GB2312" pitchFamily="49" charset="-122"/>
              </a:rPr>
              <a:t>，测试用例</a:t>
            </a:r>
          </a:p>
          <a:p>
            <a:r>
              <a:rPr kumimoji="1" lang="en-US" altLang="zh-CN" sz="2400" b="1">
                <a:solidFill>
                  <a:srgbClr val="0000FF"/>
                </a:solidFill>
                <a:effectLst>
                  <a:outerShdw blurRad="38100" dist="38100" dir="2700000" algn="tl">
                    <a:srgbClr val="C0C0C0"/>
                  </a:outerShdw>
                </a:effectLst>
                <a:latin typeface="楷体_GB2312" pitchFamily="49" charset="-122"/>
                <a:ea typeface="楷体_GB2312" pitchFamily="49" charset="-122"/>
              </a:rPr>
              <a:t>【(2, 0, 4)</a:t>
            </a:r>
            <a:r>
              <a:rPr kumimoji="1" lang="zh-CN" altLang="en-US" sz="2400" b="1">
                <a:solidFill>
                  <a:srgbClr val="0000FF"/>
                </a:solidFill>
                <a:effectLst>
                  <a:outerShdw blurRad="38100" dist="38100" dir="2700000" algn="tl">
                    <a:srgbClr val="C0C0C0"/>
                  </a:outerShdw>
                </a:effectLst>
                <a:latin typeface="楷体_GB2312" pitchFamily="49" charset="-122"/>
                <a:ea typeface="楷体_GB2312" pitchFamily="49" charset="-122"/>
              </a:rPr>
              <a:t>，</a:t>
            </a:r>
            <a:r>
              <a:rPr kumimoji="1" lang="en-US" altLang="zh-CN" sz="2400" b="1">
                <a:solidFill>
                  <a:srgbClr val="0000FF"/>
                </a:solidFill>
                <a:effectLst>
                  <a:outerShdw blurRad="38100" dist="38100" dir="2700000" algn="tl">
                    <a:srgbClr val="C0C0C0"/>
                  </a:outerShdw>
                </a:effectLst>
                <a:latin typeface="楷体_GB2312" pitchFamily="49" charset="-122"/>
                <a:ea typeface="楷体_GB2312" pitchFamily="49" charset="-122"/>
              </a:rPr>
              <a:t>(2, 0, 3)】</a:t>
            </a:r>
            <a:r>
              <a:rPr kumimoji="1" lang="zh-CN" altLang="en-US" sz="2400" b="1">
                <a:effectLst>
                  <a:outerShdw blurRad="38100" dist="38100" dir="2700000" algn="tl">
                    <a:srgbClr val="C0C0C0"/>
                  </a:outerShdw>
                </a:effectLst>
                <a:latin typeface="楷体_GB2312" pitchFamily="49" charset="-122"/>
                <a:ea typeface="楷体_GB2312" pitchFamily="49" charset="-122"/>
              </a:rPr>
              <a:t>依然成立。</a:t>
            </a:r>
          </a:p>
        </p:txBody>
      </p:sp>
      <p:sp>
        <p:nvSpPr>
          <p:cNvPr id="237573" name="Text Box 5">
            <a:extLst>
              <a:ext uri="{FF2B5EF4-FFF2-40B4-BE49-F238E27FC236}">
                <a16:creationId xmlns:a16="http://schemas.microsoft.com/office/drawing/2014/main" id="{04623C57-BE27-014D-9CAC-8C80264C1BCC}"/>
              </a:ext>
            </a:extLst>
          </p:cNvPr>
          <p:cNvSpPr txBox="1">
            <a:spLocks noChangeArrowheads="1"/>
          </p:cNvSpPr>
          <p:nvPr/>
        </p:nvSpPr>
        <p:spPr bwMode="auto">
          <a:xfrm>
            <a:off x="571500" y="3214688"/>
            <a:ext cx="7921625" cy="2913062"/>
          </a:xfrm>
          <a:prstGeom prst="rect">
            <a:avLst/>
          </a:prstGeom>
          <a:noFill/>
          <a:ln w="9525">
            <a:solidFill>
              <a:srgbClr val="0000FF"/>
            </a:solidFill>
            <a:miter lim="800000"/>
            <a:headEnd/>
            <a:tailEnd/>
          </a:ln>
          <a:effectLst/>
        </p:spPr>
        <p:txBody>
          <a:bodyPr>
            <a:spAutoFit/>
          </a:bodyPr>
          <a:lstStyle/>
          <a:p>
            <a:pPr>
              <a:lnSpc>
                <a:spcPct val="110000"/>
              </a:lnSpc>
              <a:defRPr/>
            </a:pPr>
            <a:r>
              <a:rPr kumimoji="1" lang="en-US" altLang="zh-CN" sz="2400" b="1" dirty="0">
                <a:latin typeface="Times New Roman" pitchFamily="18" charset="0"/>
              </a:rPr>
              <a:t>main()</a:t>
            </a:r>
          </a:p>
          <a:p>
            <a:pPr>
              <a:lnSpc>
                <a:spcPct val="110000"/>
              </a:lnSpc>
              <a:defRPr/>
            </a:pPr>
            <a:r>
              <a:rPr kumimoji="1" lang="en-US" altLang="zh-CN" sz="2400" b="1" dirty="0">
                <a:latin typeface="Times New Roman" pitchFamily="18" charset="0"/>
              </a:rPr>
              <a:t>{float A,B,X;</a:t>
            </a:r>
          </a:p>
          <a:p>
            <a:pPr>
              <a:lnSpc>
                <a:spcPct val="110000"/>
              </a:lnSpc>
              <a:defRPr/>
            </a:pPr>
            <a:r>
              <a:rPr kumimoji="1" lang="en-US" altLang="zh-CN" sz="2400" b="1" dirty="0">
                <a:latin typeface="Times New Roman" pitchFamily="18" charset="0"/>
              </a:rPr>
              <a:t> </a:t>
            </a:r>
            <a:r>
              <a:rPr kumimoji="1" lang="en-US" altLang="zh-CN" sz="2400" b="1" dirty="0" err="1">
                <a:latin typeface="Times New Roman" pitchFamily="18" charset="0"/>
              </a:rPr>
              <a:t>scanf</a:t>
            </a:r>
            <a:r>
              <a:rPr kumimoji="1" lang="en-US" altLang="zh-CN" sz="2400" b="1" dirty="0">
                <a:latin typeface="Times New Roman" pitchFamily="18" charset="0"/>
              </a:rPr>
              <a:t>(“%</a:t>
            </a:r>
            <a:r>
              <a:rPr kumimoji="1" lang="en-US" altLang="zh-CN" sz="2400" b="1" dirty="0" err="1">
                <a:latin typeface="Times New Roman" pitchFamily="18" charset="0"/>
              </a:rPr>
              <a:t>f%f%f</a:t>
            </a:r>
            <a:r>
              <a:rPr kumimoji="1" lang="en-US" altLang="zh-CN" sz="2400" b="1" dirty="0">
                <a:latin typeface="Times New Roman" pitchFamily="18" charset="0"/>
              </a:rPr>
              <a:t>”,&amp;A,&amp;B,&amp;X);</a:t>
            </a:r>
          </a:p>
          <a:p>
            <a:pPr>
              <a:lnSpc>
                <a:spcPct val="110000"/>
              </a:lnSpc>
              <a:defRPr/>
            </a:pPr>
            <a:r>
              <a:rPr kumimoji="1" lang="en-US" altLang="zh-CN" sz="2400" b="1" dirty="0">
                <a:latin typeface="Times New Roman" pitchFamily="18" charset="0"/>
              </a:rPr>
              <a:t> if  (A&gt;1 </a:t>
            </a:r>
            <a:r>
              <a:rPr kumimoji="1" lang="en-US" altLang="zh-CN" sz="2400" b="1" dirty="0">
                <a:effectLst>
                  <a:outerShdw blurRad="38100" dist="38100" dir="2700000" algn="tl">
                    <a:srgbClr val="C0C0C0"/>
                  </a:outerShdw>
                </a:effectLst>
                <a:latin typeface="Times New Roman" pitchFamily="18" charset="0"/>
              </a:rPr>
              <a:t>|| </a:t>
            </a:r>
            <a:r>
              <a:rPr kumimoji="1" lang="en-US" altLang="zh-CN" sz="2400" b="1" dirty="0">
                <a:latin typeface="Times New Roman" pitchFamily="18" charset="0"/>
              </a:rPr>
              <a:t>B= =0)    X=X/A;</a:t>
            </a:r>
          </a:p>
          <a:p>
            <a:pPr>
              <a:lnSpc>
                <a:spcPct val="110000"/>
              </a:lnSpc>
              <a:defRPr/>
            </a:pPr>
            <a:r>
              <a:rPr kumimoji="1" lang="en-US" altLang="zh-CN" sz="2400" b="1" dirty="0">
                <a:latin typeface="Times New Roman" pitchFamily="18" charset="0"/>
              </a:rPr>
              <a:t> if  (A==2||X&gt;1)       X=X+1;</a:t>
            </a:r>
          </a:p>
          <a:p>
            <a:pPr>
              <a:lnSpc>
                <a:spcPct val="110000"/>
              </a:lnSpc>
              <a:defRPr/>
            </a:pPr>
            <a:r>
              <a:rPr kumimoji="1" lang="en-US" altLang="zh-CN" sz="2400" b="1" dirty="0">
                <a:latin typeface="Times New Roman" pitchFamily="18" charset="0"/>
              </a:rPr>
              <a:t> </a:t>
            </a:r>
            <a:r>
              <a:rPr kumimoji="1" lang="en-US" altLang="zh-CN" sz="2400" b="1" dirty="0" err="1">
                <a:latin typeface="Times New Roman" pitchFamily="18" charset="0"/>
              </a:rPr>
              <a:t>printf</a:t>
            </a:r>
            <a:r>
              <a:rPr kumimoji="1" lang="en-US" altLang="zh-CN" sz="2400" b="1" dirty="0">
                <a:latin typeface="Times New Roman" pitchFamily="18" charset="0"/>
              </a:rPr>
              <a:t>(“A=%</a:t>
            </a:r>
            <a:r>
              <a:rPr kumimoji="1" lang="en-US" altLang="zh-CN" sz="2400" b="1" dirty="0" err="1">
                <a:latin typeface="Times New Roman" pitchFamily="18" charset="0"/>
              </a:rPr>
              <a:t>f,B</a:t>
            </a:r>
            <a:r>
              <a:rPr kumimoji="1" lang="en-US" altLang="zh-CN" sz="2400" b="1" dirty="0">
                <a:latin typeface="Times New Roman" pitchFamily="18" charset="0"/>
              </a:rPr>
              <a:t>=%</a:t>
            </a:r>
            <a:r>
              <a:rPr kumimoji="1" lang="en-US" altLang="zh-CN" sz="2400" b="1" dirty="0" err="1">
                <a:latin typeface="Times New Roman" pitchFamily="18" charset="0"/>
              </a:rPr>
              <a:t>f,X</a:t>
            </a:r>
            <a:r>
              <a:rPr kumimoji="1" lang="en-US" altLang="zh-CN" sz="2400" b="1" dirty="0">
                <a:latin typeface="Times New Roman" pitchFamily="18" charset="0"/>
              </a:rPr>
              <a:t>=%</a:t>
            </a:r>
            <a:r>
              <a:rPr kumimoji="1" lang="en-US" altLang="zh-CN" sz="2400" b="1" dirty="0" err="1">
                <a:latin typeface="Times New Roman" pitchFamily="18" charset="0"/>
              </a:rPr>
              <a:t>f”,A,B,X</a:t>
            </a:r>
            <a:r>
              <a:rPr kumimoji="1" lang="en-US" altLang="zh-CN" sz="2400" b="1" dirty="0">
                <a:latin typeface="Times New Roman" pitchFamily="18" charset="0"/>
              </a:rPr>
              <a:t>);</a:t>
            </a:r>
          </a:p>
          <a:p>
            <a:pPr>
              <a:lnSpc>
                <a:spcPct val="110000"/>
              </a:lnSpc>
              <a:defRPr/>
            </a:pPr>
            <a:r>
              <a:rPr kumimoji="1" lang="en-US" altLang="zh-CN" sz="2400" b="1" dirty="0">
                <a:solidFill>
                  <a:schemeClr val="bg2"/>
                </a:solidFill>
                <a:latin typeface="Times New Roman" pitchFamily="18" charset="0"/>
              </a:rPr>
              <a:t>}</a:t>
            </a:r>
          </a:p>
        </p:txBody>
      </p:sp>
    </p:spTree>
    <p:extLst>
      <p:ext uri="{BB962C8B-B14F-4D97-AF65-F5344CB8AC3E}">
        <p14:creationId xmlns:p14="http://schemas.microsoft.com/office/powerpoint/2010/main" val="2840695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7573"/>
                                        </p:tgtEl>
                                        <p:attrNameLst>
                                          <p:attrName>style.visibility</p:attrName>
                                        </p:attrNameLst>
                                      </p:cBhvr>
                                      <p:to>
                                        <p:strVal val="visible"/>
                                      </p:to>
                                    </p:set>
                                    <p:anim calcmode="lin" valueType="num">
                                      <p:cBhvr additive="base">
                                        <p:cTn id="7" dur="500" fill="hold"/>
                                        <p:tgtEl>
                                          <p:spTgt spid="237573"/>
                                        </p:tgtEl>
                                        <p:attrNameLst>
                                          <p:attrName>ppt_x</p:attrName>
                                        </p:attrNameLst>
                                      </p:cBhvr>
                                      <p:tavLst>
                                        <p:tav tm="0">
                                          <p:val>
                                            <p:strVal val="1+#ppt_w/2"/>
                                          </p:val>
                                        </p:tav>
                                        <p:tav tm="100000">
                                          <p:val>
                                            <p:strVal val="#ppt_x"/>
                                          </p:val>
                                        </p:tav>
                                      </p:tavLst>
                                    </p:anim>
                                    <p:anim calcmode="lin" valueType="num">
                                      <p:cBhvr additive="base">
                                        <p:cTn id="8" dur="500" fill="hold"/>
                                        <p:tgtEl>
                                          <p:spTgt spid="2375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73" grpId="0" animBg="1"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3CBE169D-0CF3-F141-9813-2D9F3765C14E}"/>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判定覆盖</a:t>
            </a:r>
          </a:p>
        </p:txBody>
      </p:sp>
      <p:sp>
        <p:nvSpPr>
          <p:cNvPr id="238596" name="Rectangle 4">
            <a:extLst>
              <a:ext uri="{FF2B5EF4-FFF2-40B4-BE49-F238E27FC236}">
                <a16:creationId xmlns:a16="http://schemas.microsoft.com/office/drawing/2014/main" id="{BB8D4DB9-C630-C540-9F36-9BC9FA908BC6}"/>
              </a:ext>
            </a:extLst>
          </p:cNvPr>
          <p:cNvSpPr>
            <a:spLocks noGrp="1" noChangeArrowheads="1"/>
          </p:cNvSpPr>
          <p:nvPr>
            <p:ph type="body" idx="1"/>
          </p:nvPr>
        </p:nvSpPr>
        <p:spPr>
          <a:xfrm>
            <a:off x="468313" y="1268413"/>
            <a:ext cx="8207375" cy="1223962"/>
          </a:xfrm>
        </p:spPr>
        <p:txBody>
          <a:bodyPr lIns="92075" tIns="46038" rIns="92075" bIns="46038"/>
          <a:lstStyle/>
          <a:p>
            <a:pPr eaLnBrk="1" hangingPunct="1">
              <a:buClr>
                <a:srgbClr val="FF9900"/>
              </a:buClr>
            </a:pPr>
            <a:r>
              <a:rPr lang="zh-CN" altLang="en-US" sz="2800">
                <a:effectLst>
                  <a:outerShdw blurRad="38100" dist="38100" dir="2700000" algn="tl">
                    <a:srgbClr val="C0C0C0"/>
                  </a:outerShdw>
                </a:effectLst>
                <a:ea typeface="楷体_GB2312" pitchFamily="49" charset="-122"/>
              </a:rPr>
              <a:t>判定覆盖就是设计若干个测试用例，运行被测程序，使得程序中每个判断的取真分支和取假分支至少经历一次。判定覆盖又称为分支覆盖。</a:t>
            </a:r>
          </a:p>
        </p:txBody>
      </p:sp>
      <p:pic>
        <p:nvPicPr>
          <p:cNvPr id="40964" name="Picture 5">
            <a:extLst>
              <a:ext uri="{FF2B5EF4-FFF2-40B4-BE49-F238E27FC236}">
                <a16:creationId xmlns:a16="http://schemas.microsoft.com/office/drawing/2014/main" id="{ACA14C5A-B2BA-7F44-B1E0-D950EE717F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2636839"/>
            <a:ext cx="3313062" cy="3255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8" name="Rectangle 6">
            <a:extLst>
              <a:ext uri="{FF2B5EF4-FFF2-40B4-BE49-F238E27FC236}">
                <a16:creationId xmlns:a16="http://schemas.microsoft.com/office/drawing/2014/main" id="{C6075EBD-5F1B-764F-9751-67875B403D20}"/>
              </a:ext>
            </a:extLst>
          </p:cNvPr>
          <p:cNvSpPr>
            <a:spLocks noChangeArrowheads="1"/>
          </p:cNvSpPr>
          <p:nvPr/>
        </p:nvSpPr>
        <p:spPr bwMode="auto">
          <a:xfrm>
            <a:off x="684213" y="2852738"/>
            <a:ext cx="3960812" cy="2881312"/>
          </a:xfrm>
          <a:prstGeom prst="rect">
            <a:avLst/>
          </a:prstGeom>
          <a:noFill/>
          <a:ln w="9525">
            <a:noFill/>
            <a:miter lim="800000"/>
            <a:headEnd/>
            <a:tailEnd/>
          </a:ln>
          <a:effectLst/>
        </p:spPr>
        <p:txBody>
          <a:bodyPr lIns="92075" tIns="46038" rIns="92075" bIns="46038"/>
          <a:lstStyle/>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【(2, 0, 4)</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(2, 0, 3)】</a:t>
            </a:r>
          </a:p>
          <a:p>
            <a:pPr marL="342900" indent="-342900">
              <a:spcBef>
                <a:spcPct val="20000"/>
              </a:spcBef>
              <a:buClr>
                <a:srgbClr val="FF9900"/>
              </a:buClr>
              <a:defRPr/>
            </a:pPr>
            <a:r>
              <a:rPr lang="zh-CN" altLang="en-US" sz="2400">
                <a:effectLst>
                  <a:outerShdw blurRad="38100" dist="38100" dir="2700000" algn="tl">
                    <a:srgbClr val="C0C0C0"/>
                  </a:outerShdw>
                </a:effectLst>
                <a:latin typeface="Times New Roman" pitchFamily="18" charset="0"/>
                <a:ea typeface="仿宋_GB2312" pitchFamily="49" charset="-122"/>
              </a:rPr>
              <a:t>覆盖 </a:t>
            </a:r>
            <a:r>
              <a:rPr lang="en-US" altLang="zh-CN" sz="2400">
                <a:effectLst>
                  <a:outerShdw blurRad="38100" dist="38100" dir="2700000" algn="tl">
                    <a:srgbClr val="C0C0C0"/>
                  </a:outerShdw>
                </a:effectLst>
                <a:latin typeface="Times New Roman" pitchFamily="18" charset="0"/>
                <a:ea typeface="仿宋_GB2312" pitchFamily="49" charset="-122"/>
              </a:rPr>
              <a:t>ace【L1】</a:t>
            </a:r>
            <a:br>
              <a:rPr lang="en-US" altLang="zh-CN" sz="2400">
                <a:effectLst>
                  <a:outerShdw blurRad="38100" dist="38100" dir="2700000" algn="tl">
                    <a:srgbClr val="C0C0C0"/>
                  </a:outerShdw>
                </a:effectLst>
                <a:latin typeface="Times New Roman" pitchFamily="18" charset="0"/>
                <a:ea typeface="仿宋_GB2312" pitchFamily="49" charset="-122"/>
              </a:rPr>
            </a:br>
            <a:endParaRPr lang="en-US" altLang="zh-CN" sz="2400">
              <a:effectLst>
                <a:outerShdw blurRad="38100" dist="38100" dir="2700000" algn="tl">
                  <a:srgbClr val="C0C0C0"/>
                </a:outerShdw>
              </a:effectLst>
              <a:latin typeface="Times New Roman" pitchFamily="18" charset="0"/>
              <a:ea typeface="仿宋_GB2312" pitchFamily="49" charset="-122"/>
            </a:endParaRP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【(1, 1, 1)</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(1, 1, 1)】</a:t>
            </a:r>
          </a:p>
          <a:p>
            <a:pPr marL="342900" indent="-342900">
              <a:spcBef>
                <a:spcPct val="20000"/>
              </a:spcBef>
              <a:buClr>
                <a:srgbClr val="FF9900"/>
              </a:buClr>
              <a:defRPr/>
            </a:pPr>
            <a:r>
              <a:rPr lang="zh-CN" altLang="en-US" sz="2400">
                <a:effectLst>
                  <a:outerShdw blurRad="38100" dist="38100" dir="2700000" algn="tl">
                    <a:srgbClr val="C0C0C0"/>
                  </a:outerShdw>
                </a:effectLst>
                <a:latin typeface="Times New Roman" pitchFamily="18" charset="0"/>
                <a:ea typeface="仿宋_GB2312" pitchFamily="49" charset="-122"/>
              </a:rPr>
              <a:t>覆盖 </a:t>
            </a:r>
            <a:r>
              <a:rPr lang="en-US" altLang="zh-CN" sz="2400">
                <a:effectLst>
                  <a:outerShdw blurRad="38100" dist="38100" dir="2700000" algn="tl">
                    <a:srgbClr val="C0C0C0"/>
                  </a:outerShdw>
                </a:effectLst>
                <a:latin typeface="Times New Roman" pitchFamily="18" charset="0"/>
                <a:ea typeface="仿宋_GB2312" pitchFamily="49" charset="-122"/>
              </a:rPr>
              <a:t>abd【L2】</a:t>
            </a:r>
          </a:p>
        </p:txBody>
      </p:sp>
    </p:spTree>
    <p:extLst>
      <p:ext uri="{BB962C8B-B14F-4D97-AF65-F5344CB8AC3E}">
        <p14:creationId xmlns:p14="http://schemas.microsoft.com/office/powerpoint/2010/main" val="267565091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6BDC158E-F8AF-4C41-8D8D-59F70CE1F376}"/>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判定覆盖</a:t>
            </a:r>
          </a:p>
        </p:txBody>
      </p:sp>
      <p:sp>
        <p:nvSpPr>
          <p:cNvPr id="239620" name="Rectangle 4">
            <a:extLst>
              <a:ext uri="{FF2B5EF4-FFF2-40B4-BE49-F238E27FC236}">
                <a16:creationId xmlns:a16="http://schemas.microsoft.com/office/drawing/2014/main" id="{62A79C29-F9F6-0A43-A776-BF859A30D40C}"/>
              </a:ext>
            </a:extLst>
          </p:cNvPr>
          <p:cNvSpPr>
            <a:spLocks noGrp="1" noChangeArrowheads="1"/>
          </p:cNvSpPr>
          <p:nvPr>
            <p:ph type="body" idx="1"/>
          </p:nvPr>
        </p:nvSpPr>
        <p:spPr>
          <a:xfrm>
            <a:off x="468313" y="1125538"/>
            <a:ext cx="8207375" cy="2103437"/>
          </a:xfrm>
        </p:spPr>
        <p:txBody>
          <a:bodyPr lIns="92075" tIns="46038" rIns="92075" bIns="46038"/>
          <a:lstStyle/>
          <a:p>
            <a:pPr eaLnBrk="1" hangingPunct="1">
              <a:lnSpc>
                <a:spcPct val="90000"/>
              </a:lnSpc>
              <a:buClr>
                <a:srgbClr val="FF9900"/>
              </a:buClr>
            </a:pPr>
            <a:r>
              <a:rPr lang="zh-CN" altLang="en-US" sz="2800">
                <a:effectLst>
                  <a:outerShdw blurRad="38100" dist="38100" dir="2700000" algn="tl">
                    <a:srgbClr val="C0C0C0"/>
                  </a:outerShdw>
                </a:effectLst>
                <a:latin typeface="楷体_GB2312" pitchFamily="49" charset="-122"/>
                <a:ea typeface="楷体_GB2312" pitchFamily="49" charset="-122"/>
              </a:rPr>
              <a:t>如果选择路径</a:t>
            </a:r>
            <a:r>
              <a:rPr lang="en-US" altLang="zh-CN" sz="2800">
                <a:effectLst>
                  <a:outerShdw blurRad="38100" dist="38100" dir="2700000" algn="tl">
                    <a:srgbClr val="C0C0C0"/>
                  </a:outerShdw>
                </a:effectLst>
                <a:latin typeface="楷体_GB2312" pitchFamily="49" charset="-122"/>
                <a:ea typeface="楷体_GB2312" pitchFamily="49" charset="-122"/>
              </a:rPr>
              <a:t>L3</a:t>
            </a:r>
            <a:r>
              <a:rPr lang="zh-CN" altLang="en-US" sz="2800">
                <a:effectLst>
                  <a:outerShdw blurRad="38100" dist="38100" dir="2700000" algn="tl">
                    <a:srgbClr val="C0C0C0"/>
                  </a:outerShdw>
                </a:effectLst>
                <a:latin typeface="楷体_GB2312" pitchFamily="49" charset="-122"/>
                <a:ea typeface="楷体_GB2312" pitchFamily="49" charset="-122"/>
              </a:rPr>
              <a:t>和</a:t>
            </a:r>
            <a:r>
              <a:rPr lang="en-US" altLang="zh-CN" sz="2800">
                <a:effectLst>
                  <a:outerShdw blurRad="38100" dist="38100" dir="2700000" algn="tl">
                    <a:srgbClr val="C0C0C0"/>
                  </a:outerShdw>
                </a:effectLst>
                <a:latin typeface="楷体_GB2312" pitchFamily="49" charset="-122"/>
                <a:ea typeface="楷体_GB2312" pitchFamily="49" charset="-122"/>
              </a:rPr>
              <a:t>L4</a:t>
            </a:r>
            <a:r>
              <a:rPr lang="zh-CN" altLang="en-US" sz="2800">
                <a:effectLst>
                  <a:outerShdw blurRad="38100" dist="38100" dir="2700000" algn="tl">
                    <a:srgbClr val="C0C0C0"/>
                  </a:outerShdw>
                </a:effectLst>
                <a:latin typeface="楷体_GB2312" pitchFamily="49" charset="-122"/>
                <a:ea typeface="楷体_GB2312" pitchFamily="49" charset="-122"/>
              </a:rPr>
              <a:t>，还可得另一组可用的测试用例</a:t>
            </a:r>
            <a:r>
              <a:rPr lang="en-US" altLang="zh-CN" sz="2800">
                <a:effectLst>
                  <a:outerShdw blurRad="38100" dist="38100" dir="2700000" algn="tl">
                    <a:srgbClr val="C0C0C0"/>
                  </a:outerShdw>
                </a:effectLst>
                <a:latin typeface="楷体_GB2312" pitchFamily="49" charset="-122"/>
                <a:ea typeface="楷体_GB2312" pitchFamily="49" charset="-122"/>
              </a:rPr>
              <a:t>:</a:t>
            </a:r>
            <a:br>
              <a:rPr lang="en-US" altLang="zh-CN" sz="2800">
                <a:effectLst>
                  <a:outerShdw blurRad="38100" dist="38100" dir="2700000" algn="tl">
                    <a:srgbClr val="C0C0C0"/>
                  </a:outerShdw>
                </a:effectLst>
                <a:latin typeface="楷体_GB2312" pitchFamily="49" charset="-122"/>
                <a:ea typeface="楷体_GB2312" pitchFamily="49" charset="-122"/>
              </a:rPr>
            </a:br>
            <a:r>
              <a:rPr lang="en-US" altLang="zh-CN" sz="2800">
                <a:effectLst>
                  <a:outerShdw blurRad="38100" dist="38100" dir="2700000" algn="tl">
                    <a:srgbClr val="C0C0C0"/>
                  </a:outerShdw>
                </a:effectLst>
                <a:latin typeface="楷体_GB2312" pitchFamily="49" charset="-122"/>
                <a:ea typeface="楷体_GB2312" pitchFamily="49" charset="-122"/>
              </a:rPr>
              <a:t>【(2, 1, 1)</a:t>
            </a:r>
            <a:r>
              <a:rPr lang="zh-CN" altLang="en-US" sz="2800">
                <a:effectLst>
                  <a:outerShdw blurRad="38100" dist="38100" dir="2700000" algn="tl">
                    <a:srgbClr val="C0C0C0"/>
                  </a:outerShdw>
                </a:effectLst>
                <a:latin typeface="楷体_GB2312" pitchFamily="49" charset="-122"/>
                <a:ea typeface="楷体_GB2312" pitchFamily="49" charset="-122"/>
              </a:rPr>
              <a:t>，</a:t>
            </a:r>
            <a:r>
              <a:rPr lang="en-US" altLang="zh-CN" sz="2800">
                <a:effectLst>
                  <a:outerShdw blurRad="38100" dist="38100" dir="2700000" algn="tl">
                    <a:srgbClr val="C0C0C0"/>
                  </a:outerShdw>
                </a:effectLst>
                <a:latin typeface="楷体_GB2312" pitchFamily="49" charset="-122"/>
                <a:ea typeface="楷体_GB2312" pitchFamily="49" charset="-122"/>
              </a:rPr>
              <a:t>(2, 1, 2)】</a:t>
            </a:r>
            <a:r>
              <a:rPr lang="zh-CN" altLang="en-US" sz="2800">
                <a:effectLst>
                  <a:outerShdw blurRad="38100" dist="38100" dir="2700000" algn="tl">
                    <a:srgbClr val="C0C0C0"/>
                  </a:outerShdw>
                </a:effectLst>
                <a:latin typeface="楷体_GB2312" pitchFamily="49" charset="-122"/>
                <a:ea typeface="楷体_GB2312" pitchFamily="49" charset="-122"/>
              </a:rPr>
              <a:t>覆盖 </a:t>
            </a:r>
            <a:r>
              <a:rPr lang="en-US" altLang="zh-CN" sz="2800">
                <a:effectLst>
                  <a:outerShdw blurRad="38100" dist="38100" dir="2700000" algn="tl">
                    <a:srgbClr val="C0C0C0"/>
                  </a:outerShdw>
                </a:effectLst>
                <a:latin typeface="楷体_GB2312" pitchFamily="49" charset="-122"/>
                <a:ea typeface="楷体_GB2312" pitchFamily="49" charset="-122"/>
              </a:rPr>
              <a:t>abe【L3】</a:t>
            </a:r>
            <a:br>
              <a:rPr lang="en-US" altLang="zh-CN" sz="2800">
                <a:effectLst>
                  <a:outerShdw blurRad="38100" dist="38100" dir="2700000" algn="tl">
                    <a:srgbClr val="C0C0C0"/>
                  </a:outerShdw>
                </a:effectLst>
                <a:latin typeface="楷体_GB2312" pitchFamily="49" charset="-122"/>
                <a:ea typeface="楷体_GB2312" pitchFamily="49" charset="-122"/>
              </a:rPr>
            </a:br>
            <a:r>
              <a:rPr lang="en-US" altLang="zh-CN" sz="2800">
                <a:effectLst>
                  <a:outerShdw blurRad="38100" dist="38100" dir="2700000" algn="tl">
                    <a:srgbClr val="C0C0C0"/>
                  </a:outerShdw>
                </a:effectLst>
                <a:latin typeface="楷体_GB2312" pitchFamily="49" charset="-122"/>
                <a:ea typeface="楷体_GB2312" pitchFamily="49" charset="-122"/>
              </a:rPr>
              <a:t>【(3, 0, 3)</a:t>
            </a:r>
            <a:r>
              <a:rPr lang="zh-CN" altLang="en-US" sz="2800">
                <a:effectLst>
                  <a:outerShdw blurRad="38100" dist="38100" dir="2700000" algn="tl">
                    <a:srgbClr val="C0C0C0"/>
                  </a:outerShdw>
                </a:effectLst>
                <a:latin typeface="楷体_GB2312" pitchFamily="49" charset="-122"/>
                <a:ea typeface="楷体_GB2312" pitchFamily="49" charset="-122"/>
              </a:rPr>
              <a:t>，</a:t>
            </a:r>
            <a:r>
              <a:rPr lang="en-US" altLang="zh-CN" sz="2800">
                <a:effectLst>
                  <a:outerShdw blurRad="38100" dist="38100" dir="2700000" algn="tl">
                    <a:srgbClr val="C0C0C0"/>
                  </a:outerShdw>
                </a:effectLst>
                <a:latin typeface="楷体_GB2312" pitchFamily="49" charset="-122"/>
                <a:ea typeface="楷体_GB2312" pitchFamily="49" charset="-122"/>
              </a:rPr>
              <a:t>(3, 1, 1)】</a:t>
            </a:r>
            <a:r>
              <a:rPr lang="zh-CN" altLang="en-US" sz="2800">
                <a:effectLst>
                  <a:outerShdw blurRad="38100" dist="38100" dir="2700000" algn="tl">
                    <a:srgbClr val="C0C0C0"/>
                  </a:outerShdw>
                </a:effectLst>
                <a:latin typeface="楷体_GB2312" pitchFamily="49" charset="-122"/>
                <a:ea typeface="楷体_GB2312" pitchFamily="49" charset="-122"/>
              </a:rPr>
              <a:t>覆盖 </a:t>
            </a:r>
            <a:r>
              <a:rPr lang="en-US" altLang="zh-CN" sz="2800">
                <a:effectLst>
                  <a:outerShdw blurRad="38100" dist="38100" dir="2700000" algn="tl">
                    <a:srgbClr val="C0C0C0"/>
                  </a:outerShdw>
                </a:effectLst>
                <a:latin typeface="楷体_GB2312" pitchFamily="49" charset="-122"/>
                <a:ea typeface="楷体_GB2312" pitchFamily="49" charset="-122"/>
              </a:rPr>
              <a:t>acd【L4】</a:t>
            </a:r>
            <a:br>
              <a:rPr lang="en-US" altLang="zh-CN" sz="2800">
                <a:effectLst>
                  <a:outerShdw blurRad="38100" dist="38100" dir="2700000" algn="tl">
                    <a:srgbClr val="C0C0C0"/>
                  </a:outerShdw>
                </a:effectLst>
                <a:latin typeface="楷体_GB2312" pitchFamily="49" charset="-122"/>
                <a:ea typeface="楷体_GB2312" pitchFamily="49" charset="-122"/>
              </a:rPr>
            </a:br>
            <a:endParaRPr lang="en-US" altLang="zh-CN" sz="2800">
              <a:effectLst>
                <a:outerShdw blurRad="38100" dist="38100" dir="2700000" algn="tl">
                  <a:srgbClr val="C0C0C0"/>
                </a:outerShdw>
              </a:effectLst>
              <a:latin typeface="楷体_GB2312" pitchFamily="49" charset="-122"/>
              <a:ea typeface="楷体_GB2312" pitchFamily="49" charset="-122"/>
            </a:endParaRPr>
          </a:p>
        </p:txBody>
      </p:sp>
      <p:pic>
        <p:nvPicPr>
          <p:cNvPr id="41988" name="Picture 6">
            <a:extLst>
              <a:ext uri="{FF2B5EF4-FFF2-40B4-BE49-F238E27FC236}">
                <a16:creationId xmlns:a16="http://schemas.microsoft.com/office/drawing/2014/main" id="{B8EF7A37-F043-744F-BEF0-724FD36062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2963863"/>
            <a:ext cx="3168674" cy="311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331018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15D7FC7-36E2-2847-9F28-798D1099D589}"/>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判定覆盖</a:t>
            </a:r>
          </a:p>
        </p:txBody>
      </p:sp>
      <p:sp>
        <p:nvSpPr>
          <p:cNvPr id="240644" name="Text Box 4">
            <a:extLst>
              <a:ext uri="{FF2B5EF4-FFF2-40B4-BE49-F238E27FC236}">
                <a16:creationId xmlns:a16="http://schemas.microsoft.com/office/drawing/2014/main" id="{9F316F30-8FE9-0742-AB95-B4A5C5F17E34}"/>
              </a:ext>
            </a:extLst>
          </p:cNvPr>
          <p:cNvSpPr txBox="1">
            <a:spLocks noChangeArrowheads="1"/>
          </p:cNvSpPr>
          <p:nvPr/>
        </p:nvSpPr>
        <p:spPr bwMode="auto">
          <a:xfrm>
            <a:off x="395288" y="1341438"/>
            <a:ext cx="8496300" cy="1735137"/>
          </a:xfrm>
          <a:prstGeom prst="rect">
            <a:avLst/>
          </a:prstGeom>
          <a:noFill/>
          <a:ln w="9525">
            <a:noFill/>
            <a:miter lim="800000"/>
            <a:headEnd/>
            <a:tailEnd/>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400" b="1">
                <a:effectLst>
                  <a:outerShdw blurRad="38100" dist="38100" dir="2700000" algn="tl">
                    <a:srgbClr val="C0C0C0"/>
                  </a:outerShdw>
                </a:effectLst>
                <a:latin typeface="楷体_GB2312" pitchFamily="49" charset="-122"/>
                <a:ea typeface="楷体_GB2312" pitchFamily="49" charset="-122"/>
              </a:rPr>
              <a:t>只是判定覆盖，还不能保证一定能查出在判断的条件中存在的错误。</a:t>
            </a:r>
          </a:p>
          <a:p>
            <a:pPr>
              <a:spcBef>
                <a:spcPct val="50000"/>
              </a:spcBef>
            </a:pPr>
            <a:r>
              <a:rPr kumimoji="1" lang="zh-CN" altLang="en-US" sz="2400" b="1">
                <a:effectLst>
                  <a:outerShdw blurRad="38100" dist="38100" dir="2700000" algn="tl">
                    <a:srgbClr val="C0C0C0"/>
                  </a:outerShdw>
                </a:effectLst>
                <a:latin typeface="楷体_GB2312" pitchFamily="49" charset="-122"/>
                <a:ea typeface="楷体_GB2312" pitchFamily="49" charset="-122"/>
              </a:rPr>
              <a:t>若将第二个判断中的条件</a:t>
            </a:r>
            <a:r>
              <a:rPr kumimoji="1" lang="en-US" altLang="zh-CN" sz="2400" b="1">
                <a:effectLst>
                  <a:outerShdw blurRad="38100" dist="38100" dir="2700000" algn="tl">
                    <a:srgbClr val="C0C0C0"/>
                  </a:outerShdw>
                </a:effectLst>
                <a:latin typeface="楷体_GB2312" pitchFamily="49" charset="-122"/>
                <a:ea typeface="楷体_GB2312" pitchFamily="49" charset="-122"/>
              </a:rPr>
              <a:t>x&gt;1</a:t>
            </a:r>
            <a:r>
              <a:rPr kumimoji="1" lang="zh-CN" altLang="en-US" sz="2400" b="1">
                <a:effectLst>
                  <a:outerShdw blurRad="38100" dist="38100" dir="2700000" algn="tl">
                    <a:srgbClr val="C0C0C0"/>
                  </a:outerShdw>
                </a:effectLst>
                <a:latin typeface="楷体_GB2312" pitchFamily="49" charset="-122"/>
                <a:ea typeface="楷体_GB2312" pitchFamily="49" charset="-122"/>
              </a:rPr>
              <a:t>错写成</a:t>
            </a:r>
            <a:r>
              <a:rPr kumimoji="1" lang="en-US" altLang="zh-CN" sz="2400" b="1">
                <a:effectLst>
                  <a:outerShdw blurRad="38100" dist="38100" dir="2700000" algn="tl">
                    <a:srgbClr val="C0C0C0"/>
                  </a:outerShdw>
                </a:effectLst>
                <a:latin typeface="楷体_GB2312" pitchFamily="49" charset="-122"/>
                <a:ea typeface="楷体_GB2312" pitchFamily="49" charset="-122"/>
              </a:rPr>
              <a:t>x&lt;1</a:t>
            </a:r>
            <a:r>
              <a:rPr kumimoji="1" lang="zh-CN" altLang="en-US" sz="2400" b="1">
                <a:effectLst>
                  <a:outerShdw blurRad="38100" dist="38100" dir="2700000" algn="tl">
                    <a:srgbClr val="C0C0C0"/>
                  </a:outerShdw>
                </a:effectLst>
                <a:latin typeface="楷体_GB2312" pitchFamily="49" charset="-122"/>
                <a:ea typeface="楷体_GB2312" pitchFamily="49" charset="-122"/>
              </a:rPr>
              <a:t>，上面两组测试用例，仍能得到同样结果。</a:t>
            </a:r>
          </a:p>
        </p:txBody>
      </p:sp>
      <p:sp>
        <p:nvSpPr>
          <p:cNvPr id="240645" name="Text Box 5">
            <a:extLst>
              <a:ext uri="{FF2B5EF4-FFF2-40B4-BE49-F238E27FC236}">
                <a16:creationId xmlns:a16="http://schemas.microsoft.com/office/drawing/2014/main" id="{A5B2F9D0-8CEA-3143-A871-E401FB0706CD}"/>
              </a:ext>
            </a:extLst>
          </p:cNvPr>
          <p:cNvSpPr txBox="1">
            <a:spLocks noChangeArrowheads="1"/>
          </p:cNvSpPr>
          <p:nvPr/>
        </p:nvSpPr>
        <p:spPr bwMode="auto">
          <a:xfrm>
            <a:off x="395288" y="3213100"/>
            <a:ext cx="5183187" cy="2913063"/>
          </a:xfrm>
          <a:prstGeom prst="rect">
            <a:avLst/>
          </a:prstGeom>
          <a:noFill/>
          <a:ln w="9525">
            <a:solidFill>
              <a:srgbClr val="0000FF"/>
            </a:solidFill>
            <a:miter lim="800000"/>
            <a:headEnd/>
            <a:tailEnd/>
          </a:ln>
          <a:effectLst/>
        </p:spPr>
        <p:txBody>
          <a:bodyPr>
            <a:spAutoFit/>
          </a:bodyPr>
          <a:lstStyle/>
          <a:p>
            <a:pPr>
              <a:lnSpc>
                <a:spcPct val="110000"/>
              </a:lnSpc>
              <a:defRPr/>
            </a:pPr>
            <a:r>
              <a:rPr kumimoji="1" lang="en-US" altLang="zh-CN" sz="2400" b="1" dirty="0">
                <a:solidFill>
                  <a:srgbClr val="002060"/>
                </a:solidFill>
                <a:latin typeface="Times New Roman" pitchFamily="18" charset="0"/>
              </a:rPr>
              <a:t>main()</a:t>
            </a:r>
          </a:p>
          <a:p>
            <a:pPr>
              <a:lnSpc>
                <a:spcPct val="110000"/>
              </a:lnSpc>
              <a:defRPr/>
            </a:pPr>
            <a:r>
              <a:rPr kumimoji="1" lang="en-US" altLang="zh-CN" sz="2400" b="1" dirty="0">
                <a:solidFill>
                  <a:srgbClr val="002060"/>
                </a:solidFill>
                <a:latin typeface="Times New Roman" pitchFamily="18" charset="0"/>
              </a:rPr>
              <a:t>{float A,B,X;</a:t>
            </a:r>
          </a:p>
          <a:p>
            <a:pPr>
              <a:lnSpc>
                <a:spcPct val="110000"/>
              </a:lnSpc>
              <a:defRPr/>
            </a:pPr>
            <a:r>
              <a:rPr kumimoji="1" lang="en-US" altLang="zh-CN" sz="2400" b="1" dirty="0">
                <a:solidFill>
                  <a:srgbClr val="002060"/>
                </a:solidFill>
                <a:latin typeface="Times New Roman" pitchFamily="18" charset="0"/>
              </a:rPr>
              <a:t> </a:t>
            </a:r>
            <a:r>
              <a:rPr kumimoji="1" lang="en-US" altLang="zh-CN" sz="2400" b="1" dirty="0" err="1">
                <a:solidFill>
                  <a:srgbClr val="002060"/>
                </a:solidFill>
                <a:latin typeface="Times New Roman" pitchFamily="18" charset="0"/>
              </a:rPr>
              <a:t>scanf</a:t>
            </a:r>
            <a:r>
              <a:rPr kumimoji="1" lang="en-US" altLang="zh-CN" sz="2400" b="1" dirty="0">
                <a:solidFill>
                  <a:srgbClr val="002060"/>
                </a:solidFill>
                <a:latin typeface="Times New Roman" pitchFamily="18" charset="0"/>
              </a:rPr>
              <a:t>(“%</a:t>
            </a:r>
            <a:r>
              <a:rPr kumimoji="1" lang="en-US" altLang="zh-CN" sz="2400" b="1" dirty="0" err="1">
                <a:solidFill>
                  <a:srgbClr val="002060"/>
                </a:solidFill>
                <a:latin typeface="Times New Roman" pitchFamily="18" charset="0"/>
              </a:rPr>
              <a:t>f%f%f</a:t>
            </a:r>
            <a:r>
              <a:rPr kumimoji="1" lang="en-US" altLang="zh-CN" sz="2400" b="1" dirty="0">
                <a:solidFill>
                  <a:srgbClr val="002060"/>
                </a:solidFill>
                <a:latin typeface="Times New Roman" pitchFamily="18" charset="0"/>
              </a:rPr>
              <a:t>”,&amp;A,&amp;B,&amp;X);</a:t>
            </a:r>
          </a:p>
          <a:p>
            <a:pPr>
              <a:lnSpc>
                <a:spcPct val="110000"/>
              </a:lnSpc>
              <a:defRPr/>
            </a:pPr>
            <a:r>
              <a:rPr kumimoji="1" lang="en-US" altLang="zh-CN" sz="2400" b="1" dirty="0">
                <a:solidFill>
                  <a:srgbClr val="002060"/>
                </a:solidFill>
                <a:latin typeface="Times New Roman" pitchFamily="18" charset="0"/>
              </a:rPr>
              <a:t> if  (A&gt;1 </a:t>
            </a:r>
            <a:r>
              <a:rPr kumimoji="1" lang="en-US" altLang="zh-CN" sz="2400" b="1" dirty="0">
                <a:solidFill>
                  <a:srgbClr val="002060"/>
                </a:solidFill>
                <a:effectLst>
                  <a:outerShdw blurRad="38100" dist="38100" dir="2700000" algn="tl">
                    <a:srgbClr val="C0C0C0"/>
                  </a:outerShdw>
                </a:effectLst>
                <a:latin typeface="Times New Roman" pitchFamily="18" charset="0"/>
              </a:rPr>
              <a:t>&amp;&amp; </a:t>
            </a:r>
            <a:r>
              <a:rPr kumimoji="1" lang="en-US" altLang="zh-CN" sz="2400" b="1" dirty="0">
                <a:solidFill>
                  <a:srgbClr val="002060"/>
                </a:solidFill>
                <a:latin typeface="Times New Roman" pitchFamily="18" charset="0"/>
              </a:rPr>
              <a:t>B= =0)    X=X/A;</a:t>
            </a:r>
          </a:p>
          <a:p>
            <a:pPr>
              <a:lnSpc>
                <a:spcPct val="110000"/>
              </a:lnSpc>
              <a:defRPr/>
            </a:pPr>
            <a:r>
              <a:rPr kumimoji="1" lang="en-US" altLang="zh-CN" sz="2400" b="1" dirty="0">
                <a:solidFill>
                  <a:srgbClr val="002060"/>
                </a:solidFill>
                <a:latin typeface="Times New Roman" pitchFamily="18" charset="0"/>
              </a:rPr>
              <a:t> if  (A==2||</a:t>
            </a:r>
            <a:r>
              <a:rPr kumimoji="1" lang="en-US" altLang="zh-CN" sz="2400" b="1" dirty="0">
                <a:solidFill>
                  <a:srgbClr val="FF0000"/>
                </a:solidFill>
                <a:latin typeface="Times New Roman" pitchFamily="18" charset="0"/>
              </a:rPr>
              <a:t>X&lt;1</a:t>
            </a:r>
            <a:r>
              <a:rPr kumimoji="1" lang="en-US" altLang="zh-CN" sz="2400" b="1" dirty="0">
                <a:solidFill>
                  <a:srgbClr val="002060"/>
                </a:solidFill>
                <a:latin typeface="Times New Roman" pitchFamily="18" charset="0"/>
              </a:rPr>
              <a:t>)       X=X+1;</a:t>
            </a:r>
          </a:p>
          <a:p>
            <a:pPr>
              <a:lnSpc>
                <a:spcPct val="110000"/>
              </a:lnSpc>
              <a:defRPr/>
            </a:pPr>
            <a:r>
              <a:rPr kumimoji="1" lang="en-US" altLang="zh-CN" sz="2400" b="1" dirty="0">
                <a:solidFill>
                  <a:srgbClr val="002060"/>
                </a:solidFill>
                <a:latin typeface="Times New Roman" pitchFamily="18" charset="0"/>
              </a:rPr>
              <a:t> </a:t>
            </a:r>
            <a:r>
              <a:rPr kumimoji="1" lang="en-US" altLang="zh-CN" sz="2400" b="1" dirty="0" err="1">
                <a:solidFill>
                  <a:srgbClr val="002060"/>
                </a:solidFill>
                <a:latin typeface="Times New Roman" pitchFamily="18" charset="0"/>
              </a:rPr>
              <a:t>printf</a:t>
            </a:r>
            <a:r>
              <a:rPr kumimoji="1" lang="en-US" altLang="zh-CN" sz="2400" b="1" dirty="0">
                <a:solidFill>
                  <a:srgbClr val="002060"/>
                </a:solidFill>
                <a:latin typeface="Times New Roman" pitchFamily="18" charset="0"/>
              </a:rPr>
              <a:t>(“A=%</a:t>
            </a:r>
            <a:r>
              <a:rPr kumimoji="1" lang="en-US" altLang="zh-CN" sz="2400" b="1" dirty="0" err="1">
                <a:solidFill>
                  <a:srgbClr val="002060"/>
                </a:solidFill>
                <a:latin typeface="Times New Roman" pitchFamily="18" charset="0"/>
              </a:rPr>
              <a:t>f,B</a:t>
            </a:r>
            <a:r>
              <a:rPr kumimoji="1" lang="en-US" altLang="zh-CN" sz="2400" b="1" dirty="0">
                <a:solidFill>
                  <a:srgbClr val="002060"/>
                </a:solidFill>
                <a:latin typeface="Times New Roman" pitchFamily="18" charset="0"/>
              </a:rPr>
              <a:t>=%</a:t>
            </a:r>
            <a:r>
              <a:rPr kumimoji="1" lang="en-US" altLang="zh-CN" sz="2400" b="1" dirty="0" err="1">
                <a:solidFill>
                  <a:srgbClr val="002060"/>
                </a:solidFill>
                <a:latin typeface="Times New Roman" pitchFamily="18" charset="0"/>
              </a:rPr>
              <a:t>f,X</a:t>
            </a:r>
            <a:r>
              <a:rPr kumimoji="1" lang="en-US" altLang="zh-CN" sz="2400" b="1" dirty="0">
                <a:solidFill>
                  <a:srgbClr val="002060"/>
                </a:solidFill>
                <a:latin typeface="Times New Roman" pitchFamily="18" charset="0"/>
              </a:rPr>
              <a:t>=%</a:t>
            </a:r>
            <a:r>
              <a:rPr kumimoji="1" lang="en-US" altLang="zh-CN" sz="2400" b="1" dirty="0" err="1">
                <a:solidFill>
                  <a:srgbClr val="002060"/>
                </a:solidFill>
                <a:latin typeface="Times New Roman" pitchFamily="18" charset="0"/>
              </a:rPr>
              <a:t>f”,A,B,X</a:t>
            </a:r>
            <a:r>
              <a:rPr kumimoji="1" lang="en-US" altLang="zh-CN" sz="2400" b="1" dirty="0">
                <a:solidFill>
                  <a:srgbClr val="002060"/>
                </a:solidFill>
                <a:latin typeface="Times New Roman" pitchFamily="18" charset="0"/>
              </a:rPr>
              <a:t>);</a:t>
            </a:r>
          </a:p>
          <a:p>
            <a:pPr>
              <a:lnSpc>
                <a:spcPct val="110000"/>
              </a:lnSpc>
              <a:defRPr/>
            </a:pPr>
            <a:r>
              <a:rPr kumimoji="1" lang="en-US" altLang="zh-CN" sz="2400" b="1" dirty="0">
                <a:solidFill>
                  <a:schemeClr val="bg2"/>
                </a:solidFill>
                <a:latin typeface="Times New Roman" pitchFamily="18" charset="0"/>
              </a:rPr>
              <a:t>}</a:t>
            </a:r>
          </a:p>
        </p:txBody>
      </p:sp>
      <p:sp>
        <p:nvSpPr>
          <p:cNvPr id="240646" name="Rectangle 6">
            <a:extLst>
              <a:ext uri="{FF2B5EF4-FFF2-40B4-BE49-F238E27FC236}">
                <a16:creationId xmlns:a16="http://schemas.microsoft.com/office/drawing/2014/main" id="{482EDCC6-F602-D040-870A-87CBEC2E6BBB}"/>
              </a:ext>
            </a:extLst>
          </p:cNvPr>
          <p:cNvSpPr>
            <a:spLocks noChangeArrowheads="1"/>
          </p:cNvSpPr>
          <p:nvPr/>
        </p:nvSpPr>
        <p:spPr bwMode="auto">
          <a:xfrm>
            <a:off x="5830888" y="2852738"/>
            <a:ext cx="3313112" cy="3673475"/>
          </a:xfrm>
          <a:prstGeom prst="rect">
            <a:avLst/>
          </a:prstGeom>
          <a:noFill/>
          <a:ln w="9525">
            <a:noFill/>
            <a:miter lim="800000"/>
            <a:headEnd/>
            <a:tailEnd/>
          </a:ln>
          <a:effectLst/>
        </p:spPr>
        <p:txBody>
          <a:bodyPr lIns="92075" tIns="46038" rIns="92075" bIns="46038"/>
          <a:lstStyle/>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ace【L1】: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【(2, 0, 4)</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(2, 0, 3)】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abd【L2】:</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【(1, 1, 1)</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(1, 1, 1)】</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abe【L3】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【(2, 1, 1)</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(2, 1, 2)】</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acd【L4】 :</a:t>
            </a:r>
          </a:p>
          <a:p>
            <a:pPr marL="342900" indent="-342900">
              <a:spcBef>
                <a:spcPct val="20000"/>
              </a:spcBef>
              <a:buClr>
                <a:srgbClr val="FF9900"/>
              </a:buClr>
              <a:defRPr/>
            </a:pPr>
            <a:r>
              <a:rPr lang="en-US" altLang="zh-CN" sz="2400">
                <a:effectLst>
                  <a:outerShdw blurRad="38100" dist="38100" dir="2700000" algn="tl">
                    <a:srgbClr val="C0C0C0"/>
                  </a:outerShdw>
                </a:effectLst>
                <a:latin typeface="Times New Roman" pitchFamily="18" charset="0"/>
                <a:ea typeface="仿宋_GB2312" pitchFamily="49" charset="-122"/>
              </a:rPr>
              <a:t>【(3, 0, 3)</a:t>
            </a:r>
            <a:r>
              <a:rPr lang="zh-CN" altLang="en-US" sz="2400">
                <a:effectLst>
                  <a:outerShdw blurRad="38100" dist="38100" dir="2700000" algn="tl">
                    <a:srgbClr val="C0C0C0"/>
                  </a:outerShdw>
                </a:effectLst>
                <a:latin typeface="Times New Roman" pitchFamily="18" charset="0"/>
                <a:ea typeface="仿宋_GB2312" pitchFamily="49" charset="-122"/>
              </a:rPr>
              <a:t>，</a:t>
            </a:r>
            <a:r>
              <a:rPr lang="en-US" altLang="zh-CN" sz="2400">
                <a:effectLst>
                  <a:outerShdw blurRad="38100" dist="38100" dir="2700000" algn="tl">
                    <a:srgbClr val="C0C0C0"/>
                  </a:outerShdw>
                </a:effectLst>
                <a:latin typeface="Times New Roman" pitchFamily="18" charset="0"/>
                <a:ea typeface="仿宋_GB2312" pitchFamily="49" charset="-122"/>
              </a:rPr>
              <a:t>(3, 1, 1)】</a:t>
            </a:r>
          </a:p>
        </p:txBody>
      </p:sp>
    </p:spTree>
    <p:extLst>
      <p:ext uri="{BB962C8B-B14F-4D97-AF65-F5344CB8AC3E}">
        <p14:creationId xmlns:p14="http://schemas.microsoft.com/office/powerpoint/2010/main" val="1171214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0645"/>
                                        </p:tgtEl>
                                        <p:attrNameLst>
                                          <p:attrName>style.visibility</p:attrName>
                                        </p:attrNameLst>
                                      </p:cBhvr>
                                      <p:to>
                                        <p:strVal val="visible"/>
                                      </p:to>
                                    </p:set>
                                    <p:anim calcmode="lin" valueType="num">
                                      <p:cBhvr additive="base">
                                        <p:cTn id="7" dur="500" fill="hold"/>
                                        <p:tgtEl>
                                          <p:spTgt spid="240645"/>
                                        </p:tgtEl>
                                        <p:attrNameLst>
                                          <p:attrName>ppt_x</p:attrName>
                                        </p:attrNameLst>
                                      </p:cBhvr>
                                      <p:tavLst>
                                        <p:tav tm="0">
                                          <p:val>
                                            <p:strVal val="1+#ppt_w/2"/>
                                          </p:val>
                                        </p:tav>
                                        <p:tav tm="100000">
                                          <p:val>
                                            <p:strVal val="#ppt_x"/>
                                          </p:val>
                                        </p:tav>
                                      </p:tavLst>
                                    </p:anim>
                                    <p:anim calcmode="lin" valueType="num">
                                      <p:cBhvr additive="base">
                                        <p:cTn id="8" dur="500" fill="hold"/>
                                        <p:tgtEl>
                                          <p:spTgt spid="2406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5" grpId="0" animBg="1"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Rectangle 2">
            <a:extLst>
              <a:ext uri="{FF2B5EF4-FFF2-40B4-BE49-F238E27FC236}">
                <a16:creationId xmlns:a16="http://schemas.microsoft.com/office/drawing/2014/main" id="{84FF3ACA-36A2-CF4F-982D-5BD5133199DF}"/>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条件覆盖</a:t>
            </a:r>
          </a:p>
        </p:txBody>
      </p:sp>
      <p:sp>
        <p:nvSpPr>
          <p:cNvPr id="241668" name="Rectangle 4">
            <a:extLst>
              <a:ext uri="{FF2B5EF4-FFF2-40B4-BE49-F238E27FC236}">
                <a16:creationId xmlns:a16="http://schemas.microsoft.com/office/drawing/2014/main" id="{EC2E6AE4-C890-E840-AD98-059219CD6A2D}"/>
              </a:ext>
            </a:extLst>
          </p:cNvPr>
          <p:cNvSpPr>
            <a:spLocks noGrp="1" noChangeArrowheads="1"/>
          </p:cNvSpPr>
          <p:nvPr>
            <p:ph type="body" sz="half" idx="1"/>
          </p:nvPr>
        </p:nvSpPr>
        <p:spPr>
          <a:xfrm>
            <a:off x="323850" y="1341438"/>
            <a:ext cx="8496300" cy="5183187"/>
          </a:xfrm>
        </p:spPr>
        <p:txBody>
          <a:bodyPr lIns="92075" tIns="46038" rIns="92075" bIns="46038"/>
          <a:lstStyle/>
          <a:p>
            <a:pPr eaLnBrk="1" hangingPunct="1"/>
            <a:r>
              <a:rPr lang="zh-CN" altLang="en-US" sz="2800" b="0">
                <a:effectLst>
                  <a:outerShdw blurRad="38100" dist="38100" dir="2700000" algn="tl">
                    <a:srgbClr val="C0C0C0"/>
                  </a:outerShdw>
                </a:effectLst>
                <a:latin typeface="楷体_GB2312" pitchFamily="49" charset="-122"/>
                <a:ea typeface="楷体_GB2312" pitchFamily="49" charset="-122"/>
              </a:rPr>
              <a:t>条件覆盖就是设计若干个测试用例，运行被测程序，使得程序中每个判断的每个条件的可能取值至少执行一次。</a:t>
            </a:r>
          </a:p>
          <a:p>
            <a:pPr eaLnBrk="1" hangingPunct="1"/>
            <a:r>
              <a:rPr lang="zh-CN" altLang="en-US" sz="2800" b="0">
                <a:effectLst>
                  <a:outerShdw blurRad="38100" dist="38100" dir="2700000" algn="tl">
                    <a:srgbClr val="C0C0C0"/>
                  </a:outerShdw>
                </a:effectLst>
                <a:latin typeface="楷体_GB2312" pitchFamily="49" charset="-122"/>
                <a:ea typeface="楷体_GB2312" pitchFamily="49" charset="-122"/>
              </a:rPr>
              <a:t>在图例中，我们事先可对所有条件的取值加以标记。例如，</a:t>
            </a:r>
          </a:p>
          <a:p>
            <a:pPr eaLnBrk="1" hangingPunct="1">
              <a:lnSpc>
                <a:spcPct val="120000"/>
              </a:lnSpc>
            </a:pP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A</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1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T1</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br>
              <a:rPr lang="zh-CN" altLang="en-US" sz="2800" b="0">
                <a:effectLst>
                  <a:outerShdw blurRad="38100" dist="38100" dir="2700000" algn="tl">
                    <a:srgbClr val="C0C0C0"/>
                  </a:outerShdw>
                </a:effectLst>
                <a:latin typeface="楷体_GB2312" pitchFamily="49" charset="-122"/>
                <a:ea typeface="楷体_GB2312" pitchFamily="49" charset="-122"/>
              </a:rPr>
            </a:b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B</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0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T2</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br>
              <a:rPr lang="zh-CN" altLang="en-US" sz="2800" b="0">
                <a:effectLst>
                  <a:outerShdw blurRad="38100" dist="38100" dir="2700000" algn="tl">
                    <a:srgbClr val="C0C0C0"/>
                  </a:outerShdw>
                </a:effectLst>
                <a:latin typeface="楷体_GB2312" pitchFamily="49" charset="-122"/>
                <a:ea typeface="楷体_GB2312" pitchFamily="49" charset="-122"/>
              </a:rPr>
            </a:b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A</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2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T3</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br>
              <a:rPr lang="zh-CN" altLang="en-US" sz="2800" b="0">
                <a:effectLst>
                  <a:outerShdw blurRad="38100" dist="38100" dir="2700000" algn="tl">
                    <a:srgbClr val="C0C0C0"/>
                  </a:outerShdw>
                </a:effectLst>
                <a:latin typeface="楷体_GB2312" pitchFamily="49" charset="-122"/>
                <a:ea typeface="楷体_GB2312" pitchFamily="49" charset="-122"/>
              </a:rPr>
            </a:br>
            <a:r>
              <a:rPr lang="zh-CN" altLang="en-US" sz="2800" b="0">
                <a:effectLst>
                  <a:outerShdw blurRad="38100" dist="38100" dir="2700000" algn="tl">
                    <a:srgbClr val="C0C0C0"/>
                  </a:outerShdw>
                </a:effectLst>
                <a:latin typeface="楷体_GB2312" pitchFamily="49" charset="-122"/>
                <a:ea typeface="楷体_GB2312" pitchFamily="49" charset="-122"/>
              </a:rPr>
              <a:t> 条件 </a:t>
            </a:r>
            <a:r>
              <a:rPr lang="en-US" altLang="zh-CN" sz="2800" b="0">
                <a:effectLst>
                  <a:outerShdw blurRad="38100" dist="38100" dir="2700000" algn="tl">
                    <a:srgbClr val="C0C0C0"/>
                  </a:outerShdw>
                </a:effectLst>
                <a:latin typeface="楷体_GB2312" pitchFamily="49" charset="-122"/>
                <a:ea typeface="楷体_GB2312" pitchFamily="49" charset="-122"/>
              </a:rPr>
              <a:t>X</a:t>
            </a:r>
            <a:r>
              <a:rPr lang="zh-CN" altLang="en-US" sz="2800" b="0">
                <a:effectLst>
                  <a:outerShdw blurRad="38100" dist="38100" dir="2700000" algn="tl">
                    <a:srgbClr val="C0C0C0"/>
                  </a:outerShdw>
                </a:effectLst>
                <a:latin typeface="楷体_GB2312" pitchFamily="49" charset="-122"/>
                <a:ea typeface="楷体_GB2312" pitchFamily="49" charset="-122"/>
              </a:rPr>
              <a:t>＞</a:t>
            </a:r>
            <a:r>
              <a:rPr lang="en-US" altLang="zh-CN" sz="2800" b="0">
                <a:effectLst>
                  <a:outerShdw blurRad="38100" dist="38100" dir="2700000" algn="tl">
                    <a:srgbClr val="C0C0C0"/>
                  </a:outerShdw>
                </a:effectLst>
                <a:latin typeface="楷体_GB2312" pitchFamily="49" charset="-122"/>
                <a:ea typeface="楷体_GB2312" pitchFamily="49" charset="-122"/>
              </a:rPr>
              <a:t>1 </a:t>
            </a:r>
            <a:r>
              <a:rPr lang="zh-CN" altLang="en-US" sz="2800" b="0">
                <a:effectLst>
                  <a:outerShdw blurRad="38100" dist="38100" dir="2700000" algn="tl">
                    <a:srgbClr val="C0C0C0"/>
                  </a:outerShdw>
                </a:effectLst>
                <a:latin typeface="楷体_GB2312" pitchFamily="49" charset="-122"/>
                <a:ea typeface="楷体_GB2312" pitchFamily="49" charset="-122"/>
              </a:rPr>
              <a:t>取真为</a:t>
            </a:r>
            <a:r>
              <a:rPr lang="en-US" altLang="zh-CN" sz="2800">
                <a:latin typeface="楷体_GB2312" pitchFamily="49" charset="-122"/>
                <a:ea typeface="楷体_GB2312" pitchFamily="49" charset="-122"/>
              </a:rPr>
              <a:t>T4</a:t>
            </a:r>
            <a:r>
              <a:rPr lang="en-US" altLang="zh-CN" sz="2800" b="0">
                <a:effectLst>
                  <a:outerShdw blurRad="38100" dist="38100" dir="2700000" algn="tl">
                    <a:srgbClr val="C0C0C0"/>
                  </a:outerShdw>
                </a:effectLst>
                <a:latin typeface="楷体_GB2312" pitchFamily="49" charset="-122"/>
                <a:ea typeface="楷体_GB2312" pitchFamily="49" charset="-122"/>
              </a:rPr>
              <a:t> </a:t>
            </a:r>
            <a:r>
              <a:rPr lang="zh-CN" altLang="en-US" sz="2800" b="0">
                <a:effectLst>
                  <a:outerShdw blurRad="38100" dist="38100" dir="2700000" algn="tl">
                    <a:srgbClr val="C0C0C0"/>
                  </a:outerShdw>
                </a:effectLst>
                <a:latin typeface="楷体_GB2312" pitchFamily="49" charset="-122"/>
                <a:ea typeface="楷体_GB2312" pitchFamily="49" charset="-122"/>
              </a:rPr>
              <a:t>，取假为</a:t>
            </a:r>
          </a:p>
        </p:txBody>
      </p:sp>
      <p:graphicFrame>
        <p:nvGraphicFramePr>
          <p:cNvPr id="1026" name="Object 5">
            <a:extLst>
              <a:ext uri="{FF2B5EF4-FFF2-40B4-BE49-F238E27FC236}">
                <a16:creationId xmlns:a16="http://schemas.microsoft.com/office/drawing/2014/main" id="{9DE2E122-7E2B-6D49-ADBA-F588A9F171D0}"/>
              </a:ext>
            </a:extLst>
          </p:cNvPr>
          <p:cNvGraphicFramePr>
            <a:graphicFrameLocks noChangeAspect="1"/>
          </p:cNvGraphicFramePr>
          <p:nvPr/>
        </p:nvGraphicFramePr>
        <p:xfrm>
          <a:off x="5867400" y="4779963"/>
          <a:ext cx="379413" cy="431800"/>
        </p:xfrm>
        <a:graphic>
          <a:graphicData uri="http://schemas.openxmlformats.org/presentationml/2006/ole">
            <mc:AlternateContent xmlns:mc="http://schemas.openxmlformats.org/markup-compatibility/2006">
              <mc:Choice xmlns:v="urn:schemas-microsoft-com:vml" Requires="v">
                <p:oleObj spid="_x0000_s97305" name="Equation" r:id="rId3" imgW="4102100" imgH="4686300" progId="Equation.2">
                  <p:embed/>
                </p:oleObj>
              </mc:Choice>
              <mc:Fallback>
                <p:oleObj name="Equation" r:id="rId3" imgW="4102100" imgH="4686300" progId="Equation.2">
                  <p:embed/>
                  <p:pic>
                    <p:nvPicPr>
                      <p:cNvPr id="1026" name="Object 5">
                        <a:extLst>
                          <a:ext uri="{FF2B5EF4-FFF2-40B4-BE49-F238E27FC236}">
                            <a16:creationId xmlns:a16="http://schemas.microsoft.com/office/drawing/2014/main" id="{9DE2E122-7E2B-6D49-ADBA-F588A9F171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4779963"/>
                        <a:ext cx="3794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7" name="Object 6">
            <a:extLst>
              <a:ext uri="{FF2B5EF4-FFF2-40B4-BE49-F238E27FC236}">
                <a16:creationId xmlns:a16="http://schemas.microsoft.com/office/drawing/2014/main" id="{CCB21074-D1F4-2943-80CF-17668917B1BB}"/>
              </a:ext>
            </a:extLst>
          </p:cNvPr>
          <p:cNvGraphicFramePr>
            <a:graphicFrameLocks noChangeAspect="1"/>
          </p:cNvGraphicFramePr>
          <p:nvPr/>
        </p:nvGraphicFramePr>
        <p:xfrm>
          <a:off x="5829300" y="3725863"/>
          <a:ext cx="393700" cy="449262"/>
        </p:xfrm>
        <a:graphic>
          <a:graphicData uri="http://schemas.openxmlformats.org/presentationml/2006/ole">
            <mc:AlternateContent xmlns:mc="http://schemas.openxmlformats.org/markup-compatibility/2006">
              <mc:Choice xmlns:v="urn:schemas-microsoft-com:vml" Requires="v">
                <p:oleObj spid="_x0000_s97306" name="Equation" r:id="rId5" imgW="4102100" imgH="4686300" progId="Equation.2">
                  <p:embed/>
                </p:oleObj>
              </mc:Choice>
              <mc:Fallback>
                <p:oleObj name="Equation" r:id="rId5" imgW="4102100" imgH="4686300" progId="Equation.2">
                  <p:embed/>
                  <p:pic>
                    <p:nvPicPr>
                      <p:cNvPr id="1027" name="Object 6">
                        <a:extLst>
                          <a:ext uri="{FF2B5EF4-FFF2-40B4-BE49-F238E27FC236}">
                            <a16:creationId xmlns:a16="http://schemas.microsoft.com/office/drawing/2014/main" id="{CCB21074-D1F4-2943-80CF-17668917B1B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29300" y="3725863"/>
                        <a:ext cx="393700" cy="44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8" name="Object 7">
            <a:extLst>
              <a:ext uri="{FF2B5EF4-FFF2-40B4-BE49-F238E27FC236}">
                <a16:creationId xmlns:a16="http://schemas.microsoft.com/office/drawing/2014/main" id="{9FF68C9E-E6A7-4A47-835D-CB5CAFF2653B}"/>
              </a:ext>
            </a:extLst>
          </p:cNvPr>
          <p:cNvGraphicFramePr>
            <a:graphicFrameLocks noChangeAspect="1"/>
          </p:cNvGraphicFramePr>
          <p:nvPr/>
        </p:nvGraphicFramePr>
        <p:xfrm>
          <a:off x="5846763" y="4254500"/>
          <a:ext cx="431800" cy="431800"/>
        </p:xfrm>
        <a:graphic>
          <a:graphicData uri="http://schemas.openxmlformats.org/presentationml/2006/ole">
            <mc:AlternateContent xmlns:mc="http://schemas.openxmlformats.org/markup-compatibility/2006">
              <mc:Choice xmlns:v="urn:schemas-microsoft-com:vml" Requires="v">
                <p:oleObj spid="_x0000_s97307" name="Equation" r:id="rId7" imgW="4394200" imgH="4686300" progId="Equation.2">
                  <p:embed/>
                </p:oleObj>
              </mc:Choice>
              <mc:Fallback>
                <p:oleObj name="Equation" r:id="rId7" imgW="4394200" imgH="4686300" progId="Equation.2">
                  <p:embed/>
                  <p:pic>
                    <p:nvPicPr>
                      <p:cNvPr id="1028" name="Object 7">
                        <a:extLst>
                          <a:ext uri="{FF2B5EF4-FFF2-40B4-BE49-F238E27FC236}">
                            <a16:creationId xmlns:a16="http://schemas.microsoft.com/office/drawing/2014/main" id="{9FF68C9E-E6A7-4A47-835D-CB5CAFF2653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6763" y="4254500"/>
                        <a:ext cx="431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9" name="Object 8">
            <a:extLst>
              <a:ext uri="{FF2B5EF4-FFF2-40B4-BE49-F238E27FC236}">
                <a16:creationId xmlns:a16="http://schemas.microsoft.com/office/drawing/2014/main" id="{96B09549-E36E-E844-8866-BE016BFAFE7C}"/>
              </a:ext>
            </a:extLst>
          </p:cNvPr>
          <p:cNvGraphicFramePr>
            <a:graphicFrameLocks noChangeAspect="1"/>
          </p:cNvGraphicFramePr>
          <p:nvPr/>
        </p:nvGraphicFramePr>
        <p:xfrm>
          <a:off x="5889625" y="5310188"/>
          <a:ext cx="404813" cy="431800"/>
        </p:xfrm>
        <a:graphic>
          <a:graphicData uri="http://schemas.openxmlformats.org/presentationml/2006/ole">
            <mc:AlternateContent xmlns:mc="http://schemas.openxmlformats.org/markup-compatibility/2006">
              <mc:Choice xmlns:v="urn:schemas-microsoft-com:vml" Requires="v">
                <p:oleObj spid="_x0000_s97308" name="Equation" r:id="rId9" imgW="4394200" imgH="4686300" progId="Equation.2">
                  <p:embed/>
                </p:oleObj>
              </mc:Choice>
              <mc:Fallback>
                <p:oleObj name="Equation" r:id="rId9" imgW="4394200" imgH="4686300" progId="Equation.2">
                  <p:embed/>
                  <p:pic>
                    <p:nvPicPr>
                      <p:cNvPr id="1029" name="Object 8">
                        <a:extLst>
                          <a:ext uri="{FF2B5EF4-FFF2-40B4-BE49-F238E27FC236}">
                            <a16:creationId xmlns:a16="http://schemas.microsoft.com/office/drawing/2014/main" id="{96B09549-E36E-E844-8866-BE016BFAFE7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89625" y="5310188"/>
                        <a:ext cx="404813"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8295020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a:extLst>
              <a:ext uri="{FF2B5EF4-FFF2-40B4-BE49-F238E27FC236}">
                <a16:creationId xmlns:a16="http://schemas.microsoft.com/office/drawing/2014/main" id="{582B4F01-4201-CE4C-96B9-445E379AB295}"/>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条件覆盖</a:t>
            </a:r>
          </a:p>
        </p:txBody>
      </p:sp>
      <p:sp>
        <p:nvSpPr>
          <p:cNvPr id="242692" name="Rectangle 4">
            <a:extLst>
              <a:ext uri="{FF2B5EF4-FFF2-40B4-BE49-F238E27FC236}">
                <a16:creationId xmlns:a16="http://schemas.microsoft.com/office/drawing/2014/main" id="{F4FFE593-42BD-CD4C-98E0-B6D1D338407F}"/>
              </a:ext>
            </a:extLst>
          </p:cNvPr>
          <p:cNvSpPr>
            <a:spLocks noGrp="1" noChangeArrowheads="1"/>
          </p:cNvSpPr>
          <p:nvPr>
            <p:ph type="body" idx="1"/>
          </p:nvPr>
        </p:nvSpPr>
        <p:spPr>
          <a:xfrm>
            <a:off x="539750" y="1125538"/>
            <a:ext cx="8280400" cy="1871662"/>
          </a:xfrm>
        </p:spPr>
        <p:txBody>
          <a:bodyPr lIns="92075" tIns="46038" rIns="92075" bIns="46038"/>
          <a:lstStyle/>
          <a:p>
            <a:pPr lvl="1" eaLnBrk="1" hangingPunct="1"/>
            <a:r>
              <a:rPr lang="en-US" altLang="zh-CN" sz="2400"/>
              <a:t>   </a:t>
            </a:r>
            <a:r>
              <a:rPr lang="zh-CN" altLang="en-US" sz="2400" u="sng">
                <a:effectLst>
                  <a:outerShdw blurRad="38100" dist="38100" dir="2700000" algn="tl">
                    <a:srgbClr val="C0C0C0"/>
                  </a:outerShdw>
                </a:effectLst>
                <a:latin typeface="宋体" panose="02010600030101010101" pitchFamily="2" charset="-122"/>
                <a:ea typeface="宋体" panose="02010600030101010101" pitchFamily="2" charset="-122"/>
              </a:rPr>
              <a:t>测试用例  </a:t>
            </a:r>
            <a:r>
              <a:rPr lang="zh-CN" altLang="en-US" sz="2400">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2400" u="sng">
                <a:effectLst>
                  <a:outerShdw blurRad="38100" dist="38100" dir="2700000" algn="tl">
                    <a:srgbClr val="C0C0C0"/>
                  </a:outerShdw>
                </a:effectLst>
                <a:latin typeface="宋体" panose="02010600030101010101" pitchFamily="2" charset="-122"/>
                <a:ea typeface="宋体" panose="02010600030101010101" pitchFamily="2" charset="-122"/>
              </a:rPr>
              <a:t>覆盖分支</a:t>
            </a:r>
            <a:r>
              <a:rPr lang="zh-CN" altLang="en-US" sz="2400">
                <a:effectLst>
                  <a:outerShdw blurRad="38100" dist="38100" dir="2700000" algn="tl">
                    <a:srgbClr val="C0C0C0"/>
                  </a:outerShdw>
                </a:effectLst>
                <a:latin typeface="宋体" panose="02010600030101010101" pitchFamily="2" charset="-122"/>
                <a:ea typeface="宋体" panose="02010600030101010101" pitchFamily="2" charset="-122"/>
              </a:rPr>
              <a:t>    </a:t>
            </a:r>
            <a:r>
              <a:rPr lang="zh-CN" altLang="en-US" sz="2400" u="sng">
                <a:effectLst>
                  <a:outerShdw blurRad="38100" dist="38100" dir="2700000" algn="tl">
                    <a:srgbClr val="C0C0C0"/>
                  </a:outerShdw>
                </a:effectLst>
                <a:latin typeface="宋体" panose="02010600030101010101" pitchFamily="2" charset="-122"/>
                <a:ea typeface="宋体" panose="02010600030101010101" pitchFamily="2" charset="-122"/>
              </a:rPr>
              <a:t>条件取值</a:t>
            </a:r>
            <a:endParaRPr lang="zh-CN" altLang="en-US" sz="2400">
              <a:effectLst>
                <a:outerShdw blurRad="38100" dist="38100" dir="2700000" algn="tl">
                  <a:srgbClr val="C0C0C0"/>
                </a:outerShdw>
              </a:effectLst>
              <a:latin typeface="宋体" panose="02010600030101010101" pitchFamily="2" charset="-122"/>
              <a:ea typeface="宋体" panose="02010600030101010101" pitchFamily="2" charset="-122"/>
            </a:endParaRPr>
          </a:p>
          <a:p>
            <a:pPr eaLnBrk="1" hangingPunct="1"/>
            <a:r>
              <a:rPr lang="en-US" altLang="zh-CN" sz="2400" b="0">
                <a:effectLst>
                  <a:outerShdw blurRad="38100" dist="38100" dir="2700000" algn="tl">
                    <a:srgbClr val="C0C0C0"/>
                  </a:outerShdw>
                </a:effectLst>
                <a:ea typeface="宋体" panose="02010600030101010101" pitchFamily="2" charset="-122"/>
              </a:rPr>
              <a:t>【(2, 0, 4)</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(2, 0, 3)】    L1(c, e)  </a:t>
            </a:r>
          </a:p>
          <a:p>
            <a:pPr eaLnBrk="1" hangingPunct="1"/>
            <a:r>
              <a:rPr lang="en-US" altLang="zh-CN" sz="2400" b="0">
                <a:effectLst>
                  <a:outerShdw blurRad="38100" dist="38100" dir="2700000" algn="tl">
                    <a:srgbClr val="C0C0C0"/>
                  </a:outerShdw>
                </a:effectLst>
                <a:ea typeface="宋体" panose="02010600030101010101" pitchFamily="2" charset="-122"/>
              </a:rPr>
              <a:t>【(1, 0, 1)</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(1, 0, 1)】    L2(b, d)  </a:t>
            </a:r>
          </a:p>
          <a:p>
            <a:pPr eaLnBrk="1" hangingPunct="1"/>
            <a:r>
              <a:rPr lang="en-US" altLang="zh-CN" sz="2400" b="0">
                <a:effectLst>
                  <a:outerShdw blurRad="38100" dist="38100" dir="2700000" algn="tl">
                    <a:srgbClr val="C0C0C0"/>
                  </a:outerShdw>
                </a:effectLst>
                <a:ea typeface="宋体" panose="02010600030101010101" pitchFamily="2" charset="-122"/>
              </a:rPr>
              <a:t>【(2, 1, 1)</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(2, 1, 2)】    L3(b, e)</a:t>
            </a:r>
          </a:p>
          <a:p>
            <a:pPr eaLnBrk="1" hangingPunct="1">
              <a:lnSpc>
                <a:spcPct val="110000"/>
              </a:lnSpc>
              <a:buFontTx/>
              <a:buNone/>
            </a:pPr>
            <a:endParaRPr lang="en-US" altLang="zh-CN" sz="2400" b="0">
              <a:effectLst>
                <a:outerShdw blurRad="38100" dist="38100" dir="2700000" algn="tl">
                  <a:srgbClr val="C0C0C0"/>
                </a:outerShdw>
              </a:effectLst>
              <a:latin typeface="Times New Roman" panose="02020603050405020304" pitchFamily="18" charset="0"/>
              <a:ea typeface="仿宋_GB2312" pitchFamily="49" charset="-122"/>
            </a:endParaRPr>
          </a:p>
        </p:txBody>
      </p:sp>
      <p:graphicFrame>
        <p:nvGraphicFramePr>
          <p:cNvPr id="2050" name="Object 5">
            <a:extLst>
              <a:ext uri="{FF2B5EF4-FFF2-40B4-BE49-F238E27FC236}">
                <a16:creationId xmlns:a16="http://schemas.microsoft.com/office/drawing/2014/main" id="{7C7CAB07-276E-E242-92F5-8A627E68F6E1}"/>
              </a:ext>
            </a:extLst>
          </p:cNvPr>
          <p:cNvGraphicFramePr>
            <a:graphicFrameLocks noChangeAspect="1"/>
          </p:cNvGraphicFramePr>
          <p:nvPr/>
        </p:nvGraphicFramePr>
        <p:xfrm>
          <a:off x="6156325" y="1557338"/>
          <a:ext cx="1728788" cy="412750"/>
        </p:xfrm>
        <a:graphic>
          <a:graphicData uri="http://schemas.openxmlformats.org/presentationml/2006/ole">
            <mc:AlternateContent xmlns:mc="http://schemas.openxmlformats.org/markup-compatibility/2006">
              <mc:Choice xmlns:v="urn:schemas-microsoft-com:vml" Requires="v">
                <p:oleObj spid="_x0000_s98323" name="Equation" r:id="rId3" imgW="13462000" imgH="3505200" progId="Equation.2">
                  <p:embed/>
                </p:oleObj>
              </mc:Choice>
              <mc:Fallback>
                <p:oleObj name="Equation" r:id="rId3" imgW="13462000" imgH="3505200" progId="Equation.2">
                  <p:embed/>
                  <p:pic>
                    <p:nvPicPr>
                      <p:cNvPr id="2050" name="Object 5">
                        <a:extLst>
                          <a:ext uri="{FF2B5EF4-FFF2-40B4-BE49-F238E27FC236}">
                            <a16:creationId xmlns:a16="http://schemas.microsoft.com/office/drawing/2014/main" id="{7C7CAB07-276E-E242-92F5-8A627E68F6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6325" y="1557338"/>
                        <a:ext cx="1728788" cy="412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6">
            <a:extLst>
              <a:ext uri="{FF2B5EF4-FFF2-40B4-BE49-F238E27FC236}">
                <a16:creationId xmlns:a16="http://schemas.microsoft.com/office/drawing/2014/main" id="{352A781A-9268-1546-8E3A-A7092D95122C}"/>
              </a:ext>
            </a:extLst>
          </p:cNvPr>
          <p:cNvGraphicFramePr>
            <a:graphicFrameLocks noChangeAspect="1"/>
          </p:cNvGraphicFramePr>
          <p:nvPr/>
        </p:nvGraphicFramePr>
        <p:xfrm>
          <a:off x="6156325" y="1916113"/>
          <a:ext cx="1657350" cy="541337"/>
        </p:xfrm>
        <a:graphic>
          <a:graphicData uri="http://schemas.openxmlformats.org/presentationml/2006/ole">
            <mc:AlternateContent xmlns:mc="http://schemas.openxmlformats.org/markup-compatibility/2006">
              <mc:Choice xmlns:v="urn:schemas-microsoft-com:vml" Requires="v">
                <p:oleObj spid="_x0000_s98324" name="公式" r:id="rId5" imgW="13754100" imgH="4978400" progId="Equation.3">
                  <p:embed/>
                </p:oleObj>
              </mc:Choice>
              <mc:Fallback>
                <p:oleObj name="公式" r:id="rId5" imgW="13754100" imgH="4978400" progId="Equation.3">
                  <p:embed/>
                  <p:pic>
                    <p:nvPicPr>
                      <p:cNvPr id="2051" name="Object 6">
                        <a:extLst>
                          <a:ext uri="{FF2B5EF4-FFF2-40B4-BE49-F238E27FC236}">
                            <a16:creationId xmlns:a16="http://schemas.microsoft.com/office/drawing/2014/main" id="{352A781A-9268-1546-8E3A-A7092D9512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325" y="1916113"/>
                        <a:ext cx="1657350" cy="541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 name="Object 7">
            <a:extLst>
              <a:ext uri="{FF2B5EF4-FFF2-40B4-BE49-F238E27FC236}">
                <a16:creationId xmlns:a16="http://schemas.microsoft.com/office/drawing/2014/main" id="{CF5FD55F-D888-7743-B683-2169F6F8A8B2}"/>
              </a:ext>
            </a:extLst>
          </p:cNvPr>
          <p:cNvGraphicFramePr>
            <a:graphicFrameLocks noChangeAspect="1"/>
          </p:cNvGraphicFramePr>
          <p:nvPr/>
        </p:nvGraphicFramePr>
        <p:xfrm>
          <a:off x="6156325" y="2420938"/>
          <a:ext cx="1728788" cy="544512"/>
        </p:xfrm>
        <a:graphic>
          <a:graphicData uri="http://schemas.openxmlformats.org/presentationml/2006/ole">
            <mc:AlternateContent xmlns:mc="http://schemas.openxmlformats.org/markup-compatibility/2006">
              <mc:Choice xmlns:v="urn:schemas-microsoft-com:vml" Requires="v">
                <p:oleObj spid="_x0000_s98325" name="Equation" r:id="rId7" imgW="13169900" imgH="4686300" progId="Equation.2">
                  <p:embed/>
                </p:oleObj>
              </mc:Choice>
              <mc:Fallback>
                <p:oleObj name="Equation" r:id="rId7" imgW="13169900" imgH="4686300" progId="Equation.2">
                  <p:embed/>
                  <p:pic>
                    <p:nvPicPr>
                      <p:cNvPr id="2052" name="Object 7">
                        <a:extLst>
                          <a:ext uri="{FF2B5EF4-FFF2-40B4-BE49-F238E27FC236}">
                            <a16:creationId xmlns:a16="http://schemas.microsoft.com/office/drawing/2014/main" id="{CF5FD55F-D888-7743-B683-2169F6F8A8B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56325" y="2420938"/>
                        <a:ext cx="1728788" cy="544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055" name="Picture 8">
            <a:extLst>
              <a:ext uri="{FF2B5EF4-FFF2-40B4-BE49-F238E27FC236}">
                <a16:creationId xmlns:a16="http://schemas.microsoft.com/office/drawing/2014/main" id="{A3442FFC-8E4A-D34E-AFB8-9938E19F994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8313" y="2963863"/>
            <a:ext cx="3384550" cy="3042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6" name="Text Box 9">
            <a:extLst>
              <a:ext uri="{FF2B5EF4-FFF2-40B4-BE49-F238E27FC236}">
                <a16:creationId xmlns:a16="http://schemas.microsoft.com/office/drawing/2014/main" id="{8689051A-003E-DD4E-937C-6611E129C7F2}"/>
              </a:ext>
            </a:extLst>
          </p:cNvPr>
          <p:cNvSpPr txBox="1">
            <a:spLocks noChangeArrowheads="1"/>
          </p:cNvSpPr>
          <p:nvPr/>
        </p:nvSpPr>
        <p:spPr bwMode="auto">
          <a:xfrm>
            <a:off x="4787900" y="3213100"/>
            <a:ext cx="3960813"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a:solidFill>
                  <a:srgbClr val="0000FF"/>
                </a:solidFill>
                <a:latin typeface="楷体_GB2312" pitchFamily="49" charset="-122"/>
                <a:ea typeface="楷体_GB2312" pitchFamily="49" charset="-122"/>
              </a:rPr>
              <a:t>这组测试用例不但覆盖了所有判断的取真分支和取假分支</a:t>
            </a:r>
            <a:r>
              <a:rPr kumimoji="1" lang="en-US" altLang="zh-CN" sz="2800" b="1">
                <a:solidFill>
                  <a:srgbClr val="0000FF"/>
                </a:solidFill>
                <a:latin typeface="楷体_GB2312" pitchFamily="49" charset="-122"/>
                <a:ea typeface="楷体_GB2312" pitchFamily="49" charset="-122"/>
              </a:rPr>
              <a:t>, </a:t>
            </a:r>
            <a:r>
              <a:rPr kumimoji="1" lang="zh-CN" altLang="en-US" sz="2800" b="1">
                <a:solidFill>
                  <a:srgbClr val="0000FF"/>
                </a:solidFill>
                <a:latin typeface="楷体_GB2312" pitchFamily="49" charset="-122"/>
                <a:ea typeface="楷体_GB2312" pitchFamily="49" charset="-122"/>
              </a:rPr>
              <a:t>而且覆盖了判断中所有条件的可能取值</a:t>
            </a:r>
            <a:r>
              <a:rPr kumimoji="1" lang="en-US" altLang="zh-CN" sz="2800" b="1">
                <a:solidFill>
                  <a:srgbClr val="0000FF"/>
                </a:solidFill>
                <a:latin typeface="楷体_GB2312" pitchFamily="49" charset="-122"/>
                <a:ea typeface="楷体_GB2312" pitchFamily="49" charset="-122"/>
              </a:rPr>
              <a:t>;</a:t>
            </a:r>
          </a:p>
        </p:txBody>
      </p:sp>
    </p:spTree>
    <p:extLst>
      <p:ext uri="{BB962C8B-B14F-4D97-AF65-F5344CB8AC3E}">
        <p14:creationId xmlns:p14="http://schemas.microsoft.com/office/powerpoint/2010/main" val="320369371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a:extLst>
              <a:ext uri="{FF2B5EF4-FFF2-40B4-BE49-F238E27FC236}">
                <a16:creationId xmlns:a16="http://schemas.microsoft.com/office/drawing/2014/main" id="{1DF29B28-9395-5440-9E0B-0DA2FC0C7DFC}"/>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条件覆盖</a:t>
            </a:r>
          </a:p>
        </p:txBody>
      </p:sp>
      <p:sp>
        <p:nvSpPr>
          <p:cNvPr id="243716" name="Rectangle 4">
            <a:extLst>
              <a:ext uri="{FF2B5EF4-FFF2-40B4-BE49-F238E27FC236}">
                <a16:creationId xmlns:a16="http://schemas.microsoft.com/office/drawing/2014/main" id="{9A2A11D9-EBA0-9C4A-AA92-E0152482BB4D}"/>
              </a:ext>
            </a:extLst>
          </p:cNvPr>
          <p:cNvSpPr>
            <a:spLocks noGrp="1" noChangeArrowheads="1"/>
          </p:cNvSpPr>
          <p:nvPr>
            <p:ph type="body" idx="1"/>
          </p:nvPr>
        </p:nvSpPr>
        <p:spPr>
          <a:xfrm>
            <a:off x="468313" y="1125538"/>
            <a:ext cx="7924800" cy="2032000"/>
          </a:xfrm>
        </p:spPr>
        <p:txBody>
          <a:bodyPr lIns="92075" tIns="46038" rIns="92075" bIns="46038"/>
          <a:lstStyle/>
          <a:p>
            <a:pPr eaLnBrk="1" hangingPunct="1"/>
            <a:r>
              <a:rPr lang="en-US" altLang="zh-CN" sz="2400" b="0">
                <a:ea typeface="宋体" panose="02010600030101010101" pitchFamily="2" charset="-122"/>
              </a:rPr>
              <a:t>         </a:t>
            </a:r>
            <a:r>
              <a:rPr lang="zh-CN" altLang="en-US" sz="2400" u="sng">
                <a:ea typeface="宋体" panose="02010600030101010101" pitchFamily="2" charset="-122"/>
              </a:rPr>
              <a:t>测 试 用 例</a:t>
            </a:r>
            <a:r>
              <a:rPr lang="zh-CN" altLang="en-US" sz="2400">
                <a:ea typeface="宋体" panose="02010600030101010101" pitchFamily="2" charset="-122"/>
              </a:rPr>
              <a:t>	          </a:t>
            </a:r>
            <a:r>
              <a:rPr lang="zh-CN" altLang="en-US" sz="2400" u="sng">
                <a:ea typeface="宋体" panose="02010600030101010101" pitchFamily="2" charset="-122"/>
              </a:rPr>
              <a:t>覆盖分支</a:t>
            </a:r>
            <a:r>
              <a:rPr lang="zh-CN" altLang="en-US" sz="2400">
                <a:ea typeface="宋体" panose="02010600030101010101" pitchFamily="2" charset="-122"/>
              </a:rPr>
              <a:t>         </a:t>
            </a:r>
            <a:r>
              <a:rPr lang="zh-CN" altLang="en-US" sz="2400" u="sng">
                <a:ea typeface="宋体" panose="02010600030101010101" pitchFamily="2" charset="-122"/>
              </a:rPr>
              <a:t>条件取值</a:t>
            </a:r>
            <a:endParaRPr lang="zh-CN" altLang="en-US" sz="2400">
              <a:ea typeface="宋体" panose="02010600030101010101" pitchFamily="2" charset="-122"/>
            </a:endParaRPr>
          </a:p>
          <a:p>
            <a:pPr eaLnBrk="1" hangingPunct="1"/>
            <a:r>
              <a:rPr lang="en-US" altLang="zh-CN" sz="2400" b="0">
                <a:effectLst>
                  <a:outerShdw blurRad="38100" dist="38100" dir="2700000" algn="tl">
                    <a:srgbClr val="C0C0C0"/>
                  </a:outerShdw>
                </a:effectLst>
                <a:ea typeface="宋体" panose="02010600030101010101" pitchFamily="2" charset="-122"/>
              </a:rPr>
              <a:t>【(1, 0, 3)</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(1, 0, 4)】   </a:t>
            </a:r>
            <a:r>
              <a:rPr lang="en-US" altLang="zh-CN" sz="2400" b="0">
                <a:solidFill>
                  <a:srgbClr val="3333CC"/>
                </a:solidFill>
                <a:effectLst>
                  <a:outerShdw blurRad="38100" dist="38100" dir="2700000" algn="tl">
                    <a:srgbClr val="C0C0C0"/>
                  </a:outerShdw>
                </a:effectLst>
                <a:ea typeface="宋体" panose="02010600030101010101" pitchFamily="2" charset="-122"/>
              </a:rPr>
              <a:t>L3(b, e)</a:t>
            </a:r>
            <a:r>
              <a:rPr lang="en-US" altLang="zh-CN" sz="2400" b="0">
                <a:effectLst>
                  <a:outerShdw blurRad="38100" dist="38100" dir="2700000" algn="tl">
                    <a:srgbClr val="C0C0C0"/>
                  </a:outerShdw>
                </a:effectLst>
                <a:ea typeface="宋体" panose="02010600030101010101" pitchFamily="2" charset="-122"/>
              </a:rPr>
              <a:t> </a:t>
            </a:r>
          </a:p>
          <a:p>
            <a:pPr eaLnBrk="1" hangingPunct="1"/>
            <a:r>
              <a:rPr lang="en-US" altLang="zh-CN" sz="2400" b="0">
                <a:effectLst>
                  <a:outerShdw blurRad="38100" dist="38100" dir="2700000" algn="tl">
                    <a:srgbClr val="C0C0C0"/>
                  </a:outerShdw>
                </a:effectLst>
                <a:ea typeface="宋体" panose="02010600030101010101" pitchFamily="2" charset="-122"/>
              </a:rPr>
              <a:t>【(2, 1, 1)</a:t>
            </a:r>
            <a:r>
              <a:rPr lang="zh-CN" altLang="en-US" sz="2400" b="0">
                <a:effectLst>
                  <a:outerShdw blurRad="38100" dist="38100" dir="2700000" algn="tl">
                    <a:srgbClr val="C0C0C0"/>
                  </a:outerShdw>
                </a:effectLst>
                <a:ea typeface="宋体" panose="02010600030101010101" pitchFamily="2" charset="-122"/>
              </a:rPr>
              <a:t>，</a:t>
            </a:r>
            <a:r>
              <a:rPr lang="en-US" altLang="zh-CN" sz="2400" b="0">
                <a:effectLst>
                  <a:outerShdw blurRad="38100" dist="38100" dir="2700000" algn="tl">
                    <a:srgbClr val="C0C0C0"/>
                  </a:outerShdw>
                </a:effectLst>
                <a:ea typeface="宋体" panose="02010600030101010101" pitchFamily="2" charset="-122"/>
              </a:rPr>
              <a:t>(2, 1, 2)】   </a:t>
            </a:r>
            <a:r>
              <a:rPr lang="en-US" altLang="zh-CN" sz="2400" b="0">
                <a:solidFill>
                  <a:srgbClr val="3333CC"/>
                </a:solidFill>
                <a:effectLst>
                  <a:outerShdw blurRad="38100" dist="38100" dir="2700000" algn="tl">
                    <a:srgbClr val="C0C0C0"/>
                  </a:outerShdw>
                </a:effectLst>
                <a:ea typeface="宋体" panose="02010600030101010101" pitchFamily="2" charset="-122"/>
              </a:rPr>
              <a:t>L3(b, e)</a:t>
            </a:r>
            <a:r>
              <a:rPr lang="en-US" altLang="zh-CN" sz="2400" b="0">
                <a:effectLst>
                  <a:outerShdw blurRad="38100" dist="38100" dir="2700000" algn="tl">
                    <a:srgbClr val="C0C0C0"/>
                  </a:outerShdw>
                </a:effectLst>
                <a:ea typeface="宋体" panose="02010600030101010101" pitchFamily="2" charset="-122"/>
              </a:rPr>
              <a:t> 	</a:t>
            </a:r>
            <a:r>
              <a:rPr lang="en-US" altLang="zh-CN" b="0">
                <a:effectLst>
                  <a:outerShdw blurRad="38100" dist="38100" dir="2700000" algn="tl">
                    <a:srgbClr val="C0C0C0"/>
                  </a:outerShdw>
                </a:effectLst>
                <a:ea typeface="宋体" panose="02010600030101010101" pitchFamily="2" charset="-122"/>
              </a:rPr>
              <a:t>	</a:t>
            </a:r>
          </a:p>
          <a:p>
            <a:pPr eaLnBrk="1" hangingPunct="1">
              <a:buFontTx/>
              <a:buNone/>
            </a:pPr>
            <a:endParaRPr lang="en-US" altLang="zh-CN" b="0">
              <a:effectLst>
                <a:outerShdw blurRad="38100" dist="38100" dir="2700000" algn="tl">
                  <a:srgbClr val="C0C0C0"/>
                </a:outerShdw>
              </a:effectLst>
              <a:latin typeface="Times New Roman" panose="02020603050405020304" pitchFamily="18" charset="0"/>
              <a:ea typeface="仿宋_GB2312" pitchFamily="49" charset="-122"/>
            </a:endParaRPr>
          </a:p>
        </p:txBody>
      </p:sp>
      <p:graphicFrame>
        <p:nvGraphicFramePr>
          <p:cNvPr id="3074" name="Object 5">
            <a:extLst>
              <a:ext uri="{FF2B5EF4-FFF2-40B4-BE49-F238E27FC236}">
                <a16:creationId xmlns:a16="http://schemas.microsoft.com/office/drawing/2014/main" id="{8F2ACED4-B2DD-DF47-985E-D6C10A66C108}"/>
              </a:ext>
            </a:extLst>
          </p:cNvPr>
          <p:cNvGraphicFramePr>
            <a:graphicFrameLocks noChangeAspect="1"/>
          </p:cNvGraphicFramePr>
          <p:nvPr/>
        </p:nvGraphicFramePr>
        <p:xfrm>
          <a:off x="4514850" y="3327400"/>
          <a:ext cx="112713" cy="201613"/>
        </p:xfrm>
        <a:graphic>
          <a:graphicData uri="http://schemas.openxmlformats.org/presentationml/2006/ole">
            <mc:AlternateContent xmlns:mc="http://schemas.openxmlformats.org/markup-compatibility/2006">
              <mc:Choice xmlns:v="urn:schemas-microsoft-com:vml" Requires="v">
                <p:oleObj spid="_x0000_s99347" name="Equation" r:id="rId3" imgW="2628900" imgH="4686300" progId="Equation.2">
                  <p:embed/>
                </p:oleObj>
              </mc:Choice>
              <mc:Fallback>
                <p:oleObj name="Equation" r:id="rId3" imgW="2628900" imgH="4686300" progId="Equation.2">
                  <p:embed/>
                  <p:pic>
                    <p:nvPicPr>
                      <p:cNvPr id="3074" name="Object 5">
                        <a:extLst>
                          <a:ext uri="{FF2B5EF4-FFF2-40B4-BE49-F238E27FC236}">
                            <a16:creationId xmlns:a16="http://schemas.microsoft.com/office/drawing/2014/main" id="{8F2ACED4-B2DD-DF47-985E-D6C10A66C1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7400"/>
                        <a:ext cx="112713" cy="20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6">
            <a:extLst>
              <a:ext uri="{FF2B5EF4-FFF2-40B4-BE49-F238E27FC236}">
                <a16:creationId xmlns:a16="http://schemas.microsoft.com/office/drawing/2014/main" id="{FBC392ED-72F9-A64C-9CB8-248DE5918810}"/>
              </a:ext>
            </a:extLst>
          </p:cNvPr>
          <p:cNvGraphicFramePr>
            <a:graphicFrameLocks noChangeAspect="1"/>
          </p:cNvGraphicFramePr>
          <p:nvPr/>
        </p:nvGraphicFramePr>
        <p:xfrm>
          <a:off x="6084888" y="1557338"/>
          <a:ext cx="1487487" cy="487362"/>
        </p:xfrm>
        <a:graphic>
          <a:graphicData uri="http://schemas.openxmlformats.org/presentationml/2006/ole">
            <mc:AlternateContent xmlns:mc="http://schemas.openxmlformats.org/markup-compatibility/2006">
              <mc:Choice xmlns:v="urn:schemas-microsoft-com:vml" Requires="v">
                <p:oleObj spid="_x0000_s99348" name="Equation" r:id="rId5" imgW="12877800" imgH="4686300" progId="Equation.2">
                  <p:embed/>
                </p:oleObj>
              </mc:Choice>
              <mc:Fallback>
                <p:oleObj name="Equation" r:id="rId5" imgW="12877800" imgH="4686300" progId="Equation.2">
                  <p:embed/>
                  <p:pic>
                    <p:nvPicPr>
                      <p:cNvPr id="3075" name="Object 6">
                        <a:extLst>
                          <a:ext uri="{FF2B5EF4-FFF2-40B4-BE49-F238E27FC236}">
                            <a16:creationId xmlns:a16="http://schemas.microsoft.com/office/drawing/2014/main" id="{FBC392ED-72F9-A64C-9CB8-248DE59188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84888" y="1557338"/>
                        <a:ext cx="1487487" cy="48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6" name="Object 7">
            <a:extLst>
              <a:ext uri="{FF2B5EF4-FFF2-40B4-BE49-F238E27FC236}">
                <a16:creationId xmlns:a16="http://schemas.microsoft.com/office/drawing/2014/main" id="{295B4142-A2D3-C442-92D2-5A49F592E9B6}"/>
              </a:ext>
            </a:extLst>
          </p:cNvPr>
          <p:cNvGraphicFramePr>
            <a:graphicFrameLocks noChangeAspect="1"/>
          </p:cNvGraphicFramePr>
          <p:nvPr/>
        </p:nvGraphicFramePr>
        <p:xfrm>
          <a:off x="6084888" y="2060575"/>
          <a:ext cx="1439862" cy="517525"/>
        </p:xfrm>
        <a:graphic>
          <a:graphicData uri="http://schemas.openxmlformats.org/presentationml/2006/ole">
            <mc:AlternateContent xmlns:mc="http://schemas.openxmlformats.org/markup-compatibility/2006">
              <mc:Choice xmlns:v="urn:schemas-microsoft-com:vml" Requires="v">
                <p:oleObj spid="_x0000_s99349" name="Equation" r:id="rId7" imgW="13169900" imgH="4686300" progId="Equation.2">
                  <p:embed/>
                </p:oleObj>
              </mc:Choice>
              <mc:Fallback>
                <p:oleObj name="Equation" r:id="rId7" imgW="13169900" imgH="4686300" progId="Equation.2">
                  <p:embed/>
                  <p:pic>
                    <p:nvPicPr>
                      <p:cNvPr id="3076" name="Object 7">
                        <a:extLst>
                          <a:ext uri="{FF2B5EF4-FFF2-40B4-BE49-F238E27FC236}">
                            <a16:creationId xmlns:a16="http://schemas.microsoft.com/office/drawing/2014/main" id="{295B4142-A2D3-C442-92D2-5A49F592E9B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84888" y="2060575"/>
                        <a:ext cx="14398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Text Box 9">
            <a:extLst>
              <a:ext uri="{FF2B5EF4-FFF2-40B4-BE49-F238E27FC236}">
                <a16:creationId xmlns:a16="http://schemas.microsoft.com/office/drawing/2014/main" id="{772BC739-9E59-D547-B1AE-F3B3ED3851DF}"/>
              </a:ext>
            </a:extLst>
          </p:cNvPr>
          <p:cNvSpPr txBox="1">
            <a:spLocks noChangeArrowheads="1"/>
          </p:cNvSpPr>
          <p:nvPr/>
        </p:nvSpPr>
        <p:spPr bwMode="auto">
          <a:xfrm>
            <a:off x="4500563" y="2924175"/>
            <a:ext cx="4462462"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hlink"/>
              </a:buClr>
              <a:buSzPct val="50000"/>
              <a:buFont typeface="Monotype Sorts" pitchFamily="2" charset="2"/>
              <a:buNone/>
            </a:pPr>
            <a:r>
              <a:rPr kumimoji="1" lang="zh-CN" altLang="en-US" sz="2400" b="1" dirty="0">
                <a:solidFill>
                  <a:srgbClr val="0000FF"/>
                </a:solidFill>
                <a:latin typeface="楷体_GB2312" pitchFamily="49" charset="-122"/>
                <a:ea typeface="楷体_GB2312" pitchFamily="49" charset="-122"/>
              </a:rPr>
              <a:t>这组测试用例虽满足了条件覆盖</a:t>
            </a:r>
            <a:r>
              <a:rPr kumimoji="1" lang="en-US" altLang="zh-CN" sz="2400" b="1" dirty="0">
                <a:solidFill>
                  <a:srgbClr val="0000FF"/>
                </a:solidFill>
                <a:latin typeface="楷体_GB2312" pitchFamily="49" charset="-122"/>
                <a:ea typeface="楷体_GB2312" pitchFamily="49" charset="-122"/>
              </a:rPr>
              <a:t>,  </a:t>
            </a:r>
            <a:r>
              <a:rPr kumimoji="1" lang="zh-CN" altLang="en-US" sz="2400" b="1" dirty="0">
                <a:solidFill>
                  <a:srgbClr val="0000FF"/>
                </a:solidFill>
                <a:latin typeface="楷体_GB2312" pitchFamily="49" charset="-122"/>
                <a:ea typeface="楷体_GB2312" pitchFamily="49" charset="-122"/>
              </a:rPr>
              <a:t>但只覆盖了第一个判断的取假分支和第二个判断的取真分支。</a:t>
            </a:r>
          </a:p>
          <a:p>
            <a:pPr eaLnBrk="1" hangingPunct="1">
              <a:lnSpc>
                <a:spcPct val="120000"/>
              </a:lnSpc>
              <a:spcBef>
                <a:spcPct val="20000"/>
              </a:spcBef>
              <a:buClr>
                <a:schemeClr val="hlink"/>
              </a:buClr>
              <a:buSzPct val="50000"/>
              <a:buFont typeface="Monotype Sorts" pitchFamily="2" charset="2"/>
              <a:buNone/>
            </a:pPr>
            <a:r>
              <a:rPr kumimoji="1" lang="zh-CN" altLang="en-US" sz="2400" b="1" dirty="0">
                <a:solidFill>
                  <a:schemeClr val="hlink"/>
                </a:solidFill>
                <a:latin typeface="楷体_GB2312" pitchFamily="49" charset="-122"/>
                <a:ea typeface="楷体_GB2312" pitchFamily="49" charset="-122"/>
              </a:rPr>
              <a:t>因此，满足条件覆盖，并不一定能满足分支覆盖。</a:t>
            </a:r>
            <a:endParaRPr kumimoji="1" lang="zh-CN" altLang="en-US" sz="2400" dirty="0">
              <a:solidFill>
                <a:schemeClr val="hlink"/>
              </a:solidFill>
              <a:ea typeface="黑体" panose="02010609060101010101" pitchFamily="49" charset="-122"/>
            </a:endParaRPr>
          </a:p>
        </p:txBody>
      </p:sp>
      <p:pic>
        <p:nvPicPr>
          <p:cNvPr id="3080" name="Picture 10">
            <a:extLst>
              <a:ext uri="{FF2B5EF4-FFF2-40B4-BE49-F238E27FC236}">
                <a16:creationId xmlns:a16="http://schemas.microsoft.com/office/drawing/2014/main" id="{49032748-3708-E14D-A14D-65C0CFE2D7C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2781300"/>
            <a:ext cx="3384624" cy="3326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606214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197697EE-CE85-B14D-9543-80AB739F8233}"/>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sp>
        <p:nvSpPr>
          <p:cNvPr id="44035" name="Rectangle 3">
            <a:extLst>
              <a:ext uri="{FF2B5EF4-FFF2-40B4-BE49-F238E27FC236}">
                <a16:creationId xmlns:a16="http://schemas.microsoft.com/office/drawing/2014/main" id="{89FFE173-93C8-C34C-86DB-017C0FAF1889}"/>
              </a:ext>
            </a:extLst>
          </p:cNvPr>
          <p:cNvSpPr>
            <a:spLocks noGrp="1" noChangeArrowheads="1"/>
          </p:cNvSpPr>
          <p:nvPr>
            <p:ph type="body" idx="1"/>
          </p:nvPr>
        </p:nvSpPr>
        <p:spPr>
          <a:xfrm>
            <a:off x="395288" y="1268413"/>
            <a:ext cx="8229600" cy="2808287"/>
          </a:xfrm>
        </p:spPr>
        <p:txBody>
          <a:bodyPr/>
          <a:lstStyle/>
          <a:p>
            <a:pPr eaLnBrk="1" hangingPunct="1">
              <a:lnSpc>
                <a:spcPct val="120000"/>
              </a:lnSpc>
              <a:buFontTx/>
              <a:buNone/>
            </a:pPr>
            <a:r>
              <a:rPr lang="zh-CN" altLang="en-US" sz="2400">
                <a:latin typeface="楷体_GB2312" pitchFamily="49" charset="-122"/>
                <a:ea typeface="楷体_GB2312" pitchFamily="49" charset="-122"/>
              </a:rPr>
              <a:t>所谓</a:t>
            </a:r>
            <a:r>
              <a:rPr lang="zh-CN" altLang="en-US" sz="2400">
                <a:solidFill>
                  <a:srgbClr val="3333CC"/>
                </a:solidFill>
                <a:latin typeface="楷体_GB2312" pitchFamily="49" charset="-122"/>
                <a:ea typeface="楷体_GB2312" pitchFamily="49" charset="-122"/>
              </a:rPr>
              <a:t>判定</a:t>
            </a:r>
            <a:r>
              <a:rPr lang="en-US" altLang="zh-CN" sz="2400">
                <a:solidFill>
                  <a:srgbClr val="3333CC"/>
                </a:solidFill>
                <a:latin typeface="楷体_GB2312" pitchFamily="49" charset="-122"/>
                <a:ea typeface="楷体_GB2312" pitchFamily="49" charset="-122"/>
              </a:rPr>
              <a:t>-</a:t>
            </a:r>
            <a:r>
              <a:rPr lang="zh-CN" altLang="en-US" sz="2400">
                <a:solidFill>
                  <a:srgbClr val="3333CC"/>
                </a:solidFill>
                <a:latin typeface="楷体_GB2312" pitchFamily="49" charset="-122"/>
                <a:ea typeface="楷体_GB2312" pitchFamily="49" charset="-122"/>
              </a:rPr>
              <a:t>条件覆盖</a:t>
            </a:r>
            <a:r>
              <a:rPr lang="zh-CN" altLang="en-US" sz="2400">
                <a:latin typeface="楷体_GB2312" pitchFamily="49" charset="-122"/>
                <a:ea typeface="楷体_GB2312" pitchFamily="49" charset="-122"/>
              </a:rPr>
              <a:t>就是设计足够的测试用例，使得判断中</a:t>
            </a:r>
          </a:p>
          <a:p>
            <a:pPr eaLnBrk="1" hangingPunct="1">
              <a:lnSpc>
                <a:spcPct val="120000"/>
              </a:lnSpc>
              <a:buFontTx/>
              <a:buNone/>
            </a:pPr>
            <a:r>
              <a:rPr lang="zh-CN" altLang="en-US" sz="2400">
                <a:latin typeface="楷体_GB2312" pitchFamily="49" charset="-122"/>
                <a:ea typeface="楷体_GB2312" pitchFamily="49" charset="-122"/>
              </a:rPr>
              <a:t>每个条件的所有可能取值至少执行一次，同时每个判断本身</a:t>
            </a:r>
          </a:p>
          <a:p>
            <a:pPr eaLnBrk="1" hangingPunct="1">
              <a:lnSpc>
                <a:spcPct val="120000"/>
              </a:lnSpc>
              <a:buFontTx/>
              <a:buNone/>
            </a:pPr>
            <a:r>
              <a:rPr lang="zh-CN" altLang="en-US" sz="2400">
                <a:latin typeface="楷体_GB2312" pitchFamily="49" charset="-122"/>
                <a:ea typeface="楷体_GB2312" pitchFamily="49" charset="-122"/>
              </a:rPr>
              <a:t>的所有可能判断结果至少执行一次。</a:t>
            </a:r>
          </a:p>
          <a:p>
            <a:pPr eaLnBrk="1" hangingPunct="1">
              <a:lnSpc>
                <a:spcPct val="90000"/>
              </a:lnSpc>
              <a:buFontTx/>
              <a:buNone/>
            </a:pPr>
            <a:endParaRPr lang="en-US" altLang="zh-CN" sz="2000">
              <a:latin typeface="楷体_GB2312" pitchFamily="49" charset="-122"/>
              <a:ea typeface="楷体_GB2312" pitchFamily="49" charset="-122"/>
            </a:endParaRPr>
          </a:p>
        </p:txBody>
      </p:sp>
      <p:sp>
        <p:nvSpPr>
          <p:cNvPr id="44036" name="Rectangle 4">
            <a:extLst>
              <a:ext uri="{FF2B5EF4-FFF2-40B4-BE49-F238E27FC236}">
                <a16:creationId xmlns:a16="http://schemas.microsoft.com/office/drawing/2014/main" id="{7297BC6C-5889-7F4F-9E8E-C90FD5201CB2}"/>
              </a:ext>
            </a:extLst>
          </p:cNvPr>
          <p:cNvSpPr>
            <a:spLocks noChangeArrowheads="1"/>
          </p:cNvSpPr>
          <p:nvPr/>
        </p:nvSpPr>
        <p:spPr bwMode="auto">
          <a:xfrm>
            <a:off x="457200" y="1268413"/>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endParaRPr lang="zh-CN" altLang="zh-CN" sz="3200" b="1">
              <a:solidFill>
                <a:srgbClr val="CC0000"/>
              </a:solidFill>
            </a:endParaRPr>
          </a:p>
        </p:txBody>
      </p:sp>
      <p:sp>
        <p:nvSpPr>
          <p:cNvPr id="44037" name="Rectangle 6">
            <a:extLst>
              <a:ext uri="{FF2B5EF4-FFF2-40B4-BE49-F238E27FC236}">
                <a16:creationId xmlns:a16="http://schemas.microsoft.com/office/drawing/2014/main" id="{C9889668-F8EB-2C46-9560-1904C914FBEF}"/>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57302923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B1187FE-184F-FC4A-8E56-1B632E51AE68}"/>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pic>
        <p:nvPicPr>
          <p:cNvPr id="45059" name="Picture 4">
            <a:extLst>
              <a:ext uri="{FF2B5EF4-FFF2-40B4-BE49-F238E27FC236}">
                <a16:creationId xmlns:a16="http://schemas.microsoft.com/office/drawing/2014/main" id="{7B01107A-7E50-E543-AA76-2C02D82D2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196975"/>
            <a:ext cx="7921625"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0" name="Picture 5">
            <a:extLst>
              <a:ext uri="{FF2B5EF4-FFF2-40B4-BE49-F238E27FC236}">
                <a16:creationId xmlns:a16="http://schemas.microsoft.com/office/drawing/2014/main" id="{83390EBC-4065-5044-B8DC-2D177B5D5F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2470150"/>
            <a:ext cx="3599780" cy="353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76879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2F664AF-436E-E648-AF97-E72C2C14DE14}"/>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sp>
        <p:nvSpPr>
          <p:cNvPr id="46083" name="Text Box 4">
            <a:extLst>
              <a:ext uri="{FF2B5EF4-FFF2-40B4-BE49-F238E27FC236}">
                <a16:creationId xmlns:a16="http://schemas.microsoft.com/office/drawing/2014/main" id="{4A88C2D4-C173-0641-88BD-5AF623DC99A3}"/>
              </a:ext>
            </a:extLst>
          </p:cNvPr>
          <p:cNvSpPr txBox="1">
            <a:spLocks noChangeArrowheads="1"/>
          </p:cNvSpPr>
          <p:nvPr/>
        </p:nvSpPr>
        <p:spPr bwMode="auto">
          <a:xfrm>
            <a:off x="468313" y="1484313"/>
            <a:ext cx="83058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800" b="1" dirty="0">
                <a:solidFill>
                  <a:srgbClr val="002060"/>
                </a:solidFill>
                <a:ea typeface="黑体" panose="02010609060101010101" pitchFamily="49" charset="-122"/>
              </a:rPr>
              <a:t>判定</a:t>
            </a:r>
            <a:r>
              <a:rPr kumimoji="1" lang="en-US" altLang="zh-CN" sz="2800" b="1" dirty="0">
                <a:solidFill>
                  <a:srgbClr val="002060"/>
                </a:solidFill>
                <a:ea typeface="黑体" panose="02010609060101010101" pitchFamily="49" charset="-122"/>
              </a:rPr>
              <a:t>-</a:t>
            </a:r>
            <a:r>
              <a:rPr kumimoji="1" lang="zh-CN" altLang="en-US" sz="2800" b="1" dirty="0">
                <a:solidFill>
                  <a:srgbClr val="002060"/>
                </a:solidFill>
                <a:ea typeface="黑体" panose="02010609060101010101" pitchFamily="49" charset="-122"/>
              </a:rPr>
              <a:t>条件覆盖也有缺陷。从表面上看，它测试了所有条件的取值，但事实并非如此。因为往往某些条件掩盖了另一些条件。</a:t>
            </a:r>
          </a:p>
          <a:p>
            <a:pPr>
              <a:spcBef>
                <a:spcPct val="50000"/>
              </a:spcBef>
            </a:pPr>
            <a:r>
              <a:rPr kumimoji="1" lang="zh-CN" altLang="en-US" sz="2800" b="1" dirty="0">
                <a:solidFill>
                  <a:srgbClr val="002060"/>
                </a:solidFill>
                <a:ea typeface="黑体" panose="02010609060101010101" pitchFamily="49" charset="-122"/>
              </a:rPr>
              <a:t>对于表达式</a:t>
            </a:r>
            <a:r>
              <a:rPr kumimoji="1" lang="en-US" altLang="zh-CN" sz="2800" b="1" dirty="0">
                <a:solidFill>
                  <a:srgbClr val="FF0000"/>
                </a:solidFill>
                <a:ea typeface="黑体" panose="02010609060101010101" pitchFamily="49" charset="-122"/>
              </a:rPr>
              <a:t>(A&gt;1) and (B=0)</a:t>
            </a:r>
            <a:r>
              <a:rPr kumimoji="1" lang="zh-CN" altLang="en-US" sz="2800" b="1" dirty="0">
                <a:solidFill>
                  <a:srgbClr val="002060"/>
                </a:solidFill>
                <a:ea typeface="黑体" panose="02010609060101010101" pitchFamily="49" charset="-122"/>
              </a:rPr>
              <a:t>来说，若</a:t>
            </a:r>
            <a:r>
              <a:rPr kumimoji="1" lang="en-US" altLang="zh-CN" sz="2800" b="1" dirty="0">
                <a:solidFill>
                  <a:srgbClr val="002060"/>
                </a:solidFill>
                <a:ea typeface="黑体" panose="02010609060101010101" pitchFamily="49" charset="-122"/>
              </a:rPr>
              <a:t>(A&gt;1)</a:t>
            </a:r>
            <a:r>
              <a:rPr kumimoji="1" lang="zh-CN" altLang="en-US" sz="2800" b="1" dirty="0">
                <a:solidFill>
                  <a:srgbClr val="002060"/>
                </a:solidFill>
                <a:ea typeface="黑体" panose="02010609060101010101" pitchFamily="49" charset="-122"/>
              </a:rPr>
              <a:t>的测试结果为假，往往就不再测试</a:t>
            </a:r>
            <a:r>
              <a:rPr kumimoji="1" lang="en-US" altLang="zh-CN" sz="2800" b="1" dirty="0">
                <a:solidFill>
                  <a:srgbClr val="002060"/>
                </a:solidFill>
                <a:ea typeface="黑体" panose="02010609060101010101" pitchFamily="49" charset="-122"/>
              </a:rPr>
              <a:t>(B=0)</a:t>
            </a:r>
            <a:r>
              <a:rPr kumimoji="1" lang="zh-CN" altLang="en-US" sz="2800" b="1" dirty="0">
                <a:solidFill>
                  <a:srgbClr val="002060"/>
                </a:solidFill>
                <a:ea typeface="黑体" panose="02010609060101010101" pitchFamily="49" charset="-122"/>
              </a:rPr>
              <a:t>的取值了。</a:t>
            </a:r>
          </a:p>
        </p:txBody>
      </p:sp>
    </p:spTree>
    <p:extLst>
      <p:ext uri="{BB962C8B-B14F-4D97-AF65-F5344CB8AC3E}">
        <p14:creationId xmlns:p14="http://schemas.microsoft.com/office/powerpoint/2010/main" val="132523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2B91F3F4-4078-E041-87D3-A4E9B0079BD0}"/>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标识符的命名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标识符包括</a:t>
            </a:r>
            <a:r>
              <a:rPr lang="zh-CN" altLang="en-US" sz="2800">
                <a:solidFill>
                  <a:srgbClr val="CC0000"/>
                </a:solidFill>
                <a:latin typeface="楷体_GB2312" pitchFamily="49" charset="-122"/>
                <a:ea typeface="楷体_GB2312" pitchFamily="49" charset="-122"/>
              </a:rPr>
              <a:t>模块名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变量名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常量名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标号名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子程序名</a:t>
            </a:r>
            <a:r>
              <a:rPr lang="zh-CN" altLang="en-US" sz="2800">
                <a:latin typeface="楷体_GB2312" pitchFamily="49" charset="-122"/>
                <a:ea typeface="楷体_GB2312" pitchFamily="49" charset="-122"/>
              </a:rPr>
              <a:t>以及</a:t>
            </a:r>
            <a:r>
              <a:rPr lang="zh-CN" altLang="en-US" sz="2800">
                <a:solidFill>
                  <a:srgbClr val="CC0000"/>
                </a:solidFill>
                <a:latin typeface="楷体_GB2312" pitchFamily="49" charset="-122"/>
                <a:ea typeface="楷体_GB2312" pitchFamily="49" charset="-122"/>
              </a:rPr>
              <a:t>数据区名</a:t>
            </a:r>
            <a:r>
              <a:rPr lang="zh-CN" altLang="en-US" sz="2800">
                <a:latin typeface="楷体_GB2312" pitchFamily="49" charset="-122"/>
                <a:ea typeface="楷体_GB2312" pitchFamily="49" charset="-122"/>
              </a:rPr>
              <a:t>、</a:t>
            </a:r>
            <a:r>
              <a:rPr lang="zh-CN" altLang="en-US" sz="2800">
                <a:solidFill>
                  <a:srgbClr val="CC0000"/>
                </a:solidFill>
                <a:latin typeface="楷体_GB2312" pitchFamily="49" charset="-122"/>
                <a:ea typeface="楷体_GB2312" pitchFamily="49" charset="-122"/>
              </a:rPr>
              <a:t>缓冲区名</a:t>
            </a:r>
            <a:r>
              <a:rPr lang="zh-CN" altLang="en-US" sz="2800">
                <a:latin typeface="楷体_GB2312" pitchFamily="49" charset="-122"/>
                <a:ea typeface="楷体_GB2312" pitchFamily="49" charset="-122"/>
              </a:rPr>
              <a:t>等。这些名字应能反映它所代表的实际东西，使其能够见名知意，有助于对程序功能的理解。</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应当选择精练的意义明确的名字，才能简化程序语句，易于对程序功能的理解。</a:t>
            </a:r>
            <a:r>
              <a:rPr lang="zh-CN" altLang="en-US">
                <a:ea typeface="宋体" panose="02010600030101010101" pitchFamily="2" charset="-122"/>
              </a:rPr>
              <a:t>  </a:t>
            </a:r>
          </a:p>
        </p:txBody>
      </p:sp>
      <p:sp>
        <p:nvSpPr>
          <p:cNvPr id="2" name="Title 1">
            <a:extLst>
              <a:ext uri="{FF2B5EF4-FFF2-40B4-BE49-F238E27FC236}">
                <a16:creationId xmlns:a16="http://schemas.microsoft.com/office/drawing/2014/main" id="{2AE76DF5-6D4D-0543-9E07-0FF834439ED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0CF433F-967B-F54F-AE7F-35A8F9E705AD}"/>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94184686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7415EADE-DA99-9D4D-A8B6-1F775DDB886E}"/>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判定</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条件覆盖</a:t>
            </a:r>
          </a:p>
        </p:txBody>
      </p:sp>
      <p:sp>
        <p:nvSpPr>
          <p:cNvPr id="47107" name="Rectangle 3">
            <a:extLst>
              <a:ext uri="{FF2B5EF4-FFF2-40B4-BE49-F238E27FC236}">
                <a16:creationId xmlns:a16="http://schemas.microsoft.com/office/drawing/2014/main" id="{3EDFA8F5-7A5D-1A4C-B445-CCE86E637951}"/>
              </a:ext>
            </a:extLst>
          </p:cNvPr>
          <p:cNvSpPr>
            <a:spLocks noGrp="1" noChangeArrowheads="1"/>
          </p:cNvSpPr>
          <p:nvPr>
            <p:ph type="body" idx="1"/>
          </p:nvPr>
        </p:nvSpPr>
        <p:spPr>
          <a:xfrm>
            <a:off x="457200" y="1268413"/>
            <a:ext cx="8229600" cy="1368425"/>
          </a:xfrm>
        </p:spPr>
        <p:txBody>
          <a:bodyPr/>
          <a:lstStyle/>
          <a:p>
            <a:pPr>
              <a:lnSpc>
                <a:spcPct val="90000"/>
              </a:lnSpc>
              <a:spcBef>
                <a:spcPct val="50000"/>
              </a:spcBef>
              <a:buFontTx/>
              <a:buNone/>
            </a:pPr>
            <a:r>
              <a:rPr kumimoji="1" lang="en-US" altLang="zh-CN" sz="2800">
                <a:solidFill>
                  <a:srgbClr val="000000"/>
                </a:solidFill>
                <a:latin typeface="楷体_GB2312" pitchFamily="49" charset="-122"/>
                <a:ea typeface="楷体_GB2312" pitchFamily="49" charset="-122"/>
              </a:rPr>
              <a:t>  </a:t>
            </a:r>
            <a:r>
              <a:rPr kumimoji="1" lang="zh-CN" altLang="en-US" sz="2800">
                <a:solidFill>
                  <a:srgbClr val="000000"/>
                </a:solidFill>
                <a:latin typeface="楷体_GB2312" pitchFamily="49" charset="-122"/>
                <a:ea typeface="楷体_GB2312" pitchFamily="49" charset="-122"/>
              </a:rPr>
              <a:t>为彻底检查所有条件的取值，可将多重条件判定分解，形成由多个基本判断组成的流程图。这样就可以有效检查所有的条件是否正确了。</a:t>
            </a:r>
            <a:endParaRPr kumimoji="1" lang="zh-CN" altLang="en-US" sz="2800">
              <a:solidFill>
                <a:srgbClr val="FF0000"/>
              </a:solidFill>
              <a:latin typeface="楷体_GB2312" pitchFamily="49" charset="-122"/>
              <a:ea typeface="楷体_GB2312" pitchFamily="49" charset="-122"/>
            </a:endParaRPr>
          </a:p>
          <a:p>
            <a:pPr eaLnBrk="1" hangingPunct="1">
              <a:lnSpc>
                <a:spcPct val="90000"/>
              </a:lnSpc>
            </a:pPr>
            <a:endParaRPr lang="en-US" altLang="zh-CN">
              <a:ea typeface="宋体" panose="02010600030101010101" pitchFamily="2" charset="-122"/>
            </a:endParaRPr>
          </a:p>
        </p:txBody>
      </p:sp>
      <p:grpSp>
        <p:nvGrpSpPr>
          <p:cNvPr id="47108" name="Group 4">
            <a:extLst>
              <a:ext uri="{FF2B5EF4-FFF2-40B4-BE49-F238E27FC236}">
                <a16:creationId xmlns:a16="http://schemas.microsoft.com/office/drawing/2014/main" id="{FABA36CA-4B3C-9F42-8D11-A223BED23D64}"/>
              </a:ext>
            </a:extLst>
          </p:cNvPr>
          <p:cNvGrpSpPr>
            <a:grpSpLocks/>
          </p:cNvGrpSpPr>
          <p:nvPr/>
        </p:nvGrpSpPr>
        <p:grpSpPr bwMode="auto">
          <a:xfrm>
            <a:off x="1763713" y="2706688"/>
            <a:ext cx="5256559" cy="3170584"/>
            <a:chOff x="169" y="288"/>
            <a:chExt cx="5063" cy="3552"/>
          </a:xfrm>
        </p:grpSpPr>
        <p:sp>
          <p:nvSpPr>
            <p:cNvPr id="246789" name="Text Box 5">
              <a:extLst>
                <a:ext uri="{FF2B5EF4-FFF2-40B4-BE49-F238E27FC236}">
                  <a16:creationId xmlns:a16="http://schemas.microsoft.com/office/drawing/2014/main" id="{3B50F793-6C86-BD41-8E22-74D57B293345}"/>
                </a:ext>
              </a:extLst>
            </p:cNvPr>
            <p:cNvSpPr txBox="1">
              <a:spLocks noChangeArrowheads="1"/>
            </p:cNvSpPr>
            <p:nvPr/>
          </p:nvSpPr>
          <p:spPr bwMode="auto">
            <a:xfrm>
              <a:off x="169" y="1157"/>
              <a:ext cx="583" cy="391"/>
            </a:xfrm>
            <a:prstGeom prst="rect">
              <a:avLst/>
            </a:prstGeom>
            <a:noFill/>
            <a:ln w="9525">
              <a:noFill/>
              <a:miter lim="800000"/>
              <a:headEnd/>
              <a:tailEnd/>
            </a:ln>
            <a:effectLst/>
          </p:spPr>
          <p:txBody>
            <a:bodyPr wrap="none">
              <a:spAutoFit/>
            </a:bodyPr>
            <a:lstStyle/>
            <a:p>
              <a:pPr algn="ctr">
                <a:defRPr/>
              </a:pPr>
              <a:r>
                <a:rPr kumimoji="1" lang="en-US" altLang="zh-CN" sz="2400" b="1" i="1">
                  <a:solidFill>
                    <a:srgbClr val="CC0000"/>
                  </a:solidFill>
                  <a:effectLst>
                    <a:outerShdw blurRad="38100" dist="38100" dir="2700000" algn="tl">
                      <a:srgbClr val="C0C0C0"/>
                    </a:outerShdw>
                  </a:effectLst>
                  <a:latin typeface="Times New Roman" pitchFamily="18" charset="0"/>
                </a:rPr>
                <a:t>and</a:t>
              </a:r>
              <a:endParaRPr kumimoji="1" lang="en-US" altLang="zh-CN" sz="2400">
                <a:effectLst>
                  <a:outerShdw blurRad="38100" dist="38100" dir="2700000" algn="tl">
                    <a:srgbClr val="C0C0C0"/>
                  </a:outerShdw>
                </a:effectLst>
                <a:latin typeface="Times New Roman" pitchFamily="18" charset="0"/>
              </a:endParaRPr>
            </a:p>
          </p:txBody>
        </p:sp>
        <p:sp>
          <p:nvSpPr>
            <p:cNvPr id="246790" name="Text Box 6">
              <a:extLst>
                <a:ext uri="{FF2B5EF4-FFF2-40B4-BE49-F238E27FC236}">
                  <a16:creationId xmlns:a16="http://schemas.microsoft.com/office/drawing/2014/main" id="{7BF87863-CF4B-B346-9891-A184AB6A5F03}"/>
                </a:ext>
              </a:extLst>
            </p:cNvPr>
            <p:cNvSpPr txBox="1">
              <a:spLocks noChangeArrowheads="1"/>
            </p:cNvSpPr>
            <p:nvPr/>
          </p:nvSpPr>
          <p:spPr bwMode="auto">
            <a:xfrm>
              <a:off x="366" y="2741"/>
              <a:ext cx="404" cy="391"/>
            </a:xfrm>
            <a:prstGeom prst="rect">
              <a:avLst/>
            </a:prstGeom>
            <a:noFill/>
            <a:ln w="9525">
              <a:noFill/>
              <a:miter lim="800000"/>
              <a:headEnd/>
              <a:tailEnd/>
            </a:ln>
            <a:effectLst/>
          </p:spPr>
          <p:txBody>
            <a:bodyPr wrap="none">
              <a:spAutoFit/>
            </a:bodyPr>
            <a:lstStyle/>
            <a:p>
              <a:pPr algn="ctr">
                <a:defRPr/>
              </a:pPr>
              <a:r>
                <a:rPr kumimoji="1" lang="en-US" altLang="zh-CN" sz="2400" b="1" i="1">
                  <a:solidFill>
                    <a:srgbClr val="CC0000"/>
                  </a:solidFill>
                  <a:effectLst>
                    <a:outerShdw blurRad="38100" dist="38100" dir="2700000" algn="tl">
                      <a:srgbClr val="C0C0C0"/>
                    </a:outerShdw>
                  </a:effectLst>
                  <a:latin typeface="Times New Roman" pitchFamily="18" charset="0"/>
                </a:rPr>
                <a:t>or</a:t>
              </a:r>
              <a:endParaRPr kumimoji="1" lang="en-US" altLang="zh-CN" sz="2400">
                <a:effectLst>
                  <a:outerShdw blurRad="38100" dist="38100" dir="2700000" algn="tl">
                    <a:srgbClr val="C0C0C0"/>
                  </a:outerShdw>
                </a:effectLst>
                <a:latin typeface="Times New Roman" pitchFamily="18" charset="0"/>
              </a:endParaRPr>
            </a:p>
          </p:txBody>
        </p:sp>
        <p:sp>
          <p:nvSpPr>
            <p:cNvPr id="246791" name="AutoShape 7">
              <a:extLst>
                <a:ext uri="{FF2B5EF4-FFF2-40B4-BE49-F238E27FC236}">
                  <a16:creationId xmlns:a16="http://schemas.microsoft.com/office/drawing/2014/main" id="{365520A1-7B9A-4949-B7E8-C1CDEB225529}"/>
                </a:ext>
              </a:extLst>
            </p:cNvPr>
            <p:cNvSpPr>
              <a:spLocks/>
            </p:cNvSpPr>
            <p:nvPr/>
          </p:nvSpPr>
          <p:spPr bwMode="auto">
            <a:xfrm>
              <a:off x="816" y="624"/>
              <a:ext cx="96" cy="1346"/>
            </a:xfrm>
            <a:prstGeom prst="leftBrace">
              <a:avLst>
                <a:gd name="adj1" fmla="val 116667"/>
                <a:gd name="adj2" fmla="val 50000"/>
              </a:avLst>
            </a:prstGeom>
            <a:noFill/>
            <a:ln w="38100">
              <a:solidFill>
                <a:srgbClr val="CC0000"/>
              </a:solidFill>
              <a:round/>
              <a:headEnd/>
              <a:tailEnd/>
            </a:ln>
            <a:effectLst/>
          </p:spPr>
          <p:txBody>
            <a:bodyPr wrap="none" anchor="ctr"/>
            <a:lstStyle/>
            <a:p>
              <a:pPr algn="ctr">
                <a:defRPr/>
              </a:pPr>
              <a:endParaRPr kumimoji="1" lang="zh-CN" altLang="zh-CN" sz="2400">
                <a:solidFill>
                  <a:srgbClr val="CC0000"/>
                </a:solidFill>
                <a:effectLst>
                  <a:outerShdw blurRad="38100" dist="38100" dir="2700000" algn="tl">
                    <a:srgbClr val="C0C0C0"/>
                  </a:outerShdw>
                </a:effectLst>
                <a:latin typeface="Times New Roman" pitchFamily="18" charset="0"/>
              </a:endParaRPr>
            </a:p>
          </p:txBody>
        </p:sp>
        <p:sp>
          <p:nvSpPr>
            <p:cNvPr id="246792" name="AutoShape 8" descr="白色大理石">
              <a:extLst>
                <a:ext uri="{FF2B5EF4-FFF2-40B4-BE49-F238E27FC236}">
                  <a16:creationId xmlns:a16="http://schemas.microsoft.com/office/drawing/2014/main" id="{7150C24B-788E-D045-B063-851E9C29BEC4}"/>
                </a:ext>
              </a:extLst>
            </p:cNvPr>
            <p:cNvSpPr>
              <a:spLocks noChangeArrowheads="1"/>
            </p:cNvSpPr>
            <p:nvPr/>
          </p:nvSpPr>
          <p:spPr bwMode="auto">
            <a:xfrm>
              <a:off x="1056" y="624"/>
              <a:ext cx="1247" cy="384"/>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A&gt;1</a:t>
              </a:r>
              <a:endParaRPr kumimoji="1" lang="en-US" altLang="zh-CN" sz="2400">
                <a:effectLst>
                  <a:outerShdw blurRad="38100" dist="38100" dir="2700000" algn="tl">
                    <a:srgbClr val="C0C0C0"/>
                  </a:outerShdw>
                </a:effectLst>
                <a:latin typeface="Times New Roman" pitchFamily="18" charset="0"/>
              </a:endParaRPr>
            </a:p>
          </p:txBody>
        </p:sp>
        <p:sp>
          <p:nvSpPr>
            <p:cNvPr id="47113" name="Line 9">
              <a:extLst>
                <a:ext uri="{FF2B5EF4-FFF2-40B4-BE49-F238E27FC236}">
                  <a16:creationId xmlns:a16="http://schemas.microsoft.com/office/drawing/2014/main" id="{CC38DE1B-5FD9-A84A-A0FA-1E3201B436A0}"/>
                </a:ext>
              </a:extLst>
            </p:cNvPr>
            <p:cNvSpPr>
              <a:spLocks noChangeShapeType="1"/>
            </p:cNvSpPr>
            <p:nvPr/>
          </p:nvSpPr>
          <p:spPr bwMode="auto">
            <a:xfrm>
              <a:off x="2256" y="816"/>
              <a:ext cx="48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4" name="Text Box 10">
              <a:extLst>
                <a:ext uri="{FF2B5EF4-FFF2-40B4-BE49-F238E27FC236}">
                  <a16:creationId xmlns:a16="http://schemas.microsoft.com/office/drawing/2014/main" id="{6C06FEB0-387C-134F-B8A9-A660CA8856CD}"/>
                </a:ext>
              </a:extLst>
            </p:cNvPr>
            <p:cNvSpPr txBox="1">
              <a:spLocks noChangeArrowheads="1"/>
            </p:cNvSpPr>
            <p:nvPr/>
          </p:nvSpPr>
          <p:spPr bwMode="auto">
            <a:xfrm>
              <a:off x="2219" y="576"/>
              <a:ext cx="328"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246795" name="AutoShape 11" descr="白色大理石">
              <a:extLst>
                <a:ext uri="{FF2B5EF4-FFF2-40B4-BE49-F238E27FC236}">
                  <a16:creationId xmlns:a16="http://schemas.microsoft.com/office/drawing/2014/main" id="{6C18A8CF-63C9-6A4A-A6E1-A98DD253BC73}"/>
                </a:ext>
              </a:extLst>
            </p:cNvPr>
            <p:cNvSpPr>
              <a:spLocks noChangeArrowheads="1"/>
            </p:cNvSpPr>
            <p:nvPr/>
          </p:nvSpPr>
          <p:spPr bwMode="auto">
            <a:xfrm>
              <a:off x="2784" y="624"/>
              <a:ext cx="1249" cy="384"/>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B=0</a:t>
              </a:r>
              <a:endParaRPr kumimoji="1" lang="en-US" altLang="zh-CN" sz="2400">
                <a:effectLst>
                  <a:outerShdw blurRad="38100" dist="38100" dir="2700000" algn="tl">
                    <a:srgbClr val="C0C0C0"/>
                  </a:outerShdw>
                </a:effectLst>
                <a:latin typeface="Times New Roman" pitchFamily="18" charset="0"/>
              </a:endParaRPr>
            </a:p>
          </p:txBody>
        </p:sp>
        <p:sp>
          <p:nvSpPr>
            <p:cNvPr id="47116" name="Line 12">
              <a:extLst>
                <a:ext uri="{FF2B5EF4-FFF2-40B4-BE49-F238E27FC236}">
                  <a16:creationId xmlns:a16="http://schemas.microsoft.com/office/drawing/2014/main" id="{9E9FA3D5-EAAE-E24F-8C9E-E6C6308394E6}"/>
                </a:ext>
              </a:extLst>
            </p:cNvPr>
            <p:cNvSpPr>
              <a:spLocks noChangeShapeType="1"/>
            </p:cNvSpPr>
            <p:nvPr/>
          </p:nvSpPr>
          <p:spPr bwMode="auto">
            <a:xfrm>
              <a:off x="3984" y="816"/>
              <a:ext cx="67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797" name="Text Box 13">
              <a:extLst>
                <a:ext uri="{FF2B5EF4-FFF2-40B4-BE49-F238E27FC236}">
                  <a16:creationId xmlns:a16="http://schemas.microsoft.com/office/drawing/2014/main" id="{E83831DF-268A-1C48-96E3-F0EC89C62EFF}"/>
                </a:ext>
              </a:extLst>
            </p:cNvPr>
            <p:cNvSpPr txBox="1">
              <a:spLocks noChangeArrowheads="1"/>
            </p:cNvSpPr>
            <p:nvPr/>
          </p:nvSpPr>
          <p:spPr bwMode="auto">
            <a:xfrm>
              <a:off x="3936" y="576"/>
              <a:ext cx="329"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47118" name="Line 14">
              <a:extLst>
                <a:ext uri="{FF2B5EF4-FFF2-40B4-BE49-F238E27FC236}">
                  <a16:creationId xmlns:a16="http://schemas.microsoft.com/office/drawing/2014/main" id="{2DB978BE-62B6-0B49-BE9F-373F10167921}"/>
                </a:ext>
              </a:extLst>
            </p:cNvPr>
            <p:cNvSpPr>
              <a:spLocks noChangeShapeType="1"/>
            </p:cNvSpPr>
            <p:nvPr/>
          </p:nvSpPr>
          <p:spPr bwMode="auto">
            <a:xfrm>
              <a:off x="4656" y="816"/>
              <a:ext cx="0" cy="288"/>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799" name="Rectangle 15" descr="白色大理石">
              <a:extLst>
                <a:ext uri="{FF2B5EF4-FFF2-40B4-BE49-F238E27FC236}">
                  <a16:creationId xmlns:a16="http://schemas.microsoft.com/office/drawing/2014/main" id="{9A9A134A-DF40-1D4C-A543-B7BA9D415DF4}"/>
                </a:ext>
              </a:extLst>
            </p:cNvPr>
            <p:cNvSpPr>
              <a:spLocks noChangeArrowheads="1"/>
            </p:cNvSpPr>
            <p:nvPr/>
          </p:nvSpPr>
          <p:spPr bwMode="auto">
            <a:xfrm>
              <a:off x="4128" y="1104"/>
              <a:ext cx="1104" cy="383"/>
            </a:xfrm>
            <a:prstGeom prst="rect">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X=X/A</a:t>
              </a:r>
              <a:endParaRPr kumimoji="1" lang="en-US" altLang="zh-CN" sz="2400">
                <a:effectLst>
                  <a:outerShdw blurRad="38100" dist="38100" dir="2700000" algn="tl">
                    <a:srgbClr val="C0C0C0"/>
                  </a:outerShdw>
                </a:effectLst>
                <a:latin typeface="Times New Roman" pitchFamily="18" charset="0"/>
              </a:endParaRPr>
            </a:p>
          </p:txBody>
        </p:sp>
        <p:sp>
          <p:nvSpPr>
            <p:cNvPr id="47120" name="Line 16">
              <a:extLst>
                <a:ext uri="{FF2B5EF4-FFF2-40B4-BE49-F238E27FC236}">
                  <a16:creationId xmlns:a16="http://schemas.microsoft.com/office/drawing/2014/main" id="{63DA8E9F-F599-5D45-B760-F7F1046B4EFC}"/>
                </a:ext>
              </a:extLst>
            </p:cNvPr>
            <p:cNvSpPr>
              <a:spLocks noChangeShapeType="1"/>
            </p:cNvSpPr>
            <p:nvPr/>
          </p:nvSpPr>
          <p:spPr bwMode="auto">
            <a:xfrm>
              <a:off x="1680" y="1008"/>
              <a:ext cx="0" cy="105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01" name="Text Box 17">
              <a:extLst>
                <a:ext uri="{FF2B5EF4-FFF2-40B4-BE49-F238E27FC236}">
                  <a16:creationId xmlns:a16="http://schemas.microsoft.com/office/drawing/2014/main" id="{B59D8CC6-0976-F44A-9B52-A894750A2BDE}"/>
                </a:ext>
              </a:extLst>
            </p:cNvPr>
            <p:cNvSpPr txBox="1">
              <a:spLocks noChangeArrowheads="1"/>
            </p:cNvSpPr>
            <p:nvPr/>
          </p:nvSpPr>
          <p:spPr bwMode="auto">
            <a:xfrm>
              <a:off x="2316" y="2775"/>
              <a:ext cx="328"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47122" name="Line 18">
              <a:extLst>
                <a:ext uri="{FF2B5EF4-FFF2-40B4-BE49-F238E27FC236}">
                  <a16:creationId xmlns:a16="http://schemas.microsoft.com/office/drawing/2014/main" id="{60ED65A2-D262-4440-A563-EB63C3AF051D}"/>
                </a:ext>
              </a:extLst>
            </p:cNvPr>
            <p:cNvSpPr>
              <a:spLocks noChangeShapeType="1"/>
            </p:cNvSpPr>
            <p:nvPr/>
          </p:nvSpPr>
          <p:spPr bwMode="auto">
            <a:xfrm>
              <a:off x="1680" y="288"/>
              <a:ext cx="0" cy="33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3" name="Line 19">
              <a:extLst>
                <a:ext uri="{FF2B5EF4-FFF2-40B4-BE49-F238E27FC236}">
                  <a16:creationId xmlns:a16="http://schemas.microsoft.com/office/drawing/2014/main" id="{2F97A560-D73D-934D-8E15-0C6324036ED5}"/>
                </a:ext>
              </a:extLst>
            </p:cNvPr>
            <p:cNvSpPr>
              <a:spLocks noChangeShapeType="1"/>
            </p:cNvSpPr>
            <p:nvPr/>
          </p:nvSpPr>
          <p:spPr bwMode="auto">
            <a:xfrm flipH="1">
              <a:off x="1728" y="1344"/>
              <a:ext cx="1680"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4" name="Line 20">
              <a:extLst>
                <a:ext uri="{FF2B5EF4-FFF2-40B4-BE49-F238E27FC236}">
                  <a16:creationId xmlns:a16="http://schemas.microsoft.com/office/drawing/2014/main" id="{28565867-6267-3446-8E06-22A333D3F7ED}"/>
                </a:ext>
              </a:extLst>
            </p:cNvPr>
            <p:cNvSpPr>
              <a:spLocks noChangeShapeType="1"/>
            </p:cNvSpPr>
            <p:nvPr/>
          </p:nvSpPr>
          <p:spPr bwMode="auto">
            <a:xfrm>
              <a:off x="3408" y="1008"/>
              <a:ext cx="0" cy="33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5" name="Line 21">
              <a:extLst>
                <a:ext uri="{FF2B5EF4-FFF2-40B4-BE49-F238E27FC236}">
                  <a16:creationId xmlns:a16="http://schemas.microsoft.com/office/drawing/2014/main" id="{82E32011-D156-FB45-9A2F-FD832C5DA4C6}"/>
                </a:ext>
              </a:extLst>
            </p:cNvPr>
            <p:cNvSpPr>
              <a:spLocks noChangeShapeType="1"/>
            </p:cNvSpPr>
            <p:nvPr/>
          </p:nvSpPr>
          <p:spPr bwMode="auto">
            <a:xfrm>
              <a:off x="4656" y="1488"/>
              <a:ext cx="0" cy="24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26" name="Line 22">
              <a:extLst>
                <a:ext uri="{FF2B5EF4-FFF2-40B4-BE49-F238E27FC236}">
                  <a16:creationId xmlns:a16="http://schemas.microsoft.com/office/drawing/2014/main" id="{316FE950-3DD8-FA4F-B944-687823C59371}"/>
                </a:ext>
              </a:extLst>
            </p:cNvPr>
            <p:cNvSpPr>
              <a:spLocks noChangeShapeType="1"/>
            </p:cNvSpPr>
            <p:nvPr/>
          </p:nvSpPr>
          <p:spPr bwMode="auto">
            <a:xfrm flipH="1">
              <a:off x="1728" y="1728"/>
              <a:ext cx="2928"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07" name="Text Box 23">
              <a:extLst>
                <a:ext uri="{FF2B5EF4-FFF2-40B4-BE49-F238E27FC236}">
                  <a16:creationId xmlns:a16="http://schemas.microsoft.com/office/drawing/2014/main" id="{2C813F86-5C1F-B144-A966-5A0255435A6F}"/>
                </a:ext>
              </a:extLst>
            </p:cNvPr>
            <p:cNvSpPr txBox="1">
              <a:spLocks noChangeArrowheads="1"/>
            </p:cNvSpPr>
            <p:nvPr/>
          </p:nvSpPr>
          <p:spPr bwMode="auto">
            <a:xfrm>
              <a:off x="3392" y="1008"/>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246808" name="Text Box 24">
              <a:extLst>
                <a:ext uri="{FF2B5EF4-FFF2-40B4-BE49-F238E27FC236}">
                  <a16:creationId xmlns:a16="http://schemas.microsoft.com/office/drawing/2014/main" id="{B5C350FF-479B-2348-AD58-704C7A07005F}"/>
                </a:ext>
              </a:extLst>
            </p:cNvPr>
            <p:cNvSpPr txBox="1">
              <a:spLocks noChangeArrowheads="1"/>
            </p:cNvSpPr>
            <p:nvPr/>
          </p:nvSpPr>
          <p:spPr bwMode="auto">
            <a:xfrm>
              <a:off x="1641" y="998"/>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246809" name="AutoShape 25" descr="白色大理石">
              <a:extLst>
                <a:ext uri="{FF2B5EF4-FFF2-40B4-BE49-F238E27FC236}">
                  <a16:creationId xmlns:a16="http://schemas.microsoft.com/office/drawing/2014/main" id="{F9C3FF4F-E556-A548-BA4B-50284976B990}"/>
                </a:ext>
              </a:extLst>
            </p:cNvPr>
            <p:cNvSpPr>
              <a:spLocks noChangeArrowheads="1"/>
            </p:cNvSpPr>
            <p:nvPr/>
          </p:nvSpPr>
          <p:spPr bwMode="auto">
            <a:xfrm>
              <a:off x="1056" y="2065"/>
              <a:ext cx="1247" cy="383"/>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dirty="0">
                  <a:solidFill>
                    <a:srgbClr val="000099"/>
                  </a:solidFill>
                  <a:latin typeface="Times New Roman" pitchFamily="18" charset="0"/>
                </a:rPr>
                <a:t>A=2</a:t>
              </a:r>
              <a:endParaRPr kumimoji="1" lang="en-US" altLang="zh-CN" sz="2400" dirty="0">
                <a:effectLst>
                  <a:outerShdw blurRad="38100" dist="38100" dir="2700000" algn="tl">
                    <a:srgbClr val="C0C0C0"/>
                  </a:outerShdw>
                </a:effectLst>
                <a:latin typeface="Times New Roman" pitchFamily="18" charset="0"/>
              </a:endParaRPr>
            </a:p>
          </p:txBody>
        </p:sp>
        <p:sp>
          <p:nvSpPr>
            <p:cNvPr id="47130" name="Line 26">
              <a:extLst>
                <a:ext uri="{FF2B5EF4-FFF2-40B4-BE49-F238E27FC236}">
                  <a16:creationId xmlns:a16="http://schemas.microsoft.com/office/drawing/2014/main" id="{A367A429-A5CC-8C47-AC75-5ABEA84D6BFF}"/>
                </a:ext>
              </a:extLst>
            </p:cNvPr>
            <p:cNvSpPr>
              <a:spLocks noChangeShapeType="1"/>
            </p:cNvSpPr>
            <p:nvPr/>
          </p:nvSpPr>
          <p:spPr bwMode="auto">
            <a:xfrm>
              <a:off x="1680" y="2448"/>
              <a:ext cx="0" cy="38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11" name="Text Box 27">
              <a:extLst>
                <a:ext uri="{FF2B5EF4-FFF2-40B4-BE49-F238E27FC236}">
                  <a16:creationId xmlns:a16="http://schemas.microsoft.com/office/drawing/2014/main" id="{338B1A53-FE32-B747-86F8-472F9BEF0D27}"/>
                </a:ext>
              </a:extLst>
            </p:cNvPr>
            <p:cNvSpPr txBox="1">
              <a:spLocks noChangeArrowheads="1"/>
            </p:cNvSpPr>
            <p:nvPr/>
          </p:nvSpPr>
          <p:spPr bwMode="auto">
            <a:xfrm>
              <a:off x="2316" y="2006"/>
              <a:ext cx="328"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T</a:t>
              </a:r>
              <a:endParaRPr kumimoji="1" lang="en-US" altLang="zh-CN" sz="2400">
                <a:effectLst>
                  <a:outerShdw blurRad="38100" dist="38100" dir="2700000" algn="tl">
                    <a:srgbClr val="C0C0C0"/>
                  </a:outerShdw>
                </a:effectLst>
                <a:latin typeface="Times New Roman" pitchFamily="18" charset="0"/>
              </a:endParaRPr>
            </a:p>
          </p:txBody>
        </p:sp>
        <p:sp>
          <p:nvSpPr>
            <p:cNvPr id="47132" name="Line 28">
              <a:extLst>
                <a:ext uri="{FF2B5EF4-FFF2-40B4-BE49-F238E27FC236}">
                  <a16:creationId xmlns:a16="http://schemas.microsoft.com/office/drawing/2014/main" id="{5E0CF948-1B22-F04C-AFE2-6D2D8F7E0389}"/>
                </a:ext>
              </a:extLst>
            </p:cNvPr>
            <p:cNvSpPr>
              <a:spLocks noChangeShapeType="1"/>
            </p:cNvSpPr>
            <p:nvPr/>
          </p:nvSpPr>
          <p:spPr bwMode="auto">
            <a:xfrm>
              <a:off x="2290" y="2251"/>
              <a:ext cx="2352"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6813" name="Text Box 29">
              <a:extLst>
                <a:ext uri="{FF2B5EF4-FFF2-40B4-BE49-F238E27FC236}">
                  <a16:creationId xmlns:a16="http://schemas.microsoft.com/office/drawing/2014/main" id="{40CCF2DE-FCAE-2744-B6A7-31DE23382EFB}"/>
                </a:ext>
              </a:extLst>
            </p:cNvPr>
            <p:cNvSpPr txBox="1">
              <a:spLocks noChangeArrowheads="1"/>
            </p:cNvSpPr>
            <p:nvPr/>
          </p:nvSpPr>
          <p:spPr bwMode="auto">
            <a:xfrm>
              <a:off x="1641" y="2446"/>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246814" name="AutoShape 30" descr="白色大理石">
              <a:extLst>
                <a:ext uri="{FF2B5EF4-FFF2-40B4-BE49-F238E27FC236}">
                  <a16:creationId xmlns:a16="http://schemas.microsoft.com/office/drawing/2014/main" id="{7B7A9E88-DEAA-DA44-8614-E1893B1ED83B}"/>
                </a:ext>
              </a:extLst>
            </p:cNvPr>
            <p:cNvSpPr>
              <a:spLocks noChangeArrowheads="1"/>
            </p:cNvSpPr>
            <p:nvPr/>
          </p:nvSpPr>
          <p:spPr bwMode="auto">
            <a:xfrm>
              <a:off x="1056" y="2832"/>
              <a:ext cx="1247" cy="384"/>
            </a:xfrm>
            <a:prstGeom prst="diamond">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X&gt;1</a:t>
              </a:r>
              <a:endParaRPr kumimoji="1" lang="en-US" altLang="zh-CN" sz="2400">
                <a:effectLst>
                  <a:outerShdw blurRad="38100" dist="38100" dir="2700000" algn="tl">
                    <a:srgbClr val="C0C0C0"/>
                  </a:outerShdw>
                </a:effectLst>
                <a:latin typeface="Times New Roman" pitchFamily="18" charset="0"/>
              </a:endParaRPr>
            </a:p>
          </p:txBody>
        </p:sp>
        <p:sp>
          <p:nvSpPr>
            <p:cNvPr id="246815" name="Text Box 31">
              <a:extLst>
                <a:ext uri="{FF2B5EF4-FFF2-40B4-BE49-F238E27FC236}">
                  <a16:creationId xmlns:a16="http://schemas.microsoft.com/office/drawing/2014/main" id="{D2079B92-A6D8-B349-894A-FF5545A4F0F4}"/>
                </a:ext>
              </a:extLst>
            </p:cNvPr>
            <p:cNvSpPr txBox="1">
              <a:spLocks noChangeArrowheads="1"/>
            </p:cNvSpPr>
            <p:nvPr/>
          </p:nvSpPr>
          <p:spPr bwMode="auto">
            <a:xfrm>
              <a:off x="1641" y="3207"/>
              <a:ext cx="343" cy="391"/>
            </a:xfrm>
            <a:prstGeom prst="rect">
              <a:avLst/>
            </a:prstGeom>
            <a:noFill/>
            <a:ln w="9525">
              <a:noFill/>
              <a:miter lim="800000"/>
              <a:headEnd/>
              <a:tailEnd/>
            </a:ln>
            <a:effectLst/>
          </p:spPr>
          <p:txBody>
            <a:bodyPr wrap="none">
              <a:spAutoFit/>
            </a:bodyPr>
            <a:lstStyle/>
            <a:p>
              <a:pPr algn="ctr">
                <a:defRPr/>
              </a:pPr>
              <a:r>
                <a:rPr kumimoji="1" lang="en-US" altLang="zh-CN" sz="2400" b="1" i="1">
                  <a:effectLst>
                    <a:outerShdw blurRad="38100" dist="38100" dir="2700000" algn="tl">
                      <a:srgbClr val="C0C0C0"/>
                    </a:outerShdw>
                  </a:effectLst>
                  <a:latin typeface="Times New Roman" pitchFamily="18" charset="0"/>
                </a:rPr>
                <a:t>F</a:t>
              </a:r>
              <a:endParaRPr kumimoji="1" lang="en-US" altLang="zh-CN" sz="2400">
                <a:effectLst>
                  <a:outerShdw blurRad="38100" dist="38100" dir="2700000" algn="tl">
                    <a:srgbClr val="C0C0C0"/>
                  </a:outerShdw>
                </a:effectLst>
                <a:latin typeface="Times New Roman" pitchFamily="18" charset="0"/>
              </a:endParaRPr>
            </a:p>
          </p:txBody>
        </p:sp>
        <p:sp>
          <p:nvSpPr>
            <p:cNvPr id="47136" name="Line 32">
              <a:extLst>
                <a:ext uri="{FF2B5EF4-FFF2-40B4-BE49-F238E27FC236}">
                  <a16:creationId xmlns:a16="http://schemas.microsoft.com/office/drawing/2014/main" id="{652AD75D-2973-7049-9D74-D99B81486CE4}"/>
                </a:ext>
              </a:extLst>
            </p:cNvPr>
            <p:cNvSpPr>
              <a:spLocks noChangeShapeType="1"/>
            </p:cNvSpPr>
            <p:nvPr/>
          </p:nvSpPr>
          <p:spPr bwMode="auto">
            <a:xfrm>
              <a:off x="1680" y="3216"/>
              <a:ext cx="0" cy="624"/>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7" name="Line 33">
              <a:extLst>
                <a:ext uri="{FF2B5EF4-FFF2-40B4-BE49-F238E27FC236}">
                  <a16:creationId xmlns:a16="http://schemas.microsoft.com/office/drawing/2014/main" id="{6BB58E7F-9031-0F4B-BC30-34750E883934}"/>
                </a:ext>
              </a:extLst>
            </p:cNvPr>
            <p:cNvSpPr>
              <a:spLocks noChangeShapeType="1"/>
            </p:cNvSpPr>
            <p:nvPr/>
          </p:nvSpPr>
          <p:spPr bwMode="auto">
            <a:xfrm>
              <a:off x="4656" y="2256"/>
              <a:ext cx="0" cy="576"/>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18" name="Rectangle 34" descr="白色大理石">
              <a:extLst>
                <a:ext uri="{FF2B5EF4-FFF2-40B4-BE49-F238E27FC236}">
                  <a16:creationId xmlns:a16="http://schemas.microsoft.com/office/drawing/2014/main" id="{F8808DAB-69B3-5747-ACAA-A6058491A80F}"/>
                </a:ext>
              </a:extLst>
            </p:cNvPr>
            <p:cNvSpPr>
              <a:spLocks noChangeArrowheads="1"/>
            </p:cNvSpPr>
            <p:nvPr/>
          </p:nvSpPr>
          <p:spPr bwMode="auto">
            <a:xfrm>
              <a:off x="4128" y="2832"/>
              <a:ext cx="1104" cy="384"/>
            </a:xfrm>
            <a:prstGeom prst="rect">
              <a:avLst/>
            </a:prstGeom>
            <a:blipFill dpi="0" rotWithShape="0">
              <a:blip r:embed="rId2"/>
              <a:srcRect/>
              <a:tile tx="0" ty="0" sx="100000" sy="100000" flip="none" algn="tl"/>
            </a:blipFill>
            <a:ln w="38100">
              <a:solidFill>
                <a:srgbClr val="CC0000"/>
              </a:solidFill>
              <a:miter lim="800000"/>
              <a:headEnd/>
              <a:tailEnd/>
            </a:ln>
            <a:effectLst/>
          </p:spPr>
          <p:txBody>
            <a:bodyPr wrap="none" anchor="ctr"/>
            <a:lstStyle/>
            <a:p>
              <a:pPr algn="ctr">
                <a:defRPr/>
              </a:pPr>
              <a:r>
                <a:rPr kumimoji="1" lang="en-US" altLang="zh-CN" sz="2400" b="1">
                  <a:solidFill>
                    <a:srgbClr val="000099"/>
                  </a:solidFill>
                  <a:latin typeface="Times New Roman" pitchFamily="18" charset="0"/>
                </a:rPr>
                <a:t>X=X+1</a:t>
              </a:r>
              <a:endParaRPr kumimoji="1" lang="en-US" altLang="zh-CN" sz="2400">
                <a:effectLst>
                  <a:outerShdw blurRad="38100" dist="38100" dir="2700000" algn="tl">
                    <a:srgbClr val="C0C0C0"/>
                  </a:outerShdw>
                </a:effectLst>
                <a:latin typeface="Times New Roman" pitchFamily="18" charset="0"/>
              </a:endParaRPr>
            </a:p>
          </p:txBody>
        </p:sp>
        <p:sp>
          <p:nvSpPr>
            <p:cNvPr id="47139" name="Line 35">
              <a:extLst>
                <a:ext uri="{FF2B5EF4-FFF2-40B4-BE49-F238E27FC236}">
                  <a16:creationId xmlns:a16="http://schemas.microsoft.com/office/drawing/2014/main" id="{E052F28F-CC97-414C-8132-28EBC47928D6}"/>
                </a:ext>
              </a:extLst>
            </p:cNvPr>
            <p:cNvSpPr>
              <a:spLocks noChangeShapeType="1"/>
            </p:cNvSpPr>
            <p:nvPr/>
          </p:nvSpPr>
          <p:spPr bwMode="auto">
            <a:xfrm>
              <a:off x="2304" y="3024"/>
              <a:ext cx="1824"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40" name="Line 36">
              <a:extLst>
                <a:ext uri="{FF2B5EF4-FFF2-40B4-BE49-F238E27FC236}">
                  <a16:creationId xmlns:a16="http://schemas.microsoft.com/office/drawing/2014/main" id="{70E0CF28-DEB4-2347-BE3F-428ADF682640}"/>
                </a:ext>
              </a:extLst>
            </p:cNvPr>
            <p:cNvSpPr>
              <a:spLocks noChangeShapeType="1"/>
            </p:cNvSpPr>
            <p:nvPr/>
          </p:nvSpPr>
          <p:spPr bwMode="auto">
            <a:xfrm>
              <a:off x="4656" y="3216"/>
              <a:ext cx="0" cy="336"/>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41" name="Line 37">
              <a:extLst>
                <a:ext uri="{FF2B5EF4-FFF2-40B4-BE49-F238E27FC236}">
                  <a16:creationId xmlns:a16="http://schemas.microsoft.com/office/drawing/2014/main" id="{76236725-79D4-CB41-9798-BB3595A6F6FD}"/>
                </a:ext>
              </a:extLst>
            </p:cNvPr>
            <p:cNvSpPr>
              <a:spLocks noChangeShapeType="1"/>
            </p:cNvSpPr>
            <p:nvPr/>
          </p:nvSpPr>
          <p:spPr bwMode="auto">
            <a:xfrm flipH="1">
              <a:off x="1728" y="3552"/>
              <a:ext cx="2928"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46822" name="AutoShape 38">
              <a:extLst>
                <a:ext uri="{FF2B5EF4-FFF2-40B4-BE49-F238E27FC236}">
                  <a16:creationId xmlns:a16="http://schemas.microsoft.com/office/drawing/2014/main" id="{A2A1BC80-37F0-6F43-9C40-46E056935FED}"/>
                </a:ext>
              </a:extLst>
            </p:cNvPr>
            <p:cNvSpPr>
              <a:spLocks/>
            </p:cNvSpPr>
            <p:nvPr/>
          </p:nvSpPr>
          <p:spPr bwMode="auto">
            <a:xfrm>
              <a:off x="816" y="2112"/>
              <a:ext cx="96" cy="1536"/>
            </a:xfrm>
            <a:prstGeom prst="leftBrace">
              <a:avLst>
                <a:gd name="adj1" fmla="val 133333"/>
                <a:gd name="adj2" fmla="val 50000"/>
              </a:avLst>
            </a:prstGeom>
            <a:noFill/>
            <a:ln w="38100">
              <a:solidFill>
                <a:srgbClr val="CC0000"/>
              </a:solidFill>
              <a:round/>
              <a:headEnd/>
              <a:tailEnd/>
            </a:ln>
            <a:effectLst/>
          </p:spPr>
          <p:txBody>
            <a:bodyPr wrap="none" anchor="ctr"/>
            <a:lstStyle/>
            <a:p>
              <a:pPr algn="ctr">
                <a:defRPr/>
              </a:pPr>
              <a:endParaRPr kumimoji="1" lang="zh-CN" altLang="zh-CN" sz="2400">
                <a:solidFill>
                  <a:srgbClr val="CC0000"/>
                </a:solidFill>
                <a:effectLst>
                  <a:outerShdw blurRad="38100" dist="38100" dir="2700000" algn="tl">
                    <a:srgbClr val="C0C0C0"/>
                  </a:outerShdw>
                </a:effectLst>
                <a:latin typeface="Times New Roman" pitchFamily="18" charset="0"/>
              </a:endParaRPr>
            </a:p>
          </p:txBody>
        </p:sp>
      </p:grpSp>
    </p:spTree>
    <p:extLst>
      <p:ext uri="{BB962C8B-B14F-4D97-AF65-F5344CB8AC3E}">
        <p14:creationId xmlns:p14="http://schemas.microsoft.com/office/powerpoint/2010/main" val="196687125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CCFBDBA-D81A-3D47-B813-13C2B7DF924F}"/>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条件组合覆盖</a:t>
            </a:r>
          </a:p>
        </p:txBody>
      </p:sp>
      <p:sp>
        <p:nvSpPr>
          <p:cNvPr id="48131" name="Rectangle 4">
            <a:extLst>
              <a:ext uri="{FF2B5EF4-FFF2-40B4-BE49-F238E27FC236}">
                <a16:creationId xmlns:a16="http://schemas.microsoft.com/office/drawing/2014/main" id="{7E664B8F-C23B-A042-A0FD-90DD983C8C3C}"/>
              </a:ext>
            </a:extLst>
          </p:cNvPr>
          <p:cNvSpPr>
            <a:spLocks noGrp="1" noChangeArrowheads="1"/>
          </p:cNvSpPr>
          <p:nvPr>
            <p:ph type="body" idx="1"/>
          </p:nvPr>
        </p:nvSpPr>
        <p:spPr>
          <a:xfrm>
            <a:off x="827088" y="1196975"/>
            <a:ext cx="7913687" cy="4800600"/>
          </a:xfrm>
          <a:noFill/>
        </p:spPr>
        <p:txBody>
          <a:bodyPr lIns="92075" tIns="46038" rIns="92075" bIns="46038"/>
          <a:lstStyle/>
          <a:p>
            <a:pPr eaLnBrk="1" hangingPunct="1"/>
            <a:r>
              <a:rPr lang="zh-CN" altLang="en-US" sz="2800">
                <a:latin typeface="楷体_GB2312" pitchFamily="49" charset="-122"/>
                <a:ea typeface="楷体_GB2312" pitchFamily="49" charset="-122"/>
              </a:rPr>
              <a:t>条件组合覆盖就是设计足够的测试用例，运行被测程序，使得每个判断的所有可能的条件取值组合至少执行一次。</a:t>
            </a:r>
          </a:p>
          <a:p>
            <a:pPr eaLnBrk="1" hangingPunct="1">
              <a:lnSpc>
                <a:spcPct val="125000"/>
              </a:lnSpc>
              <a:buFontTx/>
              <a:buNone/>
            </a:pPr>
            <a:endParaRPr lang="en-US" altLang="zh-CN" sz="2800">
              <a:latin typeface="楷体_GB2312" pitchFamily="49" charset="-122"/>
              <a:ea typeface="楷体_GB2312" pitchFamily="49" charset="-122"/>
            </a:endParaRPr>
          </a:p>
        </p:txBody>
      </p:sp>
      <p:pic>
        <p:nvPicPr>
          <p:cNvPr id="48132" name="Picture 9">
            <a:extLst>
              <a:ext uri="{FF2B5EF4-FFF2-40B4-BE49-F238E27FC236}">
                <a16:creationId xmlns:a16="http://schemas.microsoft.com/office/drawing/2014/main" id="{363098B5-7394-DB4A-B19F-E90C18577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708275"/>
            <a:ext cx="3486150"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3" name="Picture 10">
            <a:extLst>
              <a:ext uri="{FF2B5EF4-FFF2-40B4-BE49-F238E27FC236}">
                <a16:creationId xmlns:a16="http://schemas.microsoft.com/office/drawing/2014/main" id="{132F9EBC-4894-3349-B31C-F3363DEFA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4292600"/>
            <a:ext cx="3486150"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448327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6E1060B-7614-6A48-85D1-DB4CC2662869}"/>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条件组合覆盖</a:t>
            </a:r>
          </a:p>
        </p:txBody>
      </p:sp>
      <p:pic>
        <p:nvPicPr>
          <p:cNvPr id="49155" name="Picture 4">
            <a:extLst>
              <a:ext uri="{FF2B5EF4-FFF2-40B4-BE49-F238E27FC236}">
                <a16:creationId xmlns:a16="http://schemas.microsoft.com/office/drawing/2014/main" id="{86F6AF57-8CF8-0B49-9DB1-40EB75E986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341438"/>
            <a:ext cx="8351837" cy="190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6" name="Text Box 5">
            <a:extLst>
              <a:ext uri="{FF2B5EF4-FFF2-40B4-BE49-F238E27FC236}">
                <a16:creationId xmlns:a16="http://schemas.microsoft.com/office/drawing/2014/main" id="{D526EF8D-6FB6-7F43-88F8-DF8C15D8D343}"/>
              </a:ext>
            </a:extLst>
          </p:cNvPr>
          <p:cNvSpPr txBox="1">
            <a:spLocks noChangeArrowheads="1"/>
          </p:cNvSpPr>
          <p:nvPr/>
        </p:nvSpPr>
        <p:spPr bwMode="auto">
          <a:xfrm>
            <a:off x="468313" y="3644900"/>
            <a:ext cx="4648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3200">
                <a:solidFill>
                  <a:srgbClr val="FF0000"/>
                </a:solidFill>
                <a:ea typeface="黑体" panose="02010609060101010101" pitchFamily="49" charset="-122"/>
              </a:rPr>
              <a:t>路径漏掉了</a:t>
            </a:r>
            <a:r>
              <a:rPr kumimoji="1" lang="en-US" altLang="zh-CN" sz="3200">
                <a:solidFill>
                  <a:srgbClr val="FF0000"/>
                </a:solidFill>
                <a:ea typeface="黑体" panose="02010609060101010101" pitchFamily="49" charset="-122"/>
              </a:rPr>
              <a:t>L4</a:t>
            </a:r>
          </a:p>
        </p:txBody>
      </p:sp>
    </p:spTree>
    <p:extLst>
      <p:ext uri="{BB962C8B-B14F-4D97-AF65-F5344CB8AC3E}">
        <p14:creationId xmlns:p14="http://schemas.microsoft.com/office/powerpoint/2010/main" val="353769044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D9509A4-58B0-3B46-A197-8F9E7A9C1F24}"/>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条件组合覆盖</a:t>
            </a:r>
          </a:p>
        </p:txBody>
      </p:sp>
      <p:sp>
        <p:nvSpPr>
          <p:cNvPr id="249860" name="Text Box 4">
            <a:extLst>
              <a:ext uri="{FF2B5EF4-FFF2-40B4-BE49-F238E27FC236}">
                <a16:creationId xmlns:a16="http://schemas.microsoft.com/office/drawing/2014/main" id="{A37760B0-FB9D-E94E-88A1-0CCE263799E8}"/>
              </a:ext>
            </a:extLst>
          </p:cNvPr>
          <p:cNvSpPr txBox="1">
            <a:spLocks noChangeArrowheads="1"/>
          </p:cNvSpPr>
          <p:nvPr/>
        </p:nvSpPr>
        <p:spPr bwMode="auto">
          <a:xfrm>
            <a:off x="395288" y="1341438"/>
            <a:ext cx="82804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30000"/>
              </a:spcBef>
              <a:buClr>
                <a:srgbClr val="3333CC"/>
              </a:buClr>
              <a:buSzPct val="75000"/>
              <a:buFont typeface="Wingdings" pitchFamily="2" charset="2"/>
              <a:buChar char="l"/>
            </a:pPr>
            <a:r>
              <a:rPr kumimoji="1" lang="en-US" altLang="zh-CN" sz="3200" b="1">
                <a:solidFill>
                  <a:schemeClr val="bg2"/>
                </a:solidFill>
                <a:latin typeface="Times New Roman" panose="02020603050405020304" pitchFamily="18" charset="0"/>
                <a:ea typeface="楷体_GB2312" pitchFamily="49" charset="-122"/>
              </a:rPr>
              <a:t> </a:t>
            </a:r>
            <a:r>
              <a:rPr kumimoji="1" lang="zh-CN" altLang="en-US" sz="2800" b="1">
                <a:latin typeface="楷体_GB2312" pitchFamily="49" charset="-122"/>
                <a:ea typeface="楷体_GB2312" pitchFamily="49" charset="-122"/>
              </a:rPr>
              <a:t>条件组合覆盖是一种相当强的覆盖准则，可以有效地检查各种可能的条件取值的组合是否正确。</a:t>
            </a:r>
          </a:p>
          <a:p>
            <a:pPr eaLnBrk="1" hangingPunct="1">
              <a:spcBef>
                <a:spcPct val="30000"/>
              </a:spcBef>
              <a:buClr>
                <a:srgbClr val="3333CC"/>
              </a:buClr>
              <a:buSzPct val="75000"/>
              <a:buFont typeface="Wingdings" pitchFamily="2" charset="2"/>
              <a:buChar char="l"/>
            </a:pPr>
            <a:r>
              <a:rPr kumimoji="1" lang="zh-CN" altLang="en-US" sz="2800" b="1">
                <a:latin typeface="楷体_GB2312" pitchFamily="49" charset="-122"/>
                <a:ea typeface="楷体_GB2312" pitchFamily="49" charset="-122"/>
              </a:rPr>
              <a:t> 它不但可覆盖所有条件的可能取值的组合，还可覆盖所有判断的可取分支，</a:t>
            </a:r>
            <a:r>
              <a:rPr kumimoji="1" lang="zh-CN" altLang="en-US" sz="2800" b="1">
                <a:solidFill>
                  <a:srgbClr val="0000FF"/>
                </a:solidFill>
                <a:latin typeface="楷体_GB2312" pitchFamily="49" charset="-122"/>
                <a:ea typeface="楷体_GB2312" pitchFamily="49" charset="-122"/>
              </a:rPr>
              <a:t>但可能有的路径会遗漏掉。</a:t>
            </a:r>
          </a:p>
          <a:p>
            <a:pPr eaLnBrk="1" hangingPunct="1">
              <a:spcBef>
                <a:spcPct val="30000"/>
              </a:spcBef>
              <a:buClr>
                <a:srgbClr val="3333CC"/>
              </a:buClr>
              <a:buSzPct val="75000"/>
              <a:buFont typeface="Wingdings" pitchFamily="2" charset="2"/>
              <a:buChar char="l"/>
            </a:pPr>
            <a:r>
              <a:rPr kumimoji="1" lang="zh-CN" altLang="en-US" sz="2800" b="1">
                <a:solidFill>
                  <a:schemeClr val="bg2"/>
                </a:solidFill>
                <a:latin typeface="楷体_GB2312" pitchFamily="49" charset="-122"/>
                <a:ea typeface="楷体_GB2312" pitchFamily="49" charset="-122"/>
              </a:rPr>
              <a:t> </a:t>
            </a:r>
            <a:r>
              <a:rPr kumimoji="1" lang="zh-CN" altLang="en-US" sz="2800" b="1">
                <a:solidFill>
                  <a:schemeClr val="hlink"/>
                </a:solidFill>
                <a:latin typeface="楷体_GB2312" pitchFamily="49" charset="-122"/>
                <a:ea typeface="楷体_GB2312" pitchFamily="49" charset="-122"/>
              </a:rPr>
              <a:t>因此，满足条件组合覆盖的测试还不完全。</a:t>
            </a:r>
          </a:p>
        </p:txBody>
      </p:sp>
    </p:spTree>
    <p:extLst>
      <p:ext uri="{BB962C8B-B14F-4D97-AF65-F5344CB8AC3E}">
        <p14:creationId xmlns:p14="http://schemas.microsoft.com/office/powerpoint/2010/main" val="2133556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9860"/>
                                        </p:tgtEl>
                                        <p:attrNameLst>
                                          <p:attrName>style.visibility</p:attrName>
                                        </p:attrNameLst>
                                      </p:cBhvr>
                                      <p:to>
                                        <p:strVal val="visible"/>
                                      </p:to>
                                    </p:set>
                                    <p:animEffect transition="in" filter="blinds(horizontal)">
                                      <p:cBhvr>
                                        <p:cTn id="7" dur="500"/>
                                        <p:tgtEl>
                                          <p:spTgt spid="249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9860" grpId="0"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A15AC8A-825E-7A43-B4C9-FF56F92DBF4D}"/>
              </a:ext>
            </a:extLst>
          </p:cNvPr>
          <p:cNvSpPr>
            <a:spLocks noGrp="1" noChangeArrowheads="1"/>
          </p:cNvSpPr>
          <p:nvPr>
            <p:ph type="body" idx="1"/>
          </p:nvPr>
        </p:nvSpPr>
        <p:spPr>
          <a:xfrm>
            <a:off x="395288" y="1341438"/>
            <a:ext cx="8137525" cy="1368425"/>
          </a:xfrm>
        </p:spPr>
        <p:txBody>
          <a:bodyPr/>
          <a:lstStyle/>
          <a:p>
            <a:pPr eaLnBrk="1" hangingPunct="1">
              <a:buFontTx/>
              <a:buNone/>
            </a:pPr>
            <a:r>
              <a:rPr lang="zh-CN" altLang="en-US" sz="2400">
                <a:solidFill>
                  <a:srgbClr val="3333CC"/>
                </a:solidFill>
                <a:effectLst>
                  <a:outerShdw blurRad="38100" dist="38100" dir="2700000" algn="tl">
                    <a:srgbClr val="C0C0C0"/>
                  </a:outerShdw>
                </a:effectLst>
                <a:ea typeface="楷体_GB2312" pitchFamily="49" charset="-122"/>
              </a:rPr>
              <a:t>路径测试</a:t>
            </a:r>
            <a:r>
              <a:rPr lang="zh-CN" altLang="en-US" sz="2400">
                <a:effectLst>
                  <a:outerShdw blurRad="38100" dist="38100" dir="2700000" algn="tl">
                    <a:srgbClr val="C0C0C0"/>
                  </a:outerShdw>
                </a:effectLst>
                <a:ea typeface="楷体_GB2312" pitchFamily="49" charset="-122"/>
              </a:rPr>
              <a:t>是设计足够的测试用例，覆盖程序中所有可能的</a:t>
            </a:r>
          </a:p>
          <a:p>
            <a:pPr eaLnBrk="1" hangingPunct="1">
              <a:buFontTx/>
              <a:buNone/>
            </a:pPr>
            <a:r>
              <a:rPr lang="zh-CN" altLang="en-US" sz="2400">
                <a:effectLst>
                  <a:outerShdw blurRad="38100" dist="38100" dir="2700000" algn="tl">
                    <a:srgbClr val="C0C0C0"/>
                  </a:outerShdw>
                </a:effectLst>
                <a:ea typeface="楷体_GB2312" pitchFamily="49" charset="-122"/>
              </a:rPr>
              <a:t>路径。若仍以最初的图为例，则可以选择如下的一组测试</a:t>
            </a:r>
          </a:p>
          <a:p>
            <a:pPr eaLnBrk="1" hangingPunct="1">
              <a:buFontTx/>
              <a:buNone/>
            </a:pPr>
            <a:r>
              <a:rPr lang="zh-CN" altLang="en-US" sz="2400">
                <a:effectLst>
                  <a:outerShdw blurRad="38100" dist="38100" dir="2700000" algn="tl">
                    <a:srgbClr val="C0C0C0"/>
                  </a:outerShdw>
                </a:effectLst>
                <a:ea typeface="楷体_GB2312" pitchFamily="49" charset="-122"/>
              </a:rPr>
              <a:t>用例，覆盖该程序段的全部路径。</a:t>
            </a:r>
            <a:r>
              <a:rPr lang="zh-CN" altLang="en-US" sz="2400">
                <a:ea typeface="宋体" panose="02010600030101010101" pitchFamily="2" charset="-122"/>
              </a:rPr>
              <a:t> </a:t>
            </a:r>
          </a:p>
        </p:txBody>
      </p:sp>
      <p:sp>
        <p:nvSpPr>
          <p:cNvPr id="51203" name="Rectangle 4">
            <a:extLst>
              <a:ext uri="{FF2B5EF4-FFF2-40B4-BE49-F238E27FC236}">
                <a16:creationId xmlns:a16="http://schemas.microsoft.com/office/drawing/2014/main" id="{A37FC47F-4F65-0141-BA26-665CD96292D8}"/>
              </a:ext>
            </a:extLst>
          </p:cNvPr>
          <p:cNvSpPr>
            <a:spLocks noChangeArrowheads="1"/>
          </p:cNvSpPr>
          <p:nvPr/>
        </p:nvSpPr>
        <p:spPr bwMode="auto">
          <a:xfrm>
            <a:off x="539750" y="333375"/>
            <a:ext cx="8064500"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b="1">
                <a:solidFill>
                  <a:srgbClr val="CC0000"/>
                </a:solidFill>
              </a:rPr>
              <a:t>路径测试</a:t>
            </a:r>
          </a:p>
        </p:txBody>
      </p:sp>
      <p:sp>
        <p:nvSpPr>
          <p:cNvPr id="51204" name="Rectangle 5">
            <a:extLst>
              <a:ext uri="{FF2B5EF4-FFF2-40B4-BE49-F238E27FC236}">
                <a16:creationId xmlns:a16="http://schemas.microsoft.com/office/drawing/2014/main" id="{E9D463EA-4329-3243-BEC5-FF3A844120B5}"/>
              </a:ext>
            </a:extLst>
          </p:cNvPr>
          <p:cNvSpPr>
            <a:spLocks noChangeArrowheads="1"/>
          </p:cNvSpPr>
          <p:nvPr/>
        </p:nvSpPr>
        <p:spPr bwMode="auto">
          <a:xfrm>
            <a:off x="457200" y="1268413"/>
            <a:ext cx="82296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endParaRPr lang="zh-CN" altLang="zh-CN" sz="3200" b="1">
              <a:solidFill>
                <a:srgbClr val="CC0000"/>
              </a:solidFill>
            </a:endParaRPr>
          </a:p>
        </p:txBody>
      </p:sp>
      <p:pic>
        <p:nvPicPr>
          <p:cNvPr id="51205" name="Picture 6">
            <a:extLst>
              <a:ext uri="{FF2B5EF4-FFF2-40B4-BE49-F238E27FC236}">
                <a16:creationId xmlns:a16="http://schemas.microsoft.com/office/drawing/2014/main" id="{12A10100-D7CB-B546-A2D0-950BF89070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213" y="3068638"/>
            <a:ext cx="7632700"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4050573"/>
      </p:ext>
    </p:extLst>
  </p:cSld>
  <p:clrMapOvr>
    <a:masterClrMapping/>
  </p:clrMapOvr>
  <p:transition>
    <p:zoom dir="in"/>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3B05A31B-776C-894A-86C9-40E210BCA330}"/>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84322" name="2 Subtítulo">
            <a:extLst>
              <a:ext uri="{FF2B5EF4-FFF2-40B4-BE49-F238E27FC236}">
                <a16:creationId xmlns:a16="http://schemas.microsoft.com/office/drawing/2014/main" id="{0AD12A0D-5F58-554F-A008-D39ED79F495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84323" name="1 Título">
            <a:extLst>
              <a:ext uri="{FF2B5EF4-FFF2-40B4-BE49-F238E27FC236}">
                <a16:creationId xmlns:a16="http://schemas.microsoft.com/office/drawing/2014/main" id="{EDDE79C4-55DC-384F-BC16-2441301D41B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pic>
        <p:nvPicPr>
          <p:cNvPr id="184324" name="Imagen 5">
            <a:extLst>
              <a:ext uri="{FF2B5EF4-FFF2-40B4-BE49-F238E27FC236}">
                <a16:creationId xmlns:a16="http://schemas.microsoft.com/office/drawing/2014/main" id="{F3F0CCCF-DF25-C942-92A6-3E44E32AFF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25" name="Imagen 5">
            <a:extLst>
              <a:ext uri="{FF2B5EF4-FFF2-40B4-BE49-F238E27FC236}">
                <a16:creationId xmlns:a16="http://schemas.microsoft.com/office/drawing/2014/main" id="{1B0CFF64-E459-C841-8FB3-723B72C039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26" name="TextBox 3">
            <a:hlinkClick r:id="rId5" action="ppaction://hlinksldjump"/>
            <a:extLst>
              <a:ext uri="{FF2B5EF4-FFF2-40B4-BE49-F238E27FC236}">
                <a16:creationId xmlns:a16="http://schemas.microsoft.com/office/drawing/2014/main" id="{AFBF6E34-09E0-774A-B359-A7A3C194E68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7" name="TextBox 4">
            <a:extLst>
              <a:ext uri="{FF2B5EF4-FFF2-40B4-BE49-F238E27FC236}">
                <a16:creationId xmlns:a16="http://schemas.microsoft.com/office/drawing/2014/main" id="{BDB1323E-9492-754E-9404-FB5AA307ABE0}"/>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8" name="TextBox 5">
            <a:extLst>
              <a:ext uri="{FF2B5EF4-FFF2-40B4-BE49-F238E27FC236}">
                <a16:creationId xmlns:a16="http://schemas.microsoft.com/office/drawing/2014/main" id="{983D4EA5-5CC5-BF46-9718-2D17253760DB}"/>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29" name="TextBox 6">
            <a:extLst>
              <a:ext uri="{FF2B5EF4-FFF2-40B4-BE49-F238E27FC236}">
                <a16:creationId xmlns:a16="http://schemas.microsoft.com/office/drawing/2014/main" id="{D2E29808-7716-144E-A466-08F533B97B45}"/>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84330" name="Rectangle 3">
            <a:extLst>
              <a:ext uri="{FF2B5EF4-FFF2-40B4-BE49-F238E27FC236}">
                <a16:creationId xmlns:a16="http://schemas.microsoft.com/office/drawing/2014/main" id="{576401AC-1ED5-FD43-87B8-2D56AF0D178A}"/>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84331" name="1 Título">
            <a:extLst>
              <a:ext uri="{FF2B5EF4-FFF2-40B4-BE49-F238E27FC236}">
                <a16:creationId xmlns:a16="http://schemas.microsoft.com/office/drawing/2014/main" id="{0DF58219-07C3-BC41-90D8-696BBCE1C479}"/>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4849437-93C7-694D-992E-59849658CCED}"/>
              </a:ext>
            </a:extLst>
          </p:cNvPr>
          <p:cNvSpPr/>
          <p:nvPr/>
        </p:nvSpPr>
        <p:spPr>
          <a:xfrm>
            <a:off x="927100" y="42973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E6148A7B-C451-AA47-AE05-21930948CCE8}"/>
              </a:ext>
            </a:extLst>
          </p:cNvPr>
          <p:cNvSpPr/>
          <p:nvPr/>
        </p:nvSpPr>
        <p:spPr>
          <a:xfrm rot="5400000">
            <a:off x="335756" y="43838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标题 3">
            <a:extLst>
              <a:ext uri="{FF2B5EF4-FFF2-40B4-BE49-F238E27FC236}">
                <a16:creationId xmlns:a16="http://schemas.microsoft.com/office/drawing/2014/main" id="{503C2796-07F6-8C47-A936-38E099B3DFB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86370" name="内容占位符 1">
            <a:extLst>
              <a:ext uri="{FF2B5EF4-FFF2-40B4-BE49-F238E27FC236}">
                <a16:creationId xmlns:a16="http://schemas.microsoft.com/office/drawing/2014/main" id="{A411E031-8732-9C49-B2B7-A79596FFB08C}"/>
              </a:ext>
            </a:extLst>
          </p:cNvPr>
          <p:cNvSpPr>
            <a:spLocks noGrp="1"/>
          </p:cNvSpPr>
          <p:nvPr>
            <p:ph idx="1"/>
          </p:nvPr>
        </p:nvSpPr>
        <p:spPr>
          <a:xfrm>
            <a:off x="601663" y="1557338"/>
            <a:ext cx="8147050" cy="4248150"/>
          </a:xfrm>
        </p:spPr>
        <p:txBody>
          <a:bodyPr/>
          <a:lstStyle/>
          <a:p>
            <a:pPr marL="0" indent="0">
              <a:lnSpc>
                <a:spcPts val="3300"/>
              </a:lnSpc>
              <a:buFont typeface="Arial" panose="020B0604020202020204" pitchFamily="34" charset="0"/>
              <a:buNone/>
            </a:pPr>
            <a:r>
              <a:rPr lang="en-US" altLang="zh-CN" sz="2400"/>
              <a:t>         </a:t>
            </a:r>
            <a:r>
              <a:rPr lang="zh-CN" altLang="zh-CN" sz="2400" b="1">
                <a:solidFill>
                  <a:srgbClr val="C00000"/>
                </a:solidFill>
              </a:rPr>
              <a:t>黑盒测试着重测试软件功能。</a:t>
            </a:r>
            <a:r>
              <a:rPr lang="zh-CN" altLang="zh-CN" sz="2400"/>
              <a:t>黑盒测试并不能取代白盒测试，它是与白盒测试互补的测试方法，它很可能发现白盒测试不易发现的其他类型的错误。</a:t>
            </a:r>
          </a:p>
          <a:p>
            <a:pPr marL="0" indent="0">
              <a:lnSpc>
                <a:spcPts val="3200"/>
              </a:lnSpc>
              <a:buFont typeface="Arial" panose="020B0604020202020204" pitchFamily="34" charset="0"/>
              <a:buNone/>
            </a:pPr>
            <a:r>
              <a:rPr lang="en-US" altLang="zh-CN" sz="2400">
                <a:latin typeface="宋体" panose="02010600030101010101" pitchFamily="2" charset="-122"/>
              </a:rPr>
              <a:t>    </a:t>
            </a:r>
            <a:r>
              <a:rPr lang="zh-CN" altLang="zh-CN" sz="2400">
                <a:latin typeface="宋体" panose="02010600030101010101" pitchFamily="2" charset="-122"/>
              </a:rPr>
              <a:t>黑盒测试力图发现下述类型的错误： </a:t>
            </a:r>
          </a:p>
          <a:p>
            <a:pPr marL="0" indent="0">
              <a:lnSpc>
                <a:spcPts val="3200"/>
              </a:lnSpc>
              <a:buSzPct val="70000"/>
              <a:buFont typeface="Arial" panose="020B0604020202020204" pitchFamily="34" charset="0"/>
              <a:buNone/>
            </a:pPr>
            <a:r>
              <a:rPr lang="en-US" altLang="zh-CN" sz="2400">
                <a:latin typeface="宋体" panose="02010600030101010101" pitchFamily="2" charset="-122"/>
              </a:rPr>
              <a:t>(1) </a:t>
            </a:r>
            <a:r>
              <a:rPr lang="zh-CN" altLang="zh-CN" sz="2400">
                <a:latin typeface="宋体" panose="02010600030101010101" pitchFamily="2" charset="-122"/>
              </a:rPr>
              <a:t>功能不正确或遗漏了功能</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(2) </a:t>
            </a:r>
            <a:r>
              <a:rPr lang="zh-CN" altLang="zh-CN" sz="2400">
                <a:latin typeface="宋体" panose="02010600030101010101" pitchFamily="2" charset="-122"/>
              </a:rPr>
              <a:t>界面错误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(3) </a:t>
            </a:r>
            <a:r>
              <a:rPr lang="zh-CN" altLang="zh-CN" sz="2400">
                <a:latin typeface="宋体" panose="02010600030101010101" pitchFamily="2" charset="-122"/>
              </a:rPr>
              <a:t>数据结构错误或外部数据库访问错误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(4) </a:t>
            </a:r>
            <a:r>
              <a:rPr lang="zh-CN" altLang="zh-CN" sz="2400">
                <a:latin typeface="宋体" panose="02010600030101010101" pitchFamily="2" charset="-122"/>
              </a:rPr>
              <a:t>性能错误</a:t>
            </a:r>
            <a:r>
              <a:rPr lang="zh-CN" altLang="en-US" sz="2400">
                <a:latin typeface="宋体" panose="02010600030101010101" pitchFamily="2" charset="-122"/>
              </a:rPr>
              <a:t>；</a:t>
            </a:r>
            <a:endParaRPr lang="zh-CN" altLang="zh-CN" sz="2400">
              <a:latin typeface="宋体" panose="02010600030101010101" pitchFamily="2" charset="-122"/>
            </a:endParaRPr>
          </a:p>
          <a:p>
            <a:pPr marL="0" indent="0">
              <a:lnSpc>
                <a:spcPts val="3200"/>
              </a:lnSpc>
              <a:buSzPct val="70000"/>
              <a:buFont typeface="Arial" panose="020B0604020202020204" pitchFamily="34" charset="0"/>
              <a:buNone/>
            </a:pPr>
            <a:r>
              <a:rPr lang="en-US" altLang="zh-CN" sz="2400">
                <a:latin typeface="宋体" panose="02010600030101010101" pitchFamily="2" charset="-122"/>
              </a:rPr>
              <a:t>(5) </a:t>
            </a:r>
            <a:r>
              <a:rPr lang="zh-CN" altLang="zh-CN" sz="2400">
                <a:latin typeface="宋体" panose="02010600030101010101" pitchFamily="2" charset="-122"/>
              </a:rPr>
              <a:t>初始化和终止错误。</a:t>
            </a:r>
            <a:endParaRPr lang="zh-CN" altLang="en-US" sz="2400">
              <a:latin typeface="宋体" panose="02010600030101010101" pitchFamily="2" charset="-122"/>
            </a:endParaRPr>
          </a:p>
        </p:txBody>
      </p:sp>
      <p:sp>
        <p:nvSpPr>
          <p:cNvPr id="186371" name="1 Título">
            <a:extLst>
              <a:ext uri="{FF2B5EF4-FFF2-40B4-BE49-F238E27FC236}">
                <a16:creationId xmlns:a16="http://schemas.microsoft.com/office/drawing/2014/main" id="{CA8DAA9E-F054-5648-8332-68C6E4D0DCA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sp>
        <p:nvSpPr>
          <p:cNvPr id="186372" name="1 Título">
            <a:extLst>
              <a:ext uri="{FF2B5EF4-FFF2-40B4-BE49-F238E27FC236}">
                <a16:creationId xmlns:a16="http://schemas.microsoft.com/office/drawing/2014/main" id="{023E0D53-32C1-A046-BFBB-7330C9CE04A2}"/>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标题 3">
            <a:extLst>
              <a:ext uri="{FF2B5EF4-FFF2-40B4-BE49-F238E27FC236}">
                <a16:creationId xmlns:a16="http://schemas.microsoft.com/office/drawing/2014/main" id="{E44B5730-8BEC-2240-8B7B-DFCEDD707F6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88418" name="内容占位符 1">
            <a:extLst>
              <a:ext uri="{FF2B5EF4-FFF2-40B4-BE49-F238E27FC236}">
                <a16:creationId xmlns:a16="http://schemas.microsoft.com/office/drawing/2014/main" id="{AAFE4ED0-B3CD-A74A-9B02-3279CD7A1345}"/>
              </a:ext>
            </a:extLst>
          </p:cNvPr>
          <p:cNvSpPr>
            <a:spLocks noGrp="1"/>
          </p:cNvSpPr>
          <p:nvPr>
            <p:ph idx="1"/>
          </p:nvPr>
        </p:nvSpPr>
        <p:spPr>
          <a:xfrm>
            <a:off x="601663" y="1052513"/>
            <a:ext cx="8147050" cy="4968875"/>
          </a:xfrm>
        </p:spPr>
        <p:txBody>
          <a:bodyPr/>
          <a:lstStyle/>
          <a:p>
            <a:pPr marL="0" indent="0">
              <a:lnSpc>
                <a:spcPts val="2600"/>
              </a:lnSpc>
              <a:buFont typeface="Arial" panose="020B0604020202020204" pitchFamily="34" charset="0"/>
              <a:buNone/>
            </a:pPr>
            <a:r>
              <a:rPr lang="en-US" altLang="zh-CN" sz="2400"/>
              <a:t>         </a:t>
            </a:r>
            <a:r>
              <a:rPr lang="zh-CN" altLang="zh-CN" sz="2200">
                <a:latin typeface="宋体" panose="02010600030101010101" pitchFamily="2" charset="-122"/>
              </a:rPr>
              <a:t>白盒测试在测试过程的早期阶段进行，而黑盒测试主要用于测试过程的后期。设计黑盒测试方案时，应该考虑下述问题。</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）怎样测试功能的有效性？</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）哪些类型的输入可构成好测试用例？</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3</a:t>
            </a:r>
            <a:r>
              <a:rPr lang="zh-CN" altLang="zh-CN" sz="2200">
                <a:latin typeface="宋体" panose="02010600030101010101" pitchFamily="2" charset="-122"/>
              </a:rPr>
              <a:t>）系统是否对特定的输入值特别敏感？</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4</a:t>
            </a:r>
            <a:r>
              <a:rPr lang="zh-CN" altLang="zh-CN" sz="2200">
                <a:latin typeface="宋体" panose="02010600030101010101" pitchFamily="2" charset="-122"/>
              </a:rPr>
              <a:t>）怎样划定数据类的边界？</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5</a:t>
            </a:r>
            <a:r>
              <a:rPr lang="zh-CN" altLang="zh-CN" sz="2200">
                <a:latin typeface="宋体" panose="02010600030101010101" pitchFamily="2" charset="-122"/>
              </a:rPr>
              <a:t>）系统能够承受什么样的数据率和数据量？</a:t>
            </a:r>
          </a:p>
          <a:p>
            <a:pPr marL="0" indent="0">
              <a:lnSpc>
                <a:spcPts val="2600"/>
              </a:lnSpc>
              <a:buFont typeface="Arial" panose="020B0604020202020204" pitchFamily="34" charset="0"/>
              <a:buNone/>
            </a:pPr>
            <a:r>
              <a:rPr lang="zh-CN" altLang="zh-CN" sz="2200">
                <a:latin typeface="宋体" panose="02010600030101010101" pitchFamily="2" charset="-122"/>
              </a:rPr>
              <a:t>（</a:t>
            </a:r>
            <a:r>
              <a:rPr lang="en-US" altLang="zh-CN" sz="2200">
                <a:latin typeface="宋体" panose="02010600030101010101" pitchFamily="2" charset="-122"/>
              </a:rPr>
              <a:t>6</a:t>
            </a:r>
            <a:r>
              <a:rPr lang="zh-CN" altLang="zh-CN" sz="2200">
                <a:latin typeface="宋体" panose="02010600030101010101" pitchFamily="2" charset="-122"/>
              </a:rPr>
              <a:t>）数据的特定组合将对系统运行产生什么影响？</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应用黑盒测试技术，能设计出满足下述标准的测试用例集。</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a:t>
            </a:r>
            <a:r>
              <a:rPr lang="en-US" altLang="zh-CN" sz="2200">
                <a:latin typeface="宋体" panose="02010600030101010101" pitchFamily="2" charset="-122"/>
              </a:rPr>
              <a:t>1</a:t>
            </a:r>
            <a:r>
              <a:rPr lang="zh-CN" altLang="zh-CN" sz="2200">
                <a:latin typeface="宋体" panose="02010600030101010101" pitchFamily="2" charset="-122"/>
              </a:rPr>
              <a:t>）所设计出的测试用例能够减少为达到合理测试所需要设计的测试用例的总数。</a:t>
            </a:r>
          </a:p>
          <a:p>
            <a:pPr marL="0" indent="0">
              <a:lnSpc>
                <a:spcPts val="2600"/>
              </a:lnSpc>
              <a:buFont typeface="Arial" panose="020B0604020202020204" pitchFamily="34" charset="0"/>
              <a:buNone/>
            </a:pPr>
            <a:r>
              <a:rPr lang="en-US" altLang="zh-CN" sz="2200">
                <a:latin typeface="宋体" panose="02010600030101010101" pitchFamily="2" charset="-122"/>
              </a:rPr>
              <a:t>    </a:t>
            </a:r>
            <a:r>
              <a:rPr lang="zh-CN" altLang="zh-CN" sz="2200">
                <a:latin typeface="宋体" panose="02010600030101010101" pitchFamily="2" charset="-122"/>
              </a:rPr>
              <a:t>（</a:t>
            </a:r>
            <a:r>
              <a:rPr lang="en-US" altLang="zh-CN" sz="2200">
                <a:latin typeface="宋体" panose="02010600030101010101" pitchFamily="2" charset="-122"/>
              </a:rPr>
              <a:t>2</a:t>
            </a:r>
            <a:r>
              <a:rPr lang="zh-CN" altLang="zh-CN" sz="2200">
                <a:latin typeface="宋体" panose="02010600030101010101" pitchFamily="2" charset="-122"/>
              </a:rPr>
              <a:t>）所设计出的测试用例能够告诉人们，是否存在某些类型的错误，而不是仅仅指出与特定测试相关的错误是否存在。</a:t>
            </a:r>
            <a:endParaRPr lang="zh-CN" altLang="en-US" sz="2200">
              <a:latin typeface="宋体" panose="02010600030101010101" pitchFamily="2" charset="-122"/>
            </a:endParaRPr>
          </a:p>
        </p:txBody>
      </p:sp>
      <p:sp>
        <p:nvSpPr>
          <p:cNvPr id="188419" name="1 Título">
            <a:extLst>
              <a:ext uri="{FF2B5EF4-FFF2-40B4-BE49-F238E27FC236}">
                <a16:creationId xmlns:a16="http://schemas.microsoft.com/office/drawing/2014/main" id="{6CE853CF-C852-634C-B6B8-2F3BBA9CEA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 </a:t>
            </a:r>
            <a:r>
              <a:rPr lang="zh-CN" altLang="en-US" sz="2400">
                <a:solidFill>
                  <a:srgbClr val="D9D9D9"/>
                </a:solidFill>
                <a:latin typeface="宋体" panose="02010600030101010101" pitchFamily="2" charset="-122"/>
              </a:rPr>
              <a:t>黑盒测试技术</a:t>
            </a:r>
          </a:p>
        </p:txBody>
      </p:sp>
      <p:sp>
        <p:nvSpPr>
          <p:cNvPr id="188420" name="1 Título">
            <a:extLst>
              <a:ext uri="{FF2B5EF4-FFF2-40B4-BE49-F238E27FC236}">
                <a16:creationId xmlns:a16="http://schemas.microsoft.com/office/drawing/2014/main" id="{B8948E9C-933F-2841-BC3E-0E97B86C723F}"/>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标题 3">
            <a:extLst>
              <a:ext uri="{FF2B5EF4-FFF2-40B4-BE49-F238E27FC236}">
                <a16:creationId xmlns:a16="http://schemas.microsoft.com/office/drawing/2014/main" id="{5C0DFA95-EBD6-9A46-963E-96936E390B4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0466" name="内容占位符 4">
            <a:extLst>
              <a:ext uri="{FF2B5EF4-FFF2-40B4-BE49-F238E27FC236}">
                <a16:creationId xmlns:a16="http://schemas.microsoft.com/office/drawing/2014/main" id="{3DA12EE1-9B0F-314A-A4EB-CE1AF7D7135D}"/>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7.7.1.</a:t>
            </a:r>
            <a:r>
              <a:rPr lang="zh-CN" altLang="en-US" b="1">
                <a:latin typeface="宋体" panose="02010600030101010101" pitchFamily="2" charset="-122"/>
              </a:rPr>
              <a:t>等价划分</a:t>
            </a:r>
            <a:endParaRPr lang="zh-CN" altLang="en-US" sz="2800" b="1">
              <a:latin typeface="宋体" panose="02010600030101010101" pitchFamily="2" charset="-122"/>
            </a:endParaRPr>
          </a:p>
        </p:txBody>
      </p:sp>
      <p:sp>
        <p:nvSpPr>
          <p:cNvPr id="190467" name="TextBox 7">
            <a:extLst>
              <a:ext uri="{FF2B5EF4-FFF2-40B4-BE49-F238E27FC236}">
                <a16:creationId xmlns:a16="http://schemas.microsoft.com/office/drawing/2014/main" id="{B12921E7-F462-CF4B-B2FE-63A611BD953E}"/>
              </a:ext>
            </a:extLst>
          </p:cNvPr>
          <p:cNvSpPr txBox="1">
            <a:spLocks noChangeArrowheads="1"/>
          </p:cNvSpPr>
          <p:nvPr/>
        </p:nvSpPr>
        <p:spPr bwMode="auto">
          <a:xfrm>
            <a:off x="395288" y="1812925"/>
            <a:ext cx="8424862" cy="427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等价划分</a:t>
            </a:r>
            <a:r>
              <a:rPr lang="zh-CN" altLang="zh-CN" sz="2400">
                <a:latin typeface="宋体" panose="02010600030101010101" pitchFamily="2" charset="-122"/>
              </a:rPr>
              <a:t>把程序的输入域划分成若干个数据类，据此导出测试用例。等价划分法力图设计出能发现若干类程序错误的测试用例，从而减少必须设计的测试用例的数目。</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如果把所有可能的输入数据</a:t>
            </a:r>
            <a:r>
              <a:rPr lang="en-US" altLang="zh-CN" sz="2400">
                <a:latin typeface="宋体" panose="02010600030101010101" pitchFamily="2" charset="-122"/>
              </a:rPr>
              <a:t>(</a:t>
            </a:r>
            <a:r>
              <a:rPr lang="zh-CN" altLang="zh-CN" sz="2400">
                <a:latin typeface="宋体" panose="02010600030101010101" pitchFamily="2" charset="-122"/>
              </a:rPr>
              <a:t>有效的和无效的</a:t>
            </a:r>
            <a:r>
              <a:rPr lang="en-US" altLang="zh-CN" sz="2400">
                <a:latin typeface="宋体" panose="02010600030101010101" pitchFamily="2" charset="-122"/>
              </a:rPr>
              <a:t>)</a:t>
            </a:r>
            <a:r>
              <a:rPr lang="zh-CN" altLang="zh-CN" sz="2400">
                <a:latin typeface="宋体" panose="02010600030101010101" pitchFamily="2" charset="-122"/>
              </a:rPr>
              <a:t>划分成若干个等价类，则可以合理地做出下述假定：每类中的一个典型值在测试中的作用与这一类中所有其他值的作用相同。因此，可以从每个等价类中只取一组数据作为测试数据。这样选取的测试数据最有代表性，最可能发现程序中的错误。</a:t>
            </a:r>
            <a:endParaRPr lang="en-US" altLang="zh-CN" sz="2400">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使用等价划分法设计测试方案首先需要划分输入数据的等价类，为此需要研究程序的功能说明，从而确定输入数据的有效等价类和无效等价类。</a:t>
            </a:r>
          </a:p>
        </p:txBody>
      </p:sp>
      <p:sp>
        <p:nvSpPr>
          <p:cNvPr id="190468" name="1 Título">
            <a:extLst>
              <a:ext uri="{FF2B5EF4-FFF2-40B4-BE49-F238E27FC236}">
                <a16:creationId xmlns:a16="http://schemas.microsoft.com/office/drawing/2014/main" id="{73E88119-BAFA-CF49-BE78-56E7A7B906A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0469" name="1 Título">
            <a:extLst>
              <a:ext uri="{FF2B5EF4-FFF2-40B4-BE49-F238E27FC236}">
                <a16:creationId xmlns:a16="http://schemas.microsoft.com/office/drawing/2014/main" id="{8D0D5F79-AC2D-7B43-93EC-1D02A818705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标题 3">
            <a:extLst>
              <a:ext uri="{FF2B5EF4-FFF2-40B4-BE49-F238E27FC236}">
                <a16:creationId xmlns:a16="http://schemas.microsoft.com/office/drawing/2014/main" id="{A91D9F39-B7F4-4749-9DA2-89D99DA6969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2514" name="TextBox 7">
            <a:extLst>
              <a:ext uri="{FF2B5EF4-FFF2-40B4-BE49-F238E27FC236}">
                <a16:creationId xmlns:a16="http://schemas.microsoft.com/office/drawing/2014/main" id="{D90674C8-DA4D-3640-B135-E2A6579BEE45}"/>
              </a:ext>
            </a:extLst>
          </p:cNvPr>
          <p:cNvSpPr txBox="1">
            <a:spLocks noChangeArrowheads="1"/>
          </p:cNvSpPr>
          <p:nvPr/>
        </p:nvSpPr>
        <p:spPr bwMode="auto">
          <a:xfrm>
            <a:off x="395288" y="1268413"/>
            <a:ext cx="8528050" cy="445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划分等价类需要经验，下述</a:t>
            </a:r>
            <a:r>
              <a:rPr lang="zh-CN" altLang="en-US" sz="2400">
                <a:latin typeface="宋体" panose="02010600030101010101" pitchFamily="2" charset="-122"/>
              </a:rPr>
              <a:t>的</a:t>
            </a:r>
            <a:r>
              <a:rPr lang="zh-CN" altLang="zh-CN" sz="2400">
                <a:latin typeface="宋体" panose="02010600030101010101" pitchFamily="2" charset="-122"/>
              </a:rPr>
              <a:t>启发式规则可能有助于等价类划分。</a:t>
            </a:r>
          </a:p>
          <a:p>
            <a:pPr>
              <a:lnSpc>
                <a:spcPts val="3400"/>
              </a:lnSpc>
              <a:spcBef>
                <a:spcPct val="0"/>
              </a:spcBef>
              <a:buFontTx/>
              <a:buNone/>
            </a:pPr>
            <a:r>
              <a:rPr lang="en-US" altLang="zh-CN" sz="2400">
                <a:latin typeface="宋体" panose="02010600030101010101" pitchFamily="2" charset="-122"/>
              </a:rPr>
              <a:t>    (1) </a:t>
            </a:r>
            <a:r>
              <a:rPr lang="zh-CN" altLang="zh-CN" sz="2400">
                <a:latin typeface="宋体" panose="02010600030101010101" pitchFamily="2" charset="-122"/>
              </a:rPr>
              <a:t>如果规定了输入值的范围，则可划分出一个有效的等价类</a:t>
            </a:r>
            <a:r>
              <a:rPr lang="en-US" altLang="zh-CN" sz="2400">
                <a:latin typeface="宋体" panose="02010600030101010101" pitchFamily="2" charset="-122"/>
              </a:rPr>
              <a:t>(</a:t>
            </a:r>
            <a:r>
              <a:rPr lang="zh-CN" altLang="zh-CN" sz="2400">
                <a:latin typeface="宋体" panose="02010600030101010101" pitchFamily="2" charset="-122"/>
              </a:rPr>
              <a:t>输入值在此范围内</a:t>
            </a:r>
            <a:r>
              <a:rPr lang="en-US" altLang="zh-CN" sz="2400">
                <a:latin typeface="宋体" panose="02010600030101010101" pitchFamily="2" charset="-122"/>
              </a:rPr>
              <a:t>)</a:t>
            </a:r>
            <a:r>
              <a:rPr lang="zh-CN" altLang="zh-CN" sz="2400">
                <a:latin typeface="宋体" panose="02010600030101010101" pitchFamily="2" charset="-122"/>
              </a:rPr>
              <a:t>，两个无效的等价类</a:t>
            </a:r>
            <a:r>
              <a:rPr lang="en-US" altLang="zh-CN" sz="2400">
                <a:latin typeface="宋体" panose="02010600030101010101" pitchFamily="2" charset="-122"/>
              </a:rPr>
              <a:t>(</a:t>
            </a:r>
            <a:r>
              <a:rPr lang="zh-CN" altLang="zh-CN" sz="2400">
                <a:latin typeface="宋体" panose="02010600030101010101" pitchFamily="2" charset="-122"/>
              </a:rPr>
              <a:t>输入值小于最小值或大于最大值</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    (2) </a:t>
            </a:r>
            <a:r>
              <a:rPr lang="zh-CN" altLang="zh-CN" sz="2400">
                <a:latin typeface="宋体" panose="02010600030101010101" pitchFamily="2" charset="-122"/>
              </a:rPr>
              <a:t>如果规定了输入数据的个数，则类似地也可以划分出一个有效的等价类和两个无效的等价类。</a:t>
            </a:r>
          </a:p>
          <a:p>
            <a:pPr>
              <a:lnSpc>
                <a:spcPts val="3400"/>
              </a:lnSpc>
              <a:spcBef>
                <a:spcPct val="0"/>
              </a:spcBef>
              <a:buFontTx/>
              <a:buNone/>
            </a:pPr>
            <a:r>
              <a:rPr lang="en-US" altLang="zh-CN" sz="2400">
                <a:latin typeface="宋体" panose="02010600030101010101" pitchFamily="2" charset="-122"/>
              </a:rPr>
              <a:t>    (3)</a:t>
            </a:r>
            <a:r>
              <a:rPr lang="zh-CN" altLang="zh-CN" sz="2400">
                <a:latin typeface="宋体" panose="02010600030101010101" pitchFamily="2" charset="-122"/>
              </a:rPr>
              <a:t> 如果规定了输入数据的一组值，而且程序对不同输入值做不同处理，则每个允许的输入值是一个有效的等价类，此外还有一个无效的等价类</a:t>
            </a:r>
            <a:r>
              <a:rPr lang="en-US" altLang="zh-CN" sz="2400">
                <a:latin typeface="宋体" panose="02010600030101010101" pitchFamily="2" charset="-122"/>
              </a:rPr>
              <a:t>(</a:t>
            </a:r>
            <a:r>
              <a:rPr lang="zh-CN" altLang="zh-CN" sz="2400">
                <a:latin typeface="宋体" panose="02010600030101010101" pitchFamily="2" charset="-122"/>
              </a:rPr>
              <a:t>任一个不允许的输入值</a:t>
            </a:r>
            <a:r>
              <a:rPr lang="en-US" altLang="zh-CN" sz="2400">
                <a:latin typeface="宋体" panose="02010600030101010101" pitchFamily="2" charset="-122"/>
              </a:rPr>
              <a:t>)</a:t>
            </a:r>
            <a:r>
              <a:rPr lang="zh-CN" altLang="zh-CN" sz="2400">
                <a:latin typeface="宋体" panose="02010600030101010101" pitchFamily="2" charset="-122"/>
              </a:rPr>
              <a:t>。</a:t>
            </a:r>
          </a:p>
        </p:txBody>
      </p:sp>
      <p:sp>
        <p:nvSpPr>
          <p:cNvPr id="192515" name="1 Título">
            <a:extLst>
              <a:ext uri="{FF2B5EF4-FFF2-40B4-BE49-F238E27FC236}">
                <a16:creationId xmlns:a16="http://schemas.microsoft.com/office/drawing/2014/main" id="{879BB6B7-604B-F84E-8A5B-222469E8647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2516" name="1 Título">
            <a:extLst>
              <a:ext uri="{FF2B5EF4-FFF2-40B4-BE49-F238E27FC236}">
                <a16:creationId xmlns:a16="http://schemas.microsoft.com/office/drawing/2014/main" id="{1BE8229D-A966-684B-88F4-D7B49D46E96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EBE4415D-BA0D-8342-B347-319209B84ADF}"/>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程序的注释</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正确的注释能够帮助读者理解程序，为测试和维护阶段提供明确的指导。</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注释行的数量占到整个源程序的</a:t>
            </a:r>
            <a:r>
              <a:rPr lang="en-US" altLang="zh-CN" sz="2800">
                <a:latin typeface="楷体_GB2312" pitchFamily="49" charset="-122"/>
                <a:ea typeface="楷体_GB2312" pitchFamily="49" charset="-122"/>
              </a:rPr>
              <a:t>1/3</a:t>
            </a:r>
            <a:r>
              <a:rPr lang="zh-CN" altLang="en-US" sz="2800">
                <a:latin typeface="楷体_GB2312" pitchFamily="49" charset="-122"/>
                <a:ea typeface="楷体_GB2312" pitchFamily="49" charset="-122"/>
              </a:rPr>
              <a:t>到</a:t>
            </a:r>
            <a:r>
              <a:rPr lang="en-US" altLang="zh-CN" sz="2800">
                <a:latin typeface="楷体_GB2312" pitchFamily="49" charset="-122"/>
                <a:ea typeface="楷体_GB2312" pitchFamily="49" charset="-122"/>
              </a:rPr>
              <a:t>1/2</a:t>
            </a:r>
            <a:r>
              <a:rPr lang="zh-CN" altLang="en-US" sz="2800">
                <a:latin typeface="楷体_GB2312" pitchFamily="49" charset="-122"/>
                <a:ea typeface="楷体_GB2312" pitchFamily="49"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注释分为序言性注释和功能性注释。</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序言性注释通常置于每个程序模块的开头部分，它应当给出程序的整体说明，对于理解程序本身具有引导作用。  </a:t>
            </a:r>
          </a:p>
        </p:txBody>
      </p:sp>
      <p:sp>
        <p:nvSpPr>
          <p:cNvPr id="2" name="Title 1">
            <a:extLst>
              <a:ext uri="{FF2B5EF4-FFF2-40B4-BE49-F238E27FC236}">
                <a16:creationId xmlns:a16="http://schemas.microsoft.com/office/drawing/2014/main" id="{32B194B5-2033-BE49-8708-D49C583A8A20}"/>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011078FA-B685-CB4E-8F7D-C903E592105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185300521"/>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标题 3">
            <a:extLst>
              <a:ext uri="{FF2B5EF4-FFF2-40B4-BE49-F238E27FC236}">
                <a16:creationId xmlns:a16="http://schemas.microsoft.com/office/drawing/2014/main" id="{0F936A0B-A79A-1F4A-9E6D-50F15AE99FC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4562" name="TextBox 7">
            <a:extLst>
              <a:ext uri="{FF2B5EF4-FFF2-40B4-BE49-F238E27FC236}">
                <a16:creationId xmlns:a16="http://schemas.microsoft.com/office/drawing/2014/main" id="{D4B7D5E0-45B9-FD43-B8EF-9FEBD4D25AC3}"/>
              </a:ext>
            </a:extLst>
          </p:cNvPr>
          <p:cNvSpPr txBox="1">
            <a:spLocks noChangeArrowheads="1"/>
          </p:cNvSpPr>
          <p:nvPr/>
        </p:nvSpPr>
        <p:spPr bwMode="auto">
          <a:xfrm>
            <a:off x="395288" y="1700213"/>
            <a:ext cx="8456612" cy="317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FontTx/>
              <a:buNone/>
            </a:pPr>
            <a:r>
              <a:rPr lang="en-US" altLang="zh-CN" sz="2400">
                <a:latin typeface="Arial" panose="020B0604020202020204" pitchFamily="34" charset="0"/>
              </a:rPr>
              <a:t>       </a:t>
            </a:r>
            <a:r>
              <a:rPr lang="en-US" altLang="zh-CN" sz="2400">
                <a:latin typeface="宋体" panose="02010600030101010101" pitchFamily="2" charset="-122"/>
              </a:rPr>
              <a:t>(4)</a:t>
            </a:r>
            <a:r>
              <a:rPr lang="zh-CN" altLang="zh-CN" sz="2400">
                <a:latin typeface="宋体" panose="02010600030101010101" pitchFamily="2" charset="-122"/>
              </a:rPr>
              <a:t> 如果规定了输入数据必须遵循的规则，则可以划分出一个有效等价类</a:t>
            </a:r>
            <a:r>
              <a:rPr lang="en-US" altLang="zh-CN" sz="2400">
                <a:latin typeface="宋体" panose="02010600030101010101" pitchFamily="2" charset="-122"/>
              </a:rPr>
              <a:t>(</a:t>
            </a:r>
            <a:r>
              <a:rPr lang="zh-CN" altLang="zh-CN" sz="2400">
                <a:latin typeface="宋体" panose="02010600030101010101" pitchFamily="2" charset="-122"/>
              </a:rPr>
              <a:t>符合规则</a:t>
            </a:r>
            <a:r>
              <a:rPr lang="en-US" altLang="zh-CN" sz="2400">
                <a:latin typeface="宋体" panose="02010600030101010101" pitchFamily="2" charset="-122"/>
              </a:rPr>
              <a:t>)</a:t>
            </a:r>
            <a:r>
              <a:rPr lang="zh-CN" altLang="zh-CN" sz="2400">
                <a:latin typeface="宋体" panose="02010600030101010101" pitchFamily="2" charset="-122"/>
              </a:rPr>
              <a:t>和若干个无效等价类</a:t>
            </a:r>
            <a:r>
              <a:rPr lang="en-US" altLang="zh-CN" sz="2400">
                <a:latin typeface="宋体" panose="02010600030101010101" pitchFamily="2" charset="-122"/>
              </a:rPr>
              <a:t>(</a:t>
            </a:r>
            <a:r>
              <a:rPr lang="zh-CN" altLang="zh-CN" sz="2400">
                <a:latin typeface="宋体" panose="02010600030101010101" pitchFamily="2" charset="-122"/>
              </a:rPr>
              <a:t>从各种不同角度违反规则</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500"/>
              </a:lnSpc>
              <a:spcBef>
                <a:spcPct val="0"/>
              </a:spcBef>
              <a:buFontTx/>
              <a:buNone/>
            </a:pPr>
            <a:r>
              <a:rPr lang="en-US" altLang="zh-CN" sz="2400">
                <a:latin typeface="宋体" panose="02010600030101010101" pitchFamily="2" charset="-122"/>
              </a:rPr>
              <a:t>    (5)</a:t>
            </a:r>
            <a:r>
              <a:rPr lang="zh-CN" altLang="zh-CN" sz="2400">
                <a:latin typeface="宋体" panose="02010600030101010101" pitchFamily="2" charset="-122"/>
              </a:rPr>
              <a:t> 如果规定了输入数据为整型，则可以划分出正整数、零和负整数</a:t>
            </a:r>
            <a:r>
              <a:rPr lang="en-US" altLang="zh-CN" sz="2400">
                <a:latin typeface="宋体" panose="02010600030101010101" pitchFamily="2" charset="-122"/>
              </a:rPr>
              <a:t>3</a:t>
            </a:r>
            <a:r>
              <a:rPr lang="zh-CN" altLang="zh-CN" sz="2400">
                <a:latin typeface="宋体" panose="02010600030101010101" pitchFamily="2" charset="-122"/>
              </a:rPr>
              <a:t>个有效类。</a:t>
            </a:r>
          </a:p>
          <a:p>
            <a:pPr>
              <a:lnSpc>
                <a:spcPts val="3500"/>
              </a:lnSpc>
              <a:spcBef>
                <a:spcPct val="0"/>
              </a:spcBef>
              <a:buFontTx/>
              <a:buNone/>
            </a:pPr>
            <a:r>
              <a:rPr lang="en-US" altLang="zh-CN" sz="2400">
                <a:latin typeface="宋体" panose="02010600030101010101" pitchFamily="2" charset="-122"/>
              </a:rPr>
              <a:t>    (6)</a:t>
            </a:r>
            <a:r>
              <a:rPr lang="zh-CN" altLang="zh-CN" sz="2400">
                <a:latin typeface="宋体" panose="02010600030101010101" pitchFamily="2" charset="-122"/>
              </a:rPr>
              <a:t> 如果程序的处理对象是表格，则应该使用空表，以及含一项或多项的表。</a:t>
            </a:r>
          </a:p>
        </p:txBody>
      </p:sp>
      <p:sp>
        <p:nvSpPr>
          <p:cNvPr id="194563" name="1 Título">
            <a:extLst>
              <a:ext uri="{FF2B5EF4-FFF2-40B4-BE49-F238E27FC236}">
                <a16:creationId xmlns:a16="http://schemas.microsoft.com/office/drawing/2014/main" id="{AEAFE274-0555-F942-860C-D63A951B49F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4564" name="1 Título">
            <a:extLst>
              <a:ext uri="{FF2B5EF4-FFF2-40B4-BE49-F238E27FC236}">
                <a16:creationId xmlns:a16="http://schemas.microsoft.com/office/drawing/2014/main" id="{46D47A81-F8D8-6941-9448-0FF553440B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标题 3">
            <a:extLst>
              <a:ext uri="{FF2B5EF4-FFF2-40B4-BE49-F238E27FC236}">
                <a16:creationId xmlns:a16="http://schemas.microsoft.com/office/drawing/2014/main" id="{03320A7A-33BE-0141-AAF3-C8605DA29CE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6610" name="TextBox 7">
            <a:extLst>
              <a:ext uri="{FF2B5EF4-FFF2-40B4-BE49-F238E27FC236}">
                <a16:creationId xmlns:a16="http://schemas.microsoft.com/office/drawing/2014/main" id="{8152A5A7-706B-1641-AB17-13F2F79B01FA}"/>
              </a:ext>
            </a:extLst>
          </p:cNvPr>
          <p:cNvSpPr txBox="1">
            <a:spLocks noChangeArrowheads="1"/>
          </p:cNvSpPr>
          <p:nvPr/>
        </p:nvSpPr>
        <p:spPr bwMode="auto">
          <a:xfrm>
            <a:off x="611188" y="1290638"/>
            <a:ext cx="8208962" cy="474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划分出等价类以后，根据等价类设计测试方案时主要使用下面两个步骤。</a:t>
            </a:r>
          </a:p>
          <a:p>
            <a:pPr>
              <a:lnSpc>
                <a:spcPts val="3300"/>
              </a:lnSpc>
              <a:spcBef>
                <a:spcPct val="0"/>
              </a:spcBef>
              <a:buFontTx/>
              <a:buNone/>
            </a:pPr>
            <a:r>
              <a:rPr lang="en-US" altLang="zh-CN" sz="2400">
                <a:latin typeface="宋体" panose="02010600030101010101" pitchFamily="2" charset="-122"/>
              </a:rPr>
              <a:t>    (1) </a:t>
            </a:r>
            <a:r>
              <a:rPr lang="zh-CN" altLang="zh-CN" sz="2400">
                <a:latin typeface="宋体" panose="02010600030101010101" pitchFamily="2" charset="-122"/>
              </a:rPr>
              <a:t>设计一个新的测试方案以尽可能多地覆盖尚未被覆盖的有效等价类，重复这一步骤直到所有有效等价类都被覆盖为止。</a:t>
            </a:r>
          </a:p>
          <a:p>
            <a:pPr>
              <a:lnSpc>
                <a:spcPts val="3300"/>
              </a:lnSpc>
              <a:spcBef>
                <a:spcPct val="0"/>
              </a:spcBef>
              <a:buFontTx/>
              <a:buNone/>
            </a:pPr>
            <a:r>
              <a:rPr lang="en-US" altLang="zh-CN" sz="2400">
                <a:latin typeface="宋体" panose="02010600030101010101" pitchFamily="2" charset="-122"/>
              </a:rPr>
              <a:t>    (2) </a:t>
            </a:r>
            <a:r>
              <a:rPr lang="zh-CN" altLang="zh-CN" sz="2400">
                <a:latin typeface="宋体" panose="02010600030101010101" pitchFamily="2" charset="-122"/>
              </a:rPr>
              <a:t>设计一个新的测试方案，使它覆盖一个而且只覆盖一个尚未被覆盖的无效等价类，重复这一步骤直到所有无效等价类都被覆盖为止。</a:t>
            </a:r>
          </a:p>
          <a:p>
            <a:pPr>
              <a:lnSpc>
                <a:spcPts val="3300"/>
              </a:lnSpc>
              <a:spcBef>
                <a:spcPct val="0"/>
              </a:spcBef>
              <a:buFontTx/>
              <a:buNone/>
            </a:pPr>
            <a:r>
              <a:rPr lang="en-US" altLang="zh-CN" sz="2400" b="1">
                <a:latin typeface="宋体" panose="02010600030101010101" pitchFamily="2" charset="-122"/>
              </a:rPr>
              <a:t>    </a:t>
            </a:r>
            <a:r>
              <a:rPr lang="zh-CN" altLang="zh-CN" sz="2400" b="1">
                <a:solidFill>
                  <a:srgbClr val="C00000"/>
                </a:solidFill>
                <a:latin typeface="宋体" panose="02010600030101010101" pitchFamily="2" charset="-122"/>
              </a:rPr>
              <a:t>注意</a:t>
            </a:r>
            <a:r>
              <a:rPr lang="zh-CN" altLang="zh-CN" sz="2400">
                <a:latin typeface="宋体" panose="02010600030101010101" pitchFamily="2" charset="-122"/>
              </a:rPr>
              <a:t>，通常程序发现一类错误后就不再检查是否还有其他错误，因此，应该使每个测试方案只覆盖一个无效的等价类。</a:t>
            </a:r>
            <a:endParaRPr lang="zh-CN" altLang="zh-CN" sz="2000">
              <a:latin typeface="宋体" panose="02010600030101010101" pitchFamily="2" charset="-122"/>
            </a:endParaRPr>
          </a:p>
        </p:txBody>
      </p:sp>
      <p:sp>
        <p:nvSpPr>
          <p:cNvPr id="196611" name="1 Título">
            <a:extLst>
              <a:ext uri="{FF2B5EF4-FFF2-40B4-BE49-F238E27FC236}">
                <a16:creationId xmlns:a16="http://schemas.microsoft.com/office/drawing/2014/main" id="{10B0F112-05CA-BC4A-AA97-28079DDCF95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6612" name="1 Título">
            <a:extLst>
              <a:ext uri="{FF2B5EF4-FFF2-40B4-BE49-F238E27FC236}">
                <a16:creationId xmlns:a16="http://schemas.microsoft.com/office/drawing/2014/main" id="{F09C224B-27C7-9F47-8999-8EDCDC3EE31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标题 3">
            <a:extLst>
              <a:ext uri="{FF2B5EF4-FFF2-40B4-BE49-F238E27FC236}">
                <a16:creationId xmlns:a16="http://schemas.microsoft.com/office/drawing/2014/main" id="{191B0545-C65A-ED47-8FC2-56AB8564567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198658" name="TextBox 7">
            <a:extLst>
              <a:ext uri="{FF2B5EF4-FFF2-40B4-BE49-F238E27FC236}">
                <a16:creationId xmlns:a16="http://schemas.microsoft.com/office/drawing/2014/main" id="{CA54B6EB-FD56-5E46-BDCD-804AD372A8C4}"/>
              </a:ext>
            </a:extLst>
          </p:cNvPr>
          <p:cNvSpPr txBox="1">
            <a:spLocks noChangeArrowheads="1"/>
          </p:cNvSpPr>
          <p:nvPr/>
        </p:nvSpPr>
        <p:spPr bwMode="auto">
          <a:xfrm>
            <a:off x="395288" y="1268413"/>
            <a:ext cx="8424862" cy="481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300">
                <a:latin typeface="宋体" panose="02010600030101010101" pitchFamily="2" charset="-122"/>
              </a:rPr>
              <a:t>    </a:t>
            </a:r>
            <a:r>
              <a:rPr lang="zh-CN" altLang="zh-CN" sz="2400">
                <a:latin typeface="宋体" panose="02010600030101010101" pitchFamily="2" charset="-122"/>
              </a:rPr>
              <a:t>假设有一个把数字串转变成整数的函数。运行程序的计算机字长</a:t>
            </a:r>
            <a:r>
              <a:rPr lang="en-US" altLang="zh-CN" sz="2400">
                <a:latin typeface="宋体" panose="02010600030101010101" pitchFamily="2" charset="-122"/>
              </a:rPr>
              <a:t>16</a:t>
            </a:r>
            <a:r>
              <a:rPr lang="zh-CN" altLang="zh-CN" sz="2400">
                <a:latin typeface="宋体" panose="02010600030101010101" pitchFamily="2" charset="-122"/>
              </a:rPr>
              <a:t>位，用二进制补码表示整数。这个函数是用</a:t>
            </a:r>
            <a:r>
              <a:rPr lang="en-US" altLang="zh-CN" sz="2400">
                <a:latin typeface="宋体" panose="02010600030101010101" pitchFamily="2" charset="-122"/>
              </a:rPr>
              <a:t>Pascal</a:t>
            </a:r>
            <a:r>
              <a:rPr lang="zh-CN" altLang="zh-CN" sz="2400">
                <a:latin typeface="宋体" panose="02010600030101010101" pitchFamily="2" charset="-122"/>
              </a:rPr>
              <a:t>语言编写的，它的说明如下：</a:t>
            </a:r>
          </a:p>
          <a:p>
            <a:pPr>
              <a:lnSpc>
                <a:spcPts val="3100"/>
              </a:lnSpc>
              <a:spcBef>
                <a:spcPct val="0"/>
              </a:spcBef>
              <a:buFontTx/>
              <a:buNone/>
            </a:pPr>
            <a:r>
              <a:rPr lang="en-US" altLang="zh-CN" sz="2400">
                <a:latin typeface="宋体" panose="02010600030101010101" pitchFamily="2" charset="-122"/>
              </a:rPr>
              <a:t>    function strtoint (dstr:shortstr):integer;</a:t>
            </a:r>
          </a:p>
          <a:p>
            <a:pPr>
              <a:lnSpc>
                <a:spcPts val="3100"/>
              </a:lnSpc>
              <a:spcBef>
                <a:spcPct val="0"/>
              </a:spcBef>
              <a:buFontTx/>
              <a:buNone/>
            </a:pPr>
            <a:r>
              <a:rPr lang="zh-CN" altLang="zh-CN" sz="2400">
                <a:latin typeface="宋体" panose="02010600030101010101" pitchFamily="2" charset="-122"/>
              </a:rPr>
              <a:t>函数的参数类型是</a:t>
            </a:r>
            <a:r>
              <a:rPr lang="en-US" altLang="zh-CN" sz="2400">
                <a:latin typeface="宋体" panose="02010600030101010101" pitchFamily="2" charset="-122"/>
              </a:rPr>
              <a:t>shortstr,</a:t>
            </a:r>
            <a:r>
              <a:rPr lang="zh-CN" altLang="zh-CN" sz="2400">
                <a:latin typeface="宋体" panose="02010600030101010101" pitchFamily="2" charset="-122"/>
              </a:rPr>
              <a:t>它的说明是</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FontTx/>
              <a:buNone/>
            </a:pPr>
            <a:r>
              <a:rPr lang="en-US" altLang="zh-CN" sz="2400">
                <a:latin typeface="宋体" panose="02010600030101010101" pitchFamily="2" charset="-122"/>
              </a:rPr>
              <a:t>    type shortstr=array</a:t>
            </a:r>
            <a:r>
              <a:rPr lang="zh-CN" altLang="zh-CN" sz="2400">
                <a:latin typeface="宋体" panose="02010600030101010101" pitchFamily="2" charset="-122"/>
              </a:rPr>
              <a:t>［</a:t>
            </a:r>
            <a:r>
              <a:rPr lang="en-US" altLang="zh-CN" sz="2400">
                <a:latin typeface="宋体" panose="02010600030101010101" pitchFamily="2" charset="-122"/>
              </a:rPr>
              <a:t>1..6</a:t>
            </a:r>
            <a:r>
              <a:rPr lang="zh-CN" altLang="zh-CN" sz="2400">
                <a:latin typeface="宋体" panose="02010600030101010101" pitchFamily="2" charset="-122"/>
              </a:rPr>
              <a:t>］</a:t>
            </a:r>
            <a:r>
              <a:rPr lang="en-US" altLang="zh-CN" sz="2400">
                <a:latin typeface="宋体" panose="02010600030101010101" pitchFamily="2" charset="-122"/>
              </a:rPr>
              <a:t> of char;</a:t>
            </a:r>
          </a:p>
          <a:p>
            <a:pPr>
              <a:lnSpc>
                <a:spcPts val="3100"/>
              </a:lnSpc>
              <a:spcBef>
                <a:spcPct val="0"/>
              </a:spcBef>
              <a:buFontTx/>
              <a:buNone/>
            </a:pPr>
            <a:r>
              <a:rPr lang="zh-CN" altLang="zh-CN" sz="2400">
                <a:latin typeface="宋体" panose="02010600030101010101" pitchFamily="2" charset="-122"/>
              </a:rPr>
              <a:t>被处理的数字串是右对齐的，也就是说，如果数字串比</a:t>
            </a:r>
            <a:r>
              <a:rPr lang="en-US" altLang="zh-CN" sz="2400">
                <a:latin typeface="宋体" panose="02010600030101010101" pitchFamily="2" charset="-122"/>
              </a:rPr>
              <a:t>6</a:t>
            </a:r>
            <a:r>
              <a:rPr lang="zh-CN" altLang="zh-CN" sz="2400">
                <a:latin typeface="宋体" panose="02010600030101010101" pitchFamily="2" charset="-122"/>
              </a:rPr>
              <a:t>个字符短，则在它的左边补空格。如果数字串是负的，则负号和最高位数字紧相邻</a:t>
            </a:r>
            <a:r>
              <a:rPr lang="en-US" altLang="zh-CN" sz="2400">
                <a:latin typeface="宋体" panose="02010600030101010101" pitchFamily="2" charset="-122"/>
              </a:rPr>
              <a:t>(</a:t>
            </a:r>
            <a:r>
              <a:rPr lang="zh-CN" altLang="zh-CN" sz="2400">
                <a:latin typeface="宋体" panose="02010600030101010101" pitchFamily="2" charset="-122"/>
              </a:rPr>
              <a:t>负号在最高位数字左边一位</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考虑到</a:t>
            </a:r>
            <a:r>
              <a:rPr lang="en-US" altLang="zh-CN" sz="2400">
                <a:latin typeface="宋体" panose="02010600030101010101" pitchFamily="2" charset="-122"/>
              </a:rPr>
              <a:t>Pascal</a:t>
            </a:r>
            <a:r>
              <a:rPr lang="zh-CN" altLang="zh-CN" sz="2400">
                <a:latin typeface="宋体" panose="02010600030101010101" pitchFamily="2" charset="-122"/>
              </a:rPr>
              <a:t>编译程序固有的检错功能，测试时不需要使用长度不等于</a:t>
            </a:r>
            <a:r>
              <a:rPr lang="en-US" altLang="zh-CN" sz="2400">
                <a:latin typeface="宋体" panose="02010600030101010101" pitchFamily="2" charset="-122"/>
              </a:rPr>
              <a:t>6</a:t>
            </a:r>
            <a:r>
              <a:rPr lang="zh-CN" altLang="zh-CN" sz="2400">
                <a:latin typeface="宋体" panose="02010600030101010101" pitchFamily="2" charset="-122"/>
              </a:rPr>
              <a:t>的数组做实在参数，更不需要使用任何非字符数组类型的实在参数。</a:t>
            </a:r>
          </a:p>
        </p:txBody>
      </p:sp>
      <p:sp>
        <p:nvSpPr>
          <p:cNvPr id="198659" name="1 Título">
            <a:extLst>
              <a:ext uri="{FF2B5EF4-FFF2-40B4-BE49-F238E27FC236}">
                <a16:creationId xmlns:a16="http://schemas.microsoft.com/office/drawing/2014/main" id="{0090FE74-7D12-3D4D-B1CE-D06CD6AFFC8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98660" name="1 Título">
            <a:extLst>
              <a:ext uri="{FF2B5EF4-FFF2-40B4-BE49-F238E27FC236}">
                <a16:creationId xmlns:a16="http://schemas.microsoft.com/office/drawing/2014/main" id="{F43C725A-C9D9-B143-B0C7-A52A855FFE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标题 3">
            <a:extLst>
              <a:ext uri="{FF2B5EF4-FFF2-40B4-BE49-F238E27FC236}">
                <a16:creationId xmlns:a16="http://schemas.microsoft.com/office/drawing/2014/main" id="{40DE35B5-4B7A-5646-BA2B-67BF74952D7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0706" name="TextBox 7">
            <a:extLst>
              <a:ext uri="{FF2B5EF4-FFF2-40B4-BE49-F238E27FC236}">
                <a16:creationId xmlns:a16="http://schemas.microsoft.com/office/drawing/2014/main" id="{D1549A53-7DBD-B541-8504-142ACD7B47BE}"/>
              </a:ext>
            </a:extLst>
          </p:cNvPr>
          <p:cNvSpPr txBox="1">
            <a:spLocks noChangeArrowheads="1"/>
          </p:cNvSpPr>
          <p:nvPr/>
        </p:nvSpPr>
        <p:spPr bwMode="auto">
          <a:xfrm>
            <a:off x="684213" y="1196975"/>
            <a:ext cx="7920037" cy="488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zh-CN" altLang="zh-CN" sz="2400">
                <a:latin typeface="宋体" panose="02010600030101010101" pitchFamily="2" charset="-122"/>
              </a:rPr>
              <a:t>分析这个程序的规格说明，可以划分出如下等价类。</a:t>
            </a:r>
          </a:p>
          <a:p>
            <a:pPr>
              <a:lnSpc>
                <a:spcPts val="3400"/>
              </a:lnSpc>
              <a:spcBef>
                <a:spcPct val="0"/>
              </a:spcBef>
              <a:buSzPct val="70000"/>
              <a:buFont typeface="Wingdings" pitchFamily="2" charset="2"/>
              <a:buChar char="l"/>
            </a:pPr>
            <a:r>
              <a:rPr lang="zh-CN" altLang="zh-CN" sz="2400" b="1">
                <a:latin typeface="宋体" panose="02010600030101010101" pitchFamily="2" charset="-122"/>
              </a:rPr>
              <a:t>有效输入的等价类</a:t>
            </a:r>
            <a:r>
              <a:rPr lang="zh-CN" altLang="zh-CN" sz="2400">
                <a:latin typeface="宋体" panose="02010600030101010101" pitchFamily="2" charset="-122"/>
              </a:rPr>
              <a:t>有</a:t>
            </a:r>
          </a:p>
          <a:p>
            <a:pPr>
              <a:lnSpc>
                <a:spcPts val="3400"/>
              </a:lnSpc>
              <a:spcBef>
                <a:spcPct val="0"/>
              </a:spcBef>
              <a:buFontTx/>
              <a:buNone/>
            </a:pPr>
            <a:r>
              <a:rPr lang="en-US" altLang="zh-CN" sz="2400">
                <a:latin typeface="宋体" panose="02010600030101010101" pitchFamily="2" charset="-122"/>
              </a:rPr>
              <a:t>(1) 1</a:t>
            </a:r>
            <a:r>
              <a:rPr lang="zh-CN" altLang="zh-CN" sz="2400">
                <a:latin typeface="宋体" panose="02010600030101010101" pitchFamily="2" charset="-122"/>
              </a:rPr>
              <a:t>～</a:t>
            </a:r>
            <a:r>
              <a:rPr lang="en-US" altLang="zh-CN" sz="2400">
                <a:latin typeface="宋体" panose="02010600030101010101" pitchFamily="2" charset="-122"/>
              </a:rPr>
              <a:t>6</a:t>
            </a:r>
            <a:r>
              <a:rPr lang="zh-CN" altLang="zh-CN" sz="2400">
                <a:latin typeface="宋体" panose="02010600030101010101" pitchFamily="2" charset="-122"/>
              </a:rPr>
              <a:t>个数字字符组成的数字串</a:t>
            </a:r>
            <a:r>
              <a:rPr lang="en-US" altLang="zh-CN" sz="2400">
                <a:latin typeface="宋体" panose="02010600030101010101" pitchFamily="2" charset="-122"/>
              </a:rPr>
              <a:t>(</a:t>
            </a:r>
            <a:r>
              <a:rPr lang="zh-CN" altLang="zh-CN" sz="2400">
                <a:latin typeface="宋体" panose="02010600030101010101" pitchFamily="2" charset="-122"/>
              </a:rPr>
              <a:t>最高位数字不是零</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最高位数字是零的数字串。</a:t>
            </a:r>
          </a:p>
          <a:p>
            <a:pPr>
              <a:lnSpc>
                <a:spcPts val="34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最高位数字左邻是负号的数字串。</a:t>
            </a:r>
          </a:p>
          <a:p>
            <a:pPr>
              <a:lnSpc>
                <a:spcPts val="3400"/>
              </a:lnSpc>
              <a:spcBef>
                <a:spcPct val="0"/>
              </a:spcBef>
              <a:buSzPct val="70000"/>
              <a:buFont typeface="Wingdings" pitchFamily="2" charset="2"/>
              <a:buChar char="l"/>
            </a:pPr>
            <a:r>
              <a:rPr lang="zh-CN" altLang="zh-CN" sz="2400" b="1">
                <a:latin typeface="宋体" panose="02010600030101010101" pitchFamily="2" charset="-122"/>
              </a:rPr>
              <a:t>无效输入的等价类</a:t>
            </a:r>
            <a:r>
              <a:rPr lang="zh-CN" altLang="zh-CN" sz="2400">
                <a:latin typeface="宋体" panose="02010600030101010101" pitchFamily="2" charset="-122"/>
              </a:rPr>
              <a:t>有</a:t>
            </a:r>
          </a:p>
          <a:p>
            <a:pPr>
              <a:lnSpc>
                <a:spcPts val="34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空字符串</a:t>
            </a:r>
            <a:r>
              <a:rPr lang="en-US" altLang="zh-CN" sz="2400">
                <a:latin typeface="宋体" panose="02010600030101010101" pitchFamily="2" charset="-122"/>
              </a:rPr>
              <a:t>(</a:t>
            </a:r>
            <a:r>
              <a:rPr lang="zh-CN" altLang="zh-CN" sz="2400">
                <a:latin typeface="宋体" panose="02010600030101010101" pitchFamily="2" charset="-122"/>
              </a:rPr>
              <a:t>全是空格</a:t>
            </a:r>
            <a:r>
              <a:rPr lang="en-US" altLang="zh-CN" sz="2400">
                <a:latin typeface="宋体" panose="02010600030101010101" pitchFamily="2" charset="-122"/>
              </a:rPr>
              <a:t>)</a:t>
            </a:r>
            <a:r>
              <a:rPr lang="zh-CN" altLang="zh-CN" sz="2400">
                <a:latin typeface="宋体" panose="02010600030101010101" pitchFamily="2" charset="-122"/>
              </a:rPr>
              <a:t>。</a:t>
            </a:r>
          </a:p>
          <a:p>
            <a:pPr>
              <a:lnSpc>
                <a:spcPts val="34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左部填充的字符既不是零也不是空格。</a:t>
            </a:r>
          </a:p>
          <a:p>
            <a:pPr>
              <a:lnSpc>
                <a:spcPts val="34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最高位数字右面由数字和空格混合组成。</a:t>
            </a:r>
          </a:p>
          <a:p>
            <a:pPr>
              <a:lnSpc>
                <a:spcPts val="3400"/>
              </a:lnSpc>
              <a:spcBef>
                <a:spcPct val="0"/>
              </a:spcBef>
              <a:buFontTx/>
              <a:buNone/>
            </a:pPr>
            <a:r>
              <a:rPr lang="en-US" altLang="zh-CN" sz="2400">
                <a:latin typeface="宋体" panose="02010600030101010101" pitchFamily="2" charset="-122"/>
              </a:rPr>
              <a:t>(4) </a:t>
            </a:r>
            <a:r>
              <a:rPr lang="zh-CN" altLang="zh-CN" sz="2400">
                <a:latin typeface="宋体" panose="02010600030101010101" pitchFamily="2" charset="-122"/>
              </a:rPr>
              <a:t>最高位数字右面由数字和其他字符混合组成。</a:t>
            </a:r>
          </a:p>
          <a:p>
            <a:pPr>
              <a:lnSpc>
                <a:spcPts val="3400"/>
              </a:lnSpc>
              <a:spcBef>
                <a:spcPct val="0"/>
              </a:spcBef>
              <a:buFontTx/>
              <a:buNone/>
            </a:pPr>
            <a:r>
              <a:rPr lang="en-US" altLang="zh-CN" sz="2400">
                <a:latin typeface="宋体" panose="02010600030101010101" pitchFamily="2" charset="-122"/>
              </a:rPr>
              <a:t>(5) </a:t>
            </a:r>
            <a:r>
              <a:rPr lang="zh-CN" altLang="zh-CN" sz="2400">
                <a:latin typeface="宋体" panose="02010600030101010101" pitchFamily="2" charset="-122"/>
              </a:rPr>
              <a:t>负号与最高位数字之间有空格。</a:t>
            </a:r>
            <a:endParaRPr lang="zh-CN" altLang="zh-CN" sz="2300">
              <a:latin typeface="宋体" panose="02010600030101010101" pitchFamily="2" charset="-122"/>
            </a:endParaRPr>
          </a:p>
        </p:txBody>
      </p:sp>
      <p:sp>
        <p:nvSpPr>
          <p:cNvPr id="200707" name="1 Título">
            <a:extLst>
              <a:ext uri="{FF2B5EF4-FFF2-40B4-BE49-F238E27FC236}">
                <a16:creationId xmlns:a16="http://schemas.microsoft.com/office/drawing/2014/main" id="{E8ACC818-C9D0-E04E-A184-F250E287C48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0708" name="1 Título">
            <a:extLst>
              <a:ext uri="{FF2B5EF4-FFF2-40B4-BE49-F238E27FC236}">
                <a16:creationId xmlns:a16="http://schemas.microsoft.com/office/drawing/2014/main" id="{AC473A30-2B3E-8747-9C76-549F1680F07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标题 3">
            <a:extLst>
              <a:ext uri="{FF2B5EF4-FFF2-40B4-BE49-F238E27FC236}">
                <a16:creationId xmlns:a16="http://schemas.microsoft.com/office/drawing/2014/main" id="{01A221B2-485C-5242-87B0-1304AB57617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2754" name="TextBox 7">
            <a:extLst>
              <a:ext uri="{FF2B5EF4-FFF2-40B4-BE49-F238E27FC236}">
                <a16:creationId xmlns:a16="http://schemas.microsoft.com/office/drawing/2014/main" id="{BA243E0D-FD6D-714A-8383-F8C33AAD523C}"/>
              </a:ext>
            </a:extLst>
          </p:cNvPr>
          <p:cNvSpPr txBox="1">
            <a:spLocks noChangeArrowheads="1"/>
          </p:cNvSpPr>
          <p:nvPr/>
        </p:nvSpPr>
        <p:spPr bwMode="auto">
          <a:xfrm>
            <a:off x="539750" y="1412875"/>
            <a:ext cx="8331200"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500"/>
              </a:lnSpc>
              <a:spcBef>
                <a:spcPct val="0"/>
              </a:spcBef>
              <a:buSzPct val="70000"/>
              <a:buFont typeface="Wingdings" pitchFamily="2" charset="2"/>
              <a:buChar char="l"/>
            </a:pPr>
            <a:r>
              <a:rPr lang="zh-CN" altLang="zh-CN" sz="2400" b="1">
                <a:latin typeface="宋体" panose="02010600030101010101" pitchFamily="2" charset="-122"/>
              </a:rPr>
              <a:t>合法输出的等价类</a:t>
            </a:r>
            <a:r>
              <a:rPr lang="zh-CN" altLang="zh-CN" sz="2400">
                <a:latin typeface="宋体" panose="02010600030101010101" pitchFamily="2" charset="-122"/>
              </a:rPr>
              <a:t>有</a:t>
            </a:r>
          </a:p>
          <a:p>
            <a:pPr>
              <a:lnSpc>
                <a:spcPts val="35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在计算机能表示的最小负整数和零之间的负整数。</a:t>
            </a:r>
          </a:p>
          <a:p>
            <a:pPr>
              <a:lnSpc>
                <a:spcPts val="35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零。</a:t>
            </a:r>
          </a:p>
          <a:p>
            <a:pPr>
              <a:lnSpc>
                <a:spcPts val="3500"/>
              </a:lnSpc>
              <a:spcBef>
                <a:spcPct val="0"/>
              </a:spcBef>
              <a:buFontTx/>
              <a:buNone/>
            </a:pPr>
            <a:r>
              <a:rPr lang="en-US" altLang="zh-CN" sz="2400">
                <a:latin typeface="宋体" panose="02010600030101010101" pitchFamily="2" charset="-122"/>
              </a:rPr>
              <a:t>(3) </a:t>
            </a:r>
            <a:r>
              <a:rPr lang="zh-CN" altLang="zh-CN" sz="2400">
                <a:latin typeface="宋体" panose="02010600030101010101" pitchFamily="2" charset="-122"/>
              </a:rPr>
              <a:t>在零和计算机能表示的最大正整数之间的正整数。</a:t>
            </a:r>
          </a:p>
          <a:p>
            <a:pPr>
              <a:lnSpc>
                <a:spcPts val="3500"/>
              </a:lnSpc>
              <a:spcBef>
                <a:spcPct val="0"/>
              </a:spcBef>
              <a:buSzPct val="70000"/>
              <a:buFont typeface="Wingdings" pitchFamily="2" charset="2"/>
              <a:buChar char="l"/>
            </a:pPr>
            <a:r>
              <a:rPr lang="zh-CN" altLang="zh-CN" sz="2400" b="1">
                <a:latin typeface="宋体" panose="02010600030101010101" pitchFamily="2" charset="-122"/>
              </a:rPr>
              <a:t>非法输出的等价类</a:t>
            </a:r>
            <a:r>
              <a:rPr lang="zh-CN" altLang="zh-CN" sz="2400">
                <a:latin typeface="宋体" panose="02010600030101010101" pitchFamily="2" charset="-122"/>
              </a:rPr>
              <a:t>有</a:t>
            </a:r>
          </a:p>
          <a:p>
            <a:pPr>
              <a:lnSpc>
                <a:spcPts val="3500"/>
              </a:lnSpc>
              <a:spcBef>
                <a:spcPct val="0"/>
              </a:spcBef>
              <a:buFontTx/>
              <a:buNone/>
            </a:pPr>
            <a:r>
              <a:rPr lang="en-US" altLang="zh-CN" sz="2400">
                <a:latin typeface="宋体" panose="02010600030101010101" pitchFamily="2" charset="-122"/>
              </a:rPr>
              <a:t>(1) </a:t>
            </a:r>
            <a:r>
              <a:rPr lang="zh-CN" altLang="zh-CN" sz="2400">
                <a:latin typeface="宋体" panose="02010600030101010101" pitchFamily="2" charset="-122"/>
              </a:rPr>
              <a:t>比计算机能表示的最小负整数还小的负整数。</a:t>
            </a:r>
          </a:p>
          <a:p>
            <a:pPr>
              <a:lnSpc>
                <a:spcPts val="3500"/>
              </a:lnSpc>
              <a:spcBef>
                <a:spcPct val="0"/>
              </a:spcBef>
              <a:buFontTx/>
              <a:buNone/>
            </a:pPr>
            <a:r>
              <a:rPr lang="en-US" altLang="zh-CN" sz="2400">
                <a:latin typeface="宋体" panose="02010600030101010101" pitchFamily="2" charset="-122"/>
              </a:rPr>
              <a:t>(2) </a:t>
            </a:r>
            <a:r>
              <a:rPr lang="zh-CN" altLang="zh-CN" sz="2400">
                <a:latin typeface="宋体" panose="02010600030101010101" pitchFamily="2" charset="-122"/>
              </a:rPr>
              <a:t>比计算机能表示的最大正整数还大的正整数。</a:t>
            </a:r>
          </a:p>
          <a:p>
            <a:pPr>
              <a:lnSpc>
                <a:spcPts val="35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因为所用的计算机字长</a:t>
            </a:r>
            <a:r>
              <a:rPr lang="en-US" altLang="zh-CN" sz="2400">
                <a:latin typeface="宋体" panose="02010600030101010101" pitchFamily="2" charset="-122"/>
              </a:rPr>
              <a:t>16</a:t>
            </a:r>
            <a:r>
              <a:rPr lang="zh-CN" altLang="zh-CN" sz="2400">
                <a:latin typeface="宋体" panose="02010600030101010101" pitchFamily="2" charset="-122"/>
              </a:rPr>
              <a:t>位，用二进制补码表示整数，所以能表示的最小负整数是</a:t>
            </a:r>
            <a:r>
              <a:rPr lang="en-US" altLang="zh-CN" sz="2400">
                <a:latin typeface="宋体" panose="02010600030101010101" pitchFamily="2" charset="-122"/>
              </a:rPr>
              <a:t>-32 768</a:t>
            </a:r>
            <a:r>
              <a:rPr lang="zh-CN" altLang="zh-CN" sz="2400">
                <a:latin typeface="宋体" panose="02010600030101010101" pitchFamily="2" charset="-122"/>
              </a:rPr>
              <a:t>，能表示的最大正整数是</a:t>
            </a:r>
            <a:r>
              <a:rPr lang="en-US" altLang="zh-CN" sz="2400">
                <a:latin typeface="宋体" panose="02010600030101010101" pitchFamily="2" charset="-122"/>
              </a:rPr>
              <a:t>32 767</a:t>
            </a:r>
            <a:r>
              <a:rPr lang="zh-CN" altLang="zh-CN" sz="2400">
                <a:latin typeface="宋体" panose="02010600030101010101" pitchFamily="2" charset="-122"/>
              </a:rPr>
              <a:t>。</a:t>
            </a:r>
            <a:endParaRPr lang="zh-CN" altLang="zh-CN" sz="2300">
              <a:latin typeface="宋体" panose="02010600030101010101" pitchFamily="2" charset="-122"/>
            </a:endParaRPr>
          </a:p>
        </p:txBody>
      </p:sp>
      <p:sp>
        <p:nvSpPr>
          <p:cNvPr id="202755" name="1 Título">
            <a:extLst>
              <a:ext uri="{FF2B5EF4-FFF2-40B4-BE49-F238E27FC236}">
                <a16:creationId xmlns:a16="http://schemas.microsoft.com/office/drawing/2014/main" id="{627B0C06-2760-994F-9C80-FECBCE638EF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2756" name="1 Título">
            <a:extLst>
              <a:ext uri="{FF2B5EF4-FFF2-40B4-BE49-F238E27FC236}">
                <a16:creationId xmlns:a16="http://schemas.microsoft.com/office/drawing/2014/main" id="{B69D65D2-343E-C249-8E19-FC194526961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标题 3">
            <a:extLst>
              <a:ext uri="{FF2B5EF4-FFF2-40B4-BE49-F238E27FC236}">
                <a16:creationId xmlns:a16="http://schemas.microsoft.com/office/drawing/2014/main" id="{4C29552C-C797-9944-97C2-F5B61A2F3FE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4802" name="TextBox 7">
            <a:extLst>
              <a:ext uri="{FF2B5EF4-FFF2-40B4-BE49-F238E27FC236}">
                <a16:creationId xmlns:a16="http://schemas.microsoft.com/office/drawing/2014/main" id="{27796F56-E132-CF43-9139-0FD2275145D4}"/>
              </a:ext>
            </a:extLst>
          </p:cNvPr>
          <p:cNvSpPr txBox="1">
            <a:spLocks noChangeArrowheads="1"/>
          </p:cNvSpPr>
          <p:nvPr/>
        </p:nvSpPr>
        <p:spPr bwMode="auto">
          <a:xfrm>
            <a:off x="704850" y="1557338"/>
            <a:ext cx="79200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400"/>
              </a:lnSpc>
              <a:spcBef>
                <a:spcPct val="0"/>
              </a:spcBef>
              <a:buFontTx/>
              <a:buNone/>
            </a:pPr>
            <a:r>
              <a:rPr lang="zh-CN" altLang="zh-CN" sz="2400">
                <a:latin typeface="宋体" panose="02010600030101010101" pitchFamily="2" charset="-122"/>
              </a:rPr>
              <a:t>根据划分出的等价类，可以设计出下述测试方案</a:t>
            </a:r>
            <a:r>
              <a:rPr lang="zh-CN" altLang="en-US" sz="2400">
                <a:latin typeface="宋体" panose="02010600030101010101" pitchFamily="2" charset="-122"/>
              </a:rPr>
              <a:t>如下：</a:t>
            </a:r>
            <a:endParaRPr lang="en-US" altLang="zh-CN" sz="2400">
              <a:latin typeface="宋体" panose="02010600030101010101" pitchFamily="2" charset="-122"/>
            </a:endParaRPr>
          </a:p>
        </p:txBody>
      </p:sp>
      <p:graphicFrame>
        <p:nvGraphicFramePr>
          <p:cNvPr id="2" name="表格 1">
            <a:extLst>
              <a:ext uri="{FF2B5EF4-FFF2-40B4-BE49-F238E27FC236}">
                <a16:creationId xmlns:a16="http://schemas.microsoft.com/office/drawing/2014/main" id="{3902C8B0-7281-CF44-8625-DA5B3E91927D}"/>
              </a:ext>
            </a:extLst>
          </p:cNvPr>
          <p:cNvGraphicFramePr>
            <a:graphicFrameLocks noGrp="1"/>
          </p:cNvGraphicFramePr>
          <p:nvPr/>
        </p:nvGraphicFramePr>
        <p:xfrm>
          <a:off x="611188" y="2281238"/>
          <a:ext cx="7921625" cy="3595686"/>
        </p:xfrm>
        <a:graphic>
          <a:graphicData uri="http://schemas.openxmlformats.org/drawingml/2006/table">
            <a:tbl>
              <a:tblPr/>
              <a:tblGrid>
                <a:gridCol w="909637">
                  <a:extLst>
                    <a:ext uri="{9D8B030D-6E8A-4147-A177-3AD203B41FA5}">
                      <a16:colId xmlns:a16="http://schemas.microsoft.com/office/drawing/2014/main" val="283774921"/>
                    </a:ext>
                  </a:extLst>
                </a:gridCol>
                <a:gridCol w="3051175">
                  <a:extLst>
                    <a:ext uri="{9D8B030D-6E8A-4147-A177-3AD203B41FA5}">
                      <a16:colId xmlns:a16="http://schemas.microsoft.com/office/drawing/2014/main" val="2342565030"/>
                    </a:ext>
                  </a:extLst>
                </a:gridCol>
                <a:gridCol w="1981200">
                  <a:extLst>
                    <a:ext uri="{9D8B030D-6E8A-4147-A177-3AD203B41FA5}">
                      <a16:colId xmlns:a16="http://schemas.microsoft.com/office/drawing/2014/main" val="4185246152"/>
                    </a:ext>
                  </a:extLst>
                </a:gridCol>
                <a:gridCol w="1979613">
                  <a:extLst>
                    <a:ext uri="{9D8B030D-6E8A-4147-A177-3AD203B41FA5}">
                      <a16:colId xmlns:a16="http://schemas.microsoft.com/office/drawing/2014/main" val="2700121894"/>
                    </a:ext>
                  </a:extLst>
                </a:gridCol>
              </a:tblGrid>
              <a:tr h="41437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600145173"/>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个数字组成的数字串，输出是合法的正整数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474756303"/>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最高位数字是零的数字串，输出是合法的正整数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000001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715881168"/>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负号与最高位数字紧相邻，输出合法的负整数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582168836"/>
                  </a:ext>
                </a:extLst>
              </a:tr>
              <a:tr h="64013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最高位数字是零，输出也是零</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000000</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0</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716835222"/>
                  </a:ext>
                </a:extLst>
              </a:tr>
              <a:tr h="62076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5</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太小的负整数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-47561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6" marB="45726"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542559473"/>
                  </a:ext>
                </a:extLst>
              </a:tr>
            </a:tbl>
          </a:graphicData>
        </a:graphic>
      </p:graphicFrame>
      <p:sp>
        <p:nvSpPr>
          <p:cNvPr id="204840" name="1 Título">
            <a:extLst>
              <a:ext uri="{FF2B5EF4-FFF2-40B4-BE49-F238E27FC236}">
                <a16:creationId xmlns:a16="http://schemas.microsoft.com/office/drawing/2014/main" id="{45AACB68-7D30-884B-B7DB-1A9FD502674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4841" name="1 Título">
            <a:extLst>
              <a:ext uri="{FF2B5EF4-FFF2-40B4-BE49-F238E27FC236}">
                <a16:creationId xmlns:a16="http://schemas.microsoft.com/office/drawing/2014/main" id="{8A3A8065-B2E2-614A-B2B1-336B8477EE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标题 3">
            <a:extLst>
              <a:ext uri="{FF2B5EF4-FFF2-40B4-BE49-F238E27FC236}">
                <a16:creationId xmlns:a16="http://schemas.microsoft.com/office/drawing/2014/main" id="{0E14B0D3-B7F5-2540-A9FA-F3DAD025D32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graphicFrame>
        <p:nvGraphicFramePr>
          <p:cNvPr id="2" name="表格 1">
            <a:extLst>
              <a:ext uri="{FF2B5EF4-FFF2-40B4-BE49-F238E27FC236}">
                <a16:creationId xmlns:a16="http://schemas.microsoft.com/office/drawing/2014/main" id="{3D9AF708-BADC-4747-9472-A83096706737}"/>
              </a:ext>
            </a:extLst>
          </p:cNvPr>
          <p:cNvGraphicFramePr>
            <a:graphicFrameLocks noGrp="1"/>
          </p:cNvGraphicFramePr>
          <p:nvPr/>
        </p:nvGraphicFramePr>
        <p:xfrm>
          <a:off x="611188" y="1557338"/>
          <a:ext cx="7921625" cy="4176715"/>
        </p:xfrm>
        <a:graphic>
          <a:graphicData uri="http://schemas.openxmlformats.org/drawingml/2006/table">
            <a:tbl>
              <a:tblPr/>
              <a:tblGrid>
                <a:gridCol w="792162">
                  <a:extLst>
                    <a:ext uri="{9D8B030D-6E8A-4147-A177-3AD203B41FA5}">
                      <a16:colId xmlns:a16="http://schemas.microsoft.com/office/drawing/2014/main" val="2244627618"/>
                    </a:ext>
                  </a:extLst>
                </a:gridCol>
                <a:gridCol w="2952750">
                  <a:extLst>
                    <a:ext uri="{9D8B030D-6E8A-4147-A177-3AD203B41FA5}">
                      <a16:colId xmlns:a16="http://schemas.microsoft.com/office/drawing/2014/main" val="2245709657"/>
                    </a:ext>
                  </a:extLst>
                </a:gridCol>
                <a:gridCol w="1871663">
                  <a:extLst>
                    <a:ext uri="{9D8B030D-6E8A-4147-A177-3AD203B41FA5}">
                      <a16:colId xmlns:a16="http://schemas.microsoft.com/office/drawing/2014/main" val="3610254018"/>
                    </a:ext>
                  </a:extLst>
                </a:gridCol>
                <a:gridCol w="2305050">
                  <a:extLst>
                    <a:ext uri="{9D8B030D-6E8A-4147-A177-3AD203B41FA5}">
                      <a16:colId xmlns:a16="http://schemas.microsoft.com/office/drawing/2014/main" val="46445987"/>
                    </a:ext>
                  </a:extLst>
                </a:gridCol>
              </a:tblGrid>
              <a:tr h="41425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713235482"/>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6</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太大的正整数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132767</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249883104"/>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7</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空字符串</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 </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错误——没有数字</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606394576"/>
                  </a:ext>
                </a:extLst>
              </a:tr>
              <a:tr h="6400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字符串左部字符既不是零也不是空格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错误——填充错</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271537591"/>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9</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最高位数字后面有空格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400991829"/>
                  </a:ext>
                </a:extLst>
              </a:tr>
              <a:tr h="620587">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10</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最高位数字后面有其他字符</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289603662"/>
                  </a:ext>
                </a:extLst>
              </a:tr>
              <a:tr h="640054">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负号和最高位数字之间有空格</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-12</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错误——负号位置错</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49" marR="91449" marT="45708" marB="45708"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989733148"/>
                  </a:ext>
                </a:extLst>
              </a:tr>
            </a:tbl>
          </a:graphicData>
        </a:graphic>
      </p:graphicFrame>
      <p:sp>
        <p:nvSpPr>
          <p:cNvPr id="206892" name="1 Título">
            <a:extLst>
              <a:ext uri="{FF2B5EF4-FFF2-40B4-BE49-F238E27FC236}">
                <a16:creationId xmlns:a16="http://schemas.microsoft.com/office/drawing/2014/main" id="{29E7DCDB-5797-4E4C-93D6-32CA9E34566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6893" name="1 Título">
            <a:extLst>
              <a:ext uri="{FF2B5EF4-FFF2-40B4-BE49-F238E27FC236}">
                <a16:creationId xmlns:a16="http://schemas.microsoft.com/office/drawing/2014/main" id="{243C5AED-4245-ED4C-A0F0-8C48FB1482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7.7.1 </a:t>
            </a:r>
            <a:r>
              <a:rPr lang="zh-CN" altLang="en-US" sz="2400">
                <a:solidFill>
                  <a:srgbClr val="D9D9D9"/>
                </a:solidFill>
                <a:latin typeface="宋体" panose="02010600030101010101" pitchFamily="2" charset="-122"/>
              </a:rPr>
              <a:t>等价划分</a:t>
            </a: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标题 3">
            <a:extLst>
              <a:ext uri="{FF2B5EF4-FFF2-40B4-BE49-F238E27FC236}">
                <a16:creationId xmlns:a16="http://schemas.microsoft.com/office/drawing/2014/main" id="{D409F6AF-B207-BC42-BEB8-140E45BA443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08898" name="内容占位符 4">
            <a:extLst>
              <a:ext uri="{FF2B5EF4-FFF2-40B4-BE49-F238E27FC236}">
                <a16:creationId xmlns:a16="http://schemas.microsoft.com/office/drawing/2014/main" id="{79B3E369-C388-FE4E-A3F9-A270ADD6D721}"/>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7.7.2.</a:t>
            </a:r>
            <a:r>
              <a:rPr lang="zh-CN" altLang="en-US" b="1">
                <a:latin typeface="宋体" panose="02010600030101010101" pitchFamily="2" charset="-122"/>
              </a:rPr>
              <a:t>边界值分析</a:t>
            </a:r>
            <a:endParaRPr lang="zh-CN" altLang="en-US" sz="2800" b="1">
              <a:latin typeface="宋体" panose="02010600030101010101" pitchFamily="2" charset="-122"/>
            </a:endParaRPr>
          </a:p>
        </p:txBody>
      </p:sp>
      <p:sp>
        <p:nvSpPr>
          <p:cNvPr id="208899" name="TextBox 7">
            <a:extLst>
              <a:ext uri="{FF2B5EF4-FFF2-40B4-BE49-F238E27FC236}">
                <a16:creationId xmlns:a16="http://schemas.microsoft.com/office/drawing/2014/main" id="{E3DB8D36-C527-0741-9591-197A0CC8337B}"/>
              </a:ext>
            </a:extLst>
          </p:cNvPr>
          <p:cNvSpPr txBox="1">
            <a:spLocks noChangeArrowheads="1"/>
          </p:cNvSpPr>
          <p:nvPr/>
        </p:nvSpPr>
        <p:spPr bwMode="auto">
          <a:xfrm>
            <a:off x="519113" y="1906588"/>
            <a:ext cx="8167687" cy="401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经验表明，</a:t>
            </a:r>
            <a:r>
              <a:rPr lang="zh-CN" altLang="zh-CN" sz="2400" b="1">
                <a:latin typeface="宋体" panose="02010600030101010101" pitchFamily="2" charset="-122"/>
              </a:rPr>
              <a:t>处理边界情况时程序最容易发生错误</a:t>
            </a:r>
            <a:r>
              <a:rPr lang="zh-CN" altLang="zh-CN" sz="2400">
                <a:latin typeface="宋体" panose="02010600030101010101" pitchFamily="2" charset="-122"/>
              </a:rPr>
              <a:t>。例如，许多程序错误出现在下标、纯量、数据结构和循环等等的边界附近。因此，设计使程序运行在边界情况附近的测试方案，暴露出程序错误的可能性更大一些。</a:t>
            </a:r>
            <a:endParaRPr lang="en-US" altLang="zh-CN" sz="2400">
              <a:latin typeface="宋体" panose="02010600030101010101" pitchFamily="2" charset="-122"/>
            </a:endParaRPr>
          </a:p>
          <a:p>
            <a:pPr>
              <a:lnSpc>
                <a:spcPts val="32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使用</a:t>
            </a:r>
            <a:r>
              <a:rPr lang="zh-CN" altLang="zh-CN" sz="2400" b="1">
                <a:solidFill>
                  <a:srgbClr val="C00000"/>
                </a:solidFill>
                <a:latin typeface="宋体" panose="02010600030101010101" pitchFamily="2" charset="-122"/>
              </a:rPr>
              <a:t>边界值分析方法</a:t>
            </a:r>
            <a:r>
              <a:rPr lang="zh-CN" altLang="zh-CN" sz="2400">
                <a:latin typeface="宋体" panose="02010600030101010101" pitchFamily="2" charset="-122"/>
              </a:rPr>
              <a:t>设计测试方案首先应该确定边界情况，通常输入等价类和输出等价类的边界。选取的测试数据应该刚好等于、刚刚小于和刚刚大于边界值。</a:t>
            </a:r>
            <a:endParaRPr lang="en-US" altLang="zh-CN" sz="2400">
              <a:latin typeface="宋体" panose="02010600030101010101" pitchFamily="2" charset="-122"/>
            </a:endParaRPr>
          </a:p>
          <a:p>
            <a:pPr>
              <a:lnSpc>
                <a:spcPts val="3200"/>
              </a:lnSpc>
              <a:spcBef>
                <a:spcPts val="1800"/>
              </a:spcBef>
              <a:buFontTx/>
              <a:buNone/>
            </a:pPr>
            <a:r>
              <a:rPr lang="en-US" altLang="zh-CN" sz="2400" b="1">
                <a:latin typeface="宋体" panose="02010600030101010101" pitchFamily="2" charset="-122"/>
              </a:rPr>
              <a:t>    </a:t>
            </a:r>
            <a:r>
              <a:rPr lang="zh-CN" altLang="zh-CN" sz="2400" b="1">
                <a:latin typeface="宋体" panose="02010600030101010101" pitchFamily="2" charset="-122"/>
              </a:rPr>
              <a:t>通常设计测试方案时总是联合使用等价划分和边界值分析两种技术</a:t>
            </a:r>
            <a:r>
              <a:rPr lang="zh-CN" altLang="zh-CN" sz="2400">
                <a:latin typeface="宋体" panose="02010600030101010101" pitchFamily="2" charset="-122"/>
              </a:rPr>
              <a:t>。</a:t>
            </a:r>
          </a:p>
        </p:txBody>
      </p:sp>
      <p:sp>
        <p:nvSpPr>
          <p:cNvPr id="208900" name="1 Título">
            <a:extLst>
              <a:ext uri="{FF2B5EF4-FFF2-40B4-BE49-F238E27FC236}">
                <a16:creationId xmlns:a16="http://schemas.microsoft.com/office/drawing/2014/main" id="{D2445198-1184-C949-A01C-F2138AD77E1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08901" name="1 Título">
            <a:extLst>
              <a:ext uri="{FF2B5EF4-FFF2-40B4-BE49-F238E27FC236}">
                <a16:creationId xmlns:a16="http://schemas.microsoft.com/office/drawing/2014/main" id="{395CC0ED-56FD-A34F-95D3-F53FE36ED53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7.7.2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标题 3">
            <a:extLst>
              <a:ext uri="{FF2B5EF4-FFF2-40B4-BE49-F238E27FC236}">
                <a16:creationId xmlns:a16="http://schemas.microsoft.com/office/drawing/2014/main" id="{92F958BB-299B-3149-BD00-04F6C3471227}"/>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0946" name="TextBox 7">
            <a:extLst>
              <a:ext uri="{FF2B5EF4-FFF2-40B4-BE49-F238E27FC236}">
                <a16:creationId xmlns:a16="http://schemas.microsoft.com/office/drawing/2014/main" id="{7F1836E9-E3BD-1D4E-9F71-0106983AACA6}"/>
              </a:ext>
            </a:extLst>
          </p:cNvPr>
          <p:cNvSpPr txBox="1">
            <a:spLocks noChangeArrowheads="1"/>
          </p:cNvSpPr>
          <p:nvPr/>
        </p:nvSpPr>
        <p:spPr bwMode="auto">
          <a:xfrm>
            <a:off x="704850" y="1341438"/>
            <a:ext cx="7920038"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为了测试前述的把数字串转变成整数的程序，除了上一小节已经用等价划分法设计出的测试方案外，还应该用边界值分析法再补充下述测试方案。</a:t>
            </a:r>
            <a:endParaRPr lang="en-US" altLang="zh-CN" sz="2400">
              <a:latin typeface="宋体" panose="02010600030101010101" pitchFamily="2" charset="-122"/>
            </a:endParaRPr>
          </a:p>
        </p:txBody>
      </p:sp>
      <p:graphicFrame>
        <p:nvGraphicFramePr>
          <p:cNvPr id="2" name="表格 1">
            <a:extLst>
              <a:ext uri="{FF2B5EF4-FFF2-40B4-BE49-F238E27FC236}">
                <a16:creationId xmlns:a16="http://schemas.microsoft.com/office/drawing/2014/main" id="{32A50982-F879-504A-9F9C-4E8900E3FA28}"/>
              </a:ext>
            </a:extLst>
          </p:cNvPr>
          <p:cNvGraphicFramePr>
            <a:graphicFrameLocks noGrp="1"/>
          </p:cNvGraphicFramePr>
          <p:nvPr/>
        </p:nvGraphicFramePr>
        <p:xfrm>
          <a:off x="611188" y="2708275"/>
          <a:ext cx="7921625" cy="2378076"/>
        </p:xfrm>
        <a:graphic>
          <a:graphicData uri="http://schemas.openxmlformats.org/drawingml/2006/table">
            <a:tbl>
              <a:tblPr/>
              <a:tblGrid>
                <a:gridCol w="720725">
                  <a:extLst>
                    <a:ext uri="{9D8B030D-6E8A-4147-A177-3AD203B41FA5}">
                      <a16:colId xmlns:a16="http://schemas.microsoft.com/office/drawing/2014/main" val="4030864773"/>
                    </a:ext>
                  </a:extLst>
                </a:gridCol>
                <a:gridCol w="3240087">
                  <a:extLst>
                    <a:ext uri="{9D8B030D-6E8A-4147-A177-3AD203B41FA5}">
                      <a16:colId xmlns:a16="http://schemas.microsoft.com/office/drawing/2014/main" val="4173126024"/>
                    </a:ext>
                  </a:extLst>
                </a:gridCol>
                <a:gridCol w="1979613">
                  <a:extLst>
                    <a:ext uri="{9D8B030D-6E8A-4147-A177-3AD203B41FA5}">
                      <a16:colId xmlns:a16="http://schemas.microsoft.com/office/drawing/2014/main" val="135857444"/>
                    </a:ext>
                  </a:extLst>
                </a:gridCol>
                <a:gridCol w="1981200">
                  <a:extLst>
                    <a:ext uri="{9D8B030D-6E8A-4147-A177-3AD203B41FA5}">
                      <a16:colId xmlns:a16="http://schemas.microsoft.com/office/drawing/2014/main" val="821276732"/>
                    </a:ext>
                  </a:extLst>
                </a:gridCol>
              </a:tblGrid>
              <a:tr h="414338">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编号</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描述</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输入</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预期输出</a:t>
                      </a: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611597026"/>
                  </a:ext>
                </a:extLst>
              </a:tr>
              <a:tr h="449263">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1</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使输出刚好等于最小的负整数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483503658"/>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使输出刚好等于最大的正整数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32767</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32767</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791914338"/>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使输出刚刚小于最小的负整数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-32769</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862484805"/>
                  </a:ext>
                </a:extLst>
              </a:tr>
              <a:tr h="504825">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使输出刚刚大于最大的正整数</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32768</a:t>
                      </a: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错误——无效输入</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53" marR="91453" marT="45724" marB="45724" anchor="ctr" anchorCtr="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016175882"/>
                  </a:ext>
                </a:extLst>
              </a:tr>
            </a:tbl>
          </a:graphicData>
        </a:graphic>
      </p:graphicFrame>
      <p:sp>
        <p:nvSpPr>
          <p:cNvPr id="210979" name="TextBox 7">
            <a:extLst>
              <a:ext uri="{FF2B5EF4-FFF2-40B4-BE49-F238E27FC236}">
                <a16:creationId xmlns:a16="http://schemas.microsoft.com/office/drawing/2014/main" id="{AA9AF2F4-F495-2049-BCD3-7250D91B3C58}"/>
              </a:ext>
            </a:extLst>
          </p:cNvPr>
          <p:cNvSpPr txBox="1">
            <a:spLocks noChangeArrowheads="1"/>
          </p:cNvSpPr>
          <p:nvPr/>
        </p:nvSpPr>
        <p:spPr bwMode="auto">
          <a:xfrm>
            <a:off x="611188" y="5159375"/>
            <a:ext cx="8075612"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100"/>
              </a:lnSpc>
              <a:spcBef>
                <a:spcPct val="0"/>
              </a:spcBef>
              <a:buFontTx/>
              <a:buNone/>
            </a:pPr>
            <a:r>
              <a:rPr lang="en-US" altLang="zh-CN" sz="2400">
                <a:latin typeface="Arial" panose="020B0604020202020204" pitchFamily="34" charset="0"/>
              </a:rPr>
              <a:t>       </a:t>
            </a:r>
            <a:r>
              <a:rPr lang="zh-CN" altLang="zh-CN" sz="2400">
                <a:latin typeface="宋体" panose="02010600030101010101" pitchFamily="2" charset="-122"/>
              </a:rPr>
              <a:t>根据边界值分析方法的要求，应该分别使用长度为</a:t>
            </a:r>
            <a:r>
              <a:rPr lang="en-US" altLang="zh-CN" sz="2400">
                <a:latin typeface="宋体" panose="02010600030101010101" pitchFamily="2" charset="-122"/>
              </a:rPr>
              <a:t>0</a:t>
            </a:r>
            <a:r>
              <a:rPr lang="zh-CN" altLang="zh-CN" sz="2400">
                <a:latin typeface="宋体" panose="02010600030101010101" pitchFamily="2" charset="-122"/>
              </a:rPr>
              <a:t>，</a:t>
            </a:r>
            <a:r>
              <a:rPr lang="en-US" altLang="zh-CN" sz="2400">
                <a:latin typeface="宋体" panose="02010600030101010101" pitchFamily="2" charset="-122"/>
              </a:rPr>
              <a:t>1</a:t>
            </a:r>
            <a:r>
              <a:rPr lang="zh-CN" altLang="zh-CN" sz="2400">
                <a:latin typeface="宋体" panose="02010600030101010101" pitchFamily="2" charset="-122"/>
              </a:rPr>
              <a:t>和</a:t>
            </a:r>
            <a:r>
              <a:rPr lang="en-US" altLang="zh-CN" sz="2400">
                <a:latin typeface="宋体" panose="02010600030101010101" pitchFamily="2" charset="-122"/>
              </a:rPr>
              <a:t>6</a:t>
            </a:r>
            <a:r>
              <a:rPr lang="zh-CN" altLang="zh-CN" sz="2400">
                <a:latin typeface="宋体" panose="02010600030101010101" pitchFamily="2" charset="-122"/>
              </a:rPr>
              <a:t>的数字串作为测试数据。</a:t>
            </a:r>
            <a:endParaRPr lang="en-US" altLang="zh-CN" sz="2400">
              <a:latin typeface="宋体" panose="02010600030101010101" pitchFamily="2" charset="-122"/>
            </a:endParaRPr>
          </a:p>
        </p:txBody>
      </p:sp>
      <p:sp>
        <p:nvSpPr>
          <p:cNvPr id="210980" name="1 Título">
            <a:extLst>
              <a:ext uri="{FF2B5EF4-FFF2-40B4-BE49-F238E27FC236}">
                <a16:creationId xmlns:a16="http://schemas.microsoft.com/office/drawing/2014/main" id="{42151FEF-3751-2246-A60D-05B83D5119D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0981" name="1 Título">
            <a:extLst>
              <a:ext uri="{FF2B5EF4-FFF2-40B4-BE49-F238E27FC236}">
                <a16:creationId xmlns:a16="http://schemas.microsoft.com/office/drawing/2014/main" id="{A32AE317-21DA-1A44-96CE-8D9316974E3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7.7.2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标题 3">
            <a:extLst>
              <a:ext uri="{FF2B5EF4-FFF2-40B4-BE49-F238E27FC236}">
                <a16:creationId xmlns:a16="http://schemas.microsoft.com/office/drawing/2014/main" id="{6E826C72-57E2-A24B-B35D-13EF2DEA414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2994" name="内容占位符 4">
            <a:extLst>
              <a:ext uri="{FF2B5EF4-FFF2-40B4-BE49-F238E27FC236}">
                <a16:creationId xmlns:a16="http://schemas.microsoft.com/office/drawing/2014/main" id="{7E60F682-EA69-8349-8F97-452934A22A2A}"/>
              </a:ext>
            </a:extLst>
          </p:cNvPr>
          <p:cNvSpPr>
            <a:spLocks noGrp="1"/>
          </p:cNvSpPr>
          <p:nvPr>
            <p:ph idx="1"/>
          </p:nvPr>
        </p:nvSpPr>
        <p:spPr>
          <a:xfrm>
            <a:off x="395288" y="102393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7.7.3.</a:t>
            </a:r>
            <a:r>
              <a:rPr lang="zh-CN" altLang="en-US" b="1">
                <a:latin typeface="宋体" panose="02010600030101010101" pitchFamily="2" charset="-122"/>
              </a:rPr>
              <a:t>错误推测</a:t>
            </a:r>
            <a:endParaRPr lang="zh-CN" altLang="en-US" sz="2800" b="1">
              <a:latin typeface="宋体" panose="02010600030101010101" pitchFamily="2" charset="-122"/>
            </a:endParaRPr>
          </a:p>
        </p:txBody>
      </p:sp>
      <p:sp>
        <p:nvSpPr>
          <p:cNvPr id="212995" name="TextBox 7">
            <a:extLst>
              <a:ext uri="{FF2B5EF4-FFF2-40B4-BE49-F238E27FC236}">
                <a16:creationId xmlns:a16="http://schemas.microsoft.com/office/drawing/2014/main" id="{846D457F-C454-C34E-8E4D-347BD799D9FD}"/>
              </a:ext>
            </a:extLst>
          </p:cNvPr>
          <p:cNvSpPr txBox="1">
            <a:spLocks noChangeArrowheads="1"/>
          </p:cNvSpPr>
          <p:nvPr/>
        </p:nvSpPr>
        <p:spPr bwMode="auto">
          <a:xfrm>
            <a:off x="395288" y="1700213"/>
            <a:ext cx="8445500"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b="1">
                <a:solidFill>
                  <a:srgbClr val="C00000"/>
                </a:solidFill>
                <a:latin typeface="Arial" panose="020B0604020202020204" pitchFamily="34" charset="0"/>
              </a:rPr>
              <a:t>       </a:t>
            </a:r>
            <a:r>
              <a:rPr lang="zh-CN" altLang="zh-CN" sz="2400" b="1">
                <a:solidFill>
                  <a:srgbClr val="C00000"/>
                </a:solidFill>
                <a:latin typeface="宋体" panose="02010600030101010101" pitchFamily="2" charset="-122"/>
              </a:rPr>
              <a:t>错误推测法</a:t>
            </a:r>
            <a:r>
              <a:rPr lang="zh-CN" altLang="zh-CN" sz="2400">
                <a:latin typeface="宋体" panose="02010600030101010101" pitchFamily="2" charset="-122"/>
              </a:rPr>
              <a:t>在很大程度上靠直觉和经验进行。它的基本想法是列举出程序中可能有的错误和容易发生错误的特殊情况，并且根据它们选择测试方案。</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应该仔细分析程序规格说明书，注意找出其中遗漏或省略的部分，以便设计相应的测试方案，检测程序员对这些部分的处理是否正确。</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经验表明，在一段程序中已经发现的错误数目往往和尚未发现的错误数成正比。例如，在</a:t>
            </a:r>
            <a:r>
              <a:rPr lang="en-US" altLang="zh-CN" sz="2400">
                <a:latin typeface="宋体" panose="02010600030101010101" pitchFamily="2" charset="-122"/>
              </a:rPr>
              <a:t>IBM OS/370</a:t>
            </a:r>
            <a:r>
              <a:rPr lang="zh-CN" altLang="zh-CN" sz="2400">
                <a:latin typeface="宋体" panose="02010600030101010101" pitchFamily="2" charset="-122"/>
              </a:rPr>
              <a:t>操作系统中，用户发现的全部错误的</a:t>
            </a:r>
            <a:r>
              <a:rPr lang="en-US" altLang="zh-CN" sz="2400">
                <a:latin typeface="宋体" panose="02010600030101010101" pitchFamily="2" charset="-122"/>
              </a:rPr>
              <a:t>47%</a:t>
            </a:r>
            <a:r>
              <a:rPr lang="zh-CN" altLang="zh-CN" sz="2400">
                <a:latin typeface="宋体" panose="02010600030101010101" pitchFamily="2" charset="-122"/>
              </a:rPr>
              <a:t>只与该系统</a:t>
            </a:r>
            <a:r>
              <a:rPr lang="en-US" altLang="zh-CN" sz="2400">
                <a:latin typeface="宋体" panose="02010600030101010101" pitchFamily="2" charset="-122"/>
              </a:rPr>
              <a:t>4%</a:t>
            </a:r>
            <a:r>
              <a:rPr lang="zh-CN" altLang="zh-CN" sz="2400">
                <a:latin typeface="宋体" panose="02010600030101010101" pitchFamily="2" charset="-122"/>
              </a:rPr>
              <a:t>的模块有关。因此，在进一步测试时要着重测试那些已发现了较多错误的程序段。</a:t>
            </a:r>
          </a:p>
        </p:txBody>
      </p:sp>
      <p:sp>
        <p:nvSpPr>
          <p:cNvPr id="212996" name="1 Título">
            <a:extLst>
              <a:ext uri="{FF2B5EF4-FFF2-40B4-BE49-F238E27FC236}">
                <a16:creationId xmlns:a16="http://schemas.microsoft.com/office/drawing/2014/main" id="{4E9F3ECD-894C-8A47-9E29-A228F356F4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2997" name="1 Título">
            <a:extLst>
              <a:ext uri="{FF2B5EF4-FFF2-40B4-BE49-F238E27FC236}">
                <a16:creationId xmlns:a16="http://schemas.microsoft.com/office/drawing/2014/main" id="{A8056A85-30E2-B04D-B962-1B3B0F79BB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7.7.3 </a:t>
            </a:r>
            <a:r>
              <a:rPr lang="zh-CN" altLang="en-US" sz="2400">
                <a:solidFill>
                  <a:srgbClr val="D9D9D9"/>
                </a:solidFill>
                <a:latin typeface="宋体" panose="02010600030101010101" pitchFamily="2" charset="-122"/>
              </a:rPr>
              <a:t>错误推测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1 Título">
            <a:extLst>
              <a:ext uri="{FF2B5EF4-FFF2-40B4-BE49-F238E27FC236}">
                <a16:creationId xmlns:a16="http://schemas.microsoft.com/office/drawing/2014/main" id="{6ED6DE31-92F6-1443-9EE6-9E188D224D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314" name="1 Título">
            <a:extLst>
              <a:ext uri="{FF2B5EF4-FFF2-40B4-BE49-F238E27FC236}">
                <a16:creationId xmlns:a16="http://schemas.microsoft.com/office/drawing/2014/main" id="{5EBC845B-D33F-F94D-BB8F-9B2874F0A4D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
        <p:nvSpPr>
          <p:cNvPr id="26628" name="标题 3">
            <a:extLst>
              <a:ext uri="{FF2B5EF4-FFF2-40B4-BE49-F238E27FC236}">
                <a16:creationId xmlns:a16="http://schemas.microsoft.com/office/drawing/2014/main" id="{B587730B-FF77-CC4E-920B-160814612DB1}"/>
              </a:ext>
            </a:extLst>
          </p:cNvPr>
          <p:cNvSpPr>
            <a:spLocks noGrp="1"/>
          </p:cNvSpPr>
          <p:nvPr>
            <p:ph type="title"/>
          </p:nvPr>
        </p:nvSpPr>
        <p:spPr>
          <a:xfrm>
            <a:off x="323850" y="12700"/>
            <a:ext cx="8229600" cy="1143000"/>
          </a:xfrm>
        </p:spPr>
        <p:txBody>
          <a:bodyPr/>
          <a:lstStyle/>
          <a:p>
            <a:pPr>
              <a:defRPr/>
            </a:pPr>
            <a:r>
              <a:rPr lang="zh-CN" altLang="en-US" b="1" dirty="0">
                <a:latin typeface="+mn-ea"/>
                <a:ea typeface="+mn-ea"/>
              </a:rPr>
              <a:t>第</a:t>
            </a:r>
            <a:r>
              <a:rPr lang="en-US" altLang="zh-CN" b="1" dirty="0">
                <a:latin typeface="+mn-ea"/>
                <a:ea typeface="+mn-ea"/>
              </a:rPr>
              <a:t>7</a:t>
            </a:r>
            <a:r>
              <a:rPr lang="zh-CN" altLang="en-US" b="1" dirty="0">
                <a:latin typeface="+mn-ea"/>
                <a:ea typeface="+mn-ea"/>
              </a:rPr>
              <a:t>章</a:t>
            </a:r>
            <a:r>
              <a:rPr lang="en-US" altLang="zh-CN" b="1" dirty="0">
                <a:latin typeface="+mn-ea"/>
                <a:ea typeface="+mn-ea"/>
              </a:rPr>
              <a:t> </a:t>
            </a:r>
            <a:r>
              <a:rPr lang="zh-CN" altLang="en-US" b="1" dirty="0">
                <a:latin typeface="+mn-ea"/>
                <a:ea typeface="+mn-ea"/>
              </a:rPr>
              <a:t>实现</a:t>
            </a:r>
          </a:p>
        </p:txBody>
      </p:sp>
      <p:graphicFrame>
        <p:nvGraphicFramePr>
          <p:cNvPr id="6" name="内容占位符 5">
            <a:extLst>
              <a:ext uri="{FF2B5EF4-FFF2-40B4-BE49-F238E27FC236}">
                <a16:creationId xmlns:a16="http://schemas.microsoft.com/office/drawing/2014/main" id="{986A5514-95AA-FD48-B9F5-6F214C0B0A5A}"/>
              </a:ext>
            </a:extLst>
          </p:cNvPr>
          <p:cNvGraphicFramePr>
            <a:graphicFrameLocks noGrp="1"/>
          </p:cNvGraphicFramePr>
          <p:nvPr>
            <p:ph idx="1"/>
          </p:nvPr>
        </p:nvGraphicFramePr>
        <p:xfrm>
          <a:off x="2792412" y="2492896"/>
          <a:ext cx="5894387" cy="36332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图示 6">
            <a:extLst>
              <a:ext uri="{FF2B5EF4-FFF2-40B4-BE49-F238E27FC236}">
                <a16:creationId xmlns:a16="http://schemas.microsoft.com/office/drawing/2014/main" id="{B97E6FA1-2CC1-064D-87C4-6E841CC48288}"/>
              </a:ext>
            </a:extLst>
          </p:cNvPr>
          <p:cNvGraphicFramePr/>
          <p:nvPr/>
        </p:nvGraphicFramePr>
        <p:xfrm>
          <a:off x="457200" y="1201615"/>
          <a:ext cx="8229600" cy="43156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318" name="文本框 8">
            <a:extLst>
              <a:ext uri="{FF2B5EF4-FFF2-40B4-BE49-F238E27FC236}">
                <a16:creationId xmlns:a16="http://schemas.microsoft.com/office/drawing/2014/main" id="{F494BC17-0D7D-3544-A158-AF63175126F4}"/>
              </a:ext>
            </a:extLst>
          </p:cNvPr>
          <p:cNvSpPr txBox="1">
            <a:spLocks noChangeArrowheads="1"/>
          </p:cNvSpPr>
          <p:nvPr/>
        </p:nvSpPr>
        <p:spPr bwMode="auto">
          <a:xfrm>
            <a:off x="3851275" y="2060575"/>
            <a:ext cx="4475163" cy="1200150"/>
          </a:xfrm>
          <a:prstGeom prst="rect">
            <a:avLst/>
          </a:prstGeom>
          <a:noFill/>
          <a:ln w="25400">
            <a:solidFill>
              <a:schemeClr val="tx2">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chemeClr val="accent2"/>
                </a:solidFill>
                <a:latin typeface="宋体" panose="02010600030101010101" pitchFamily="2" charset="-122"/>
              </a:rPr>
              <a:t>编码</a:t>
            </a:r>
            <a:r>
              <a:rPr lang="zh-CN" altLang="en-US" sz="2400">
                <a:latin typeface="宋体" panose="02010600030101010101" pitchFamily="2" charset="-122"/>
              </a:rPr>
              <a:t>就是把软件设计结果翻译成用某种程序设计语言书写的程序，是对设计的进一步具体化。</a:t>
            </a:r>
            <a:endParaRPr lang="zh-CN" altLang="en-US" sz="2400">
              <a:latin typeface="Arial" panose="020B0604020202020204" pitchFamily="34" charset="0"/>
            </a:endParaRPr>
          </a:p>
        </p:txBody>
      </p:sp>
      <p:sp>
        <p:nvSpPr>
          <p:cNvPr id="13319" name="文本框 12">
            <a:extLst>
              <a:ext uri="{FF2B5EF4-FFF2-40B4-BE49-F238E27FC236}">
                <a16:creationId xmlns:a16="http://schemas.microsoft.com/office/drawing/2014/main" id="{1537F90D-A02D-AC41-9844-7EF67FA7BCBB}"/>
              </a:ext>
            </a:extLst>
          </p:cNvPr>
          <p:cNvSpPr txBox="1">
            <a:spLocks noChangeArrowheads="1"/>
          </p:cNvSpPr>
          <p:nvPr/>
        </p:nvSpPr>
        <p:spPr bwMode="auto">
          <a:xfrm>
            <a:off x="3851275" y="3644900"/>
            <a:ext cx="4475163" cy="1570038"/>
          </a:xfrm>
          <a:prstGeom prst="rect">
            <a:avLst/>
          </a:prstGeom>
          <a:noFill/>
          <a:ln w="25400">
            <a:solidFill>
              <a:schemeClr val="tx2">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宋体" panose="02010600030101010101" pitchFamily="2" charset="-122"/>
              </a:rPr>
              <a:t>程序的质量主要取决于软件设计的质量。软件</a:t>
            </a:r>
            <a:r>
              <a:rPr lang="zh-CN" altLang="en-US" sz="2400" b="1">
                <a:solidFill>
                  <a:schemeClr val="accent2"/>
                </a:solidFill>
                <a:latin typeface="宋体" panose="02010600030101010101" pitchFamily="2" charset="-122"/>
              </a:rPr>
              <a:t>测试</a:t>
            </a:r>
            <a:r>
              <a:rPr lang="zh-CN" altLang="en-US" sz="2400">
                <a:latin typeface="宋体" panose="02010600030101010101" pitchFamily="2" charset="-122"/>
              </a:rPr>
              <a:t>是保证软件质量的关键步骤，是对软件规格说明、设计和编码的最后复审。</a:t>
            </a:r>
            <a:endParaRPr lang="en-US" altLang="zh-CN" sz="2400">
              <a:latin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4ADCFD5A-7AA7-4E47-A8D8-878CF8E928EE}"/>
              </a:ext>
            </a:extLst>
          </p:cNvPr>
          <p:cNvSpPr>
            <a:spLocks noGrp="1" noChangeArrowheads="1"/>
          </p:cNvSpPr>
          <p:nvPr>
            <p:ph type="body" idx="1"/>
          </p:nvPr>
        </p:nvSpPr>
        <p:spPr>
          <a:xfrm>
            <a:off x="457200" y="1268413"/>
            <a:ext cx="8229600" cy="5329237"/>
          </a:xfrm>
        </p:spPr>
        <p:txBody>
          <a:bodyPr/>
          <a:lstStyle/>
          <a:p>
            <a:pPr marL="533400" indent="-533400" eaLnBrk="1" hangingPunct="1">
              <a:lnSpc>
                <a:spcPct val="90000"/>
              </a:lnSpc>
            </a:pPr>
            <a:r>
              <a:rPr lang="zh-CN" altLang="en-US" sz="2800">
                <a:solidFill>
                  <a:schemeClr val="accent2"/>
                </a:solidFill>
                <a:ea typeface="宋体" panose="02010600030101010101" pitchFamily="2" charset="-122"/>
              </a:rPr>
              <a:t>序言性注释</a:t>
            </a:r>
          </a:p>
          <a:p>
            <a:pPr marL="533400" indent="-533400" eaLnBrk="1" hangingPunct="1">
              <a:lnSpc>
                <a:spcPct val="90000"/>
              </a:lnSpc>
              <a:buClr>
                <a:schemeClr val="accent2"/>
              </a:buClr>
              <a:buSzPct val="75000"/>
              <a:buFont typeface="Wingdings" pitchFamily="2" charset="2"/>
              <a:buChar char="Ø"/>
            </a:pPr>
            <a:r>
              <a:rPr lang="zh-CN" altLang="en-US" sz="2400">
                <a:latin typeface="楷体_GB2312" pitchFamily="49" charset="-122"/>
                <a:ea typeface="楷体_GB2312" pitchFamily="49" charset="-122"/>
              </a:rPr>
              <a:t>有些软件开发部门对序言性注释做了明确而严格的规定，要求程序编制者逐项列出。 </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程序标题。</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有关本模块功能和目的的说明。</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主要算法。</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接口说明：包括调用形式，参数描述，子程序清单。</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有关数据描述：重要的变量及其用途，约束或限制条件，以及其他有关信息。</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模块位置：在哪一个源文件中，或隶属于哪一个软件包。</a:t>
            </a:r>
          </a:p>
          <a:p>
            <a:pPr marL="533400" indent="-533400" eaLnBrk="1" hangingPunct="1">
              <a:lnSpc>
                <a:spcPct val="90000"/>
              </a:lnSpc>
              <a:buFontTx/>
              <a:buAutoNum type="arabicParenBoth"/>
            </a:pPr>
            <a:r>
              <a:rPr lang="zh-CN" altLang="en-US" sz="2400">
                <a:latin typeface="楷体_GB2312" pitchFamily="49" charset="-122"/>
                <a:ea typeface="楷体_GB2312" pitchFamily="49" charset="-122"/>
              </a:rPr>
              <a:t>开发简历：模块设计者，复审者，复审日期，修改日期、有关说明等。</a:t>
            </a:r>
          </a:p>
          <a:p>
            <a:pPr marL="533400" indent="-533400" eaLnBrk="1" hangingPunct="1">
              <a:lnSpc>
                <a:spcPct val="90000"/>
              </a:lnSpc>
              <a:buClr>
                <a:schemeClr val="accent2"/>
              </a:buClr>
              <a:buSzPct val="75000"/>
              <a:buFont typeface="Wingdings" pitchFamily="2" charset="2"/>
              <a:buChar char="Ø"/>
            </a:pPr>
            <a:endParaRPr lang="en-US" altLang="zh-CN" sz="24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0181C558-9FE6-974D-A1E8-40FB7198F2B0}"/>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E99665FD-E132-A546-9A8D-EEB708D718A4}"/>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935789301"/>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标题 3">
            <a:extLst>
              <a:ext uri="{FF2B5EF4-FFF2-40B4-BE49-F238E27FC236}">
                <a16:creationId xmlns:a16="http://schemas.microsoft.com/office/drawing/2014/main" id="{C7EF54F0-2AD7-2243-A7D1-5BD27B8D93A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7.7 </a:t>
            </a:r>
            <a:r>
              <a:rPr lang="zh-CN" altLang="en-US" b="1">
                <a:latin typeface="宋体" panose="02010600030101010101" pitchFamily="2" charset="-122"/>
              </a:rPr>
              <a:t>黑盒测试技术</a:t>
            </a:r>
          </a:p>
        </p:txBody>
      </p:sp>
      <p:sp>
        <p:nvSpPr>
          <p:cNvPr id="215042" name="TextBox 7">
            <a:extLst>
              <a:ext uri="{FF2B5EF4-FFF2-40B4-BE49-F238E27FC236}">
                <a16:creationId xmlns:a16="http://schemas.microsoft.com/office/drawing/2014/main" id="{2893C5D1-1C34-334E-9B35-38E34849840A}"/>
              </a:ext>
            </a:extLst>
          </p:cNvPr>
          <p:cNvSpPr txBox="1">
            <a:spLocks noChangeArrowheads="1"/>
          </p:cNvSpPr>
          <p:nvPr/>
        </p:nvSpPr>
        <p:spPr bwMode="auto">
          <a:xfrm>
            <a:off x="519113" y="1587500"/>
            <a:ext cx="8156575"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6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等价划分法和边界值分析法都只孤立地考虑各个输入数据的测试功效，而没有考虑多个输入数据的组合效应，可能会遗漏了输入数据易于出错的组合情况。</a:t>
            </a:r>
            <a:endParaRPr lang="en-US" altLang="zh-CN" sz="2400">
              <a:latin typeface="宋体" panose="02010600030101010101" pitchFamily="2" charset="-122"/>
            </a:endParaRPr>
          </a:p>
          <a:p>
            <a:pPr>
              <a:lnSpc>
                <a:spcPts val="36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选择输入组合</a:t>
            </a:r>
            <a:r>
              <a:rPr lang="zh-CN" altLang="zh-CN" sz="2400">
                <a:latin typeface="宋体" panose="02010600030101010101" pitchFamily="2" charset="-122"/>
              </a:rPr>
              <a:t>的一个有效途径是利用判定表或判定树为工具，列出输入数据各种组合与程序应作的动作</a:t>
            </a:r>
            <a:r>
              <a:rPr lang="en-US" altLang="zh-CN" sz="2400">
                <a:latin typeface="宋体" panose="02010600030101010101" pitchFamily="2" charset="-122"/>
              </a:rPr>
              <a:t>(</a:t>
            </a:r>
            <a:r>
              <a:rPr lang="zh-CN" altLang="zh-CN" sz="2400">
                <a:latin typeface="宋体" panose="02010600030101010101" pitchFamily="2" charset="-122"/>
              </a:rPr>
              <a:t>及相应的输出结果</a:t>
            </a:r>
            <a:r>
              <a:rPr lang="en-US" altLang="zh-CN" sz="2400">
                <a:latin typeface="宋体" panose="02010600030101010101" pitchFamily="2" charset="-122"/>
              </a:rPr>
              <a:t>)</a:t>
            </a:r>
            <a:r>
              <a:rPr lang="zh-CN" altLang="zh-CN" sz="2400">
                <a:latin typeface="宋体" panose="02010600030101010101" pitchFamily="2" charset="-122"/>
              </a:rPr>
              <a:t>之间的对应关系，然后为判定表的每一列至少设计一个测试用例。</a:t>
            </a:r>
          </a:p>
          <a:p>
            <a:pPr>
              <a:lnSpc>
                <a:spcPts val="36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选择输入组合</a:t>
            </a:r>
            <a:r>
              <a:rPr lang="zh-CN" altLang="zh-CN" sz="2400">
                <a:latin typeface="宋体" panose="02010600030101010101" pitchFamily="2" charset="-122"/>
              </a:rPr>
              <a:t>的另一个有效途径是把计算机测试和人工检查代码结合起来。</a:t>
            </a:r>
          </a:p>
        </p:txBody>
      </p:sp>
      <p:sp>
        <p:nvSpPr>
          <p:cNvPr id="215043" name="1 Título">
            <a:extLst>
              <a:ext uri="{FF2B5EF4-FFF2-40B4-BE49-F238E27FC236}">
                <a16:creationId xmlns:a16="http://schemas.microsoft.com/office/drawing/2014/main" id="{335D0C73-89B5-E44E-889E-8BEA66041236}"/>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5044" name="1 Título">
            <a:extLst>
              <a:ext uri="{FF2B5EF4-FFF2-40B4-BE49-F238E27FC236}">
                <a16:creationId xmlns:a16="http://schemas.microsoft.com/office/drawing/2014/main" id="{719314CC-AC63-A84F-BD5D-64F5DD3D949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7.7.3 </a:t>
            </a:r>
            <a:r>
              <a:rPr lang="zh-CN" altLang="en-US" sz="2400">
                <a:solidFill>
                  <a:srgbClr val="D9D9D9"/>
                </a:solidFill>
                <a:latin typeface="宋体" panose="02010600030101010101" pitchFamily="2" charset="-122"/>
              </a:rPr>
              <a:t>边界值分析</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7EA016C9-2C7A-A747-8949-2E004E5C451B}"/>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217090" name="2 Subtítulo">
            <a:extLst>
              <a:ext uri="{FF2B5EF4-FFF2-40B4-BE49-F238E27FC236}">
                <a16:creationId xmlns:a16="http://schemas.microsoft.com/office/drawing/2014/main" id="{323B547D-62B7-4945-ACD3-97C0B44D95E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17091" name="1 Título">
            <a:extLst>
              <a:ext uri="{FF2B5EF4-FFF2-40B4-BE49-F238E27FC236}">
                <a16:creationId xmlns:a16="http://schemas.microsoft.com/office/drawing/2014/main" id="{BABFB85F-3133-414B-B00D-50CF3F89DB3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 </a:t>
            </a:r>
            <a:r>
              <a:rPr lang="zh-CN" altLang="en-US" sz="2400">
                <a:solidFill>
                  <a:srgbClr val="D9D9D9"/>
                </a:solidFill>
                <a:latin typeface="宋体" panose="02010600030101010101" pitchFamily="2" charset="-122"/>
              </a:rPr>
              <a:t>调试</a:t>
            </a:r>
          </a:p>
        </p:txBody>
      </p:sp>
      <p:pic>
        <p:nvPicPr>
          <p:cNvPr id="217092" name="Imagen 5">
            <a:extLst>
              <a:ext uri="{FF2B5EF4-FFF2-40B4-BE49-F238E27FC236}">
                <a16:creationId xmlns:a16="http://schemas.microsoft.com/office/drawing/2014/main" id="{D61CC7BC-B1A7-174D-BB18-39EF60493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7093" name="Imagen 5">
            <a:extLst>
              <a:ext uri="{FF2B5EF4-FFF2-40B4-BE49-F238E27FC236}">
                <a16:creationId xmlns:a16="http://schemas.microsoft.com/office/drawing/2014/main" id="{4951BA93-275A-944C-95B2-6C43873B9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4" name="TextBox 3">
            <a:hlinkClick r:id="rId5" action="ppaction://hlinksldjump"/>
            <a:extLst>
              <a:ext uri="{FF2B5EF4-FFF2-40B4-BE49-F238E27FC236}">
                <a16:creationId xmlns:a16="http://schemas.microsoft.com/office/drawing/2014/main" id="{5ABD52F1-022C-B249-8E08-6DE97B1FFD6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5" name="TextBox 4">
            <a:extLst>
              <a:ext uri="{FF2B5EF4-FFF2-40B4-BE49-F238E27FC236}">
                <a16:creationId xmlns:a16="http://schemas.microsoft.com/office/drawing/2014/main" id="{29370168-6D2A-0647-93FC-3C0489F3652A}"/>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6" name="TextBox 5">
            <a:extLst>
              <a:ext uri="{FF2B5EF4-FFF2-40B4-BE49-F238E27FC236}">
                <a16:creationId xmlns:a16="http://schemas.microsoft.com/office/drawing/2014/main" id="{063D1A7C-CE49-0D48-8741-A99DF0A35DA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7" name="TextBox 6">
            <a:extLst>
              <a:ext uri="{FF2B5EF4-FFF2-40B4-BE49-F238E27FC236}">
                <a16:creationId xmlns:a16="http://schemas.microsoft.com/office/drawing/2014/main" id="{085EE935-03B0-A047-8743-850EC0F20A1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7098" name="Rectangle 3">
            <a:extLst>
              <a:ext uri="{FF2B5EF4-FFF2-40B4-BE49-F238E27FC236}">
                <a16:creationId xmlns:a16="http://schemas.microsoft.com/office/drawing/2014/main" id="{F49576EE-D7EC-1248-ACA2-4F0BF329CEF1}"/>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217099" name="1 Título">
            <a:extLst>
              <a:ext uri="{FF2B5EF4-FFF2-40B4-BE49-F238E27FC236}">
                <a16:creationId xmlns:a16="http://schemas.microsoft.com/office/drawing/2014/main" id="{1AA3B6F8-A229-A04A-8681-45C1A6A92948}"/>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4602899B-A927-4C44-A006-FE6AAA313030}"/>
              </a:ext>
            </a:extLst>
          </p:cNvPr>
          <p:cNvSpPr/>
          <p:nvPr/>
        </p:nvSpPr>
        <p:spPr>
          <a:xfrm>
            <a:off x="9271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EE058A90-F3BF-364D-AA9C-086117E3D5B0}"/>
              </a:ext>
            </a:extLst>
          </p:cNvPr>
          <p:cNvSpPr/>
          <p:nvPr/>
        </p:nvSpPr>
        <p:spPr>
          <a:xfrm rot="5400000">
            <a:off x="3357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D91E446-1E5F-1C48-85F0-C5A5D059F552}"/>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19138" name="内容占位符 4">
            <a:extLst>
              <a:ext uri="{FF2B5EF4-FFF2-40B4-BE49-F238E27FC236}">
                <a16:creationId xmlns:a16="http://schemas.microsoft.com/office/drawing/2014/main" id="{CF501337-D89A-964A-B5F3-6DDC5DAE2DCE}"/>
              </a:ext>
            </a:extLst>
          </p:cNvPr>
          <p:cNvSpPr>
            <a:spLocks noGrp="1"/>
          </p:cNvSpPr>
          <p:nvPr>
            <p:ph idx="1"/>
          </p:nvPr>
        </p:nvSpPr>
        <p:spPr>
          <a:xfrm>
            <a:off x="446088" y="340042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7.8.1.</a:t>
            </a:r>
            <a:r>
              <a:rPr lang="zh-CN" altLang="en-US" b="1">
                <a:latin typeface="宋体" panose="02010600030101010101" pitchFamily="2" charset="-122"/>
              </a:rPr>
              <a:t>调试过程</a:t>
            </a:r>
            <a:endParaRPr lang="zh-CN" altLang="en-US" sz="2800" b="1">
              <a:latin typeface="宋体" panose="02010600030101010101" pitchFamily="2" charset="-122"/>
            </a:endParaRPr>
          </a:p>
        </p:txBody>
      </p:sp>
      <p:sp>
        <p:nvSpPr>
          <p:cNvPr id="219139" name="TextBox 7">
            <a:extLst>
              <a:ext uri="{FF2B5EF4-FFF2-40B4-BE49-F238E27FC236}">
                <a16:creationId xmlns:a16="http://schemas.microsoft.com/office/drawing/2014/main" id="{DF63F105-75E5-994D-92C5-547FBF2E8838}"/>
              </a:ext>
            </a:extLst>
          </p:cNvPr>
          <p:cNvSpPr txBox="1">
            <a:spLocks noChangeArrowheads="1"/>
          </p:cNvSpPr>
          <p:nvPr/>
        </p:nvSpPr>
        <p:spPr bwMode="auto">
          <a:xfrm>
            <a:off x="519113" y="3933825"/>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SzPct val="70000"/>
              <a:buFont typeface="Wingdings" pitchFamily="2" charset="2"/>
              <a:buChar char="l"/>
            </a:pPr>
            <a:r>
              <a:rPr lang="zh-CN" altLang="zh-CN" sz="2400">
                <a:latin typeface="宋体" panose="02010600030101010101" pitchFamily="2" charset="-122"/>
              </a:rPr>
              <a:t>调试不是测试</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调试过程从执行一个测试用例开始，评估测试结果，如果发现实际结果与预期结果不一致，则这种不一致就是一个症状，它表明在软件中存在着隐藏的问题。调试过程试图找出产生症状的原因，以便改正错误。</a:t>
            </a:r>
            <a:endParaRPr lang="en-US" altLang="zh-CN" sz="2400">
              <a:latin typeface="宋体" panose="02010600030101010101" pitchFamily="2" charset="-122"/>
            </a:endParaRPr>
          </a:p>
        </p:txBody>
      </p:sp>
      <p:sp>
        <p:nvSpPr>
          <p:cNvPr id="219140" name="1 Título">
            <a:extLst>
              <a:ext uri="{FF2B5EF4-FFF2-40B4-BE49-F238E27FC236}">
                <a16:creationId xmlns:a16="http://schemas.microsoft.com/office/drawing/2014/main" id="{4338CF44-25FB-6B4A-97CD-C86184B6047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19141" name="1 Título">
            <a:extLst>
              <a:ext uri="{FF2B5EF4-FFF2-40B4-BE49-F238E27FC236}">
                <a16:creationId xmlns:a16="http://schemas.microsoft.com/office/drawing/2014/main" id="{68F28F99-BFEC-D347-878F-B96B3BA401D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
        <p:nvSpPr>
          <p:cNvPr id="219142" name="TextBox 7">
            <a:extLst>
              <a:ext uri="{FF2B5EF4-FFF2-40B4-BE49-F238E27FC236}">
                <a16:creationId xmlns:a16="http://schemas.microsoft.com/office/drawing/2014/main" id="{16BD81DD-3719-8448-A5A8-93910AF4F6D9}"/>
              </a:ext>
            </a:extLst>
          </p:cNvPr>
          <p:cNvSpPr txBox="1">
            <a:spLocks noChangeArrowheads="1"/>
          </p:cNvSpPr>
          <p:nvPr/>
        </p:nvSpPr>
        <p:spPr bwMode="auto">
          <a:xfrm>
            <a:off x="519113" y="1220788"/>
            <a:ext cx="81565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 typeface="Wingdings" pitchFamily="2" charset="2"/>
              <a:buChar char="Ø"/>
            </a:pPr>
            <a:r>
              <a:rPr lang="zh-CN" altLang="zh-CN" sz="2400" b="1">
                <a:solidFill>
                  <a:srgbClr val="C00000"/>
                </a:solidFill>
                <a:latin typeface="Arial" panose="020B0604020202020204" pitchFamily="34" charset="0"/>
              </a:rPr>
              <a:t>调试</a:t>
            </a:r>
            <a:r>
              <a:rPr lang="zh-CN" altLang="zh-CN" sz="2400">
                <a:latin typeface="Arial" panose="020B0604020202020204" pitchFamily="34" charset="0"/>
              </a:rPr>
              <a:t>（也称为纠错）作为成功测试的后果出现，</a:t>
            </a:r>
            <a:r>
              <a:rPr lang="zh-CN" altLang="en-US" sz="2400">
                <a:latin typeface="Arial" panose="020B0604020202020204" pitchFamily="34" charset="0"/>
              </a:rPr>
              <a:t>即</a:t>
            </a:r>
            <a:r>
              <a:rPr lang="zh-CN" altLang="zh-CN" sz="2400">
                <a:latin typeface="Arial" panose="020B0604020202020204" pitchFamily="34" charset="0"/>
              </a:rPr>
              <a:t>调试是在测试发现错误之后排除错误的过程。</a:t>
            </a:r>
            <a:endParaRPr lang="en-US" altLang="zh-CN" sz="2400">
              <a:latin typeface="Arial" panose="020B0604020202020204" pitchFamily="34" charset="0"/>
            </a:endParaRPr>
          </a:p>
          <a:p>
            <a:pPr>
              <a:lnSpc>
                <a:spcPts val="3200"/>
              </a:lnSpc>
              <a:spcBef>
                <a:spcPct val="0"/>
              </a:spcBef>
              <a:buFont typeface="Wingdings" pitchFamily="2" charset="2"/>
              <a:buChar char="Ø"/>
            </a:pPr>
            <a:r>
              <a:rPr lang="zh-CN" altLang="zh-CN" sz="2400">
                <a:latin typeface="Arial" panose="020B0604020202020204" pitchFamily="34" charset="0"/>
              </a:rPr>
              <a:t>软件错误的外部表现和它的内在原因之间可能并没有明显的联系。</a:t>
            </a:r>
            <a:r>
              <a:rPr lang="zh-CN" altLang="zh-CN" sz="2400" b="1">
                <a:solidFill>
                  <a:srgbClr val="C00000"/>
                </a:solidFill>
                <a:latin typeface="Arial" panose="020B0604020202020204" pitchFamily="34" charset="0"/>
              </a:rPr>
              <a:t>调试</a:t>
            </a:r>
            <a:r>
              <a:rPr lang="zh-CN" altLang="zh-CN" sz="2400">
                <a:latin typeface="Arial" panose="020B0604020202020204" pitchFamily="34" charset="0"/>
              </a:rPr>
              <a:t>就是把症状和原因联系起来的尚未被人深入认识的智力过程。</a:t>
            </a:r>
            <a:endParaRPr lang="en-US" altLang="zh-CN" sz="2400">
              <a:latin typeface="宋体" panose="02010600030101010101" pitchFamily="2" charset="-122"/>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9D736A4C-E2A7-2F4E-8DE5-92326E26D908}"/>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1186" name="TextBox 7">
            <a:extLst>
              <a:ext uri="{FF2B5EF4-FFF2-40B4-BE49-F238E27FC236}">
                <a16:creationId xmlns:a16="http://schemas.microsoft.com/office/drawing/2014/main" id="{368C1CF4-BE9E-4442-9691-F4EBB68769B9}"/>
              </a:ext>
            </a:extLst>
          </p:cNvPr>
          <p:cNvSpPr txBox="1">
            <a:spLocks noChangeArrowheads="1"/>
          </p:cNvSpPr>
          <p:nvPr/>
        </p:nvSpPr>
        <p:spPr bwMode="auto">
          <a:xfrm>
            <a:off x="323850" y="1552575"/>
            <a:ext cx="3675063"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200">
                <a:latin typeface="Arial" panose="020B0604020202020204" pitchFamily="34" charset="0"/>
              </a:rPr>
              <a:t>       </a:t>
            </a:r>
            <a:r>
              <a:rPr lang="zh-CN" altLang="zh-CN" sz="2400">
                <a:latin typeface="Arial" panose="020B0604020202020204" pitchFamily="34" charset="0"/>
              </a:rPr>
              <a:t>调试过程总会有以下两种结果之一： ①找到了问题的原因并把问题改正和排除掉了； ②没找出问题的原因。在后一种情况下，调试人员可以猜想一个原因，并设计测试用例来验证这个假设，重复此过程直至找到原因并改正了错误。</a:t>
            </a:r>
            <a:endParaRPr lang="en-US" altLang="zh-CN" sz="2400">
              <a:latin typeface="Arial" panose="020B0604020202020204" pitchFamily="34" charset="0"/>
            </a:endParaRPr>
          </a:p>
        </p:txBody>
      </p:sp>
      <p:pic>
        <p:nvPicPr>
          <p:cNvPr id="221187" name="图片 1">
            <a:extLst>
              <a:ext uri="{FF2B5EF4-FFF2-40B4-BE49-F238E27FC236}">
                <a16:creationId xmlns:a16="http://schemas.microsoft.com/office/drawing/2014/main" id="{3595021B-B13A-5A44-986F-903D7A2D56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1700213"/>
            <a:ext cx="4824413" cy="387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1188" name="文本框 2">
            <a:extLst>
              <a:ext uri="{FF2B5EF4-FFF2-40B4-BE49-F238E27FC236}">
                <a16:creationId xmlns:a16="http://schemas.microsoft.com/office/drawing/2014/main" id="{BA98ADAA-6566-2D4F-8DD3-0A9C310CBD47}"/>
              </a:ext>
            </a:extLst>
          </p:cNvPr>
          <p:cNvSpPr txBox="1">
            <a:spLocks noChangeArrowheads="1"/>
          </p:cNvSpPr>
          <p:nvPr/>
        </p:nvSpPr>
        <p:spPr bwMode="auto">
          <a:xfrm>
            <a:off x="5867400" y="5589588"/>
            <a:ext cx="15128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Arial" panose="020B0604020202020204" pitchFamily="34" charset="0"/>
              </a:rPr>
              <a:t>图  调试过程</a:t>
            </a:r>
          </a:p>
        </p:txBody>
      </p:sp>
      <p:sp>
        <p:nvSpPr>
          <p:cNvPr id="221189" name="1 Título">
            <a:extLst>
              <a:ext uri="{FF2B5EF4-FFF2-40B4-BE49-F238E27FC236}">
                <a16:creationId xmlns:a16="http://schemas.microsoft.com/office/drawing/2014/main" id="{68E110A3-7F2F-B943-BED4-94973BDA75A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1190" name="1 Título">
            <a:extLst>
              <a:ext uri="{FF2B5EF4-FFF2-40B4-BE49-F238E27FC236}">
                <a16:creationId xmlns:a16="http://schemas.microsoft.com/office/drawing/2014/main" id="{A591E60C-8839-2048-B65A-275D650AC1B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F4E478A-4B8E-DB40-A272-73C5575C9340}"/>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3234" name="TextBox 7">
            <a:extLst>
              <a:ext uri="{FF2B5EF4-FFF2-40B4-BE49-F238E27FC236}">
                <a16:creationId xmlns:a16="http://schemas.microsoft.com/office/drawing/2014/main" id="{27DACD64-DAB9-2440-81F6-5AC46863DB80}"/>
              </a:ext>
            </a:extLst>
          </p:cNvPr>
          <p:cNvSpPr txBox="1">
            <a:spLocks noChangeArrowheads="1"/>
          </p:cNvSpPr>
          <p:nvPr/>
        </p:nvSpPr>
        <p:spPr bwMode="auto">
          <a:xfrm>
            <a:off x="447675" y="1196975"/>
            <a:ext cx="8516938"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2700"/>
              </a:lnSpc>
              <a:spcBef>
                <a:spcPct val="0"/>
              </a:spcBef>
              <a:buFontTx/>
              <a:buNone/>
            </a:pPr>
            <a:r>
              <a:rPr lang="en-US" altLang="zh-CN" sz="2000">
                <a:latin typeface="宋体" panose="02010600030101010101" pitchFamily="2" charset="-122"/>
              </a:rPr>
              <a:t>    </a:t>
            </a:r>
            <a:r>
              <a:rPr lang="zh-CN" altLang="zh-CN" sz="2200">
                <a:latin typeface="宋体" panose="02010600030101010101" pitchFamily="2" charset="-122"/>
              </a:rPr>
              <a:t>调试工作如此困难，软件错误的下述特征也是相当重要的原因。</a:t>
            </a:r>
            <a:endParaRPr lang="en-US" altLang="zh-CN" sz="2200">
              <a:latin typeface="宋体" panose="02010600030101010101" pitchFamily="2" charset="-122"/>
            </a:endParaRPr>
          </a:p>
          <a:p>
            <a:pPr>
              <a:lnSpc>
                <a:spcPts val="2700"/>
              </a:lnSpc>
              <a:spcBef>
                <a:spcPct val="0"/>
              </a:spcBef>
              <a:buFontTx/>
              <a:buNone/>
            </a:pPr>
            <a:r>
              <a:rPr lang="en-US" altLang="zh-CN" sz="2200">
                <a:latin typeface="宋体" panose="02010600030101010101" pitchFamily="2" charset="-122"/>
              </a:rPr>
              <a:t>    (1)</a:t>
            </a:r>
            <a:r>
              <a:rPr lang="zh-CN" altLang="zh-CN" sz="2200">
                <a:latin typeface="宋体" panose="02010600030101010101" pitchFamily="2" charset="-122"/>
              </a:rPr>
              <a:t>症状和产生症状的原因可能在程序中相距甚远，也就是说，症状可能出现在程序的一个部分，而实际的原因可能在与之相距很远的另一部分。紧耦合的程序结构更加剧了这种情况。</a:t>
            </a:r>
          </a:p>
          <a:p>
            <a:pPr>
              <a:lnSpc>
                <a:spcPts val="2700"/>
              </a:lnSpc>
              <a:spcBef>
                <a:spcPct val="0"/>
              </a:spcBef>
              <a:buFontTx/>
              <a:buNone/>
            </a:pPr>
            <a:r>
              <a:rPr lang="en-US" altLang="zh-CN" sz="2200">
                <a:latin typeface="宋体" panose="02010600030101010101" pitchFamily="2" charset="-122"/>
              </a:rPr>
              <a:t>    (2)</a:t>
            </a:r>
            <a:r>
              <a:rPr lang="zh-CN" altLang="zh-CN" sz="2200">
                <a:latin typeface="宋体" panose="02010600030101010101" pitchFamily="2" charset="-122"/>
              </a:rPr>
              <a:t>当改正了另一个错误之后，症状可能暂时消失了。</a:t>
            </a:r>
          </a:p>
          <a:p>
            <a:pPr>
              <a:lnSpc>
                <a:spcPts val="2700"/>
              </a:lnSpc>
              <a:spcBef>
                <a:spcPct val="0"/>
              </a:spcBef>
              <a:buFontTx/>
              <a:buNone/>
            </a:pPr>
            <a:r>
              <a:rPr lang="en-US" altLang="zh-CN" sz="2200">
                <a:latin typeface="宋体" panose="02010600030101010101" pitchFamily="2" charset="-122"/>
              </a:rPr>
              <a:t>    (3)</a:t>
            </a:r>
            <a:r>
              <a:rPr lang="zh-CN" altLang="zh-CN" sz="2200">
                <a:latin typeface="宋体" panose="02010600030101010101" pitchFamily="2" charset="-122"/>
              </a:rPr>
              <a:t>症状可能实际上并不是由错误引起的（例如，舍入误差）。</a:t>
            </a:r>
          </a:p>
          <a:p>
            <a:pPr>
              <a:lnSpc>
                <a:spcPts val="2700"/>
              </a:lnSpc>
              <a:spcBef>
                <a:spcPct val="0"/>
              </a:spcBef>
              <a:buFontTx/>
              <a:buNone/>
            </a:pPr>
            <a:r>
              <a:rPr lang="en-US" altLang="zh-CN" sz="2200">
                <a:latin typeface="宋体" panose="02010600030101010101" pitchFamily="2" charset="-122"/>
              </a:rPr>
              <a:t>    (4)</a:t>
            </a:r>
            <a:r>
              <a:rPr lang="zh-CN" altLang="zh-CN" sz="2200">
                <a:latin typeface="宋体" panose="02010600030101010101" pitchFamily="2" charset="-122"/>
              </a:rPr>
              <a:t>症状可能是由不易跟踪的人为错误引起的。</a:t>
            </a:r>
          </a:p>
          <a:p>
            <a:pPr>
              <a:lnSpc>
                <a:spcPts val="2700"/>
              </a:lnSpc>
              <a:spcBef>
                <a:spcPct val="0"/>
              </a:spcBef>
              <a:buFontTx/>
              <a:buNone/>
            </a:pPr>
            <a:r>
              <a:rPr lang="en-US" altLang="zh-CN" sz="2200">
                <a:latin typeface="宋体" panose="02010600030101010101" pitchFamily="2" charset="-122"/>
              </a:rPr>
              <a:t>    (5)</a:t>
            </a:r>
            <a:r>
              <a:rPr lang="zh-CN" altLang="zh-CN" sz="2200">
                <a:latin typeface="宋体" panose="02010600030101010101" pitchFamily="2" charset="-122"/>
              </a:rPr>
              <a:t>症状可能是由定时问题而不是由处理问题引起的。</a:t>
            </a:r>
          </a:p>
          <a:p>
            <a:pPr>
              <a:lnSpc>
                <a:spcPts val="2700"/>
              </a:lnSpc>
              <a:spcBef>
                <a:spcPct val="0"/>
              </a:spcBef>
              <a:buFontTx/>
              <a:buNone/>
            </a:pPr>
            <a:r>
              <a:rPr lang="en-US" altLang="zh-CN" sz="2200">
                <a:latin typeface="宋体" panose="02010600030101010101" pitchFamily="2" charset="-122"/>
              </a:rPr>
              <a:t>    (6)</a:t>
            </a:r>
            <a:r>
              <a:rPr lang="zh-CN" altLang="zh-CN" sz="2200">
                <a:latin typeface="宋体" panose="02010600030101010101" pitchFamily="2" charset="-122"/>
              </a:rPr>
              <a:t>可能很难重新产生完全一样的输入条件（例如，输入顺序不确</a:t>
            </a:r>
            <a:r>
              <a:rPr lang="en-US" altLang="zh-CN" sz="2200">
                <a:latin typeface="宋体" panose="02010600030101010101" pitchFamily="2" charset="-122"/>
              </a:rPr>
              <a:t>  </a:t>
            </a:r>
            <a:r>
              <a:rPr lang="zh-CN" altLang="zh-CN" sz="2200">
                <a:latin typeface="宋体" panose="02010600030101010101" pitchFamily="2" charset="-122"/>
              </a:rPr>
              <a:t>定的实时应用系统）。</a:t>
            </a:r>
          </a:p>
          <a:p>
            <a:pPr>
              <a:lnSpc>
                <a:spcPts val="2700"/>
              </a:lnSpc>
              <a:spcBef>
                <a:spcPct val="0"/>
              </a:spcBef>
              <a:buFontTx/>
              <a:buNone/>
            </a:pPr>
            <a:r>
              <a:rPr lang="en-US" altLang="zh-CN" sz="2200">
                <a:latin typeface="宋体" panose="02010600030101010101" pitchFamily="2" charset="-122"/>
              </a:rPr>
              <a:t>    (7)</a:t>
            </a:r>
            <a:r>
              <a:rPr lang="zh-CN" altLang="zh-CN" sz="2200">
                <a:latin typeface="宋体" panose="02010600030101010101" pitchFamily="2" charset="-122"/>
              </a:rPr>
              <a:t>症状可能时有时无，这种情况在硬件和软件紧密地耦合在一起的嵌入式系统中特别常见。</a:t>
            </a:r>
          </a:p>
          <a:p>
            <a:pPr>
              <a:lnSpc>
                <a:spcPts val="2700"/>
              </a:lnSpc>
              <a:spcBef>
                <a:spcPct val="0"/>
              </a:spcBef>
              <a:buFontTx/>
              <a:buNone/>
            </a:pPr>
            <a:r>
              <a:rPr lang="en-US" altLang="zh-CN" sz="2200">
                <a:latin typeface="宋体" panose="02010600030101010101" pitchFamily="2" charset="-122"/>
              </a:rPr>
              <a:t>    (8)</a:t>
            </a:r>
            <a:r>
              <a:rPr lang="zh-CN" altLang="zh-CN" sz="2200">
                <a:latin typeface="宋体" panose="02010600030101010101" pitchFamily="2" charset="-122"/>
              </a:rPr>
              <a:t>症状可能是由分布在许多任务中的原因引起的，这些任务运行在不同的处理机上。</a:t>
            </a:r>
            <a:endParaRPr lang="en-US" altLang="zh-CN" sz="2200">
              <a:latin typeface="宋体" panose="02010600030101010101" pitchFamily="2" charset="-122"/>
            </a:endParaRPr>
          </a:p>
        </p:txBody>
      </p:sp>
      <p:sp>
        <p:nvSpPr>
          <p:cNvPr id="223235" name="1 Título">
            <a:extLst>
              <a:ext uri="{FF2B5EF4-FFF2-40B4-BE49-F238E27FC236}">
                <a16:creationId xmlns:a16="http://schemas.microsoft.com/office/drawing/2014/main" id="{31176A38-18F1-BF4F-9AD5-E0CDE96AA78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3236" name="1 Título">
            <a:extLst>
              <a:ext uri="{FF2B5EF4-FFF2-40B4-BE49-F238E27FC236}">
                <a16:creationId xmlns:a16="http://schemas.microsoft.com/office/drawing/2014/main" id="{78B6E68F-1546-DC44-8889-5CC9AE9C55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7.8.1 </a:t>
            </a:r>
            <a:r>
              <a:rPr lang="zh-CN" altLang="en-US" sz="2400">
                <a:solidFill>
                  <a:srgbClr val="D9D9D9"/>
                </a:solidFill>
                <a:latin typeface="宋体" panose="02010600030101010101" pitchFamily="2" charset="-122"/>
              </a:rPr>
              <a:t>调试过程</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7F1D16D-7A0C-5C47-9035-9003CF12E246}"/>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5282" name="内容占位符 4">
            <a:extLst>
              <a:ext uri="{FF2B5EF4-FFF2-40B4-BE49-F238E27FC236}">
                <a16:creationId xmlns:a16="http://schemas.microsoft.com/office/drawing/2014/main" id="{3B388675-760C-5D49-B752-3464E0F4D663}"/>
              </a:ext>
            </a:extLst>
          </p:cNvPr>
          <p:cNvSpPr>
            <a:spLocks noGrp="1"/>
          </p:cNvSpPr>
          <p:nvPr>
            <p:ph idx="1"/>
          </p:nvPr>
        </p:nvSpPr>
        <p:spPr>
          <a:xfrm>
            <a:off x="446088"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7.8.2.</a:t>
            </a:r>
            <a:r>
              <a:rPr lang="zh-CN" altLang="en-US" b="1">
                <a:latin typeface="宋体" panose="02010600030101010101" pitchFamily="2" charset="-122"/>
              </a:rPr>
              <a:t>调试途径</a:t>
            </a:r>
            <a:endParaRPr lang="zh-CN" altLang="en-US" sz="2800" b="1">
              <a:latin typeface="宋体" panose="02010600030101010101" pitchFamily="2" charset="-122"/>
            </a:endParaRPr>
          </a:p>
        </p:txBody>
      </p:sp>
      <p:sp>
        <p:nvSpPr>
          <p:cNvPr id="225283" name="TextBox 7">
            <a:extLst>
              <a:ext uri="{FF2B5EF4-FFF2-40B4-BE49-F238E27FC236}">
                <a16:creationId xmlns:a16="http://schemas.microsoft.com/office/drawing/2014/main" id="{F6AEBF54-38C3-9349-9E5C-585B2A39D507}"/>
              </a:ext>
            </a:extLst>
          </p:cNvPr>
          <p:cNvSpPr txBox="1">
            <a:spLocks noChangeArrowheads="1"/>
          </p:cNvSpPr>
          <p:nvPr/>
        </p:nvSpPr>
        <p:spPr bwMode="auto">
          <a:xfrm>
            <a:off x="519113" y="1752600"/>
            <a:ext cx="8301037" cy="427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蛮干法</a:t>
            </a:r>
            <a:endParaRPr lang="en-US" altLang="zh-CN" sz="2400" b="1">
              <a:latin typeface="宋体" panose="02010600030101010101" pitchFamily="2" charset="-122"/>
            </a:endParaRPr>
          </a:p>
          <a:p>
            <a:pPr>
              <a:lnSpc>
                <a:spcPts val="3200"/>
              </a:lnSpc>
              <a:spcBef>
                <a:spcPts val="600"/>
              </a:spcBef>
              <a:buSzPct val="70000"/>
              <a:buFont typeface="Wingdings" pitchFamily="2" charset="2"/>
              <a:buChar char="l"/>
            </a:pPr>
            <a:r>
              <a:rPr lang="zh-CN" altLang="zh-CN" sz="2400" b="1">
                <a:solidFill>
                  <a:srgbClr val="C00000"/>
                </a:solidFill>
                <a:latin typeface="宋体" panose="02010600030101010101" pitchFamily="2" charset="-122"/>
              </a:rPr>
              <a:t>蛮干法</a:t>
            </a:r>
            <a:r>
              <a:rPr lang="zh-CN" altLang="zh-CN" sz="2400">
                <a:latin typeface="宋体" panose="02010600030101010101" pitchFamily="2" charset="-122"/>
              </a:rPr>
              <a:t>可能是寻找软件错误原因的最低效的方法。仅当所有其他方法都失败了的情况下，才应该使用这种方法。</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en-US" sz="2400" b="1">
                <a:solidFill>
                  <a:srgbClr val="C00000"/>
                </a:solidFill>
                <a:latin typeface="宋体" panose="02010600030101010101" pitchFamily="2" charset="-122"/>
              </a:rPr>
              <a:t>蛮干法</a:t>
            </a:r>
            <a:r>
              <a:rPr lang="zh-CN" altLang="zh-CN" sz="2400">
                <a:latin typeface="宋体" panose="02010600030101010101" pitchFamily="2" charset="-122"/>
              </a:rPr>
              <a:t>按照“让计算机自己寻找错误”的策略，这种方法印出内存的内容，激活对运行过程的跟踪，并在程序中到处都写上</a:t>
            </a:r>
            <a:r>
              <a:rPr lang="en-US" altLang="zh-CN" sz="2400">
                <a:latin typeface="宋体" panose="02010600030101010101" pitchFamily="2" charset="-122"/>
              </a:rPr>
              <a:t>WRITE</a:t>
            </a:r>
            <a:r>
              <a:rPr lang="zh-CN" altLang="zh-CN" sz="2400">
                <a:latin typeface="宋体" panose="02010600030101010101" pitchFamily="2" charset="-122"/>
              </a:rPr>
              <a:t>（输出）语句，希望在这样生成的信息海洋的某个地方发现错误原因的线索。</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在更多情况下这样做只会浪费时间和精力。在使用任何一种调试方法之前，必须首先进行周密的思考，必须有明确的目的，应该尽量减少无关信息的数量。</a:t>
            </a:r>
            <a:r>
              <a:rPr lang="en-US" altLang="zh-CN" sz="2400">
                <a:latin typeface="宋体" panose="02010600030101010101" pitchFamily="2" charset="-122"/>
              </a:rPr>
              <a:t>    </a:t>
            </a:r>
          </a:p>
        </p:txBody>
      </p:sp>
      <p:sp>
        <p:nvSpPr>
          <p:cNvPr id="225284" name="1 Título">
            <a:extLst>
              <a:ext uri="{FF2B5EF4-FFF2-40B4-BE49-F238E27FC236}">
                <a16:creationId xmlns:a16="http://schemas.microsoft.com/office/drawing/2014/main" id="{232F927C-E602-694B-82D0-ACF43F13CE6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5285" name="1 Título">
            <a:extLst>
              <a:ext uri="{FF2B5EF4-FFF2-40B4-BE49-F238E27FC236}">
                <a16:creationId xmlns:a16="http://schemas.microsoft.com/office/drawing/2014/main" id="{A05A8CAD-D7E4-D044-ACC2-FA535DE568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2523A28-4AD5-8D4D-84F5-B81C5E647418}"/>
              </a:ext>
            </a:extLst>
          </p:cNvPr>
          <p:cNvSpPr>
            <a:spLocks noGrp="1"/>
          </p:cNvSpPr>
          <p:nvPr>
            <p:ph type="title"/>
          </p:nvPr>
        </p:nvSpPr>
        <p:spPr>
          <a:xfrm>
            <a:off x="457200" y="44450"/>
            <a:ext cx="8229600" cy="1143000"/>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7330" name="TextBox 7">
            <a:extLst>
              <a:ext uri="{FF2B5EF4-FFF2-40B4-BE49-F238E27FC236}">
                <a16:creationId xmlns:a16="http://schemas.microsoft.com/office/drawing/2014/main" id="{3B7B2D86-C4AA-174E-ACED-BC8303D80C3B}"/>
              </a:ext>
            </a:extLst>
          </p:cNvPr>
          <p:cNvSpPr txBox="1">
            <a:spLocks noChangeArrowheads="1"/>
          </p:cNvSpPr>
          <p:nvPr/>
        </p:nvSpPr>
        <p:spPr bwMode="auto">
          <a:xfrm>
            <a:off x="611188" y="1268413"/>
            <a:ext cx="8085137" cy="409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2.</a:t>
            </a:r>
            <a:r>
              <a:rPr lang="zh-CN" altLang="en-US" sz="2400" b="1">
                <a:latin typeface="宋体" panose="02010600030101010101" pitchFamily="2" charset="-122"/>
              </a:rPr>
              <a:t>回溯法</a:t>
            </a:r>
            <a:endParaRPr lang="en-US" altLang="zh-CN" sz="2400" b="1">
              <a:latin typeface="宋体" panose="02010600030101010101" pitchFamily="2" charset="-122"/>
            </a:endParaRPr>
          </a:p>
          <a:p>
            <a:pPr>
              <a:lnSpc>
                <a:spcPts val="3200"/>
              </a:lnSpc>
              <a:spcBef>
                <a:spcPts val="600"/>
              </a:spcBef>
              <a:buSzPct val="70000"/>
              <a:buFont typeface="Wingdings" pitchFamily="2" charset="2"/>
              <a:buChar char="l"/>
            </a:pPr>
            <a:r>
              <a:rPr lang="zh-CN" altLang="zh-CN" sz="2400">
                <a:latin typeface="宋体" panose="02010600030101010101" pitchFamily="2" charset="-122"/>
              </a:rPr>
              <a:t>回溯是一种相当常用的调试方法，当调试小程序时这种方法是有效的。具体做法</a:t>
            </a:r>
            <a:r>
              <a:rPr lang="zh-CN" altLang="en-US" sz="2400">
                <a:latin typeface="宋体" panose="02010600030101010101" pitchFamily="2" charset="-122"/>
              </a:rPr>
              <a:t>：</a:t>
            </a:r>
            <a:r>
              <a:rPr lang="zh-CN" altLang="zh-CN" sz="2400">
                <a:latin typeface="宋体" panose="02010600030101010101" pitchFamily="2" charset="-122"/>
              </a:rPr>
              <a:t>从发现症状的地方开始，人工沿程序的控制流往回追踪分析源程序代码，直到找出错误原因为止。</a:t>
            </a:r>
            <a:endParaRPr lang="en-US" altLang="zh-CN" sz="2400">
              <a:latin typeface="宋体" panose="02010600030101010101" pitchFamily="2" charset="-122"/>
            </a:endParaRPr>
          </a:p>
          <a:p>
            <a:pPr>
              <a:lnSpc>
                <a:spcPts val="3200"/>
              </a:lnSpc>
              <a:spcBef>
                <a:spcPts val="600"/>
              </a:spcBef>
              <a:buSzPct val="70000"/>
              <a:buFont typeface="Wingdings" pitchFamily="2" charset="2"/>
              <a:buChar char="l"/>
            </a:pPr>
            <a:r>
              <a:rPr lang="zh-CN" altLang="zh-CN" sz="2400">
                <a:latin typeface="宋体" panose="02010600030101010101" pitchFamily="2" charset="-122"/>
              </a:rPr>
              <a:t>随着程序规模的扩大，应该回溯的路径数目变得越来越大，</a:t>
            </a:r>
            <a:r>
              <a:rPr lang="zh-CN" altLang="en-US" sz="2400">
                <a:latin typeface="宋体" panose="02010600030101010101" pitchFamily="2" charset="-122"/>
              </a:rPr>
              <a:t>回溯法不适用于这种规模的程序。</a:t>
            </a:r>
            <a:endParaRPr lang="en-US" altLang="zh-CN" sz="2400">
              <a:latin typeface="宋体" panose="02010600030101010101" pitchFamily="2" charset="-122"/>
            </a:endParaRPr>
          </a:p>
          <a:p>
            <a:pPr>
              <a:lnSpc>
                <a:spcPts val="32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原因排错法</a:t>
            </a:r>
            <a:endParaRPr lang="en-US" altLang="zh-CN" sz="2400" b="1">
              <a:latin typeface="宋体" panose="02010600030101010101" pitchFamily="2" charset="-122"/>
            </a:endParaRPr>
          </a:p>
          <a:p>
            <a:pPr>
              <a:lnSpc>
                <a:spcPts val="3200"/>
              </a:lnSpc>
              <a:spcBef>
                <a:spcPts val="600"/>
              </a:spcBef>
              <a:buFontTx/>
              <a:buNone/>
            </a:pPr>
            <a:r>
              <a:rPr lang="en-US" altLang="zh-CN" sz="2400">
                <a:latin typeface="Arial" panose="020B0604020202020204" pitchFamily="34" charset="0"/>
              </a:rPr>
              <a:t>    </a:t>
            </a:r>
            <a:r>
              <a:rPr lang="zh-CN" altLang="zh-CN" sz="2400">
                <a:latin typeface="Arial" panose="020B0604020202020204" pitchFamily="34" charset="0"/>
              </a:rPr>
              <a:t>对分查找法、归纳法和演绎法都属于原因排除法。</a:t>
            </a:r>
            <a:endParaRPr lang="en-US" altLang="zh-CN" sz="2400">
              <a:latin typeface="宋体" panose="02010600030101010101" pitchFamily="2" charset="-122"/>
            </a:endParaRPr>
          </a:p>
        </p:txBody>
      </p:sp>
      <p:sp>
        <p:nvSpPr>
          <p:cNvPr id="227331" name="1 Título">
            <a:extLst>
              <a:ext uri="{FF2B5EF4-FFF2-40B4-BE49-F238E27FC236}">
                <a16:creationId xmlns:a16="http://schemas.microsoft.com/office/drawing/2014/main" id="{6CB98605-0461-674E-ABAC-BC7E68B672C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7332" name="1 Título">
            <a:extLst>
              <a:ext uri="{FF2B5EF4-FFF2-40B4-BE49-F238E27FC236}">
                <a16:creationId xmlns:a16="http://schemas.microsoft.com/office/drawing/2014/main" id="{216AE000-F27F-C04C-9664-93D5F997DB3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F4A71E0-F048-CD44-A774-1B1517688FC7}"/>
              </a:ext>
            </a:extLst>
          </p:cNvPr>
          <p:cNvSpPr>
            <a:spLocks noGrp="1"/>
          </p:cNvSpPr>
          <p:nvPr>
            <p:ph type="title"/>
          </p:nvPr>
        </p:nvSpPr>
        <p:spPr>
          <a:xfrm>
            <a:off x="457200" y="-17463"/>
            <a:ext cx="8229600" cy="1143001"/>
          </a:xfrm>
        </p:spPr>
        <p:txBody>
          <a:bodyPr/>
          <a:lstStyle/>
          <a:p>
            <a:pPr>
              <a:defRPr/>
            </a:pPr>
            <a:r>
              <a:rPr lang="en-US" altLang="zh-CN" b="1" dirty="0">
                <a:latin typeface="+mn-ea"/>
              </a:rPr>
              <a:t>7.8 </a:t>
            </a:r>
            <a:r>
              <a:rPr lang="zh-CN" altLang="en-US" b="1" dirty="0">
                <a:latin typeface="+mn-ea"/>
              </a:rPr>
              <a:t>调试</a:t>
            </a:r>
            <a:endParaRPr lang="zh-CN" altLang="en-US" b="1" dirty="0">
              <a:latin typeface="+mn-ea"/>
              <a:ea typeface="+mn-ea"/>
            </a:endParaRPr>
          </a:p>
        </p:txBody>
      </p:sp>
      <p:sp>
        <p:nvSpPr>
          <p:cNvPr id="229378" name="TextBox 7">
            <a:extLst>
              <a:ext uri="{FF2B5EF4-FFF2-40B4-BE49-F238E27FC236}">
                <a16:creationId xmlns:a16="http://schemas.microsoft.com/office/drawing/2014/main" id="{40AA1B10-59B3-3E4E-89F1-61658C34F992}"/>
              </a:ext>
            </a:extLst>
          </p:cNvPr>
          <p:cNvSpPr txBox="1">
            <a:spLocks noChangeArrowheads="1"/>
          </p:cNvSpPr>
          <p:nvPr/>
        </p:nvSpPr>
        <p:spPr bwMode="auto">
          <a:xfrm>
            <a:off x="447675" y="1125538"/>
            <a:ext cx="8445500" cy="483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400"/>
              </a:lnSpc>
              <a:spcBef>
                <a:spcPct val="0"/>
              </a:spcBef>
              <a:buFontTx/>
              <a:buNone/>
            </a:pPr>
            <a:r>
              <a:rPr lang="en-US" altLang="zh-CN" sz="23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对分查找法</a:t>
            </a:r>
            <a:r>
              <a:rPr lang="zh-CN" altLang="zh-CN" sz="2400">
                <a:latin typeface="宋体" panose="02010600030101010101" pitchFamily="2" charset="-122"/>
              </a:rPr>
              <a:t>的基本思路是，如果已经知道每个变量在程序内若干个关键点的正确值，则可以用赋值语句或输入语句在程序中点附近“注入”这些变量的正确值，然后运行程序并检查所得到的输出。</a:t>
            </a:r>
            <a:endParaRPr lang="en-US" altLang="zh-CN" sz="2400">
              <a:latin typeface="宋体" panose="02010600030101010101" pitchFamily="2" charset="-122"/>
            </a:endParaRPr>
          </a:p>
          <a:p>
            <a:pPr>
              <a:lnSpc>
                <a:spcPts val="34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归纳法</a:t>
            </a:r>
            <a:r>
              <a:rPr lang="zh-CN" altLang="zh-CN" sz="2400">
                <a:latin typeface="宋体" panose="02010600030101010101" pitchFamily="2" charset="-122"/>
              </a:rPr>
              <a:t>是从个别现象推断出一般性结论的思维方法。使用这种方法调试程序时，首先把和错误有关的数据组织起来进行分析，以便发现可能的错误原因。然后导出对错误原因的一个或多个假设，并利用已有的数据来证明或排除这些假设。</a:t>
            </a:r>
            <a:endParaRPr lang="en-US" altLang="zh-CN" sz="2400">
              <a:latin typeface="宋体" panose="02010600030101010101" pitchFamily="2" charset="-122"/>
            </a:endParaRPr>
          </a:p>
          <a:p>
            <a:pPr>
              <a:lnSpc>
                <a:spcPts val="34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演绎法</a:t>
            </a:r>
            <a:r>
              <a:rPr lang="zh-CN" altLang="zh-CN" sz="2400">
                <a:latin typeface="宋体" panose="02010600030101010101" pitchFamily="2" charset="-122"/>
              </a:rPr>
              <a:t>从一般原理或前提出发，经过排除和精化的过程推导出结论。采用这种方法调试程序时，首先设想出所有可能的出错原因，然后试图用测试来排除每一个假设的原因。</a:t>
            </a:r>
            <a:endParaRPr lang="en-US" altLang="zh-CN" sz="2400">
              <a:latin typeface="宋体" panose="02010600030101010101" pitchFamily="2" charset="-122"/>
            </a:endParaRPr>
          </a:p>
        </p:txBody>
      </p:sp>
      <p:sp>
        <p:nvSpPr>
          <p:cNvPr id="229379" name="1 Título">
            <a:extLst>
              <a:ext uri="{FF2B5EF4-FFF2-40B4-BE49-F238E27FC236}">
                <a16:creationId xmlns:a16="http://schemas.microsoft.com/office/drawing/2014/main" id="{C06A37A7-5A56-474A-BF87-CE03D0DBF694}"/>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29380" name="1 Título">
            <a:extLst>
              <a:ext uri="{FF2B5EF4-FFF2-40B4-BE49-F238E27FC236}">
                <a16:creationId xmlns:a16="http://schemas.microsoft.com/office/drawing/2014/main" id="{CAD7D4C0-E1F2-1745-921E-34B1F9D78A5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7.8.2 </a:t>
            </a:r>
            <a:r>
              <a:rPr lang="zh-CN" altLang="en-US" sz="2400">
                <a:solidFill>
                  <a:srgbClr val="D9D9D9"/>
                </a:solidFill>
                <a:latin typeface="宋体" panose="02010600030101010101" pitchFamily="2" charset="-122"/>
              </a:rPr>
              <a:t>调试途径</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0CA2AF5-EC44-2445-A4DD-A9F2F71133A5}"/>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231426" name="2 Subtítulo">
            <a:extLst>
              <a:ext uri="{FF2B5EF4-FFF2-40B4-BE49-F238E27FC236}">
                <a16:creationId xmlns:a16="http://schemas.microsoft.com/office/drawing/2014/main" id="{34575C4E-DEC6-634E-AECC-C7CC71CD2625}"/>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31427" name="1 Título">
            <a:extLst>
              <a:ext uri="{FF2B5EF4-FFF2-40B4-BE49-F238E27FC236}">
                <a16:creationId xmlns:a16="http://schemas.microsoft.com/office/drawing/2014/main" id="{DA193DCE-2117-5047-83F9-66D0F9ED1C6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 </a:t>
            </a:r>
            <a:r>
              <a:rPr lang="zh-CN" altLang="en-US" sz="2400">
                <a:solidFill>
                  <a:srgbClr val="D9D9D9"/>
                </a:solidFill>
                <a:latin typeface="宋体" panose="02010600030101010101" pitchFamily="2" charset="-122"/>
              </a:rPr>
              <a:t>软件可靠性</a:t>
            </a:r>
          </a:p>
        </p:txBody>
      </p:sp>
      <p:pic>
        <p:nvPicPr>
          <p:cNvPr id="231428" name="Imagen 5">
            <a:extLst>
              <a:ext uri="{FF2B5EF4-FFF2-40B4-BE49-F238E27FC236}">
                <a16:creationId xmlns:a16="http://schemas.microsoft.com/office/drawing/2014/main" id="{B00C2581-2998-6F46-8B43-085381F165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1429" name="Imagen 5">
            <a:extLst>
              <a:ext uri="{FF2B5EF4-FFF2-40B4-BE49-F238E27FC236}">
                <a16:creationId xmlns:a16="http://schemas.microsoft.com/office/drawing/2014/main" id="{DF1A307E-6521-F441-A5CB-432FAED740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1430" name="TextBox 3">
            <a:hlinkClick r:id="rId5" action="ppaction://hlinksldjump"/>
            <a:extLst>
              <a:ext uri="{FF2B5EF4-FFF2-40B4-BE49-F238E27FC236}">
                <a16:creationId xmlns:a16="http://schemas.microsoft.com/office/drawing/2014/main" id="{54E59776-30E6-044C-8091-97B544780EC9}"/>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1" name="TextBox 4">
            <a:extLst>
              <a:ext uri="{FF2B5EF4-FFF2-40B4-BE49-F238E27FC236}">
                <a16:creationId xmlns:a16="http://schemas.microsoft.com/office/drawing/2014/main" id="{E0141D9B-83A2-BA4F-B0C9-F3EF97F099B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2" name="TextBox 5">
            <a:extLst>
              <a:ext uri="{FF2B5EF4-FFF2-40B4-BE49-F238E27FC236}">
                <a16:creationId xmlns:a16="http://schemas.microsoft.com/office/drawing/2014/main" id="{150624E3-5BD6-5D4E-A2AF-CB7F159D6F20}"/>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3" name="TextBox 6">
            <a:extLst>
              <a:ext uri="{FF2B5EF4-FFF2-40B4-BE49-F238E27FC236}">
                <a16:creationId xmlns:a16="http://schemas.microsoft.com/office/drawing/2014/main" id="{C75BD497-2AD8-FF4F-BD8E-931F43A9AB7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31434" name="Rectangle 3">
            <a:extLst>
              <a:ext uri="{FF2B5EF4-FFF2-40B4-BE49-F238E27FC236}">
                <a16:creationId xmlns:a16="http://schemas.microsoft.com/office/drawing/2014/main" id="{FFCFD911-1616-DD42-95FE-56CB0028DE98}"/>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231435" name="1 Título">
            <a:extLst>
              <a:ext uri="{FF2B5EF4-FFF2-40B4-BE49-F238E27FC236}">
                <a16:creationId xmlns:a16="http://schemas.microsoft.com/office/drawing/2014/main" id="{E760BFEB-B9AE-B544-8C61-570C4A6F216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349E3CBC-27E1-9341-8D6F-4167951D7A0B}"/>
              </a:ext>
            </a:extLst>
          </p:cNvPr>
          <p:cNvSpPr/>
          <p:nvPr/>
        </p:nvSpPr>
        <p:spPr>
          <a:xfrm>
            <a:off x="927100" y="53006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DBB8B61D-76DE-D249-B31B-57155F0EE681}"/>
              </a:ext>
            </a:extLst>
          </p:cNvPr>
          <p:cNvSpPr/>
          <p:nvPr/>
        </p:nvSpPr>
        <p:spPr>
          <a:xfrm rot="5400000">
            <a:off x="335756" y="53871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标题 3">
            <a:extLst>
              <a:ext uri="{FF2B5EF4-FFF2-40B4-BE49-F238E27FC236}">
                <a16:creationId xmlns:a16="http://schemas.microsoft.com/office/drawing/2014/main" id="{8DBB21FC-17E7-AF4C-BD42-81D77056EC2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6629" name="内容占位符 4">
            <a:extLst>
              <a:ext uri="{FF2B5EF4-FFF2-40B4-BE49-F238E27FC236}">
                <a16:creationId xmlns:a16="http://schemas.microsoft.com/office/drawing/2014/main" id="{94CBC4E2-6623-7C45-A68B-2AE6F4BC7097}"/>
              </a:ext>
            </a:extLst>
          </p:cNvPr>
          <p:cNvSpPr>
            <a:spLocks noGrp="1"/>
          </p:cNvSpPr>
          <p:nvPr>
            <p:ph idx="1"/>
          </p:nvPr>
        </p:nvSpPr>
        <p:spPr>
          <a:xfrm>
            <a:off x="446088" y="1052513"/>
            <a:ext cx="8229600" cy="604837"/>
          </a:xfrm>
        </p:spPr>
        <p:txBody>
          <a:bodyPr/>
          <a:lstStyle/>
          <a:p>
            <a:pPr marL="0" indent="0">
              <a:buFont typeface="Arial" charset="0"/>
              <a:buNone/>
              <a:defRPr/>
            </a:pPr>
            <a:r>
              <a:rPr lang="en-US" altLang="zh-CN" b="1" dirty="0">
                <a:latin typeface="+mn-ea"/>
              </a:rPr>
              <a:t>7.9.1.</a:t>
            </a:r>
            <a:r>
              <a:rPr lang="zh-CN" altLang="en-US" b="1" dirty="0">
                <a:latin typeface="+mn-ea"/>
              </a:rPr>
              <a:t>基本概念</a:t>
            </a:r>
            <a:endParaRPr lang="zh-CN" altLang="en-US" sz="2800" b="1" dirty="0">
              <a:latin typeface="+mn-ea"/>
            </a:endParaRPr>
          </a:p>
        </p:txBody>
      </p:sp>
      <p:sp>
        <p:nvSpPr>
          <p:cNvPr id="233475" name="TextBox 7">
            <a:extLst>
              <a:ext uri="{FF2B5EF4-FFF2-40B4-BE49-F238E27FC236}">
                <a16:creationId xmlns:a16="http://schemas.microsoft.com/office/drawing/2014/main" id="{D90F41E3-746F-1A44-B4B2-8FFAB2455D4A}"/>
              </a:ext>
            </a:extLst>
          </p:cNvPr>
          <p:cNvSpPr txBox="1">
            <a:spLocks noChangeArrowheads="1"/>
          </p:cNvSpPr>
          <p:nvPr/>
        </p:nvSpPr>
        <p:spPr bwMode="auto">
          <a:xfrm>
            <a:off x="590550" y="1773238"/>
            <a:ext cx="8158163" cy="427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3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软件可靠性</a:t>
            </a:r>
            <a:r>
              <a:rPr lang="zh-CN" altLang="zh-CN" sz="2400">
                <a:latin typeface="宋体" panose="02010600030101010101" pitchFamily="2" charset="-122"/>
              </a:rPr>
              <a:t>是程序在给定的时间间隔内，按照规格说明书的规定成功地运行的概率。</a:t>
            </a:r>
            <a:r>
              <a:rPr lang="zh-CN" altLang="en-US" sz="2400">
                <a:latin typeface="宋体" panose="02010600030101010101" pitchFamily="2" charset="-122"/>
              </a:rPr>
              <a:t>软件</a:t>
            </a:r>
            <a:r>
              <a:rPr lang="zh-CN" altLang="zh-CN" sz="2400">
                <a:latin typeface="宋体" panose="02010600030101010101" pitchFamily="2" charset="-122"/>
              </a:rPr>
              <a:t>可靠性随着给定的时间间隔的加大而减少。</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一般说来，对于任何其故障是可以修复的系统，都应该同时使用可靠性和可用性衡量它的优劣程度。</a:t>
            </a:r>
            <a:endParaRPr lang="en-US" altLang="zh-CN" sz="2400">
              <a:latin typeface="宋体" panose="02010600030101010101" pitchFamily="2" charset="-122"/>
            </a:endParaRPr>
          </a:p>
          <a:p>
            <a:pPr>
              <a:lnSpc>
                <a:spcPts val="3300"/>
              </a:lnSpc>
              <a:spcBef>
                <a:spcPct val="0"/>
              </a:spcBef>
              <a:buFontTx/>
              <a:buNone/>
            </a:pPr>
            <a:r>
              <a:rPr lang="en-US" altLang="zh-CN" sz="2400" b="1">
                <a:solidFill>
                  <a:srgbClr val="C00000"/>
                </a:solidFill>
                <a:latin typeface="宋体" panose="02010600030101010101" pitchFamily="2" charset="-122"/>
              </a:rPr>
              <a:t>    </a:t>
            </a:r>
            <a:r>
              <a:rPr lang="zh-CN" altLang="zh-CN" sz="2400" b="1">
                <a:solidFill>
                  <a:srgbClr val="C00000"/>
                </a:solidFill>
                <a:latin typeface="宋体" panose="02010600030101010101" pitchFamily="2" charset="-122"/>
              </a:rPr>
              <a:t>软件可用性</a:t>
            </a:r>
            <a:r>
              <a:rPr lang="zh-CN" altLang="zh-CN" sz="2400">
                <a:latin typeface="宋体" panose="02010600030101010101" pitchFamily="2" charset="-122"/>
              </a:rPr>
              <a:t>是程序在给定的时间点，按照规格说明书的规定，成功地运行的概率。</a:t>
            </a:r>
            <a:endParaRPr lang="en-US" altLang="zh-CN" sz="2400">
              <a:latin typeface="宋体" panose="02010600030101010101" pitchFamily="2" charset="-122"/>
            </a:endParaRPr>
          </a:p>
          <a:p>
            <a:pPr>
              <a:lnSpc>
                <a:spcPts val="3300"/>
              </a:lnSpc>
              <a:spcBef>
                <a:spcPct val="0"/>
              </a:spcBef>
              <a:buFontTx/>
              <a:buNone/>
            </a:pPr>
            <a:r>
              <a:rPr lang="en-US" altLang="zh-CN" sz="2400">
                <a:latin typeface="宋体" panose="02010600030101010101" pitchFamily="2" charset="-122"/>
              </a:rPr>
              <a:t>    </a:t>
            </a:r>
            <a:r>
              <a:rPr lang="zh-CN" altLang="zh-CN" sz="2400" b="1">
                <a:latin typeface="宋体" panose="02010600030101010101" pitchFamily="2" charset="-122"/>
              </a:rPr>
              <a:t>可靠性和可用性之间的主要差别</a:t>
            </a:r>
            <a:r>
              <a:rPr lang="zh-CN" altLang="zh-CN" sz="2400">
                <a:latin typeface="宋体" panose="02010600030101010101" pitchFamily="2" charset="-122"/>
              </a:rPr>
              <a:t>是，可靠性意味着在</a:t>
            </a:r>
            <a:r>
              <a:rPr lang="en-US" altLang="zh-CN" sz="2400">
                <a:latin typeface="宋体" panose="02010600030101010101" pitchFamily="2" charset="-122"/>
              </a:rPr>
              <a:t>0</a:t>
            </a:r>
            <a:r>
              <a:rPr lang="zh-CN" altLang="zh-CN" sz="2400">
                <a:latin typeface="宋体" panose="02010600030101010101" pitchFamily="2" charset="-122"/>
              </a:rPr>
              <a:t>到</a:t>
            </a:r>
            <a:r>
              <a:rPr lang="en-US" altLang="zh-CN" sz="2400">
                <a:latin typeface="宋体" panose="02010600030101010101" pitchFamily="2" charset="-122"/>
              </a:rPr>
              <a:t>t</a:t>
            </a:r>
            <a:r>
              <a:rPr lang="zh-CN" altLang="zh-CN" sz="2400">
                <a:latin typeface="宋体" panose="02010600030101010101" pitchFamily="2" charset="-122"/>
              </a:rPr>
              <a:t>这段时间间隔内系统没有失效，而可用性只意味着在时刻</a:t>
            </a:r>
            <a:r>
              <a:rPr lang="en-US" altLang="zh-CN" sz="2400">
                <a:latin typeface="宋体" panose="02010600030101010101" pitchFamily="2" charset="-122"/>
              </a:rPr>
              <a:t>t</a:t>
            </a:r>
            <a:r>
              <a:rPr lang="zh-CN" altLang="zh-CN" sz="2400">
                <a:latin typeface="宋体" panose="02010600030101010101" pitchFamily="2" charset="-122"/>
              </a:rPr>
              <a:t>，系统是正常运行的。</a:t>
            </a:r>
            <a:endParaRPr lang="en-US" altLang="zh-CN" sz="2400">
              <a:latin typeface="宋体" panose="02010600030101010101" pitchFamily="2" charset="-122"/>
            </a:endParaRPr>
          </a:p>
        </p:txBody>
      </p:sp>
      <p:sp>
        <p:nvSpPr>
          <p:cNvPr id="233476" name="1 Título">
            <a:extLst>
              <a:ext uri="{FF2B5EF4-FFF2-40B4-BE49-F238E27FC236}">
                <a16:creationId xmlns:a16="http://schemas.microsoft.com/office/drawing/2014/main" id="{F4208532-ABDE-8B46-A350-BB2B07F37C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8" name="1 Título">
            <a:extLst>
              <a:ext uri="{FF2B5EF4-FFF2-40B4-BE49-F238E27FC236}">
                <a16:creationId xmlns:a16="http://schemas.microsoft.com/office/drawing/2014/main" id="{F122833F-0C5A-C941-9E86-6BF6BEA1A2F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7.9.1 </a:t>
            </a:r>
            <a:r>
              <a:rPr lang="zh-CN" altLang="en-US" sz="2400" dirty="0">
                <a:solidFill>
                  <a:srgbClr val="D9D9D9"/>
                </a:solidFill>
                <a:latin typeface="+mn-ea"/>
                <a:ea typeface="+mn-ea"/>
              </a:rPr>
              <a:t>基本概念</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F3B64ECE-E66A-8147-965D-0DBEF20C35AD}"/>
              </a:ext>
            </a:extLst>
          </p:cNvPr>
          <p:cNvSpPr>
            <a:spLocks noGrp="1" noChangeArrowheads="1"/>
          </p:cNvSpPr>
          <p:nvPr>
            <p:ph type="body" idx="1"/>
          </p:nvPr>
        </p:nvSpPr>
        <p:spPr>
          <a:xfrm>
            <a:off x="457200" y="1340768"/>
            <a:ext cx="8229600" cy="4525963"/>
          </a:xfrm>
        </p:spPr>
        <p:txBody>
          <a:bodyPr/>
          <a:lstStyle/>
          <a:p>
            <a:pPr eaLnBrk="1" hangingPunct="1">
              <a:lnSpc>
                <a:spcPct val="90000"/>
              </a:lnSpc>
            </a:pPr>
            <a:r>
              <a:rPr lang="zh-CN" altLang="en-US" sz="2400" dirty="0">
                <a:solidFill>
                  <a:schemeClr val="accent2"/>
                </a:solidFill>
                <a:ea typeface="宋体" panose="02010600030101010101" pitchFamily="2" charset="-122"/>
              </a:rPr>
              <a:t>功能性注释</a:t>
            </a:r>
            <a:r>
              <a:rPr lang="zh-CN" altLang="en-US" sz="2800" dirty="0">
                <a:ea typeface="宋体" panose="02010600030101010101" pitchFamily="2" charset="-122"/>
              </a:rPr>
              <a:t> </a:t>
            </a:r>
            <a:r>
              <a:rPr lang="zh-CN" altLang="en-US" sz="2800" dirty="0">
                <a:solidFill>
                  <a:schemeClr val="accent2"/>
                </a:solidFill>
                <a:ea typeface="宋体" panose="02010600030101010101" pitchFamily="2" charset="-122"/>
              </a:rPr>
              <a:t>  </a:t>
            </a:r>
          </a:p>
          <a:p>
            <a:pPr eaLnBrk="1" hangingPunct="1">
              <a:lnSpc>
                <a:spcPct val="90000"/>
              </a:lnSpc>
              <a:buClr>
                <a:schemeClr val="accent2"/>
              </a:buClr>
              <a:buSzPct val="75000"/>
              <a:buFont typeface="Wingdings" pitchFamily="2" charset="2"/>
              <a:buChar char="Ø"/>
            </a:pPr>
            <a:r>
              <a:rPr lang="zh-CN" altLang="en-US" sz="2400" dirty="0">
                <a:latin typeface="楷体_GB2312" pitchFamily="49" charset="-122"/>
                <a:ea typeface="楷体_GB2312" pitchFamily="49" charset="-122"/>
              </a:rPr>
              <a:t>功能性注释嵌在源程序体中，用以描述其后的语句或程序段，也就是解释下面要</a:t>
            </a:r>
            <a:r>
              <a:rPr lang="zh-CN" altLang="en-US" sz="2400" dirty="0">
                <a:ea typeface="楷体_GB2312" pitchFamily="49" charset="-122"/>
              </a:rPr>
              <a:t>“</a:t>
            </a:r>
            <a:r>
              <a:rPr lang="zh-CN" altLang="en-US" sz="2400" dirty="0">
                <a:latin typeface="楷体_GB2312" pitchFamily="49" charset="-122"/>
                <a:ea typeface="楷体_GB2312" pitchFamily="49" charset="-122"/>
              </a:rPr>
              <a:t>做什么</a:t>
            </a:r>
            <a:r>
              <a:rPr lang="zh-CN" altLang="en-US" sz="2400" dirty="0">
                <a:ea typeface="楷体_GB2312" pitchFamily="49" charset="-122"/>
              </a:rPr>
              <a:t>”</a:t>
            </a:r>
            <a:r>
              <a:rPr lang="zh-CN" altLang="en-US" sz="2400" dirty="0">
                <a:latin typeface="楷体_GB2312" pitchFamily="49" charset="-122"/>
                <a:ea typeface="楷体_GB2312" pitchFamily="49" charset="-122"/>
              </a:rPr>
              <a:t>，或是执行了下面的语句会怎么样。</a:t>
            </a:r>
          </a:p>
          <a:p>
            <a:pPr eaLnBrk="1" hangingPunct="1">
              <a:lnSpc>
                <a:spcPct val="90000"/>
              </a:lnSpc>
              <a:buClr>
                <a:schemeClr val="accent2"/>
              </a:buClr>
              <a:buSzPct val="75000"/>
              <a:buFont typeface="Wingdings" pitchFamily="2" charset="2"/>
              <a:buChar char="Ø"/>
            </a:pPr>
            <a:r>
              <a:rPr lang="zh-CN" altLang="en-US" sz="2400" dirty="0">
                <a:latin typeface="楷体_GB2312" pitchFamily="49" charset="-122"/>
                <a:ea typeface="楷体_GB2312" pitchFamily="49" charset="-122"/>
              </a:rPr>
              <a:t>例如，下面的注释行仅仅重复了后面的语句，对于理解它的工作并没有什么作用。</a:t>
            </a:r>
          </a:p>
          <a:p>
            <a:pPr algn="just" eaLnBrk="1" hangingPunct="1">
              <a:lnSpc>
                <a:spcPct val="90000"/>
              </a:lnSpc>
              <a:buFontTx/>
              <a:buNone/>
            </a:pPr>
            <a:r>
              <a:rPr lang="en-US" altLang="zh-CN" sz="2400" dirty="0">
                <a:latin typeface="楷体_GB2312" pitchFamily="49" charset="-122"/>
                <a:ea typeface="楷体_GB2312" pitchFamily="49" charset="-122"/>
              </a:rPr>
              <a:t>/* Add amount to total */</a:t>
            </a:r>
          </a:p>
          <a:p>
            <a:pPr algn="just" eaLnBrk="1" hangingPunct="1">
              <a:lnSpc>
                <a:spcPct val="90000"/>
              </a:lnSpc>
              <a:buFontTx/>
              <a:buNone/>
            </a:pPr>
            <a:r>
              <a:rPr lang="en-US" altLang="zh-CN" sz="2400" dirty="0">
                <a:latin typeface="楷体_GB2312" pitchFamily="49" charset="-122"/>
                <a:ea typeface="楷体_GB2312" pitchFamily="49" charset="-122"/>
              </a:rPr>
              <a:t>total = amount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total;  </a:t>
            </a:r>
          </a:p>
          <a:p>
            <a:pPr algn="just" eaLnBrk="1" hangingPunct="1">
              <a:lnSpc>
                <a:spcPct val="90000"/>
              </a:lnSpc>
              <a:buFontTx/>
              <a:buNone/>
            </a:pPr>
            <a:r>
              <a:rPr lang="zh-CN" altLang="en-US" sz="2400" dirty="0">
                <a:latin typeface="楷体_GB2312" pitchFamily="49" charset="-122"/>
                <a:ea typeface="楷体_GB2312" pitchFamily="49" charset="-122"/>
              </a:rPr>
              <a:t>如果注明把月销售额计入年度总额，便使读者理解了下面语句的意图：</a:t>
            </a:r>
          </a:p>
          <a:p>
            <a:pPr eaLnBrk="1" hangingPunct="1">
              <a:lnSpc>
                <a:spcPct val="90000"/>
              </a:lnSpc>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 Add monthly-sales to annual-total */</a:t>
            </a:r>
            <a:br>
              <a:rPr lang="en-US" altLang="zh-CN" sz="2400" dirty="0">
                <a:latin typeface="楷体_GB2312" pitchFamily="49" charset="-122"/>
                <a:ea typeface="楷体_GB2312" pitchFamily="49" charset="-122"/>
              </a:rPr>
            </a:br>
            <a:r>
              <a:rPr lang="en-US" altLang="zh-CN" sz="2400" dirty="0">
                <a:latin typeface="楷体_GB2312" pitchFamily="49" charset="-122"/>
                <a:ea typeface="楷体_GB2312" pitchFamily="49" charset="-122"/>
              </a:rPr>
              <a:t>      total = amount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total;</a:t>
            </a:r>
            <a:br>
              <a:rPr lang="en-US" altLang="zh-CN" sz="2400" dirty="0">
                <a:latin typeface="楷体_GB2312" pitchFamily="49" charset="-122"/>
                <a:ea typeface="楷体_GB2312" pitchFamily="49" charset="-122"/>
              </a:rPr>
            </a:br>
            <a:endParaRPr lang="en-US" altLang="zh-CN" sz="2400" dirty="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82F4CC2D-0D01-7246-870C-ED8677E6B8BB}"/>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2B220F73-DE35-6943-BB04-ADA6905BD9F1}"/>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10040989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标题 3">
            <a:extLst>
              <a:ext uri="{FF2B5EF4-FFF2-40B4-BE49-F238E27FC236}">
                <a16:creationId xmlns:a16="http://schemas.microsoft.com/office/drawing/2014/main" id="{01666C62-A1D5-FA43-94F8-16F1ED6CA44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5522" name="TextBox 7">
            <a:extLst>
              <a:ext uri="{FF2B5EF4-FFF2-40B4-BE49-F238E27FC236}">
                <a16:creationId xmlns:a16="http://schemas.microsoft.com/office/drawing/2014/main" id="{C659140C-76BC-7647-BF8D-73A571471F15}"/>
              </a:ext>
            </a:extLst>
          </p:cNvPr>
          <p:cNvSpPr txBox="1">
            <a:spLocks noChangeArrowheads="1"/>
          </p:cNvSpPr>
          <p:nvPr/>
        </p:nvSpPr>
        <p:spPr bwMode="auto">
          <a:xfrm>
            <a:off x="519113" y="1363663"/>
            <a:ext cx="8156575"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200">
                <a:latin typeface="宋体" panose="02010600030101010101" pitchFamily="2" charset="-122"/>
              </a:rPr>
              <a:t>    </a:t>
            </a:r>
            <a:r>
              <a:rPr lang="zh-CN" altLang="zh-CN" sz="2200">
                <a:latin typeface="宋体" panose="02010600030101010101" pitchFamily="2" charset="-122"/>
              </a:rPr>
              <a:t>如果在一段时间内，软件系统故障停机时间分别为</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d1</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d2</a:t>
            </a:r>
            <a:r>
              <a:rPr lang="zh-CN" altLang="zh-CN" sz="2200">
                <a:latin typeface="Times New Roman" panose="02020603050405020304" pitchFamily="18" charset="0"/>
                <a:cs typeface="Times New Roman" panose="02020603050405020304" pitchFamily="18" charset="0"/>
              </a:rPr>
              <a:t>，…，</a:t>
            </a:r>
            <a:r>
              <a:rPr lang="zh-CN" altLang="zh-CN" sz="2200">
                <a:latin typeface="宋体" panose="02010600030101010101" pitchFamily="2" charset="-122"/>
              </a:rPr>
              <a:t>正常运行时间分别为</a:t>
            </a:r>
            <a:r>
              <a:rPr lang="en-US" altLang="zh-CN" sz="2200" i="1">
                <a:latin typeface="Times New Roman" panose="02020603050405020304" pitchFamily="18" charset="0"/>
              </a:rPr>
              <a:t>t</a:t>
            </a:r>
            <a:r>
              <a:rPr lang="en-US" altLang="zh-CN" sz="2200" i="1" baseline="-25000">
                <a:latin typeface="Times New Roman" panose="02020603050405020304" pitchFamily="18" charset="0"/>
              </a:rPr>
              <a:t>u1</a:t>
            </a:r>
            <a:r>
              <a:rPr lang="en-US" altLang="zh-CN" sz="2200" i="1">
                <a:latin typeface="Times New Roman" panose="02020603050405020304" pitchFamily="18" charset="0"/>
              </a:rPr>
              <a:t>,t</a:t>
            </a:r>
            <a:r>
              <a:rPr lang="en-US" altLang="zh-CN" sz="2200" i="1" baseline="-25000">
                <a:latin typeface="Times New Roman" panose="02020603050405020304" pitchFamily="18" charset="0"/>
              </a:rPr>
              <a:t>u2</a:t>
            </a:r>
            <a:r>
              <a:rPr lang="zh-CN" altLang="zh-CN" sz="2200" i="1">
                <a:latin typeface="Times New Roman" panose="02020603050405020304" pitchFamily="18" charset="0"/>
              </a:rPr>
              <a:t>，…</a:t>
            </a:r>
            <a:r>
              <a:rPr lang="zh-CN" altLang="zh-CN" sz="2200">
                <a:latin typeface="Times New Roman" panose="02020603050405020304" pitchFamily="18" charset="0"/>
              </a:rPr>
              <a:t>，</a:t>
            </a:r>
            <a:r>
              <a:rPr lang="zh-CN" altLang="zh-CN" sz="2200">
                <a:latin typeface="宋体" panose="02010600030101010101" pitchFamily="2" charset="-122"/>
              </a:rPr>
              <a:t>则系统的稳态可用性为：</a:t>
            </a:r>
            <a:endParaRPr lang="en-US" altLang="zh-CN" sz="2200">
              <a:latin typeface="宋体" panose="02010600030101010101" pitchFamily="2" charset="-122"/>
            </a:endParaRPr>
          </a:p>
        </p:txBody>
      </p:sp>
      <p:sp>
        <p:nvSpPr>
          <p:cNvPr id="2" name="文本框 1">
            <a:extLst>
              <a:ext uri="{FF2B5EF4-FFF2-40B4-BE49-F238E27FC236}">
                <a16:creationId xmlns:a16="http://schemas.microsoft.com/office/drawing/2014/main" id="{83462BAB-7536-C146-8B96-0224352C12A4}"/>
              </a:ext>
            </a:extLst>
          </p:cNvPr>
          <p:cNvSpPr txBox="1">
            <a:spLocks noRot="1" noChangeAspect="1" noMove="1" noResize="1" noEditPoints="1" noAdjustHandles="1" noChangeArrowheads="1" noChangeShapeType="1" noTextEdit="1"/>
          </p:cNvSpPr>
          <p:nvPr/>
        </p:nvSpPr>
        <p:spPr>
          <a:xfrm>
            <a:off x="3203848" y="2348880"/>
            <a:ext cx="2535056" cy="671146"/>
          </a:xfrm>
          <a:prstGeom prst="rect">
            <a:avLst/>
          </a:prstGeom>
          <a:blipFill rotWithShape="0">
            <a:blip r:embed="rId3"/>
            <a:stretch>
              <a:fillRect b="-9091"/>
            </a:stretch>
          </a:blipFill>
        </p:spPr>
        <p:txBody>
          <a:bodyPr/>
          <a:lstStyle/>
          <a:p>
            <a:pPr>
              <a:defRPr/>
            </a:pPr>
            <a:r>
              <a:rPr lang="zh-CN" altLang="en-US">
                <a:noFill/>
                <a:latin typeface="Arial" charset="0"/>
              </a:rPr>
              <a:t> </a:t>
            </a:r>
          </a:p>
        </p:txBody>
      </p:sp>
      <p:sp>
        <p:nvSpPr>
          <p:cNvPr id="235524" name="文本框 2">
            <a:extLst>
              <a:ext uri="{FF2B5EF4-FFF2-40B4-BE49-F238E27FC236}">
                <a16:creationId xmlns:a16="http://schemas.microsoft.com/office/drawing/2014/main" id="{54397AB5-7EC2-FF4F-9DC0-5E589918BCAC}"/>
              </a:ext>
            </a:extLst>
          </p:cNvPr>
          <p:cNvSpPr txBox="1">
            <a:spLocks noChangeArrowheads="1"/>
          </p:cNvSpPr>
          <p:nvPr/>
        </p:nvSpPr>
        <p:spPr bwMode="auto">
          <a:xfrm>
            <a:off x="611188" y="2997200"/>
            <a:ext cx="7993062" cy="1184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zh-CN" sz="2200">
                <a:latin typeface="Arial" panose="020B0604020202020204" pitchFamily="34" charset="0"/>
              </a:rPr>
              <a:t>其中</a:t>
            </a:r>
            <a:r>
              <a:rPr lang="zh-CN" altLang="en-US" sz="2200">
                <a:latin typeface="Arial" panose="020B0604020202020204" pitchFamily="34"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up</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ui</a:t>
            </a:r>
            <a:r>
              <a:rPr lang="zh-CN" altLang="en-US"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down</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t</a:t>
            </a:r>
            <a:r>
              <a:rPr lang="en-US" altLang="zh-CN" sz="2200" i="1" baseline="-25000">
                <a:latin typeface="Times New Roman" panose="02020603050405020304" pitchFamily="18" charset="0"/>
                <a:cs typeface="Times New Roman" panose="02020603050405020304" pitchFamily="18" charset="0"/>
              </a:rPr>
              <a:t>di</a:t>
            </a:r>
          </a:p>
          <a:p>
            <a:pPr eaLnBrk="1" hangingPunct="1">
              <a:spcBef>
                <a:spcPts val="600"/>
              </a:spcBef>
              <a:buFontTx/>
              <a:buNone/>
            </a:pPr>
            <a:r>
              <a:rPr lang="en-US" altLang="zh-CN" sz="2200">
                <a:latin typeface="Arial" panose="020B0604020202020204" pitchFamily="34" charset="0"/>
              </a:rPr>
              <a:t>       </a:t>
            </a:r>
            <a:r>
              <a:rPr lang="zh-CN" altLang="zh-CN" sz="2200">
                <a:latin typeface="Arial" panose="020B0604020202020204" pitchFamily="34" charset="0"/>
              </a:rPr>
              <a:t>如果引入系统平均无故障时间</a:t>
            </a:r>
            <a:r>
              <a:rPr lang="en-US" altLang="zh-CN" sz="2200">
                <a:latin typeface="Times New Roman" panose="02020603050405020304" pitchFamily="18" charset="0"/>
              </a:rPr>
              <a:t>MTTF</a:t>
            </a:r>
            <a:r>
              <a:rPr lang="zh-CN" altLang="zh-CN" sz="2200">
                <a:latin typeface="Arial" panose="020B0604020202020204" pitchFamily="34" charset="0"/>
              </a:rPr>
              <a:t>和平均维修时间</a:t>
            </a:r>
            <a:r>
              <a:rPr lang="en-US" altLang="zh-CN" sz="2200">
                <a:latin typeface="Times New Roman" panose="02020603050405020304" pitchFamily="18" charset="0"/>
              </a:rPr>
              <a:t>MTTR</a:t>
            </a:r>
            <a:r>
              <a:rPr lang="zh-CN" altLang="zh-CN" sz="2200">
                <a:latin typeface="Arial" panose="020B0604020202020204" pitchFamily="34" charset="0"/>
              </a:rPr>
              <a:t>的概念，则</a:t>
            </a:r>
            <a:r>
              <a:rPr lang="zh-CN" altLang="en-US" sz="2200">
                <a:latin typeface="Arial" panose="020B0604020202020204" pitchFamily="34" charset="0"/>
              </a:rPr>
              <a:t>上式变为：</a:t>
            </a:r>
            <a:endParaRPr lang="zh-CN" altLang="en-US" sz="2200" i="1">
              <a:latin typeface="Times New Roman" panose="02020603050405020304" pitchFamily="18" charset="0"/>
            </a:endParaRPr>
          </a:p>
        </p:txBody>
      </p:sp>
      <p:sp>
        <p:nvSpPr>
          <p:cNvPr id="9" name="文本框 8">
            <a:extLst>
              <a:ext uri="{FF2B5EF4-FFF2-40B4-BE49-F238E27FC236}">
                <a16:creationId xmlns:a16="http://schemas.microsoft.com/office/drawing/2014/main" id="{F8E2D219-359C-8B4D-8352-B9965066B28F}"/>
              </a:ext>
            </a:extLst>
          </p:cNvPr>
          <p:cNvSpPr txBox="1">
            <a:spLocks noRot="1" noChangeAspect="1" noMove="1" noResize="1" noEditPoints="1" noAdjustHandles="1" noChangeArrowheads="1" noChangeShapeType="1" noTextEdit="1"/>
          </p:cNvSpPr>
          <p:nvPr/>
        </p:nvSpPr>
        <p:spPr>
          <a:xfrm>
            <a:off x="3366136" y="4005064"/>
            <a:ext cx="2934056" cy="639534"/>
          </a:xfrm>
          <a:prstGeom prst="rect">
            <a:avLst/>
          </a:prstGeom>
          <a:blipFill rotWithShape="0">
            <a:blip r:embed="rId4"/>
            <a:stretch>
              <a:fillRect/>
            </a:stretch>
          </a:blipFill>
        </p:spPr>
        <p:txBody>
          <a:bodyPr/>
          <a:lstStyle/>
          <a:p>
            <a:pPr>
              <a:defRPr/>
            </a:pPr>
            <a:r>
              <a:rPr lang="zh-CN" altLang="en-US">
                <a:noFill/>
                <a:latin typeface="Arial" charset="0"/>
              </a:rPr>
              <a:t> </a:t>
            </a:r>
          </a:p>
        </p:txBody>
      </p:sp>
      <p:sp>
        <p:nvSpPr>
          <p:cNvPr id="235526" name="文本框 3">
            <a:extLst>
              <a:ext uri="{FF2B5EF4-FFF2-40B4-BE49-F238E27FC236}">
                <a16:creationId xmlns:a16="http://schemas.microsoft.com/office/drawing/2014/main" id="{41CF2A6F-9A1A-0D43-A784-BF77086F86BD}"/>
              </a:ext>
            </a:extLst>
          </p:cNvPr>
          <p:cNvSpPr txBox="1">
            <a:spLocks noChangeArrowheads="1"/>
          </p:cNvSpPr>
          <p:nvPr/>
        </p:nvSpPr>
        <p:spPr bwMode="auto">
          <a:xfrm>
            <a:off x="611188" y="4652963"/>
            <a:ext cx="82089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200">
                <a:latin typeface="Arial" panose="020B0604020202020204" pitchFamily="34" charset="0"/>
              </a:rPr>
              <a:t>       </a:t>
            </a:r>
            <a:r>
              <a:rPr lang="zh-CN" altLang="zh-CN" sz="2200">
                <a:latin typeface="Arial" panose="020B0604020202020204" pitchFamily="34" charset="0"/>
              </a:rPr>
              <a:t>平均维修时间</a:t>
            </a:r>
            <a:r>
              <a:rPr lang="en-US" altLang="zh-CN" sz="2200">
                <a:latin typeface="Times New Roman" panose="02020603050405020304" pitchFamily="18" charset="0"/>
                <a:cs typeface="Times New Roman" panose="02020603050405020304" pitchFamily="18" charset="0"/>
              </a:rPr>
              <a:t>MTTR</a:t>
            </a:r>
            <a:r>
              <a:rPr lang="zh-CN" altLang="zh-CN" sz="2200">
                <a:latin typeface="Arial" panose="020B0604020202020204" pitchFamily="34" charset="0"/>
              </a:rPr>
              <a:t>是修复一个故障平均需要的时间，它取决于维护人员的技术水平和对系统的熟悉程度，也和系统的可维护性有重要关系。平均无故障时间</a:t>
            </a:r>
            <a:r>
              <a:rPr lang="en-US" altLang="zh-CN" sz="2200">
                <a:latin typeface="Times New Roman" panose="02020603050405020304" pitchFamily="18" charset="0"/>
              </a:rPr>
              <a:t>MTTF</a:t>
            </a:r>
            <a:r>
              <a:rPr lang="zh-CN" altLang="zh-CN" sz="2200">
                <a:latin typeface="Arial" panose="020B0604020202020204" pitchFamily="34" charset="0"/>
              </a:rPr>
              <a:t>是系统按规格说明书规定成功地运行的平均时间，它主要取决于系统中潜伏的错误的数目</a:t>
            </a:r>
            <a:r>
              <a:rPr lang="zh-CN" altLang="en-US" sz="2200">
                <a:latin typeface="Arial" panose="020B0604020202020204" pitchFamily="34" charset="0"/>
              </a:rPr>
              <a:t>。</a:t>
            </a:r>
          </a:p>
        </p:txBody>
      </p:sp>
      <p:sp>
        <p:nvSpPr>
          <p:cNvPr id="235527" name="1 Título">
            <a:extLst>
              <a:ext uri="{FF2B5EF4-FFF2-40B4-BE49-F238E27FC236}">
                <a16:creationId xmlns:a16="http://schemas.microsoft.com/office/drawing/2014/main" id="{6690FD1A-8F64-F54C-BC47-CB6CFEBFF93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2" name="1 Título">
            <a:extLst>
              <a:ext uri="{FF2B5EF4-FFF2-40B4-BE49-F238E27FC236}">
                <a16:creationId xmlns:a16="http://schemas.microsoft.com/office/drawing/2014/main" id="{63908536-4EAB-9542-93C7-F01D0CA918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7.9.1 </a:t>
            </a:r>
            <a:r>
              <a:rPr lang="zh-CN" altLang="en-US" sz="2400" dirty="0">
                <a:solidFill>
                  <a:srgbClr val="D9D9D9"/>
                </a:solidFill>
                <a:latin typeface="+mn-ea"/>
                <a:ea typeface="+mn-ea"/>
              </a:rPr>
              <a:t>基本概念</a:t>
            </a: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标题 3">
            <a:extLst>
              <a:ext uri="{FF2B5EF4-FFF2-40B4-BE49-F238E27FC236}">
                <a16:creationId xmlns:a16="http://schemas.microsoft.com/office/drawing/2014/main" id="{ADA428F1-1404-824E-8DF3-EDF3998E196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7570" name="内容占位符 4">
            <a:extLst>
              <a:ext uri="{FF2B5EF4-FFF2-40B4-BE49-F238E27FC236}">
                <a16:creationId xmlns:a16="http://schemas.microsoft.com/office/drawing/2014/main" id="{2DB96B83-A568-DD45-961D-B4733C726CB7}"/>
              </a:ext>
            </a:extLst>
          </p:cNvPr>
          <p:cNvSpPr>
            <a:spLocks noGrp="1"/>
          </p:cNvSpPr>
          <p:nvPr>
            <p:ph idx="1"/>
          </p:nvPr>
        </p:nvSpPr>
        <p:spPr>
          <a:xfrm>
            <a:off x="446088"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7.9.2.</a:t>
            </a:r>
            <a:r>
              <a:rPr lang="zh-CN" altLang="en-US" b="1">
                <a:latin typeface="宋体" panose="02010600030101010101" pitchFamily="2" charset="-122"/>
              </a:rPr>
              <a:t>估算平均无故障时间的方法</a:t>
            </a:r>
            <a:endParaRPr lang="zh-CN" altLang="en-US" sz="2800" b="1">
              <a:latin typeface="宋体" panose="02010600030101010101" pitchFamily="2" charset="-122"/>
            </a:endParaRPr>
          </a:p>
        </p:txBody>
      </p:sp>
      <p:sp>
        <p:nvSpPr>
          <p:cNvPr id="237571" name="TextBox 7">
            <a:extLst>
              <a:ext uri="{FF2B5EF4-FFF2-40B4-BE49-F238E27FC236}">
                <a16:creationId xmlns:a16="http://schemas.microsoft.com/office/drawing/2014/main" id="{F2A0D6F3-A0F7-5B4A-B03A-BAA5CFDA599C}"/>
              </a:ext>
            </a:extLst>
          </p:cNvPr>
          <p:cNvSpPr txBox="1">
            <a:spLocks noChangeArrowheads="1"/>
          </p:cNvSpPr>
          <p:nvPr/>
        </p:nvSpPr>
        <p:spPr bwMode="auto">
          <a:xfrm>
            <a:off x="519113" y="1671638"/>
            <a:ext cx="8516937"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1.</a:t>
            </a:r>
            <a:r>
              <a:rPr lang="zh-CN" altLang="en-US" sz="2400" b="1">
                <a:latin typeface="宋体" panose="02010600030101010101" pitchFamily="2" charset="-122"/>
              </a:rPr>
              <a:t>符号</a:t>
            </a:r>
            <a:endParaRPr lang="en-US" altLang="zh-CN" sz="2400" b="1">
              <a:latin typeface="宋体" panose="02010600030101010101" pitchFamily="2" charset="-122"/>
            </a:endParaRPr>
          </a:p>
          <a:p>
            <a:pPr lvl="1">
              <a:spcBef>
                <a:spcPct val="0"/>
              </a:spcBef>
              <a:buFontTx/>
              <a:buNone/>
            </a:pPr>
            <a:r>
              <a:rPr lang="zh-CN" altLang="zh-CN" sz="2400">
                <a:latin typeface="Arial" panose="020B0604020202020204" pitchFamily="34" charset="0"/>
              </a:rPr>
              <a:t>在估算</a:t>
            </a:r>
            <a:r>
              <a:rPr lang="en-US" altLang="zh-CN" sz="2400">
                <a:latin typeface="Times New Roman" panose="02020603050405020304" pitchFamily="18" charset="0"/>
                <a:cs typeface="Times New Roman" panose="02020603050405020304" pitchFamily="18" charset="0"/>
              </a:rPr>
              <a:t>MTTF</a:t>
            </a:r>
            <a:r>
              <a:rPr lang="zh-CN" altLang="zh-CN" sz="2400">
                <a:latin typeface="Arial" panose="020B0604020202020204" pitchFamily="34" charset="0"/>
              </a:rPr>
              <a:t>的过程中使用下述符号表示有关的数量。</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T</a:t>
            </a:r>
            <a:r>
              <a:rPr lang="zh-CN" altLang="zh-CN" sz="2400">
                <a:latin typeface="Arial" panose="020B0604020202020204" pitchFamily="34" charset="0"/>
              </a:rPr>
              <a:t>——测试之前程序中错误总数；</a:t>
            </a:r>
          </a:p>
          <a:p>
            <a:pPr lvl="1">
              <a:spcBef>
                <a:spcPct val="0"/>
              </a:spcBef>
              <a:buFontTx/>
              <a:buNone/>
            </a:pPr>
            <a:r>
              <a:rPr lang="en-US" altLang="zh-CN" sz="2400" i="1">
                <a:latin typeface="Times New Roman" panose="02020603050405020304" pitchFamily="18" charset="0"/>
              </a:rPr>
              <a:t>I</a:t>
            </a:r>
            <a:r>
              <a:rPr lang="en-US" altLang="zh-CN" sz="2400" i="1" baseline="-25000">
                <a:latin typeface="Times New Roman" panose="02020603050405020304" pitchFamily="18" charset="0"/>
              </a:rPr>
              <a:t>T</a:t>
            </a:r>
            <a:r>
              <a:rPr lang="zh-CN" altLang="zh-CN" sz="2400">
                <a:latin typeface="Arial" panose="020B0604020202020204" pitchFamily="34" charset="0"/>
              </a:rPr>
              <a:t>——程序长度</a:t>
            </a:r>
            <a:r>
              <a:rPr lang="en-US" altLang="zh-CN" sz="2400">
                <a:latin typeface="Arial" panose="020B0604020202020204" pitchFamily="34" charset="0"/>
              </a:rPr>
              <a:t>(</a:t>
            </a:r>
            <a:r>
              <a:rPr lang="zh-CN" altLang="zh-CN" sz="2400">
                <a:latin typeface="Arial" panose="020B0604020202020204" pitchFamily="34" charset="0"/>
              </a:rPr>
              <a:t>机器指令总数</a:t>
            </a:r>
            <a:r>
              <a:rPr lang="en-US" altLang="zh-CN" sz="2400">
                <a:latin typeface="Arial" panose="020B0604020202020204" pitchFamily="34" charset="0"/>
              </a:rPr>
              <a:t>)</a:t>
            </a:r>
            <a:r>
              <a:rPr lang="zh-CN" altLang="zh-CN" sz="2400">
                <a:latin typeface="Arial" panose="020B0604020202020204" pitchFamily="34" charset="0"/>
              </a:rPr>
              <a:t>；</a:t>
            </a:r>
          </a:p>
          <a:p>
            <a:pPr lvl="1">
              <a:spcBef>
                <a:spcPct val="0"/>
              </a:spcBef>
              <a:buFontTx/>
              <a:buNone/>
            </a:pPr>
            <a:r>
              <a:rPr lang="en-US" altLang="zh-CN" sz="2400" i="1">
                <a:latin typeface="Times New Roman" panose="02020603050405020304" pitchFamily="18" charset="0"/>
              </a:rPr>
              <a:t>τ</a:t>
            </a:r>
            <a:r>
              <a:rPr lang="zh-CN" altLang="zh-CN" sz="2400">
                <a:latin typeface="Arial" panose="020B0604020202020204" pitchFamily="34" charset="0"/>
              </a:rPr>
              <a:t>——测试</a:t>
            </a:r>
            <a:r>
              <a:rPr lang="en-US" altLang="zh-CN" sz="2400">
                <a:latin typeface="Arial" panose="020B0604020202020204" pitchFamily="34" charset="0"/>
              </a:rPr>
              <a:t>(</a:t>
            </a:r>
            <a:r>
              <a:rPr lang="zh-CN" altLang="zh-CN" sz="2400">
                <a:latin typeface="Arial" panose="020B0604020202020204" pitchFamily="34" charset="0"/>
              </a:rPr>
              <a:t>包括调试</a:t>
            </a:r>
            <a:r>
              <a:rPr lang="en-US" altLang="zh-CN" sz="2400">
                <a:latin typeface="Arial" panose="020B0604020202020204" pitchFamily="34" charset="0"/>
              </a:rPr>
              <a:t>)</a:t>
            </a:r>
            <a:r>
              <a:rPr lang="zh-CN" altLang="zh-CN" sz="2400">
                <a:latin typeface="Arial" panose="020B0604020202020204" pitchFamily="34" charset="0"/>
              </a:rPr>
              <a:t>时间；</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d</a:t>
            </a:r>
            <a:r>
              <a:rPr lang="en-US" altLang="zh-CN" sz="2400" i="1">
                <a:latin typeface="Times New Roman" panose="02020603050405020304" pitchFamily="18" charset="0"/>
              </a:rPr>
              <a:t>(τ)</a:t>
            </a:r>
            <a:r>
              <a:rPr lang="zh-CN" altLang="zh-CN" sz="2400">
                <a:latin typeface="Arial" panose="020B0604020202020204" pitchFamily="34" charset="0"/>
              </a:rPr>
              <a:t>——在</a:t>
            </a:r>
            <a:r>
              <a:rPr lang="en-US" altLang="zh-CN" sz="2400">
                <a:latin typeface="Arial" panose="020B0604020202020204" pitchFamily="34" charset="0"/>
              </a:rPr>
              <a:t>0</a:t>
            </a:r>
            <a:r>
              <a:rPr lang="zh-CN" altLang="zh-CN" sz="2400">
                <a:latin typeface="Arial" panose="020B0604020202020204" pitchFamily="34" charset="0"/>
              </a:rPr>
              <a:t>至</a:t>
            </a:r>
            <a:r>
              <a:rPr lang="zh-CN" altLang="zh-CN" sz="2400" i="1">
                <a:latin typeface="Times New Roman" panose="02020603050405020304" pitchFamily="18" charset="0"/>
              </a:rPr>
              <a:t>τ</a:t>
            </a:r>
            <a:r>
              <a:rPr lang="zh-CN" altLang="zh-CN" sz="2400">
                <a:latin typeface="Arial" panose="020B0604020202020204" pitchFamily="34" charset="0"/>
              </a:rPr>
              <a:t>期间发现的错误数；</a:t>
            </a:r>
          </a:p>
          <a:p>
            <a:pPr lvl="1">
              <a:spcBef>
                <a:spcPct val="0"/>
              </a:spcBef>
              <a:buFontTx/>
              <a:buNone/>
            </a:pPr>
            <a:r>
              <a:rPr lang="en-US" altLang="zh-CN" sz="2400" i="1">
                <a:latin typeface="Times New Roman" panose="02020603050405020304" pitchFamily="18" charset="0"/>
              </a:rPr>
              <a:t>E</a:t>
            </a:r>
            <a:r>
              <a:rPr lang="en-US" altLang="zh-CN" sz="2400" i="1" baseline="-25000">
                <a:latin typeface="Times New Roman" panose="02020603050405020304" pitchFamily="18" charset="0"/>
              </a:rPr>
              <a:t>c</a:t>
            </a:r>
            <a:r>
              <a:rPr lang="en-US" altLang="zh-CN" sz="2400" i="1">
                <a:latin typeface="Times New Roman" panose="02020603050405020304" pitchFamily="18" charset="0"/>
              </a:rPr>
              <a:t>(τ)</a:t>
            </a:r>
            <a:r>
              <a:rPr lang="zh-CN" altLang="zh-CN" sz="2400">
                <a:latin typeface="Arial" panose="020B0604020202020204" pitchFamily="34" charset="0"/>
              </a:rPr>
              <a:t>——在</a:t>
            </a:r>
            <a:r>
              <a:rPr lang="en-US" altLang="zh-CN" sz="2400">
                <a:latin typeface="Arial" panose="020B0604020202020204" pitchFamily="34" charset="0"/>
              </a:rPr>
              <a:t>0</a:t>
            </a:r>
            <a:r>
              <a:rPr lang="zh-CN" altLang="zh-CN" sz="2400">
                <a:latin typeface="Arial" panose="020B0604020202020204" pitchFamily="34" charset="0"/>
              </a:rPr>
              <a:t>至</a:t>
            </a:r>
            <a:r>
              <a:rPr lang="zh-CN" altLang="zh-CN" sz="2400" i="1">
                <a:latin typeface="Times New Roman" panose="02020603050405020304" pitchFamily="18" charset="0"/>
              </a:rPr>
              <a:t>τ</a:t>
            </a:r>
            <a:r>
              <a:rPr lang="zh-CN" altLang="zh-CN" sz="2400">
                <a:latin typeface="Arial" panose="020B0604020202020204" pitchFamily="34" charset="0"/>
              </a:rPr>
              <a:t>期间改正的错误数。</a:t>
            </a:r>
            <a:endParaRPr lang="en-US" altLang="zh-CN" sz="2400">
              <a:latin typeface="Arial" panose="020B0604020202020204" pitchFamily="34" charset="0"/>
            </a:endParaRPr>
          </a:p>
          <a:p>
            <a:pPr>
              <a:spcBef>
                <a:spcPts val="12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基本假定</a:t>
            </a:r>
            <a:endParaRPr lang="en-US" altLang="zh-CN" sz="2400" b="1">
              <a:latin typeface="宋体" panose="02010600030101010101" pitchFamily="2" charset="-122"/>
            </a:endParaRPr>
          </a:p>
          <a:p>
            <a:pPr lvl="1">
              <a:spcBef>
                <a:spcPct val="0"/>
              </a:spcBef>
              <a:buFontTx/>
              <a:buNone/>
            </a:pPr>
            <a:r>
              <a:rPr lang="en-US" altLang="zh-CN" sz="2400">
                <a:latin typeface="宋体" panose="02010600030101010101" pitchFamily="2" charset="-122"/>
              </a:rPr>
              <a:t>(1) </a:t>
            </a:r>
            <a:r>
              <a:rPr lang="zh-CN" altLang="zh-CN" sz="2400">
                <a:latin typeface="Arial" panose="020B0604020202020204" pitchFamily="34" charset="0"/>
              </a:rPr>
              <a:t>在类似的程序中，单位长度里的错误数</a:t>
            </a:r>
            <a:r>
              <a:rPr lang="en-US" altLang="zh-CN" sz="2400">
                <a:latin typeface="Times New Roman" panose="02020603050405020304" pitchFamily="18" charset="0"/>
              </a:rPr>
              <a:t>ET/IT</a:t>
            </a:r>
            <a:r>
              <a:rPr lang="zh-CN" altLang="zh-CN" sz="2400">
                <a:latin typeface="Arial" panose="020B0604020202020204" pitchFamily="34" charset="0"/>
              </a:rPr>
              <a:t>近似为常数。美国的一些统计数字表明，通常</a:t>
            </a:r>
            <a:endParaRPr lang="en-US" altLang="zh-CN" sz="2400">
              <a:latin typeface="Arial" panose="020B0604020202020204" pitchFamily="34" charset="0"/>
            </a:endParaRPr>
          </a:p>
          <a:p>
            <a:pPr lvl="1" algn="ctr">
              <a:spcBef>
                <a:spcPct val="0"/>
              </a:spcBef>
              <a:buFontTx/>
              <a:buNone/>
            </a:pPr>
            <a:r>
              <a:rPr lang="en-US" altLang="zh-CN" sz="2400">
                <a:latin typeface="Times New Roman" panose="02020603050405020304" pitchFamily="18" charset="0"/>
              </a:rPr>
              <a:t>0.5</a:t>
            </a:r>
            <a:r>
              <a:rPr lang="zh-CN" altLang="zh-CN" sz="2400">
                <a:latin typeface="Times New Roman" panose="02020603050405020304" pitchFamily="18" charset="0"/>
              </a:rPr>
              <a:t>×</a:t>
            </a:r>
            <a:r>
              <a:rPr lang="en-US" altLang="zh-CN" sz="2400">
                <a:latin typeface="Times New Roman" panose="02020603050405020304" pitchFamily="18" charset="0"/>
              </a:rPr>
              <a:t>10-2</a:t>
            </a:r>
            <a:r>
              <a:rPr lang="zh-CN" altLang="zh-CN" sz="2400">
                <a:latin typeface="Times New Roman" panose="02020603050405020304" pitchFamily="18" charset="0"/>
              </a:rPr>
              <a:t>≤</a:t>
            </a:r>
            <a:r>
              <a:rPr lang="en-US" altLang="zh-CN" sz="2400">
                <a:latin typeface="Times New Roman" panose="02020603050405020304" pitchFamily="18" charset="0"/>
              </a:rPr>
              <a:t>ET/IT</a:t>
            </a:r>
            <a:r>
              <a:rPr lang="zh-CN" altLang="zh-CN" sz="2400">
                <a:latin typeface="Times New Roman" panose="02020603050405020304" pitchFamily="18" charset="0"/>
              </a:rPr>
              <a:t>≤</a:t>
            </a:r>
            <a:r>
              <a:rPr lang="en-US" altLang="zh-CN" sz="2400">
                <a:latin typeface="Times New Roman" panose="02020603050405020304" pitchFamily="18" charset="0"/>
              </a:rPr>
              <a:t>2</a:t>
            </a:r>
            <a:r>
              <a:rPr lang="zh-CN" altLang="zh-CN" sz="2400">
                <a:latin typeface="Times New Roman" panose="02020603050405020304" pitchFamily="18" charset="0"/>
              </a:rPr>
              <a:t>×</a:t>
            </a:r>
            <a:r>
              <a:rPr lang="en-US" altLang="zh-CN" sz="2400">
                <a:latin typeface="Times New Roman" panose="02020603050405020304" pitchFamily="18" charset="0"/>
              </a:rPr>
              <a:t>10-2</a:t>
            </a:r>
            <a:endParaRPr lang="en-US" altLang="zh-CN" sz="2400" b="1">
              <a:latin typeface="Times New Roman" panose="02020603050405020304" pitchFamily="18" charset="0"/>
            </a:endParaRPr>
          </a:p>
        </p:txBody>
      </p:sp>
      <p:sp>
        <p:nvSpPr>
          <p:cNvPr id="237572" name="1 Título">
            <a:extLst>
              <a:ext uri="{FF2B5EF4-FFF2-40B4-BE49-F238E27FC236}">
                <a16:creationId xmlns:a16="http://schemas.microsoft.com/office/drawing/2014/main" id="{DF009260-AB69-7D41-9C7A-1A59C083211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37573" name="1 Título">
            <a:extLst>
              <a:ext uri="{FF2B5EF4-FFF2-40B4-BE49-F238E27FC236}">
                <a16:creationId xmlns:a16="http://schemas.microsoft.com/office/drawing/2014/main" id="{55876B46-586E-B642-9C6A-80F299DBF21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标题 3">
            <a:extLst>
              <a:ext uri="{FF2B5EF4-FFF2-40B4-BE49-F238E27FC236}">
                <a16:creationId xmlns:a16="http://schemas.microsoft.com/office/drawing/2014/main" id="{C84FACC7-617E-5349-92D3-6BB7C4F0238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39618" name="TextBox 7">
            <a:extLst>
              <a:ext uri="{FF2B5EF4-FFF2-40B4-BE49-F238E27FC236}">
                <a16:creationId xmlns:a16="http://schemas.microsoft.com/office/drawing/2014/main" id="{FB171BC9-54F3-4649-8524-77C821F51A6E}"/>
              </a:ext>
            </a:extLst>
          </p:cNvPr>
          <p:cNvSpPr txBox="1">
            <a:spLocks noChangeArrowheads="1"/>
          </p:cNvSpPr>
          <p:nvPr/>
        </p:nvSpPr>
        <p:spPr bwMode="auto">
          <a:xfrm>
            <a:off x="374650" y="1196975"/>
            <a:ext cx="8518525" cy="482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nSpc>
                <a:spcPts val="2900"/>
              </a:lnSpc>
              <a:spcBef>
                <a:spcPct val="0"/>
              </a:spcBef>
              <a:buFontTx/>
              <a:buNone/>
            </a:pPr>
            <a:r>
              <a:rPr lang="en-US" altLang="zh-CN" sz="2200">
                <a:latin typeface="Times New Roman" panose="02020603050405020304" pitchFamily="18" charset="0"/>
                <a:cs typeface="Times New Roman" panose="02020603050405020304" pitchFamily="18" charset="0"/>
              </a:rPr>
              <a:t>(2) </a:t>
            </a:r>
            <a:r>
              <a:rPr lang="zh-CN" altLang="zh-CN" sz="2200">
                <a:latin typeface="Arial" panose="020B0604020202020204" pitchFamily="34" charset="0"/>
                <a:cs typeface="Times New Roman" panose="02020603050405020304" pitchFamily="18" charset="0"/>
              </a:rPr>
              <a:t>失效率正比于软件中剩余的</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潜藏的</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错误数，而平均无故障时间</a:t>
            </a:r>
            <a:r>
              <a:rPr lang="en-US" altLang="zh-CN" sz="2200">
                <a:latin typeface="Times New Roman" panose="02020603050405020304" pitchFamily="18" charset="0"/>
                <a:cs typeface="Times New Roman" panose="02020603050405020304" pitchFamily="18" charset="0"/>
              </a:rPr>
              <a:t>MTTF</a:t>
            </a:r>
            <a:r>
              <a:rPr lang="zh-CN" altLang="zh-CN" sz="2200">
                <a:latin typeface="Arial" panose="020B0604020202020204" pitchFamily="34" charset="0"/>
                <a:cs typeface="Times New Roman" panose="02020603050405020304" pitchFamily="18" charset="0"/>
              </a:rPr>
              <a:t>与剩余的错误数成反比。</a:t>
            </a:r>
            <a:endParaRPr lang="en-US" altLang="zh-CN" sz="2200">
              <a:latin typeface="Arial" panose="020B0604020202020204" pitchFamily="34" charset="0"/>
              <a:cs typeface="Times New Roman" panose="02020603050405020304" pitchFamily="18" charset="0"/>
            </a:endParaRPr>
          </a:p>
          <a:p>
            <a:pPr lvl="1">
              <a:lnSpc>
                <a:spcPts val="2900"/>
              </a:lnSpc>
              <a:spcBef>
                <a:spcPts val="1200"/>
              </a:spcBef>
              <a:buFontTx/>
              <a:buNone/>
            </a:pPr>
            <a:r>
              <a:rPr lang="en-US" altLang="zh-CN" sz="2200">
                <a:latin typeface="Arial" panose="020B0604020202020204" pitchFamily="34" charset="0"/>
                <a:cs typeface="Times New Roman" panose="02020603050405020304" pitchFamily="18" charset="0"/>
              </a:rPr>
              <a:t>(3) </a:t>
            </a:r>
            <a:r>
              <a:rPr lang="zh-CN" altLang="zh-CN" sz="2200">
                <a:latin typeface="Arial" panose="020B0604020202020204" pitchFamily="34" charset="0"/>
                <a:cs typeface="Times New Roman" panose="02020603050405020304" pitchFamily="18" charset="0"/>
              </a:rPr>
              <a:t>假设发现的每一个错误都立即正确地改正了</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即调试过程没有引入新的错误</a:t>
            </a:r>
            <a:r>
              <a:rPr lang="en-US" altLang="zh-CN"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。因此</a:t>
            </a:r>
            <a:r>
              <a:rPr lang="zh-CN" altLang="en-US" sz="2200">
                <a:latin typeface="Arial" panose="020B0604020202020204" pitchFamily="34" charset="0"/>
                <a:cs typeface="Times New Roman" panose="02020603050405020304" pitchFamily="18" charset="0"/>
              </a:rPr>
              <a:t>，</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d</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a:t>
            </a:r>
            <a:r>
              <a:rPr lang="zh-CN" altLang="en-US" sz="2200">
                <a:latin typeface="Times New Roman" panose="02020603050405020304" pitchFamily="18"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剩余的错误数为</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r</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T  </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a:t>
            </a:r>
            <a:r>
              <a:rPr lang="zh-CN" altLang="en-US" sz="2200">
                <a:latin typeface="Arial" panose="020B0604020202020204" pitchFamily="34" charset="0"/>
                <a:cs typeface="Times New Roman" panose="02020603050405020304" pitchFamily="18" charset="0"/>
              </a:rPr>
              <a:t>，</a:t>
            </a:r>
            <a:r>
              <a:rPr lang="zh-CN" altLang="zh-CN" sz="2200">
                <a:latin typeface="Arial" panose="020B0604020202020204" pitchFamily="34" charset="0"/>
                <a:cs typeface="Times New Roman" panose="02020603050405020304" pitchFamily="18" charset="0"/>
              </a:rPr>
              <a:t>单位长度程序中剩余的错误数为</a:t>
            </a:r>
            <a:r>
              <a:rPr lang="zh-CN" altLang="zh-CN" sz="2200" i="1">
                <a:latin typeface="Times New Roman" panose="02020603050405020304" pitchFamily="18" charset="0"/>
                <a:cs typeface="Times New Roman" panose="02020603050405020304" pitchFamily="18" charset="0"/>
              </a:rPr>
              <a:t>ε</a:t>
            </a:r>
            <a:r>
              <a:rPr lang="en-US" altLang="zh-CN" sz="2200" i="1" baseline="-25000">
                <a:latin typeface="Times New Roman" panose="02020603050405020304" pitchFamily="18" charset="0"/>
                <a:cs typeface="Times New Roman" panose="02020603050405020304" pitchFamily="18" charset="0"/>
              </a:rPr>
              <a:t>r</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)=E</a:t>
            </a:r>
            <a:r>
              <a:rPr lang="en-US" altLang="zh-CN" sz="2200" i="1" baseline="-25000">
                <a:latin typeface="Times New Roman" panose="02020603050405020304" pitchFamily="18" charset="0"/>
                <a:cs typeface="Times New Roman" panose="02020603050405020304" pitchFamily="18" charset="0"/>
              </a:rPr>
              <a:t>T</a:t>
            </a:r>
            <a:r>
              <a:rPr lang="en-US" altLang="zh-CN" sz="2200" i="1">
                <a:latin typeface="Times New Roman" panose="02020603050405020304" pitchFamily="18" charset="0"/>
                <a:cs typeface="Times New Roman" panose="02020603050405020304" pitchFamily="18" charset="0"/>
              </a:rPr>
              <a:t>/I</a:t>
            </a:r>
            <a:r>
              <a:rPr lang="en-US" altLang="zh-CN" sz="2200" i="1" baseline="-25000">
                <a:latin typeface="Times New Roman" panose="02020603050405020304" pitchFamily="18" charset="0"/>
                <a:cs typeface="Times New Roman" panose="02020603050405020304" pitchFamily="18" charset="0"/>
              </a:rPr>
              <a:t>T  </a:t>
            </a:r>
            <a:r>
              <a:rPr lang="en-US" altLang="zh-CN" sz="2200" i="1">
                <a:latin typeface="Times New Roman" panose="02020603050405020304" pitchFamily="18" charset="0"/>
                <a:cs typeface="Times New Roman" panose="02020603050405020304" pitchFamily="18" charset="0"/>
              </a:rPr>
              <a:t>-  E</a:t>
            </a:r>
            <a:r>
              <a:rPr lang="en-US" altLang="zh-CN" sz="2200" i="1" baseline="-25000">
                <a:latin typeface="Times New Roman" panose="02020603050405020304" pitchFamily="18" charset="0"/>
                <a:cs typeface="Times New Roman" panose="02020603050405020304" pitchFamily="18" charset="0"/>
              </a:rPr>
              <a:t>c</a:t>
            </a:r>
            <a:r>
              <a:rPr lang="en-US" altLang="zh-CN" sz="2200" i="1">
                <a:latin typeface="Times New Roman" panose="02020603050405020304" pitchFamily="18" charset="0"/>
                <a:cs typeface="Times New Roman" panose="02020603050405020304" pitchFamily="18" charset="0"/>
              </a:rPr>
              <a:t>(</a:t>
            </a:r>
            <a:r>
              <a:rPr lang="zh-CN" altLang="zh-CN" sz="2200" i="1">
                <a:latin typeface="Times New Roman" panose="02020603050405020304" pitchFamily="18" charset="0"/>
                <a:cs typeface="Times New Roman" panose="02020603050405020304" pitchFamily="18" charset="0"/>
              </a:rPr>
              <a:t>τ</a:t>
            </a:r>
            <a:r>
              <a:rPr lang="en-US" altLang="zh-CN" sz="2200" i="1">
                <a:latin typeface="Times New Roman" panose="02020603050405020304" pitchFamily="18" charset="0"/>
                <a:cs typeface="Times New Roman" panose="02020603050405020304" pitchFamily="18" charset="0"/>
              </a:rPr>
              <a:t>)/I</a:t>
            </a:r>
            <a:r>
              <a:rPr lang="en-US" altLang="zh-CN" sz="2200" i="1" baseline="-25000">
                <a:latin typeface="Times New Roman" panose="02020603050405020304" pitchFamily="18" charset="0"/>
                <a:cs typeface="Times New Roman" panose="02020603050405020304" pitchFamily="18" charset="0"/>
              </a:rPr>
              <a:t>T</a:t>
            </a:r>
            <a:r>
              <a:rPr lang="zh-CN" altLang="en-US" sz="2200">
                <a:latin typeface="Arial" panose="020B0604020202020204" pitchFamily="34" charset="0"/>
                <a:cs typeface="Times New Roman" panose="02020603050405020304" pitchFamily="18" charset="0"/>
              </a:rPr>
              <a:t>。</a:t>
            </a:r>
            <a:endParaRPr lang="en-US" altLang="zh-CN" sz="2200">
              <a:latin typeface="Arial" panose="020B0604020202020204" pitchFamily="34" charset="0"/>
              <a:cs typeface="Times New Roman" panose="02020603050405020304" pitchFamily="18" charset="0"/>
            </a:endParaRPr>
          </a:p>
          <a:p>
            <a:pPr>
              <a:lnSpc>
                <a:spcPts val="3200"/>
              </a:lnSpc>
              <a:spcBef>
                <a:spcPts val="1200"/>
              </a:spcBef>
              <a:buFontTx/>
              <a:buNone/>
            </a:pPr>
            <a:r>
              <a:rPr lang="en-US" altLang="zh-CN" sz="2400" b="1">
                <a:latin typeface="Times New Roman" panose="02020603050405020304" pitchFamily="18" charset="0"/>
                <a:cs typeface="Times New Roman" panose="02020603050405020304" pitchFamily="18" charset="0"/>
              </a:rPr>
              <a:t>3.</a:t>
            </a:r>
            <a:r>
              <a:rPr lang="zh-CN" altLang="zh-CN" sz="2400" b="1">
                <a:latin typeface="Arial" panose="020B0604020202020204" pitchFamily="34" charset="0"/>
                <a:cs typeface="Times New Roman" panose="02020603050405020304" pitchFamily="18" charset="0"/>
              </a:rPr>
              <a:t>估算平均无故障时间</a:t>
            </a:r>
            <a:endParaRPr lang="en-US" altLang="zh-CN" sz="2400" b="1">
              <a:latin typeface="Arial" panose="020B0604020202020204" pitchFamily="34" charset="0"/>
              <a:cs typeface="Times New Roman" panose="02020603050405020304" pitchFamily="18" charset="0"/>
            </a:endParaRPr>
          </a:p>
          <a:p>
            <a:pPr>
              <a:lnSpc>
                <a:spcPts val="2800"/>
              </a:lnSpc>
              <a:spcBef>
                <a:spcPct val="0"/>
              </a:spcBef>
              <a:buFontTx/>
              <a:buNone/>
            </a:pPr>
            <a:r>
              <a:rPr lang="en-US" altLang="zh-CN" sz="2400">
                <a:latin typeface="Arial" panose="020B0604020202020204" pitchFamily="34" charset="0"/>
                <a:cs typeface="Times New Roman" panose="02020603050405020304" pitchFamily="18" charset="0"/>
              </a:rPr>
              <a:t>        </a:t>
            </a:r>
            <a:r>
              <a:rPr lang="zh-CN" altLang="zh-CN" sz="2200">
                <a:latin typeface="Arial" panose="020B0604020202020204" pitchFamily="34" charset="0"/>
                <a:cs typeface="Times New Roman" panose="02020603050405020304" pitchFamily="18" charset="0"/>
              </a:rPr>
              <a:t>经验表明，平均无故障时间与单位长度程序中剩余的错误数成反比，即</a:t>
            </a:r>
            <a:r>
              <a:rPr lang="zh-CN" altLang="en-US" sz="2200">
                <a:latin typeface="Arial" panose="020B0604020202020204" pitchFamily="34" charset="0"/>
                <a:cs typeface="Times New Roman" panose="02020603050405020304" pitchFamily="18" charset="0"/>
              </a:rPr>
              <a:t>：</a:t>
            </a:r>
            <a:endParaRPr lang="en-US" altLang="zh-CN" sz="2200">
              <a:latin typeface="Arial" panose="020B0604020202020204" pitchFamily="34" charset="0"/>
              <a:cs typeface="Times New Roman" panose="02020603050405020304" pitchFamily="18" charset="0"/>
            </a:endParaRP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p>
          <a:p>
            <a:pPr>
              <a:lnSpc>
                <a:spcPts val="2800"/>
              </a:lnSpc>
              <a:spcBef>
                <a:spcPct val="0"/>
              </a:spcBef>
              <a:buFontTx/>
              <a:buNone/>
            </a:pPr>
            <a:r>
              <a:rPr lang="en-US" altLang="zh-CN" sz="2200">
                <a:latin typeface="Arial" panose="020B0604020202020204" pitchFamily="34" charset="0"/>
                <a:cs typeface="Times New Roman" panose="02020603050405020304" pitchFamily="18" charset="0"/>
              </a:rPr>
              <a:t>       </a:t>
            </a:r>
            <a:r>
              <a:rPr lang="zh-CN" altLang="zh-CN" sz="2200">
                <a:latin typeface="Arial" panose="020B0604020202020204" pitchFamily="34" charset="0"/>
                <a:cs typeface="Times New Roman" panose="02020603050405020304" pitchFamily="18" charset="0"/>
              </a:rPr>
              <a:t>其中</a:t>
            </a:r>
            <a:r>
              <a:rPr lang="zh-CN" altLang="en-US" sz="2200">
                <a:latin typeface="Arial" panose="020B0604020202020204" pitchFamily="34" charset="0"/>
                <a:cs typeface="Times New Roman" panose="02020603050405020304" pitchFamily="18" charset="0"/>
              </a:rPr>
              <a:t>，</a:t>
            </a:r>
            <a:r>
              <a:rPr lang="en-US" altLang="zh-CN" sz="2200">
                <a:latin typeface="Arial" panose="020B0604020202020204" pitchFamily="34" charset="0"/>
                <a:cs typeface="Times New Roman" panose="02020603050405020304" pitchFamily="18" charset="0"/>
              </a:rPr>
              <a:t>K</a:t>
            </a:r>
            <a:r>
              <a:rPr lang="zh-CN" altLang="zh-CN" sz="2200">
                <a:latin typeface="Arial" panose="020B0604020202020204" pitchFamily="34" charset="0"/>
                <a:cs typeface="Times New Roman" panose="02020603050405020304" pitchFamily="18" charset="0"/>
              </a:rPr>
              <a:t>为常数，它的值应该根据经验选取。美国的一些统计数字表明，</a:t>
            </a:r>
            <a:r>
              <a:rPr lang="en-US" altLang="zh-CN" sz="2200">
                <a:latin typeface="Arial" panose="020B0604020202020204" pitchFamily="34" charset="0"/>
                <a:cs typeface="Times New Roman" panose="02020603050405020304" pitchFamily="18" charset="0"/>
              </a:rPr>
              <a:t>K</a:t>
            </a:r>
            <a:r>
              <a:rPr lang="zh-CN" altLang="zh-CN" sz="2200">
                <a:latin typeface="Arial" panose="020B0604020202020204" pitchFamily="34" charset="0"/>
                <a:cs typeface="Times New Roman" panose="02020603050405020304" pitchFamily="18" charset="0"/>
              </a:rPr>
              <a:t>的典型值是</a:t>
            </a:r>
            <a:r>
              <a:rPr lang="en-US" altLang="zh-CN" sz="2200">
                <a:latin typeface="宋体" panose="02010600030101010101" pitchFamily="2" charset="-122"/>
                <a:cs typeface="Times New Roman" panose="02020603050405020304" pitchFamily="18" charset="0"/>
              </a:rPr>
              <a:t>200</a:t>
            </a:r>
            <a:r>
              <a:rPr lang="zh-CN" altLang="zh-CN" sz="2200">
                <a:latin typeface="Arial" panose="020B0604020202020204" pitchFamily="34" charset="0"/>
                <a:cs typeface="Times New Roman" panose="02020603050405020304" pitchFamily="18" charset="0"/>
              </a:rPr>
              <a:t>。</a:t>
            </a:r>
            <a:endParaRPr lang="en-US" altLang="zh-CN" sz="2200" b="1">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C15838E1-27F9-0F49-B7FF-C1E1B1D8A71E}"/>
              </a:ext>
            </a:extLst>
          </p:cNvPr>
          <p:cNvSpPr txBox="1">
            <a:spLocks noRot="1" noChangeAspect="1" noMove="1" noResize="1" noEditPoints="1" noAdjustHandles="1" noChangeArrowheads="1" noChangeShapeType="1" noTextEdit="1"/>
          </p:cNvSpPr>
          <p:nvPr/>
        </p:nvSpPr>
        <p:spPr>
          <a:xfrm>
            <a:off x="2316163" y="4581128"/>
            <a:ext cx="4560093" cy="696153"/>
          </a:xfrm>
          <a:prstGeom prst="rect">
            <a:avLst/>
          </a:prstGeom>
          <a:blipFill rotWithShape="0">
            <a:blip r:embed="rId3"/>
            <a:stretch>
              <a:fillRect/>
            </a:stretch>
          </a:blipFill>
        </p:spPr>
        <p:txBody>
          <a:bodyPr/>
          <a:lstStyle/>
          <a:p>
            <a:pPr>
              <a:defRPr/>
            </a:pPr>
            <a:r>
              <a:rPr lang="zh-CN" altLang="en-US">
                <a:noFill/>
                <a:latin typeface="Arial" charset="0"/>
              </a:rPr>
              <a:t> </a:t>
            </a:r>
          </a:p>
        </p:txBody>
      </p:sp>
      <p:sp>
        <p:nvSpPr>
          <p:cNvPr id="239620" name="1 Título">
            <a:extLst>
              <a:ext uri="{FF2B5EF4-FFF2-40B4-BE49-F238E27FC236}">
                <a16:creationId xmlns:a16="http://schemas.microsoft.com/office/drawing/2014/main" id="{A449EB89-E4BC-0D46-9F05-B597530AC04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39621" name="1 Título">
            <a:extLst>
              <a:ext uri="{FF2B5EF4-FFF2-40B4-BE49-F238E27FC236}">
                <a16:creationId xmlns:a16="http://schemas.microsoft.com/office/drawing/2014/main" id="{AF5147CE-2694-8A4C-A962-7CBD1965BF7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标题 3">
            <a:extLst>
              <a:ext uri="{FF2B5EF4-FFF2-40B4-BE49-F238E27FC236}">
                <a16:creationId xmlns:a16="http://schemas.microsoft.com/office/drawing/2014/main" id="{B8B504E7-D4A5-8C4F-8F16-2A922D07908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41666" name="TextBox 7">
            <a:extLst>
              <a:ext uri="{FF2B5EF4-FFF2-40B4-BE49-F238E27FC236}">
                <a16:creationId xmlns:a16="http://schemas.microsoft.com/office/drawing/2014/main" id="{D1E04EB0-6AE8-224E-AEA8-9324A254862A}"/>
              </a:ext>
            </a:extLst>
          </p:cNvPr>
          <p:cNvSpPr txBox="1">
            <a:spLocks noChangeArrowheads="1"/>
          </p:cNvSpPr>
          <p:nvPr/>
        </p:nvSpPr>
        <p:spPr bwMode="auto">
          <a:xfrm>
            <a:off x="519113" y="1196975"/>
            <a:ext cx="8374062" cy="486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200"/>
              </a:lnSpc>
              <a:spcBef>
                <a:spcPct val="0"/>
              </a:spcBef>
              <a:buFontTx/>
              <a:buNone/>
            </a:pPr>
            <a:r>
              <a:rPr lang="en-US" altLang="zh-CN" sz="2400" b="1">
                <a:latin typeface="宋体" panose="02010600030101010101" pitchFamily="2" charset="-122"/>
              </a:rPr>
              <a:t>4.</a:t>
            </a:r>
            <a:r>
              <a:rPr lang="zh-CN" altLang="en-US" sz="2400" b="1">
                <a:latin typeface="宋体" panose="02010600030101010101" pitchFamily="2" charset="-122"/>
              </a:rPr>
              <a:t>符号</a:t>
            </a:r>
            <a:endParaRPr lang="en-US" altLang="zh-CN" sz="2400" b="1">
              <a:latin typeface="宋体" panose="02010600030101010101" pitchFamily="2" charset="-122"/>
            </a:endParaRPr>
          </a:p>
          <a:p>
            <a:pPr>
              <a:lnSpc>
                <a:spcPts val="3200"/>
              </a:lnSpc>
              <a:spcBef>
                <a:spcPct val="0"/>
              </a:spcBef>
              <a:buFontTx/>
              <a:buNone/>
            </a:pPr>
            <a:r>
              <a:rPr lang="en-US" altLang="zh-CN" sz="2400" b="1">
                <a:latin typeface="宋体" panose="02010600030101010101" pitchFamily="2" charset="-122"/>
              </a:rPr>
              <a:t>(1) </a:t>
            </a:r>
            <a:r>
              <a:rPr lang="zh-CN" altLang="en-US" sz="2400" b="1">
                <a:latin typeface="宋体" panose="02010600030101010101" pitchFamily="2" charset="-122"/>
              </a:rPr>
              <a:t>植入错误法</a:t>
            </a:r>
            <a:endParaRPr lang="en-US" altLang="zh-CN" sz="2400" b="1">
              <a:latin typeface="宋体" panose="02010600030101010101" pitchFamily="2" charset="-122"/>
            </a:endParaRPr>
          </a:p>
          <a:p>
            <a:pPr>
              <a:lnSpc>
                <a:spcPts val="3400"/>
              </a:lnSpc>
              <a:spcBef>
                <a:spcPts val="1200"/>
              </a:spcBef>
              <a:buFontTx/>
              <a:buNone/>
            </a:pPr>
            <a:r>
              <a:rPr lang="en-US" altLang="zh-CN" sz="2400">
                <a:latin typeface="Arial" panose="020B0604020202020204" pitchFamily="34" charset="0"/>
              </a:rPr>
              <a:t>        </a:t>
            </a:r>
            <a:r>
              <a:rPr lang="zh-CN" altLang="zh-CN" sz="2400">
                <a:latin typeface="宋体" panose="02010600030101010101" pitchFamily="2" charset="-122"/>
              </a:rPr>
              <a:t>在测试之前由专人在程序中随机地植入一些错误，测试之后，根据测试小组发现的错误中原有的和植入的两种错误的比例，来估计程序中原有错误的总数</a:t>
            </a:r>
            <a:r>
              <a:rPr lang="en-US" altLang="zh-CN" sz="2400" i="1">
                <a:latin typeface="宋体" panose="02010600030101010101" pitchFamily="2" charset="-122"/>
                <a:cs typeface="Times New Roman" panose="02020603050405020304" pitchFamily="18" charset="0"/>
              </a:rPr>
              <a:t>E</a:t>
            </a:r>
            <a:r>
              <a:rPr lang="en-US" altLang="zh-CN" sz="2400" i="1" baseline="-25000">
                <a:latin typeface="宋体" panose="02010600030101010101" pitchFamily="2" charset="-122"/>
                <a:cs typeface="Times New Roman" panose="02020603050405020304" pitchFamily="18" charset="0"/>
              </a:rPr>
              <a:t>T</a:t>
            </a:r>
            <a:r>
              <a:rPr lang="zh-CN" altLang="zh-CN" sz="2400">
                <a:latin typeface="宋体" panose="02010600030101010101" pitchFamily="2" charset="-122"/>
              </a:rPr>
              <a:t>。</a:t>
            </a:r>
            <a:endParaRPr lang="en-US" altLang="zh-CN" sz="2400">
              <a:latin typeface="宋体" panose="02010600030101010101" pitchFamily="2" charset="-122"/>
            </a:endParaRPr>
          </a:p>
          <a:p>
            <a:pPr>
              <a:lnSpc>
                <a:spcPts val="34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假设人为地植入的错误数为</a:t>
            </a:r>
            <a:r>
              <a:rPr lang="en-US" altLang="zh-CN" sz="2400" i="1">
                <a:latin typeface="宋体" panose="02010600030101010101" pitchFamily="2" charset="-122"/>
              </a:rPr>
              <a:t>N</a:t>
            </a:r>
            <a:r>
              <a:rPr lang="en-US" altLang="zh-CN" sz="2400" i="1" baseline="-25000">
                <a:latin typeface="宋体" panose="02010600030101010101" pitchFamily="2" charset="-122"/>
              </a:rPr>
              <a:t>s</a:t>
            </a:r>
            <a:r>
              <a:rPr lang="zh-CN" altLang="en-US" sz="2400">
                <a:latin typeface="宋体" panose="02010600030101010101" pitchFamily="2" charset="-122"/>
              </a:rPr>
              <a:t>，</a:t>
            </a:r>
            <a:r>
              <a:rPr lang="zh-CN" altLang="zh-CN" sz="2400">
                <a:latin typeface="宋体" panose="02010600030101010101" pitchFamily="2" charset="-122"/>
              </a:rPr>
              <a:t>经过一段时间的测试之后发现</a:t>
            </a:r>
            <a:r>
              <a:rPr lang="en-US" altLang="zh-CN" sz="2400" i="1">
                <a:latin typeface="宋体" panose="02010600030101010101" pitchFamily="2" charset="-122"/>
              </a:rPr>
              <a:t>n</a:t>
            </a:r>
            <a:r>
              <a:rPr lang="en-US" altLang="zh-CN" sz="2400" i="1" baseline="-25000">
                <a:latin typeface="宋体" panose="02010600030101010101" pitchFamily="2" charset="-122"/>
              </a:rPr>
              <a:t>s</a:t>
            </a:r>
            <a:r>
              <a:rPr lang="zh-CN" altLang="zh-CN" sz="2400">
                <a:latin typeface="宋体" panose="02010600030101010101" pitchFamily="2" charset="-122"/>
              </a:rPr>
              <a:t>个植入的错误，此外还发现了</a:t>
            </a:r>
            <a:r>
              <a:rPr lang="en-US" altLang="zh-CN" sz="2400" i="1">
                <a:latin typeface="宋体" panose="02010600030101010101" pitchFamily="2" charset="-122"/>
              </a:rPr>
              <a:t>n</a:t>
            </a:r>
            <a:r>
              <a:rPr lang="zh-CN" altLang="zh-CN" sz="2400">
                <a:latin typeface="宋体" panose="02010600030101010101" pitchFamily="2" charset="-122"/>
              </a:rPr>
              <a:t>个原有的错误。如果可以认为测试方案发现植入错误和发现原有错误的能力相同，则能够估计出程序中原有错误的总数为</a:t>
            </a:r>
            <a:endParaRPr lang="en-US" altLang="zh-CN" sz="2400">
              <a:latin typeface="宋体" panose="02010600030101010101" pitchFamily="2" charset="-122"/>
            </a:endParaRPr>
          </a:p>
          <a:p>
            <a:pPr>
              <a:lnSpc>
                <a:spcPts val="3400"/>
              </a:lnSpc>
              <a:spcBef>
                <a:spcPts val="1200"/>
              </a:spcBef>
              <a:buFontTx/>
              <a:buNone/>
            </a:pPr>
            <a:r>
              <a:rPr lang="en-US" altLang="zh-CN" sz="2400">
                <a:latin typeface="宋体" panose="02010600030101010101" pitchFamily="2" charset="-122"/>
              </a:rPr>
              <a:t>    </a:t>
            </a:r>
            <a:r>
              <a:rPr lang="zh-CN" altLang="zh-CN" sz="2400">
                <a:latin typeface="宋体" panose="02010600030101010101" pitchFamily="2" charset="-122"/>
              </a:rPr>
              <a:t>其中</a:t>
            </a:r>
            <a:r>
              <a:rPr lang="en-US" altLang="zh-CN" sz="2400">
                <a:latin typeface="宋体" panose="02010600030101010101" pitchFamily="2" charset="-122"/>
              </a:rPr>
              <a:t>,   </a:t>
            </a:r>
            <a:r>
              <a:rPr lang="zh-CN" altLang="zh-CN" sz="2400">
                <a:latin typeface="宋体" panose="02010600030101010101" pitchFamily="2" charset="-122"/>
              </a:rPr>
              <a:t>即是错误总数</a:t>
            </a:r>
            <a:r>
              <a:rPr lang="en-US" altLang="zh-CN" sz="2400">
                <a:latin typeface="宋体" panose="02010600030101010101" pitchFamily="2" charset="-122"/>
              </a:rPr>
              <a:t>ET</a:t>
            </a:r>
            <a:r>
              <a:rPr lang="zh-CN" altLang="zh-CN" sz="2400">
                <a:latin typeface="宋体" panose="02010600030101010101" pitchFamily="2" charset="-122"/>
              </a:rPr>
              <a:t>的估计值。</a:t>
            </a:r>
            <a:endParaRPr lang="en-US" altLang="zh-CN" sz="2400" b="1">
              <a:latin typeface="宋体" panose="02010600030101010101" pitchFamily="2" charset="-122"/>
            </a:endParaRPr>
          </a:p>
        </p:txBody>
      </p:sp>
      <p:pic>
        <p:nvPicPr>
          <p:cNvPr id="241667" name="图片 1">
            <a:extLst>
              <a:ext uri="{FF2B5EF4-FFF2-40B4-BE49-F238E27FC236}">
                <a16:creationId xmlns:a16="http://schemas.microsoft.com/office/drawing/2014/main" id="{9CEC9E81-6003-F54A-9C7D-98F9EFE9B41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941888"/>
            <a:ext cx="12001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668" name="图片 2">
            <a:extLst>
              <a:ext uri="{FF2B5EF4-FFF2-40B4-BE49-F238E27FC236}">
                <a16:creationId xmlns:a16="http://schemas.microsoft.com/office/drawing/2014/main" id="{D33F627F-7EDD-6349-96FB-5103F7C28C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92325" y="5591175"/>
            <a:ext cx="247650"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1669" name="1 Título">
            <a:extLst>
              <a:ext uri="{FF2B5EF4-FFF2-40B4-BE49-F238E27FC236}">
                <a16:creationId xmlns:a16="http://schemas.microsoft.com/office/drawing/2014/main" id="{12532F45-F93C-D149-9D25-2A392371F4D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1670" name="1 Título">
            <a:extLst>
              <a:ext uri="{FF2B5EF4-FFF2-40B4-BE49-F238E27FC236}">
                <a16:creationId xmlns:a16="http://schemas.microsoft.com/office/drawing/2014/main" id="{FB8886EB-E28E-D842-B0B0-61C6D304738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标题 3">
            <a:extLst>
              <a:ext uri="{FF2B5EF4-FFF2-40B4-BE49-F238E27FC236}">
                <a16:creationId xmlns:a16="http://schemas.microsoft.com/office/drawing/2014/main" id="{7473E5E7-F989-B94E-8652-C5462D6BB6E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243714" name="TextBox 7">
            <a:extLst>
              <a:ext uri="{FF2B5EF4-FFF2-40B4-BE49-F238E27FC236}">
                <a16:creationId xmlns:a16="http://schemas.microsoft.com/office/drawing/2014/main" id="{20C61C59-32EF-CA47-AB63-DF948253A55B}"/>
              </a:ext>
            </a:extLst>
          </p:cNvPr>
          <p:cNvSpPr txBox="1">
            <a:spLocks noChangeArrowheads="1"/>
          </p:cNvSpPr>
          <p:nvPr/>
        </p:nvSpPr>
        <p:spPr bwMode="auto">
          <a:xfrm>
            <a:off x="519113" y="1196975"/>
            <a:ext cx="8156575" cy="466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3000"/>
              </a:lnSpc>
              <a:spcBef>
                <a:spcPct val="0"/>
              </a:spcBef>
              <a:buFontTx/>
              <a:buNone/>
            </a:pPr>
            <a:r>
              <a:rPr lang="en-US" altLang="zh-CN" sz="2400" b="1">
                <a:latin typeface="宋体" panose="02010600030101010101" pitchFamily="2" charset="-122"/>
              </a:rPr>
              <a:t>4.</a:t>
            </a:r>
            <a:r>
              <a:rPr lang="zh-CN" altLang="en-US" sz="2400" b="1">
                <a:latin typeface="宋体" panose="02010600030101010101" pitchFamily="2" charset="-122"/>
              </a:rPr>
              <a:t>符号</a:t>
            </a:r>
            <a:endParaRPr lang="en-US" altLang="zh-CN" sz="2400" b="1">
              <a:latin typeface="宋体" panose="02010600030101010101" pitchFamily="2" charset="-122"/>
            </a:endParaRPr>
          </a:p>
          <a:p>
            <a:pPr>
              <a:lnSpc>
                <a:spcPts val="3000"/>
              </a:lnSpc>
              <a:spcBef>
                <a:spcPct val="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分别测试法</a:t>
            </a:r>
            <a:endParaRPr lang="en-US" altLang="zh-CN" sz="2400" b="1">
              <a:latin typeface="宋体" panose="02010600030101010101" pitchFamily="2" charset="-122"/>
            </a:endParaRPr>
          </a:p>
          <a:p>
            <a:pPr>
              <a:lnSpc>
                <a:spcPts val="30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为了随机地给一部分错误加标记，</a:t>
            </a:r>
            <a:r>
              <a:rPr lang="zh-CN" altLang="zh-CN" sz="2400" b="1">
                <a:solidFill>
                  <a:srgbClr val="C00000"/>
                </a:solidFill>
                <a:latin typeface="宋体" panose="02010600030101010101" pitchFamily="2" charset="-122"/>
              </a:rPr>
              <a:t>分别测试法</a:t>
            </a:r>
            <a:r>
              <a:rPr lang="zh-CN" altLang="zh-CN" sz="2400">
                <a:latin typeface="宋体" panose="02010600030101010101" pitchFamily="2" charset="-122"/>
              </a:rPr>
              <a:t>使用两个测试员</a:t>
            </a:r>
            <a:r>
              <a:rPr lang="en-US" altLang="zh-CN" sz="2400">
                <a:latin typeface="宋体" panose="02010600030101010101" pitchFamily="2" charset="-122"/>
              </a:rPr>
              <a:t>(</a:t>
            </a:r>
            <a:r>
              <a:rPr lang="zh-CN" altLang="zh-CN" sz="2400">
                <a:latin typeface="宋体" panose="02010600030101010101" pitchFamily="2" charset="-122"/>
              </a:rPr>
              <a:t>或测试小组</a:t>
            </a:r>
            <a:r>
              <a:rPr lang="en-US" altLang="zh-CN" sz="2400">
                <a:latin typeface="宋体" panose="02010600030101010101" pitchFamily="2" charset="-122"/>
              </a:rPr>
              <a:t>)</a:t>
            </a:r>
            <a:r>
              <a:rPr lang="zh-CN" altLang="zh-CN" sz="2400">
                <a:latin typeface="宋体" panose="02010600030101010101" pitchFamily="2" charset="-122"/>
              </a:rPr>
              <a:t>，彼此独立地测试同一个程序的两个副本，把其中一个测试员发现的错误作为有标记的错误。</a:t>
            </a:r>
            <a:r>
              <a:rPr lang="zh-CN" altLang="zh-CN" sz="2400" b="1">
                <a:latin typeface="宋体" panose="02010600030101010101" pitchFamily="2" charset="-122"/>
              </a:rPr>
              <a:t>具体做法</a:t>
            </a:r>
            <a:r>
              <a:rPr lang="zh-CN" altLang="zh-CN" sz="2400">
                <a:latin typeface="宋体" panose="02010600030101010101" pitchFamily="2" charset="-122"/>
              </a:rPr>
              <a:t>是，在测试过程的早期阶段，由测试员甲和测试员乙分别测试同一个程序的两个副本，由另一名分析员分析他们的测试结果。用</a:t>
            </a:r>
            <a:r>
              <a:rPr lang="zh-CN" altLang="zh-CN" sz="2400" b="1" i="1">
                <a:latin typeface="宋体" panose="02010600030101010101" pitchFamily="2" charset="-122"/>
                <a:cs typeface="Times New Roman" panose="02020603050405020304" pitchFamily="18" charset="0"/>
              </a:rPr>
              <a:t>τ</a:t>
            </a:r>
            <a:r>
              <a:rPr lang="zh-CN" altLang="zh-CN" sz="2400">
                <a:latin typeface="宋体" panose="02010600030101010101" pitchFamily="2" charset="-122"/>
              </a:rPr>
              <a:t>表示测试时间，假设</a:t>
            </a: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=0</a:t>
            </a:r>
            <a:r>
              <a:rPr lang="zh-CN" altLang="zh-CN" sz="2400">
                <a:latin typeface="宋体" panose="02010600030101010101" pitchFamily="2" charset="-122"/>
              </a:rPr>
              <a:t>时错误总数为</a:t>
            </a:r>
            <a:r>
              <a:rPr lang="en-US" altLang="zh-CN" sz="2400" i="1">
                <a:latin typeface="宋体" panose="02010600030101010101" pitchFamily="2" charset="-122"/>
              </a:rPr>
              <a:t>B</a:t>
            </a:r>
            <a:r>
              <a:rPr lang="en-US" altLang="zh-CN" sz="2400" baseline="-25000">
                <a:latin typeface="宋体" panose="02010600030101010101" pitchFamily="2" charset="-122"/>
              </a:rPr>
              <a:t>0</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时测试员甲发现的错误数为</a:t>
            </a:r>
            <a:r>
              <a:rPr lang="en-US" altLang="zh-CN" sz="2400" i="1">
                <a:latin typeface="宋体" panose="02010600030101010101" pitchFamily="2" charset="-122"/>
              </a:rPr>
              <a:t>B</a:t>
            </a:r>
            <a:r>
              <a:rPr lang="en-US" altLang="zh-CN" sz="2400" baseline="-25000">
                <a:latin typeface="宋体" panose="02010600030101010101" pitchFamily="2" charset="-122"/>
              </a:rPr>
              <a:t>1</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时测试员乙发现的错误数为</a:t>
            </a:r>
            <a:r>
              <a:rPr lang="en-US" altLang="zh-CN" sz="2400" i="1">
                <a:latin typeface="宋体" panose="02010600030101010101" pitchFamily="2" charset="-122"/>
              </a:rPr>
              <a:t>B</a:t>
            </a:r>
            <a:r>
              <a:rPr lang="en-US" altLang="zh-CN" sz="2400" baseline="-25000">
                <a:latin typeface="宋体" panose="02010600030101010101" pitchFamily="2" charset="-122"/>
              </a:rPr>
              <a:t>2</a:t>
            </a:r>
            <a:r>
              <a:rPr lang="en-US" altLang="zh-CN"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b="1" i="1">
                <a:latin typeface="宋体" panose="02010600030101010101" pitchFamily="2" charset="-122"/>
              </a:rPr>
              <a:t>τ</a:t>
            </a:r>
            <a:r>
              <a:rPr lang="en-US" altLang="zh-CN" sz="2400">
                <a:latin typeface="宋体" panose="02010600030101010101" pitchFamily="2" charset="-122"/>
              </a:rPr>
              <a:t>=</a:t>
            </a:r>
            <a:r>
              <a:rPr lang="zh-CN" altLang="zh-CN" sz="2400" b="1" i="1">
                <a:latin typeface="宋体" panose="02010600030101010101" pitchFamily="2" charset="-122"/>
              </a:rPr>
              <a:t>τ</a:t>
            </a:r>
            <a:r>
              <a:rPr lang="en-US" altLang="zh-CN" sz="2400" baseline="-25000">
                <a:latin typeface="宋体" panose="02010600030101010101" pitchFamily="2" charset="-122"/>
              </a:rPr>
              <a:t>1</a:t>
            </a:r>
            <a:r>
              <a:rPr lang="zh-CN" altLang="zh-CN" sz="2400">
                <a:latin typeface="宋体" panose="02010600030101010101" pitchFamily="2" charset="-122"/>
              </a:rPr>
              <a:t>时两个测试员发现的相同错误数为</a:t>
            </a:r>
            <a:r>
              <a:rPr lang="en-US" altLang="zh-CN" sz="2400" i="1">
                <a:latin typeface="宋体" panose="02010600030101010101" pitchFamily="2" charset="-122"/>
              </a:rPr>
              <a:t>b</a:t>
            </a:r>
            <a:r>
              <a:rPr lang="en-US" altLang="zh-CN" sz="2400" i="1" baseline="-25000">
                <a:latin typeface="宋体" panose="02010600030101010101" pitchFamily="2" charset="-122"/>
              </a:rPr>
              <a:t>c</a:t>
            </a:r>
            <a:r>
              <a:rPr lang="zh-CN" altLang="zh-CN" sz="2400">
                <a:latin typeface="宋体" panose="02010600030101010101" pitchFamily="2" charset="-122"/>
              </a:rPr>
              <a:t>。</a:t>
            </a:r>
            <a:endParaRPr lang="en-US" altLang="zh-CN" sz="2400" b="1">
              <a:latin typeface="宋体" panose="02010600030101010101" pitchFamily="2" charset="-122"/>
            </a:endParaRPr>
          </a:p>
        </p:txBody>
      </p:sp>
      <p:sp>
        <p:nvSpPr>
          <p:cNvPr id="243715" name="1 Título">
            <a:extLst>
              <a:ext uri="{FF2B5EF4-FFF2-40B4-BE49-F238E27FC236}">
                <a16:creationId xmlns:a16="http://schemas.microsoft.com/office/drawing/2014/main" id="{637BC0EC-4A3F-1644-B451-7C8861E4AEE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3716" name="1 Título">
            <a:extLst>
              <a:ext uri="{FF2B5EF4-FFF2-40B4-BE49-F238E27FC236}">
                <a16:creationId xmlns:a16="http://schemas.microsoft.com/office/drawing/2014/main" id="{8C9057C7-8F5B-D64B-B1F2-395080D8ED2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标题 3">
            <a:extLst>
              <a:ext uri="{FF2B5EF4-FFF2-40B4-BE49-F238E27FC236}">
                <a16:creationId xmlns:a16="http://schemas.microsoft.com/office/drawing/2014/main" id="{A6319B68-77D6-DA4F-81D9-C64717F8C6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7.9 </a:t>
            </a:r>
            <a:r>
              <a:rPr lang="zh-CN" altLang="en-US" b="1">
                <a:latin typeface="宋体" panose="02010600030101010101" pitchFamily="2" charset="-122"/>
              </a:rPr>
              <a:t>软件可靠性</a:t>
            </a:r>
          </a:p>
        </p:txBody>
      </p:sp>
      <p:sp>
        <p:nvSpPr>
          <p:cNvPr id="32775" name="TextBox 7">
            <a:extLst>
              <a:ext uri="{FF2B5EF4-FFF2-40B4-BE49-F238E27FC236}">
                <a16:creationId xmlns:a16="http://schemas.microsoft.com/office/drawing/2014/main" id="{6893432E-8899-3F45-8F7B-2F8B2B4C6A75}"/>
              </a:ext>
            </a:extLst>
          </p:cNvPr>
          <p:cNvSpPr txBox="1">
            <a:spLocks noRot="1" noChangeAspect="1" noMove="1" noResize="1" noEditPoints="1" noAdjustHandles="1" noChangeArrowheads="1" noChangeShapeType="1" noTextEdit="1"/>
          </p:cNvSpPr>
          <p:nvPr/>
        </p:nvSpPr>
        <p:spPr bwMode="auto">
          <a:xfrm>
            <a:off x="519112" y="1124744"/>
            <a:ext cx="8157344" cy="4785926"/>
          </a:xfrm>
          <a:prstGeom prst="rect">
            <a:avLst/>
          </a:prstGeom>
          <a:blipFill rotWithShape="0">
            <a:blip r:embed="rId3"/>
            <a:stretch>
              <a:fillRect l="-1121" t="-1656" b="-1019"/>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latin typeface="Arial" charset="0"/>
              </a:rPr>
              <a:t> </a:t>
            </a:r>
          </a:p>
        </p:txBody>
      </p:sp>
      <p:sp>
        <p:nvSpPr>
          <p:cNvPr id="245763" name="1 Título">
            <a:extLst>
              <a:ext uri="{FF2B5EF4-FFF2-40B4-BE49-F238E27FC236}">
                <a16:creationId xmlns:a16="http://schemas.microsoft.com/office/drawing/2014/main" id="{67237FC4-13DF-BF4D-8182-2F740CF65C29}"/>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45764" name="1 Título">
            <a:extLst>
              <a:ext uri="{FF2B5EF4-FFF2-40B4-BE49-F238E27FC236}">
                <a16:creationId xmlns:a16="http://schemas.microsoft.com/office/drawing/2014/main" id="{B098952A-1547-964B-9560-A8EE7766E40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7.9.2 </a:t>
            </a:r>
            <a:r>
              <a:rPr lang="zh-CN" altLang="en-US" sz="2400">
                <a:solidFill>
                  <a:srgbClr val="D9D9D9"/>
                </a:solidFill>
                <a:latin typeface="宋体" panose="02010600030101010101" pitchFamily="2" charset="-122"/>
              </a:rPr>
              <a:t>估算平均无障碍时间的方法</a:t>
            </a: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标题 1">
            <a:extLst>
              <a:ext uri="{FF2B5EF4-FFF2-40B4-BE49-F238E27FC236}">
                <a16:creationId xmlns:a16="http://schemas.microsoft.com/office/drawing/2014/main" id="{4B8DD808-33C4-C349-A70F-8DE2FC18BC42}"/>
              </a:ext>
            </a:extLst>
          </p:cNvPr>
          <p:cNvSpPr>
            <a:spLocks noGrp="1"/>
          </p:cNvSpPr>
          <p:nvPr>
            <p:ph type="title"/>
          </p:nvPr>
        </p:nvSpPr>
        <p:spPr>
          <a:xfrm>
            <a:off x="457200" y="44450"/>
            <a:ext cx="8229600" cy="1143000"/>
          </a:xfrm>
        </p:spPr>
        <p:txBody>
          <a:bodyPr/>
          <a:lstStyle/>
          <a:p>
            <a:r>
              <a:rPr lang="zh-CN" altLang="en-US" b="1"/>
              <a:t>本章小结</a:t>
            </a:r>
          </a:p>
        </p:txBody>
      </p:sp>
      <p:sp>
        <p:nvSpPr>
          <p:cNvPr id="247810" name="内容占位符 2">
            <a:extLst>
              <a:ext uri="{FF2B5EF4-FFF2-40B4-BE49-F238E27FC236}">
                <a16:creationId xmlns:a16="http://schemas.microsoft.com/office/drawing/2014/main" id="{9622FFD0-12E0-9A48-BC1C-D4285F9F0817}"/>
              </a:ext>
            </a:extLst>
          </p:cNvPr>
          <p:cNvSpPr>
            <a:spLocks noGrp="1"/>
          </p:cNvSpPr>
          <p:nvPr>
            <p:ph idx="1"/>
          </p:nvPr>
        </p:nvSpPr>
        <p:spPr>
          <a:xfrm>
            <a:off x="508000" y="1052513"/>
            <a:ext cx="8385175" cy="5256212"/>
          </a:xfrm>
        </p:spPr>
        <p:txBody>
          <a:bodyPr/>
          <a:lstStyle/>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1.</a:t>
            </a:r>
            <a:r>
              <a:rPr lang="zh-CN" altLang="zh-CN" sz="2400" dirty="0">
                <a:latin typeface="宋体" panose="02010600030101010101" pitchFamily="2" charset="-122"/>
              </a:rPr>
              <a:t>实现包括编码和测试两个阶段。</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2.</a:t>
            </a:r>
            <a:r>
              <a:rPr lang="zh-CN" altLang="zh-CN" sz="2400" dirty="0">
                <a:latin typeface="宋体" panose="02010600030101010101" pitchFamily="2" charset="-122"/>
              </a:rPr>
              <a:t>高级程序设计语言较汇编语言有很多优点。</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3.</a:t>
            </a:r>
            <a:r>
              <a:rPr lang="zh-CN" altLang="zh-CN" sz="2400" dirty="0">
                <a:latin typeface="宋体" panose="02010600030101010101" pitchFamily="2" charset="-122"/>
              </a:rPr>
              <a:t>通常</a:t>
            </a:r>
            <a:r>
              <a:rPr lang="zh-CN" altLang="en-US" sz="2400" dirty="0">
                <a:latin typeface="宋体" panose="02010600030101010101" pitchFamily="2" charset="-122"/>
              </a:rPr>
              <a:t>软件测试</a:t>
            </a:r>
            <a:r>
              <a:rPr lang="zh-CN" altLang="zh-CN" sz="2400" dirty="0">
                <a:latin typeface="宋体" panose="02010600030101010101" pitchFamily="2" charset="-122"/>
              </a:rPr>
              <a:t>至少分为单元测试、集成测试和验收测试</a:t>
            </a:r>
            <a:r>
              <a:rPr lang="en-US" altLang="zh-CN" sz="2400" dirty="0">
                <a:latin typeface="宋体" panose="02010600030101010101" pitchFamily="2" charset="-122"/>
              </a:rPr>
              <a:t>3</a:t>
            </a:r>
            <a:r>
              <a:rPr lang="zh-CN" altLang="zh-CN" sz="2400" dirty="0">
                <a:latin typeface="宋体" panose="02010600030101010101" pitchFamily="2" charset="-122"/>
              </a:rPr>
              <a:t>个基本阶段。</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4.</a:t>
            </a:r>
            <a:r>
              <a:rPr lang="zh-CN" altLang="zh-CN" sz="2400" dirty="0">
                <a:latin typeface="宋体" panose="02010600030101010101" pitchFamily="2" charset="-122"/>
              </a:rPr>
              <a:t>软件测试不仅仅指利用计算机进行的测试，还包括人工进行的测试</a:t>
            </a:r>
            <a:r>
              <a:rPr lang="en-US" altLang="zh-CN" sz="2400" dirty="0">
                <a:latin typeface="宋体" panose="02010600030101010101" pitchFamily="2" charset="-122"/>
              </a:rPr>
              <a:t>(</a:t>
            </a:r>
            <a:r>
              <a:rPr lang="zh-CN" altLang="zh-CN" sz="2400" dirty="0">
                <a:latin typeface="宋体" panose="02010600030101010101" pitchFamily="2" charset="-122"/>
              </a:rPr>
              <a:t>例如，代码审查</a:t>
            </a:r>
            <a:r>
              <a:rPr lang="en-US" altLang="zh-CN" sz="2400" dirty="0">
                <a:latin typeface="宋体" panose="02010600030101010101" pitchFamily="2" charset="-122"/>
              </a:rPr>
              <a:t>)</a:t>
            </a:r>
            <a:r>
              <a:rPr lang="zh-CN" altLang="zh-CN" sz="2400" dirty="0">
                <a:latin typeface="宋体" panose="02010600030101010101" pitchFamily="2" charset="-122"/>
              </a:rPr>
              <a:t>。</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5.</a:t>
            </a:r>
            <a:r>
              <a:rPr lang="zh-CN" altLang="zh-CN" sz="2400">
                <a:latin typeface="宋体" panose="02010600030101010101" pitchFamily="2" charset="-122"/>
              </a:rPr>
              <a:t>白盒测试和黑盒测试是软件测试的两类基本方法，设计白盒测试方案的技术主要有，逻辑覆盖和控制结构测试；设计黑盒测试方案的技术主要有，等价划分、边界值分析和错误推测。</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6.</a:t>
            </a:r>
            <a:r>
              <a:rPr lang="zh-CN" altLang="en-US" sz="2400" dirty="0">
                <a:latin typeface="宋体" panose="02010600030101010101" pitchFamily="2" charset="-122"/>
              </a:rPr>
              <a:t>及时</a:t>
            </a:r>
            <a:r>
              <a:rPr lang="zh-CN" altLang="zh-CN" sz="2400" dirty="0">
                <a:latin typeface="宋体" panose="02010600030101010101" pitchFamily="2" charset="-122"/>
              </a:rPr>
              <a:t>改正测试过程中发现的软件错误就是调试的任务。</a:t>
            </a:r>
            <a:endParaRPr lang="en-US" altLang="zh-CN" sz="2400" dirty="0">
              <a:latin typeface="宋体" panose="02010600030101010101" pitchFamily="2" charset="-122"/>
            </a:endParaRPr>
          </a:p>
          <a:p>
            <a:pPr marL="0" indent="0">
              <a:lnSpc>
                <a:spcPts val="3000"/>
              </a:lnSpc>
              <a:spcBef>
                <a:spcPct val="0"/>
              </a:spcBef>
              <a:buFont typeface="Arial" panose="020B0604020202020204" pitchFamily="34" charset="0"/>
              <a:buNone/>
            </a:pPr>
            <a:r>
              <a:rPr lang="en-US" altLang="zh-CN" sz="2400" dirty="0">
                <a:latin typeface="宋体" panose="02010600030101010101" pitchFamily="2" charset="-122"/>
              </a:rPr>
              <a:t>7.</a:t>
            </a:r>
            <a:r>
              <a:rPr lang="zh-CN" altLang="zh-CN" sz="2400" dirty="0">
                <a:latin typeface="宋体" panose="02010600030101010101" pitchFamily="2" charset="-122"/>
              </a:rPr>
              <a:t>程序中潜藏的错误的数目，直接决定了软件的可靠性。通过测试可以估算出程序中剩余的错误数。</a:t>
            </a:r>
            <a:endParaRPr lang="zh-CN" altLang="en-US" sz="2400" dirty="0">
              <a:latin typeface="宋体" panose="02010600030101010101" pitchFamily="2" charset="-122"/>
            </a:endParaRPr>
          </a:p>
        </p:txBody>
      </p:sp>
      <p:sp>
        <p:nvSpPr>
          <p:cNvPr id="247811" name="1 Título">
            <a:extLst>
              <a:ext uri="{FF2B5EF4-FFF2-40B4-BE49-F238E27FC236}">
                <a16:creationId xmlns:a16="http://schemas.microsoft.com/office/drawing/2014/main" id="{08BD296A-DA95-A746-90A3-997C091D75C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247812" name="1 Título">
            <a:extLst>
              <a:ext uri="{FF2B5EF4-FFF2-40B4-BE49-F238E27FC236}">
                <a16:creationId xmlns:a16="http://schemas.microsoft.com/office/drawing/2014/main" id="{BBD8E2BE-442E-2741-B087-29433EC0487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9D3F6067-0B63-D74E-98AC-E2C36EFE6EE5}"/>
              </a:ext>
            </a:extLst>
          </p:cNvPr>
          <p:cNvSpPr>
            <a:spLocks noGrp="1" noChangeArrowheads="1"/>
          </p:cNvSpPr>
          <p:nvPr>
            <p:ph type="body" idx="1"/>
          </p:nvPr>
        </p:nvSpPr>
        <p:spPr/>
        <p:txBody>
          <a:bodyPr/>
          <a:lstStyle/>
          <a:p>
            <a:pPr eaLnBrk="1" hangingPunct="1"/>
            <a:r>
              <a:rPr lang="zh-CN" altLang="en-US" sz="2800">
                <a:solidFill>
                  <a:schemeClr val="accent2"/>
                </a:solidFill>
                <a:ea typeface="宋体" panose="02010600030101010101" pitchFamily="2" charset="-122"/>
              </a:rPr>
              <a:t>功能性注释</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书写功能性注释，要注意以下几点。</a:t>
            </a:r>
          </a:p>
          <a:p>
            <a:pPr eaLnBrk="1" hangingPunct="1">
              <a:buFontTx/>
              <a:buNone/>
            </a:pP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用于描述一段程序，而不是每一个语句。</a:t>
            </a:r>
          </a:p>
          <a:p>
            <a:pPr eaLnBrk="1" hangingPunct="1">
              <a:buFontTx/>
              <a:buNone/>
            </a:pP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用缩进和空行，使程序与注释容易区别。</a:t>
            </a:r>
          </a:p>
          <a:p>
            <a:pPr eaLnBrk="1" hangingPunct="1">
              <a:buFontTx/>
              <a:buNone/>
            </a:pP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注释要正确。</a:t>
            </a:r>
          </a:p>
        </p:txBody>
      </p:sp>
      <p:sp>
        <p:nvSpPr>
          <p:cNvPr id="2" name="Title 1">
            <a:extLst>
              <a:ext uri="{FF2B5EF4-FFF2-40B4-BE49-F238E27FC236}">
                <a16:creationId xmlns:a16="http://schemas.microsoft.com/office/drawing/2014/main" id="{E1CD00CA-E674-0D4C-B043-46B998644ABF}"/>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440529B-8091-284E-9440-099270E5FAC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628402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a:extLst>
              <a:ext uri="{FF2B5EF4-FFF2-40B4-BE49-F238E27FC236}">
                <a16:creationId xmlns:a16="http://schemas.microsoft.com/office/drawing/2014/main" id="{B9598A55-0F87-B04F-A560-1BB4B1424D08}"/>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视觉组织</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空格、空行和移行</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800">
                <a:solidFill>
                  <a:srgbClr val="CC0000"/>
                </a:solidFill>
                <a:latin typeface="楷体_GB2312" pitchFamily="49" charset="-122"/>
                <a:ea typeface="楷体_GB2312" pitchFamily="49" charset="-122"/>
              </a:rPr>
              <a:t>空格</a:t>
            </a:r>
            <a:r>
              <a:rPr lang="zh-CN" altLang="en-US" sz="2800">
                <a:latin typeface="楷体_GB2312" pitchFamily="49" charset="-122"/>
                <a:ea typeface="楷体_GB2312" pitchFamily="49" charset="-122"/>
              </a:rPr>
              <a:t>：恰当地利用空格，可以突出运算的优先性，避免发生运算的错误。例如，将表达式</a:t>
            </a:r>
          </a:p>
          <a:p>
            <a:pPr eaLnBrk="1" hangingPunct="1">
              <a:buFontTx/>
              <a:buNone/>
            </a:pPr>
            <a:r>
              <a:rPr lang="zh-CN" altLang="en-US" sz="2800">
                <a:latin typeface="楷体_GB2312" pitchFamily="49" charset="-122"/>
                <a:ea typeface="楷体_GB2312" pitchFamily="49" charset="-122"/>
              </a:rPr>
              <a:t>     </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17)&amp;&amp;!(b</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49)||c </a:t>
            </a:r>
          </a:p>
          <a:p>
            <a:pPr eaLnBrk="1" hangingPunct="1">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写成</a:t>
            </a:r>
          </a:p>
          <a:p>
            <a:pPr eaLnBrk="1" hangingPunct="1">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(a</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17)  &amp;&amp;  !(b</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49)  ||  c </a:t>
            </a:r>
          </a:p>
          <a:p>
            <a:pPr eaLnBrk="1" hangingPunct="1">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就更清楚。</a:t>
            </a:r>
          </a:p>
          <a:p>
            <a:pPr eaLnBrk="1" hangingPunct="1">
              <a:buClr>
                <a:schemeClr val="accent2"/>
              </a:buClr>
              <a:buSzPct val="75000"/>
              <a:buFont typeface="Wingdings" pitchFamily="2" charset="2"/>
              <a:buChar char="Ø"/>
            </a:pPr>
            <a:r>
              <a:rPr lang="zh-CN" altLang="en-US" sz="2800">
                <a:solidFill>
                  <a:srgbClr val="CC0000"/>
                </a:solidFill>
                <a:latin typeface="楷体_GB2312" pitchFamily="49" charset="-122"/>
                <a:ea typeface="楷体_GB2312" pitchFamily="49" charset="-122"/>
              </a:rPr>
              <a:t>空行</a:t>
            </a:r>
            <a:r>
              <a:rPr lang="zh-CN" altLang="en-US" sz="2800">
                <a:latin typeface="楷体_GB2312" pitchFamily="49" charset="-122"/>
                <a:ea typeface="楷体_GB2312" pitchFamily="49" charset="-122"/>
              </a:rPr>
              <a:t>：自然的程序段之间可用空行隔开。</a:t>
            </a:r>
            <a:r>
              <a:rPr lang="zh-CN" altLang="en-US">
                <a:ea typeface="宋体" panose="02010600030101010101" pitchFamily="2" charset="-122"/>
              </a:rPr>
              <a:t> </a:t>
            </a:r>
          </a:p>
        </p:txBody>
      </p:sp>
      <p:sp>
        <p:nvSpPr>
          <p:cNvPr id="2" name="Title 1">
            <a:extLst>
              <a:ext uri="{FF2B5EF4-FFF2-40B4-BE49-F238E27FC236}">
                <a16:creationId xmlns:a16="http://schemas.microsoft.com/office/drawing/2014/main" id="{18194443-878A-9747-A652-C1F7E87CEDA1}"/>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2F65DE09-D5FD-1247-AFD9-2C3F9AD17B6F}"/>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856478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a:extLst>
              <a:ext uri="{FF2B5EF4-FFF2-40B4-BE49-F238E27FC236}">
                <a16:creationId xmlns:a16="http://schemas.microsoft.com/office/drawing/2014/main" id="{FC8C6A6D-FC09-924E-9EB0-1FD275168C7E}"/>
              </a:ext>
            </a:extLst>
          </p:cNvPr>
          <p:cNvSpPr>
            <a:spLocks noGrp="1" noChangeArrowheads="1"/>
          </p:cNvSpPr>
          <p:nvPr>
            <p:ph type="body" idx="1"/>
          </p:nvPr>
        </p:nvSpPr>
        <p:spPr>
          <a:xfrm>
            <a:off x="457200" y="1268413"/>
            <a:ext cx="5770563" cy="4857750"/>
          </a:xfrm>
        </p:spPr>
        <p:txBody>
          <a:bodyPr/>
          <a:lstStyle/>
          <a:p>
            <a:pPr eaLnBrk="1" hangingPunct="1"/>
            <a:r>
              <a:rPr lang="zh-CN" altLang="en-US">
                <a:solidFill>
                  <a:schemeClr val="accent2"/>
                </a:solidFill>
                <a:ea typeface="宋体" panose="02010600030101010101" pitchFamily="2" charset="-122"/>
              </a:rPr>
              <a:t>视觉组织</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空格、空行和移行</a:t>
            </a:r>
            <a:r>
              <a:rPr lang="zh-CN" altLang="en-US">
                <a:ea typeface="宋体" panose="02010600030101010101" pitchFamily="2" charset="-122"/>
              </a:rPr>
              <a:t>  </a:t>
            </a:r>
            <a:r>
              <a:rPr lang="zh-CN" altLang="en-US">
                <a:solidFill>
                  <a:schemeClr val="accent2"/>
                </a:solidFill>
                <a:ea typeface="宋体" panose="02010600030101010101" pitchFamily="2" charset="-122"/>
              </a:rPr>
              <a:t>  </a:t>
            </a:r>
          </a:p>
          <a:p>
            <a:pPr eaLnBrk="1" hangingPunct="1">
              <a:buClr>
                <a:schemeClr val="accent2"/>
              </a:buClr>
              <a:buSzPct val="75000"/>
              <a:buFont typeface="Wingdings" pitchFamily="2" charset="2"/>
              <a:buChar char="Ø"/>
            </a:pPr>
            <a:r>
              <a:rPr lang="zh-CN" altLang="en-US" sz="2400">
                <a:solidFill>
                  <a:srgbClr val="CC0000"/>
                </a:solidFill>
                <a:latin typeface="楷体_GB2312" pitchFamily="49" charset="-122"/>
                <a:ea typeface="楷体_GB2312" pitchFamily="49" charset="-122"/>
              </a:rPr>
              <a:t>移行</a:t>
            </a:r>
            <a:r>
              <a:rPr lang="zh-CN" altLang="en-US" sz="2400">
                <a:latin typeface="楷体_GB2312" pitchFamily="49" charset="-122"/>
                <a:ea typeface="楷体_GB2312" pitchFamily="49" charset="-122"/>
              </a:rPr>
              <a:t>：移行也叫做向右缩格。对于选择语句和循环语句，把其中的程序段语句向右做阶梯式移行，可使程序的逻辑结构更加清晰，层次更加分明。</a:t>
            </a:r>
            <a:r>
              <a:rPr lang="zh-CN" altLang="en-US" sz="2400">
                <a:ea typeface="宋体" panose="02010600030101010101" pitchFamily="2" charset="-122"/>
              </a:rPr>
              <a:t> </a:t>
            </a:r>
            <a:r>
              <a:rPr lang="zh-CN" altLang="en-US" sz="2400">
                <a:latin typeface="楷体_GB2312" pitchFamily="49" charset="-122"/>
                <a:ea typeface="楷体_GB2312" pitchFamily="49" charset="-122"/>
              </a:rPr>
              <a:t> </a:t>
            </a:r>
          </a:p>
        </p:txBody>
      </p:sp>
      <p:pic>
        <p:nvPicPr>
          <p:cNvPr id="19460" name="Picture 5">
            <a:extLst>
              <a:ext uri="{FF2B5EF4-FFF2-40B4-BE49-F238E27FC236}">
                <a16:creationId xmlns:a16="http://schemas.microsoft.com/office/drawing/2014/main" id="{61EDF7C8-C683-4F48-9E80-5981D5CE8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2108" y="1312863"/>
            <a:ext cx="2362200"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50829A8-E926-0C40-AA94-D9FECFF78B84}"/>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5F447AF3-4B86-524E-B45A-4E9402C598B2}"/>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758978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3B3434D-841C-0142-82FE-E86FEAEF6BA8}"/>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6626" name="TextBox 7">
            <a:extLst>
              <a:ext uri="{FF2B5EF4-FFF2-40B4-BE49-F238E27FC236}">
                <a16:creationId xmlns:a16="http://schemas.microsoft.com/office/drawing/2014/main" id="{3ACC1B94-E081-FF4E-83B0-E76A0F0451B4}"/>
              </a:ext>
            </a:extLst>
          </p:cNvPr>
          <p:cNvSpPr txBox="1">
            <a:spLocks noChangeArrowheads="1"/>
          </p:cNvSpPr>
          <p:nvPr/>
        </p:nvSpPr>
        <p:spPr bwMode="auto">
          <a:xfrm>
            <a:off x="457200" y="1700213"/>
            <a:ext cx="8218488" cy="3543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5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数据说明</a:t>
            </a:r>
            <a:endParaRPr lang="en-US" altLang="zh-CN" sz="2400" b="1">
              <a:latin typeface="宋体" panose="02010600030101010101" pitchFamily="2" charset="-122"/>
            </a:endParaRPr>
          </a:p>
          <a:p>
            <a:pPr eaLnBrk="1" hangingPunct="1">
              <a:lnSpc>
                <a:spcPts val="3500"/>
              </a:lnSpc>
              <a:spcBef>
                <a:spcPts val="600"/>
              </a:spcBef>
              <a:buFontTx/>
              <a:buNone/>
            </a:pPr>
            <a:r>
              <a:rPr lang="zh-CN" altLang="en-US" sz="2400">
                <a:latin typeface="宋体" panose="02010600030101010101" pitchFamily="2" charset="-122"/>
              </a:rPr>
              <a:t> 数据说明的原则：</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数据说明的次序应该标准化</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当多个变量名在一个语句中说明时，应该按字母顺序排列这些变量</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500"/>
              </a:lnSpc>
              <a:spcBef>
                <a:spcPts val="600"/>
              </a:spcBef>
              <a:buSzPct val="70000"/>
              <a:buFont typeface="Wingdings" pitchFamily="2" charset="2"/>
              <a:buChar char="l"/>
            </a:pPr>
            <a:r>
              <a:rPr lang="zh-CN" altLang="zh-CN" sz="2400">
                <a:latin typeface="宋体" panose="02010600030101010101" pitchFamily="2" charset="-122"/>
              </a:rPr>
              <a:t>如果设计时使用了一个复杂的数据结构，则应该用注解说明用程序设计语言实现这个数据结构的方法和特点。</a:t>
            </a:r>
          </a:p>
        </p:txBody>
      </p:sp>
      <p:sp>
        <p:nvSpPr>
          <p:cNvPr id="26627" name="1 Título">
            <a:extLst>
              <a:ext uri="{FF2B5EF4-FFF2-40B4-BE49-F238E27FC236}">
                <a16:creationId xmlns:a16="http://schemas.microsoft.com/office/drawing/2014/main" id="{44AF23B3-4B40-0845-AE3D-6F6BD7F9C003}"/>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 name="1 Título">
            <a:extLst>
              <a:ext uri="{FF2B5EF4-FFF2-40B4-BE49-F238E27FC236}">
                <a16:creationId xmlns:a16="http://schemas.microsoft.com/office/drawing/2014/main" id="{0C3B1FBB-B073-1A43-821F-B98BCEBA972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16:creationId xmlns:a16="http://schemas.microsoft.com/office/drawing/2014/main" id="{BB38E2E8-3998-2149-902C-3889375AFEE0}"/>
              </a:ext>
            </a:extLst>
          </p:cNvPr>
          <p:cNvSpPr>
            <a:spLocks noGrp="1" noChangeArrowheads="1"/>
          </p:cNvSpPr>
          <p:nvPr>
            <p:ph type="body" idx="1"/>
          </p:nvPr>
        </p:nvSpPr>
        <p:spPr>
          <a:xfrm>
            <a:off x="457200" y="1268760"/>
            <a:ext cx="8229600" cy="4525963"/>
          </a:xfrm>
        </p:spPr>
        <p:txBody>
          <a:bodyPr/>
          <a:lstStyle/>
          <a:p>
            <a:pPr eaLnBrk="1" hangingPunct="1"/>
            <a:r>
              <a:rPr lang="zh-CN" altLang="en-US" sz="3600" dirty="0">
                <a:solidFill>
                  <a:srgbClr val="CC0000"/>
                </a:solidFill>
                <a:ea typeface="宋体" panose="02010600030101010101" pitchFamily="2" charset="-122"/>
              </a:rPr>
              <a:t>数据说明标准化</a:t>
            </a:r>
            <a:r>
              <a:rPr lang="zh-CN" altLang="en-US" dirty="0">
                <a:ea typeface="宋体" panose="02010600030101010101" pitchFamily="2" charset="-122"/>
              </a:rPr>
              <a:t> </a:t>
            </a:r>
            <a:endParaRPr lang="zh-CN" altLang="en-US" dirty="0">
              <a:solidFill>
                <a:schemeClr val="accent2"/>
              </a:solidFill>
              <a:ea typeface="宋体" panose="02010600030101010101" pitchFamily="2" charset="-122"/>
            </a:endParaRPr>
          </a:p>
          <a:p>
            <a:pPr eaLnBrk="1" hangingPunct="1">
              <a:buClr>
                <a:schemeClr val="accent2"/>
              </a:buClr>
              <a:buSzPct val="75000"/>
              <a:buFont typeface="Wingdings" pitchFamily="2" charset="2"/>
              <a:buChar char="Ø"/>
            </a:pPr>
            <a:r>
              <a:rPr lang="zh-CN" altLang="en-US" sz="2800" dirty="0">
                <a:latin typeface="楷体_GB2312" pitchFamily="49" charset="-122"/>
                <a:ea typeface="楷体_GB2312" pitchFamily="49" charset="-122"/>
              </a:rPr>
              <a:t>为了使程序中数据说明更易于理解和维护，在编写程序时，需要注意数据说明的风格。</a:t>
            </a:r>
          </a:p>
          <a:p>
            <a:pPr eaLnBrk="1" hangingPunct="1">
              <a:buClr>
                <a:schemeClr val="accent2"/>
              </a:buClr>
              <a:buSzPct val="75000"/>
              <a:buFont typeface="Wingdings" pitchFamily="2" charset="2"/>
              <a:buNone/>
            </a:pPr>
            <a:r>
              <a:rPr lang="en-US" altLang="zh-CN" sz="2800" dirty="0">
                <a:latin typeface="楷体_GB2312" pitchFamily="49" charset="-122"/>
                <a:ea typeface="楷体_GB2312" pitchFamily="49" charset="-122"/>
              </a:rPr>
              <a:t>(1) </a:t>
            </a:r>
            <a:r>
              <a:rPr lang="zh-CN" altLang="en-US" sz="2800" dirty="0">
                <a:latin typeface="楷体_GB2312" pitchFamily="49" charset="-122"/>
                <a:ea typeface="楷体_GB2312" pitchFamily="49" charset="-122"/>
              </a:rPr>
              <a:t>数据说明的次序应当规范化，使数据属性容易查找，也有利于测试、排错和维护。</a:t>
            </a:r>
          </a:p>
          <a:p>
            <a:pPr eaLnBrk="1" hangingPunct="1">
              <a:buFontTx/>
              <a:buNone/>
            </a:pPr>
            <a:r>
              <a:rPr lang="zh-CN" altLang="en-US" sz="2400" dirty="0">
                <a:latin typeface="楷体_GB2312" pitchFamily="49" charset="-122"/>
                <a:ea typeface="楷体_GB2312" pitchFamily="49" charset="-122"/>
              </a:rPr>
              <a:t>  ① 常量说明。</a:t>
            </a:r>
          </a:p>
          <a:p>
            <a:pPr eaLnBrk="1" hangingPunct="1">
              <a:buFontTx/>
              <a:buNone/>
            </a:pPr>
            <a:r>
              <a:rPr lang="zh-CN" altLang="en-US" sz="2400" dirty="0">
                <a:latin typeface="楷体_GB2312" pitchFamily="49" charset="-122"/>
                <a:ea typeface="楷体_GB2312" pitchFamily="49" charset="-122"/>
              </a:rPr>
              <a:t>  ② 简单变量类型说明。</a:t>
            </a:r>
          </a:p>
          <a:p>
            <a:pPr eaLnBrk="1" hangingPunct="1">
              <a:buFontTx/>
              <a:buNone/>
            </a:pPr>
            <a:r>
              <a:rPr lang="zh-CN" altLang="en-US" sz="2400" dirty="0">
                <a:latin typeface="楷体_GB2312" pitchFamily="49" charset="-122"/>
                <a:ea typeface="楷体_GB2312" pitchFamily="49" charset="-122"/>
              </a:rPr>
              <a:t>  ③ 数组说明。</a:t>
            </a:r>
          </a:p>
          <a:p>
            <a:pPr eaLnBrk="1" hangingPunct="1">
              <a:buFontTx/>
              <a:buNone/>
            </a:pPr>
            <a:r>
              <a:rPr lang="zh-CN" altLang="en-US" sz="2400" dirty="0">
                <a:latin typeface="楷体_GB2312" pitchFamily="49" charset="-122"/>
                <a:ea typeface="楷体_GB2312" pitchFamily="49" charset="-122"/>
              </a:rPr>
              <a:t>  ④ 公用数据块说明。</a:t>
            </a:r>
          </a:p>
          <a:p>
            <a:pPr eaLnBrk="1" hangingPunct="1">
              <a:buFontTx/>
              <a:buNone/>
            </a:pPr>
            <a:r>
              <a:rPr lang="zh-CN" altLang="en-US" sz="2400" dirty="0">
                <a:latin typeface="楷体_GB2312" pitchFamily="49" charset="-122"/>
                <a:ea typeface="楷体_GB2312" pitchFamily="49" charset="-122"/>
              </a:rPr>
              <a:t>  ⑤ 所有的文件说明。</a:t>
            </a:r>
          </a:p>
        </p:txBody>
      </p:sp>
      <p:sp>
        <p:nvSpPr>
          <p:cNvPr id="2" name="Title 1">
            <a:extLst>
              <a:ext uri="{FF2B5EF4-FFF2-40B4-BE49-F238E27FC236}">
                <a16:creationId xmlns:a16="http://schemas.microsoft.com/office/drawing/2014/main" id="{70656C74-B6E9-CD4A-A22A-FCC6339543C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82F6382-2BD4-314A-B3CD-10AC726E02B2}"/>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710305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7F6621D5-EB3A-0445-9C49-2A244D18530F}"/>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数据说明标准化</a:t>
            </a:r>
            <a:r>
              <a:rPr lang="zh-CN" altLang="en-US">
                <a:ea typeface="宋体" panose="02010600030101010101" pitchFamily="2" charset="-122"/>
              </a:rPr>
              <a:t> </a:t>
            </a:r>
            <a:endParaRPr lang="zh-CN" altLang="en-US">
              <a:solidFill>
                <a:schemeClr val="accent2"/>
              </a:solidFill>
              <a:ea typeface="宋体" panose="02010600030101010101" pitchFamily="2" charset="-122"/>
            </a:endParaRPr>
          </a:p>
          <a:p>
            <a:pPr eaLnBrk="1" hangingPunct="1">
              <a:buClr>
                <a:schemeClr val="accent2"/>
              </a:buClr>
              <a:buSzPct val="75000"/>
              <a:buFont typeface="Wingdings" pitchFamily="2" charset="2"/>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当多个变量名用一个语句说明时，应当对这些变量按字母顺序排列。例如，将</a:t>
            </a:r>
          </a:p>
          <a:p>
            <a:pPr eaLnBrk="1" hangingPunct="1">
              <a:buFontTx/>
              <a:buNone/>
            </a:pPr>
            <a:r>
              <a:rPr lang="zh-CN" altLang="en-US" sz="2800">
                <a:latin typeface="楷体_GB2312" pitchFamily="49" charset="-122"/>
                <a:ea typeface="楷体_GB2312" pitchFamily="49" charset="-122"/>
              </a:rPr>
              <a:t>    </a:t>
            </a:r>
            <a:r>
              <a:rPr lang="en-US" altLang="zh-CN" sz="2400">
                <a:latin typeface="楷体_GB2312" pitchFamily="49" charset="-122"/>
                <a:ea typeface="楷体_GB2312" pitchFamily="49" charset="-122"/>
              </a:rPr>
              <a:t>int size</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length</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width</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cost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price;</a:t>
            </a:r>
          </a:p>
          <a:p>
            <a:pPr eaLnBrk="1" hangingPunct="1">
              <a:buFontTx/>
              <a:buNone/>
            </a:pPr>
            <a:r>
              <a:rPr lang="en-US" altLang="zh-CN" sz="2400">
                <a:latin typeface="楷体_GB2312" pitchFamily="49" charset="-122"/>
                <a:ea typeface="楷体_GB2312" pitchFamily="49" charset="-122"/>
              </a:rPr>
              <a:t>  </a:t>
            </a:r>
            <a:r>
              <a:rPr lang="zh-CN" altLang="en-US" sz="2400">
                <a:latin typeface="楷体_GB2312" pitchFamily="49" charset="-122"/>
                <a:ea typeface="楷体_GB2312" pitchFamily="49" charset="-122"/>
              </a:rPr>
              <a:t>进行如下改写更好。</a:t>
            </a:r>
          </a:p>
          <a:p>
            <a:pPr eaLnBrk="1" hangingPunct="1">
              <a:buFontTx/>
              <a:buNone/>
            </a:pPr>
            <a:r>
              <a:rPr lang="zh-CN" altLang="en-US" sz="2400">
                <a:latin typeface="楷体_GB2312" pitchFamily="49" charset="-122"/>
                <a:ea typeface="楷体_GB2312" pitchFamily="49" charset="-122"/>
              </a:rPr>
              <a:t>    </a:t>
            </a:r>
            <a:r>
              <a:rPr lang="en-US" altLang="zh-CN" sz="2400">
                <a:latin typeface="楷体_GB2312" pitchFamily="49" charset="-122"/>
                <a:ea typeface="楷体_GB2312" pitchFamily="49" charset="-122"/>
              </a:rPr>
              <a:t>int cost</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length</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price</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size</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width;  </a:t>
            </a:r>
          </a:p>
          <a:p>
            <a:pPr eaLnBrk="1" hangingPunct="1">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对于复杂的数据结构，应当使用注释对其进行说明。</a:t>
            </a:r>
          </a:p>
        </p:txBody>
      </p:sp>
      <p:sp>
        <p:nvSpPr>
          <p:cNvPr id="2" name="Title 1">
            <a:extLst>
              <a:ext uri="{FF2B5EF4-FFF2-40B4-BE49-F238E27FC236}">
                <a16:creationId xmlns:a16="http://schemas.microsoft.com/office/drawing/2014/main" id="{AA7B868C-A2F7-A24E-A2A9-A753EA058E5E}"/>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0DD30ED7-F1F6-2C42-90E3-709F660052AD}"/>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694914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985366D4-3EFE-984A-8DFB-186EA92ED284}"/>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语句结构简单化</a:t>
            </a:r>
            <a:r>
              <a:rPr lang="zh-CN" altLang="en-US">
                <a:ea typeface="宋体" panose="02010600030101010101" pitchFamily="2" charset="-122"/>
              </a:rPr>
              <a:t>  </a:t>
            </a:r>
            <a:endParaRPr lang="zh-CN" altLang="en-US">
              <a:solidFill>
                <a:schemeClr val="accent2"/>
              </a:solidFill>
              <a:ea typeface="宋体" panose="02010600030101010101" pitchFamily="2" charset="-122"/>
            </a:endParaRP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在编码阶段，语句结构要力求简单、直接，不能为了片面追求效率而使语句复杂化。</a:t>
            </a:r>
          </a:p>
          <a:p>
            <a:pPr eaLnBrk="1" hangingPunct="1">
              <a:buClr>
                <a:schemeClr val="accent2"/>
              </a:buClr>
              <a:buSzPct val="75000"/>
              <a:buFont typeface="Wingdings" pitchFamily="2" charset="2"/>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在一行内只写一条语句，并且采取适当的移行格式，使程序的逻辑和功能变得更加明确。例如，下面程序的可读性很差。</a:t>
            </a:r>
          </a:p>
          <a:p>
            <a:pPr eaLnBrk="1" hangingPunct="1">
              <a:buClr>
                <a:schemeClr val="accent2"/>
              </a:buClr>
              <a:buSzPct val="75000"/>
              <a:buFont typeface="Wingdings" pitchFamily="2" charset="2"/>
              <a:buNone/>
            </a:pPr>
            <a:r>
              <a:rPr lang="zh-CN" altLang="en-US" sz="2800">
                <a:latin typeface="楷体_GB2312" pitchFamily="49" charset="-122"/>
                <a:ea typeface="楷体_GB2312" pitchFamily="49" charset="-122"/>
              </a:rPr>
              <a:t>  </a:t>
            </a:r>
            <a:r>
              <a:rPr lang="en-US" altLang="zh-CN" sz="2800">
                <a:latin typeface="楷体_GB2312" pitchFamily="49" charset="-122"/>
                <a:ea typeface="楷体_GB2312" pitchFamily="49" charset="-122"/>
              </a:rPr>
              <a:t>for (i=1; i&lt;=n-1; i++) { t=i; for (j=i+1; j&lt;=n; j++) if (a[j]&lt;a[t]) t=j; if (t!=i) {temp=a[t]; a[t]=a[i]; a[i]=temp}} </a:t>
            </a:r>
          </a:p>
          <a:p>
            <a:pPr eaLnBrk="1" hangingPunct="1">
              <a:buClr>
                <a:schemeClr val="accent2"/>
              </a:buClr>
              <a:buSzPct val="75000"/>
              <a:buFont typeface="Wingdings" pitchFamily="2" charset="2"/>
              <a:buChar char="Ø"/>
            </a:pPr>
            <a:endParaRPr lang="en-US" altLang="zh-CN" sz="28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065E5100-5B2A-594F-805F-E914FB1F7737}"/>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B313E87-A9F2-2743-8C10-676336BDB8E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64827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a:extLst>
              <a:ext uri="{FF2B5EF4-FFF2-40B4-BE49-F238E27FC236}">
                <a16:creationId xmlns:a16="http://schemas.microsoft.com/office/drawing/2014/main" id="{1E8EC721-B07C-5C4D-9590-44320F9CA472}"/>
              </a:ext>
            </a:extLst>
          </p:cNvPr>
          <p:cNvSpPr>
            <a:spLocks noGrp="1" noChangeArrowheads="1"/>
          </p:cNvSpPr>
          <p:nvPr>
            <p:ph type="body" idx="1"/>
          </p:nvPr>
        </p:nvSpPr>
        <p:spPr>
          <a:xfrm>
            <a:off x="457200" y="1166018"/>
            <a:ext cx="8229600" cy="4525963"/>
          </a:xfrm>
        </p:spPr>
        <p:txBody>
          <a:bodyPr/>
          <a:lstStyle/>
          <a:p>
            <a:pPr eaLnBrk="1" hangingPunct="1"/>
            <a:r>
              <a:rPr lang="zh-CN" altLang="en-US" sz="2800" dirty="0">
                <a:latin typeface="楷体_GB2312" pitchFamily="49" charset="-122"/>
                <a:ea typeface="楷体_GB2312" pitchFamily="49" charset="-122"/>
              </a:rPr>
              <a:t>可以将上面的程序段改写成如下形式：</a:t>
            </a:r>
          </a:p>
          <a:p>
            <a:pPr eaLnBrk="1" hangingPunct="1">
              <a:buClr>
                <a:schemeClr val="accent2"/>
              </a:buClr>
              <a:buSzPct val="75000"/>
              <a:buFont typeface="Wingdings" pitchFamily="2" charset="2"/>
              <a:buChar char="Ø"/>
            </a:pPr>
            <a:endParaRPr lang="en-US" altLang="zh-CN" sz="2800" dirty="0">
              <a:latin typeface="楷体_GB2312" pitchFamily="49" charset="-122"/>
              <a:ea typeface="楷体_GB2312" pitchFamily="49" charset="-122"/>
            </a:endParaRPr>
          </a:p>
        </p:txBody>
      </p:sp>
      <p:pic>
        <p:nvPicPr>
          <p:cNvPr id="23556" name="Picture 5">
            <a:extLst>
              <a:ext uri="{FF2B5EF4-FFF2-40B4-BE49-F238E27FC236}">
                <a16:creationId xmlns:a16="http://schemas.microsoft.com/office/drawing/2014/main" id="{5B28F1B0-C91B-E54A-B990-10AE7DC81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719264"/>
            <a:ext cx="2520280" cy="421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3B42E89-B559-0A4F-B650-1A482C6CA200}"/>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41949433-8967-7640-A6E9-7B865BA69714}"/>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791081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61507AFE-E418-0443-B634-8F300DE5BBB3}"/>
              </a:ext>
            </a:extLst>
          </p:cNvPr>
          <p:cNvSpPr txBox="1">
            <a:spLocks/>
          </p:cNvSpPr>
          <p:nvPr/>
        </p:nvSpPr>
        <p:spPr>
          <a:xfrm>
            <a:off x="835025" y="466725"/>
            <a:ext cx="7648575"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5362" name="2 Subtítulo">
            <a:extLst>
              <a:ext uri="{FF2B5EF4-FFF2-40B4-BE49-F238E27FC236}">
                <a16:creationId xmlns:a16="http://schemas.microsoft.com/office/drawing/2014/main" id="{4F87B7BF-DDFD-5A42-A1EE-53E25140BEB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5363" name="1 Título">
            <a:extLst>
              <a:ext uri="{FF2B5EF4-FFF2-40B4-BE49-F238E27FC236}">
                <a16:creationId xmlns:a16="http://schemas.microsoft.com/office/drawing/2014/main" id="{BEEE72FE-B95A-F547-A66F-89D88E88D2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主要内容</a:t>
            </a:r>
          </a:p>
        </p:txBody>
      </p:sp>
      <p:pic>
        <p:nvPicPr>
          <p:cNvPr id="15364" name="Imagen 5">
            <a:extLst>
              <a:ext uri="{FF2B5EF4-FFF2-40B4-BE49-F238E27FC236}">
                <a16:creationId xmlns:a16="http://schemas.microsoft.com/office/drawing/2014/main" id="{05AAA195-F329-2C43-B449-90FCF22A42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Imagen 5">
            <a:extLst>
              <a:ext uri="{FF2B5EF4-FFF2-40B4-BE49-F238E27FC236}">
                <a16:creationId xmlns:a16="http://schemas.microsoft.com/office/drawing/2014/main" id="{39E719A9-59B3-9E40-A193-4C813D76F8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3">
            <a:hlinkClick r:id="rId5" action="ppaction://hlinksldjump"/>
            <a:extLst>
              <a:ext uri="{FF2B5EF4-FFF2-40B4-BE49-F238E27FC236}">
                <a16:creationId xmlns:a16="http://schemas.microsoft.com/office/drawing/2014/main" id="{5CCCB338-5194-404F-BF8A-2BDD74EC213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7" name="TextBox 4">
            <a:extLst>
              <a:ext uri="{FF2B5EF4-FFF2-40B4-BE49-F238E27FC236}">
                <a16:creationId xmlns:a16="http://schemas.microsoft.com/office/drawing/2014/main" id="{0771E376-1CD3-D540-95EC-D681F10FC45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8" name="TextBox 5">
            <a:extLst>
              <a:ext uri="{FF2B5EF4-FFF2-40B4-BE49-F238E27FC236}">
                <a16:creationId xmlns:a16="http://schemas.microsoft.com/office/drawing/2014/main" id="{1E177354-7028-C948-87BD-04FAB377539D}"/>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9" name="TextBox 6">
            <a:extLst>
              <a:ext uri="{FF2B5EF4-FFF2-40B4-BE49-F238E27FC236}">
                <a16:creationId xmlns:a16="http://schemas.microsoft.com/office/drawing/2014/main" id="{1566BA1E-EB18-4C46-857F-39F850612141}"/>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70" name="Rectangle 3">
            <a:extLst>
              <a:ext uri="{FF2B5EF4-FFF2-40B4-BE49-F238E27FC236}">
                <a16:creationId xmlns:a16="http://schemas.microsoft.com/office/drawing/2014/main" id="{05AE655A-F6F2-3B46-BA15-AFB7E17B49E7}"/>
              </a:ext>
            </a:extLst>
          </p:cNvPr>
          <p:cNvSpPr txBox="1">
            <a:spLocks noChangeArrowheads="1"/>
          </p:cNvSpPr>
          <p:nvPr/>
        </p:nvSpPr>
        <p:spPr bwMode="auto">
          <a:xfrm>
            <a:off x="642938" y="1412875"/>
            <a:ext cx="8032750"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5371" name="1 Título">
            <a:extLst>
              <a:ext uri="{FF2B5EF4-FFF2-40B4-BE49-F238E27FC236}">
                <a16:creationId xmlns:a16="http://schemas.microsoft.com/office/drawing/2014/main" id="{F91A8F66-371F-1C41-A3BB-30AE3F43DA84}"/>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E7F41071-9FAA-8047-BC1C-8B2E762E731D}"/>
              </a:ext>
            </a:extLst>
          </p:cNvPr>
          <p:cNvSpPr>
            <a:spLocks noGrp="1" noChangeArrowheads="1"/>
          </p:cNvSpPr>
          <p:nvPr>
            <p:ph type="body" idx="1"/>
          </p:nvPr>
        </p:nvSpPr>
        <p:spPr>
          <a:xfrm>
            <a:off x="455320" y="1417638"/>
            <a:ext cx="8229600" cy="4525963"/>
          </a:xfrm>
        </p:spPr>
        <p:txBody>
          <a:bodyPr/>
          <a:lstStyle/>
          <a:p>
            <a:pPr eaLnBrk="1" hangingPunct="1">
              <a:buFontTx/>
              <a:buNone/>
            </a:pPr>
            <a:r>
              <a:rPr lang="en-US" altLang="zh-CN" sz="2800" dirty="0">
                <a:latin typeface="楷体_GB2312" pitchFamily="49" charset="-122"/>
                <a:ea typeface="楷体_GB2312" pitchFamily="49" charset="-122"/>
              </a:rPr>
              <a:t>(2)</a:t>
            </a:r>
            <a:r>
              <a:rPr lang="zh-CN" altLang="en-US" sz="2800" dirty="0">
                <a:latin typeface="楷体_GB2312" pitchFamily="49" charset="-122"/>
                <a:ea typeface="楷体_GB2312" pitchFamily="49" charset="-122"/>
              </a:rPr>
              <a:t>程序编写首先应当考虑清晰性，不要刻意追求技巧性，使程序编写得过于紧凑。例如，有一个用</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语句写出的程序段：</a:t>
            </a: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r>
              <a:rPr lang="zh-CN" altLang="en-US" sz="2800" dirty="0">
                <a:latin typeface="楷体_GB2312" pitchFamily="49" charset="-122"/>
                <a:ea typeface="楷体_GB2312" pitchFamily="49" charset="-122"/>
              </a:rPr>
              <a:t>  如果改写成下面的程序段，其功能就能够一目了然了。</a:t>
            </a:r>
          </a:p>
        </p:txBody>
      </p:sp>
      <p:pic>
        <p:nvPicPr>
          <p:cNvPr id="24580" name="Picture 6">
            <a:extLst>
              <a:ext uri="{FF2B5EF4-FFF2-40B4-BE49-F238E27FC236}">
                <a16:creationId xmlns:a16="http://schemas.microsoft.com/office/drawing/2014/main" id="{5F66F2E6-3D8A-294A-AC67-90AA90684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2349500"/>
            <a:ext cx="19431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7">
            <a:extLst>
              <a:ext uri="{FF2B5EF4-FFF2-40B4-BE49-F238E27FC236}">
                <a16:creationId xmlns:a16="http://schemas.microsoft.com/office/drawing/2014/main" id="{CAD4AEFD-1C17-584B-AB28-8C5C749B5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4365625"/>
            <a:ext cx="194468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7ACB60C1-9EE9-504D-98F7-B8724EC3CABB}"/>
              </a:ext>
            </a:extLst>
          </p:cNvPr>
          <p:cNvSpPr>
            <a:spLocks noGrp="1"/>
          </p:cNvSpPr>
          <p:nvPr>
            <p:ph type="title"/>
          </p:nvPr>
        </p:nvSpPr>
        <p:spPr/>
        <p:txBody>
          <a:bodyPr/>
          <a:lstStyle/>
          <a:p>
            <a:endParaRPr lang="en-US" dirty="0"/>
          </a:p>
        </p:txBody>
      </p:sp>
      <p:sp>
        <p:nvSpPr>
          <p:cNvPr id="7" name="标题 3">
            <a:extLst>
              <a:ext uri="{FF2B5EF4-FFF2-40B4-BE49-F238E27FC236}">
                <a16:creationId xmlns:a16="http://schemas.microsoft.com/office/drawing/2014/main" id="{73766BE1-242F-EB42-A90E-14AFCF9BB91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242118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AB6D6DDB-C8EB-FE43-B8A7-780B9C4D60B4}"/>
              </a:ext>
            </a:extLst>
          </p:cNvPr>
          <p:cNvSpPr>
            <a:spLocks noGrp="1" noChangeArrowheads="1"/>
          </p:cNvSpPr>
          <p:nvPr>
            <p:ph type="body" idx="1"/>
          </p:nvPr>
        </p:nvSpPr>
        <p:spPr>
          <a:xfrm>
            <a:off x="323528" y="1323746"/>
            <a:ext cx="8229600" cy="4525963"/>
          </a:xfrm>
        </p:spPr>
        <p:txBody>
          <a:bodyPr/>
          <a:lstStyle/>
          <a:p>
            <a:pPr eaLnBrk="1" hangingPunct="1">
              <a:buFontTx/>
              <a:buNone/>
            </a:pPr>
            <a:r>
              <a:rPr lang="en-US" altLang="zh-CN" sz="2800" dirty="0">
                <a:latin typeface="楷体_GB2312" pitchFamily="49" charset="-122"/>
                <a:ea typeface="楷体_GB2312" pitchFamily="49" charset="-122"/>
              </a:rPr>
              <a:t>(3)</a:t>
            </a:r>
            <a:r>
              <a:rPr lang="zh-CN" altLang="en-US" sz="2800" dirty="0">
                <a:latin typeface="楷体_GB2312" pitchFamily="49" charset="-122"/>
                <a:ea typeface="楷体_GB2312" pitchFamily="49" charset="-122"/>
              </a:rPr>
              <a:t>程序编写得要简单，写清楚，直截了当地说明程序员的用意。 例如，下面是是一个有双重循环的程序段，得到的结果是一个</a:t>
            </a:r>
            <a:r>
              <a:rPr lang="en-US" altLang="zh-CN" sz="2800" dirty="0">
                <a:latin typeface="楷体_GB2312" pitchFamily="49" charset="-122"/>
                <a:ea typeface="楷体_GB2312" pitchFamily="49" charset="-122"/>
              </a:rPr>
              <a:t>N×N</a:t>
            </a:r>
            <a:r>
              <a:rPr lang="zh-CN" altLang="en-US" sz="2800" dirty="0">
                <a:latin typeface="楷体_GB2312" pitchFamily="49" charset="-122"/>
                <a:ea typeface="楷体_GB2312" pitchFamily="49" charset="-122"/>
              </a:rPr>
              <a:t>的二维数组。</a:t>
            </a: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endParaRPr lang="zh-CN" altLang="en-US" sz="2800" dirty="0">
              <a:latin typeface="楷体_GB2312" pitchFamily="49" charset="-122"/>
              <a:ea typeface="楷体_GB2312" pitchFamily="49" charset="-122"/>
            </a:endParaRPr>
          </a:p>
          <a:p>
            <a:pPr eaLnBrk="1" hangingPunct="1">
              <a:buClr>
                <a:schemeClr val="accent2"/>
              </a:buClr>
              <a:buSzPct val="75000"/>
              <a:buFont typeface="Wingdings" pitchFamily="2" charset="2"/>
              <a:buNone/>
            </a:pPr>
            <a:r>
              <a:rPr lang="zh-CN" altLang="en-US" sz="28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如果写成以下的形式，就能让读者直接了解程序编写者的意图了。</a:t>
            </a:r>
          </a:p>
        </p:txBody>
      </p:sp>
      <p:pic>
        <p:nvPicPr>
          <p:cNvPr id="25604" name="Picture 6">
            <a:extLst>
              <a:ext uri="{FF2B5EF4-FFF2-40B4-BE49-F238E27FC236}">
                <a16:creationId xmlns:a16="http://schemas.microsoft.com/office/drawing/2014/main" id="{D1DFA21C-E2B1-8F4B-8996-BEAB2273A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9850" y="4221088"/>
            <a:ext cx="2657475" cy="199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7">
            <a:extLst>
              <a:ext uri="{FF2B5EF4-FFF2-40B4-BE49-F238E27FC236}">
                <a16:creationId xmlns:a16="http://schemas.microsoft.com/office/drawing/2014/main" id="{0DE8D1D8-0DED-EB43-909C-37B252D33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708920"/>
            <a:ext cx="302895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98FC17E7-0874-504B-BD49-9984015F4D2C}"/>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2309CC29-7752-0549-A18F-AD8F9279ECB7}"/>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1303106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78402B9D-50C7-F34A-A2C6-BA465B18D329}"/>
              </a:ext>
            </a:extLst>
          </p:cNvPr>
          <p:cNvSpPr>
            <a:spLocks noGrp="1" noChangeArrowheads="1"/>
          </p:cNvSpPr>
          <p:nvPr>
            <p:ph type="body" idx="1"/>
          </p:nvPr>
        </p:nvSpPr>
        <p:spPr>
          <a:xfrm>
            <a:off x="457200" y="1166018"/>
            <a:ext cx="8229600" cy="4525963"/>
          </a:xfrm>
        </p:spPr>
        <p:txBody>
          <a:bodyPr/>
          <a:lstStyle/>
          <a:p>
            <a:pPr eaLnBrk="1" hangingPunct="1">
              <a:buClr>
                <a:schemeClr val="accent2"/>
              </a:buClr>
              <a:buSzPct val="75000"/>
              <a:buFont typeface="Wingdings" pitchFamily="2" charset="2"/>
              <a:buNone/>
            </a:pPr>
            <a:r>
              <a:rPr lang="en-US" altLang="zh-CN" sz="2400" dirty="0">
                <a:latin typeface="楷体_GB2312" pitchFamily="49" charset="-122"/>
                <a:ea typeface="楷体_GB2312" pitchFamily="49" charset="-122"/>
              </a:rPr>
              <a:t>(4)</a:t>
            </a:r>
            <a:r>
              <a:rPr lang="zh-CN" altLang="en-US" sz="2400" dirty="0">
                <a:latin typeface="楷体_GB2312" pitchFamily="49" charset="-122"/>
                <a:ea typeface="楷体_GB2312" pitchFamily="49" charset="-122"/>
              </a:rPr>
              <a:t>除非对效率有特殊的要求，程序编写要做到清晰第一，效率第二。 </a:t>
            </a:r>
          </a:p>
          <a:p>
            <a:pPr eaLnBrk="1" hangingPunct="1">
              <a:buClr>
                <a:schemeClr val="accent2"/>
              </a:buClr>
              <a:buSzPct val="75000"/>
              <a:buFont typeface="Wingdings" pitchFamily="2" charset="2"/>
              <a:buNone/>
            </a:pP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避免使用临时变量而使可读性下降。例如，由于简单变量的运算比下标变量的运算要快，有的程序员为了追求效率，会将语句</a:t>
            </a:r>
          </a:p>
          <a:p>
            <a:pPr eaLnBrk="1" hangingPunct="1">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x</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 ;</a:t>
            </a:r>
          </a:p>
          <a:p>
            <a:pPr eaLnBrk="1" hangingPunct="1">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写成</a:t>
            </a:r>
          </a:p>
          <a:p>
            <a:pPr eaLnBrk="1" hangingPunct="1">
              <a:buFontTx/>
              <a:buNone/>
            </a:pPr>
            <a:r>
              <a:rPr lang="zh-CN" altLang="en-US" sz="2400" dirty="0">
                <a:latin typeface="楷体_GB2312" pitchFamily="49" charset="-122"/>
                <a:ea typeface="楷体_GB2312" pitchFamily="49" charset="-122"/>
              </a:rPr>
              <a:t>      </a:t>
            </a:r>
            <a:r>
              <a:rPr lang="en-US" altLang="zh-CN" sz="2400" dirty="0">
                <a:latin typeface="楷体_GB2312" pitchFamily="49" charset="-122"/>
                <a:ea typeface="楷体_GB2312" pitchFamily="49" charset="-122"/>
              </a:rPr>
              <a:t>ai</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a:t>
            </a:r>
            <a:r>
              <a:rPr lang="en-US" altLang="zh-CN" sz="2400" dirty="0" err="1">
                <a:latin typeface="楷体_GB2312" pitchFamily="49" charset="-122"/>
                <a:ea typeface="楷体_GB2312" pitchFamily="49" charset="-122"/>
              </a:rPr>
              <a:t>i</a:t>
            </a:r>
            <a:r>
              <a:rPr lang="en-US" altLang="zh-CN" sz="2400" dirty="0">
                <a:latin typeface="楷体_GB2312" pitchFamily="49" charset="-122"/>
                <a:ea typeface="楷体_GB2312" pitchFamily="49" charset="-122"/>
              </a:rPr>
              <a:t>]; </a:t>
            </a:r>
          </a:p>
          <a:p>
            <a:pPr eaLnBrk="1" hangingPunct="1">
              <a:buFontTx/>
              <a:buNone/>
            </a:pPr>
            <a:r>
              <a:rPr lang="en-US" altLang="zh-CN" sz="2400" dirty="0">
                <a:latin typeface="楷体_GB2312" pitchFamily="49" charset="-122"/>
                <a:ea typeface="楷体_GB2312" pitchFamily="49" charset="-122"/>
              </a:rPr>
              <a:t>      x</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ai</a:t>
            </a: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1/ai;</a:t>
            </a:r>
          </a:p>
          <a:p>
            <a:pPr eaLnBrk="1" hangingPunct="1">
              <a:buFontTx/>
              <a:buNone/>
            </a:pPr>
            <a:r>
              <a:rPr lang="en-US" altLang="zh-CN" sz="2400" dirty="0">
                <a:latin typeface="楷体_GB2312" pitchFamily="49" charset="-122"/>
                <a:ea typeface="楷体_GB2312" pitchFamily="49" charset="-122"/>
              </a:rPr>
              <a:t>  </a:t>
            </a:r>
            <a:r>
              <a:rPr lang="zh-CN" altLang="en-US" sz="2400" dirty="0">
                <a:latin typeface="楷体_GB2312" pitchFamily="49" charset="-122"/>
                <a:ea typeface="楷体_GB2312" pitchFamily="49" charset="-122"/>
              </a:rPr>
              <a:t>这样做，虽然效率要高一些，但引进了临时变量，把一个计算公式拆成了几行，增加了理解的难度。 </a:t>
            </a:r>
          </a:p>
        </p:txBody>
      </p:sp>
      <p:sp>
        <p:nvSpPr>
          <p:cNvPr id="2" name="Title 1">
            <a:extLst>
              <a:ext uri="{FF2B5EF4-FFF2-40B4-BE49-F238E27FC236}">
                <a16:creationId xmlns:a16="http://schemas.microsoft.com/office/drawing/2014/main" id="{FA4A782B-0E55-D343-8DCC-67D96C5DC8A6}"/>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FCE9B745-2948-9F4B-9736-5CBFFD1C00E2}"/>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6877862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a:extLst>
              <a:ext uri="{FF2B5EF4-FFF2-40B4-BE49-F238E27FC236}">
                <a16:creationId xmlns:a16="http://schemas.microsoft.com/office/drawing/2014/main" id="{FFB45451-9E2B-A549-9317-B8DE928D3823}"/>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让编译程序做简单的优化。</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尽可能使用库函数。</a:t>
            </a:r>
          </a:p>
          <a:p>
            <a:pPr eaLnBrk="1" hangingPunct="1">
              <a:buFontTx/>
              <a:buNone/>
            </a:pPr>
            <a:r>
              <a:rPr lang="en-US" altLang="zh-CN" sz="2800">
                <a:latin typeface="楷体_GB2312" pitchFamily="49" charset="-122"/>
                <a:ea typeface="楷体_GB2312" pitchFamily="49" charset="-122"/>
              </a:rPr>
              <a:t>(8) </a:t>
            </a:r>
            <a:r>
              <a:rPr lang="zh-CN" altLang="en-US" sz="2800">
                <a:latin typeface="楷体_GB2312" pitchFamily="49" charset="-122"/>
                <a:ea typeface="楷体_GB2312" pitchFamily="49" charset="-122"/>
              </a:rPr>
              <a:t>避免不必要的转移，同时如果能保持程序可读性，则不必用</a:t>
            </a:r>
            <a:r>
              <a:rPr lang="en-US" altLang="zh-CN" sz="2800">
                <a:latin typeface="楷体_GB2312" pitchFamily="49" charset="-122"/>
                <a:ea typeface="楷体_GB2312" pitchFamily="49" charset="-122"/>
              </a:rPr>
              <a:t>GOTO</a:t>
            </a:r>
            <a:r>
              <a:rPr lang="zh-CN" altLang="en-US" sz="2800">
                <a:latin typeface="楷体_GB2312" pitchFamily="49" charset="-122"/>
                <a:ea typeface="楷体_GB2312" pitchFamily="49" charset="-122"/>
              </a:rPr>
              <a:t>语句。</a:t>
            </a:r>
          </a:p>
        </p:txBody>
      </p:sp>
      <p:sp>
        <p:nvSpPr>
          <p:cNvPr id="2" name="Title 1">
            <a:extLst>
              <a:ext uri="{FF2B5EF4-FFF2-40B4-BE49-F238E27FC236}">
                <a16:creationId xmlns:a16="http://schemas.microsoft.com/office/drawing/2014/main" id="{662E20F0-3638-4E4A-A2D5-50986EBD5E0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4FFB9008-D094-3744-806F-A8BAAED47577}"/>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49929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B1D285EB-5262-B246-B28A-3CA7DBF68374}"/>
              </a:ext>
            </a:extLst>
          </p:cNvPr>
          <p:cNvSpPr>
            <a:spLocks noGrp="1" noChangeArrowheads="1"/>
          </p:cNvSpPr>
          <p:nvPr>
            <p:ph type="body" idx="1"/>
          </p:nvPr>
        </p:nvSpPr>
        <p:spPr>
          <a:xfrm>
            <a:off x="431800" y="1000125"/>
            <a:ext cx="4835525" cy="4857750"/>
          </a:xfrm>
        </p:spPr>
        <p:txBody>
          <a:bodyPr/>
          <a:lstStyle/>
          <a:p>
            <a:pPr eaLnBrk="1" hangingPunct="1"/>
            <a:r>
              <a:rPr lang="zh-CN" altLang="en-US" sz="2400" dirty="0">
                <a:solidFill>
                  <a:schemeClr val="accent2"/>
                </a:solidFill>
                <a:ea typeface="宋体" panose="02010600030101010101" pitchFamily="2" charset="-122"/>
              </a:rPr>
              <a:t>例如，有一个求</a:t>
            </a:r>
            <a:r>
              <a:rPr lang="en-US" altLang="zh-CN" sz="2400" dirty="0">
                <a:solidFill>
                  <a:schemeClr val="accent2"/>
                </a:solidFill>
                <a:ea typeface="宋体" panose="02010600030101010101" pitchFamily="2" charset="-122"/>
              </a:rPr>
              <a:t>3</a:t>
            </a:r>
            <a:r>
              <a:rPr lang="zh-CN" altLang="en-US" sz="2400" dirty="0">
                <a:solidFill>
                  <a:schemeClr val="accent2"/>
                </a:solidFill>
                <a:ea typeface="宋体" panose="02010600030101010101" pitchFamily="2" charset="-122"/>
              </a:rPr>
              <a:t>个数中最小值的程序，对应的流程图及程序如下：</a:t>
            </a:r>
            <a:r>
              <a:rPr lang="zh-CN" altLang="en-US" sz="2800" dirty="0">
                <a:solidFill>
                  <a:schemeClr val="accent2"/>
                </a:solidFill>
                <a:ea typeface="宋体" panose="02010600030101010101" pitchFamily="2" charset="-122"/>
              </a:rPr>
              <a:t> </a:t>
            </a:r>
          </a:p>
          <a:p>
            <a:pPr eaLnBrk="1" hangingPunct="1">
              <a:buClr>
                <a:schemeClr val="accent2"/>
              </a:buClr>
              <a:buSzPct val="75000"/>
              <a:buFont typeface="Wingdings" pitchFamily="2" charset="2"/>
              <a:buNone/>
            </a:pPr>
            <a:endParaRPr lang="en-US" altLang="zh-CN" sz="2800" dirty="0">
              <a:solidFill>
                <a:schemeClr val="accent2"/>
              </a:solidFill>
              <a:ea typeface="宋体" panose="02010600030101010101" pitchFamily="2" charset="-122"/>
            </a:endParaRPr>
          </a:p>
        </p:txBody>
      </p:sp>
      <p:pic>
        <p:nvPicPr>
          <p:cNvPr id="28676" name="Picture 6">
            <a:extLst>
              <a:ext uri="{FF2B5EF4-FFF2-40B4-BE49-F238E27FC236}">
                <a16:creationId xmlns:a16="http://schemas.microsoft.com/office/drawing/2014/main" id="{CDC25118-2883-7743-8D19-B63EEE9292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77963"/>
            <a:ext cx="4062413"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7" name="Picture 7">
            <a:extLst>
              <a:ext uri="{FF2B5EF4-FFF2-40B4-BE49-F238E27FC236}">
                <a16:creationId xmlns:a16="http://schemas.microsoft.com/office/drawing/2014/main" id="{5B90B04E-7331-D046-A406-6DC32010A5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1196975"/>
            <a:ext cx="3419475" cy="545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15EA75F-E2D0-794D-BDE4-59E752BFCAD7}"/>
              </a:ext>
            </a:extLst>
          </p:cNvPr>
          <p:cNvSpPr>
            <a:spLocks noGrp="1"/>
          </p:cNvSpPr>
          <p:nvPr>
            <p:ph type="title"/>
          </p:nvPr>
        </p:nvSpPr>
        <p:spPr/>
        <p:txBody>
          <a:bodyPr/>
          <a:lstStyle/>
          <a:p>
            <a:endParaRPr lang="en-US"/>
          </a:p>
        </p:txBody>
      </p:sp>
      <p:sp>
        <p:nvSpPr>
          <p:cNvPr id="7" name="标题 3">
            <a:extLst>
              <a:ext uri="{FF2B5EF4-FFF2-40B4-BE49-F238E27FC236}">
                <a16:creationId xmlns:a16="http://schemas.microsoft.com/office/drawing/2014/main" id="{EFDE9B60-FAA9-AA45-A861-1882277527C3}"/>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89966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677"/>
                                        </p:tgtEl>
                                        <p:attrNameLst>
                                          <p:attrName>style.visibility</p:attrName>
                                        </p:attrNameLst>
                                      </p:cBhvr>
                                      <p:to>
                                        <p:strVal val="visible"/>
                                      </p:to>
                                    </p:set>
                                    <p:animEffect transition="in" filter="checkerboard(across)">
                                      <p:cBhvr>
                                        <p:cTn id="7"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a:extLst>
              <a:ext uri="{FF2B5EF4-FFF2-40B4-BE49-F238E27FC236}">
                <a16:creationId xmlns:a16="http://schemas.microsoft.com/office/drawing/2014/main" id="{DD0AC3A4-D48E-8545-AE93-3ADDDDF38B0F}"/>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(9)</a:t>
            </a:r>
            <a:r>
              <a:rPr lang="zh-CN" altLang="en-US" sz="2800">
                <a:latin typeface="楷体_GB2312" pitchFamily="49" charset="-122"/>
                <a:ea typeface="楷体_GB2312" pitchFamily="49" charset="-122"/>
              </a:rPr>
              <a:t>尽量只采用</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种基本的控制结构来编写程序。</a:t>
            </a:r>
          </a:p>
          <a:p>
            <a:pPr eaLnBrk="1" hangingPunct="1">
              <a:buFontTx/>
              <a:buNone/>
            </a:pPr>
            <a:r>
              <a:rPr lang="en-US" altLang="zh-CN" sz="2800">
                <a:latin typeface="楷体_GB2312" pitchFamily="49" charset="-122"/>
                <a:ea typeface="楷体_GB2312" pitchFamily="49" charset="-122"/>
              </a:rPr>
              <a:t>(10)</a:t>
            </a:r>
            <a:r>
              <a:rPr lang="zh-CN" altLang="en-US" sz="2800">
                <a:latin typeface="楷体_GB2312" pitchFamily="49" charset="-122"/>
                <a:ea typeface="楷体_GB2312" pitchFamily="49" charset="-122"/>
              </a:rPr>
              <a:t>避免使用</a:t>
            </a:r>
            <a:r>
              <a:rPr lang="zh-CN" altLang="en-US" sz="2800">
                <a:solidFill>
                  <a:schemeClr val="accent2"/>
                </a:solidFill>
                <a:latin typeface="楷体_GB2312" pitchFamily="49" charset="-122"/>
                <a:ea typeface="楷体_GB2312" pitchFamily="49" charset="-122"/>
              </a:rPr>
              <a:t>空的</a:t>
            </a:r>
            <a:r>
              <a:rPr lang="en-US" altLang="zh-CN" sz="2800">
                <a:solidFill>
                  <a:schemeClr val="accent2"/>
                </a:solidFill>
                <a:latin typeface="楷体_GB2312" pitchFamily="49" charset="-122"/>
                <a:ea typeface="楷体_GB2312" pitchFamily="49" charset="-122"/>
              </a:rPr>
              <a:t>else</a:t>
            </a:r>
            <a:r>
              <a:rPr lang="zh-CN" altLang="en-US" sz="2800">
                <a:solidFill>
                  <a:schemeClr val="accent2"/>
                </a:solidFill>
                <a:latin typeface="楷体_GB2312" pitchFamily="49" charset="-122"/>
                <a:ea typeface="楷体_GB2312" pitchFamily="49" charset="-122"/>
              </a:rPr>
              <a:t>语句</a:t>
            </a:r>
            <a:r>
              <a:rPr lang="zh-CN" altLang="en-US" sz="2800">
                <a:latin typeface="楷体_GB2312" pitchFamily="49" charset="-122"/>
                <a:ea typeface="楷体_GB2312" pitchFamily="49" charset="-122"/>
              </a:rPr>
              <a:t>和</a:t>
            </a:r>
            <a:r>
              <a:rPr lang="en-US" altLang="zh-CN" sz="2800">
                <a:solidFill>
                  <a:schemeClr val="accent2"/>
                </a:solidFill>
                <a:latin typeface="楷体_GB2312" pitchFamily="49" charset="-122"/>
                <a:ea typeface="楷体_GB2312" pitchFamily="49" charset="-122"/>
              </a:rPr>
              <a:t>if</a:t>
            </a:r>
            <a:r>
              <a:rPr lang="en-US" altLang="zh-CN" sz="2800">
                <a:solidFill>
                  <a:schemeClr val="accent2"/>
                </a:solidFill>
                <a:ea typeface="楷体_GB2312" pitchFamily="49" charset="-122"/>
              </a:rPr>
              <a:t>…</a:t>
            </a:r>
            <a:r>
              <a:rPr lang="en-US" altLang="zh-CN" sz="2800">
                <a:solidFill>
                  <a:schemeClr val="accent2"/>
                </a:solidFill>
                <a:latin typeface="楷体_GB2312" pitchFamily="49" charset="-122"/>
                <a:ea typeface="楷体_GB2312" pitchFamily="49" charset="-122"/>
              </a:rPr>
              <a:t>then if</a:t>
            </a:r>
            <a:r>
              <a:rPr lang="en-US" altLang="zh-CN" sz="2800">
                <a:solidFill>
                  <a:schemeClr val="accent2"/>
                </a:solidFill>
                <a:ea typeface="楷体_GB2312" pitchFamily="49" charset="-122"/>
              </a:rPr>
              <a:t>…</a:t>
            </a:r>
            <a:r>
              <a:rPr lang="zh-CN" altLang="en-US" sz="2800">
                <a:solidFill>
                  <a:schemeClr val="accent2"/>
                </a:solidFill>
                <a:latin typeface="楷体_GB2312" pitchFamily="49" charset="-122"/>
                <a:ea typeface="楷体_GB2312" pitchFamily="49" charset="-122"/>
              </a:rPr>
              <a:t>语句</a:t>
            </a:r>
            <a:r>
              <a:rPr lang="zh-CN" altLang="en-US" sz="2800">
                <a:latin typeface="楷体_GB2312" pitchFamily="49" charset="-122"/>
                <a:ea typeface="楷体_GB2312" pitchFamily="49" charset="-122"/>
              </a:rPr>
              <a:t>。这种结构容易使读者产生误解。</a:t>
            </a:r>
          </a:p>
          <a:p>
            <a:pPr eaLnBrk="1" hangingPunct="1">
              <a:buFontTx/>
              <a:buNone/>
            </a:pPr>
            <a:r>
              <a:rPr lang="zh-CN" altLang="en-US" sz="2800">
                <a:latin typeface="楷体_GB2312" pitchFamily="49" charset="-122"/>
                <a:ea typeface="楷体_GB2312" pitchFamily="49" charset="-122"/>
              </a:rPr>
              <a:t>  例如，下面的程序可能产生二义性问题。</a:t>
            </a:r>
          </a:p>
        </p:txBody>
      </p:sp>
      <p:pic>
        <p:nvPicPr>
          <p:cNvPr id="29700" name="Picture 4">
            <a:extLst>
              <a:ext uri="{FF2B5EF4-FFF2-40B4-BE49-F238E27FC236}">
                <a16:creationId xmlns:a16="http://schemas.microsoft.com/office/drawing/2014/main" id="{E22814DC-3278-8846-BA7F-F93FFF89B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500438"/>
            <a:ext cx="5329237"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24712B45-F7CB-CF46-8FE9-C927E81422B0}"/>
              </a:ext>
            </a:extLst>
          </p:cNvPr>
          <p:cNvSpPr>
            <a:spLocks noGrp="1"/>
          </p:cNvSpPr>
          <p:nvPr>
            <p:ph type="title"/>
          </p:nvPr>
        </p:nvSpPr>
        <p:spPr/>
        <p:txBody>
          <a:bodyPr/>
          <a:lstStyle/>
          <a:p>
            <a:endParaRPr lang="en-US"/>
          </a:p>
        </p:txBody>
      </p:sp>
      <p:sp>
        <p:nvSpPr>
          <p:cNvPr id="6" name="标题 3">
            <a:extLst>
              <a:ext uri="{FF2B5EF4-FFF2-40B4-BE49-F238E27FC236}">
                <a16:creationId xmlns:a16="http://schemas.microsoft.com/office/drawing/2014/main" id="{E38B3770-0121-6846-9CF3-856C4E6E08EB}"/>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1974088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5B13F736-370E-7945-9046-1DE08804F269}"/>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(11) </a:t>
            </a:r>
            <a:r>
              <a:rPr lang="zh-CN" altLang="en-US" sz="2800">
                <a:latin typeface="楷体_GB2312" pitchFamily="49" charset="-122"/>
                <a:ea typeface="楷体_GB2312" pitchFamily="49" charset="-122"/>
              </a:rPr>
              <a:t>避免采用过于复杂的条件测试。</a:t>
            </a:r>
          </a:p>
          <a:p>
            <a:pPr eaLnBrk="1" hangingPunct="1">
              <a:buFontTx/>
              <a:buNone/>
            </a:pPr>
            <a:r>
              <a:rPr lang="en-US" altLang="zh-CN" sz="2800">
                <a:latin typeface="楷体_GB2312" pitchFamily="49" charset="-122"/>
                <a:ea typeface="楷体_GB2312" pitchFamily="49" charset="-122"/>
              </a:rPr>
              <a:t>(12) </a:t>
            </a:r>
            <a:r>
              <a:rPr lang="zh-CN" altLang="en-US" sz="2800">
                <a:latin typeface="楷体_GB2312" pitchFamily="49" charset="-122"/>
                <a:ea typeface="楷体_GB2312" pitchFamily="49" charset="-122"/>
              </a:rPr>
              <a:t>尽量减少使用</a:t>
            </a:r>
            <a:r>
              <a:rPr lang="zh-CN" altLang="en-US" sz="2800">
                <a:ea typeface="楷体_GB2312" pitchFamily="49" charset="-122"/>
              </a:rPr>
              <a:t>“</a:t>
            </a:r>
            <a:r>
              <a:rPr lang="zh-CN" altLang="en-US" sz="2800">
                <a:latin typeface="楷体_GB2312" pitchFamily="49" charset="-122"/>
                <a:ea typeface="楷体_GB2312" pitchFamily="49" charset="-122"/>
              </a:rPr>
              <a:t>否定</a:t>
            </a:r>
            <a:r>
              <a:rPr lang="zh-CN" altLang="en-US" sz="2800">
                <a:ea typeface="楷体_GB2312" pitchFamily="49" charset="-122"/>
              </a:rPr>
              <a:t>”</a:t>
            </a:r>
            <a:r>
              <a:rPr lang="zh-CN" altLang="en-US" sz="2800">
                <a:latin typeface="楷体_GB2312" pitchFamily="49" charset="-122"/>
                <a:ea typeface="楷体_GB2312" pitchFamily="49" charset="-122"/>
              </a:rPr>
              <a:t>条件的条件语句。例如，如果在程序中出现</a:t>
            </a:r>
            <a:br>
              <a:rPr lang="zh-CN" altLang="en-US" sz="2800">
                <a:latin typeface="楷体_GB2312" pitchFamily="49" charset="-122"/>
                <a:ea typeface="楷体_GB2312" pitchFamily="49" charset="-122"/>
              </a:rPr>
            </a:br>
            <a:r>
              <a:rPr lang="zh-CN" altLang="en-US" sz="2800">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if </a:t>
            </a: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a:t>
            </a: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char</a:t>
            </a:r>
            <a:r>
              <a:rPr lang="zh-CN" altLang="en-US" sz="2400">
                <a:solidFill>
                  <a:schemeClr val="accent2"/>
                </a:solidFill>
                <a:latin typeface="楷体_GB2312" pitchFamily="49" charset="-122"/>
                <a:ea typeface="楷体_GB2312" pitchFamily="49" charset="-122"/>
              </a:rPr>
              <a:t>＜</a:t>
            </a:r>
            <a:r>
              <a:rPr lang="en-US" altLang="zh-CN" sz="2400">
                <a:solidFill>
                  <a:schemeClr val="accent2"/>
                </a:solidFill>
                <a:latin typeface="楷体_GB2312" pitchFamily="49" charset="-122"/>
                <a:ea typeface="楷体_GB2312" pitchFamily="49" charset="-122"/>
              </a:rPr>
              <a:t>'0' || char </a:t>
            </a:r>
            <a:r>
              <a:rPr lang="zh-CN" altLang="en-US" sz="2400">
                <a:solidFill>
                  <a:schemeClr val="accent2"/>
                </a:solidFill>
                <a:latin typeface="楷体_GB2312" pitchFamily="49" charset="-122"/>
                <a:ea typeface="楷体_GB2312" pitchFamily="49" charset="-122"/>
              </a:rPr>
              <a:t>＞</a:t>
            </a:r>
            <a:r>
              <a:rPr lang="en-US" altLang="zh-CN" sz="2400">
                <a:solidFill>
                  <a:schemeClr val="accent2"/>
                </a:solidFill>
                <a:latin typeface="楷体_GB2312" pitchFamily="49" charset="-122"/>
                <a:ea typeface="楷体_GB2312" pitchFamily="49" charset="-122"/>
              </a:rPr>
              <a:t>'9' </a:t>
            </a:r>
            <a:r>
              <a:rPr lang="zh-CN" altLang="en-US" sz="2400">
                <a:solidFill>
                  <a:schemeClr val="accent2"/>
                </a:solidFill>
                <a:latin typeface="楷体_GB2312" pitchFamily="49" charset="-122"/>
                <a:ea typeface="楷体_GB2312" pitchFamily="49" charset="-122"/>
              </a:rPr>
              <a:t>） ）</a:t>
            </a:r>
          </a:p>
          <a:p>
            <a:pPr eaLnBrk="1" hangingPunct="1">
              <a:buFontTx/>
              <a:buNone/>
            </a:pP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ea typeface="楷体_GB2312" pitchFamily="49" charset="-122"/>
              </a:rPr>
              <a:t>……</a:t>
            </a:r>
            <a:endParaRPr lang="en-US" altLang="zh-CN" sz="2400">
              <a:solidFill>
                <a:schemeClr val="accent2"/>
              </a:solidFill>
              <a:latin typeface="楷体_GB2312" pitchFamily="49" charset="-122"/>
              <a:ea typeface="楷体_GB2312" pitchFamily="49" charset="-122"/>
            </a:endParaRPr>
          </a:p>
          <a:p>
            <a:pPr eaLnBrk="1" hangingPunct="1">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将其改成下面的语句，含义会更直接。</a:t>
            </a:r>
          </a:p>
          <a:p>
            <a:pPr eaLnBrk="1" hangingPunct="1">
              <a:buFontTx/>
              <a:buNone/>
            </a:pPr>
            <a:r>
              <a:rPr lang="zh-CN" altLang="en-US" sz="2400">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if </a:t>
            </a: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latin typeface="楷体_GB2312" pitchFamily="49" charset="-122"/>
                <a:ea typeface="楷体_GB2312" pitchFamily="49" charset="-122"/>
              </a:rPr>
              <a:t>char &gt;= '0' &amp;&amp; char &lt;= '9' </a:t>
            </a:r>
            <a:r>
              <a:rPr lang="zh-CN" altLang="en-US" sz="2400">
                <a:solidFill>
                  <a:schemeClr val="accent2"/>
                </a:solidFill>
                <a:latin typeface="楷体_GB2312" pitchFamily="49" charset="-122"/>
                <a:ea typeface="楷体_GB2312" pitchFamily="49" charset="-122"/>
              </a:rPr>
              <a:t>）  </a:t>
            </a:r>
          </a:p>
          <a:p>
            <a:pPr eaLnBrk="1" hangingPunct="1">
              <a:buFontTx/>
              <a:buNone/>
            </a:pPr>
            <a:r>
              <a:rPr lang="zh-CN" altLang="en-US" sz="2400">
                <a:solidFill>
                  <a:schemeClr val="accent2"/>
                </a:solidFill>
                <a:latin typeface="楷体_GB2312" pitchFamily="49" charset="-122"/>
                <a:ea typeface="楷体_GB2312" pitchFamily="49" charset="-122"/>
              </a:rPr>
              <a:t>            </a:t>
            </a:r>
            <a:r>
              <a:rPr lang="en-US" altLang="zh-CN" sz="2400">
                <a:solidFill>
                  <a:schemeClr val="accent2"/>
                </a:solidFill>
                <a:ea typeface="楷体_GB2312" pitchFamily="49" charset="-122"/>
              </a:rPr>
              <a:t>……</a:t>
            </a:r>
            <a:endParaRPr lang="en-US" altLang="zh-CN" sz="2400">
              <a:solidFill>
                <a:schemeClr val="accent2"/>
              </a:solidFill>
              <a:latin typeface="楷体_GB2312" pitchFamily="49" charset="-122"/>
              <a:ea typeface="楷体_GB2312" pitchFamily="49" charset="-122"/>
            </a:endParaRPr>
          </a:p>
          <a:p>
            <a:pPr eaLnBrk="1" hangingPunct="1"/>
            <a:endParaRPr lang="en-US" altLang="zh-CN" sz="2400">
              <a:solidFill>
                <a:schemeClr val="accent2"/>
              </a:solidFill>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12618499-92A8-3743-8A61-A0A2576140E4}"/>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302A7D49-6C1A-3143-B27C-B2F2D9499213}"/>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4135610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a:extLst>
              <a:ext uri="{FF2B5EF4-FFF2-40B4-BE49-F238E27FC236}">
                <a16:creationId xmlns:a16="http://schemas.microsoft.com/office/drawing/2014/main" id="{5C452275-0C9B-C248-96E0-32E2F97B6E86}"/>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输入</a:t>
            </a:r>
            <a:r>
              <a:rPr lang="en-US" altLang="zh-CN" sz="3600">
                <a:solidFill>
                  <a:srgbClr val="CC0000"/>
                </a:solidFill>
                <a:ea typeface="宋体" panose="02010600030101010101" pitchFamily="2" charset="-122"/>
              </a:rPr>
              <a:t>/</a:t>
            </a:r>
            <a:r>
              <a:rPr lang="zh-CN" altLang="en-US" sz="3600">
                <a:solidFill>
                  <a:srgbClr val="CC0000"/>
                </a:solidFill>
                <a:ea typeface="宋体" panose="02010600030101010101" pitchFamily="2" charset="-122"/>
              </a:rPr>
              <a:t>输出规范化</a:t>
            </a:r>
            <a:r>
              <a:rPr lang="zh-CN" altLang="en-US">
                <a:ea typeface="宋体" panose="02010600030101010101" pitchFamily="2" charset="-122"/>
              </a:rPr>
              <a:t> </a:t>
            </a:r>
          </a:p>
          <a:p>
            <a:pPr eaLnBrk="1" hangingPunct="1">
              <a:buClr>
                <a:schemeClr val="accent2"/>
              </a:buClr>
              <a:buSzPct val="80000"/>
              <a:buFont typeface="Wingdings" pitchFamily="2" charset="2"/>
              <a:buChar char="Ø"/>
            </a:pPr>
            <a:r>
              <a:rPr lang="zh-CN" altLang="en-US" sz="2800">
                <a:latin typeface="楷体_GB2312" pitchFamily="49" charset="-122"/>
                <a:ea typeface="楷体_GB2312" pitchFamily="49" charset="-122"/>
              </a:rPr>
              <a:t>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输出信息是与用户的使用直接相关的。输入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输出的方式和格式应当尽可能方便用户的使用。</a:t>
            </a:r>
          </a:p>
          <a:p>
            <a:pPr eaLnBrk="1" hangingPunct="1">
              <a:buClr>
                <a:schemeClr val="accent2"/>
              </a:buClr>
              <a:buSzPct val="80000"/>
              <a:buFont typeface="Wingdings" pitchFamily="2" charset="2"/>
              <a:buChar char="Ø"/>
            </a:pPr>
            <a:r>
              <a:rPr lang="zh-CN" altLang="en-US" sz="2800">
                <a:latin typeface="楷体_GB2312" pitchFamily="49" charset="-122"/>
                <a:ea typeface="楷体_GB2312" pitchFamily="49" charset="-122"/>
              </a:rPr>
              <a:t>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输出的风格随着人工干预程度的不同而有所不同。</a:t>
            </a:r>
            <a:r>
              <a:rPr lang="zh-CN" altLang="en-US">
                <a:ea typeface="宋体" panose="02010600030101010101" pitchFamily="2" charset="-122"/>
              </a:rPr>
              <a:t> </a:t>
            </a:r>
            <a:r>
              <a:rPr lang="zh-CN" altLang="en-US" sz="2800">
                <a:latin typeface="楷体_GB2312" pitchFamily="49" charset="-122"/>
                <a:ea typeface="楷体_GB2312" pitchFamily="49" charset="-122"/>
              </a:rPr>
              <a:t> </a:t>
            </a:r>
          </a:p>
        </p:txBody>
      </p:sp>
      <p:sp>
        <p:nvSpPr>
          <p:cNvPr id="2" name="Title 1">
            <a:extLst>
              <a:ext uri="{FF2B5EF4-FFF2-40B4-BE49-F238E27FC236}">
                <a16:creationId xmlns:a16="http://schemas.microsoft.com/office/drawing/2014/main" id="{9D8BD52C-C678-894A-8C3D-77E236272F28}"/>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D4B1679-2CCA-104F-9F4F-1E549A799611}"/>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0113673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a:extLst>
              <a:ext uri="{FF2B5EF4-FFF2-40B4-BE49-F238E27FC236}">
                <a16:creationId xmlns:a16="http://schemas.microsoft.com/office/drawing/2014/main" id="{3CC9888F-FDAA-F24E-920A-34C181F317F1}"/>
              </a:ext>
            </a:extLst>
          </p:cNvPr>
          <p:cNvSpPr>
            <a:spLocks noGrp="1" noChangeArrowheads="1"/>
          </p:cNvSpPr>
          <p:nvPr>
            <p:ph type="body" idx="1"/>
          </p:nvPr>
        </p:nvSpPr>
        <p:spPr>
          <a:xfrm>
            <a:off x="457200" y="1340768"/>
            <a:ext cx="8229600" cy="4525963"/>
          </a:xfrm>
        </p:spPr>
        <p:txBody>
          <a:bodyPr/>
          <a:lstStyle/>
          <a:p>
            <a:pPr eaLnBrk="1" hangingPunct="1"/>
            <a:r>
              <a:rPr lang="zh-CN" altLang="en-US" sz="2800" dirty="0">
                <a:solidFill>
                  <a:schemeClr val="accent2"/>
                </a:solidFill>
                <a:ea typeface="宋体" panose="02010600030101010101" pitchFamily="2" charset="-122"/>
              </a:rPr>
              <a:t>输入</a:t>
            </a:r>
            <a:r>
              <a:rPr lang="en-US" altLang="zh-CN" sz="2800" dirty="0">
                <a:solidFill>
                  <a:schemeClr val="accent2"/>
                </a:solidFill>
                <a:ea typeface="宋体" panose="02010600030101010101" pitchFamily="2" charset="-122"/>
              </a:rPr>
              <a:t>/</a:t>
            </a:r>
            <a:r>
              <a:rPr lang="zh-CN" altLang="en-US" sz="2800" dirty="0">
                <a:solidFill>
                  <a:schemeClr val="accent2"/>
                </a:solidFill>
                <a:ea typeface="宋体" panose="02010600030101010101" pitchFamily="2" charset="-122"/>
              </a:rPr>
              <a:t>输出的原则</a:t>
            </a:r>
            <a:r>
              <a:rPr lang="zh-CN" altLang="en-US" sz="2800" dirty="0">
                <a:ea typeface="宋体" panose="02010600030101010101" pitchFamily="2" charset="-122"/>
              </a:rPr>
              <a:t> </a:t>
            </a:r>
          </a:p>
          <a:p>
            <a:pPr eaLnBrk="1" hangingPunct="1">
              <a:buClr>
                <a:schemeClr val="accent2"/>
              </a:buClr>
              <a:buSzPct val="80000"/>
              <a:buFont typeface="Wingdings" pitchFamily="2" charset="2"/>
              <a:buNone/>
            </a:pPr>
            <a:r>
              <a:rPr lang="en-US" altLang="zh-CN" sz="2400" dirty="0">
                <a:latin typeface="楷体_GB2312" pitchFamily="49" charset="-122"/>
                <a:ea typeface="楷体_GB2312" pitchFamily="49" charset="-122"/>
              </a:rPr>
              <a:t>(1) </a:t>
            </a:r>
            <a:r>
              <a:rPr lang="zh-CN" altLang="en-US" sz="2400" dirty="0">
                <a:latin typeface="楷体_GB2312" pitchFamily="49" charset="-122"/>
                <a:ea typeface="楷体_GB2312" pitchFamily="49" charset="-122"/>
              </a:rPr>
              <a:t>对所有的输入数据都进行检验，从而识别错误的输入，以保证每个数据的有效性。</a:t>
            </a:r>
          </a:p>
          <a:p>
            <a:pPr eaLnBrk="1" hangingPunct="1">
              <a:buFontTx/>
              <a:buNone/>
            </a:pPr>
            <a:r>
              <a:rPr lang="en-US" altLang="zh-CN" sz="2400" dirty="0">
                <a:latin typeface="楷体_GB2312" pitchFamily="49" charset="-122"/>
                <a:ea typeface="楷体_GB2312" pitchFamily="49" charset="-122"/>
              </a:rPr>
              <a:t>(2) </a:t>
            </a:r>
            <a:r>
              <a:rPr lang="zh-CN" altLang="en-US" sz="2400" dirty="0">
                <a:latin typeface="楷体_GB2312" pitchFamily="49" charset="-122"/>
                <a:ea typeface="楷体_GB2312" pitchFamily="49" charset="-122"/>
              </a:rPr>
              <a:t>检查输入项的各种重要组合的合理性，必要时报告输入状态信息。</a:t>
            </a:r>
          </a:p>
          <a:p>
            <a:pPr eaLnBrk="1" hangingPunct="1">
              <a:buFontTx/>
              <a:buNone/>
            </a:pPr>
            <a:r>
              <a:rPr lang="en-US" altLang="zh-CN" sz="2400" dirty="0">
                <a:latin typeface="楷体_GB2312" pitchFamily="49" charset="-122"/>
                <a:ea typeface="楷体_GB2312" pitchFamily="49" charset="-122"/>
              </a:rPr>
              <a:t>(3) </a:t>
            </a:r>
            <a:r>
              <a:rPr lang="zh-CN" altLang="en-US" sz="2400" dirty="0">
                <a:latin typeface="楷体_GB2312" pitchFamily="49" charset="-122"/>
                <a:ea typeface="楷体_GB2312" pitchFamily="49" charset="-122"/>
              </a:rPr>
              <a:t>使得输入的步骤和操作尽可能简单，并保持简单的输入格式。</a:t>
            </a:r>
          </a:p>
          <a:p>
            <a:pPr eaLnBrk="1" hangingPunct="1">
              <a:buFontTx/>
              <a:buNone/>
            </a:pPr>
            <a:r>
              <a:rPr lang="en-US" altLang="zh-CN" sz="2400" dirty="0">
                <a:latin typeface="楷体_GB2312" pitchFamily="49" charset="-122"/>
                <a:ea typeface="楷体_GB2312" pitchFamily="49" charset="-122"/>
              </a:rPr>
              <a:t>(4) </a:t>
            </a:r>
            <a:r>
              <a:rPr lang="zh-CN" altLang="en-US" sz="2400" dirty="0">
                <a:latin typeface="楷体_GB2312" pitchFamily="49" charset="-122"/>
                <a:ea typeface="楷体_GB2312" pitchFamily="49" charset="-122"/>
              </a:rPr>
              <a:t>输入数据时，应允许使用自由格式输入。</a:t>
            </a:r>
          </a:p>
          <a:p>
            <a:pPr eaLnBrk="1" hangingPunct="1">
              <a:buFontTx/>
              <a:buNone/>
            </a:pPr>
            <a:r>
              <a:rPr lang="en-US" altLang="zh-CN" sz="2400" dirty="0">
                <a:latin typeface="楷体_GB2312" pitchFamily="49" charset="-122"/>
                <a:ea typeface="楷体_GB2312" pitchFamily="49" charset="-122"/>
              </a:rPr>
              <a:t>(5) </a:t>
            </a:r>
            <a:r>
              <a:rPr lang="zh-CN" altLang="en-US" sz="2400" dirty="0">
                <a:latin typeface="楷体_GB2312" pitchFamily="49" charset="-122"/>
                <a:ea typeface="楷体_GB2312" pitchFamily="49" charset="-122"/>
              </a:rPr>
              <a:t>应允许默认值。</a:t>
            </a:r>
          </a:p>
          <a:p>
            <a:pPr eaLnBrk="1" hangingPunct="1">
              <a:buFontTx/>
              <a:buNone/>
            </a:pPr>
            <a:r>
              <a:rPr lang="en-US" altLang="zh-CN" sz="2400" dirty="0">
                <a:latin typeface="楷体_GB2312" pitchFamily="49" charset="-122"/>
                <a:ea typeface="楷体_GB2312" pitchFamily="49" charset="-122"/>
              </a:rPr>
              <a:t>(6) </a:t>
            </a:r>
            <a:r>
              <a:rPr lang="zh-CN" altLang="en-US" sz="2400" dirty="0">
                <a:latin typeface="楷体_GB2312" pitchFamily="49" charset="-122"/>
                <a:ea typeface="楷体_GB2312" pitchFamily="49" charset="-122"/>
              </a:rPr>
              <a:t>输入一批数据时，最好使用输入结束标志，而不要由用户指定输入数据数目。 </a:t>
            </a:r>
          </a:p>
        </p:txBody>
      </p:sp>
      <p:sp>
        <p:nvSpPr>
          <p:cNvPr id="2" name="Title 1">
            <a:extLst>
              <a:ext uri="{FF2B5EF4-FFF2-40B4-BE49-F238E27FC236}">
                <a16:creationId xmlns:a16="http://schemas.microsoft.com/office/drawing/2014/main" id="{EA3C8B20-B05A-DC49-BFF2-75341ADBB01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09A8EBAE-9F0A-1248-9822-DEB027B02BA8}"/>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606926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a:extLst>
              <a:ext uri="{FF2B5EF4-FFF2-40B4-BE49-F238E27FC236}">
                <a16:creationId xmlns:a16="http://schemas.microsoft.com/office/drawing/2014/main" id="{C3F64175-723F-A248-AF44-850FB14A3DE4}"/>
              </a:ext>
            </a:extLst>
          </p:cNvPr>
          <p:cNvSpPr>
            <a:spLocks noGrp="1" noChangeArrowheads="1"/>
          </p:cNvSpPr>
          <p:nvPr>
            <p:ph type="body" idx="1"/>
          </p:nvPr>
        </p:nvSpPr>
        <p:spPr/>
        <p:txBody>
          <a:bodyPr/>
          <a:lstStyle/>
          <a:p>
            <a:pPr marL="609600" indent="-609600" eaLnBrk="1" hangingPunct="1"/>
            <a:r>
              <a:rPr lang="zh-CN" altLang="en-US">
                <a:solidFill>
                  <a:schemeClr val="accent2"/>
                </a:solidFill>
                <a:ea typeface="宋体" panose="02010600030101010101" pitchFamily="2" charset="-122"/>
              </a:rPr>
              <a:t>输入</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输出的原则</a:t>
            </a:r>
            <a:r>
              <a:rPr lang="en-US" altLang="zh-CN">
                <a:solidFill>
                  <a:schemeClr val="accent2"/>
                </a:solidFill>
                <a:ea typeface="宋体" panose="02010600030101010101" pitchFamily="2" charset="-122"/>
              </a:rPr>
              <a:t>(</a:t>
            </a:r>
            <a:r>
              <a:rPr lang="zh-CN" altLang="en-US">
                <a:solidFill>
                  <a:schemeClr val="accent2"/>
                </a:solidFill>
                <a:ea typeface="宋体" panose="02010600030101010101" pitchFamily="2" charset="-122"/>
              </a:rPr>
              <a:t>续</a:t>
            </a:r>
            <a:r>
              <a:rPr lang="en-US" altLang="zh-CN">
                <a:solidFill>
                  <a:schemeClr val="accent2"/>
                </a:solidFill>
                <a:ea typeface="宋体" panose="02010600030101010101" pitchFamily="2" charset="-122"/>
              </a:rPr>
              <a:t>)</a:t>
            </a:r>
            <a:r>
              <a:rPr lang="en-US" altLang="zh-CN">
                <a:ea typeface="宋体" panose="02010600030101010101" pitchFamily="2" charset="-122"/>
              </a:rPr>
              <a:t> </a:t>
            </a:r>
          </a:p>
          <a:p>
            <a:pPr marL="609600" indent="-609600" eaLnBrk="1" hangingPunct="1">
              <a:buClr>
                <a:schemeClr val="accent2"/>
              </a:buClr>
              <a:buSzPct val="80000"/>
              <a:buFont typeface="Wingdings" pitchFamily="2" charset="2"/>
              <a:buNone/>
            </a:pPr>
            <a:r>
              <a:rPr lang="en-US" altLang="zh-CN" sz="2800">
                <a:latin typeface="楷体_GB2312" pitchFamily="49" charset="-122"/>
                <a:ea typeface="楷体_GB2312" pitchFamily="49" charset="-122"/>
              </a:rPr>
              <a:t>(7)</a:t>
            </a:r>
            <a:r>
              <a:rPr lang="zh-CN" altLang="en-US" sz="2800">
                <a:latin typeface="楷体_GB2312" pitchFamily="49" charset="-122"/>
                <a:ea typeface="楷体_GB2312" pitchFamily="49" charset="-122"/>
              </a:rPr>
              <a:t>在以交互式输入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输出方式进行输入时，要在屏幕上使用提示符明确提示交互输入的请求，指明可使用选择项的种类和取值范围。同时，在数据输入的过程中和输入结束时，也要在屏幕上给出状态信息。</a:t>
            </a:r>
          </a:p>
          <a:p>
            <a:pPr marL="609600" indent="-609600" eaLnBrk="1" hangingPunct="1">
              <a:buFontTx/>
              <a:buNone/>
            </a:pPr>
            <a:r>
              <a:rPr lang="en-US" altLang="zh-CN" sz="2800">
                <a:latin typeface="楷体_GB2312" pitchFamily="49" charset="-122"/>
                <a:ea typeface="楷体_GB2312" pitchFamily="49" charset="-122"/>
              </a:rPr>
              <a:t>(8)</a:t>
            </a:r>
            <a:r>
              <a:rPr lang="zh-CN" altLang="en-US" sz="2800">
                <a:latin typeface="楷体_GB2312" pitchFamily="49" charset="-122"/>
                <a:ea typeface="楷体_GB2312" pitchFamily="49" charset="-122"/>
              </a:rPr>
              <a:t>当程序设计语言对输入</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输出格式有严格要求时，应保持输入格式与输入语句要求的一致性。</a:t>
            </a:r>
          </a:p>
          <a:p>
            <a:pPr marL="609600" indent="-609600" eaLnBrk="1" hangingPunct="1">
              <a:buFontTx/>
              <a:buNone/>
            </a:pPr>
            <a:r>
              <a:rPr lang="en-US" altLang="zh-CN" sz="2800">
                <a:latin typeface="楷体_GB2312" pitchFamily="49" charset="-122"/>
                <a:ea typeface="楷体_GB2312" pitchFamily="49" charset="-122"/>
              </a:rPr>
              <a:t>(9)</a:t>
            </a:r>
            <a:r>
              <a:rPr lang="zh-CN" altLang="en-US" sz="2800">
                <a:latin typeface="楷体_GB2312" pitchFamily="49" charset="-122"/>
                <a:ea typeface="楷体_GB2312" pitchFamily="49" charset="-122"/>
              </a:rPr>
              <a:t>给所有的输出加注解，并设计输出报表格式。</a:t>
            </a:r>
          </a:p>
        </p:txBody>
      </p:sp>
      <p:sp>
        <p:nvSpPr>
          <p:cNvPr id="2" name="Title 1">
            <a:extLst>
              <a:ext uri="{FF2B5EF4-FFF2-40B4-BE49-F238E27FC236}">
                <a16:creationId xmlns:a16="http://schemas.microsoft.com/office/drawing/2014/main" id="{E0DF137B-5EF3-3C49-B942-93E477FF089A}"/>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74A99415-72DB-C345-85A6-53EBB5811BD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769355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2968A56-C6C5-094D-82AD-A5FFBBE1240C}"/>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17410" name="2 Subtítulo">
            <a:extLst>
              <a:ext uri="{FF2B5EF4-FFF2-40B4-BE49-F238E27FC236}">
                <a16:creationId xmlns:a16="http://schemas.microsoft.com/office/drawing/2014/main" id="{91CB4481-4D1E-0445-936C-D0D25E622B0D}"/>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7411" name="1 Título">
            <a:extLst>
              <a:ext uri="{FF2B5EF4-FFF2-40B4-BE49-F238E27FC236}">
                <a16:creationId xmlns:a16="http://schemas.microsoft.com/office/drawing/2014/main" id="{1C180CC6-BDE3-AE49-9DCA-F680E03142A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 </a:t>
            </a:r>
            <a:r>
              <a:rPr lang="zh-CN" altLang="en-US" sz="2400">
                <a:solidFill>
                  <a:srgbClr val="D9D9D9"/>
                </a:solidFill>
                <a:latin typeface="宋体" panose="02010600030101010101" pitchFamily="2" charset="-122"/>
              </a:rPr>
              <a:t>编码</a:t>
            </a:r>
          </a:p>
        </p:txBody>
      </p:sp>
      <p:pic>
        <p:nvPicPr>
          <p:cNvPr id="17412" name="Imagen 5">
            <a:extLst>
              <a:ext uri="{FF2B5EF4-FFF2-40B4-BE49-F238E27FC236}">
                <a16:creationId xmlns:a16="http://schemas.microsoft.com/office/drawing/2014/main" id="{2294248E-422D-E340-B7F6-84061FB80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Imagen 5">
            <a:extLst>
              <a:ext uri="{FF2B5EF4-FFF2-40B4-BE49-F238E27FC236}">
                <a16:creationId xmlns:a16="http://schemas.microsoft.com/office/drawing/2014/main" id="{0BC14D2D-87A0-3640-A7EC-2CFA0EA8F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3">
            <a:hlinkClick r:id="rId5" action="ppaction://hlinksldjump"/>
            <a:extLst>
              <a:ext uri="{FF2B5EF4-FFF2-40B4-BE49-F238E27FC236}">
                <a16:creationId xmlns:a16="http://schemas.microsoft.com/office/drawing/2014/main" id="{3B34BA3B-E4DB-AB48-BD6D-CD07CDAA240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5" name="TextBox 4">
            <a:extLst>
              <a:ext uri="{FF2B5EF4-FFF2-40B4-BE49-F238E27FC236}">
                <a16:creationId xmlns:a16="http://schemas.microsoft.com/office/drawing/2014/main" id="{FC553988-7135-F54F-B7B2-C059A71BE31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6" name="TextBox 5">
            <a:extLst>
              <a:ext uri="{FF2B5EF4-FFF2-40B4-BE49-F238E27FC236}">
                <a16:creationId xmlns:a16="http://schemas.microsoft.com/office/drawing/2014/main" id="{7C787ED4-4BA6-FB41-9C1C-549082A1C616}"/>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7" name="TextBox 6">
            <a:extLst>
              <a:ext uri="{FF2B5EF4-FFF2-40B4-BE49-F238E27FC236}">
                <a16:creationId xmlns:a16="http://schemas.microsoft.com/office/drawing/2014/main" id="{8FC276FA-0971-9B41-9A60-40E50FC2851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8" name="Rectangle 3">
            <a:extLst>
              <a:ext uri="{FF2B5EF4-FFF2-40B4-BE49-F238E27FC236}">
                <a16:creationId xmlns:a16="http://schemas.microsoft.com/office/drawing/2014/main" id="{9F359AB7-988B-6F48-96FC-8E458F9AF2DE}"/>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17419" name="1 Título">
            <a:extLst>
              <a:ext uri="{FF2B5EF4-FFF2-40B4-BE49-F238E27FC236}">
                <a16:creationId xmlns:a16="http://schemas.microsoft.com/office/drawing/2014/main" id="{A28DFD23-9988-AD4A-88CF-65CF1ADE425D}"/>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9114E864-0B01-3048-91A6-54EE82182F97}"/>
              </a:ext>
            </a:extLst>
          </p:cNvPr>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229FF11A-0910-AE40-8312-27FE6BA1CE25}"/>
              </a:ext>
            </a:extLst>
          </p:cNvPr>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E099EAA8-9E8E-3845-BA00-215767C3CB66}"/>
              </a:ext>
            </a:extLst>
          </p:cNvPr>
          <p:cNvSpPr>
            <a:spLocks noGrp="1" noChangeArrowheads="1"/>
          </p:cNvSpPr>
          <p:nvPr>
            <p:ph type="body" idx="1"/>
          </p:nvPr>
        </p:nvSpPr>
        <p:spPr/>
        <p:txBody>
          <a:bodyPr/>
          <a:lstStyle/>
          <a:p>
            <a:pPr eaLnBrk="1" hangingPunct="1"/>
            <a:r>
              <a:rPr lang="zh-CN" altLang="en-US" sz="2800">
                <a:latin typeface="楷体_GB2312" pitchFamily="49" charset="-122"/>
                <a:ea typeface="楷体_GB2312" pitchFamily="49" charset="-122"/>
              </a:rPr>
              <a:t>在参考微软、</a:t>
            </a:r>
            <a:r>
              <a:rPr lang="en-US" altLang="zh-CN" sz="2800">
                <a:latin typeface="楷体_GB2312" pitchFamily="49" charset="-122"/>
                <a:ea typeface="楷体_GB2312" pitchFamily="49" charset="-122"/>
              </a:rPr>
              <a:t>Bell</a:t>
            </a:r>
            <a:r>
              <a:rPr lang="zh-CN" altLang="en-US" sz="2800">
                <a:latin typeface="楷体_GB2312" pitchFamily="49" charset="-122"/>
                <a:ea typeface="楷体_GB2312" pitchFamily="49" charset="-122"/>
              </a:rPr>
              <a:t>等公司编码规范的基础上，本节以</a:t>
            </a:r>
            <a:r>
              <a:rPr lang="en-US" altLang="zh-CN" sz="2800">
                <a:latin typeface="楷体_GB2312" pitchFamily="49" charset="-122"/>
                <a:ea typeface="楷体_GB2312" pitchFamily="49" charset="-122"/>
              </a:rPr>
              <a:t>C/C++</a:t>
            </a:r>
            <a:r>
              <a:rPr lang="zh-CN" altLang="en-US" sz="2800">
                <a:latin typeface="楷体_GB2312" pitchFamily="49" charset="-122"/>
                <a:ea typeface="楷体_GB2312" pitchFamily="49" charset="-122"/>
              </a:rPr>
              <a:t>为示例对编码规范给出简要介绍。</a:t>
            </a:r>
          </a:p>
          <a:p>
            <a:pPr eaLnBrk="1" hangingPunct="1"/>
            <a:r>
              <a:rPr lang="zh-CN" altLang="en-US" sz="2800">
                <a:latin typeface="楷体_GB2312" pitchFamily="49" charset="-122"/>
                <a:ea typeface="楷体_GB2312" pitchFamily="49" charset="-122"/>
              </a:rPr>
              <a:t>规范涉及</a:t>
            </a:r>
            <a:r>
              <a:rPr lang="zh-CN" altLang="en-US" sz="2800">
                <a:solidFill>
                  <a:schemeClr val="accent2"/>
                </a:solidFill>
                <a:latin typeface="楷体_GB2312" pitchFamily="49" charset="-122"/>
                <a:ea typeface="楷体_GB2312" pitchFamily="49" charset="-122"/>
              </a:rPr>
              <a:t>版面、注释、标识符命名、变量使用、代码可测性、程序效率、质量保证、代码编译、单元测试、程序版本与维护</a:t>
            </a:r>
            <a:r>
              <a:rPr lang="zh-CN" altLang="en-US" sz="2800">
                <a:latin typeface="楷体_GB2312" pitchFamily="49" charset="-122"/>
                <a:ea typeface="楷体_GB2312" pitchFamily="49" charset="-122"/>
              </a:rPr>
              <a:t>。 </a:t>
            </a:r>
          </a:p>
        </p:txBody>
      </p:sp>
      <p:sp>
        <p:nvSpPr>
          <p:cNvPr id="2" name="Title 1">
            <a:extLst>
              <a:ext uri="{FF2B5EF4-FFF2-40B4-BE49-F238E27FC236}">
                <a16:creationId xmlns:a16="http://schemas.microsoft.com/office/drawing/2014/main" id="{398DFFF3-EED6-B44B-8CB7-96B037A6DEFB}"/>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E94914D-572D-2B4A-A9CD-6EA8E39FA365}"/>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27846551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64FC673-C731-804A-82F6-C8035EAF225D}"/>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5843" name="Rectangle 3">
            <a:extLst>
              <a:ext uri="{FF2B5EF4-FFF2-40B4-BE49-F238E27FC236}">
                <a16:creationId xmlns:a16="http://schemas.microsoft.com/office/drawing/2014/main" id="{61E02A2A-30E3-EE41-901A-83CD1C23BCA9}"/>
              </a:ext>
            </a:extLst>
          </p:cNvPr>
          <p:cNvSpPr>
            <a:spLocks noGrp="1" noChangeArrowheads="1"/>
          </p:cNvSpPr>
          <p:nvPr>
            <p:ph type="body" idx="1"/>
          </p:nvPr>
        </p:nvSpPr>
        <p:spPr/>
        <p:txBody>
          <a:bodyPr/>
          <a:lstStyle/>
          <a:p>
            <a:pPr eaLnBrk="1" hangingPunct="1">
              <a:lnSpc>
                <a:spcPct val="8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程序块要采用缩进风格编写，缩进的空格数为</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个。但对于由开发工具自动生成的代码可以有不一致。</a:t>
            </a:r>
          </a:p>
          <a:p>
            <a:pPr eaLnBrk="1" hangingPunct="1">
              <a:lnSpc>
                <a:spcPct val="8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相对独立的程序块之间、变量说明之后应加空行。</a:t>
            </a:r>
          </a:p>
          <a:p>
            <a:pPr eaLnBrk="1" hangingPunct="1">
              <a:lnSpc>
                <a:spcPct val="8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较长的语句（</a:t>
            </a:r>
            <a:r>
              <a:rPr lang="en-US" altLang="zh-CN" sz="2800">
                <a:latin typeface="楷体_GB2312" pitchFamily="49" charset="-122"/>
                <a:ea typeface="楷体_GB2312" pitchFamily="49" charset="-122"/>
              </a:rPr>
              <a:t>&gt;80</a:t>
            </a:r>
            <a:r>
              <a:rPr lang="zh-CN" altLang="en-US" sz="2800">
                <a:latin typeface="楷体_GB2312" pitchFamily="49" charset="-122"/>
                <a:ea typeface="楷体_GB2312" pitchFamily="49" charset="-122"/>
              </a:rPr>
              <a:t>字符）要分成多行写，长表达式要在低优先级操作符处划分新行，操作符放在新行之首，划分出的新行要进行适当的缩进，使排版整齐，语句可读。</a:t>
            </a:r>
          </a:p>
          <a:p>
            <a:pPr eaLnBrk="1" hangingPunct="1">
              <a:lnSpc>
                <a:spcPct val="8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循环、判断等语句中的条件测试若有较长的表达式，则要进行适应的划分，长表达式要在低优先级操作符处划分新行，操作符放在新行之首。</a:t>
            </a:r>
          </a:p>
        </p:txBody>
      </p:sp>
    </p:spTree>
    <p:extLst>
      <p:ext uri="{BB962C8B-B14F-4D97-AF65-F5344CB8AC3E}">
        <p14:creationId xmlns:p14="http://schemas.microsoft.com/office/powerpoint/2010/main" val="435971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3CB6185-10BD-1C4C-9A30-665C4C2229DC}"/>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6867" name="Rectangle 3">
            <a:extLst>
              <a:ext uri="{FF2B5EF4-FFF2-40B4-BE49-F238E27FC236}">
                <a16:creationId xmlns:a16="http://schemas.microsoft.com/office/drawing/2014/main" id="{81DD1058-8B36-BE4D-A270-552603FC052C}"/>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不允许把多个短语句写在一行中，即一行只写一条语句。</a:t>
            </a:r>
          </a:p>
          <a:p>
            <a:pPr eaLnBrk="1" hangingPunct="1">
              <a:buFontTx/>
              <a:buNone/>
            </a:pPr>
            <a:r>
              <a:rPr lang="en-US" altLang="zh-CN" sz="2800">
                <a:latin typeface="楷体_GB2312" pitchFamily="49" charset="-122"/>
                <a:ea typeface="楷体_GB2312" pitchFamily="49" charset="-122"/>
              </a:rPr>
              <a:t>(6) if</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while</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for</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default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do</a:t>
            </a:r>
            <a:r>
              <a:rPr lang="zh-CN" altLang="en-US" sz="2800">
                <a:latin typeface="楷体_GB2312" pitchFamily="49" charset="-122"/>
                <a:ea typeface="楷体_GB2312" pitchFamily="49" charset="-122"/>
              </a:rPr>
              <a:t>等语句自占一行。</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只用空格键，不要使用</a:t>
            </a:r>
            <a:r>
              <a:rPr lang="en-US" altLang="zh-CN" sz="2800">
                <a:latin typeface="楷体_GB2312" pitchFamily="49" charset="-122"/>
                <a:ea typeface="楷体_GB2312" pitchFamily="49" charset="-122"/>
              </a:rPr>
              <a:t>TAB</a:t>
            </a:r>
            <a:r>
              <a:rPr lang="zh-CN" altLang="en-US" sz="2800">
                <a:latin typeface="楷体_GB2312" pitchFamily="49" charset="-122"/>
                <a:ea typeface="楷体_GB2312" pitchFamily="49" charset="-122"/>
              </a:rPr>
              <a:t>键。以免用不同的编辑器阅读程序时，因</a:t>
            </a:r>
            <a:r>
              <a:rPr lang="en-US" altLang="zh-CN" sz="2800">
                <a:latin typeface="楷体_GB2312" pitchFamily="49" charset="-122"/>
                <a:ea typeface="楷体_GB2312" pitchFamily="49" charset="-122"/>
              </a:rPr>
              <a:t>TAB</a:t>
            </a:r>
            <a:r>
              <a:rPr lang="zh-CN" altLang="en-US" sz="2800">
                <a:latin typeface="楷体_GB2312" pitchFamily="49" charset="-122"/>
                <a:ea typeface="楷体_GB2312" pitchFamily="49" charset="-122"/>
              </a:rPr>
              <a:t>键所设置的空格数目不同而造成程序布局不整齐。</a:t>
            </a:r>
          </a:p>
          <a:p>
            <a:pPr eaLnBrk="1" hangingPunct="1">
              <a:buFontTx/>
              <a:buNone/>
            </a:pPr>
            <a:r>
              <a:rPr lang="en-US" altLang="zh-CN" sz="2800">
                <a:latin typeface="楷体_GB2312" pitchFamily="49" charset="-122"/>
                <a:ea typeface="楷体_GB2312" pitchFamily="49" charset="-122"/>
              </a:rPr>
              <a:t>(8) </a:t>
            </a:r>
            <a:r>
              <a:rPr lang="zh-CN" altLang="en-US" sz="2800">
                <a:latin typeface="楷体_GB2312" pitchFamily="49" charset="-122"/>
                <a:ea typeface="楷体_GB2312" pitchFamily="49" charset="-122"/>
              </a:rPr>
              <a:t>函数或过程的开始、结构的定义及循环、判断等语句中的代码都要采用缩进风格，</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语句下的情况处理语句也要遵从语句缩进要求。</a:t>
            </a:r>
          </a:p>
        </p:txBody>
      </p:sp>
    </p:spTree>
    <p:extLst>
      <p:ext uri="{BB962C8B-B14F-4D97-AF65-F5344CB8AC3E}">
        <p14:creationId xmlns:p14="http://schemas.microsoft.com/office/powerpoint/2010/main" val="2991931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4B5D13ED-7953-A844-A01C-47338B23BBD7}"/>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7891" name="Rectangle 3">
            <a:extLst>
              <a:ext uri="{FF2B5EF4-FFF2-40B4-BE49-F238E27FC236}">
                <a16:creationId xmlns:a16="http://schemas.microsoft.com/office/drawing/2014/main" id="{D67D2A9B-B3AD-614C-A07A-5B8FC855C267}"/>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(9) </a:t>
            </a:r>
            <a:r>
              <a:rPr lang="zh-CN" altLang="en-US" sz="2800">
                <a:latin typeface="楷体_GB2312" pitchFamily="49" charset="-122"/>
                <a:ea typeface="楷体_GB2312" pitchFamily="49" charset="-122"/>
              </a:rPr>
              <a:t>程序块的分界符（如</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语言的大括号</a:t>
            </a:r>
            <a:r>
              <a:rPr lang="zh-CN" altLang="en-US" sz="2800">
                <a:ea typeface="楷体_GB2312" pitchFamily="49" charset="-122"/>
              </a:rPr>
              <a:t>‘</a:t>
            </a:r>
            <a:r>
              <a:rPr lang="en-US" altLang="zh-CN" sz="2800">
                <a:latin typeface="楷体_GB2312" pitchFamily="49" charset="-122"/>
                <a:ea typeface="楷体_GB2312" pitchFamily="49" charset="-122"/>
              </a:rPr>
              <a:t>{ </a:t>
            </a:r>
            <a:r>
              <a:rPr lang="en-US" altLang="zh-CN" sz="2800">
                <a:ea typeface="楷体_GB2312" pitchFamily="49" charset="-122"/>
              </a:rPr>
              <a:t>’</a:t>
            </a:r>
            <a:r>
              <a:rPr lang="zh-CN" altLang="en-US" sz="2800">
                <a:latin typeface="楷体_GB2312" pitchFamily="49" charset="-122"/>
                <a:ea typeface="楷体_GB2312" pitchFamily="49" charset="-122"/>
              </a:rPr>
              <a:t>和</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）应各独占一行并且位于同一列，同时与引用它们的语句左对齐。</a:t>
            </a:r>
          </a:p>
          <a:p>
            <a:pPr eaLnBrk="1" hangingPunct="1">
              <a:buFontTx/>
              <a:buNone/>
            </a:pPr>
            <a:r>
              <a:rPr lang="zh-CN" altLang="en-US" sz="2800">
                <a:latin typeface="楷体_GB2312" pitchFamily="49" charset="-122"/>
                <a:ea typeface="楷体_GB2312" pitchFamily="49" charset="-122"/>
              </a:rPr>
              <a:t>  在函数体开始、类定义、结构定义、枚举定义以及</a:t>
            </a:r>
            <a:r>
              <a:rPr lang="en-US" altLang="zh-CN" sz="2800">
                <a:latin typeface="楷体_GB2312" pitchFamily="49" charset="-122"/>
                <a:ea typeface="楷体_GB2312" pitchFamily="49" charset="-122"/>
              </a:rPr>
              <a:t>if</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for</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do</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while</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switch</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语句中的程序都要采用如上的缩进方式。</a:t>
            </a:r>
          </a:p>
        </p:txBody>
      </p:sp>
    </p:spTree>
    <p:extLst>
      <p:ext uri="{BB962C8B-B14F-4D97-AF65-F5344CB8AC3E}">
        <p14:creationId xmlns:p14="http://schemas.microsoft.com/office/powerpoint/2010/main" val="17512087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8CDFDE4-6128-5F4B-8EFA-F5286B72613F}"/>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8915" name="Rectangle 3">
            <a:extLst>
              <a:ext uri="{FF2B5EF4-FFF2-40B4-BE49-F238E27FC236}">
                <a16:creationId xmlns:a16="http://schemas.microsoft.com/office/drawing/2014/main" id="{9F39E7AE-2A42-B141-88AC-1663DF2F6DF7}"/>
              </a:ext>
            </a:extLst>
          </p:cNvPr>
          <p:cNvSpPr>
            <a:spLocks noGrp="1" noChangeArrowheads="1"/>
          </p:cNvSpPr>
          <p:nvPr>
            <p:ph type="body" idx="1"/>
          </p:nvPr>
        </p:nvSpPr>
        <p:spPr>
          <a:xfrm>
            <a:off x="457200" y="1268413"/>
            <a:ext cx="3178175" cy="4857750"/>
          </a:xfrm>
        </p:spPr>
        <p:txBody>
          <a:bodyPr/>
          <a:lstStyle/>
          <a:p>
            <a:pPr eaLnBrk="1" hangingPunct="1"/>
            <a:r>
              <a:rPr lang="zh-CN" altLang="en-US" sz="2800">
                <a:ea typeface="楷体_GB2312" pitchFamily="49" charset="-122"/>
              </a:rPr>
              <a:t>例如，下面的程序段不符合规范。</a:t>
            </a: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zh-CN" altLang="en-US" sz="2800">
              <a:ea typeface="楷体_GB2312" pitchFamily="49" charset="-122"/>
            </a:endParaRPr>
          </a:p>
          <a:p>
            <a:pPr eaLnBrk="1" hangingPunct="1"/>
            <a:r>
              <a:rPr lang="zh-CN" altLang="en-US" sz="2800">
                <a:ea typeface="楷体_GB2312" pitchFamily="49" charset="-122"/>
              </a:rPr>
              <a:t>应书写为以下格式：</a:t>
            </a:r>
            <a:r>
              <a:rPr lang="zh-CN" altLang="en-US">
                <a:ea typeface="宋体" panose="02010600030101010101" pitchFamily="2" charset="-122"/>
              </a:rPr>
              <a:t> </a:t>
            </a:r>
            <a:endParaRPr lang="zh-CN" altLang="en-US" sz="2800">
              <a:ea typeface="楷体_GB2312" pitchFamily="49" charset="-122"/>
            </a:endParaRPr>
          </a:p>
          <a:p>
            <a:pPr eaLnBrk="1" hangingPunct="1"/>
            <a:endParaRPr lang="zh-CN" altLang="en-US" sz="2800">
              <a:ea typeface="楷体_GB2312" pitchFamily="49" charset="-122"/>
            </a:endParaRPr>
          </a:p>
          <a:p>
            <a:pPr eaLnBrk="1" hangingPunct="1"/>
            <a:endParaRPr lang="en-US" altLang="zh-CN" sz="2800">
              <a:ea typeface="楷体_GB2312" pitchFamily="49" charset="-122"/>
            </a:endParaRPr>
          </a:p>
        </p:txBody>
      </p:sp>
      <p:pic>
        <p:nvPicPr>
          <p:cNvPr id="38916" name="Picture 4">
            <a:extLst>
              <a:ext uri="{FF2B5EF4-FFF2-40B4-BE49-F238E27FC236}">
                <a16:creationId xmlns:a16="http://schemas.microsoft.com/office/drawing/2014/main" id="{EC53760B-1C25-E643-852E-D63F1166BD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5839" y="475456"/>
            <a:ext cx="1931987"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5">
            <a:extLst>
              <a:ext uri="{FF2B5EF4-FFF2-40B4-BE49-F238E27FC236}">
                <a16:creationId xmlns:a16="http://schemas.microsoft.com/office/drawing/2014/main" id="{D678E6C3-06B7-A44F-B775-654133164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77199" y="3412976"/>
            <a:ext cx="1895475"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99678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821C98DE-FE20-244F-891C-108A615FDED6}"/>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a:t>
            </a:r>
            <a:r>
              <a:rPr lang="zh-CN" altLang="en-US" sz="3600" b="1">
                <a:solidFill>
                  <a:srgbClr val="CC0000"/>
                </a:solidFill>
                <a:latin typeface="宋体" panose="02010600030101010101" pitchFamily="2" charset="-122"/>
                <a:ea typeface="宋体" panose="02010600030101010101" pitchFamily="2" charset="-122"/>
              </a:rPr>
              <a:t>版面</a:t>
            </a:r>
          </a:p>
        </p:txBody>
      </p:sp>
      <p:sp>
        <p:nvSpPr>
          <p:cNvPr id="39939" name="Rectangle 3">
            <a:extLst>
              <a:ext uri="{FF2B5EF4-FFF2-40B4-BE49-F238E27FC236}">
                <a16:creationId xmlns:a16="http://schemas.microsoft.com/office/drawing/2014/main" id="{F30734B0-1A2A-A94C-B0BD-12FF3F604326}"/>
              </a:ext>
            </a:extLst>
          </p:cNvPr>
          <p:cNvSpPr>
            <a:spLocks noGrp="1" noChangeArrowheads="1"/>
          </p:cNvSpPr>
          <p:nvPr>
            <p:ph type="body" idx="1"/>
          </p:nvPr>
        </p:nvSpPr>
        <p:spPr>
          <a:xfrm>
            <a:off x="468313" y="1268413"/>
            <a:ext cx="8229600" cy="4857750"/>
          </a:xfrm>
        </p:spPr>
        <p:txBody>
          <a:bodyPr/>
          <a:lstStyle/>
          <a:p>
            <a:pPr eaLnBrk="1" hangingPunct="1">
              <a:buFontTx/>
              <a:buNone/>
            </a:pPr>
            <a:r>
              <a:rPr lang="en-US" altLang="zh-CN" sz="2800">
                <a:latin typeface="楷体_GB2312" pitchFamily="49" charset="-122"/>
                <a:ea typeface="楷体_GB2312" pitchFamily="49" charset="-122"/>
              </a:rPr>
              <a:t>(10) </a:t>
            </a:r>
            <a:r>
              <a:rPr lang="zh-CN" altLang="en-US" sz="2800">
                <a:latin typeface="楷体_GB2312" pitchFamily="49" charset="-122"/>
                <a:ea typeface="楷体_GB2312" pitchFamily="49" charset="-122"/>
              </a:rPr>
              <a:t>在两个以上的变量、常量间进行判等操作时，操作符之前、之后或者前后要加空格；进行非判等操作时，如果是关系密切的操作符（如</a:t>
            </a:r>
            <a:r>
              <a:rPr lang="en-US" altLang="zh-CN" sz="2800">
                <a:latin typeface="楷体_GB2312" pitchFamily="49" charset="-122"/>
                <a:ea typeface="楷体_GB2312" pitchFamily="49" charset="-122"/>
              </a:rPr>
              <a:t>-&gt;</a:t>
            </a: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），后面不应加空格。</a:t>
            </a:r>
          </a:p>
          <a:p>
            <a:pPr eaLnBrk="1" hangingPunct="1">
              <a:buFontTx/>
              <a:buNone/>
            </a:pPr>
            <a:r>
              <a:rPr lang="zh-CN" altLang="en-US" sz="2800">
                <a:latin typeface="楷体_GB2312" pitchFamily="49" charset="-122"/>
                <a:ea typeface="楷体_GB2312" pitchFamily="49" charset="-122"/>
              </a:rPr>
              <a:t>  由于留空格所产生的清晰性是相对的，所以，在已非常清晰的语句中没有必要再留空格，如括号内侧（左括号后面和右括号前面）不要加空格，多重括号间不必加空格。</a:t>
            </a:r>
          </a:p>
        </p:txBody>
      </p:sp>
    </p:spTree>
    <p:extLst>
      <p:ext uri="{BB962C8B-B14F-4D97-AF65-F5344CB8AC3E}">
        <p14:creationId xmlns:p14="http://schemas.microsoft.com/office/powerpoint/2010/main" val="4021083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22BBEFF-449B-D244-92D2-6C42190CD096}"/>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0963" name="Rectangle 3">
            <a:extLst>
              <a:ext uri="{FF2B5EF4-FFF2-40B4-BE49-F238E27FC236}">
                <a16:creationId xmlns:a16="http://schemas.microsoft.com/office/drawing/2014/main" id="{14FB5CA4-9D0B-754D-A1F5-6E633EEB7546}"/>
              </a:ext>
            </a:extLst>
          </p:cNvPr>
          <p:cNvSpPr>
            <a:spLocks noGrp="1" noChangeArrowheads="1"/>
          </p:cNvSpPr>
          <p:nvPr>
            <p:ph type="body" idx="1"/>
          </p:nvPr>
        </p:nvSpPr>
        <p:spPr/>
        <p:txBody>
          <a:bodyPr/>
          <a:lstStyle/>
          <a:p>
            <a:pPr eaLnBrk="1" hangingPunct="1">
              <a:lnSpc>
                <a:spcPct val="90000"/>
              </a:lnSpc>
            </a:pPr>
            <a:r>
              <a:rPr lang="zh-CN" altLang="en-US">
                <a:ea typeface="宋体" panose="02010600030101010101" pitchFamily="2" charset="-122"/>
              </a:rPr>
              <a:t>注释的原则是有助于对程序的阅读理解。</a:t>
            </a:r>
          </a:p>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一般情况下，注释量一般控制在</a:t>
            </a:r>
            <a:r>
              <a:rPr lang="en-US" altLang="zh-CN" sz="2800">
                <a:latin typeface="楷体_GB2312" pitchFamily="49" charset="-122"/>
                <a:ea typeface="楷体_GB2312" pitchFamily="49" charset="-122"/>
              </a:rPr>
              <a:t>20%</a:t>
            </a:r>
            <a:r>
              <a:rPr lang="zh-CN" altLang="en-US" sz="2800">
                <a:latin typeface="楷体_GB2312" pitchFamily="49" charset="-122"/>
                <a:ea typeface="楷体_GB2312" pitchFamily="49" charset="-122"/>
              </a:rPr>
              <a:t>到</a:t>
            </a:r>
            <a:r>
              <a:rPr lang="en-US" altLang="zh-CN" sz="2800">
                <a:latin typeface="楷体_GB2312" pitchFamily="49" charset="-122"/>
                <a:ea typeface="楷体_GB2312" pitchFamily="49" charset="-122"/>
              </a:rPr>
              <a:t>50%</a:t>
            </a:r>
            <a:r>
              <a:rPr lang="zh-CN" altLang="en-US" sz="2800">
                <a:latin typeface="楷体_GB2312" pitchFamily="49" charset="-122"/>
                <a:ea typeface="楷体_GB2312" pitchFamily="49" charset="-122"/>
              </a:rPr>
              <a:t>之间。</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说明性文件（如头文件</a:t>
            </a:r>
            <a:r>
              <a:rPr lang="en-US" altLang="zh-CN" sz="2800">
                <a:latin typeface="楷体_GB2312" pitchFamily="49" charset="-122"/>
                <a:ea typeface="楷体_GB2312" pitchFamily="49" charset="-122"/>
              </a:rPr>
              <a:t>.h</a:t>
            </a:r>
            <a:r>
              <a:rPr lang="zh-CN" altLang="en-US" sz="2800">
                <a:latin typeface="楷体_GB2312" pitchFamily="49" charset="-122"/>
                <a:ea typeface="楷体_GB2312" pitchFamily="49" charset="-122"/>
              </a:rPr>
              <a:t>文件、</a:t>
            </a:r>
            <a:r>
              <a:rPr lang="en-US" altLang="zh-CN" sz="2800">
                <a:latin typeface="楷体_GB2312" pitchFamily="49" charset="-122"/>
                <a:ea typeface="楷体_GB2312" pitchFamily="49" charset="-122"/>
              </a:rPr>
              <a:t>.inc</a:t>
            </a:r>
            <a:r>
              <a:rPr lang="zh-CN" altLang="en-US" sz="2800">
                <a:latin typeface="楷体_GB2312" pitchFamily="49" charset="-122"/>
                <a:ea typeface="楷体_GB2312" pitchFamily="49" charset="-122"/>
              </a:rPr>
              <a:t>文件、编译说明文件</a:t>
            </a:r>
            <a:r>
              <a:rPr lang="en-US" altLang="zh-CN" sz="2800">
                <a:latin typeface="楷体_GB2312" pitchFamily="49" charset="-122"/>
                <a:ea typeface="楷体_GB2312" pitchFamily="49" charset="-122"/>
              </a:rPr>
              <a:t>.cfg</a:t>
            </a:r>
            <a:r>
              <a:rPr lang="zh-CN" altLang="en-US" sz="2800">
                <a:latin typeface="楷体_GB2312" pitchFamily="49" charset="-122"/>
                <a:ea typeface="楷体_GB2312" pitchFamily="49" charset="-122"/>
              </a:rPr>
              <a:t>等）头部应进行注释，注释必须列出：版权说明、版本、生成日期、作者、内容、功能、与其他文件的关系、修改日志等，头文件的注释中还应有函数功能简要说明。</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源文件头部应进行注释，列出：版权说明、版本号、生成日期、作者、模块目的</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功能、主要函数及其功能、修改日志等。</a:t>
            </a:r>
          </a:p>
        </p:txBody>
      </p:sp>
    </p:spTree>
    <p:extLst>
      <p:ext uri="{BB962C8B-B14F-4D97-AF65-F5344CB8AC3E}">
        <p14:creationId xmlns:p14="http://schemas.microsoft.com/office/powerpoint/2010/main" val="12537773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A2C3D3E-144F-EE4E-B21E-08FB79FEE54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1987" name="Rectangle 3">
            <a:extLst>
              <a:ext uri="{FF2B5EF4-FFF2-40B4-BE49-F238E27FC236}">
                <a16:creationId xmlns:a16="http://schemas.microsoft.com/office/drawing/2014/main" id="{96591539-377C-664E-9B2A-00D2524AEAEE}"/>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函数头部应进行注释，列出：函数的目的</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功能、输入参数、输出参数、返回值、调用关系（函数、表）等。</a:t>
            </a:r>
          </a:p>
          <a:p>
            <a:pPr eaLnBrk="1" hangingPunct="1">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注释的内容要清楚、明了、含义准确，防止注释二义性。</a:t>
            </a:r>
          </a:p>
          <a:p>
            <a:pPr eaLnBrk="1" hangingPunct="1">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避免在注释中使用缩写，特别是非常用缩写。在使用缩写时或之前，应对缩写进行必要说明。</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代码的注释应放在代码的上方或右方（对单条语句的注释）相邻位置，不可放在下面，如放于上方则需与其上面的代码用空行隔开。</a:t>
            </a:r>
          </a:p>
        </p:txBody>
      </p:sp>
    </p:spTree>
    <p:extLst>
      <p:ext uri="{BB962C8B-B14F-4D97-AF65-F5344CB8AC3E}">
        <p14:creationId xmlns:p14="http://schemas.microsoft.com/office/powerpoint/2010/main" val="35469027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E9A9038-488A-AF4A-A22C-E41CDD9D868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3011" name="Rectangle 3">
            <a:extLst>
              <a:ext uri="{FF2B5EF4-FFF2-40B4-BE49-F238E27FC236}">
                <a16:creationId xmlns:a16="http://schemas.microsoft.com/office/drawing/2014/main" id="{58E5EEC6-37BB-1240-BA9E-0C18A7938797}"/>
              </a:ext>
            </a:extLst>
          </p:cNvPr>
          <p:cNvSpPr>
            <a:spLocks noGrp="1" noChangeArrowheads="1"/>
          </p:cNvSpPr>
          <p:nvPr>
            <p:ph type="body" idx="1"/>
          </p:nvPr>
        </p:nvSpPr>
        <p:spPr/>
        <p:txBody>
          <a:bodyPr/>
          <a:lstStyle/>
          <a:p>
            <a:pPr eaLnBrk="1" hangingPunct="1">
              <a:lnSpc>
                <a:spcPct val="80000"/>
              </a:lnSpc>
              <a:buFontTx/>
              <a:buNone/>
            </a:pPr>
            <a:r>
              <a:rPr lang="en-US" altLang="zh-CN" sz="2800">
                <a:latin typeface="楷体_GB2312" pitchFamily="49" charset="-122"/>
                <a:ea typeface="楷体_GB2312" pitchFamily="49" charset="-122"/>
              </a:rPr>
              <a:t>(8) </a:t>
            </a:r>
            <a:r>
              <a:rPr lang="zh-CN" altLang="en-US" sz="2800">
                <a:latin typeface="楷体_GB2312" pitchFamily="49" charset="-122"/>
                <a:ea typeface="楷体_GB2312" pitchFamily="49" charset="-122"/>
              </a:rPr>
              <a:t>对于所有有物理含义的变量、常量，如果其命名不是充分自注释的，在声明时都必须加注释，说明其物理含义。变量、常量、宏的注释放在其上方相邻位置或右方。</a:t>
            </a:r>
          </a:p>
          <a:p>
            <a:pPr eaLnBrk="1" hangingPunct="1">
              <a:lnSpc>
                <a:spcPct val="80000"/>
              </a:lnSpc>
              <a:buFontTx/>
              <a:buNone/>
            </a:pPr>
            <a:r>
              <a:rPr lang="en-US" altLang="zh-CN" sz="2800">
                <a:latin typeface="楷体_GB2312" pitchFamily="49" charset="-122"/>
                <a:ea typeface="楷体_GB2312" pitchFamily="49" charset="-122"/>
              </a:rPr>
              <a:t>(9) </a:t>
            </a:r>
            <a:r>
              <a:rPr lang="zh-CN" altLang="en-US" sz="2800">
                <a:latin typeface="楷体_GB2312" pitchFamily="49" charset="-122"/>
                <a:ea typeface="楷体_GB2312" pitchFamily="49" charset="-122"/>
              </a:rPr>
              <a:t>如果数据结构声明（包括数组、结构、类、枚举等）不是充分自注释的，必须加以注释。对数据结构的注释应放在其上方相邻位置，不可放在下面；对结构中的每个域的注释放在此域的右方。</a:t>
            </a:r>
          </a:p>
          <a:p>
            <a:pPr eaLnBrk="1" hangingPunct="1">
              <a:lnSpc>
                <a:spcPct val="80000"/>
              </a:lnSpc>
              <a:buFontTx/>
              <a:buNone/>
            </a:pPr>
            <a:r>
              <a:rPr lang="en-US" altLang="zh-CN" sz="2800">
                <a:latin typeface="楷体_GB2312" pitchFamily="49" charset="-122"/>
                <a:ea typeface="楷体_GB2312" pitchFamily="49" charset="-122"/>
              </a:rPr>
              <a:t>(10) </a:t>
            </a:r>
            <a:r>
              <a:rPr lang="zh-CN" altLang="en-US" sz="2800">
                <a:latin typeface="楷体_GB2312" pitchFamily="49" charset="-122"/>
                <a:ea typeface="楷体_GB2312" pitchFamily="49" charset="-122"/>
              </a:rPr>
              <a:t>全局变量要有较详细的注释，包括对其功能、取值范围、哪些函数或过程存取它以及存取时注意事项等说明。</a:t>
            </a:r>
          </a:p>
        </p:txBody>
      </p:sp>
    </p:spTree>
    <p:extLst>
      <p:ext uri="{BB962C8B-B14F-4D97-AF65-F5344CB8AC3E}">
        <p14:creationId xmlns:p14="http://schemas.microsoft.com/office/powerpoint/2010/main" val="25841592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771105B-AAFF-1A4E-942D-7DDB72F81258}"/>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4035" name="Rectangle 3">
            <a:extLst>
              <a:ext uri="{FF2B5EF4-FFF2-40B4-BE49-F238E27FC236}">
                <a16:creationId xmlns:a16="http://schemas.microsoft.com/office/drawing/2014/main" id="{2D12BF81-7CB3-7E46-97E6-340F1141F455}"/>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(11) </a:t>
            </a:r>
            <a:r>
              <a:rPr lang="zh-CN" altLang="en-US" sz="2800">
                <a:latin typeface="楷体_GB2312" pitchFamily="49" charset="-122"/>
                <a:ea typeface="楷体_GB2312" pitchFamily="49" charset="-122"/>
              </a:rPr>
              <a:t>注释与所描述内容进行同样的缩排，可使程序排版整齐，并方便注释的阅读与理解。</a:t>
            </a:r>
          </a:p>
          <a:p>
            <a:pPr eaLnBrk="1" hangingPunct="1">
              <a:lnSpc>
                <a:spcPct val="125000"/>
              </a:lnSpc>
              <a:buFontTx/>
              <a:buNone/>
            </a:pPr>
            <a:r>
              <a:rPr lang="en-US" altLang="zh-CN" sz="2800">
                <a:latin typeface="楷体_GB2312" pitchFamily="49" charset="-122"/>
                <a:ea typeface="楷体_GB2312" pitchFamily="49" charset="-122"/>
              </a:rPr>
              <a:t>(12) </a:t>
            </a:r>
            <a:r>
              <a:rPr lang="zh-CN" altLang="en-US" sz="2800">
                <a:latin typeface="楷体_GB2312" pitchFamily="49" charset="-122"/>
                <a:ea typeface="楷体_GB2312" pitchFamily="49" charset="-122"/>
              </a:rPr>
              <a:t>将注释与其上面的代码用空行隔开。</a:t>
            </a:r>
          </a:p>
          <a:p>
            <a:pPr eaLnBrk="1" hangingPunct="1">
              <a:lnSpc>
                <a:spcPct val="125000"/>
              </a:lnSpc>
              <a:buFontTx/>
              <a:buNone/>
            </a:pPr>
            <a:r>
              <a:rPr lang="en-US" altLang="zh-CN" sz="2800">
                <a:latin typeface="楷体_GB2312" pitchFamily="49" charset="-122"/>
                <a:ea typeface="楷体_GB2312" pitchFamily="49" charset="-122"/>
              </a:rPr>
              <a:t>(13) </a:t>
            </a:r>
            <a:r>
              <a:rPr lang="zh-CN" altLang="en-US" sz="2800">
                <a:latin typeface="楷体_GB2312" pitchFamily="49" charset="-122"/>
                <a:ea typeface="楷体_GB2312" pitchFamily="49" charset="-122"/>
              </a:rPr>
              <a:t>对变量的定义和分支语句（条件分支、循环语句等）必须编写注释。因为这些语句往往是程序实现某一特定功能的关键，对于维护人员来说，良好的注释可以帮助更好地理解程序，有时甚至优于看设计文档。</a:t>
            </a:r>
          </a:p>
        </p:txBody>
      </p:sp>
    </p:spTree>
    <p:extLst>
      <p:ext uri="{BB962C8B-B14F-4D97-AF65-F5344CB8AC3E}">
        <p14:creationId xmlns:p14="http://schemas.microsoft.com/office/powerpoint/2010/main" val="45612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2928A252-F439-3C42-A9E6-DB429D5587AF}"/>
              </a:ext>
            </a:extLst>
          </p:cNvPr>
          <p:cNvSpPr>
            <a:spLocks noGrp="1" noChangeArrowheads="1"/>
          </p:cNvSpPr>
          <p:nvPr>
            <p:ph type="body" idx="1"/>
          </p:nvPr>
        </p:nvSpPr>
        <p:spPr/>
        <p:txBody>
          <a:bodyPr/>
          <a:lstStyle/>
          <a:p>
            <a:pPr eaLnBrk="1" hangingPunct="1"/>
            <a:r>
              <a:rPr lang="zh-CN" altLang="en-US" sz="3600">
                <a:solidFill>
                  <a:srgbClr val="CC0000"/>
                </a:solidFill>
                <a:ea typeface="宋体" panose="02010600030101010101" pitchFamily="2" charset="-122"/>
              </a:rPr>
              <a:t>程序设计语言的性能</a:t>
            </a:r>
            <a:r>
              <a:rPr lang="zh-CN" altLang="en-US">
                <a:ea typeface="宋体" panose="02010600030101010101" pitchFamily="2" charset="-122"/>
              </a:rPr>
              <a:t> </a:t>
            </a:r>
          </a:p>
          <a:p>
            <a:pPr eaLnBrk="1" hangingPunct="1">
              <a:buClr>
                <a:schemeClr val="accent2"/>
              </a:buClr>
              <a:buSzPct val="75000"/>
              <a:buFont typeface="Wingdings" pitchFamily="2" charset="2"/>
              <a:buChar char="Ø"/>
            </a:pPr>
            <a:r>
              <a:rPr lang="zh-CN" altLang="en-US" sz="2800">
                <a:latin typeface="楷体_GB2312" pitchFamily="49" charset="-122"/>
                <a:ea typeface="楷体_GB2312" pitchFamily="49" charset="-122"/>
              </a:rPr>
              <a:t>从软件心理学及软件工程角度对程序设计语言的性能进行讨论。</a:t>
            </a:r>
          </a:p>
          <a:p>
            <a:pPr eaLnBrk="1" hangingPunct="1"/>
            <a:endParaRPr lang="zh-CN" altLang="en-US" sz="2800">
              <a:latin typeface="楷体_GB2312" pitchFamily="49" charset="-122"/>
              <a:ea typeface="楷体_GB2312" pitchFamily="49" charset="-122"/>
            </a:endParaRPr>
          </a:p>
          <a:p>
            <a:pPr eaLnBrk="1" hangingPunct="1"/>
            <a:endParaRPr lang="en-US" altLang="zh-CN">
              <a:ea typeface="宋体" panose="02010600030101010101" pitchFamily="2" charset="-122"/>
            </a:endParaRPr>
          </a:p>
        </p:txBody>
      </p:sp>
      <p:sp>
        <p:nvSpPr>
          <p:cNvPr id="5" name="标题 3">
            <a:extLst>
              <a:ext uri="{FF2B5EF4-FFF2-40B4-BE49-F238E27FC236}">
                <a16:creationId xmlns:a16="http://schemas.microsoft.com/office/drawing/2014/main" id="{E82D6343-9960-1143-BDE1-6F0D9759511A}"/>
              </a:ext>
            </a:extLst>
          </p:cNvPr>
          <p:cNvSpPr>
            <a:spLocks noGrp="1"/>
          </p:cNvSpPr>
          <p:nvPr>
            <p:ph type="title"/>
          </p:nvPr>
        </p:nvSpPr>
        <p:spPr>
          <a:xfrm>
            <a:off x="395288" y="952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6" name="1 Título">
            <a:extLst>
              <a:ext uri="{FF2B5EF4-FFF2-40B4-BE49-F238E27FC236}">
                <a16:creationId xmlns:a16="http://schemas.microsoft.com/office/drawing/2014/main" id="{2FABFE33-9A0A-5741-B165-2128B9C0B41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99318E46-AB00-484B-8153-F2F7D0C8FAB7}"/>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10135111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932F5AA7-1D5B-4144-9D93-9B6B75705294}"/>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2.</a:t>
            </a:r>
            <a:r>
              <a:rPr lang="zh-CN" altLang="en-US" sz="3600" b="1">
                <a:solidFill>
                  <a:srgbClr val="CC0000"/>
                </a:solidFill>
                <a:latin typeface="宋体" panose="02010600030101010101" pitchFamily="2" charset="-122"/>
                <a:ea typeface="宋体" panose="02010600030101010101" pitchFamily="2" charset="-122"/>
              </a:rPr>
              <a:t>注释</a:t>
            </a:r>
          </a:p>
        </p:txBody>
      </p:sp>
      <p:sp>
        <p:nvSpPr>
          <p:cNvPr id="45059" name="Rectangle 3">
            <a:extLst>
              <a:ext uri="{FF2B5EF4-FFF2-40B4-BE49-F238E27FC236}">
                <a16:creationId xmlns:a16="http://schemas.microsoft.com/office/drawing/2014/main" id="{D1845E78-3B4C-AD45-A18E-821990578B1E}"/>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(14) </a:t>
            </a:r>
            <a:r>
              <a:rPr lang="zh-CN" altLang="en-US" sz="2800">
                <a:latin typeface="楷体_GB2312" pitchFamily="49" charset="-122"/>
                <a:ea typeface="楷体_GB2312" pitchFamily="49" charset="-122"/>
              </a:rPr>
              <a:t>对于</a:t>
            </a:r>
            <a:r>
              <a:rPr lang="en-US" altLang="zh-CN" sz="2800">
                <a:latin typeface="楷体_GB2312" pitchFamily="49" charset="-122"/>
                <a:ea typeface="楷体_GB2312" pitchFamily="49" charset="-122"/>
              </a:rPr>
              <a:t>switch</a:t>
            </a:r>
            <a:r>
              <a:rPr lang="zh-CN" altLang="en-US" sz="2800">
                <a:latin typeface="楷体_GB2312" pitchFamily="49" charset="-122"/>
                <a:ea typeface="楷体_GB2312" pitchFamily="49" charset="-122"/>
              </a:rPr>
              <a:t>语句下的</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语句，如果因为特殊情况需要处理完一个</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后进入下一个</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处理，必须在该</a:t>
            </a:r>
            <a:r>
              <a:rPr lang="en-US" altLang="zh-CN" sz="2800">
                <a:latin typeface="楷体_GB2312" pitchFamily="49" charset="-122"/>
                <a:ea typeface="楷体_GB2312" pitchFamily="49" charset="-122"/>
              </a:rPr>
              <a:t>case </a:t>
            </a:r>
            <a:r>
              <a:rPr lang="zh-CN" altLang="en-US" sz="2800">
                <a:latin typeface="楷体_GB2312" pitchFamily="49" charset="-122"/>
                <a:ea typeface="楷体_GB2312" pitchFamily="49" charset="-122"/>
              </a:rPr>
              <a:t>语句处理完、下一个</a:t>
            </a:r>
            <a:r>
              <a:rPr lang="en-US" altLang="zh-CN" sz="2800">
                <a:latin typeface="楷体_GB2312" pitchFamily="49" charset="-122"/>
                <a:ea typeface="楷体_GB2312" pitchFamily="49" charset="-122"/>
              </a:rPr>
              <a:t>case</a:t>
            </a:r>
            <a:r>
              <a:rPr lang="zh-CN" altLang="en-US" sz="2800">
                <a:latin typeface="楷体_GB2312" pitchFamily="49" charset="-122"/>
                <a:ea typeface="楷体_GB2312" pitchFamily="49" charset="-122"/>
              </a:rPr>
              <a:t>语句前加上明确的注释。这样比较清楚程序编写者的意图，有效防止无故遗漏</a:t>
            </a:r>
            <a:r>
              <a:rPr lang="en-US" altLang="zh-CN" sz="2800">
                <a:latin typeface="楷体_GB2312" pitchFamily="49" charset="-122"/>
                <a:ea typeface="楷体_GB2312" pitchFamily="49" charset="-122"/>
              </a:rPr>
              <a:t>break</a:t>
            </a:r>
            <a:r>
              <a:rPr lang="zh-CN" altLang="en-US" sz="2800">
                <a:latin typeface="楷体_GB2312" pitchFamily="49" charset="-122"/>
                <a:ea typeface="楷体_GB2312" pitchFamily="49" charset="-122"/>
              </a:rPr>
              <a:t>语句。</a:t>
            </a:r>
          </a:p>
          <a:p>
            <a:pPr eaLnBrk="1" hangingPunct="1">
              <a:lnSpc>
                <a:spcPct val="125000"/>
              </a:lnSpc>
              <a:buFontTx/>
              <a:buNone/>
            </a:pPr>
            <a:r>
              <a:rPr lang="en-US" altLang="zh-CN" sz="2800">
                <a:latin typeface="楷体_GB2312" pitchFamily="49" charset="-122"/>
                <a:ea typeface="楷体_GB2312" pitchFamily="49" charset="-122"/>
              </a:rPr>
              <a:t>(15) </a:t>
            </a:r>
            <a:r>
              <a:rPr lang="zh-CN" altLang="en-US" sz="2800">
                <a:latin typeface="楷体_GB2312" pitchFamily="49" charset="-122"/>
                <a:ea typeface="楷体_GB2312" pitchFamily="49" charset="-122"/>
              </a:rPr>
              <a:t>维护代码时，要更新相应的注释，删除不再有用的注释。保持代码、注释的一致性，避免产生误解。</a:t>
            </a:r>
          </a:p>
        </p:txBody>
      </p:sp>
    </p:spTree>
    <p:extLst>
      <p:ext uri="{BB962C8B-B14F-4D97-AF65-F5344CB8AC3E}">
        <p14:creationId xmlns:p14="http://schemas.microsoft.com/office/powerpoint/2010/main" val="1987930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70006D4-F513-504C-ACEC-3EBFD4F958EB}"/>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3.</a:t>
            </a:r>
            <a:r>
              <a:rPr lang="zh-CN" altLang="en-US" sz="3600" b="1">
                <a:solidFill>
                  <a:srgbClr val="CC0000"/>
                </a:solidFill>
                <a:latin typeface="宋体" panose="02010600030101010101" pitchFamily="2" charset="-122"/>
                <a:ea typeface="宋体" panose="02010600030101010101" pitchFamily="2" charset="-122"/>
              </a:rPr>
              <a:t>标识符命名</a:t>
            </a:r>
          </a:p>
        </p:txBody>
      </p:sp>
      <p:sp>
        <p:nvSpPr>
          <p:cNvPr id="46083" name="Rectangle 3">
            <a:extLst>
              <a:ext uri="{FF2B5EF4-FFF2-40B4-BE49-F238E27FC236}">
                <a16:creationId xmlns:a16="http://schemas.microsoft.com/office/drawing/2014/main" id="{1E01BAA3-BC93-5C45-AD96-9283B4BD93BF}"/>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标识符的命名要清晰、明了，有明确含义，同时使用完整的单词或大家基本可以理解的缩写，避免使人产生误解。较短的单词可通过去掉</a:t>
            </a:r>
            <a:r>
              <a:rPr lang="zh-CN" altLang="en-US" sz="2800">
                <a:ea typeface="楷体_GB2312" pitchFamily="49" charset="-122"/>
              </a:rPr>
              <a:t>“</a:t>
            </a:r>
            <a:r>
              <a:rPr lang="zh-CN" altLang="en-US" sz="2800">
                <a:latin typeface="楷体_GB2312" pitchFamily="49" charset="-122"/>
                <a:ea typeface="楷体_GB2312" pitchFamily="49" charset="-122"/>
              </a:rPr>
              <a:t>元音</a:t>
            </a:r>
            <a:r>
              <a:rPr lang="zh-CN" altLang="en-US" sz="2800">
                <a:ea typeface="楷体_GB2312" pitchFamily="49" charset="-122"/>
              </a:rPr>
              <a:t>”</a:t>
            </a:r>
            <a:r>
              <a:rPr lang="zh-CN" altLang="en-US" sz="2800">
                <a:latin typeface="楷体_GB2312" pitchFamily="49" charset="-122"/>
                <a:ea typeface="楷体_GB2312" pitchFamily="49" charset="-122"/>
              </a:rPr>
              <a:t>形成缩写；较长的单词可取单词的头几个字母形成缩写；一些单词采用大家公认的缩写。</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命名中若使用特殊约定或缩写，则要有注释说明。</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自己特有的命名风格，要自始至终保持一致，不可来回变化。</a:t>
            </a:r>
          </a:p>
        </p:txBody>
      </p:sp>
    </p:spTree>
    <p:extLst>
      <p:ext uri="{BB962C8B-B14F-4D97-AF65-F5344CB8AC3E}">
        <p14:creationId xmlns:p14="http://schemas.microsoft.com/office/powerpoint/2010/main" val="15949615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8B962AE-63C6-A64B-886C-4F8E119E189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3.</a:t>
            </a:r>
            <a:r>
              <a:rPr lang="zh-CN" altLang="en-US" sz="3600" b="1">
                <a:solidFill>
                  <a:srgbClr val="CC0000"/>
                </a:solidFill>
                <a:latin typeface="宋体" panose="02010600030101010101" pitchFamily="2" charset="-122"/>
                <a:ea typeface="宋体" panose="02010600030101010101" pitchFamily="2" charset="-122"/>
              </a:rPr>
              <a:t>标识符命名</a:t>
            </a:r>
          </a:p>
        </p:txBody>
      </p:sp>
      <p:sp>
        <p:nvSpPr>
          <p:cNvPr id="47107" name="Rectangle 3">
            <a:extLst>
              <a:ext uri="{FF2B5EF4-FFF2-40B4-BE49-F238E27FC236}">
                <a16:creationId xmlns:a16="http://schemas.microsoft.com/office/drawing/2014/main" id="{C2192FB1-752E-2540-A3D6-D1F2FC244DF9}"/>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对于变量命名，建议除了要有具体含义外，还能表明其变量类型、数据类型等，因此最好不要用单个字符表示，如果用单个字符表示，很容易敲错，而编译时又检查不出来，有可能为了这个小小的错误而花费大量的查错时间。但使用单个字符表示局部循环变量是允许的（如</a:t>
            </a:r>
            <a:r>
              <a:rPr lang="en-US" altLang="zh-CN" sz="2800">
                <a:latin typeface="楷体_GB2312" pitchFamily="49" charset="-122"/>
                <a:ea typeface="楷体_GB2312" pitchFamily="49" charset="-122"/>
              </a:rPr>
              <a:t>i, j, k</a:t>
            </a:r>
            <a:r>
              <a:rPr lang="zh-CN" altLang="en-US" sz="2800">
                <a:latin typeface="楷体_GB2312" pitchFamily="49" charset="-122"/>
                <a:ea typeface="楷体_GB2312" pitchFamily="49" charset="-122"/>
              </a:rPr>
              <a:t>）。 </a:t>
            </a:r>
          </a:p>
          <a:p>
            <a:pPr eaLnBrk="1" hangingPunct="1">
              <a:lnSpc>
                <a:spcPct val="90000"/>
              </a:lnSpc>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命名规范必须与所使用的系统风格保持一致，并在同一项目中统一，比如采用</a:t>
            </a:r>
            <a:r>
              <a:rPr lang="en-US" altLang="zh-CN" sz="2800">
                <a:latin typeface="楷体_GB2312" pitchFamily="49" charset="-122"/>
                <a:ea typeface="楷体_GB2312" pitchFamily="49" charset="-122"/>
              </a:rPr>
              <a:t>UNIX</a:t>
            </a:r>
            <a:r>
              <a:rPr lang="zh-CN" altLang="en-US" sz="2800">
                <a:latin typeface="楷体_GB2312" pitchFamily="49" charset="-122"/>
                <a:ea typeface="楷体_GB2312" pitchFamily="49" charset="-122"/>
              </a:rPr>
              <a:t>的全小写加下划线的风格或大小写混排（如</a:t>
            </a:r>
            <a:r>
              <a:rPr lang="en-US" altLang="zh-CN" sz="2800">
                <a:latin typeface="楷体_GB2312" pitchFamily="49" charset="-122"/>
                <a:ea typeface="楷体_GB2312" pitchFamily="49" charset="-122"/>
              </a:rPr>
              <a:t>add_user</a:t>
            </a:r>
            <a:r>
              <a:rPr lang="zh-CN" altLang="en-US" sz="2800">
                <a:latin typeface="楷体_GB2312" pitchFamily="49" charset="-122"/>
                <a:ea typeface="楷体_GB2312" pitchFamily="49" charset="-122"/>
              </a:rPr>
              <a:t>或</a:t>
            </a:r>
            <a:r>
              <a:rPr lang="en-US" altLang="zh-CN" sz="2800">
                <a:latin typeface="楷体_GB2312" pitchFamily="49" charset="-122"/>
                <a:ea typeface="楷体_GB2312" pitchFamily="49" charset="-122"/>
              </a:rPr>
              <a:t>AddUser</a:t>
            </a:r>
            <a:r>
              <a:rPr lang="zh-CN" altLang="en-US" sz="2800">
                <a:latin typeface="楷体_GB2312" pitchFamily="49" charset="-122"/>
                <a:ea typeface="楷体_GB2312" pitchFamily="49" charset="-122"/>
              </a:rPr>
              <a:t>）的方式，不要使用大小写与下划线混排（如</a:t>
            </a:r>
            <a:r>
              <a:rPr lang="en-US" altLang="zh-CN" sz="2800">
                <a:latin typeface="楷体_GB2312" pitchFamily="49" charset="-122"/>
                <a:ea typeface="楷体_GB2312" pitchFamily="49" charset="-122"/>
              </a:rPr>
              <a:t>Add_User</a:t>
            </a:r>
            <a:r>
              <a:rPr lang="zh-CN" altLang="en-US" sz="2800">
                <a:latin typeface="楷体_GB2312" pitchFamily="49" charset="-122"/>
                <a:ea typeface="楷体_GB2312" pitchFamily="49" charset="-122"/>
              </a:rPr>
              <a:t>）的方式。</a:t>
            </a:r>
          </a:p>
        </p:txBody>
      </p:sp>
    </p:spTree>
    <p:extLst>
      <p:ext uri="{BB962C8B-B14F-4D97-AF65-F5344CB8AC3E}">
        <p14:creationId xmlns:p14="http://schemas.microsoft.com/office/powerpoint/2010/main" val="15585865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F400215-B895-074A-AE75-489D465277F7}"/>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4.</a:t>
            </a:r>
            <a:r>
              <a:rPr lang="zh-CN" altLang="en-US" sz="3600" b="1">
                <a:solidFill>
                  <a:srgbClr val="CC0000"/>
                </a:solidFill>
                <a:latin typeface="宋体" panose="02010600030101010101" pitchFamily="2" charset="-122"/>
                <a:ea typeface="宋体" panose="02010600030101010101" pitchFamily="2" charset="-122"/>
              </a:rPr>
              <a:t>可读性</a:t>
            </a:r>
          </a:p>
        </p:txBody>
      </p:sp>
      <p:sp>
        <p:nvSpPr>
          <p:cNvPr id="48131" name="Rectangle 3">
            <a:extLst>
              <a:ext uri="{FF2B5EF4-FFF2-40B4-BE49-F238E27FC236}">
                <a16:creationId xmlns:a16="http://schemas.microsoft.com/office/drawing/2014/main" id="{98B755DE-C3A2-7741-914B-4557A10E705A}"/>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注意运算符的优先级，并用括号明确表达式的操作顺序，避免使用默认优先级。这是为了防止阅读程序时产生误解。</a:t>
            </a:r>
          </a:p>
          <a:p>
            <a:pPr eaLnBrk="1" hangingPunct="1">
              <a:lnSpc>
                <a:spcPct val="125000"/>
              </a:lnSpc>
              <a:buFontTx/>
              <a:buNone/>
            </a:pPr>
            <a:r>
              <a:rPr lang="zh-CN" altLang="en-US" sz="2800">
                <a:latin typeface="楷体_GB2312" pitchFamily="49" charset="-122"/>
                <a:ea typeface="楷体_GB2312" pitchFamily="49" charset="-122"/>
              </a:rPr>
              <a:t>  例如，本来是正确的代码：</a:t>
            </a:r>
          </a:p>
          <a:p>
            <a:pPr eaLnBrk="1" hangingPunct="1">
              <a:lnSpc>
                <a:spcPct val="125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If ( year % 4 == 0 || year % 100 != 0 &amp;&amp; year % 400 == 0 )</a:t>
            </a:r>
          </a:p>
          <a:p>
            <a:pPr eaLnBrk="1" hangingPunct="1">
              <a:lnSpc>
                <a:spcPct val="125000"/>
              </a:lnSpc>
              <a:buFontTx/>
              <a:buNone/>
            </a:pPr>
            <a:r>
              <a:rPr lang="en-US" altLang="zh-CN" sz="2800">
                <a:latin typeface="楷体_GB2312" pitchFamily="49" charset="-122"/>
                <a:ea typeface="楷体_GB2312" pitchFamily="49" charset="-122"/>
              </a:rPr>
              <a:t>  </a:t>
            </a:r>
            <a:r>
              <a:rPr lang="zh-CN" altLang="en-US" sz="2800">
                <a:latin typeface="楷体_GB2312" pitchFamily="49" charset="-122"/>
                <a:ea typeface="楷体_GB2312" pitchFamily="49" charset="-122"/>
              </a:rPr>
              <a:t>如果加上括号，则更清晰。</a:t>
            </a:r>
          </a:p>
          <a:p>
            <a:pPr eaLnBrk="1" hangingPunct="1">
              <a:lnSpc>
                <a:spcPct val="125000"/>
              </a:lnSpc>
              <a:buFontTx/>
              <a:buNone/>
            </a:pPr>
            <a:r>
              <a:rPr lang="zh-CN" altLang="en-US" sz="2000">
                <a:latin typeface="楷体_GB2312" pitchFamily="49" charset="-122"/>
                <a:ea typeface="楷体_GB2312" pitchFamily="49" charset="-122"/>
              </a:rPr>
              <a:t>   </a:t>
            </a:r>
            <a:r>
              <a:rPr lang="en-US" altLang="zh-CN" sz="2000">
                <a:latin typeface="楷体_GB2312" pitchFamily="49" charset="-122"/>
                <a:ea typeface="楷体_GB2312" pitchFamily="49" charset="-122"/>
              </a:rPr>
              <a:t>If ((year % 4) == 0 || ((year % 100) != 0 &amp;&amp; (year % 400) == 0))</a:t>
            </a:r>
          </a:p>
        </p:txBody>
      </p:sp>
    </p:spTree>
    <p:extLst>
      <p:ext uri="{BB962C8B-B14F-4D97-AF65-F5344CB8AC3E}">
        <p14:creationId xmlns:p14="http://schemas.microsoft.com/office/powerpoint/2010/main" val="657576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B0A218D4-1966-4E42-9911-5DA5C1EEBC0E}"/>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4.</a:t>
            </a:r>
            <a:r>
              <a:rPr lang="zh-CN" altLang="en-US" sz="3600" b="1">
                <a:solidFill>
                  <a:srgbClr val="CC0000"/>
                </a:solidFill>
                <a:latin typeface="宋体" panose="02010600030101010101" pitchFamily="2" charset="-122"/>
                <a:ea typeface="宋体" panose="02010600030101010101" pitchFamily="2" charset="-122"/>
              </a:rPr>
              <a:t>可读性</a:t>
            </a:r>
          </a:p>
        </p:txBody>
      </p:sp>
      <p:sp>
        <p:nvSpPr>
          <p:cNvPr id="49155" name="Rectangle 3">
            <a:extLst>
              <a:ext uri="{FF2B5EF4-FFF2-40B4-BE49-F238E27FC236}">
                <a16:creationId xmlns:a16="http://schemas.microsoft.com/office/drawing/2014/main" id="{299343F0-575C-BD4C-8CA4-9618B3D58C7F}"/>
              </a:ext>
            </a:extLst>
          </p:cNvPr>
          <p:cNvSpPr>
            <a:spLocks noGrp="1" noChangeArrowheads="1"/>
          </p:cNvSpPr>
          <p:nvPr>
            <p:ph type="body" idx="1"/>
          </p:nvPr>
        </p:nvSpPr>
        <p:spPr/>
        <p:txBody>
          <a:bodyPr/>
          <a:lstStyle/>
          <a:p>
            <a:pPr eaLnBrk="1" hangingPunct="1">
              <a:lnSpc>
                <a:spcPct val="125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避免使用不易理解的数字，用有意义的标识来替代。</a:t>
            </a:r>
          </a:p>
          <a:p>
            <a:pPr eaLnBrk="1" hangingPunct="1">
              <a:lnSpc>
                <a:spcPct val="125000"/>
              </a:lnSpc>
              <a:buFontTx/>
              <a:buNone/>
            </a:pPr>
            <a:r>
              <a:rPr lang="zh-CN" altLang="en-US" sz="2800">
                <a:latin typeface="楷体_GB2312" pitchFamily="49" charset="-122"/>
                <a:ea typeface="楷体_GB2312" pitchFamily="49" charset="-122"/>
              </a:rPr>
              <a:t>  涉及物理状态或者含有物理意义的常量，不应直接使用数字，必须用有意义的枚举或宏来代替。</a:t>
            </a:r>
          </a:p>
        </p:txBody>
      </p:sp>
    </p:spTree>
    <p:extLst>
      <p:ext uri="{BB962C8B-B14F-4D97-AF65-F5344CB8AC3E}">
        <p14:creationId xmlns:p14="http://schemas.microsoft.com/office/powerpoint/2010/main" val="17683467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64716604-95F2-0C49-AABC-9779ED462560}"/>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5.</a:t>
            </a:r>
            <a:r>
              <a:rPr lang="zh-CN" altLang="en-US" sz="3600" b="1">
                <a:solidFill>
                  <a:srgbClr val="CC0000"/>
                </a:solidFill>
                <a:latin typeface="宋体" panose="02010600030101010101" pitchFamily="2" charset="-122"/>
                <a:ea typeface="宋体" panose="02010600030101010101" pitchFamily="2" charset="-122"/>
              </a:rPr>
              <a:t>变量</a:t>
            </a:r>
          </a:p>
        </p:txBody>
      </p:sp>
      <p:sp>
        <p:nvSpPr>
          <p:cNvPr id="50179" name="Rectangle 3">
            <a:extLst>
              <a:ext uri="{FF2B5EF4-FFF2-40B4-BE49-F238E27FC236}">
                <a16:creationId xmlns:a16="http://schemas.microsoft.com/office/drawing/2014/main" id="{0F92B33D-8A11-064F-A9C8-4CD5528A593E}"/>
              </a:ext>
            </a:extLst>
          </p:cNvPr>
          <p:cNvSpPr>
            <a:spLocks noGrp="1" noChangeArrowheads="1"/>
          </p:cNvSpPr>
          <p:nvPr>
            <p:ph type="body" idx="1"/>
          </p:nvPr>
        </p:nvSpPr>
        <p:spPr/>
        <p:txBody>
          <a:bodyPr/>
          <a:lstStyle/>
          <a:p>
            <a:pPr eaLnBrk="1" hangingPunct="1">
              <a:lnSpc>
                <a:spcPct val="9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去掉没必要的公共变量，以降低模块间的耦合度。</a:t>
            </a:r>
          </a:p>
          <a:p>
            <a:pPr eaLnBrk="1" hangingPunct="1">
              <a:lnSpc>
                <a:spcPct val="9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仔细定义并明确公共变量的含义、作用、取值范围及公共变量间的关系。</a:t>
            </a:r>
          </a:p>
          <a:p>
            <a:pPr eaLnBrk="1" hangingPunct="1">
              <a:lnSpc>
                <a:spcPct val="9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明确公共变量与操作此公共变量的函数或过程的关系，如访问、修改及创建等。这将有利于程序的进一步优化、单元测试、系统联调以及代码维护等。这种关系的说明可在注释或文档中描述。</a:t>
            </a:r>
          </a:p>
          <a:p>
            <a:pPr eaLnBrk="1" hangingPunct="1">
              <a:lnSpc>
                <a:spcPct val="9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当向公共变量传递数据时，要十分小心，若有必要应进行合法性检查，防止赋与不合理的值或越界等现象发生。</a:t>
            </a:r>
          </a:p>
          <a:p>
            <a:pPr eaLnBrk="1" hangingPunct="1">
              <a:lnSpc>
                <a:spcPct val="9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防止局部变量与公共变量同名。</a:t>
            </a:r>
          </a:p>
          <a:p>
            <a:pPr eaLnBrk="1" hangingPunct="1">
              <a:lnSpc>
                <a:spcPct val="90000"/>
              </a:lnSpc>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严禁使用未经初始化的变量。特别是在</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中引用未经赋值的指针，经常会引起系统崩溃。</a:t>
            </a:r>
          </a:p>
        </p:txBody>
      </p:sp>
    </p:spTree>
    <p:extLst>
      <p:ext uri="{BB962C8B-B14F-4D97-AF65-F5344CB8AC3E}">
        <p14:creationId xmlns:p14="http://schemas.microsoft.com/office/powerpoint/2010/main" val="8622284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59260CDD-2024-2345-BC7A-9749F8CCABC8}"/>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6.</a:t>
            </a:r>
            <a:r>
              <a:rPr lang="zh-CN" altLang="en-US" sz="3600" b="1">
                <a:solidFill>
                  <a:srgbClr val="CC0000"/>
                </a:solidFill>
                <a:latin typeface="宋体" panose="02010600030101010101" pitchFamily="2" charset="-122"/>
                <a:ea typeface="宋体" panose="02010600030101010101" pitchFamily="2" charset="-122"/>
              </a:rPr>
              <a:t>函数</a:t>
            </a:r>
          </a:p>
        </p:txBody>
      </p:sp>
      <p:sp>
        <p:nvSpPr>
          <p:cNvPr id="51203" name="Rectangle 3">
            <a:extLst>
              <a:ext uri="{FF2B5EF4-FFF2-40B4-BE49-F238E27FC236}">
                <a16:creationId xmlns:a16="http://schemas.microsoft.com/office/drawing/2014/main" id="{516F83A8-C1EA-EC40-B66C-EE5166B516BF}"/>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每个函数完成单一的功能，不设计多用途面面俱到的函数。</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函数和过程中关系较为紧密的代码尽可能相邻。如初始化代码应放在一起，不应在中间插入实现其它功能的代码。</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对所调用函数的错误返回码要仔细、全面地处理。</a:t>
            </a:r>
          </a:p>
          <a:p>
            <a:pPr eaLnBrk="1" hangingPunct="1">
              <a:lnSpc>
                <a:spcPct val="9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每个函数的源程序行数原则上应该少于</a:t>
            </a:r>
            <a:r>
              <a:rPr lang="en-US" altLang="zh-CN" sz="2800">
                <a:latin typeface="楷体_GB2312" pitchFamily="49" charset="-122"/>
                <a:ea typeface="楷体_GB2312" pitchFamily="49" charset="-122"/>
              </a:rPr>
              <a:t>200</a:t>
            </a:r>
            <a:r>
              <a:rPr lang="zh-CN" altLang="en-US" sz="2800">
                <a:latin typeface="楷体_GB2312" pitchFamily="49" charset="-122"/>
                <a:ea typeface="楷体_GB2312" pitchFamily="49" charset="-122"/>
              </a:rPr>
              <a:t>行。</a:t>
            </a:r>
          </a:p>
          <a:p>
            <a:pPr eaLnBrk="1" hangingPunct="1">
              <a:lnSpc>
                <a:spcPct val="90000"/>
              </a:lnSpc>
              <a:buFontTx/>
              <a:buNone/>
            </a:pPr>
            <a:r>
              <a:rPr lang="zh-CN" altLang="en-US" sz="2800">
                <a:latin typeface="楷体_GB2312" pitchFamily="49" charset="-122"/>
                <a:ea typeface="楷体_GB2312" pitchFamily="49" charset="-122"/>
              </a:rPr>
              <a:t>  对于消息分流处理函数，完成的功能统一，但由于消息的种类多，可能超过</a:t>
            </a:r>
            <a:r>
              <a:rPr lang="en-US" altLang="zh-CN" sz="2800">
                <a:latin typeface="楷体_GB2312" pitchFamily="49" charset="-122"/>
                <a:ea typeface="楷体_GB2312" pitchFamily="49" charset="-122"/>
              </a:rPr>
              <a:t>200</a:t>
            </a:r>
            <a:r>
              <a:rPr lang="zh-CN" altLang="en-US" sz="2800">
                <a:latin typeface="楷体_GB2312" pitchFamily="49" charset="-122"/>
                <a:ea typeface="楷体_GB2312" pitchFamily="49" charset="-122"/>
              </a:rPr>
              <a:t>行的限制，不属于违反规定。</a:t>
            </a:r>
          </a:p>
        </p:txBody>
      </p:sp>
    </p:spTree>
    <p:extLst>
      <p:ext uri="{BB962C8B-B14F-4D97-AF65-F5344CB8AC3E}">
        <p14:creationId xmlns:p14="http://schemas.microsoft.com/office/powerpoint/2010/main" val="40397430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A84F011F-E201-214D-8766-22F6745654AD}"/>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6.</a:t>
            </a:r>
            <a:r>
              <a:rPr lang="zh-CN" altLang="en-US" sz="3600" b="1">
                <a:solidFill>
                  <a:srgbClr val="CC0000"/>
                </a:solidFill>
                <a:latin typeface="宋体" panose="02010600030101010101" pitchFamily="2" charset="-122"/>
                <a:ea typeface="宋体" panose="02010600030101010101" pitchFamily="2" charset="-122"/>
              </a:rPr>
              <a:t>函数</a:t>
            </a:r>
          </a:p>
        </p:txBody>
      </p:sp>
      <p:sp>
        <p:nvSpPr>
          <p:cNvPr id="52227" name="Rectangle 3">
            <a:extLst>
              <a:ext uri="{FF2B5EF4-FFF2-40B4-BE49-F238E27FC236}">
                <a16:creationId xmlns:a16="http://schemas.microsoft.com/office/drawing/2014/main" id="{665A9C92-533D-844A-9DA5-253515B95DA1}"/>
              </a:ext>
            </a:extLst>
          </p:cNvPr>
          <p:cNvSpPr>
            <a:spLocks noGrp="1" noChangeArrowheads="1"/>
          </p:cNvSpPr>
          <p:nvPr>
            <p:ph type="body" idx="1"/>
          </p:nvPr>
        </p:nvSpPr>
        <p:spPr>
          <a:xfrm>
            <a:off x="457200" y="1268413"/>
            <a:ext cx="8229600" cy="5184775"/>
          </a:xfrm>
        </p:spPr>
        <p:txBody>
          <a:bodyPr/>
          <a:lstStyle/>
          <a:p>
            <a:pPr eaLnBrk="1" hangingPunct="1">
              <a:lnSpc>
                <a:spcPct val="12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编写可重入函数时，应注意局部变量的使用（如编写</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C++</a:t>
            </a:r>
            <a:r>
              <a:rPr lang="zh-CN" altLang="en-US" sz="2400">
                <a:latin typeface="楷体_GB2312" pitchFamily="49" charset="-122"/>
                <a:ea typeface="楷体_GB2312" pitchFamily="49" charset="-122"/>
              </a:rPr>
              <a:t>语言的可重入函数时，应使用</a:t>
            </a:r>
            <a:r>
              <a:rPr lang="en-US" altLang="zh-CN" sz="2400">
                <a:latin typeface="楷体_GB2312" pitchFamily="49" charset="-122"/>
                <a:ea typeface="楷体_GB2312" pitchFamily="49" charset="-122"/>
              </a:rPr>
              <a:t>auto</a:t>
            </a:r>
            <a:r>
              <a:rPr lang="zh-CN" altLang="en-US" sz="2400">
                <a:latin typeface="楷体_GB2312" pitchFamily="49" charset="-122"/>
                <a:ea typeface="楷体_GB2312" pitchFamily="49" charset="-122"/>
              </a:rPr>
              <a:t>即缺省态局部变量或寄存器变量），不应使用</a:t>
            </a:r>
            <a:r>
              <a:rPr lang="en-US" altLang="zh-CN" sz="2400">
                <a:latin typeface="楷体_GB2312" pitchFamily="49" charset="-122"/>
                <a:ea typeface="楷体_GB2312" pitchFamily="49" charset="-122"/>
              </a:rPr>
              <a:t>static</a:t>
            </a:r>
            <a:r>
              <a:rPr lang="zh-CN" altLang="en-US" sz="2400">
                <a:latin typeface="楷体_GB2312" pitchFamily="49" charset="-122"/>
                <a:ea typeface="楷体_GB2312" pitchFamily="49" charset="-122"/>
              </a:rPr>
              <a:t>局部变量，否则必须经过特殊处理，才能使函数具有可重入性。</a:t>
            </a:r>
          </a:p>
          <a:p>
            <a:pPr eaLnBrk="1" hangingPunct="1">
              <a:lnSpc>
                <a:spcPct val="120000"/>
              </a:lnSpc>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编写可重入函数时，若使用全局变量，则应通过关中断、信号量（即</a:t>
            </a:r>
            <a:r>
              <a:rPr lang="en-US" altLang="zh-CN" sz="2400">
                <a:latin typeface="楷体_GB2312" pitchFamily="49" charset="-122"/>
                <a:ea typeface="楷体_GB2312" pitchFamily="49" charset="-122"/>
              </a:rPr>
              <a:t>P</a:t>
            </a:r>
            <a:r>
              <a:rPr lang="zh-CN" altLang="en-US" sz="2400">
                <a:latin typeface="楷体_GB2312" pitchFamily="49" charset="-122"/>
                <a:ea typeface="楷体_GB2312" pitchFamily="49" charset="-122"/>
              </a:rPr>
              <a:t>、</a:t>
            </a:r>
            <a:r>
              <a:rPr lang="en-US" altLang="zh-CN" sz="2400">
                <a:latin typeface="楷体_GB2312" pitchFamily="49" charset="-122"/>
                <a:ea typeface="楷体_GB2312" pitchFamily="49" charset="-122"/>
              </a:rPr>
              <a:t>V</a:t>
            </a:r>
            <a:r>
              <a:rPr lang="zh-CN" altLang="en-US" sz="2400">
                <a:latin typeface="楷体_GB2312" pitchFamily="49" charset="-122"/>
                <a:ea typeface="楷体_GB2312" pitchFamily="49" charset="-122"/>
              </a:rPr>
              <a:t>操作）等手段对其加以保护。若对所使用的全局变量不加以保护，则此函数就不具有可重入性，即当多个进程调用此函数时，很有可能使有关全局变量为不可知状态。</a:t>
            </a:r>
          </a:p>
          <a:p>
            <a:pPr eaLnBrk="1" hangingPunct="1">
              <a:lnSpc>
                <a:spcPct val="120000"/>
              </a:lnSpc>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避免函数中不必要的语句，防止程序中的垃圾代码，预留代码应以注释的方式出现。</a:t>
            </a:r>
          </a:p>
        </p:txBody>
      </p:sp>
    </p:spTree>
    <p:extLst>
      <p:ext uri="{BB962C8B-B14F-4D97-AF65-F5344CB8AC3E}">
        <p14:creationId xmlns:p14="http://schemas.microsoft.com/office/powerpoint/2010/main" val="3769026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37300289-40F9-E848-A6F4-C93E9A65B91B}"/>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3251" name="Rectangle 3">
            <a:extLst>
              <a:ext uri="{FF2B5EF4-FFF2-40B4-BE49-F238E27FC236}">
                <a16:creationId xmlns:a16="http://schemas.microsoft.com/office/drawing/2014/main" id="{C6C90EE1-1039-964F-BA76-572B9A42240D}"/>
              </a:ext>
            </a:extLst>
          </p:cNvPr>
          <p:cNvSpPr>
            <a:spLocks noGrp="1" noChangeArrowheads="1"/>
          </p:cNvSpPr>
          <p:nvPr>
            <p:ph type="body" idx="1"/>
          </p:nvPr>
        </p:nvSpPr>
        <p:spPr/>
        <p:txBody>
          <a:bodyPr/>
          <a:lstStyle/>
          <a:p>
            <a:pPr eaLnBrk="1" hangingPunct="1">
              <a:lnSpc>
                <a:spcPct val="12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在同一项目组或产品组内，要有一套统一的为集成测试与系统联调准备的调测开关及相应打印函数，并且要有详细的说明。</a:t>
            </a:r>
          </a:p>
          <a:p>
            <a:pPr eaLnBrk="1" hangingPunct="1">
              <a:lnSpc>
                <a:spcPct val="12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在同一项目组或产品组内，调测打印出的信息串的格式要有统一的形式。信息串中至少要有所在模块名（或源文件名）和行号，以便于集成测试。</a:t>
            </a:r>
          </a:p>
          <a:p>
            <a:pPr eaLnBrk="1" hangingPunct="1">
              <a:lnSpc>
                <a:spcPct val="12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编程的同时要为单元测试选择恰当的测试点，并仔细构造测试代码、测试用例，同时给出明确的注释说明。测试代码部分应作为（模块中的）一个子模块，以方便测试代码在模块中的安装与拆卸（通过调测开关）</a:t>
            </a:r>
          </a:p>
        </p:txBody>
      </p:sp>
    </p:spTree>
    <p:extLst>
      <p:ext uri="{BB962C8B-B14F-4D97-AF65-F5344CB8AC3E}">
        <p14:creationId xmlns:p14="http://schemas.microsoft.com/office/powerpoint/2010/main" val="15138013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CE470743-79FE-604B-9467-9149C146E2BB}"/>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4275" name="Rectangle 3">
            <a:extLst>
              <a:ext uri="{FF2B5EF4-FFF2-40B4-BE49-F238E27FC236}">
                <a16:creationId xmlns:a16="http://schemas.microsoft.com/office/drawing/2014/main" id="{7D19ED58-812B-124B-9042-58B6EE6F1EA7}"/>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在进行集成测试／系统联调之前，要构造好测试环境、测试项目及测试用例，同时仔细分析并优化测试用例，以提高测试效率。好的测试用例应尽可能模拟出程序所遇到的边界值、各种复杂环境及一些极端情况等。</a:t>
            </a:r>
          </a:p>
          <a:p>
            <a:pPr eaLnBrk="1" hangingPunct="1">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使用断言来发现软件问题，提高代码可测性。</a:t>
            </a:r>
          </a:p>
          <a:p>
            <a:pPr eaLnBrk="1" hangingPunct="1">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使用断言来检查程序正常运行时不应发生，而在调测时有可能发生的非法情况。</a:t>
            </a:r>
          </a:p>
          <a:p>
            <a:pPr eaLnBrk="1" hangingPunct="1">
              <a:buFontTx/>
              <a:buNone/>
            </a:pPr>
            <a:r>
              <a:rPr lang="en-US" altLang="zh-CN" sz="2800">
                <a:latin typeface="楷体_GB2312" pitchFamily="49" charset="-122"/>
                <a:ea typeface="楷体_GB2312" pitchFamily="49" charset="-122"/>
              </a:rPr>
              <a:t>(7) </a:t>
            </a:r>
            <a:r>
              <a:rPr lang="zh-CN" altLang="en-US" sz="2800">
                <a:latin typeface="楷体_GB2312" pitchFamily="49" charset="-122"/>
                <a:ea typeface="楷体_GB2312" pitchFamily="49" charset="-122"/>
              </a:rPr>
              <a:t>不能用断言来检查最终产品肯定会出现且必须处理的错误情况。</a:t>
            </a:r>
          </a:p>
        </p:txBody>
      </p:sp>
    </p:spTree>
    <p:extLst>
      <p:ext uri="{BB962C8B-B14F-4D97-AF65-F5344CB8AC3E}">
        <p14:creationId xmlns:p14="http://schemas.microsoft.com/office/powerpoint/2010/main" val="4239822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a:extLst>
              <a:ext uri="{FF2B5EF4-FFF2-40B4-BE49-F238E27FC236}">
                <a16:creationId xmlns:a16="http://schemas.microsoft.com/office/drawing/2014/main" id="{D9174734-7DC7-3C4B-83E2-07E4AEB00ECE}"/>
              </a:ext>
            </a:extLst>
          </p:cNvPr>
          <p:cNvSpPr>
            <a:spLocks noGrp="1" noChangeArrowheads="1"/>
          </p:cNvSpPr>
          <p:nvPr>
            <p:ph type="body" idx="1"/>
          </p:nvPr>
        </p:nvSpPr>
        <p:spPr>
          <a:xfrm>
            <a:off x="457200" y="1417638"/>
            <a:ext cx="8229600" cy="4525963"/>
          </a:xfrm>
        </p:spPr>
        <p:txBody>
          <a:bodyPr/>
          <a:lstStyle/>
          <a:p>
            <a:pPr marL="609600" indent="-609600" eaLnBrk="1" hangingPunct="1"/>
            <a:r>
              <a:rPr lang="zh-CN" altLang="en-US" dirty="0">
                <a:solidFill>
                  <a:schemeClr val="accent2"/>
                </a:solidFill>
                <a:ea typeface="宋体" panose="02010600030101010101" pitchFamily="2" charset="-122"/>
              </a:rPr>
              <a:t>软件心理学的观点</a:t>
            </a:r>
            <a:r>
              <a:rPr lang="zh-CN" altLang="en-US" dirty="0">
                <a:ea typeface="宋体" panose="02010600030101010101" pitchFamily="2" charset="-122"/>
              </a:rPr>
              <a:t> </a:t>
            </a:r>
          </a:p>
          <a:p>
            <a:pPr marL="609600" indent="-609600" eaLnBrk="1" hangingPunct="1">
              <a:buFontTx/>
              <a:buNone/>
            </a:pPr>
            <a:r>
              <a:rPr lang="en-US" altLang="zh-CN" sz="2800" dirty="0">
                <a:latin typeface="楷体_GB2312" pitchFamily="49" charset="-122"/>
                <a:ea typeface="楷体_GB2312" pitchFamily="49" charset="-122"/>
              </a:rPr>
              <a:t>(1) </a:t>
            </a:r>
            <a:r>
              <a:rPr lang="zh-CN" altLang="en-US" sz="2800" dirty="0">
                <a:solidFill>
                  <a:srgbClr val="CC0000"/>
                </a:solidFill>
                <a:latin typeface="楷体_GB2312" pitchFamily="49" charset="-122"/>
                <a:ea typeface="楷体_GB2312" pitchFamily="49" charset="-122"/>
              </a:rPr>
              <a:t>一致性</a:t>
            </a:r>
            <a:r>
              <a:rPr lang="zh-CN" altLang="en-US" sz="2800" dirty="0">
                <a:latin typeface="楷体_GB2312" pitchFamily="49" charset="-122"/>
                <a:ea typeface="楷体_GB2312" pitchFamily="49" charset="-122"/>
              </a:rPr>
              <a:t>。表示一种语言所使用符号的兼容程度、允许随意规定限制，以及允许对语法或语义破例的程度。</a:t>
            </a:r>
          </a:p>
          <a:p>
            <a:pPr marL="609600" indent="-609600" eaLnBrk="1" hangingPunct="1">
              <a:buFontTx/>
              <a:buNone/>
            </a:pPr>
            <a:r>
              <a:rPr lang="en-US" altLang="zh-CN" sz="2800" dirty="0">
                <a:latin typeface="楷体_GB2312" pitchFamily="49" charset="-122"/>
                <a:ea typeface="楷体_GB2312" pitchFamily="49" charset="-122"/>
              </a:rPr>
              <a:t>(2) </a:t>
            </a:r>
            <a:r>
              <a:rPr lang="zh-CN" altLang="en-US" sz="2800" dirty="0">
                <a:solidFill>
                  <a:srgbClr val="CC0000"/>
                </a:solidFill>
                <a:latin typeface="楷体_GB2312" pitchFamily="49" charset="-122"/>
                <a:ea typeface="楷体_GB2312" pitchFamily="49" charset="-122"/>
              </a:rPr>
              <a:t>二义性</a:t>
            </a:r>
            <a:r>
              <a:rPr lang="zh-CN" altLang="en-US" sz="2800" dirty="0">
                <a:latin typeface="楷体_GB2312" pitchFamily="49" charset="-122"/>
                <a:ea typeface="楷体_GB2312" pitchFamily="49" charset="-122"/>
              </a:rPr>
              <a:t>。虽然语言的编译程序总是以一种机械的规则来解释语句，但读者则可能用不同的方式来理解语句。</a:t>
            </a:r>
          </a:p>
          <a:p>
            <a:pPr marL="609600" indent="-609600" eaLnBrk="1" hangingPunct="1">
              <a:buFontTx/>
              <a:buNone/>
            </a:pPr>
            <a:r>
              <a:rPr lang="en-US" altLang="zh-CN" sz="2800" dirty="0">
                <a:latin typeface="楷体_GB2312" pitchFamily="49" charset="-122"/>
                <a:ea typeface="楷体_GB2312" pitchFamily="49" charset="-122"/>
              </a:rPr>
              <a:t>(3) </a:t>
            </a:r>
            <a:r>
              <a:rPr lang="zh-CN" altLang="en-US" sz="2800" dirty="0">
                <a:solidFill>
                  <a:srgbClr val="CC0000"/>
                </a:solidFill>
                <a:latin typeface="楷体_GB2312" pitchFamily="49" charset="-122"/>
                <a:ea typeface="楷体_GB2312" pitchFamily="49" charset="-122"/>
              </a:rPr>
              <a:t>简洁性</a:t>
            </a:r>
            <a:r>
              <a:rPr lang="zh-CN" altLang="en-US" sz="2800" dirty="0">
                <a:latin typeface="楷体_GB2312" pitchFamily="49" charset="-122"/>
                <a:ea typeface="楷体_GB2312" pitchFamily="49" charset="-122"/>
              </a:rPr>
              <a:t>。程序设计语言的简洁性用来表示为了用该语言编写程序，必须记忆的关于代码的信息量。</a:t>
            </a:r>
            <a:endParaRPr lang="zh-CN" altLang="en-US" dirty="0">
              <a:ea typeface="宋体" panose="02010600030101010101" pitchFamily="2" charset="-122"/>
            </a:endParaRPr>
          </a:p>
        </p:txBody>
      </p:sp>
      <p:sp>
        <p:nvSpPr>
          <p:cNvPr id="2" name="Title 1">
            <a:extLst>
              <a:ext uri="{FF2B5EF4-FFF2-40B4-BE49-F238E27FC236}">
                <a16:creationId xmlns:a16="http://schemas.microsoft.com/office/drawing/2014/main" id="{C8E719B6-A55B-4E46-A6F0-6C7A3AF85F3B}"/>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4CEE8976-4341-4743-AEC6-81686C514896}"/>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1C97D26B-1016-0348-BFD0-652FA478D24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B6F022C2-7F0E-4D48-BE2D-441D29684430}"/>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25674315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2A9666F9-6099-714E-A847-65967A978502}"/>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5299" name="Rectangle 3">
            <a:extLst>
              <a:ext uri="{FF2B5EF4-FFF2-40B4-BE49-F238E27FC236}">
                <a16:creationId xmlns:a16="http://schemas.microsoft.com/office/drawing/2014/main" id="{2FE93802-5780-A048-ADB7-3EF2502A8402}"/>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(8)</a:t>
            </a:r>
            <a:r>
              <a:rPr lang="zh-CN" altLang="en-US" sz="2800">
                <a:latin typeface="楷体_GB2312" pitchFamily="49" charset="-122"/>
                <a:ea typeface="楷体_GB2312" pitchFamily="49" charset="-122"/>
              </a:rPr>
              <a:t>对较复杂的断言加上明确的注释。这样可澄清断言含义并减少不必要的误用。</a:t>
            </a:r>
          </a:p>
          <a:p>
            <a:pPr eaLnBrk="1" hangingPunct="1">
              <a:buFontTx/>
              <a:buNone/>
            </a:pPr>
            <a:r>
              <a:rPr lang="en-US" altLang="zh-CN" sz="2800">
                <a:latin typeface="楷体_GB2312" pitchFamily="49" charset="-122"/>
                <a:ea typeface="楷体_GB2312" pitchFamily="49" charset="-122"/>
              </a:rPr>
              <a:t>(9)</a:t>
            </a:r>
            <a:r>
              <a:rPr lang="zh-CN" altLang="en-US" sz="2800">
                <a:latin typeface="楷体_GB2312" pitchFamily="49" charset="-122"/>
                <a:ea typeface="楷体_GB2312" pitchFamily="49" charset="-122"/>
              </a:rPr>
              <a:t>用断言确认函数的参数。</a:t>
            </a:r>
          </a:p>
          <a:p>
            <a:pPr eaLnBrk="1" hangingPunct="1">
              <a:buFontTx/>
              <a:buNone/>
            </a:pPr>
            <a:r>
              <a:rPr lang="en-US" altLang="zh-CN" sz="2800">
                <a:latin typeface="楷体_GB2312" pitchFamily="49" charset="-122"/>
                <a:ea typeface="楷体_GB2312" pitchFamily="49" charset="-122"/>
              </a:rPr>
              <a:t>(10)</a:t>
            </a:r>
            <a:r>
              <a:rPr lang="zh-CN" altLang="en-US" sz="2800">
                <a:latin typeface="楷体_GB2312" pitchFamily="49" charset="-122"/>
                <a:ea typeface="楷体_GB2312" pitchFamily="49" charset="-122"/>
              </a:rPr>
              <a:t>用断言保证没有定义的特性或功能不被使用。</a:t>
            </a:r>
          </a:p>
          <a:p>
            <a:pPr eaLnBrk="1" hangingPunct="1">
              <a:buFontTx/>
              <a:buNone/>
            </a:pPr>
            <a:r>
              <a:rPr lang="en-US" altLang="zh-CN" sz="2800">
                <a:latin typeface="楷体_GB2312" pitchFamily="49" charset="-122"/>
                <a:ea typeface="楷体_GB2312" pitchFamily="49" charset="-122"/>
              </a:rPr>
              <a:t>(11)</a:t>
            </a:r>
            <a:r>
              <a:rPr lang="zh-CN" altLang="en-US" sz="2800">
                <a:latin typeface="楷体_GB2312" pitchFamily="49" charset="-122"/>
                <a:ea typeface="楷体_GB2312" pitchFamily="49" charset="-122"/>
              </a:rPr>
              <a:t>用断言对程序开发环境（操作系统／编译器／硬件）的假设进行检查。</a:t>
            </a:r>
          </a:p>
          <a:p>
            <a:pPr eaLnBrk="1" hangingPunct="1">
              <a:buFontTx/>
              <a:buNone/>
            </a:pPr>
            <a:r>
              <a:rPr lang="en-US" altLang="zh-CN" sz="2800">
                <a:latin typeface="楷体_GB2312" pitchFamily="49" charset="-122"/>
                <a:ea typeface="楷体_GB2312" pitchFamily="49" charset="-122"/>
              </a:rPr>
              <a:t>(12)</a:t>
            </a:r>
            <a:r>
              <a:rPr lang="zh-CN" altLang="en-US" sz="2800">
                <a:latin typeface="楷体_GB2312" pitchFamily="49" charset="-122"/>
                <a:ea typeface="楷体_GB2312" pitchFamily="49" charset="-122"/>
              </a:rPr>
              <a:t>正式软件产品中应把断言及其他调测代码去掉（即把有关调测开关关掉），可加快软件运行速度。</a:t>
            </a:r>
          </a:p>
        </p:txBody>
      </p:sp>
    </p:spTree>
    <p:extLst>
      <p:ext uri="{BB962C8B-B14F-4D97-AF65-F5344CB8AC3E}">
        <p14:creationId xmlns:p14="http://schemas.microsoft.com/office/powerpoint/2010/main" val="2622363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2A18D83-08E1-5F42-B7D0-652E32192DEC}"/>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7.</a:t>
            </a:r>
            <a:r>
              <a:rPr lang="zh-CN" altLang="en-US" sz="3600" b="1">
                <a:solidFill>
                  <a:srgbClr val="CC0000"/>
                </a:solidFill>
                <a:latin typeface="宋体" panose="02010600030101010101" pitchFamily="2" charset="-122"/>
                <a:ea typeface="宋体" panose="02010600030101010101" pitchFamily="2" charset="-122"/>
              </a:rPr>
              <a:t>可测试性</a:t>
            </a:r>
          </a:p>
        </p:txBody>
      </p:sp>
      <p:sp>
        <p:nvSpPr>
          <p:cNvPr id="56323" name="Rectangle 3">
            <a:extLst>
              <a:ext uri="{FF2B5EF4-FFF2-40B4-BE49-F238E27FC236}">
                <a16:creationId xmlns:a16="http://schemas.microsoft.com/office/drawing/2014/main" id="{4E0FE7AF-E5CB-F749-9014-82F2BB897E6F}"/>
              </a:ext>
            </a:extLst>
          </p:cNvPr>
          <p:cNvSpPr>
            <a:spLocks noGrp="1" noChangeArrowheads="1"/>
          </p:cNvSpPr>
          <p:nvPr>
            <p:ph type="body" idx="1"/>
          </p:nvPr>
        </p:nvSpPr>
        <p:spPr/>
        <p:txBody>
          <a:bodyPr/>
          <a:lstStyle/>
          <a:p>
            <a:pPr eaLnBrk="1" hangingPunct="1">
              <a:lnSpc>
                <a:spcPct val="120000"/>
              </a:lnSpc>
              <a:buFontTx/>
              <a:buNone/>
            </a:pPr>
            <a:r>
              <a:rPr lang="en-US" altLang="zh-CN" sz="2400">
                <a:latin typeface="楷体_GB2312" pitchFamily="49" charset="-122"/>
                <a:ea typeface="楷体_GB2312" pitchFamily="49" charset="-122"/>
              </a:rPr>
              <a:t>(13)</a:t>
            </a:r>
            <a:r>
              <a:rPr lang="zh-CN" altLang="en-US" sz="2400">
                <a:latin typeface="楷体_GB2312" pitchFamily="49" charset="-122"/>
                <a:ea typeface="楷体_GB2312" pitchFamily="49" charset="-122"/>
              </a:rPr>
              <a:t>用调测开关来切换软件的</a:t>
            </a:r>
            <a:r>
              <a:rPr lang="en-US" altLang="zh-CN" sz="2400">
                <a:latin typeface="楷体_GB2312" pitchFamily="49" charset="-122"/>
                <a:ea typeface="楷体_GB2312" pitchFamily="49" charset="-122"/>
              </a:rPr>
              <a:t>DEBUG</a:t>
            </a:r>
            <a:r>
              <a:rPr lang="zh-CN" altLang="en-US" sz="2400">
                <a:latin typeface="楷体_GB2312" pitchFamily="49" charset="-122"/>
                <a:ea typeface="楷体_GB2312" pitchFamily="49" charset="-122"/>
              </a:rPr>
              <a:t>版和正式版，而不要同时存在正式版本和</a:t>
            </a:r>
            <a:r>
              <a:rPr lang="en-US" altLang="zh-CN" sz="2400">
                <a:latin typeface="楷体_GB2312" pitchFamily="49" charset="-122"/>
                <a:ea typeface="楷体_GB2312" pitchFamily="49" charset="-122"/>
              </a:rPr>
              <a:t>DEBUG</a:t>
            </a:r>
            <a:r>
              <a:rPr lang="zh-CN" altLang="en-US" sz="2400">
                <a:latin typeface="楷体_GB2312" pitchFamily="49" charset="-122"/>
                <a:ea typeface="楷体_GB2312" pitchFamily="49" charset="-122"/>
              </a:rPr>
              <a:t>版本的不同源文件，以减少维护的难度。</a:t>
            </a:r>
          </a:p>
          <a:p>
            <a:pPr eaLnBrk="1" hangingPunct="1">
              <a:lnSpc>
                <a:spcPct val="120000"/>
              </a:lnSpc>
              <a:buFontTx/>
              <a:buNone/>
            </a:pPr>
            <a:r>
              <a:rPr lang="en-US" altLang="zh-CN" sz="2400">
                <a:latin typeface="楷体_GB2312" pitchFamily="49" charset="-122"/>
                <a:ea typeface="楷体_GB2312" pitchFamily="49" charset="-122"/>
              </a:rPr>
              <a:t>(14)</a:t>
            </a:r>
            <a:r>
              <a:rPr lang="zh-CN" altLang="en-US" sz="2400">
                <a:latin typeface="楷体_GB2312" pitchFamily="49" charset="-122"/>
                <a:ea typeface="楷体_GB2312" pitchFamily="49" charset="-122"/>
              </a:rPr>
              <a:t>软件的</a:t>
            </a:r>
            <a:r>
              <a:rPr lang="en-US" altLang="zh-CN" sz="2400">
                <a:latin typeface="楷体_GB2312" pitchFamily="49" charset="-122"/>
                <a:ea typeface="楷体_GB2312" pitchFamily="49" charset="-122"/>
              </a:rPr>
              <a:t>DEBUG</a:t>
            </a:r>
            <a:r>
              <a:rPr lang="zh-CN" altLang="en-US" sz="2400">
                <a:latin typeface="楷体_GB2312" pitchFamily="49" charset="-122"/>
                <a:ea typeface="楷体_GB2312" pitchFamily="49" charset="-122"/>
              </a:rPr>
              <a:t>版本和发行版本应该统一维护，不允许分家，并且要时刻注意保证两个版本在实现功能上的一致性。</a:t>
            </a:r>
          </a:p>
          <a:p>
            <a:pPr eaLnBrk="1" hangingPunct="1">
              <a:lnSpc>
                <a:spcPct val="120000"/>
              </a:lnSpc>
              <a:buFontTx/>
              <a:buNone/>
            </a:pPr>
            <a:r>
              <a:rPr lang="en-US" altLang="zh-CN" sz="2400">
                <a:latin typeface="楷体_GB2312" pitchFamily="49" charset="-122"/>
                <a:ea typeface="楷体_GB2312" pitchFamily="49" charset="-122"/>
              </a:rPr>
              <a:t>(15)</a:t>
            </a:r>
            <a:r>
              <a:rPr lang="zh-CN" altLang="en-US" sz="2400">
                <a:latin typeface="楷体_GB2312" pitchFamily="49" charset="-122"/>
                <a:ea typeface="楷体_GB2312" pitchFamily="49" charset="-122"/>
              </a:rPr>
              <a:t>在软件系统中设置与取消有关测试手段，不能对软件实现的功能等产生影响。即有测试代码的软件和关掉测试代码的软件，在功能行为上应一致。</a:t>
            </a:r>
          </a:p>
        </p:txBody>
      </p:sp>
    </p:spTree>
    <p:extLst>
      <p:ext uri="{BB962C8B-B14F-4D97-AF65-F5344CB8AC3E}">
        <p14:creationId xmlns:p14="http://schemas.microsoft.com/office/powerpoint/2010/main" val="42736957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21EC0E8-D85F-7B43-8361-47F2FC2A55D8}"/>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8.</a:t>
            </a:r>
            <a:r>
              <a:rPr lang="zh-CN" altLang="en-US" sz="3600" b="1">
                <a:solidFill>
                  <a:srgbClr val="CC0000"/>
                </a:solidFill>
                <a:latin typeface="宋体" panose="02010600030101010101" pitchFamily="2" charset="-122"/>
                <a:ea typeface="宋体" panose="02010600030101010101" pitchFamily="2" charset="-122"/>
              </a:rPr>
              <a:t>程序效率</a:t>
            </a:r>
          </a:p>
        </p:txBody>
      </p:sp>
      <p:sp>
        <p:nvSpPr>
          <p:cNvPr id="57347" name="Rectangle 3">
            <a:extLst>
              <a:ext uri="{FF2B5EF4-FFF2-40B4-BE49-F238E27FC236}">
                <a16:creationId xmlns:a16="http://schemas.microsoft.com/office/drawing/2014/main" id="{8B3A0B13-ADD7-1F4D-8BEF-32856A0080A8}"/>
              </a:ext>
            </a:extLst>
          </p:cNvPr>
          <p:cNvSpPr>
            <a:spLocks noGrp="1" noChangeArrowheads="1"/>
          </p:cNvSpPr>
          <p:nvPr>
            <p:ph type="body" idx="1"/>
          </p:nvPr>
        </p:nvSpPr>
        <p:spPr>
          <a:xfrm>
            <a:off x="457200" y="1268413"/>
            <a:ext cx="8229600" cy="5184775"/>
          </a:xfrm>
        </p:spPr>
        <p:txBody>
          <a:bodyPr/>
          <a:lstStyle/>
          <a:p>
            <a:pPr eaLnBrk="1" hangingPunct="1">
              <a:lnSpc>
                <a:spcPct val="11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在保证软件的正确性、稳定性、可读性及可测试性的前提下，提高代码效率。</a:t>
            </a:r>
          </a:p>
          <a:p>
            <a:pPr eaLnBrk="1" hangingPunct="1">
              <a:lnSpc>
                <a:spcPct val="11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局部效率应为全局效率服务，不能因为提高局部效率而对全局效率造成影响。</a:t>
            </a:r>
          </a:p>
          <a:p>
            <a:pPr eaLnBrk="1" hangingPunct="1">
              <a:lnSpc>
                <a:spcPct val="11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通过对系统数据结构的划分与改进，以及对程序算法的优化来提高空间效率。</a:t>
            </a:r>
          </a:p>
          <a:p>
            <a:pPr eaLnBrk="1" hangingPunct="1">
              <a:lnSpc>
                <a:spcPct val="11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循环体内工作量最小化。应仔细考虑循环体内的语句是否可以放在循环体之外，使循环体内工作量最小，从而提高程序的时间效率。</a:t>
            </a:r>
          </a:p>
          <a:p>
            <a:pPr eaLnBrk="1" hangingPunct="1">
              <a:lnSpc>
                <a:spcPct val="11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较大的局部变量</a:t>
            </a:r>
            <a:r>
              <a:rPr lang="en-US" altLang="zh-CN" sz="2400">
                <a:latin typeface="楷体_GB2312" pitchFamily="49" charset="-122"/>
                <a:ea typeface="楷体_GB2312" pitchFamily="49" charset="-122"/>
              </a:rPr>
              <a:t>(2K</a:t>
            </a:r>
            <a:r>
              <a:rPr lang="zh-CN" altLang="en-US" sz="2400">
                <a:latin typeface="楷体_GB2312" pitchFamily="49" charset="-122"/>
                <a:ea typeface="楷体_GB2312" pitchFamily="49" charset="-122"/>
              </a:rPr>
              <a:t>以上</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应声明成静态类型</a:t>
            </a:r>
            <a:r>
              <a:rPr lang="en-US" altLang="zh-CN" sz="2400">
                <a:latin typeface="楷体_GB2312" pitchFamily="49" charset="-122"/>
                <a:ea typeface="楷体_GB2312" pitchFamily="49" charset="-122"/>
              </a:rPr>
              <a:t>(static)</a:t>
            </a:r>
            <a:r>
              <a:rPr lang="zh-CN" altLang="en-US" sz="2400">
                <a:latin typeface="楷体_GB2312" pitchFamily="49" charset="-122"/>
                <a:ea typeface="楷体_GB2312" pitchFamily="49" charset="-122"/>
              </a:rPr>
              <a:t>，避免占用太多的堆栈空间。避免发生堆栈溢出，出现不可预知的软件故障。</a:t>
            </a:r>
          </a:p>
        </p:txBody>
      </p:sp>
    </p:spTree>
    <p:extLst>
      <p:ext uri="{BB962C8B-B14F-4D97-AF65-F5344CB8AC3E}">
        <p14:creationId xmlns:p14="http://schemas.microsoft.com/office/powerpoint/2010/main" val="6267643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871F7300-59AE-DF4B-9D01-52637823DC11}"/>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58371" name="Rectangle 3">
            <a:extLst>
              <a:ext uri="{FF2B5EF4-FFF2-40B4-BE49-F238E27FC236}">
                <a16:creationId xmlns:a16="http://schemas.microsoft.com/office/drawing/2014/main" id="{026CDC9F-84BC-2242-BA71-6B79026B06FE}"/>
              </a:ext>
            </a:extLst>
          </p:cNvPr>
          <p:cNvSpPr>
            <a:spLocks noGrp="1" noChangeArrowheads="1"/>
          </p:cNvSpPr>
          <p:nvPr>
            <p:ph type="body" idx="1"/>
          </p:nvPr>
        </p:nvSpPr>
        <p:spPr>
          <a:xfrm>
            <a:off x="457200" y="1268413"/>
            <a:ext cx="8229600" cy="5400675"/>
          </a:xfrm>
        </p:spPr>
        <p:txBody>
          <a:bodyPr/>
          <a:lstStyle/>
          <a:p>
            <a:pPr eaLnBrk="1" hangingPunct="1">
              <a:lnSpc>
                <a:spcPct val="11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代码质量保证优先的原则：正确性，稳定性，安全性，可测试性，符合编码规范／可读性，系统整体效率，模块局部效率。</a:t>
            </a:r>
          </a:p>
          <a:p>
            <a:pPr eaLnBrk="1" hangingPunct="1">
              <a:lnSpc>
                <a:spcPct val="11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严禁使用未经初始化的变量。引用未经初始化的变量可能会产生不可预知的后果，特别是引用未经初始化的指针经常会导致系统崩溃，需特别注意。声明变量的同时初始化，除了能防止引用未经初始化的变量外，还可能生成更高效的机器代码。</a:t>
            </a:r>
          </a:p>
          <a:p>
            <a:pPr eaLnBrk="1" hangingPunct="1">
              <a:lnSpc>
                <a:spcPct val="11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定义公共指针的同时对其初始化。这样便于指针的合法性检查，防止应用未经初始化的指针。建议对局部指针也在定义的同时初始化，形成习惯。</a:t>
            </a:r>
          </a:p>
          <a:p>
            <a:pPr eaLnBrk="1" hangingPunct="1">
              <a:lnSpc>
                <a:spcPct val="11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只引用属于自己的存储空间。</a:t>
            </a:r>
          </a:p>
        </p:txBody>
      </p:sp>
    </p:spTree>
    <p:extLst>
      <p:ext uri="{BB962C8B-B14F-4D97-AF65-F5344CB8AC3E}">
        <p14:creationId xmlns:p14="http://schemas.microsoft.com/office/powerpoint/2010/main" val="2961504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84DA118-A0DA-1D46-B9B3-67590C37EDFD}"/>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59395" name="Rectangle 3">
            <a:extLst>
              <a:ext uri="{FF2B5EF4-FFF2-40B4-BE49-F238E27FC236}">
                <a16:creationId xmlns:a16="http://schemas.microsoft.com/office/drawing/2014/main" id="{0DA011B7-6022-BF48-ADFD-B6AFBE820F00}"/>
              </a:ext>
            </a:extLst>
          </p:cNvPr>
          <p:cNvSpPr>
            <a:spLocks noGrp="1" noChangeArrowheads="1"/>
          </p:cNvSpPr>
          <p:nvPr>
            <p:ph type="body" idx="1"/>
          </p:nvPr>
        </p:nvSpPr>
        <p:spPr>
          <a:xfrm>
            <a:off x="457200" y="1268413"/>
            <a:ext cx="8229600" cy="5400675"/>
          </a:xfrm>
        </p:spPr>
        <p:txBody>
          <a:bodyPr/>
          <a:lstStyle/>
          <a:p>
            <a:pPr eaLnBrk="1" hangingPunct="1">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防止引用已经释放的内存空间。在实际编程过程中，稍不留心就会出现在一个模块中释放了某个内存块</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如指针</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，而另一模块在随后的某个时刻又使用了它。要防止这种情况发生。</a:t>
            </a:r>
          </a:p>
          <a:p>
            <a:pPr eaLnBrk="1" hangingPunct="1">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过程</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函数中分配的内存，在过程</a:t>
            </a:r>
            <a:r>
              <a:rPr lang="en-US" altLang="zh-CN" sz="2400">
                <a:latin typeface="楷体_GB2312" pitchFamily="49" charset="-122"/>
                <a:ea typeface="楷体_GB2312" pitchFamily="49" charset="-122"/>
              </a:rPr>
              <a:t>/</a:t>
            </a:r>
            <a:r>
              <a:rPr lang="zh-CN" altLang="en-US" sz="2400">
                <a:latin typeface="楷体_GB2312" pitchFamily="49" charset="-122"/>
                <a:ea typeface="楷体_GB2312" pitchFamily="49" charset="-122"/>
              </a:rPr>
              <a:t>函数退出之前要释放。</a:t>
            </a:r>
          </a:p>
          <a:p>
            <a:pPr eaLnBrk="1" hangingPunct="1">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过程／函数中申请的（为打开文件而使用的）文件句柄，在过程／函数退出要关闭。分配的内存不释放以及文件句柄不关闭，是较常见的错误，而且稍不注意就有可能发生。这类错误往往会引起很严重后果，且难以定位。</a:t>
            </a:r>
          </a:p>
          <a:p>
            <a:pPr eaLnBrk="1" hangingPunct="1">
              <a:buFontTx/>
              <a:buNone/>
            </a:pPr>
            <a:endParaRPr lang="en-US" altLang="zh-CN" sz="2400">
              <a:latin typeface="楷体_GB2312" pitchFamily="49" charset="-122"/>
              <a:ea typeface="楷体_GB2312" pitchFamily="49" charset="-122"/>
            </a:endParaRPr>
          </a:p>
        </p:txBody>
      </p:sp>
    </p:spTree>
    <p:extLst>
      <p:ext uri="{BB962C8B-B14F-4D97-AF65-F5344CB8AC3E}">
        <p14:creationId xmlns:p14="http://schemas.microsoft.com/office/powerpoint/2010/main" val="5944156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C9CF91AE-09AC-DF4B-A73C-D746ABCC0323}"/>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60419" name="Rectangle 3">
            <a:extLst>
              <a:ext uri="{FF2B5EF4-FFF2-40B4-BE49-F238E27FC236}">
                <a16:creationId xmlns:a16="http://schemas.microsoft.com/office/drawing/2014/main" id="{AA3F3E54-68FB-2F4A-887A-3BB9C70E0B31}"/>
              </a:ext>
            </a:extLst>
          </p:cNvPr>
          <p:cNvSpPr>
            <a:spLocks noGrp="1" noChangeArrowheads="1"/>
          </p:cNvSpPr>
          <p:nvPr>
            <p:ph type="body" idx="1"/>
          </p:nvPr>
        </p:nvSpPr>
        <p:spPr/>
        <p:txBody>
          <a:bodyPr/>
          <a:lstStyle/>
          <a:p>
            <a:pPr eaLnBrk="1" hangingPunct="1">
              <a:lnSpc>
                <a:spcPct val="105000"/>
              </a:lnSpc>
              <a:buFontTx/>
              <a:buNone/>
            </a:pPr>
            <a:r>
              <a:rPr lang="en-US" altLang="zh-CN" sz="2400">
                <a:latin typeface="楷体_GB2312" pitchFamily="49" charset="-122"/>
                <a:ea typeface="楷体_GB2312" pitchFamily="49" charset="-122"/>
              </a:rPr>
              <a:t>(8) </a:t>
            </a:r>
            <a:r>
              <a:rPr lang="zh-CN" altLang="en-US" sz="2400">
                <a:latin typeface="楷体_GB2312" pitchFamily="49" charset="-122"/>
                <a:ea typeface="楷体_GB2312" pitchFamily="49" charset="-122"/>
              </a:rPr>
              <a:t>防止内存操作越界。所谓内存操作主要是指对数组、指计、内存地址等的操作。内存操作越界是软件系统主要错误之一，后果往往非常严重，所以当我们进行这些操作时一定要仔细小心。</a:t>
            </a:r>
          </a:p>
          <a:p>
            <a:pPr eaLnBrk="1" hangingPunct="1">
              <a:lnSpc>
                <a:spcPct val="105000"/>
              </a:lnSpc>
              <a:buFontTx/>
              <a:buNone/>
            </a:pPr>
            <a:r>
              <a:rPr lang="en-US" altLang="zh-CN" sz="2400">
                <a:latin typeface="楷体_GB2312" pitchFamily="49" charset="-122"/>
                <a:ea typeface="楷体_GB2312" pitchFamily="49" charset="-122"/>
              </a:rPr>
              <a:t>(9) </a:t>
            </a:r>
            <a:r>
              <a:rPr lang="zh-CN" altLang="en-US" sz="2400">
                <a:latin typeface="楷体_GB2312" pitchFamily="49" charset="-122"/>
                <a:ea typeface="楷体_GB2312" pitchFamily="49" charset="-122"/>
              </a:rPr>
              <a:t>系统运行之初要对加载到系统中的数据进行一致性检查。</a:t>
            </a:r>
          </a:p>
          <a:p>
            <a:pPr eaLnBrk="1" hangingPunct="1">
              <a:lnSpc>
                <a:spcPct val="105000"/>
              </a:lnSpc>
              <a:buFontTx/>
              <a:buNone/>
            </a:pPr>
            <a:r>
              <a:rPr lang="en-US" altLang="zh-CN" sz="2400">
                <a:latin typeface="楷体_GB2312" pitchFamily="49" charset="-122"/>
                <a:ea typeface="楷体_GB2312" pitchFamily="49" charset="-122"/>
              </a:rPr>
              <a:t>(10) </a:t>
            </a:r>
            <a:r>
              <a:rPr lang="zh-CN" altLang="en-US" sz="2400">
                <a:latin typeface="楷体_GB2312" pitchFamily="49" charset="-122"/>
                <a:ea typeface="楷体_GB2312" pitchFamily="49" charset="-122"/>
              </a:rPr>
              <a:t>严禁随便更改其他模块或系统的有关设置和配置。</a:t>
            </a:r>
          </a:p>
          <a:p>
            <a:pPr eaLnBrk="1" hangingPunct="1">
              <a:lnSpc>
                <a:spcPct val="105000"/>
              </a:lnSpc>
              <a:buFontTx/>
              <a:buNone/>
            </a:pPr>
            <a:r>
              <a:rPr lang="en-US" altLang="zh-CN" sz="2400">
                <a:latin typeface="楷体_GB2312" pitchFamily="49" charset="-122"/>
                <a:ea typeface="楷体_GB2312" pitchFamily="49" charset="-122"/>
              </a:rPr>
              <a:t>(11) </a:t>
            </a:r>
            <a:r>
              <a:rPr lang="zh-CN" altLang="en-US" sz="2400">
                <a:latin typeface="楷体_GB2312" pitchFamily="49" charset="-122"/>
                <a:ea typeface="楷体_GB2312" pitchFamily="49" charset="-122"/>
              </a:rPr>
              <a:t>不能随便改变与其他模块的接口。</a:t>
            </a:r>
          </a:p>
          <a:p>
            <a:pPr eaLnBrk="1" hangingPunct="1">
              <a:lnSpc>
                <a:spcPct val="105000"/>
              </a:lnSpc>
              <a:buFontTx/>
              <a:buNone/>
            </a:pPr>
            <a:r>
              <a:rPr lang="en-US" altLang="zh-CN" sz="2400">
                <a:latin typeface="楷体_GB2312" pitchFamily="49" charset="-122"/>
                <a:ea typeface="楷体_GB2312" pitchFamily="49" charset="-122"/>
              </a:rPr>
              <a:t>(12) </a:t>
            </a:r>
            <a:r>
              <a:rPr lang="zh-CN" altLang="en-US" sz="2400">
                <a:latin typeface="楷体_GB2312" pitchFamily="49" charset="-122"/>
                <a:ea typeface="楷体_GB2312" pitchFamily="49" charset="-122"/>
              </a:rPr>
              <a:t>充分了解系统的接口之后，再使用系统提供的功能。</a:t>
            </a:r>
          </a:p>
        </p:txBody>
      </p:sp>
    </p:spTree>
    <p:extLst>
      <p:ext uri="{BB962C8B-B14F-4D97-AF65-F5344CB8AC3E}">
        <p14:creationId xmlns:p14="http://schemas.microsoft.com/office/powerpoint/2010/main" val="323876391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580A3E8-E49C-A542-AF80-A70897F250C2}"/>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61443" name="Rectangle 3">
            <a:extLst>
              <a:ext uri="{FF2B5EF4-FFF2-40B4-BE49-F238E27FC236}">
                <a16:creationId xmlns:a16="http://schemas.microsoft.com/office/drawing/2014/main" id="{6484A2B1-3176-8546-A2B5-C6E14E004871}"/>
              </a:ext>
            </a:extLst>
          </p:cNvPr>
          <p:cNvSpPr>
            <a:spLocks noGrp="1" noChangeArrowheads="1"/>
          </p:cNvSpPr>
          <p:nvPr>
            <p:ph type="body" idx="1"/>
          </p:nvPr>
        </p:nvSpPr>
        <p:spPr/>
        <p:txBody>
          <a:bodyPr/>
          <a:lstStyle/>
          <a:p>
            <a:pPr eaLnBrk="1" hangingPunct="1">
              <a:lnSpc>
                <a:spcPct val="105000"/>
              </a:lnSpc>
              <a:buFontTx/>
              <a:buNone/>
            </a:pPr>
            <a:r>
              <a:rPr lang="en-US" altLang="zh-CN" sz="2800">
                <a:latin typeface="楷体_GB2312" pitchFamily="49" charset="-122"/>
                <a:ea typeface="楷体_GB2312" pitchFamily="49" charset="-122"/>
              </a:rPr>
              <a:t>(13) </a:t>
            </a:r>
            <a:r>
              <a:rPr lang="zh-CN" altLang="en-US" sz="2800">
                <a:latin typeface="楷体_GB2312" pitchFamily="49" charset="-122"/>
                <a:ea typeface="楷体_GB2312" pitchFamily="49" charset="-122"/>
              </a:rPr>
              <a:t>编程时要防止关系运算符错误。如将</a:t>
            </a:r>
            <a:r>
              <a:rPr lang="zh-CN" altLang="en-US" sz="2800">
                <a:ea typeface="楷体_GB2312" pitchFamily="49" charset="-122"/>
              </a:rPr>
              <a:t>“</a:t>
            </a:r>
            <a:r>
              <a:rPr lang="en-US" altLang="zh-CN" sz="2800">
                <a:latin typeface="楷体_GB2312" pitchFamily="49" charset="-122"/>
                <a:ea typeface="楷体_GB2312" pitchFamily="49" charset="-122"/>
              </a:rPr>
              <a:t>&lt;=</a:t>
            </a:r>
            <a:r>
              <a:rPr lang="en-US" altLang="zh-CN" sz="2800">
                <a:ea typeface="楷体_GB2312" pitchFamily="49" charset="-122"/>
              </a:rPr>
              <a:t>”</a:t>
            </a:r>
            <a:r>
              <a:rPr lang="zh-CN" altLang="en-US" sz="2800">
                <a:latin typeface="楷体_GB2312" pitchFamily="49" charset="-122"/>
                <a:ea typeface="楷体_GB2312" pitchFamily="49" charset="-122"/>
              </a:rPr>
              <a:t>误写成</a:t>
            </a:r>
            <a:r>
              <a:rPr lang="zh-CN" altLang="en-US" sz="2800">
                <a:ea typeface="楷体_GB2312" pitchFamily="49" charset="-122"/>
              </a:rPr>
              <a:t>“</a:t>
            </a:r>
            <a:r>
              <a:rPr lang="en-US" altLang="zh-CN" sz="2800">
                <a:latin typeface="楷体_GB2312" pitchFamily="49" charset="-122"/>
                <a:ea typeface="楷体_GB2312" pitchFamily="49" charset="-122"/>
              </a:rPr>
              <a:t>&lt;</a:t>
            </a:r>
            <a:r>
              <a:rPr lang="en-US" altLang="zh-CN" sz="2800">
                <a:ea typeface="楷体_GB2312" pitchFamily="49" charset="-122"/>
              </a:rPr>
              <a:t>”</a:t>
            </a:r>
            <a:r>
              <a:rPr lang="zh-CN" altLang="en-US" sz="2800">
                <a:latin typeface="楷体_GB2312" pitchFamily="49" charset="-122"/>
                <a:ea typeface="楷体_GB2312" pitchFamily="49" charset="-122"/>
              </a:rPr>
              <a:t>或</a:t>
            </a:r>
            <a:r>
              <a:rPr lang="zh-CN" altLang="en-US" sz="2800">
                <a:ea typeface="楷体_GB2312" pitchFamily="49" charset="-122"/>
              </a:rPr>
              <a:t>“</a:t>
            </a:r>
            <a:r>
              <a:rPr lang="en-US" altLang="zh-CN" sz="2800">
                <a:latin typeface="楷体_GB2312" pitchFamily="49" charset="-122"/>
                <a:ea typeface="楷体_GB2312" pitchFamily="49" charset="-122"/>
              </a:rPr>
              <a:t>&gt;=</a:t>
            </a:r>
            <a:r>
              <a:rPr lang="en-US" altLang="zh-CN" sz="2800">
                <a:ea typeface="楷体_GB2312" pitchFamily="49" charset="-122"/>
              </a:rPr>
              <a:t>”</a:t>
            </a:r>
            <a:r>
              <a:rPr lang="zh-CN" altLang="en-US" sz="2800">
                <a:latin typeface="楷体_GB2312" pitchFamily="49" charset="-122"/>
                <a:ea typeface="楷体_GB2312" pitchFamily="49" charset="-122"/>
              </a:rPr>
              <a:t>等造成的，由此引起的后果往往是很严重的，所以编程时，一定要在这些地方小心。当编完程序后，应对这些操作进行彻底检查。</a:t>
            </a:r>
          </a:p>
          <a:p>
            <a:pPr eaLnBrk="1" hangingPunct="1">
              <a:lnSpc>
                <a:spcPct val="105000"/>
              </a:lnSpc>
              <a:buFontTx/>
              <a:buNone/>
            </a:pPr>
            <a:r>
              <a:rPr lang="en-US" altLang="zh-CN" sz="2800">
                <a:latin typeface="楷体_GB2312" pitchFamily="49" charset="-122"/>
                <a:ea typeface="楷体_GB2312" pitchFamily="49" charset="-122"/>
              </a:rPr>
              <a:t>(14) </a:t>
            </a:r>
            <a:r>
              <a:rPr lang="zh-CN" altLang="en-US" sz="2800">
                <a:latin typeface="楷体_GB2312" pitchFamily="49" charset="-122"/>
                <a:ea typeface="楷体_GB2312" pitchFamily="49" charset="-122"/>
              </a:rPr>
              <a:t>要时刻注意混淆的操作符。当编完程序后，应从头至尾检查一遍这些操作符，以防止拼写错误。例如，如</a:t>
            </a:r>
            <a:r>
              <a:rPr lang="en-US" altLang="zh-CN" sz="2800">
                <a:latin typeface="楷体_GB2312" pitchFamily="49" charset="-122"/>
                <a:ea typeface="楷体_GB2312" pitchFamily="49" charset="-122"/>
              </a:rPr>
              <a:t>C++</a:t>
            </a:r>
            <a:r>
              <a:rPr lang="zh-CN" altLang="en-US" sz="2800">
                <a:latin typeface="楷体_GB2312" pitchFamily="49" charset="-122"/>
                <a:ea typeface="楷体_GB2312" pitchFamily="49" charset="-122"/>
              </a:rPr>
              <a:t>中的</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与</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与</a:t>
            </a:r>
            <a:r>
              <a:rPr lang="zh-CN" altLang="en-US" sz="2800">
                <a:ea typeface="楷体_GB2312" pitchFamily="49" charset="-122"/>
              </a:rPr>
              <a:t>“</a:t>
            </a:r>
            <a:r>
              <a:rPr lang="en-US" altLang="zh-CN" sz="2800">
                <a:latin typeface="楷体_GB2312" pitchFamily="49" charset="-122"/>
                <a:ea typeface="楷体_GB2312" pitchFamily="49" charset="-122"/>
              </a:rPr>
              <a:t>||</a:t>
            </a:r>
            <a:r>
              <a:rPr lang="en-US" altLang="zh-CN" sz="2800">
                <a:ea typeface="楷体_GB2312" pitchFamily="49" charset="-122"/>
              </a:rPr>
              <a:t>”</a:t>
            </a:r>
            <a:r>
              <a:rPr lang="zh-CN" altLang="en-US" sz="2800">
                <a:latin typeface="楷体_GB2312" pitchFamily="49" charset="-122"/>
                <a:ea typeface="楷体_GB2312" pitchFamily="49" charset="-122"/>
              </a:rPr>
              <a:t>、</a:t>
            </a:r>
            <a:r>
              <a:rPr lang="zh-CN" altLang="en-US" sz="2800">
                <a:ea typeface="楷体_GB2312" pitchFamily="49" charset="-122"/>
              </a:rPr>
              <a:t>“</a:t>
            </a:r>
            <a:r>
              <a:rPr lang="en-US" altLang="zh-CN" sz="2800">
                <a:latin typeface="楷体_GB2312" pitchFamily="49" charset="-122"/>
                <a:ea typeface="楷体_GB2312" pitchFamily="49" charset="-122"/>
              </a:rPr>
              <a:t>&amp;</a:t>
            </a:r>
            <a:r>
              <a:rPr lang="en-US" altLang="zh-CN" sz="2800">
                <a:ea typeface="楷体_GB2312" pitchFamily="49" charset="-122"/>
              </a:rPr>
              <a:t>”</a:t>
            </a:r>
            <a:r>
              <a:rPr lang="zh-CN" altLang="en-US" sz="2800">
                <a:latin typeface="楷体_GB2312" pitchFamily="49" charset="-122"/>
                <a:ea typeface="楷体_GB2312" pitchFamily="49" charset="-122"/>
              </a:rPr>
              <a:t>与</a:t>
            </a:r>
            <a:r>
              <a:rPr lang="zh-CN" altLang="en-US" sz="2800">
                <a:ea typeface="楷体_GB2312" pitchFamily="49" charset="-122"/>
              </a:rPr>
              <a:t>“</a:t>
            </a:r>
            <a:r>
              <a:rPr lang="en-US" altLang="zh-CN" sz="2800">
                <a:latin typeface="楷体_GB2312" pitchFamily="49" charset="-122"/>
                <a:ea typeface="楷体_GB2312" pitchFamily="49" charset="-122"/>
              </a:rPr>
              <a:t>&amp;&amp;</a:t>
            </a:r>
            <a:r>
              <a:rPr lang="en-US" altLang="zh-CN" sz="2800">
                <a:ea typeface="楷体_GB2312" pitchFamily="49" charset="-122"/>
              </a:rPr>
              <a:t>”</a:t>
            </a:r>
            <a:r>
              <a:rPr lang="zh-CN" altLang="en-US" sz="2800">
                <a:latin typeface="楷体_GB2312" pitchFamily="49" charset="-122"/>
                <a:ea typeface="楷体_GB2312" pitchFamily="49" charset="-122"/>
              </a:rPr>
              <a:t>等，若拼写错了。编译器不一定能够检查出来。</a:t>
            </a:r>
          </a:p>
        </p:txBody>
      </p:sp>
    </p:spTree>
    <p:extLst>
      <p:ext uri="{BB962C8B-B14F-4D97-AF65-F5344CB8AC3E}">
        <p14:creationId xmlns:p14="http://schemas.microsoft.com/office/powerpoint/2010/main" val="371752504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1099567-7554-9048-B91E-6F4F96E556F0}"/>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9.</a:t>
            </a:r>
            <a:r>
              <a:rPr lang="zh-CN" altLang="en-US" sz="3600" b="1">
                <a:solidFill>
                  <a:srgbClr val="CC0000"/>
                </a:solidFill>
                <a:latin typeface="宋体" panose="02010600030101010101" pitchFamily="2" charset="-122"/>
                <a:ea typeface="宋体" panose="02010600030101010101" pitchFamily="2" charset="-122"/>
              </a:rPr>
              <a:t>质量保证</a:t>
            </a:r>
          </a:p>
        </p:txBody>
      </p:sp>
      <p:sp>
        <p:nvSpPr>
          <p:cNvPr id="62467" name="Rectangle 3">
            <a:extLst>
              <a:ext uri="{FF2B5EF4-FFF2-40B4-BE49-F238E27FC236}">
                <a16:creationId xmlns:a16="http://schemas.microsoft.com/office/drawing/2014/main" id="{1C29C230-EA5E-B145-A962-EF3DC88A31A4}"/>
              </a:ext>
            </a:extLst>
          </p:cNvPr>
          <p:cNvSpPr>
            <a:spLocks noGrp="1" noChangeArrowheads="1"/>
          </p:cNvSpPr>
          <p:nvPr>
            <p:ph type="body" idx="1"/>
          </p:nvPr>
        </p:nvSpPr>
        <p:spPr/>
        <p:txBody>
          <a:bodyPr/>
          <a:lstStyle/>
          <a:p>
            <a:pPr eaLnBrk="1" hangingPunct="1">
              <a:lnSpc>
                <a:spcPct val="115000"/>
              </a:lnSpc>
              <a:buFontTx/>
              <a:buNone/>
            </a:pPr>
            <a:r>
              <a:rPr lang="en-US" altLang="zh-CN" sz="2800">
                <a:latin typeface="楷体_GB2312" pitchFamily="49" charset="-122"/>
                <a:ea typeface="楷体_GB2312" pitchFamily="49" charset="-122"/>
              </a:rPr>
              <a:t>(15) </a:t>
            </a:r>
            <a:r>
              <a:rPr lang="zh-CN" altLang="en-US" sz="2800">
                <a:latin typeface="楷体_GB2312" pitchFamily="49" charset="-122"/>
                <a:ea typeface="楷体_GB2312" pitchFamily="49" charset="-122"/>
              </a:rPr>
              <a:t>有可能的话，</a:t>
            </a:r>
            <a:r>
              <a:rPr lang="en-US" altLang="zh-CN" sz="2800">
                <a:latin typeface="楷体_GB2312" pitchFamily="49" charset="-122"/>
                <a:ea typeface="楷体_GB2312" pitchFamily="49" charset="-122"/>
              </a:rPr>
              <a:t>if</a:t>
            </a:r>
            <a:r>
              <a:rPr lang="zh-CN" altLang="en-US" sz="2800">
                <a:latin typeface="楷体_GB2312" pitchFamily="49" charset="-122"/>
                <a:ea typeface="楷体_GB2312" pitchFamily="49" charset="-122"/>
              </a:rPr>
              <a:t>语句尽量加上</a:t>
            </a:r>
            <a:r>
              <a:rPr lang="en-US" altLang="zh-CN" sz="2800">
                <a:latin typeface="楷体_GB2312" pitchFamily="49" charset="-122"/>
                <a:ea typeface="楷体_GB2312" pitchFamily="49" charset="-122"/>
              </a:rPr>
              <a:t>else</a:t>
            </a:r>
            <a:r>
              <a:rPr lang="zh-CN" altLang="en-US" sz="2800">
                <a:latin typeface="楷体_GB2312" pitchFamily="49" charset="-122"/>
                <a:ea typeface="楷体_GB2312" pitchFamily="49" charset="-122"/>
              </a:rPr>
              <a:t>分支。</a:t>
            </a:r>
            <a:r>
              <a:rPr lang="en-US" altLang="zh-CN" sz="2800">
                <a:latin typeface="楷体_GB2312" pitchFamily="49" charset="-122"/>
                <a:ea typeface="楷体_GB2312" pitchFamily="49" charset="-122"/>
              </a:rPr>
              <a:t>switch</a:t>
            </a:r>
            <a:r>
              <a:rPr lang="zh-CN" altLang="en-US" sz="2800">
                <a:latin typeface="楷体_GB2312" pitchFamily="49" charset="-122"/>
                <a:ea typeface="楷体_GB2312" pitchFamily="49" charset="-122"/>
              </a:rPr>
              <a:t>语句必须有</a:t>
            </a:r>
            <a:r>
              <a:rPr lang="en-US" altLang="zh-CN" sz="2800">
                <a:latin typeface="楷体_GB2312" pitchFamily="49" charset="-122"/>
                <a:ea typeface="楷体_GB2312" pitchFamily="49" charset="-122"/>
              </a:rPr>
              <a:t>default</a:t>
            </a:r>
            <a:r>
              <a:rPr lang="zh-CN" altLang="en-US" sz="2800">
                <a:latin typeface="楷体_GB2312" pitchFamily="49" charset="-122"/>
                <a:ea typeface="楷体_GB2312" pitchFamily="49" charset="-122"/>
              </a:rPr>
              <a:t>分支。对不期望的情况</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包括异常情况</a:t>
            </a:r>
            <a:r>
              <a:rPr lang="en-US" altLang="zh-CN" sz="2800">
                <a:latin typeface="楷体_GB2312" pitchFamily="49" charset="-122"/>
                <a:ea typeface="楷体_GB2312" pitchFamily="49" charset="-122"/>
              </a:rPr>
              <a:t>)</a:t>
            </a:r>
            <a:r>
              <a:rPr lang="zh-CN" altLang="en-US" sz="2800">
                <a:latin typeface="楷体_GB2312" pitchFamily="49" charset="-122"/>
                <a:ea typeface="楷体_GB2312" pitchFamily="49" charset="-122"/>
              </a:rPr>
              <a:t>进行处理，保证程序逻辑严谨。</a:t>
            </a:r>
          </a:p>
          <a:p>
            <a:pPr eaLnBrk="1" hangingPunct="1">
              <a:lnSpc>
                <a:spcPct val="115000"/>
              </a:lnSpc>
              <a:buFontTx/>
              <a:buNone/>
            </a:pPr>
            <a:r>
              <a:rPr lang="en-US" altLang="zh-CN" sz="2800">
                <a:latin typeface="楷体_GB2312" pitchFamily="49" charset="-122"/>
                <a:ea typeface="楷体_GB2312" pitchFamily="49" charset="-122"/>
              </a:rPr>
              <a:t>(16) </a:t>
            </a:r>
            <a:r>
              <a:rPr lang="zh-CN" altLang="en-US" sz="2800">
                <a:latin typeface="楷体_GB2312" pitchFamily="49" charset="-122"/>
                <a:ea typeface="楷体_GB2312" pitchFamily="49" charset="-122"/>
              </a:rPr>
              <a:t>减少没必要的指针使用，特别是较复杂的指针，如指针的指针、数组的指针，指针的数组，函数的指针等。</a:t>
            </a:r>
          </a:p>
        </p:txBody>
      </p:sp>
    </p:spTree>
    <p:extLst>
      <p:ext uri="{BB962C8B-B14F-4D97-AF65-F5344CB8AC3E}">
        <p14:creationId xmlns:p14="http://schemas.microsoft.com/office/powerpoint/2010/main" val="19440041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3EBBD9BF-F46B-8845-9F8C-9A74B5CA9D83}"/>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10.</a:t>
            </a:r>
            <a:r>
              <a:rPr lang="zh-CN" altLang="en-US" sz="3600" b="1">
                <a:solidFill>
                  <a:srgbClr val="CC0000"/>
                </a:solidFill>
                <a:latin typeface="宋体" panose="02010600030101010101" pitchFamily="2" charset="-122"/>
                <a:ea typeface="宋体" panose="02010600030101010101" pitchFamily="2" charset="-122"/>
              </a:rPr>
              <a:t>代码编辑、编译、审查</a:t>
            </a:r>
          </a:p>
        </p:txBody>
      </p:sp>
      <p:sp>
        <p:nvSpPr>
          <p:cNvPr id="63491" name="Rectangle 3">
            <a:extLst>
              <a:ext uri="{FF2B5EF4-FFF2-40B4-BE49-F238E27FC236}">
                <a16:creationId xmlns:a16="http://schemas.microsoft.com/office/drawing/2014/main" id="{BF9ACC39-6C1B-3340-86C4-80FB41BA194F}"/>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打开编译器的所有告警开关对程序进行编译。</a:t>
            </a:r>
          </a:p>
          <a:p>
            <a:pPr eaLnBrk="1" hangingPunct="1">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在产品软件（项目组）中。要统一编译开关选项。</a:t>
            </a:r>
          </a:p>
          <a:p>
            <a:pPr eaLnBrk="1" hangingPunct="1">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通过代码走查及审查方式对代码进行检查。</a:t>
            </a:r>
          </a:p>
          <a:p>
            <a:pPr eaLnBrk="1" hangingPunct="1">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测试部门产品之前，应对代码进行抽查及评审。</a:t>
            </a:r>
          </a:p>
        </p:txBody>
      </p:sp>
    </p:spTree>
    <p:extLst>
      <p:ext uri="{BB962C8B-B14F-4D97-AF65-F5344CB8AC3E}">
        <p14:creationId xmlns:p14="http://schemas.microsoft.com/office/powerpoint/2010/main" val="39054929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7DF77E2F-2E17-0E45-97D5-D5E0657E9200}"/>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11.</a:t>
            </a:r>
            <a:r>
              <a:rPr lang="zh-CN" altLang="en-US" sz="3600" b="1">
                <a:solidFill>
                  <a:srgbClr val="CC0000"/>
                </a:solidFill>
                <a:latin typeface="宋体" panose="02010600030101010101" pitchFamily="2" charset="-122"/>
                <a:ea typeface="宋体" panose="02010600030101010101" pitchFamily="2" charset="-122"/>
              </a:rPr>
              <a:t>代码测试、维护</a:t>
            </a:r>
          </a:p>
        </p:txBody>
      </p:sp>
      <p:sp>
        <p:nvSpPr>
          <p:cNvPr id="64515" name="Rectangle 3">
            <a:extLst>
              <a:ext uri="{FF2B5EF4-FFF2-40B4-BE49-F238E27FC236}">
                <a16:creationId xmlns:a16="http://schemas.microsoft.com/office/drawing/2014/main" id="{3F8E40ED-AB75-5F49-B584-BF286092C577}"/>
              </a:ext>
            </a:extLst>
          </p:cNvPr>
          <p:cNvSpPr>
            <a:spLocks noGrp="1" noChangeArrowheads="1"/>
          </p:cNvSpPr>
          <p:nvPr>
            <p:ph type="body" idx="1"/>
          </p:nvPr>
        </p:nvSpPr>
        <p:spPr/>
        <p:txBody>
          <a:bodyPr/>
          <a:lstStyle/>
          <a:p>
            <a:pPr eaLnBrk="1" hangingPunct="1">
              <a:lnSpc>
                <a:spcPct val="90000"/>
              </a:lnSpc>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单元测试要求至少达到语句覆盖。</a:t>
            </a:r>
          </a:p>
          <a:p>
            <a:pPr eaLnBrk="1" hangingPunct="1">
              <a:lnSpc>
                <a:spcPct val="90000"/>
              </a:lnSpc>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单元测试开始要跟踪每一语句，并观察数据流及变量的变化。</a:t>
            </a:r>
          </a:p>
          <a:p>
            <a:pPr eaLnBrk="1" hangingPunct="1">
              <a:lnSpc>
                <a:spcPct val="90000"/>
              </a:lnSpc>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清理、整理或优化后的代码要经过审查及测试。</a:t>
            </a:r>
          </a:p>
          <a:p>
            <a:pPr eaLnBrk="1" hangingPunct="1">
              <a:lnSpc>
                <a:spcPct val="90000"/>
              </a:lnSpc>
              <a:buFontTx/>
              <a:buNone/>
            </a:pPr>
            <a:r>
              <a:rPr lang="en-US" altLang="zh-CN" sz="2800">
                <a:latin typeface="楷体_GB2312" pitchFamily="49" charset="-122"/>
                <a:ea typeface="楷体_GB2312" pitchFamily="49" charset="-122"/>
              </a:rPr>
              <a:t>(4) </a:t>
            </a:r>
            <a:r>
              <a:rPr lang="zh-CN" altLang="en-US" sz="2800">
                <a:latin typeface="楷体_GB2312" pitchFamily="49" charset="-122"/>
                <a:ea typeface="楷体_GB2312" pitchFamily="49" charset="-122"/>
              </a:rPr>
              <a:t>代码版本升级要经过严格测试。</a:t>
            </a:r>
          </a:p>
          <a:p>
            <a:pPr eaLnBrk="1" hangingPunct="1">
              <a:lnSpc>
                <a:spcPct val="90000"/>
              </a:lnSpc>
              <a:buFontTx/>
              <a:buNone/>
            </a:pPr>
            <a:r>
              <a:rPr lang="en-US" altLang="zh-CN" sz="2800">
                <a:latin typeface="楷体_GB2312" pitchFamily="49" charset="-122"/>
                <a:ea typeface="楷体_GB2312" pitchFamily="49" charset="-122"/>
              </a:rPr>
              <a:t>(5) </a:t>
            </a:r>
            <a:r>
              <a:rPr lang="zh-CN" altLang="en-US" sz="2800">
                <a:latin typeface="楷体_GB2312" pitchFamily="49" charset="-122"/>
                <a:ea typeface="楷体_GB2312" pitchFamily="49" charset="-122"/>
              </a:rPr>
              <a:t>使用工具软件对代码版本进行维护。</a:t>
            </a:r>
          </a:p>
          <a:p>
            <a:pPr eaLnBrk="1" hangingPunct="1">
              <a:lnSpc>
                <a:spcPct val="90000"/>
              </a:lnSpc>
              <a:buFontTx/>
              <a:buNone/>
            </a:pPr>
            <a:r>
              <a:rPr lang="en-US" altLang="zh-CN" sz="2800">
                <a:latin typeface="楷体_GB2312" pitchFamily="49" charset="-122"/>
                <a:ea typeface="楷体_GB2312" pitchFamily="49" charset="-122"/>
              </a:rPr>
              <a:t>(6) </a:t>
            </a:r>
            <a:r>
              <a:rPr lang="zh-CN" altLang="en-US" sz="2800">
                <a:latin typeface="楷体_GB2312" pitchFamily="49" charset="-122"/>
                <a:ea typeface="楷体_GB2312" pitchFamily="49" charset="-122"/>
              </a:rPr>
              <a:t>正式版本上软件对代码版本都应有详细的文档记录。</a:t>
            </a:r>
          </a:p>
        </p:txBody>
      </p:sp>
    </p:spTree>
    <p:extLst>
      <p:ext uri="{BB962C8B-B14F-4D97-AF65-F5344CB8AC3E}">
        <p14:creationId xmlns:p14="http://schemas.microsoft.com/office/powerpoint/2010/main" val="230977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3D3961E5-5C10-6D47-BC14-34DCC4CC2FF5}"/>
              </a:ext>
            </a:extLst>
          </p:cNvPr>
          <p:cNvSpPr>
            <a:spLocks noGrp="1" noChangeArrowheads="1"/>
          </p:cNvSpPr>
          <p:nvPr>
            <p:ph type="body" idx="1"/>
          </p:nvPr>
        </p:nvSpPr>
        <p:spPr/>
        <p:txBody>
          <a:bodyPr/>
          <a:lstStyle/>
          <a:p>
            <a:pPr eaLnBrk="1" hangingPunct="1"/>
            <a:r>
              <a:rPr lang="zh-CN" altLang="en-US">
                <a:solidFill>
                  <a:schemeClr val="accent2"/>
                </a:solidFill>
                <a:ea typeface="宋体" panose="02010600030101010101" pitchFamily="2" charset="-122"/>
              </a:rPr>
              <a:t>软件心理学的观点</a:t>
            </a:r>
            <a:r>
              <a:rPr lang="zh-CN" altLang="en-US">
                <a:ea typeface="宋体" panose="02010600030101010101" pitchFamily="2" charset="-122"/>
              </a:rPr>
              <a:t> </a:t>
            </a:r>
          </a:p>
          <a:p>
            <a:pPr eaLnBrk="1" hangingPunct="1">
              <a:buFontTx/>
              <a:buNone/>
            </a:pPr>
            <a:r>
              <a:rPr lang="en-US" altLang="zh-CN" sz="2800">
                <a:latin typeface="楷体_GB2312" pitchFamily="49" charset="-122"/>
                <a:ea typeface="楷体_GB2312" pitchFamily="49" charset="-122"/>
              </a:rPr>
              <a:t>(4) </a:t>
            </a:r>
            <a:r>
              <a:rPr lang="zh-CN" altLang="en-US" sz="2800">
                <a:solidFill>
                  <a:srgbClr val="CC0000"/>
                </a:solidFill>
                <a:latin typeface="楷体_GB2312" pitchFamily="49" charset="-122"/>
                <a:ea typeface="楷体_GB2312" pitchFamily="49" charset="-122"/>
              </a:rPr>
              <a:t>局部性</a:t>
            </a:r>
            <a:r>
              <a:rPr lang="zh-CN" altLang="en-US" sz="2800">
                <a:latin typeface="楷体_GB2312" pitchFamily="49" charset="-122"/>
                <a:ea typeface="楷体_GB2312" pitchFamily="49" charset="-122"/>
              </a:rPr>
              <a:t>。是指程序设计语言的综合特性。在编码的过程中，由语句组合成模块，由模块组装为程序系统结构，并在组装过程中实现模块的高内聚和低耦合，可使程序的局部性加强。</a:t>
            </a:r>
          </a:p>
          <a:p>
            <a:pPr eaLnBrk="1" hangingPunct="1">
              <a:buFontTx/>
              <a:buNone/>
            </a:pPr>
            <a:r>
              <a:rPr lang="en-US" altLang="zh-CN" sz="2800">
                <a:latin typeface="楷体_GB2312" pitchFamily="49" charset="-122"/>
                <a:ea typeface="楷体_GB2312" pitchFamily="49" charset="-122"/>
              </a:rPr>
              <a:t>(5) </a:t>
            </a:r>
            <a:r>
              <a:rPr lang="zh-CN" altLang="en-US" sz="2800">
                <a:solidFill>
                  <a:srgbClr val="CC0000"/>
                </a:solidFill>
                <a:latin typeface="楷体_GB2312" pitchFamily="49" charset="-122"/>
                <a:ea typeface="楷体_GB2312" pitchFamily="49" charset="-122"/>
              </a:rPr>
              <a:t>传统性</a:t>
            </a:r>
            <a:r>
              <a:rPr lang="zh-CN" altLang="en-US" sz="2800">
                <a:latin typeface="楷体_GB2312" pitchFamily="49" charset="-122"/>
                <a:ea typeface="楷体_GB2312" pitchFamily="49" charset="-122"/>
              </a:rPr>
              <a:t>。人们学习一种新的程序设计语言的能力受到传统的影响。 </a:t>
            </a:r>
          </a:p>
          <a:p>
            <a:pPr eaLnBrk="1" hangingPunct="1">
              <a:buFontTx/>
              <a:buNone/>
            </a:pPr>
            <a:endParaRPr lang="zh-CN" altLang="en-US" sz="2800">
              <a:latin typeface="楷体_GB2312" pitchFamily="49" charset="-122"/>
              <a:ea typeface="楷体_GB2312" pitchFamily="49" charset="-122"/>
            </a:endParaRPr>
          </a:p>
          <a:p>
            <a:pPr eaLnBrk="1" hangingPunct="1">
              <a:buFontTx/>
              <a:buNone/>
            </a:pPr>
            <a:endParaRPr lang="en-US" altLang="zh-CN" sz="280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92D02517-7E40-2F42-A09E-7BA2642737D8}"/>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BB17B5BC-AAB0-0F46-A001-B5ED0D238C24}"/>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DA81B1B6-FEC7-6449-A701-5BE345EE7F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776A7859-E139-364C-B7EE-79A0F6B6C54F}"/>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353223231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D092F1F4-B5D7-1544-A484-769F8ACD7D0A}"/>
              </a:ext>
            </a:extLst>
          </p:cNvPr>
          <p:cNvSpPr>
            <a:spLocks noGrp="1" noChangeArrowheads="1"/>
          </p:cNvSpPr>
          <p:nvPr>
            <p:ph type="title"/>
          </p:nvPr>
        </p:nvSpPr>
        <p:spPr/>
        <p:txBody>
          <a:bodyPr/>
          <a:lstStyle/>
          <a:p>
            <a:pPr algn="l" eaLnBrk="1" hangingPunct="1"/>
            <a:r>
              <a:rPr lang="en-US" altLang="zh-CN" sz="3600" b="1">
                <a:solidFill>
                  <a:srgbClr val="CC0000"/>
                </a:solidFill>
                <a:latin typeface="宋体" panose="02010600030101010101" pitchFamily="2" charset="-122"/>
                <a:ea typeface="宋体" panose="02010600030101010101" pitchFamily="2" charset="-122"/>
              </a:rPr>
              <a:t>12.</a:t>
            </a:r>
            <a:r>
              <a:rPr lang="zh-CN" altLang="en-US" sz="3600" b="1">
                <a:solidFill>
                  <a:srgbClr val="CC0000"/>
                </a:solidFill>
                <a:latin typeface="宋体" panose="02010600030101010101" pitchFamily="2" charset="-122"/>
                <a:ea typeface="宋体" panose="02010600030101010101" pitchFamily="2" charset="-122"/>
              </a:rPr>
              <a:t>宏</a:t>
            </a:r>
          </a:p>
        </p:txBody>
      </p:sp>
      <p:sp>
        <p:nvSpPr>
          <p:cNvPr id="65539" name="Rectangle 3">
            <a:extLst>
              <a:ext uri="{FF2B5EF4-FFF2-40B4-BE49-F238E27FC236}">
                <a16:creationId xmlns:a16="http://schemas.microsoft.com/office/drawing/2014/main" id="{10A1C217-BE4E-BF43-91F2-646A3EF669F0}"/>
              </a:ext>
            </a:extLst>
          </p:cNvPr>
          <p:cNvSpPr>
            <a:spLocks noGrp="1" noChangeArrowheads="1"/>
          </p:cNvSpPr>
          <p:nvPr>
            <p:ph type="body" idx="1"/>
          </p:nvPr>
        </p:nvSpPr>
        <p:spPr/>
        <p:txBody>
          <a:bodyPr/>
          <a:lstStyle/>
          <a:p>
            <a:pPr eaLnBrk="1" hangingPunct="1">
              <a:buFontTx/>
              <a:buNone/>
            </a:pPr>
            <a:r>
              <a:rPr lang="en-US" altLang="zh-CN" sz="2800">
                <a:latin typeface="楷体_GB2312" pitchFamily="49" charset="-122"/>
                <a:ea typeface="楷体_GB2312" pitchFamily="49" charset="-122"/>
              </a:rPr>
              <a:t>(1) </a:t>
            </a:r>
            <a:r>
              <a:rPr lang="zh-CN" altLang="en-US" sz="2800">
                <a:latin typeface="楷体_GB2312" pitchFamily="49" charset="-122"/>
                <a:ea typeface="楷体_GB2312" pitchFamily="49" charset="-122"/>
              </a:rPr>
              <a:t>用宏定义表达时，要使用完备的括号。</a:t>
            </a:r>
          </a:p>
          <a:p>
            <a:pPr eaLnBrk="1" hangingPunct="1">
              <a:buFontTx/>
              <a:buNone/>
            </a:pPr>
            <a:r>
              <a:rPr lang="en-US" altLang="zh-CN" sz="2800">
                <a:latin typeface="楷体_GB2312" pitchFamily="49" charset="-122"/>
                <a:ea typeface="楷体_GB2312" pitchFamily="49" charset="-122"/>
              </a:rPr>
              <a:t>(2) </a:t>
            </a:r>
            <a:r>
              <a:rPr lang="zh-CN" altLang="en-US" sz="2800">
                <a:latin typeface="楷体_GB2312" pitchFamily="49" charset="-122"/>
                <a:ea typeface="楷体_GB2312" pitchFamily="49" charset="-122"/>
              </a:rPr>
              <a:t>将宏定义的多条表达式放在在括号中。</a:t>
            </a:r>
          </a:p>
          <a:p>
            <a:pPr eaLnBrk="1" hangingPunct="1">
              <a:buFontTx/>
              <a:buNone/>
            </a:pPr>
            <a:r>
              <a:rPr lang="en-US" altLang="zh-CN" sz="2800">
                <a:latin typeface="楷体_GB2312" pitchFamily="49" charset="-122"/>
                <a:ea typeface="楷体_GB2312" pitchFamily="49" charset="-122"/>
              </a:rPr>
              <a:t>(3) </a:t>
            </a:r>
            <a:r>
              <a:rPr lang="zh-CN" altLang="en-US" sz="2800">
                <a:latin typeface="楷体_GB2312" pitchFamily="49" charset="-122"/>
                <a:ea typeface="楷体_GB2312" pitchFamily="49" charset="-122"/>
              </a:rPr>
              <a:t>使用宏时，不允许参数发生变化。</a:t>
            </a:r>
          </a:p>
        </p:txBody>
      </p:sp>
    </p:spTree>
    <p:extLst>
      <p:ext uri="{BB962C8B-B14F-4D97-AF65-F5344CB8AC3E}">
        <p14:creationId xmlns:p14="http://schemas.microsoft.com/office/powerpoint/2010/main" val="35771307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a:extLst>
              <a:ext uri="{FF2B5EF4-FFF2-40B4-BE49-F238E27FC236}">
                <a16:creationId xmlns:a16="http://schemas.microsoft.com/office/drawing/2014/main" id="{2144F2EE-81E4-DD41-8BF7-793198271586}"/>
              </a:ext>
            </a:extLst>
          </p:cNvPr>
          <p:cNvSpPr>
            <a:spLocks noGrp="1" noChangeArrowheads="1"/>
          </p:cNvSpPr>
          <p:nvPr>
            <p:ph type="body" idx="1"/>
          </p:nvPr>
        </p:nvSpPr>
        <p:spPr/>
        <p:txBody>
          <a:bodyPr/>
          <a:lstStyle/>
          <a:p>
            <a:pPr eaLnBrk="1" hangingPunct="1"/>
            <a:r>
              <a:rPr lang="zh-CN" altLang="en-US" sz="2800">
                <a:ea typeface="楷体_GB2312" pitchFamily="49" charset="-122"/>
              </a:rPr>
              <a:t>程序的效率是指程序的执行速度及程序所需占用内存的存储空间。</a:t>
            </a:r>
          </a:p>
          <a:p>
            <a:pPr eaLnBrk="1" hangingPunct="1"/>
            <a:r>
              <a:rPr lang="zh-CN" altLang="en-US" sz="2800">
                <a:ea typeface="楷体_GB2312" pitchFamily="49" charset="-122"/>
              </a:rPr>
              <a:t>程序编码是最后提高运行速度和节省存储的机会，因此在此阶段不能不考虑程序的效率。</a:t>
            </a:r>
          </a:p>
        </p:txBody>
      </p:sp>
      <p:sp>
        <p:nvSpPr>
          <p:cNvPr id="2" name="Title 1">
            <a:extLst>
              <a:ext uri="{FF2B5EF4-FFF2-40B4-BE49-F238E27FC236}">
                <a16:creationId xmlns:a16="http://schemas.microsoft.com/office/drawing/2014/main" id="{4F46FA44-6C5E-B94E-85A7-A6B276B069F4}"/>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58B21224-72B1-2349-AF35-A43274B82B01}"/>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32225801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a:extLst>
              <a:ext uri="{FF2B5EF4-FFF2-40B4-BE49-F238E27FC236}">
                <a16:creationId xmlns:a16="http://schemas.microsoft.com/office/drawing/2014/main" id="{F893969E-0595-2D46-904C-A7F6A7B554EF}"/>
              </a:ext>
            </a:extLst>
          </p:cNvPr>
          <p:cNvSpPr>
            <a:spLocks noGrp="1" noChangeArrowheads="1"/>
          </p:cNvSpPr>
          <p:nvPr>
            <p:ph type="body" idx="1"/>
          </p:nvPr>
        </p:nvSpPr>
        <p:spPr/>
        <p:txBody>
          <a:bodyPr/>
          <a:lstStyle/>
          <a:p>
            <a:pPr eaLnBrk="1" hangingPunct="1"/>
            <a:r>
              <a:rPr lang="zh-CN" altLang="en-US" sz="2800">
                <a:ea typeface="宋体" panose="02010600030101010101" pitchFamily="2" charset="-122"/>
              </a:rPr>
              <a:t>讨论程序效率的几条准则：</a:t>
            </a:r>
          </a:p>
          <a:p>
            <a:pPr eaLnBrk="1" hangingPunct="1">
              <a:buFontTx/>
              <a:buNone/>
            </a:pPr>
            <a:r>
              <a:rPr lang="en-US" altLang="zh-CN" sz="2800">
                <a:ea typeface="楷体_GB2312" pitchFamily="49" charset="-122"/>
              </a:rPr>
              <a:t>(1) </a:t>
            </a:r>
            <a:r>
              <a:rPr lang="zh-CN" altLang="en-US" sz="2800">
                <a:ea typeface="楷体_GB2312" pitchFamily="49" charset="-122"/>
              </a:rPr>
              <a:t>效率是一个性能要求，应当在需求分析阶段给出。软件效率以需求为准，不应以人力所及为准。</a:t>
            </a:r>
          </a:p>
          <a:p>
            <a:pPr eaLnBrk="1" hangingPunct="1">
              <a:buFontTx/>
              <a:buNone/>
            </a:pPr>
            <a:r>
              <a:rPr lang="en-US" altLang="zh-CN" sz="2800">
                <a:ea typeface="楷体_GB2312" pitchFamily="49" charset="-122"/>
              </a:rPr>
              <a:t>(2) </a:t>
            </a:r>
            <a:r>
              <a:rPr lang="zh-CN" altLang="en-US" sz="2800">
                <a:ea typeface="楷体_GB2312" pitchFamily="49" charset="-122"/>
              </a:rPr>
              <a:t>好的设计可以提高效率。</a:t>
            </a:r>
          </a:p>
          <a:p>
            <a:pPr eaLnBrk="1" hangingPunct="1">
              <a:buFontTx/>
              <a:buNone/>
            </a:pPr>
            <a:r>
              <a:rPr lang="en-US" altLang="zh-CN" sz="2800">
                <a:ea typeface="楷体_GB2312" pitchFamily="49" charset="-122"/>
              </a:rPr>
              <a:t>(3) </a:t>
            </a:r>
            <a:r>
              <a:rPr lang="zh-CN" altLang="en-US" sz="2800">
                <a:ea typeface="楷体_GB2312" pitchFamily="49" charset="-122"/>
              </a:rPr>
              <a:t>程序的效率与程序的简单性相关。</a:t>
            </a:r>
          </a:p>
          <a:p>
            <a:pPr eaLnBrk="1" hangingPunct="1">
              <a:buFontTx/>
              <a:buNone/>
            </a:pPr>
            <a:r>
              <a:rPr lang="zh-CN" altLang="en-US" sz="2800">
                <a:ea typeface="楷体_GB2312" pitchFamily="49" charset="-122"/>
              </a:rPr>
              <a:t>一般说来，任何对效率无重要改善，且对程序的简单性、可读性和正确性不利的程序设计方法都是不可取的。</a:t>
            </a:r>
          </a:p>
        </p:txBody>
      </p:sp>
      <p:sp>
        <p:nvSpPr>
          <p:cNvPr id="2" name="Title 1">
            <a:extLst>
              <a:ext uri="{FF2B5EF4-FFF2-40B4-BE49-F238E27FC236}">
                <a16:creationId xmlns:a16="http://schemas.microsoft.com/office/drawing/2014/main" id="{711BB320-BA4F-C844-BEC3-C02C2AE86001}"/>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83D0F9C8-B7FB-B14C-BB39-2C35103530FA}"/>
              </a:ext>
            </a:extLst>
          </p:cNvPr>
          <p:cNvSpPr txBox="1">
            <a:spLocks/>
          </p:cNvSpPr>
          <p:nvPr/>
        </p:nvSpPr>
        <p:spPr bwMode="auto">
          <a:xfrm>
            <a:off x="457200" y="-26988"/>
            <a:ext cx="8229600" cy="1143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Tree>
    <p:extLst>
      <p:ext uri="{BB962C8B-B14F-4D97-AF65-F5344CB8AC3E}">
        <p14:creationId xmlns:p14="http://schemas.microsoft.com/office/powerpoint/2010/main" val="57366028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B66B5400-38F4-0344-BB6A-F2ED377FD919}"/>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算法对效率的影响</a:t>
            </a:r>
            <a:r>
              <a:rPr lang="zh-CN" altLang="en-US"/>
              <a:t> </a:t>
            </a:r>
          </a:p>
        </p:txBody>
      </p:sp>
      <p:sp>
        <p:nvSpPr>
          <p:cNvPr id="68611" name="Rectangle 3">
            <a:extLst>
              <a:ext uri="{FF2B5EF4-FFF2-40B4-BE49-F238E27FC236}">
                <a16:creationId xmlns:a16="http://schemas.microsoft.com/office/drawing/2014/main" id="{062FEFD0-BEF3-784C-B085-CADCC946C327}"/>
              </a:ext>
            </a:extLst>
          </p:cNvPr>
          <p:cNvSpPr>
            <a:spLocks noGrp="1" noChangeArrowheads="1"/>
          </p:cNvSpPr>
          <p:nvPr>
            <p:ph type="body" idx="1"/>
          </p:nvPr>
        </p:nvSpPr>
        <p:spPr>
          <a:xfrm>
            <a:off x="457200" y="1268413"/>
            <a:ext cx="8229600" cy="5113337"/>
          </a:xfrm>
        </p:spPr>
        <p:txBody>
          <a:bodyPr/>
          <a:lstStyle/>
          <a:p>
            <a:pPr eaLnBrk="1" hangingPunct="1">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在编程序前，尽可能化简有关的算术表达式和逻辑表达式；</a:t>
            </a:r>
          </a:p>
          <a:p>
            <a:pPr eaLnBrk="1" hangingPunct="1">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仔细检查算法中的嵌套的循环，尽可能将某些语句或表达式移到循环外面；</a:t>
            </a:r>
          </a:p>
          <a:p>
            <a:pPr eaLnBrk="1" hangingPunct="1">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尽量避免使用多维数组；</a:t>
            </a:r>
          </a:p>
          <a:p>
            <a:pPr eaLnBrk="1" hangingPunct="1">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尽量避免使用指针和复杂的表；</a:t>
            </a:r>
          </a:p>
          <a:p>
            <a:pPr eaLnBrk="1" hangingPunct="1">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采用</a:t>
            </a:r>
            <a:r>
              <a:rPr lang="zh-CN" altLang="en-US" sz="2400">
                <a:ea typeface="楷体_GB2312" pitchFamily="49" charset="-122"/>
              </a:rPr>
              <a:t>“</a:t>
            </a:r>
            <a:r>
              <a:rPr lang="zh-CN" altLang="en-US" sz="2400">
                <a:latin typeface="楷体_GB2312" pitchFamily="49" charset="-122"/>
                <a:ea typeface="楷体_GB2312" pitchFamily="49" charset="-122"/>
              </a:rPr>
              <a:t>快速</a:t>
            </a:r>
            <a:r>
              <a:rPr lang="zh-CN" altLang="en-US" sz="2400">
                <a:ea typeface="楷体_GB2312" pitchFamily="49" charset="-122"/>
              </a:rPr>
              <a:t>”</a:t>
            </a:r>
            <a:r>
              <a:rPr lang="zh-CN" altLang="en-US" sz="2400">
                <a:latin typeface="楷体_GB2312" pitchFamily="49" charset="-122"/>
                <a:ea typeface="楷体_GB2312" pitchFamily="49" charset="-122"/>
              </a:rPr>
              <a:t>的算术运算；</a:t>
            </a:r>
          </a:p>
          <a:p>
            <a:pPr eaLnBrk="1" hangingPunct="1">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不要混淆数据类型，避免在表达式中出现类型混杂；</a:t>
            </a:r>
          </a:p>
          <a:p>
            <a:pPr eaLnBrk="1" hangingPunct="1">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尽量采用整数算术表达式和布尔表达式；</a:t>
            </a:r>
          </a:p>
          <a:p>
            <a:pPr eaLnBrk="1" hangingPunct="1">
              <a:buFontTx/>
              <a:buNone/>
            </a:pPr>
            <a:r>
              <a:rPr lang="en-US" altLang="zh-CN" sz="2400">
                <a:latin typeface="楷体_GB2312" pitchFamily="49" charset="-122"/>
                <a:ea typeface="楷体_GB2312" pitchFamily="49" charset="-122"/>
              </a:rPr>
              <a:t>(8) </a:t>
            </a:r>
            <a:r>
              <a:rPr lang="zh-CN" altLang="en-US" sz="2400">
                <a:latin typeface="楷体_GB2312" pitchFamily="49" charset="-122"/>
                <a:ea typeface="楷体_GB2312" pitchFamily="49" charset="-122"/>
              </a:rPr>
              <a:t>选用等效的高效率算法。</a:t>
            </a:r>
          </a:p>
        </p:txBody>
      </p:sp>
    </p:spTree>
    <p:extLst>
      <p:ext uri="{BB962C8B-B14F-4D97-AF65-F5344CB8AC3E}">
        <p14:creationId xmlns:p14="http://schemas.microsoft.com/office/powerpoint/2010/main" val="28407769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04BF03D9-E66E-F147-8B1F-C757AB9F550A}"/>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影响存储器效率的因素</a:t>
            </a:r>
          </a:p>
        </p:txBody>
      </p:sp>
      <p:sp>
        <p:nvSpPr>
          <p:cNvPr id="69635" name="Rectangle 3">
            <a:extLst>
              <a:ext uri="{FF2B5EF4-FFF2-40B4-BE49-F238E27FC236}">
                <a16:creationId xmlns:a16="http://schemas.microsoft.com/office/drawing/2014/main" id="{949504C8-BD69-BC45-8273-044AF1842A07}"/>
              </a:ext>
            </a:extLst>
          </p:cNvPr>
          <p:cNvSpPr>
            <a:spLocks noGrp="1" noChangeArrowheads="1"/>
          </p:cNvSpPr>
          <p:nvPr>
            <p:ph type="body" idx="1"/>
          </p:nvPr>
        </p:nvSpPr>
        <p:spPr/>
        <p:txBody>
          <a:bodyPr/>
          <a:lstStyle/>
          <a:p>
            <a:pPr eaLnBrk="1" hangingPunct="1"/>
            <a:r>
              <a:rPr lang="zh-CN" altLang="en-US" sz="2800">
                <a:ea typeface="楷体_GB2312" pitchFamily="49" charset="-122"/>
              </a:rPr>
              <a:t>这存储效率与操作系统的分页功能直接有关，并不是指要使所使用的存储空间达到最少。</a:t>
            </a:r>
          </a:p>
          <a:p>
            <a:pPr eaLnBrk="1" hangingPunct="1"/>
            <a:r>
              <a:rPr lang="zh-CN" altLang="en-US" sz="2800">
                <a:ea typeface="楷体_GB2312" pitchFamily="49" charset="-122"/>
              </a:rPr>
              <a:t>采用结构化程序设计，将程序功能合理分块，使每个模块或一组密切相关模块的程序体积大小与每页的容量相匹配，可减少页面调度，减少内外存交换，提高存储效率。</a:t>
            </a:r>
          </a:p>
          <a:p>
            <a:pPr eaLnBrk="1" hangingPunct="1"/>
            <a:r>
              <a:rPr lang="zh-CN" altLang="en-US" sz="2800">
                <a:ea typeface="楷体_GB2312" pitchFamily="49" charset="-122"/>
              </a:rPr>
              <a:t>提高存储器效率的关键是程序的简单性。</a:t>
            </a:r>
          </a:p>
        </p:txBody>
      </p:sp>
    </p:spTree>
    <p:extLst>
      <p:ext uri="{BB962C8B-B14F-4D97-AF65-F5344CB8AC3E}">
        <p14:creationId xmlns:p14="http://schemas.microsoft.com/office/powerpoint/2010/main" val="972590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E62EBBFA-616F-3E4E-B3F2-650F98E6483D}"/>
              </a:ext>
            </a:extLst>
          </p:cNvPr>
          <p:cNvSpPr>
            <a:spLocks noGrp="1" noChangeArrowheads="1"/>
          </p:cNvSpPr>
          <p:nvPr>
            <p:ph type="title"/>
          </p:nvPr>
        </p:nvSpPr>
        <p:spPr/>
        <p:txBody>
          <a:bodyPr/>
          <a:lstStyle/>
          <a:p>
            <a:pPr algn="l" eaLnBrk="1" hangingPunct="1"/>
            <a:r>
              <a:rPr lang="zh-CN" altLang="en-US" sz="3600" b="1">
                <a:solidFill>
                  <a:srgbClr val="CC0000"/>
                </a:solidFill>
                <a:ea typeface="宋体" panose="02010600030101010101" pitchFamily="2" charset="-122"/>
              </a:rPr>
              <a:t>影响输入</a:t>
            </a:r>
            <a:r>
              <a:rPr lang="en-US" altLang="zh-CN" sz="3600" b="1">
                <a:solidFill>
                  <a:srgbClr val="CC0000"/>
                </a:solidFill>
                <a:ea typeface="宋体" panose="02010600030101010101" pitchFamily="2" charset="-122"/>
              </a:rPr>
              <a:t>/</a:t>
            </a:r>
            <a:r>
              <a:rPr lang="zh-CN" altLang="en-US" sz="3600" b="1">
                <a:solidFill>
                  <a:srgbClr val="CC0000"/>
                </a:solidFill>
                <a:ea typeface="宋体" panose="02010600030101010101" pitchFamily="2" charset="-122"/>
              </a:rPr>
              <a:t>输出的因素</a:t>
            </a:r>
          </a:p>
        </p:txBody>
      </p:sp>
      <p:sp>
        <p:nvSpPr>
          <p:cNvPr id="70659" name="Rectangle 3">
            <a:extLst>
              <a:ext uri="{FF2B5EF4-FFF2-40B4-BE49-F238E27FC236}">
                <a16:creationId xmlns:a16="http://schemas.microsoft.com/office/drawing/2014/main" id="{53F7EA77-B0E0-7B4C-9A57-400237E689FA}"/>
              </a:ext>
            </a:extLst>
          </p:cNvPr>
          <p:cNvSpPr>
            <a:spLocks noGrp="1" noChangeArrowheads="1"/>
          </p:cNvSpPr>
          <p:nvPr>
            <p:ph type="body" idx="1"/>
          </p:nvPr>
        </p:nvSpPr>
        <p:spPr/>
        <p:txBody>
          <a:bodyPr/>
          <a:lstStyle/>
          <a:p>
            <a:pPr eaLnBrk="1" hangingPunct="1">
              <a:lnSpc>
                <a:spcPct val="80000"/>
              </a:lnSpc>
              <a:buFontTx/>
              <a:buNone/>
            </a:pPr>
            <a:r>
              <a:rPr lang="en-US" altLang="zh-CN" sz="2400">
                <a:latin typeface="楷体_GB2312" pitchFamily="49" charset="-122"/>
                <a:ea typeface="楷体_GB2312" pitchFamily="49" charset="-122"/>
              </a:rPr>
              <a:t>(1) </a:t>
            </a:r>
            <a:r>
              <a:rPr lang="zh-CN" altLang="en-US" sz="2400">
                <a:latin typeface="楷体_GB2312" pitchFamily="49" charset="-122"/>
                <a:ea typeface="楷体_GB2312" pitchFamily="49" charset="-122"/>
              </a:rPr>
              <a:t>输入／输出的请求应当最小化。</a:t>
            </a:r>
          </a:p>
          <a:p>
            <a:pPr eaLnBrk="1" hangingPunct="1">
              <a:lnSpc>
                <a:spcPct val="80000"/>
              </a:lnSpc>
              <a:buFontTx/>
              <a:buNone/>
            </a:pPr>
            <a:r>
              <a:rPr lang="en-US" altLang="zh-CN" sz="2400">
                <a:latin typeface="楷体_GB2312" pitchFamily="49" charset="-122"/>
                <a:ea typeface="楷体_GB2312" pitchFamily="49" charset="-122"/>
              </a:rPr>
              <a:t>(2) </a:t>
            </a:r>
            <a:r>
              <a:rPr lang="zh-CN" altLang="en-US" sz="2400">
                <a:latin typeface="楷体_GB2312" pitchFamily="49" charset="-122"/>
                <a:ea typeface="楷体_GB2312" pitchFamily="49" charset="-122"/>
              </a:rPr>
              <a:t>对于所有的输入／输出操作，安排适当的缓冲区，以减少频繁的信息交换。</a:t>
            </a:r>
          </a:p>
          <a:p>
            <a:pPr eaLnBrk="1" hangingPunct="1">
              <a:lnSpc>
                <a:spcPct val="80000"/>
              </a:lnSpc>
              <a:buFontTx/>
              <a:buNone/>
            </a:pPr>
            <a:r>
              <a:rPr lang="en-US" altLang="zh-CN" sz="2400">
                <a:latin typeface="楷体_GB2312" pitchFamily="49" charset="-122"/>
                <a:ea typeface="楷体_GB2312" pitchFamily="49" charset="-122"/>
              </a:rPr>
              <a:t>(3) </a:t>
            </a:r>
            <a:r>
              <a:rPr lang="zh-CN" altLang="en-US" sz="2400">
                <a:latin typeface="楷体_GB2312" pitchFamily="49" charset="-122"/>
                <a:ea typeface="楷体_GB2312" pitchFamily="49" charset="-122"/>
              </a:rPr>
              <a:t>对辅助存储（如磁盘），选择尽可能简单的、可接受的存取方法。</a:t>
            </a:r>
          </a:p>
          <a:p>
            <a:pPr eaLnBrk="1" hangingPunct="1">
              <a:lnSpc>
                <a:spcPct val="80000"/>
              </a:lnSpc>
              <a:buFontTx/>
              <a:buNone/>
            </a:pPr>
            <a:r>
              <a:rPr lang="en-US" altLang="zh-CN" sz="2400">
                <a:latin typeface="楷体_GB2312" pitchFamily="49" charset="-122"/>
                <a:ea typeface="楷体_GB2312" pitchFamily="49" charset="-122"/>
              </a:rPr>
              <a:t>(4) </a:t>
            </a:r>
            <a:r>
              <a:rPr lang="zh-CN" altLang="en-US" sz="2400">
                <a:latin typeface="楷体_GB2312" pitchFamily="49" charset="-122"/>
                <a:ea typeface="楷体_GB2312" pitchFamily="49" charset="-122"/>
              </a:rPr>
              <a:t>对辅助存储的输入，输出，应当成块传送。</a:t>
            </a:r>
          </a:p>
          <a:p>
            <a:pPr eaLnBrk="1" hangingPunct="1">
              <a:lnSpc>
                <a:spcPct val="80000"/>
              </a:lnSpc>
              <a:buFontTx/>
              <a:buNone/>
            </a:pPr>
            <a:r>
              <a:rPr lang="en-US" altLang="zh-CN" sz="2400">
                <a:latin typeface="楷体_GB2312" pitchFamily="49" charset="-122"/>
                <a:ea typeface="楷体_GB2312" pitchFamily="49" charset="-122"/>
              </a:rPr>
              <a:t>(5) </a:t>
            </a:r>
            <a:r>
              <a:rPr lang="zh-CN" altLang="en-US" sz="2400">
                <a:latin typeface="楷体_GB2312" pitchFamily="49" charset="-122"/>
                <a:ea typeface="楷体_GB2312" pitchFamily="49" charset="-122"/>
              </a:rPr>
              <a:t>对终端或打印机的输入／输出，应考虑设备特性，尽可能改善输入／输出的质量和速度。</a:t>
            </a:r>
          </a:p>
          <a:p>
            <a:pPr eaLnBrk="1" hangingPunct="1">
              <a:lnSpc>
                <a:spcPct val="80000"/>
              </a:lnSpc>
              <a:buFontTx/>
              <a:buNone/>
            </a:pPr>
            <a:r>
              <a:rPr lang="en-US" altLang="zh-CN" sz="2400">
                <a:latin typeface="楷体_GB2312" pitchFamily="49" charset="-122"/>
                <a:ea typeface="楷体_GB2312" pitchFamily="49" charset="-122"/>
              </a:rPr>
              <a:t>(6) </a:t>
            </a:r>
            <a:r>
              <a:rPr lang="zh-CN" altLang="en-US" sz="2400">
                <a:latin typeface="楷体_GB2312" pitchFamily="49" charset="-122"/>
                <a:ea typeface="楷体_GB2312" pitchFamily="49" charset="-122"/>
              </a:rPr>
              <a:t>任何不易理解的，对改善输入／输出效果关系不大的措施都是不可取的。</a:t>
            </a:r>
          </a:p>
          <a:p>
            <a:pPr eaLnBrk="1" hangingPunct="1">
              <a:lnSpc>
                <a:spcPct val="80000"/>
              </a:lnSpc>
              <a:buFontTx/>
              <a:buNone/>
            </a:pPr>
            <a:r>
              <a:rPr lang="en-US" altLang="zh-CN" sz="2400">
                <a:latin typeface="楷体_GB2312" pitchFamily="49" charset="-122"/>
                <a:ea typeface="楷体_GB2312" pitchFamily="49" charset="-122"/>
              </a:rPr>
              <a:t>(7) </a:t>
            </a:r>
            <a:r>
              <a:rPr lang="zh-CN" altLang="en-US" sz="2400">
                <a:latin typeface="楷体_GB2312" pitchFamily="49" charset="-122"/>
                <a:ea typeface="楷体_GB2312" pitchFamily="49" charset="-122"/>
              </a:rPr>
              <a:t>不应该为追求所谓</a:t>
            </a:r>
            <a:r>
              <a:rPr lang="zh-CN" altLang="en-US" sz="2400">
                <a:ea typeface="楷体_GB2312" pitchFamily="49" charset="-122"/>
              </a:rPr>
              <a:t>“</a:t>
            </a:r>
            <a:r>
              <a:rPr lang="zh-CN" altLang="en-US" sz="2400">
                <a:latin typeface="楷体_GB2312" pitchFamily="49" charset="-122"/>
                <a:ea typeface="楷体_GB2312" pitchFamily="49" charset="-122"/>
              </a:rPr>
              <a:t>超高效</a:t>
            </a:r>
            <a:r>
              <a:rPr lang="zh-CN" altLang="en-US" sz="2400">
                <a:ea typeface="楷体_GB2312" pitchFamily="49" charset="-122"/>
              </a:rPr>
              <a:t>”</a:t>
            </a:r>
            <a:r>
              <a:rPr lang="zh-CN" altLang="en-US" sz="2400">
                <a:latin typeface="楷体_GB2312" pitchFamily="49" charset="-122"/>
                <a:ea typeface="楷体_GB2312" pitchFamily="49" charset="-122"/>
              </a:rPr>
              <a:t>的输入／输出而损害程序的可理解性。</a:t>
            </a:r>
          </a:p>
          <a:p>
            <a:pPr eaLnBrk="1" hangingPunct="1">
              <a:lnSpc>
                <a:spcPct val="80000"/>
              </a:lnSpc>
              <a:buFontTx/>
              <a:buNone/>
            </a:pPr>
            <a:r>
              <a:rPr lang="en-US" altLang="zh-CN" sz="2400">
                <a:latin typeface="楷体_GB2312" pitchFamily="49" charset="-122"/>
                <a:ea typeface="楷体_GB2312" pitchFamily="49" charset="-122"/>
              </a:rPr>
              <a:t>(8) </a:t>
            </a:r>
            <a:r>
              <a:rPr lang="zh-CN" altLang="en-US" sz="2400">
                <a:latin typeface="楷体_GB2312" pitchFamily="49" charset="-122"/>
                <a:ea typeface="楷体_GB2312" pitchFamily="49" charset="-122"/>
              </a:rPr>
              <a:t>好的输入／输出程序设计风格对提高输入／输出效率会有明显的效果。</a:t>
            </a:r>
          </a:p>
        </p:txBody>
      </p:sp>
    </p:spTree>
    <p:extLst>
      <p:ext uri="{BB962C8B-B14F-4D97-AF65-F5344CB8AC3E}">
        <p14:creationId xmlns:p14="http://schemas.microsoft.com/office/powerpoint/2010/main" val="18737889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F6E00697-BCA8-0045-8740-3BBBE53D756B}"/>
              </a:ext>
            </a:extLst>
          </p:cNvPr>
          <p:cNvSpPr>
            <a:spLocks noGrp="1"/>
          </p:cNvSpPr>
          <p:nvPr>
            <p:ph type="title"/>
          </p:nvPr>
        </p:nvSpPr>
        <p:spPr>
          <a:xfrm>
            <a:off x="457200" y="53975"/>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28674" name="TextBox 7">
            <a:extLst>
              <a:ext uri="{FF2B5EF4-FFF2-40B4-BE49-F238E27FC236}">
                <a16:creationId xmlns:a16="http://schemas.microsoft.com/office/drawing/2014/main" id="{34C0B742-8894-FD4C-BF3B-92518814FD9B}"/>
              </a:ext>
            </a:extLst>
          </p:cNvPr>
          <p:cNvSpPr txBox="1">
            <a:spLocks noChangeArrowheads="1"/>
          </p:cNvSpPr>
          <p:nvPr/>
        </p:nvSpPr>
        <p:spPr bwMode="auto">
          <a:xfrm>
            <a:off x="493713" y="1511300"/>
            <a:ext cx="8193087" cy="386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6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语句构造</a:t>
            </a:r>
            <a:endParaRPr lang="en-US" altLang="zh-CN" sz="2400" b="1">
              <a:latin typeface="宋体" panose="02010600030101010101" pitchFamily="2" charset="-122"/>
            </a:endParaRPr>
          </a:p>
          <a:p>
            <a:pPr eaLnBrk="1" hangingPunct="1">
              <a:lnSpc>
                <a:spcPts val="3600"/>
              </a:lnSpc>
              <a:spcBef>
                <a:spcPts val="600"/>
              </a:spcBef>
              <a:buFontTx/>
              <a:buNone/>
            </a:pPr>
            <a:r>
              <a:rPr lang="zh-CN" altLang="en-US" sz="2400">
                <a:latin typeface="宋体" panose="02010600030101010101" pitchFamily="2" charset="-122"/>
              </a:rPr>
              <a:t> 下述语句构造的原则有助于</a:t>
            </a:r>
            <a:r>
              <a:rPr lang="zh-CN" altLang="zh-CN" sz="2400">
                <a:latin typeface="宋体" panose="02010600030101010101" pitchFamily="2" charset="-122"/>
              </a:rPr>
              <a:t>使语句简单明了</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不要为了节省空间而把多个语句写在同一行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尽量避免复杂的条件测试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尽量减少对“非”条件的测试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避免大量使用循环嵌套和条件嵌套</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600"/>
              </a:lnSpc>
              <a:spcBef>
                <a:spcPct val="0"/>
              </a:spcBef>
              <a:buSzPct val="70000"/>
              <a:buFont typeface="Wingdings" pitchFamily="2" charset="2"/>
              <a:buChar char="l"/>
            </a:pPr>
            <a:r>
              <a:rPr lang="zh-CN" altLang="zh-CN" sz="2400">
                <a:latin typeface="宋体" panose="02010600030101010101" pitchFamily="2" charset="-122"/>
              </a:rPr>
              <a:t>利用括号使逻辑表达式或算术表达式的运算次序清晰直观。</a:t>
            </a:r>
          </a:p>
        </p:txBody>
      </p:sp>
      <p:sp>
        <p:nvSpPr>
          <p:cNvPr id="28675" name="1 Título">
            <a:extLst>
              <a:ext uri="{FF2B5EF4-FFF2-40B4-BE49-F238E27FC236}">
                <a16:creationId xmlns:a16="http://schemas.microsoft.com/office/drawing/2014/main" id="{2A05D4D6-DA5D-B140-A0FA-1BA8E32A323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28676" name="1 Título">
            <a:extLst>
              <a:ext uri="{FF2B5EF4-FFF2-40B4-BE49-F238E27FC236}">
                <a16:creationId xmlns:a16="http://schemas.microsoft.com/office/drawing/2014/main" id="{A6A4DF79-83B0-FE45-9748-9F94682181D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FC065EE-3DED-5D4A-A38F-5EF553A25A7D}"/>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0722" name="TextBox 7">
            <a:extLst>
              <a:ext uri="{FF2B5EF4-FFF2-40B4-BE49-F238E27FC236}">
                <a16:creationId xmlns:a16="http://schemas.microsoft.com/office/drawing/2014/main" id="{E7CB91D6-1F75-8F46-93B0-4CEB675DE324}"/>
              </a:ext>
            </a:extLst>
          </p:cNvPr>
          <p:cNvSpPr txBox="1">
            <a:spLocks noChangeArrowheads="1"/>
          </p:cNvSpPr>
          <p:nvPr/>
        </p:nvSpPr>
        <p:spPr bwMode="auto">
          <a:xfrm>
            <a:off x="576263" y="1185863"/>
            <a:ext cx="8172450" cy="478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b="1">
                <a:latin typeface="宋体" panose="02010600030101010101" pitchFamily="2" charset="-122"/>
              </a:rPr>
              <a:t>4.</a:t>
            </a:r>
            <a:r>
              <a:rPr lang="zh-CN" altLang="en-US" sz="2400" b="1">
                <a:latin typeface="宋体" panose="02010600030101010101" pitchFamily="2" charset="-122"/>
              </a:rPr>
              <a:t>输入输出</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在设计和编写程序时</a:t>
            </a:r>
            <a:r>
              <a:rPr lang="zh-CN" altLang="en-US" sz="2400">
                <a:latin typeface="宋体" panose="02010600030101010101" pitchFamily="2" charset="-122"/>
              </a:rPr>
              <a:t>需</a:t>
            </a:r>
            <a:r>
              <a:rPr lang="zh-CN" altLang="zh-CN" sz="2400">
                <a:latin typeface="宋体" panose="02010600030101010101" pitchFamily="2" charset="-122"/>
              </a:rPr>
              <a:t>考虑有关输入输出风格的规则</a:t>
            </a:r>
            <a:r>
              <a:rPr lang="zh-CN" altLang="en-US" sz="2400">
                <a:latin typeface="宋体" panose="02010600030101010101" pitchFamily="2" charset="-122"/>
              </a:rPr>
              <a:t>：</a:t>
            </a:r>
            <a:endParaRPr lang="en-US"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对所有输入数据都进行检验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检查输入项重要组合的合法性</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保持输入格式简单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使用数据结束标记，不要要求用户指定数据的数目</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明确提示交互式输入的请求，详细说明可用的选择或边界数值</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程序设计语言对格式有严格要求时，应保持输入格式一致</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设计良好的输出报表</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给所有输出数据加标志</a:t>
            </a:r>
            <a:r>
              <a:rPr lang="zh-CN" altLang="en-US" sz="2400">
                <a:latin typeface="宋体" panose="02010600030101010101" pitchFamily="2" charset="-122"/>
              </a:rPr>
              <a:t>。</a:t>
            </a:r>
            <a:endParaRPr lang="zh-CN" altLang="zh-CN" sz="2400">
              <a:latin typeface="宋体" panose="02010600030101010101" pitchFamily="2" charset="-122"/>
            </a:endParaRPr>
          </a:p>
        </p:txBody>
      </p:sp>
      <p:sp>
        <p:nvSpPr>
          <p:cNvPr id="30723" name="1 Título">
            <a:extLst>
              <a:ext uri="{FF2B5EF4-FFF2-40B4-BE49-F238E27FC236}">
                <a16:creationId xmlns:a16="http://schemas.microsoft.com/office/drawing/2014/main" id="{B36DE8A6-D409-DC4F-AA3F-1531A3FBD98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0724" name="1 Título">
            <a:extLst>
              <a:ext uri="{FF2B5EF4-FFF2-40B4-BE49-F238E27FC236}">
                <a16:creationId xmlns:a16="http://schemas.microsoft.com/office/drawing/2014/main" id="{78969690-AB64-B643-8AB5-F0C3D3F55CA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01762167-8D72-464E-A1F8-85E326DA9DBB}"/>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2770" name="TextBox 7">
            <a:extLst>
              <a:ext uri="{FF2B5EF4-FFF2-40B4-BE49-F238E27FC236}">
                <a16:creationId xmlns:a16="http://schemas.microsoft.com/office/drawing/2014/main" id="{68E88E89-9046-BB4F-BF80-68CD0064D3C1}"/>
              </a:ext>
            </a:extLst>
          </p:cNvPr>
          <p:cNvSpPr txBox="1">
            <a:spLocks noChangeArrowheads="1"/>
          </p:cNvSpPr>
          <p:nvPr/>
        </p:nvSpPr>
        <p:spPr bwMode="auto">
          <a:xfrm>
            <a:off x="590550" y="1739900"/>
            <a:ext cx="8085138"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200"/>
              </a:lnSpc>
              <a:spcBef>
                <a:spcPts val="600"/>
              </a:spcBef>
              <a:buFontTx/>
              <a:buNone/>
            </a:pPr>
            <a:r>
              <a:rPr lang="en-US" altLang="zh-CN" sz="2400">
                <a:latin typeface="宋体" panose="02010600030101010101" pitchFamily="2" charset="-122"/>
              </a:rPr>
              <a:t>  </a:t>
            </a:r>
            <a:r>
              <a:rPr lang="zh-CN" altLang="zh-CN" sz="2400" b="1">
                <a:solidFill>
                  <a:schemeClr val="accent2"/>
                </a:solidFill>
                <a:latin typeface="宋体" panose="02010600030101010101" pitchFamily="2" charset="-122"/>
              </a:rPr>
              <a:t>效率</a:t>
            </a:r>
            <a:r>
              <a:rPr lang="zh-CN" altLang="zh-CN" sz="2400">
                <a:latin typeface="宋体" panose="02010600030101010101" pitchFamily="2" charset="-122"/>
              </a:rPr>
              <a:t>主要指处理机时间和存储器容量两个方面。</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效率是性能要求，因此应该在需求分析阶段确定效率方面的要求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效率是靠好设计来提高的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200"/>
              </a:lnSpc>
              <a:spcBef>
                <a:spcPts val="600"/>
              </a:spcBef>
              <a:buSzPct val="70000"/>
              <a:buFont typeface="Wingdings" pitchFamily="2" charset="2"/>
              <a:buChar char="l"/>
            </a:pPr>
            <a:r>
              <a:rPr lang="zh-CN" altLang="zh-CN" sz="2400">
                <a:latin typeface="宋体" panose="02010600030101010101" pitchFamily="2" charset="-122"/>
              </a:rPr>
              <a:t>程序的效率和程序的简单程度是一致的，不要牺牲程序的清晰性和可读性来不必要地提高效率。</a:t>
            </a:r>
            <a:endParaRPr lang="en-US" altLang="zh-CN" sz="2400">
              <a:latin typeface="宋体" panose="02010600030101010101" pitchFamily="2" charset="-122"/>
            </a:endParaRPr>
          </a:p>
        </p:txBody>
      </p:sp>
      <p:sp>
        <p:nvSpPr>
          <p:cNvPr id="32771" name="1 Título">
            <a:extLst>
              <a:ext uri="{FF2B5EF4-FFF2-40B4-BE49-F238E27FC236}">
                <a16:creationId xmlns:a16="http://schemas.microsoft.com/office/drawing/2014/main" id="{84000BBC-0C33-5243-BE88-2DAE5759264D}"/>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2772" name="1 Título">
            <a:extLst>
              <a:ext uri="{FF2B5EF4-FFF2-40B4-BE49-F238E27FC236}">
                <a16:creationId xmlns:a16="http://schemas.microsoft.com/office/drawing/2014/main" id="{5269AA2A-E9EC-0145-BE9C-571FA270396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1DDB9854-A842-A342-9C8E-37D9158E7ECE}"/>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4818" name="TextBox 7">
            <a:extLst>
              <a:ext uri="{FF2B5EF4-FFF2-40B4-BE49-F238E27FC236}">
                <a16:creationId xmlns:a16="http://schemas.microsoft.com/office/drawing/2014/main" id="{2DAE6759-F60F-7B42-A5B0-25A218C27FA4}"/>
              </a:ext>
            </a:extLst>
          </p:cNvPr>
          <p:cNvSpPr txBox="1">
            <a:spLocks noChangeArrowheads="1"/>
          </p:cNvSpPr>
          <p:nvPr/>
        </p:nvSpPr>
        <p:spPr bwMode="auto">
          <a:xfrm>
            <a:off x="539750" y="1125538"/>
            <a:ext cx="8280400" cy="481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0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b="1">
                <a:latin typeface="宋体" panose="02010600030101010101" pitchFamily="2" charset="-122"/>
              </a:rPr>
              <a:t>(1) </a:t>
            </a:r>
            <a:r>
              <a:rPr lang="zh-CN" altLang="en-US" sz="2400" b="1">
                <a:latin typeface="宋体" panose="02010600030101010101" pitchFamily="2" charset="-122"/>
              </a:rPr>
              <a:t>程序运行时间</a:t>
            </a:r>
            <a:endParaRPr lang="en-US" altLang="zh-CN" sz="2400" b="1">
              <a:latin typeface="宋体" panose="02010600030101010101" pitchFamily="2" charset="-122"/>
            </a:endParaRPr>
          </a:p>
          <a:p>
            <a:pPr eaLnBrk="1" hangingPunct="1">
              <a:lnSpc>
                <a:spcPts val="30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写程序的风格</a:t>
            </a:r>
            <a:r>
              <a:rPr lang="zh-CN" altLang="en-US" sz="2400">
                <a:latin typeface="宋体" panose="02010600030101010101" pitchFamily="2" charset="-122"/>
              </a:rPr>
              <a:t>会</a:t>
            </a:r>
            <a:r>
              <a:rPr lang="zh-CN" altLang="zh-CN" sz="2400">
                <a:latin typeface="宋体" panose="02010600030101010101" pitchFamily="2" charset="-122"/>
              </a:rPr>
              <a:t>对程序的执行速度和存储器要求产生影响</a:t>
            </a:r>
            <a:r>
              <a:rPr lang="zh-CN" altLang="en-US" sz="2400">
                <a:latin typeface="宋体" panose="02010600030101010101" pitchFamily="2" charset="-122"/>
              </a:rPr>
              <a:t>，应遵循的规则如下：</a:t>
            </a:r>
            <a:endParaRPr lang="en-US"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写程序之前先简化算术的和逻辑的表达式</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仔细研究嵌套的循环，以确定是否有语句可以从内层往外移</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尽量避免使用多维数组</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尽量避免使用指针和复杂的表</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使用执行时间短的算术运算</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不要混合使用不同的数据类型</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000"/>
              </a:lnSpc>
              <a:spcBef>
                <a:spcPct val="0"/>
              </a:spcBef>
              <a:buSzPct val="70000"/>
              <a:buFont typeface="Wingdings" pitchFamily="2" charset="2"/>
              <a:buChar char="l"/>
            </a:pPr>
            <a:r>
              <a:rPr lang="zh-CN" altLang="zh-CN" sz="2400">
                <a:latin typeface="宋体" panose="02010600030101010101" pitchFamily="2" charset="-122"/>
              </a:rPr>
              <a:t>尽量使用整数运算和布尔表达式。</a:t>
            </a:r>
            <a:endParaRPr lang="en-US" altLang="zh-CN" sz="2400">
              <a:latin typeface="宋体" panose="02010600030101010101" pitchFamily="2" charset="-122"/>
            </a:endParaRPr>
          </a:p>
        </p:txBody>
      </p:sp>
      <p:sp>
        <p:nvSpPr>
          <p:cNvPr id="34819" name="1 Título">
            <a:extLst>
              <a:ext uri="{FF2B5EF4-FFF2-40B4-BE49-F238E27FC236}">
                <a16:creationId xmlns:a16="http://schemas.microsoft.com/office/drawing/2014/main" id="{99BA7468-17C0-6F4B-A41E-0CBD44FDAA2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4820" name="1 Título">
            <a:extLst>
              <a:ext uri="{FF2B5EF4-FFF2-40B4-BE49-F238E27FC236}">
                <a16:creationId xmlns:a16="http://schemas.microsoft.com/office/drawing/2014/main" id="{FCFA3105-038C-2A45-BADC-B671E8F1E9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79A8CBC4-F8C2-0B49-8206-FB1D0F1D2D1D}"/>
              </a:ext>
            </a:extLst>
          </p:cNvPr>
          <p:cNvSpPr>
            <a:spLocks noGrp="1" noChangeArrowheads="1"/>
          </p:cNvSpPr>
          <p:nvPr>
            <p:ph type="body" idx="1"/>
          </p:nvPr>
        </p:nvSpPr>
        <p:spPr/>
        <p:txBody>
          <a:bodyPr/>
          <a:lstStyle/>
          <a:p>
            <a:pPr marL="609600" indent="-609600" eaLnBrk="1" hangingPunct="1"/>
            <a:r>
              <a:rPr lang="zh-CN" altLang="en-US">
                <a:solidFill>
                  <a:schemeClr val="accent2"/>
                </a:solidFill>
                <a:ea typeface="宋体" panose="02010600030101010101" pitchFamily="2" charset="-122"/>
              </a:rPr>
              <a:t>软件工程的观点</a:t>
            </a:r>
            <a:r>
              <a:rPr lang="zh-CN" altLang="en-US">
                <a:ea typeface="宋体" panose="02010600030101010101" pitchFamily="2" charset="-122"/>
              </a:rPr>
              <a:t> </a:t>
            </a:r>
          </a:p>
          <a:p>
            <a:pPr marL="609600" indent="-609600" eaLnBrk="1" hangingPunct="1">
              <a:buFontTx/>
              <a:buAutoNum type="arabicParenBoth"/>
            </a:pPr>
            <a:r>
              <a:rPr lang="zh-CN" altLang="en-US" sz="2800">
                <a:latin typeface="楷体_GB2312" pitchFamily="49" charset="-122"/>
                <a:ea typeface="楷体_GB2312" pitchFamily="49" charset="-122"/>
              </a:rPr>
              <a:t>详细设计应能直接地容易地翻译成代码程序。</a:t>
            </a:r>
          </a:p>
          <a:p>
            <a:pPr marL="609600" indent="-609600" eaLnBrk="1" hangingPunct="1">
              <a:buFontTx/>
              <a:buAutoNum type="arabicParenBoth"/>
            </a:pPr>
            <a:r>
              <a:rPr lang="zh-CN" altLang="en-US" sz="2800">
                <a:latin typeface="楷体_GB2312" pitchFamily="49" charset="-122"/>
                <a:ea typeface="楷体_GB2312" pitchFamily="49" charset="-122"/>
              </a:rPr>
              <a:t>源程序应具有可移植性。 </a:t>
            </a:r>
          </a:p>
          <a:p>
            <a:pPr marL="609600" indent="-609600" eaLnBrk="1" hangingPunct="1">
              <a:buFontTx/>
              <a:buAutoNum type="arabicParenBoth"/>
            </a:pPr>
            <a:r>
              <a:rPr lang="zh-CN" altLang="en-US" sz="2800">
                <a:latin typeface="楷体_GB2312" pitchFamily="49" charset="-122"/>
                <a:ea typeface="楷体_GB2312" pitchFamily="49" charset="-122"/>
              </a:rPr>
              <a:t>编译程序应具有较高的效率。 </a:t>
            </a:r>
          </a:p>
          <a:p>
            <a:pPr marL="609600" indent="-609600" eaLnBrk="1" hangingPunct="1">
              <a:buFontTx/>
              <a:buAutoNum type="arabicParenBoth"/>
            </a:pPr>
            <a:r>
              <a:rPr lang="zh-CN" altLang="en-US" sz="2800">
                <a:latin typeface="楷体_GB2312" pitchFamily="49" charset="-122"/>
                <a:ea typeface="楷体_GB2312" pitchFamily="49" charset="-122"/>
              </a:rPr>
              <a:t>尽可能应用代码生成的自动工具。 </a:t>
            </a:r>
          </a:p>
          <a:p>
            <a:pPr marL="609600" indent="-609600" eaLnBrk="1" hangingPunct="1">
              <a:buFontTx/>
              <a:buAutoNum type="arabicParenBoth"/>
            </a:pPr>
            <a:r>
              <a:rPr lang="zh-CN" altLang="en-US" sz="2800">
                <a:latin typeface="楷体_GB2312" pitchFamily="49" charset="-122"/>
                <a:ea typeface="楷体_GB2312" pitchFamily="49" charset="-122"/>
              </a:rPr>
              <a:t>可维护性。  </a:t>
            </a:r>
          </a:p>
        </p:txBody>
      </p:sp>
      <p:sp>
        <p:nvSpPr>
          <p:cNvPr id="2" name="Title 1">
            <a:extLst>
              <a:ext uri="{FF2B5EF4-FFF2-40B4-BE49-F238E27FC236}">
                <a16:creationId xmlns:a16="http://schemas.microsoft.com/office/drawing/2014/main" id="{D88AF4EA-7FA8-A04A-A3C4-5E83C128F4E6}"/>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5648AB8B-E832-164C-96EE-73C23776EE75}"/>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55943E83-55E8-8641-B029-274E5939A87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A7F1280E-0BEC-2046-BFFD-5BDB9EF4F251}"/>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12976904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AB0AF0F1-B251-F74E-9B1B-B1D00001BF5B}"/>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6866" name="TextBox 7">
            <a:extLst>
              <a:ext uri="{FF2B5EF4-FFF2-40B4-BE49-F238E27FC236}">
                <a16:creationId xmlns:a16="http://schemas.microsoft.com/office/drawing/2014/main" id="{639483AA-E79E-FF46-8179-51FE1EB66E71}"/>
              </a:ext>
            </a:extLst>
          </p:cNvPr>
          <p:cNvSpPr txBox="1">
            <a:spLocks noChangeArrowheads="1"/>
          </p:cNvSpPr>
          <p:nvPr/>
        </p:nvSpPr>
        <p:spPr bwMode="auto">
          <a:xfrm>
            <a:off x="519113" y="1260475"/>
            <a:ext cx="8156575" cy="447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400"/>
              </a:lnSpc>
              <a:spcBef>
                <a:spcPts val="600"/>
              </a:spcBef>
              <a:buFontTx/>
              <a:buNone/>
            </a:pPr>
            <a:r>
              <a:rPr lang="en-US" altLang="zh-CN" sz="2400" b="1">
                <a:latin typeface="宋体" panose="02010600030101010101" pitchFamily="2" charset="-122"/>
              </a:rPr>
              <a:t>(2) </a:t>
            </a:r>
            <a:r>
              <a:rPr lang="zh-CN" altLang="en-US" sz="2400" b="1">
                <a:latin typeface="宋体" panose="02010600030101010101" pitchFamily="2" charset="-122"/>
              </a:rPr>
              <a:t>存储器效率</a:t>
            </a:r>
            <a:endParaRPr lang="en-US" altLang="zh-CN" sz="2400" b="1">
              <a:latin typeface="宋体" panose="02010600030101010101" pitchFamily="2" charset="-122"/>
            </a:endParaRPr>
          </a:p>
          <a:p>
            <a:pPr>
              <a:lnSpc>
                <a:spcPts val="3400"/>
              </a:lnSpc>
              <a:spcBef>
                <a:spcPct val="0"/>
              </a:spcBef>
              <a:buSzPct val="70000"/>
              <a:buFont typeface="Wingdings" pitchFamily="2" charset="2"/>
              <a:buChar char="l"/>
            </a:pPr>
            <a:r>
              <a:rPr lang="zh-CN" altLang="zh-CN" sz="2400">
                <a:latin typeface="宋体" panose="02010600030101010101" pitchFamily="2" charset="-122"/>
              </a:rPr>
              <a:t>在大型计算机中必须考虑操作系统页式调度的特点，一般说来，使用能保持功能域的结构化控制结构，是提高效率的好方法。</a:t>
            </a:r>
          </a:p>
          <a:p>
            <a:pPr>
              <a:lnSpc>
                <a:spcPts val="3400"/>
              </a:lnSpc>
              <a:spcBef>
                <a:spcPct val="0"/>
              </a:spcBef>
              <a:buSzPct val="70000"/>
              <a:buFont typeface="Wingdings" pitchFamily="2" charset="2"/>
              <a:buChar char="l"/>
            </a:pPr>
            <a:r>
              <a:rPr lang="zh-CN" altLang="zh-CN" sz="2400">
                <a:latin typeface="宋体" panose="02010600030101010101" pitchFamily="2" charset="-122"/>
              </a:rPr>
              <a:t>在微处理机中如果要求使用最少的存储单元，则应选用有紧缩存储器特性的编译程序，在非常必要时可以使用汇编语言。</a:t>
            </a:r>
          </a:p>
          <a:p>
            <a:pPr>
              <a:lnSpc>
                <a:spcPts val="3400"/>
              </a:lnSpc>
              <a:spcBef>
                <a:spcPct val="0"/>
              </a:spcBef>
              <a:buSzPct val="70000"/>
              <a:buFont typeface="Wingdings" pitchFamily="2" charset="2"/>
              <a:buChar char="l"/>
            </a:pPr>
            <a:r>
              <a:rPr lang="zh-CN" altLang="zh-CN" sz="2400">
                <a:latin typeface="宋体" panose="02010600030101010101" pitchFamily="2" charset="-122"/>
              </a:rPr>
              <a:t>提高执行效率的技术通常也能提高存储器效率。提高存储器效率的关键同样是“简单”。</a:t>
            </a:r>
            <a:endParaRPr lang="en-US" altLang="zh-CN" sz="2400" b="1">
              <a:latin typeface="宋体" panose="02010600030101010101" pitchFamily="2" charset="-122"/>
            </a:endParaRPr>
          </a:p>
        </p:txBody>
      </p:sp>
      <p:sp>
        <p:nvSpPr>
          <p:cNvPr id="36867" name="1 Título">
            <a:extLst>
              <a:ext uri="{FF2B5EF4-FFF2-40B4-BE49-F238E27FC236}">
                <a16:creationId xmlns:a16="http://schemas.microsoft.com/office/drawing/2014/main" id="{5280E914-04FD-E74C-B316-E6FB70C5F37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6868" name="1 Título">
            <a:extLst>
              <a:ext uri="{FF2B5EF4-FFF2-40B4-BE49-F238E27FC236}">
                <a16:creationId xmlns:a16="http://schemas.microsoft.com/office/drawing/2014/main" id="{01BBDD79-A039-0C4B-89A6-C7906A357A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57D11CE7-E491-2B41-B2CA-2F59AAE9A096}"/>
              </a:ext>
            </a:extLst>
          </p:cNvPr>
          <p:cNvSpPr>
            <a:spLocks noGrp="1"/>
          </p:cNvSpPr>
          <p:nvPr>
            <p:ph type="title"/>
          </p:nvPr>
        </p:nvSpPr>
        <p:spPr>
          <a:xfrm>
            <a:off x="457200" y="-26988"/>
            <a:ext cx="8229600" cy="1143001"/>
          </a:xfrm>
        </p:spPr>
        <p:txBody>
          <a:bodyPr/>
          <a:lstStyle/>
          <a:p>
            <a:pPr>
              <a:defRPr/>
            </a:pPr>
            <a:r>
              <a:rPr lang="en-US" altLang="zh-CN" b="1" dirty="0">
                <a:latin typeface="+mn-ea"/>
                <a:ea typeface="+mn-ea"/>
              </a:rPr>
              <a:t>7.1 </a:t>
            </a:r>
            <a:r>
              <a:rPr lang="zh-CN" altLang="en-US" b="1" dirty="0">
                <a:latin typeface="+mn-ea"/>
                <a:ea typeface="+mn-ea"/>
              </a:rPr>
              <a:t>编码</a:t>
            </a:r>
          </a:p>
        </p:txBody>
      </p:sp>
      <p:sp>
        <p:nvSpPr>
          <p:cNvPr id="38914" name="TextBox 7">
            <a:extLst>
              <a:ext uri="{FF2B5EF4-FFF2-40B4-BE49-F238E27FC236}">
                <a16:creationId xmlns:a16="http://schemas.microsoft.com/office/drawing/2014/main" id="{AF79D7D8-4E3D-0545-ADB1-A4200B674394}"/>
              </a:ext>
            </a:extLst>
          </p:cNvPr>
          <p:cNvSpPr txBox="1">
            <a:spLocks noChangeArrowheads="1"/>
          </p:cNvSpPr>
          <p:nvPr/>
        </p:nvSpPr>
        <p:spPr bwMode="auto">
          <a:xfrm>
            <a:off x="519113" y="1257300"/>
            <a:ext cx="8301037" cy="461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en-US" altLang="zh-CN" sz="2400" b="1">
                <a:latin typeface="宋体" panose="02010600030101010101" pitchFamily="2" charset="-122"/>
              </a:rPr>
              <a:t>5.</a:t>
            </a:r>
            <a:r>
              <a:rPr lang="zh-CN" altLang="en-US" sz="2400" b="1">
                <a:latin typeface="宋体" panose="02010600030101010101" pitchFamily="2" charset="-122"/>
              </a:rPr>
              <a:t>效率</a:t>
            </a:r>
            <a:endParaRPr lang="en-US" altLang="zh-CN" sz="2400" b="1">
              <a:latin typeface="宋体" panose="02010600030101010101" pitchFamily="2" charset="-122"/>
            </a:endParaRPr>
          </a:p>
          <a:p>
            <a:pPr eaLnBrk="1" hangingPunct="1">
              <a:lnSpc>
                <a:spcPts val="3100"/>
              </a:lnSpc>
              <a:spcBef>
                <a:spcPts val="600"/>
              </a:spcBef>
              <a:buFontTx/>
              <a:buNone/>
            </a:pPr>
            <a:r>
              <a:rPr lang="en-US" altLang="zh-CN" sz="2400" b="1">
                <a:latin typeface="宋体" panose="02010600030101010101" pitchFamily="2" charset="-122"/>
              </a:rPr>
              <a:t>(3) </a:t>
            </a:r>
            <a:r>
              <a:rPr lang="zh-CN" altLang="en-US" sz="2400" b="1">
                <a:latin typeface="宋体" panose="02010600030101010101" pitchFamily="2" charset="-122"/>
              </a:rPr>
              <a:t>输入输出的效率</a:t>
            </a:r>
            <a:endParaRPr lang="en-US" altLang="zh-CN" sz="2400" b="1">
              <a:latin typeface="宋体" panose="02010600030101010101" pitchFamily="2" charset="-122"/>
            </a:endParaRPr>
          </a:p>
          <a:p>
            <a:pPr eaLnBrk="1" hangingPunct="1">
              <a:lnSpc>
                <a:spcPts val="31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简单清晰是提高人机通信效率的关键。从写程序的角度看，却有些简单的原则可以提高输入输出的效率。</a:t>
            </a:r>
            <a:endParaRPr lang="en-US"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所有输入输出都应该有缓冲，以减少用于通信的额外开销</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对二级存储器</a:t>
            </a:r>
            <a:r>
              <a:rPr lang="en-US" altLang="zh-CN" sz="2400">
                <a:latin typeface="宋体" panose="02010600030101010101" pitchFamily="2" charset="-122"/>
              </a:rPr>
              <a:t>(</a:t>
            </a:r>
            <a:r>
              <a:rPr lang="zh-CN" altLang="zh-CN" sz="2400">
                <a:latin typeface="宋体" panose="02010600030101010101" pitchFamily="2" charset="-122"/>
              </a:rPr>
              <a:t>如磁盘</a:t>
            </a:r>
            <a:r>
              <a:rPr lang="en-US" altLang="zh-CN" sz="2400">
                <a:latin typeface="宋体" panose="02010600030101010101" pitchFamily="2" charset="-122"/>
              </a:rPr>
              <a:t>)</a:t>
            </a:r>
            <a:r>
              <a:rPr lang="zh-CN" altLang="zh-CN" sz="2400">
                <a:latin typeface="宋体" panose="02010600030101010101" pitchFamily="2" charset="-122"/>
              </a:rPr>
              <a:t>应选用最简单的访问方法</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二级存储器的输入输出应该以信息组为单位进行</a:t>
            </a:r>
            <a:r>
              <a:rPr lang="zh-CN" altLang="en-US" sz="2400">
                <a:latin typeface="宋体" panose="02010600030101010101" pitchFamily="2" charset="-122"/>
              </a:rPr>
              <a:t>；</a:t>
            </a:r>
            <a:endParaRPr lang="zh-CN" altLang="zh-CN" sz="2400">
              <a:latin typeface="宋体" panose="02010600030101010101" pitchFamily="2" charset="-122"/>
            </a:endParaRPr>
          </a:p>
          <a:p>
            <a:pPr>
              <a:lnSpc>
                <a:spcPts val="3100"/>
              </a:lnSpc>
              <a:spcBef>
                <a:spcPct val="0"/>
              </a:spcBef>
              <a:buSzPct val="70000"/>
              <a:buFont typeface="Wingdings" pitchFamily="2" charset="2"/>
              <a:buChar char="l"/>
            </a:pPr>
            <a:r>
              <a:rPr lang="zh-CN" altLang="zh-CN" sz="2400">
                <a:latin typeface="宋体" panose="02010600030101010101" pitchFamily="2" charset="-122"/>
              </a:rPr>
              <a:t>如果“超高效的”输入输出很难被人理解，则不应采用这种方法。</a:t>
            </a:r>
          </a:p>
          <a:p>
            <a:pPr>
              <a:lnSpc>
                <a:spcPts val="3100"/>
              </a:lnSpc>
              <a:spcBef>
                <a:spcPct val="0"/>
              </a:spcBef>
              <a:buFontTx/>
              <a:buNone/>
            </a:pPr>
            <a:r>
              <a:rPr lang="en-US" altLang="zh-CN" sz="2400">
                <a:latin typeface="宋体" panose="02010600030101010101" pitchFamily="2" charset="-122"/>
              </a:rPr>
              <a:t>    </a:t>
            </a:r>
            <a:r>
              <a:rPr lang="zh-CN" altLang="zh-CN" sz="2400">
                <a:latin typeface="宋体" panose="02010600030101010101" pitchFamily="2" charset="-122"/>
              </a:rPr>
              <a:t>这些原则对于软件工程的设计和编码两个阶段都适用。</a:t>
            </a:r>
            <a:endParaRPr lang="en-US" altLang="zh-CN" sz="2400" b="1">
              <a:latin typeface="宋体" panose="02010600030101010101" pitchFamily="2" charset="-122"/>
            </a:endParaRPr>
          </a:p>
        </p:txBody>
      </p:sp>
      <p:sp>
        <p:nvSpPr>
          <p:cNvPr id="38915" name="1 Título">
            <a:extLst>
              <a:ext uri="{FF2B5EF4-FFF2-40B4-BE49-F238E27FC236}">
                <a16:creationId xmlns:a16="http://schemas.microsoft.com/office/drawing/2014/main" id="{5F2B9746-72F6-FC46-8C6D-01CEA5E20D4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38916" name="1 Título">
            <a:extLst>
              <a:ext uri="{FF2B5EF4-FFF2-40B4-BE49-F238E27FC236}">
                <a16:creationId xmlns:a16="http://schemas.microsoft.com/office/drawing/2014/main" id="{0F36A5CA-A701-4942-9E22-B113D7C66D9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7.1.2 </a:t>
            </a:r>
            <a:r>
              <a:rPr lang="zh-CN" altLang="en-US" sz="2400">
                <a:solidFill>
                  <a:srgbClr val="D9D9D9"/>
                </a:solidFill>
                <a:latin typeface="宋体" panose="02010600030101010101" pitchFamily="2" charset="-122"/>
              </a:rPr>
              <a:t>编码风格</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6C38C9C-6B4C-7041-B655-08207C3A092B}"/>
              </a:ext>
            </a:extLst>
          </p:cNvPr>
          <p:cNvSpPr txBox="1">
            <a:spLocks/>
          </p:cNvSpPr>
          <p:nvPr/>
        </p:nvSpPr>
        <p:spPr>
          <a:xfrm>
            <a:off x="684213" y="355600"/>
            <a:ext cx="7704137"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latin typeface="+mn-ea"/>
                <a:ea typeface="+mn-ea"/>
              </a:rPr>
              <a:t>主要内容</a:t>
            </a:r>
            <a:endParaRPr lang="es-HN" b="1" dirty="0">
              <a:latin typeface="+mn-ea"/>
              <a:ea typeface="+mn-ea"/>
            </a:endParaRPr>
          </a:p>
        </p:txBody>
      </p:sp>
      <p:sp>
        <p:nvSpPr>
          <p:cNvPr id="40962" name="2 Subtítulo">
            <a:extLst>
              <a:ext uri="{FF2B5EF4-FFF2-40B4-BE49-F238E27FC236}">
                <a16:creationId xmlns:a16="http://schemas.microsoft.com/office/drawing/2014/main" id="{6DA5DA6F-49F8-9D4A-84B4-4DCD415E6263}"/>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40963" name="1 Título">
            <a:extLst>
              <a:ext uri="{FF2B5EF4-FFF2-40B4-BE49-F238E27FC236}">
                <a16:creationId xmlns:a16="http://schemas.microsoft.com/office/drawing/2014/main" id="{598F3B94-3DCA-DB49-9ED9-98A279F3465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 </a:t>
            </a:r>
            <a:r>
              <a:rPr lang="zh-CN" altLang="en-US" sz="2400">
                <a:solidFill>
                  <a:srgbClr val="D9D9D9"/>
                </a:solidFill>
                <a:latin typeface="宋体" panose="02010600030101010101" pitchFamily="2" charset="-122"/>
              </a:rPr>
              <a:t>软件测试基础</a:t>
            </a:r>
          </a:p>
        </p:txBody>
      </p:sp>
      <p:pic>
        <p:nvPicPr>
          <p:cNvPr id="40964" name="Imagen 5">
            <a:extLst>
              <a:ext uri="{FF2B5EF4-FFF2-40B4-BE49-F238E27FC236}">
                <a16:creationId xmlns:a16="http://schemas.microsoft.com/office/drawing/2014/main" id="{86CDD9AF-C847-8F46-9048-32C0C98B63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Imagen 5">
            <a:extLst>
              <a:ext uri="{FF2B5EF4-FFF2-40B4-BE49-F238E27FC236}">
                <a16:creationId xmlns:a16="http://schemas.microsoft.com/office/drawing/2014/main" id="{F2E4446C-F481-4148-941D-0ABEDA914D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3">
            <a:hlinkClick r:id="rId5" action="ppaction://hlinksldjump"/>
            <a:extLst>
              <a:ext uri="{FF2B5EF4-FFF2-40B4-BE49-F238E27FC236}">
                <a16:creationId xmlns:a16="http://schemas.microsoft.com/office/drawing/2014/main" id="{25E030F0-7FD3-F841-844A-00874D1740D3}"/>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7" name="TextBox 4">
            <a:extLst>
              <a:ext uri="{FF2B5EF4-FFF2-40B4-BE49-F238E27FC236}">
                <a16:creationId xmlns:a16="http://schemas.microsoft.com/office/drawing/2014/main" id="{6C9775F2-8DB8-9545-8B47-11EEB431B033}"/>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8" name="TextBox 5">
            <a:extLst>
              <a:ext uri="{FF2B5EF4-FFF2-40B4-BE49-F238E27FC236}">
                <a16:creationId xmlns:a16="http://schemas.microsoft.com/office/drawing/2014/main" id="{C324DEC0-B3C1-D942-B4D1-742B2782ABE0}"/>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69" name="TextBox 6">
            <a:extLst>
              <a:ext uri="{FF2B5EF4-FFF2-40B4-BE49-F238E27FC236}">
                <a16:creationId xmlns:a16="http://schemas.microsoft.com/office/drawing/2014/main" id="{5E343891-CEC8-3F40-BC71-15817682BBC7}"/>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40970" name="Rectangle 3">
            <a:extLst>
              <a:ext uri="{FF2B5EF4-FFF2-40B4-BE49-F238E27FC236}">
                <a16:creationId xmlns:a16="http://schemas.microsoft.com/office/drawing/2014/main" id="{7AA91644-C0E2-4441-9B92-F8CDC9B2C4C7}"/>
              </a:ext>
            </a:extLst>
          </p:cNvPr>
          <p:cNvSpPr txBox="1">
            <a:spLocks noChangeArrowheads="1"/>
          </p:cNvSpPr>
          <p:nvPr/>
        </p:nvSpPr>
        <p:spPr bwMode="auto">
          <a:xfrm>
            <a:off x="539750" y="1292225"/>
            <a:ext cx="81359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6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7.1   </a:t>
            </a:r>
            <a:r>
              <a:rPr kumimoji="1" lang="zh-CN" altLang="en-US" sz="2400" b="1">
                <a:latin typeface="宋体" panose="02010600030101010101" pitchFamily="2" charset="-122"/>
              </a:rPr>
              <a:t>编码</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7.2   </a:t>
            </a:r>
            <a:r>
              <a:rPr kumimoji="1" lang="zh-CN" altLang="en-US" sz="2400" b="1">
                <a:latin typeface="宋体" panose="02010600030101010101" pitchFamily="2" charset="-122"/>
              </a:rPr>
              <a:t>软件测试基础</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7.3   </a:t>
            </a:r>
            <a:r>
              <a:rPr kumimoji="1" lang="zh-CN" altLang="en-US" sz="2400" b="1">
                <a:latin typeface="宋体" panose="02010600030101010101" pitchFamily="2" charset="-122"/>
              </a:rPr>
              <a:t>单元测试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7.4   </a:t>
            </a:r>
            <a:r>
              <a:rPr kumimoji="1" lang="zh-CN" altLang="en-US" sz="2400" b="1">
                <a:latin typeface="宋体" panose="02010600030101010101" pitchFamily="2" charset="-122"/>
              </a:rPr>
              <a:t>集成测试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7.5   </a:t>
            </a:r>
            <a:r>
              <a:rPr kumimoji="1" lang="zh-CN" altLang="en-US" sz="2400" b="1">
                <a:latin typeface="宋体" panose="02010600030101010101" pitchFamily="2" charset="-122"/>
              </a:rPr>
              <a:t>确认测试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7.6   </a:t>
            </a:r>
            <a:r>
              <a:rPr kumimoji="1" lang="zh-CN" altLang="en-US" sz="2400" b="1">
                <a:latin typeface="宋体" panose="02010600030101010101" pitchFamily="2" charset="-122"/>
              </a:rPr>
              <a:t>白盒测试技术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7.7   </a:t>
            </a:r>
            <a:r>
              <a:rPr kumimoji="1" lang="zh-CN" altLang="en-US" sz="2400" b="1">
                <a:latin typeface="宋体" panose="02010600030101010101" pitchFamily="2" charset="-122"/>
              </a:rPr>
              <a:t>黑盒测试技术</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7.8   </a:t>
            </a:r>
            <a:r>
              <a:rPr kumimoji="1" lang="zh-CN" altLang="en-US" sz="2400" b="1">
                <a:latin typeface="宋体" panose="02010600030101010101" pitchFamily="2" charset="-122"/>
              </a:rPr>
              <a:t>调试</a:t>
            </a:r>
            <a:endParaRPr kumimoji="1" lang="en-US" altLang="zh-CN" sz="2400" b="1">
              <a:latin typeface="宋体" panose="02010600030101010101" pitchFamily="2" charset="-122"/>
            </a:endParaRPr>
          </a:p>
          <a:p>
            <a:pPr eaLnBrk="1" hangingPunct="1">
              <a:lnSpc>
                <a:spcPts val="2600"/>
              </a:lnSpc>
              <a:spcBef>
                <a:spcPct val="50000"/>
              </a:spcBef>
              <a:buFont typeface="Wingdings" pitchFamily="2" charset="2"/>
              <a:buNone/>
            </a:pPr>
            <a:r>
              <a:rPr kumimoji="1" lang="en-US" altLang="zh-CN" sz="2400" b="1">
                <a:latin typeface="宋体" panose="02010600030101010101" pitchFamily="2" charset="-122"/>
              </a:rPr>
              <a:t>   7.9   </a:t>
            </a:r>
            <a:r>
              <a:rPr kumimoji="1" lang="zh-CN" altLang="en-US" sz="2400" b="1">
                <a:latin typeface="宋体" panose="02010600030101010101" pitchFamily="2" charset="-122"/>
              </a:rPr>
              <a:t>软件可靠性</a:t>
            </a:r>
          </a:p>
        </p:txBody>
      </p:sp>
      <p:sp>
        <p:nvSpPr>
          <p:cNvPr id="40971" name="1 Título">
            <a:extLst>
              <a:ext uri="{FF2B5EF4-FFF2-40B4-BE49-F238E27FC236}">
                <a16:creationId xmlns:a16="http://schemas.microsoft.com/office/drawing/2014/main" id="{CDAB1899-A7B0-2F4B-A1A3-45146FBCEFF5}"/>
              </a:ext>
            </a:extLst>
          </p:cNvPr>
          <p:cNvSpPr txBox="1">
            <a:spLocks/>
          </p:cNvSpPr>
          <p:nvPr/>
        </p:nvSpPr>
        <p:spPr bwMode="auto">
          <a:xfrm>
            <a:off x="0" y="6300788"/>
            <a:ext cx="2316163"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13" name="矩形 12">
            <a:extLst>
              <a:ext uri="{FF2B5EF4-FFF2-40B4-BE49-F238E27FC236}">
                <a16:creationId xmlns:a16="http://schemas.microsoft.com/office/drawing/2014/main" id="{307F8A33-290C-CA41-8056-3F070A602034}"/>
              </a:ext>
            </a:extLst>
          </p:cNvPr>
          <p:cNvSpPr/>
          <p:nvPr/>
        </p:nvSpPr>
        <p:spPr>
          <a:xfrm>
            <a:off x="862013" y="170021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4" name="等腰三角形 13">
            <a:extLst>
              <a:ext uri="{FF2B5EF4-FFF2-40B4-BE49-F238E27FC236}">
                <a16:creationId xmlns:a16="http://schemas.microsoft.com/office/drawing/2014/main" id="{71285AB6-5CF1-C042-AF95-42479210C8FE}"/>
              </a:ext>
            </a:extLst>
          </p:cNvPr>
          <p:cNvSpPr/>
          <p:nvPr/>
        </p:nvSpPr>
        <p:spPr>
          <a:xfrm rot="5400000">
            <a:off x="269875" y="1785938"/>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3">
            <a:extLst>
              <a:ext uri="{FF2B5EF4-FFF2-40B4-BE49-F238E27FC236}">
                <a16:creationId xmlns:a16="http://schemas.microsoft.com/office/drawing/2014/main" id="{624CAC93-7567-CF41-B4E6-DB5679972C8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3010" name="内容占位符 4">
            <a:extLst>
              <a:ext uri="{FF2B5EF4-FFF2-40B4-BE49-F238E27FC236}">
                <a16:creationId xmlns:a16="http://schemas.microsoft.com/office/drawing/2014/main" id="{B91B55C7-956D-B844-858C-AFAF230A05ED}"/>
              </a:ext>
            </a:extLst>
          </p:cNvPr>
          <p:cNvSpPr>
            <a:spLocks noGrp="1"/>
          </p:cNvSpPr>
          <p:nvPr>
            <p:ph idx="1"/>
          </p:nvPr>
        </p:nvSpPr>
        <p:spPr>
          <a:xfrm>
            <a:off x="395288" y="116840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7.2.1.</a:t>
            </a:r>
            <a:r>
              <a:rPr lang="zh-CN" altLang="en-US" b="1"/>
              <a:t>软件测试的目标</a:t>
            </a:r>
          </a:p>
        </p:txBody>
      </p:sp>
      <p:sp>
        <p:nvSpPr>
          <p:cNvPr id="43011" name="TextBox 7">
            <a:extLst>
              <a:ext uri="{FF2B5EF4-FFF2-40B4-BE49-F238E27FC236}">
                <a16:creationId xmlns:a16="http://schemas.microsoft.com/office/drawing/2014/main" id="{452AD6AA-614F-E442-BC5A-A47F1D89BE26}"/>
              </a:ext>
            </a:extLst>
          </p:cNvPr>
          <p:cNvSpPr txBox="1">
            <a:spLocks noChangeArrowheads="1"/>
          </p:cNvSpPr>
          <p:nvPr/>
        </p:nvSpPr>
        <p:spPr bwMode="auto">
          <a:xfrm>
            <a:off x="323850" y="1773238"/>
            <a:ext cx="8516938"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a:latin typeface="宋体" panose="02010600030101010101" pitchFamily="2" charset="-122"/>
              </a:rPr>
              <a:t>    G.Myers</a:t>
            </a:r>
            <a:r>
              <a:rPr lang="zh-CN" altLang="zh-CN" sz="2400">
                <a:latin typeface="宋体" panose="02010600030101010101" pitchFamily="2" charset="-122"/>
              </a:rPr>
              <a:t>给出</a:t>
            </a:r>
            <a:r>
              <a:rPr lang="zh-CN" altLang="en-US" sz="2400">
                <a:latin typeface="宋体" panose="02010600030101010101" pitchFamily="2" charset="-122"/>
              </a:rPr>
              <a:t>的</a:t>
            </a:r>
            <a:r>
              <a:rPr lang="zh-CN" altLang="zh-CN" sz="2400">
                <a:latin typeface="宋体" panose="02010600030101010101" pitchFamily="2" charset="-122"/>
              </a:rPr>
              <a:t>关于测试的一些规则</a:t>
            </a:r>
            <a:r>
              <a:rPr lang="zh-CN" altLang="en-US" sz="2400">
                <a:latin typeface="宋体" panose="02010600030101010101" pitchFamily="2" charset="-122"/>
              </a:rPr>
              <a:t>如下：</a:t>
            </a:r>
            <a:endParaRPr lang="en-US" altLang="zh-CN" sz="2400">
              <a:latin typeface="宋体" panose="02010600030101010101" pitchFamily="2" charset="-122"/>
            </a:endParaRPr>
          </a:p>
          <a:p>
            <a:pPr>
              <a:lnSpc>
                <a:spcPts val="3200"/>
              </a:lnSpc>
              <a:spcBef>
                <a:spcPct val="0"/>
              </a:spcBef>
              <a:buSzPct val="70000"/>
              <a:buFont typeface="Wingdings" pitchFamily="2" charset="2"/>
              <a:buChar char="l"/>
            </a:pPr>
            <a:r>
              <a:rPr lang="zh-CN" altLang="zh-CN" sz="2400">
                <a:latin typeface="宋体" panose="02010600030101010101" pitchFamily="2" charset="-122"/>
              </a:rPr>
              <a:t>测试是为了发现程序中的错误而执行程序的过程。</a:t>
            </a:r>
          </a:p>
          <a:p>
            <a:pPr>
              <a:lnSpc>
                <a:spcPts val="3200"/>
              </a:lnSpc>
              <a:spcBef>
                <a:spcPct val="0"/>
              </a:spcBef>
              <a:buSzPct val="70000"/>
              <a:buFont typeface="Wingdings" pitchFamily="2" charset="2"/>
              <a:buChar char="l"/>
            </a:pPr>
            <a:r>
              <a:rPr lang="zh-CN" altLang="zh-CN" sz="2400">
                <a:latin typeface="宋体" panose="02010600030101010101" pitchFamily="2" charset="-122"/>
              </a:rPr>
              <a:t>好的测试方案是极可能发现迄今为止尚未发现的错误的测试方案。</a:t>
            </a:r>
          </a:p>
          <a:p>
            <a:pPr>
              <a:lnSpc>
                <a:spcPts val="3200"/>
              </a:lnSpc>
              <a:spcBef>
                <a:spcPct val="0"/>
              </a:spcBef>
              <a:buSzPct val="70000"/>
              <a:buFont typeface="Wingdings" pitchFamily="2" charset="2"/>
              <a:buChar char="l"/>
            </a:pPr>
            <a:r>
              <a:rPr lang="zh-CN" altLang="zh-CN" sz="2400">
                <a:latin typeface="宋体" panose="02010600030101010101" pitchFamily="2" charset="-122"/>
              </a:rPr>
              <a:t>成功的测试是发现了至今为止尚未发现的错误的测试。</a:t>
            </a:r>
          </a:p>
          <a:p>
            <a:pPr eaLnBrk="1" hangingPunct="1">
              <a:lnSpc>
                <a:spcPts val="3200"/>
              </a:lnSpc>
              <a:spcBef>
                <a:spcPts val="600"/>
              </a:spcBef>
              <a:buFontTx/>
              <a:buNone/>
            </a:pPr>
            <a:r>
              <a:rPr lang="en-US" altLang="zh-CN" sz="2400">
                <a:latin typeface="宋体" panose="02010600030101010101" pitchFamily="2" charset="-122"/>
              </a:rPr>
              <a:t>    </a:t>
            </a:r>
            <a:r>
              <a:rPr lang="zh-CN" altLang="zh-CN" sz="2400" b="1">
                <a:solidFill>
                  <a:schemeClr val="accent2"/>
                </a:solidFill>
                <a:latin typeface="宋体" panose="02010600030101010101" pitchFamily="2" charset="-122"/>
              </a:rPr>
              <a:t>测试</a:t>
            </a:r>
            <a:r>
              <a:rPr lang="zh-CN" altLang="zh-CN" sz="2400">
                <a:latin typeface="宋体" panose="02010600030101010101" pitchFamily="2" charset="-122"/>
              </a:rPr>
              <a:t>的正确定义是“为了发现程序中的错误而执行程序的过程”。应该认识到测试决不能证明程序是正确的。即使经过了最严格的测试之后，仍然可能还有没被发现的错误潜藏在程序中。</a:t>
            </a:r>
            <a:r>
              <a:rPr lang="zh-CN" altLang="en-US" sz="2400">
                <a:latin typeface="宋体" panose="02010600030101010101" pitchFamily="2" charset="-122"/>
              </a:rPr>
              <a:t>另外，</a:t>
            </a:r>
            <a:r>
              <a:rPr lang="zh-CN" altLang="zh-CN" sz="2400">
                <a:latin typeface="宋体" panose="02010600030101010101" pitchFamily="2" charset="-122"/>
              </a:rPr>
              <a:t>在综合测试阶段通常由其他人员组成测试小组来完成测试工作。</a:t>
            </a:r>
            <a:endParaRPr lang="en-US" altLang="zh-CN" sz="2400" b="1">
              <a:latin typeface="宋体" panose="02010600030101010101" pitchFamily="2" charset="-122"/>
            </a:endParaRPr>
          </a:p>
        </p:txBody>
      </p:sp>
      <p:sp>
        <p:nvSpPr>
          <p:cNvPr id="43012" name="1 Título">
            <a:extLst>
              <a:ext uri="{FF2B5EF4-FFF2-40B4-BE49-F238E27FC236}">
                <a16:creationId xmlns:a16="http://schemas.microsoft.com/office/drawing/2014/main" id="{7849CF36-2050-4543-A950-23EC3DBEE85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3013" name="1 Título">
            <a:extLst>
              <a:ext uri="{FF2B5EF4-FFF2-40B4-BE49-F238E27FC236}">
                <a16:creationId xmlns:a16="http://schemas.microsoft.com/office/drawing/2014/main" id="{1B238E29-D9FA-6C45-957E-E56D2D39F30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7.2.1 </a:t>
            </a:r>
            <a:r>
              <a:rPr lang="zh-CN" altLang="en-US" sz="2400">
                <a:solidFill>
                  <a:srgbClr val="D9D9D9"/>
                </a:solidFill>
                <a:latin typeface="宋体" panose="02010600030101010101" pitchFamily="2" charset="-122"/>
              </a:rPr>
              <a:t>软件测试的目标</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
            <a:extLst>
              <a:ext uri="{FF2B5EF4-FFF2-40B4-BE49-F238E27FC236}">
                <a16:creationId xmlns:a16="http://schemas.microsoft.com/office/drawing/2014/main" id="{F00FEBAF-E2B5-604D-BB75-6EDA7E34B761}"/>
              </a:ext>
            </a:extLst>
          </p:cNvPr>
          <p:cNvSpPr>
            <a:spLocks noGrp="1"/>
          </p:cNvSpPr>
          <p:nvPr>
            <p:ph type="title"/>
          </p:nvPr>
        </p:nvSpPr>
        <p:spPr>
          <a:xfrm>
            <a:off x="457200" y="44450"/>
            <a:ext cx="8229600" cy="1143000"/>
          </a:xfrm>
        </p:spPr>
        <p:txBody>
          <a:body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
        <p:nvSpPr>
          <p:cNvPr id="45058" name="内容占位符 4">
            <a:extLst>
              <a:ext uri="{FF2B5EF4-FFF2-40B4-BE49-F238E27FC236}">
                <a16:creationId xmlns:a16="http://schemas.microsoft.com/office/drawing/2014/main" id="{03AA3882-24FD-494A-B215-9823AE058A8B}"/>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
        <p:nvSpPr>
          <p:cNvPr id="45059" name="TextBox 7">
            <a:extLst>
              <a:ext uri="{FF2B5EF4-FFF2-40B4-BE49-F238E27FC236}">
                <a16:creationId xmlns:a16="http://schemas.microsoft.com/office/drawing/2014/main" id="{B0C6256F-E7CC-0649-99CA-2547DF222773}"/>
              </a:ext>
            </a:extLst>
          </p:cNvPr>
          <p:cNvSpPr txBox="1">
            <a:spLocks noChangeArrowheads="1"/>
          </p:cNvSpPr>
          <p:nvPr/>
        </p:nvSpPr>
        <p:spPr bwMode="auto">
          <a:xfrm>
            <a:off x="323850" y="1989138"/>
            <a:ext cx="8424863" cy="374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zh-CN" altLang="en-US" sz="2400">
                <a:latin typeface="宋体" panose="02010600030101010101" pitchFamily="2" charset="-122"/>
              </a:rPr>
              <a:t>  主要的软件测试准则如下：</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所有测试都应该能追溯到用户需求</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应该远在测试开始之前就制定出测试计划</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把</a:t>
            </a:r>
            <a:r>
              <a:rPr lang="en-US" altLang="zh-CN" sz="2400">
                <a:latin typeface="宋体" panose="02010600030101010101" pitchFamily="2" charset="-122"/>
              </a:rPr>
              <a:t>Pareto</a:t>
            </a:r>
            <a:r>
              <a:rPr lang="zh-CN" altLang="zh-CN" sz="2400">
                <a:latin typeface="宋体" panose="02010600030101010101" pitchFamily="2" charset="-122"/>
              </a:rPr>
              <a:t>原理应用到软件测试中</a:t>
            </a:r>
            <a:r>
              <a:rPr lang="zh-CN" altLang="en-US" sz="2400" b="1">
                <a:latin typeface="宋体" panose="02010600030101010101" pitchFamily="2" charset="-122"/>
              </a:rPr>
              <a:t>；</a:t>
            </a:r>
            <a:endParaRPr lang="en-US" altLang="zh-CN" sz="2400" b="1">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应该从“小规模”测试开始，并逐步进行“大规模”测试</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穷举测试是不可能的</a:t>
            </a:r>
            <a:r>
              <a:rPr lang="zh-CN" altLang="en-US" sz="2400">
                <a:latin typeface="宋体" panose="02010600030101010101" pitchFamily="2" charset="-122"/>
              </a:rPr>
              <a:t>；</a:t>
            </a:r>
            <a:endParaRPr lang="en-US" altLang="zh-CN" sz="2400">
              <a:latin typeface="宋体" panose="02010600030101010101" pitchFamily="2" charset="-122"/>
            </a:endParaRPr>
          </a:p>
          <a:p>
            <a:pPr eaLnBrk="1" hangingPunct="1">
              <a:lnSpc>
                <a:spcPts val="3100"/>
              </a:lnSpc>
              <a:spcBef>
                <a:spcPts val="600"/>
              </a:spcBef>
              <a:buSzPct val="70000"/>
              <a:buFont typeface="Wingdings" pitchFamily="2" charset="2"/>
              <a:buChar char="l"/>
            </a:pPr>
            <a:r>
              <a:rPr lang="zh-CN" altLang="zh-CN" sz="2400">
                <a:latin typeface="宋体" panose="02010600030101010101" pitchFamily="2" charset="-122"/>
              </a:rPr>
              <a:t>为了达到最佳的测试效果，应该由独立的第三方从事测试工作</a:t>
            </a:r>
            <a:r>
              <a:rPr lang="zh-CN" altLang="en-US" sz="2400">
                <a:latin typeface="宋体" panose="02010600030101010101" pitchFamily="2" charset="-122"/>
              </a:rPr>
              <a:t>。  </a:t>
            </a:r>
            <a:endParaRPr lang="en-US" altLang="zh-CN" sz="2400">
              <a:latin typeface="宋体" panose="02010600030101010101" pitchFamily="2" charset="-122"/>
            </a:endParaRPr>
          </a:p>
        </p:txBody>
      </p:sp>
      <p:sp>
        <p:nvSpPr>
          <p:cNvPr id="45060" name="1 Título">
            <a:extLst>
              <a:ext uri="{FF2B5EF4-FFF2-40B4-BE49-F238E27FC236}">
                <a16:creationId xmlns:a16="http://schemas.microsoft.com/office/drawing/2014/main" id="{C7463304-F979-854F-BB10-9D798B0009F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5061" name="1 Título">
            <a:extLst>
              <a:ext uri="{FF2B5EF4-FFF2-40B4-BE49-F238E27FC236}">
                <a16:creationId xmlns:a16="http://schemas.microsoft.com/office/drawing/2014/main" id="{6F494FEC-66A1-094B-AACC-5444A360EA4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7.2.2 </a:t>
            </a:r>
            <a:r>
              <a:rPr lang="zh-CN" altLang="en-US" sz="2400">
                <a:solidFill>
                  <a:srgbClr val="D9D9D9"/>
                </a:solidFill>
                <a:latin typeface="宋体" panose="02010600030101010101" pitchFamily="2" charset="-122"/>
              </a:rPr>
              <a:t>软件测试准则</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DB0272C-C6D8-7546-95E4-280767D7AC2F}"/>
              </a:ext>
            </a:extLst>
          </p:cNvPr>
          <p:cNvSpPr>
            <a:spLocks noChangeArrowheads="1"/>
          </p:cNvSpPr>
          <p:nvPr/>
        </p:nvSpPr>
        <p:spPr bwMode="auto">
          <a:xfrm>
            <a:off x="373063" y="422275"/>
            <a:ext cx="85010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70000"/>
              </a:lnSpc>
            </a:pPr>
            <a:r>
              <a:rPr lang="zh-CN" altLang="en-US" sz="4000" b="1" dirty="0">
                <a:solidFill>
                  <a:srgbClr val="0070C0"/>
                </a:solidFill>
                <a:latin typeface="黑体" panose="02010609060101010101" pitchFamily="49" charset="-122"/>
                <a:ea typeface="黑体" panose="02010609060101010101" pitchFamily="49" charset="-122"/>
              </a:rPr>
              <a:t>软件生存期各阶段间需保持的正确性</a:t>
            </a:r>
          </a:p>
        </p:txBody>
      </p:sp>
      <p:grpSp>
        <p:nvGrpSpPr>
          <p:cNvPr id="2" name="Group 35">
            <a:extLst>
              <a:ext uri="{FF2B5EF4-FFF2-40B4-BE49-F238E27FC236}">
                <a16:creationId xmlns:a16="http://schemas.microsoft.com/office/drawing/2014/main" id="{6E593B61-CAA9-8049-A932-8FC9817B2E3B}"/>
              </a:ext>
            </a:extLst>
          </p:cNvPr>
          <p:cNvGrpSpPr>
            <a:grpSpLocks/>
          </p:cNvGrpSpPr>
          <p:nvPr/>
        </p:nvGrpSpPr>
        <p:grpSpPr bwMode="auto">
          <a:xfrm>
            <a:off x="2138363" y="1149350"/>
            <a:ext cx="2041525" cy="1258888"/>
            <a:chOff x="1347" y="724"/>
            <a:chExt cx="1286" cy="793"/>
          </a:xfrm>
        </p:grpSpPr>
        <p:sp>
          <p:nvSpPr>
            <p:cNvPr id="7" name="AutoShape 4">
              <a:extLst>
                <a:ext uri="{FF2B5EF4-FFF2-40B4-BE49-F238E27FC236}">
                  <a16:creationId xmlns:a16="http://schemas.microsoft.com/office/drawing/2014/main" id="{CC9772D4-FF1C-9A49-B4AC-3A61ACA9777A}"/>
                </a:ext>
              </a:extLst>
            </p:cNvPr>
            <p:cNvSpPr>
              <a:spLocks noChangeArrowheads="1"/>
            </p:cNvSpPr>
            <p:nvPr/>
          </p:nvSpPr>
          <p:spPr bwMode="auto">
            <a:xfrm>
              <a:off x="1347" y="724"/>
              <a:ext cx="1267" cy="793"/>
            </a:xfrm>
            <a:prstGeom prst="roundRect">
              <a:avLst>
                <a:gd name="adj" fmla="val 12495"/>
              </a:avLst>
            </a:prstGeom>
            <a:solidFill>
              <a:srgbClr val="E9FFFF"/>
            </a:solidFill>
            <a:ln w="12700">
              <a:solidFill>
                <a:schemeClr val="tx1"/>
              </a:solidFill>
              <a:round/>
              <a:headEnd/>
              <a:tailEnd/>
            </a:ln>
            <a:effectLst/>
          </p:spPr>
          <p:txBody>
            <a:bodyPr wrap="none" anchor="ctr"/>
            <a:lstStyle/>
            <a:p>
              <a:pPr>
                <a:defRPr/>
              </a:pPr>
              <a:endParaRPr lang="zh-CN" altLang="zh-CN" sz="2400">
                <a:effectLst>
                  <a:outerShdw blurRad="38100" dist="38100" dir="2700000" algn="tl">
                    <a:srgbClr val="FFFFFF"/>
                  </a:outerShdw>
                </a:effectLst>
              </a:endParaRPr>
            </a:p>
          </p:txBody>
        </p:sp>
        <p:sp>
          <p:nvSpPr>
            <p:cNvPr id="10281" name="Rectangle 5">
              <a:extLst>
                <a:ext uri="{FF2B5EF4-FFF2-40B4-BE49-F238E27FC236}">
                  <a16:creationId xmlns:a16="http://schemas.microsoft.com/office/drawing/2014/main" id="{9B6410C3-06FA-7C49-8E31-71972FBFDCCE}"/>
                </a:ext>
              </a:extLst>
            </p:cNvPr>
            <p:cNvSpPr>
              <a:spLocks noChangeArrowheads="1"/>
            </p:cNvSpPr>
            <p:nvPr/>
          </p:nvSpPr>
          <p:spPr bwMode="auto">
            <a:xfrm>
              <a:off x="1467"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用户要求</a:t>
              </a:r>
            </a:p>
          </p:txBody>
        </p:sp>
        <p:sp>
          <p:nvSpPr>
            <p:cNvPr id="10282" name="Line 6">
              <a:extLst>
                <a:ext uri="{FF2B5EF4-FFF2-40B4-BE49-F238E27FC236}">
                  <a16:creationId xmlns:a16="http://schemas.microsoft.com/office/drawing/2014/main" id="{D19D04EA-D3BB-3345-A3BC-5626B0A7255A}"/>
                </a:ext>
              </a:extLst>
            </p:cNvPr>
            <p:cNvSpPr>
              <a:spLocks noChangeShapeType="1"/>
            </p:cNvSpPr>
            <p:nvPr/>
          </p:nvSpPr>
          <p:spPr bwMode="auto">
            <a:xfrm>
              <a:off x="1434"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83" name="Rectangle 7">
              <a:extLst>
                <a:ext uri="{FF2B5EF4-FFF2-40B4-BE49-F238E27FC236}">
                  <a16:creationId xmlns:a16="http://schemas.microsoft.com/office/drawing/2014/main" id="{0B74B71D-202C-1946-A08B-4E4016CBB8A3}"/>
                </a:ext>
              </a:extLst>
            </p:cNvPr>
            <p:cNvSpPr>
              <a:spLocks noChangeArrowheads="1"/>
            </p:cNvSpPr>
            <p:nvPr/>
          </p:nvSpPr>
          <p:spPr bwMode="auto">
            <a:xfrm>
              <a:off x="1431" y="992"/>
              <a:ext cx="120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用户</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我要什么</a:t>
              </a:r>
              <a:r>
                <a:rPr lang="en-US" altLang="zh-CN" sz="2000" b="1">
                  <a:solidFill>
                    <a:srgbClr val="2E6000"/>
                  </a:solidFill>
                  <a:latin typeface="宋体" panose="02010600030101010101" pitchFamily="2" charset="-122"/>
                </a:rPr>
                <a:t>?</a:t>
              </a:r>
              <a:endParaRPr lang="en-US" altLang="zh-CN" sz="2000" b="1">
                <a:latin typeface="宋体" panose="02010600030101010101" pitchFamily="2" charset="-122"/>
              </a:endParaRPr>
            </a:p>
          </p:txBody>
        </p:sp>
      </p:grpSp>
      <p:grpSp>
        <p:nvGrpSpPr>
          <p:cNvPr id="3" name="Group 43">
            <a:extLst>
              <a:ext uri="{FF2B5EF4-FFF2-40B4-BE49-F238E27FC236}">
                <a16:creationId xmlns:a16="http://schemas.microsoft.com/office/drawing/2014/main" id="{8E6FD7E0-8A88-5748-8520-6B37B271AFD7}"/>
              </a:ext>
            </a:extLst>
          </p:cNvPr>
          <p:cNvGrpSpPr>
            <a:grpSpLocks/>
          </p:cNvGrpSpPr>
          <p:nvPr/>
        </p:nvGrpSpPr>
        <p:grpSpPr bwMode="auto">
          <a:xfrm>
            <a:off x="5564188" y="1149350"/>
            <a:ext cx="2012950" cy="1612900"/>
            <a:chOff x="3505" y="724"/>
            <a:chExt cx="1268" cy="1016"/>
          </a:xfrm>
        </p:grpSpPr>
        <p:sp>
          <p:nvSpPr>
            <p:cNvPr id="10276" name="AutoShape 8">
              <a:extLst>
                <a:ext uri="{FF2B5EF4-FFF2-40B4-BE49-F238E27FC236}">
                  <a16:creationId xmlns:a16="http://schemas.microsoft.com/office/drawing/2014/main" id="{89A80C1B-71FB-CB46-90A8-86D7B10112A2}"/>
                </a:ext>
              </a:extLst>
            </p:cNvPr>
            <p:cNvSpPr>
              <a:spLocks noChangeArrowheads="1"/>
            </p:cNvSpPr>
            <p:nvPr/>
          </p:nvSpPr>
          <p:spPr bwMode="auto">
            <a:xfrm>
              <a:off x="3505" y="724"/>
              <a:ext cx="1268"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7" name="Rectangle 9">
              <a:extLst>
                <a:ext uri="{FF2B5EF4-FFF2-40B4-BE49-F238E27FC236}">
                  <a16:creationId xmlns:a16="http://schemas.microsoft.com/office/drawing/2014/main" id="{4807ABA6-F2D3-F54C-9925-42FBD1B9D42F}"/>
                </a:ext>
              </a:extLst>
            </p:cNvPr>
            <p:cNvSpPr>
              <a:spLocks noChangeArrowheads="1"/>
            </p:cNvSpPr>
            <p:nvPr/>
          </p:nvSpPr>
          <p:spPr bwMode="auto">
            <a:xfrm>
              <a:off x="3625"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运行结果</a:t>
              </a:r>
            </a:p>
          </p:txBody>
        </p:sp>
        <p:sp>
          <p:nvSpPr>
            <p:cNvPr id="10278" name="Line 10">
              <a:extLst>
                <a:ext uri="{FF2B5EF4-FFF2-40B4-BE49-F238E27FC236}">
                  <a16:creationId xmlns:a16="http://schemas.microsoft.com/office/drawing/2014/main" id="{CB73204D-B7A0-9441-A522-A12C6037D31E}"/>
                </a:ext>
              </a:extLst>
            </p:cNvPr>
            <p:cNvSpPr>
              <a:spLocks noChangeShapeType="1"/>
            </p:cNvSpPr>
            <p:nvPr/>
          </p:nvSpPr>
          <p:spPr bwMode="auto">
            <a:xfrm>
              <a:off x="3593"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9" name="Rectangle 11">
              <a:extLst>
                <a:ext uri="{FF2B5EF4-FFF2-40B4-BE49-F238E27FC236}">
                  <a16:creationId xmlns:a16="http://schemas.microsoft.com/office/drawing/2014/main" id="{B324FD8F-6F5A-A349-A63A-07752321558E}"/>
                </a:ext>
              </a:extLst>
            </p:cNvPr>
            <p:cNvSpPr>
              <a:spLocks noChangeArrowheads="1"/>
            </p:cNvSpPr>
            <p:nvPr/>
          </p:nvSpPr>
          <p:spPr bwMode="auto">
            <a:xfrm>
              <a:off x="3581" y="101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计算机</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程序运行得</a:t>
              </a:r>
            </a:p>
            <a:p>
              <a:pPr>
                <a:lnSpc>
                  <a:spcPct val="90000"/>
                </a:lnSpc>
              </a:pPr>
              <a:r>
                <a:rPr lang="zh-CN" altLang="en-US" sz="2000" b="1">
                  <a:solidFill>
                    <a:srgbClr val="2E6000"/>
                  </a:solidFill>
                  <a:latin typeface="宋体" panose="02010600030101010101" pitchFamily="2" charset="-122"/>
                </a:rPr>
                <a:t>到的结果</a:t>
              </a:r>
            </a:p>
          </p:txBody>
        </p:sp>
      </p:grpSp>
      <p:grpSp>
        <p:nvGrpSpPr>
          <p:cNvPr id="4" name="Group 40">
            <a:extLst>
              <a:ext uri="{FF2B5EF4-FFF2-40B4-BE49-F238E27FC236}">
                <a16:creationId xmlns:a16="http://schemas.microsoft.com/office/drawing/2014/main" id="{81136735-2665-4544-B9EF-4BCB2AB3631D}"/>
              </a:ext>
            </a:extLst>
          </p:cNvPr>
          <p:cNvGrpSpPr>
            <a:grpSpLocks/>
          </p:cNvGrpSpPr>
          <p:nvPr/>
        </p:nvGrpSpPr>
        <p:grpSpPr bwMode="auto">
          <a:xfrm>
            <a:off x="6819900" y="3621088"/>
            <a:ext cx="1943100" cy="1541462"/>
            <a:chOff x="4296" y="2281"/>
            <a:chExt cx="1224" cy="971"/>
          </a:xfrm>
        </p:grpSpPr>
        <p:sp>
          <p:nvSpPr>
            <p:cNvPr id="10272" name="AutoShape 12">
              <a:extLst>
                <a:ext uri="{FF2B5EF4-FFF2-40B4-BE49-F238E27FC236}">
                  <a16:creationId xmlns:a16="http://schemas.microsoft.com/office/drawing/2014/main" id="{ABF6CF5C-75B5-A249-AEB2-BCAEB61D3780}"/>
                </a:ext>
              </a:extLst>
            </p:cNvPr>
            <p:cNvSpPr>
              <a:spLocks noChangeArrowheads="1"/>
            </p:cNvSpPr>
            <p:nvPr/>
          </p:nvSpPr>
          <p:spPr bwMode="auto">
            <a:xfrm>
              <a:off x="4296" y="2281"/>
              <a:ext cx="1224"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73" name="Rectangle 13">
              <a:extLst>
                <a:ext uri="{FF2B5EF4-FFF2-40B4-BE49-F238E27FC236}">
                  <a16:creationId xmlns:a16="http://schemas.microsoft.com/office/drawing/2014/main" id="{0CCB3DB2-61D1-B940-B4F8-97D35DC8C825}"/>
                </a:ext>
              </a:extLst>
            </p:cNvPr>
            <p:cNvSpPr>
              <a:spLocks noChangeArrowheads="1"/>
            </p:cNvSpPr>
            <p:nvPr/>
          </p:nvSpPr>
          <p:spPr bwMode="auto">
            <a:xfrm>
              <a:off x="4416" y="2282"/>
              <a:ext cx="69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源程序</a:t>
              </a:r>
            </a:p>
          </p:txBody>
        </p:sp>
        <p:sp>
          <p:nvSpPr>
            <p:cNvPr id="10274" name="Line 14">
              <a:extLst>
                <a:ext uri="{FF2B5EF4-FFF2-40B4-BE49-F238E27FC236}">
                  <a16:creationId xmlns:a16="http://schemas.microsoft.com/office/drawing/2014/main" id="{59491D21-F4A9-4C41-A2B9-A853EDC8DCDD}"/>
                </a:ext>
              </a:extLst>
            </p:cNvPr>
            <p:cNvSpPr>
              <a:spLocks noChangeShapeType="1"/>
            </p:cNvSpPr>
            <p:nvPr/>
          </p:nvSpPr>
          <p:spPr bwMode="auto">
            <a:xfrm>
              <a:off x="4384" y="2544"/>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5" name="Rectangle 15">
              <a:extLst>
                <a:ext uri="{FF2B5EF4-FFF2-40B4-BE49-F238E27FC236}">
                  <a16:creationId xmlns:a16="http://schemas.microsoft.com/office/drawing/2014/main" id="{2E8DBFC7-39CF-3C49-9E08-9650A0A05700}"/>
                </a:ext>
              </a:extLst>
            </p:cNvPr>
            <p:cNvSpPr>
              <a:spLocks noChangeArrowheads="1"/>
            </p:cNvSpPr>
            <p:nvPr/>
          </p:nvSpPr>
          <p:spPr bwMode="auto">
            <a:xfrm>
              <a:off x="4416" y="2572"/>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程序员</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我要让计算</a:t>
              </a:r>
            </a:p>
            <a:p>
              <a:pPr>
                <a:lnSpc>
                  <a:spcPct val="90000"/>
                </a:lnSpc>
              </a:pPr>
              <a:r>
                <a:rPr lang="zh-CN" altLang="en-US" sz="2000" b="1">
                  <a:solidFill>
                    <a:srgbClr val="2E6000"/>
                  </a:solidFill>
                  <a:latin typeface="宋体" panose="02010600030101010101" pitchFamily="2" charset="-122"/>
                </a:rPr>
                <a:t>机做什么</a:t>
              </a:r>
              <a:r>
                <a:rPr lang="en-US" altLang="zh-CN" sz="2000" b="1">
                  <a:solidFill>
                    <a:srgbClr val="2E6000"/>
                  </a:solidFill>
                  <a:latin typeface="宋体" panose="02010600030101010101" pitchFamily="2" charset="-122"/>
                </a:rPr>
                <a:t>?</a:t>
              </a:r>
            </a:p>
          </p:txBody>
        </p:sp>
      </p:grpSp>
      <p:grpSp>
        <p:nvGrpSpPr>
          <p:cNvPr id="5" name="Group 38">
            <a:extLst>
              <a:ext uri="{FF2B5EF4-FFF2-40B4-BE49-F238E27FC236}">
                <a16:creationId xmlns:a16="http://schemas.microsoft.com/office/drawing/2014/main" id="{AC6B18A1-F337-9C48-A8CF-519C1D11CD6B}"/>
              </a:ext>
            </a:extLst>
          </p:cNvPr>
          <p:cNvGrpSpPr>
            <a:grpSpLocks/>
          </p:cNvGrpSpPr>
          <p:nvPr/>
        </p:nvGrpSpPr>
        <p:grpSpPr bwMode="auto">
          <a:xfrm>
            <a:off x="3590925" y="5245100"/>
            <a:ext cx="2030413" cy="1612900"/>
            <a:chOff x="2262" y="3304"/>
            <a:chExt cx="1279" cy="1016"/>
          </a:xfrm>
        </p:grpSpPr>
        <p:sp>
          <p:nvSpPr>
            <p:cNvPr id="10268" name="AutoShape 16">
              <a:extLst>
                <a:ext uri="{FF2B5EF4-FFF2-40B4-BE49-F238E27FC236}">
                  <a16:creationId xmlns:a16="http://schemas.microsoft.com/office/drawing/2014/main" id="{22E0591F-977D-1746-AD98-6E04F6E03810}"/>
                </a:ext>
              </a:extLst>
            </p:cNvPr>
            <p:cNvSpPr>
              <a:spLocks noChangeArrowheads="1"/>
            </p:cNvSpPr>
            <p:nvPr/>
          </p:nvSpPr>
          <p:spPr bwMode="auto">
            <a:xfrm>
              <a:off x="2274" y="3304"/>
              <a:ext cx="1267"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69" name="Rectangle 17">
              <a:extLst>
                <a:ext uri="{FF2B5EF4-FFF2-40B4-BE49-F238E27FC236}">
                  <a16:creationId xmlns:a16="http://schemas.microsoft.com/office/drawing/2014/main" id="{5CB02B4E-5907-DE4C-A534-30450C3F0E60}"/>
                </a:ext>
              </a:extLst>
            </p:cNvPr>
            <p:cNvSpPr>
              <a:spLocks noChangeArrowheads="1"/>
            </p:cNvSpPr>
            <p:nvPr/>
          </p:nvSpPr>
          <p:spPr bwMode="auto">
            <a:xfrm>
              <a:off x="2262" y="3306"/>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设计说明书</a:t>
              </a:r>
            </a:p>
          </p:txBody>
        </p:sp>
        <p:sp>
          <p:nvSpPr>
            <p:cNvPr id="10270" name="Line 18">
              <a:extLst>
                <a:ext uri="{FF2B5EF4-FFF2-40B4-BE49-F238E27FC236}">
                  <a16:creationId xmlns:a16="http://schemas.microsoft.com/office/drawing/2014/main" id="{2A553909-15E7-BD48-88D7-69D0A5143E09}"/>
                </a:ext>
              </a:extLst>
            </p:cNvPr>
            <p:cNvSpPr>
              <a:spLocks noChangeShapeType="1"/>
            </p:cNvSpPr>
            <p:nvPr/>
          </p:nvSpPr>
          <p:spPr bwMode="auto">
            <a:xfrm>
              <a:off x="2362" y="3567"/>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71" name="Rectangle 19">
              <a:extLst>
                <a:ext uri="{FF2B5EF4-FFF2-40B4-BE49-F238E27FC236}">
                  <a16:creationId xmlns:a16="http://schemas.microsoft.com/office/drawing/2014/main" id="{2D77D416-46E8-CB4B-B274-38FCE9EE3EC9}"/>
                </a:ext>
              </a:extLst>
            </p:cNvPr>
            <p:cNvSpPr>
              <a:spLocks noChangeArrowheads="1"/>
            </p:cNvSpPr>
            <p:nvPr/>
          </p:nvSpPr>
          <p:spPr bwMode="auto">
            <a:xfrm>
              <a:off x="2350" y="359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设计员</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我要让软件</a:t>
              </a:r>
            </a:p>
            <a:p>
              <a:pPr>
                <a:lnSpc>
                  <a:spcPct val="90000"/>
                </a:lnSpc>
              </a:pPr>
              <a:r>
                <a:rPr lang="zh-CN" altLang="en-US" sz="2000" b="1">
                  <a:solidFill>
                    <a:srgbClr val="2E6000"/>
                  </a:solidFill>
                  <a:latin typeface="宋体" panose="02010600030101010101" pitchFamily="2" charset="-122"/>
                </a:rPr>
                <a:t>做什么</a:t>
              </a:r>
              <a:r>
                <a:rPr lang="en-US" altLang="zh-CN" sz="2000" b="1">
                  <a:solidFill>
                    <a:srgbClr val="2E6000"/>
                  </a:solidFill>
                  <a:latin typeface="宋体" panose="02010600030101010101" pitchFamily="2" charset="-122"/>
                </a:rPr>
                <a:t>?</a:t>
              </a:r>
            </a:p>
          </p:txBody>
        </p:sp>
      </p:grpSp>
      <p:grpSp>
        <p:nvGrpSpPr>
          <p:cNvPr id="6" name="Group 36">
            <a:extLst>
              <a:ext uri="{FF2B5EF4-FFF2-40B4-BE49-F238E27FC236}">
                <a16:creationId xmlns:a16="http://schemas.microsoft.com/office/drawing/2014/main" id="{A5FB5480-4E65-0C4A-A2DA-2AF9D84B79B2}"/>
              </a:ext>
            </a:extLst>
          </p:cNvPr>
          <p:cNvGrpSpPr>
            <a:grpSpLocks/>
          </p:cNvGrpSpPr>
          <p:nvPr/>
        </p:nvGrpSpPr>
        <p:grpSpPr bwMode="auto">
          <a:xfrm>
            <a:off x="519113" y="3479800"/>
            <a:ext cx="2032000" cy="1541463"/>
            <a:chOff x="327" y="2192"/>
            <a:chExt cx="1280" cy="971"/>
          </a:xfrm>
        </p:grpSpPr>
        <p:sp>
          <p:nvSpPr>
            <p:cNvPr id="10264" name="AutoShape 20">
              <a:extLst>
                <a:ext uri="{FF2B5EF4-FFF2-40B4-BE49-F238E27FC236}">
                  <a16:creationId xmlns:a16="http://schemas.microsoft.com/office/drawing/2014/main" id="{E6D4E9F2-24F4-5B47-B092-512050620303}"/>
                </a:ext>
              </a:extLst>
            </p:cNvPr>
            <p:cNvSpPr>
              <a:spLocks noChangeArrowheads="1"/>
            </p:cNvSpPr>
            <p:nvPr/>
          </p:nvSpPr>
          <p:spPr bwMode="auto">
            <a:xfrm>
              <a:off x="339" y="2192"/>
              <a:ext cx="1268"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65" name="Rectangle 21">
              <a:extLst>
                <a:ext uri="{FF2B5EF4-FFF2-40B4-BE49-F238E27FC236}">
                  <a16:creationId xmlns:a16="http://schemas.microsoft.com/office/drawing/2014/main" id="{2F629C9E-4680-1B4F-9E26-F6386CDD6CAE}"/>
                </a:ext>
              </a:extLst>
            </p:cNvPr>
            <p:cNvSpPr>
              <a:spLocks noChangeArrowheads="1"/>
            </p:cNvSpPr>
            <p:nvPr/>
          </p:nvSpPr>
          <p:spPr bwMode="auto">
            <a:xfrm>
              <a:off x="327" y="2193"/>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需求说明书</a:t>
              </a:r>
            </a:p>
          </p:txBody>
        </p:sp>
        <p:sp>
          <p:nvSpPr>
            <p:cNvPr id="10266" name="Line 22">
              <a:extLst>
                <a:ext uri="{FF2B5EF4-FFF2-40B4-BE49-F238E27FC236}">
                  <a16:creationId xmlns:a16="http://schemas.microsoft.com/office/drawing/2014/main" id="{913768FF-D3BB-6048-9C1A-D1CF7BD61E75}"/>
                </a:ext>
              </a:extLst>
            </p:cNvPr>
            <p:cNvSpPr>
              <a:spLocks noChangeShapeType="1"/>
            </p:cNvSpPr>
            <p:nvPr/>
          </p:nvSpPr>
          <p:spPr bwMode="auto">
            <a:xfrm>
              <a:off x="427" y="2455"/>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267" name="Rectangle 23">
              <a:extLst>
                <a:ext uri="{FF2B5EF4-FFF2-40B4-BE49-F238E27FC236}">
                  <a16:creationId xmlns:a16="http://schemas.microsoft.com/office/drawing/2014/main" id="{83B3A0FC-D5F3-C74A-BE4B-E005D182393E}"/>
                </a:ext>
              </a:extLst>
            </p:cNvPr>
            <p:cNvSpPr>
              <a:spLocks noChangeArrowheads="1"/>
            </p:cNvSpPr>
            <p:nvPr/>
          </p:nvSpPr>
          <p:spPr bwMode="auto">
            <a:xfrm>
              <a:off x="503" y="2439"/>
              <a:ext cx="790"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latin typeface="宋体" panose="02010600030101010101" pitchFamily="2" charset="-122"/>
                </a:rPr>
                <a:t>分析员</a:t>
              </a:r>
              <a:r>
                <a:rPr lang="en-US" altLang="zh-CN" sz="2400" b="1">
                  <a:latin typeface="宋体" panose="02010600030101010101" pitchFamily="2" charset="-122"/>
                </a:rPr>
                <a:t>:</a:t>
              </a:r>
            </a:p>
            <a:p>
              <a:pPr>
                <a:lnSpc>
                  <a:spcPct val="90000"/>
                </a:lnSpc>
              </a:pPr>
              <a:r>
                <a:rPr lang="zh-CN" altLang="en-US" sz="2000" b="1">
                  <a:solidFill>
                    <a:srgbClr val="2E6000"/>
                  </a:solidFill>
                  <a:latin typeface="宋体" panose="02010600030101010101" pitchFamily="2" charset="-122"/>
                </a:rPr>
                <a:t>我要提</a:t>
              </a:r>
            </a:p>
            <a:p>
              <a:pPr>
                <a:lnSpc>
                  <a:spcPct val="90000"/>
                </a:lnSpc>
              </a:pPr>
              <a:r>
                <a:rPr lang="zh-CN" altLang="en-US" sz="2000" b="1">
                  <a:solidFill>
                    <a:srgbClr val="2E6000"/>
                  </a:solidFill>
                  <a:latin typeface="宋体" panose="02010600030101010101" pitchFamily="2" charset="-122"/>
                </a:rPr>
                <a:t>供什么</a:t>
              </a:r>
              <a:r>
                <a:rPr lang="en-US" altLang="zh-CN" sz="2000" b="1">
                  <a:solidFill>
                    <a:srgbClr val="2E6000"/>
                  </a:solidFill>
                  <a:latin typeface="宋体" panose="02010600030101010101" pitchFamily="2" charset="-122"/>
                </a:rPr>
                <a:t>?</a:t>
              </a:r>
            </a:p>
          </p:txBody>
        </p:sp>
      </p:grpSp>
      <p:grpSp>
        <p:nvGrpSpPr>
          <p:cNvPr id="8" name="Group 37">
            <a:extLst>
              <a:ext uri="{FF2B5EF4-FFF2-40B4-BE49-F238E27FC236}">
                <a16:creationId xmlns:a16="http://schemas.microsoft.com/office/drawing/2014/main" id="{45473A25-04C7-BC4E-B358-D80CC3D71A7F}"/>
              </a:ext>
            </a:extLst>
          </p:cNvPr>
          <p:cNvGrpSpPr>
            <a:grpSpLocks/>
          </p:cNvGrpSpPr>
          <p:nvPr/>
        </p:nvGrpSpPr>
        <p:grpSpPr bwMode="auto">
          <a:xfrm>
            <a:off x="987425" y="2497138"/>
            <a:ext cx="1860550" cy="893762"/>
            <a:chOff x="622" y="1573"/>
            <a:chExt cx="1172" cy="563"/>
          </a:xfrm>
        </p:grpSpPr>
        <p:sp>
          <p:nvSpPr>
            <p:cNvPr id="10262" name="Line 24">
              <a:extLst>
                <a:ext uri="{FF2B5EF4-FFF2-40B4-BE49-F238E27FC236}">
                  <a16:creationId xmlns:a16="http://schemas.microsoft.com/office/drawing/2014/main" id="{517941B8-8A1B-2E46-BDC5-21508D23A2EB}"/>
                </a:ext>
              </a:extLst>
            </p:cNvPr>
            <p:cNvSpPr>
              <a:spLocks noChangeShapeType="1"/>
            </p:cNvSpPr>
            <p:nvPr/>
          </p:nvSpPr>
          <p:spPr bwMode="auto">
            <a:xfrm flipH="1">
              <a:off x="1471" y="1573"/>
              <a:ext cx="323" cy="5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3" name="Rectangle 30">
              <a:extLst>
                <a:ext uri="{FF2B5EF4-FFF2-40B4-BE49-F238E27FC236}">
                  <a16:creationId xmlns:a16="http://schemas.microsoft.com/office/drawing/2014/main" id="{9C8F7301-CC47-9643-AB0F-6311272A24FA}"/>
                </a:ext>
              </a:extLst>
            </p:cNvPr>
            <p:cNvSpPr>
              <a:spLocks noChangeArrowheads="1"/>
            </p:cNvSpPr>
            <p:nvPr/>
          </p:nvSpPr>
          <p:spPr bwMode="auto">
            <a:xfrm>
              <a:off x="622" y="1619"/>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理解正确性</a:t>
              </a:r>
            </a:p>
            <a:p>
              <a:pPr>
                <a:lnSpc>
                  <a:spcPct val="90000"/>
                </a:lnSpc>
              </a:pPr>
              <a:r>
                <a:rPr lang="zh-CN" altLang="en-US" sz="2000" b="1">
                  <a:solidFill>
                    <a:schemeClr val="tx2"/>
                  </a:solidFill>
                  <a:latin typeface="宋体" panose="02010600030101010101" pitchFamily="2" charset="-122"/>
                </a:rPr>
                <a:t>表达正确性</a:t>
              </a:r>
            </a:p>
          </p:txBody>
        </p:sp>
      </p:grpSp>
      <p:grpSp>
        <p:nvGrpSpPr>
          <p:cNvPr id="9" name="Group 39">
            <a:extLst>
              <a:ext uri="{FF2B5EF4-FFF2-40B4-BE49-F238E27FC236}">
                <a16:creationId xmlns:a16="http://schemas.microsoft.com/office/drawing/2014/main" id="{81540E2B-7AF4-744F-B4F7-BF6925289545}"/>
              </a:ext>
            </a:extLst>
          </p:cNvPr>
          <p:cNvGrpSpPr>
            <a:grpSpLocks/>
          </p:cNvGrpSpPr>
          <p:nvPr/>
        </p:nvGrpSpPr>
        <p:grpSpPr bwMode="auto">
          <a:xfrm>
            <a:off x="1619250" y="5013325"/>
            <a:ext cx="1873250" cy="1054100"/>
            <a:chOff x="1039" y="3167"/>
            <a:chExt cx="1180" cy="664"/>
          </a:xfrm>
        </p:grpSpPr>
        <p:sp>
          <p:nvSpPr>
            <p:cNvPr id="10260" name="Line 25">
              <a:extLst>
                <a:ext uri="{FF2B5EF4-FFF2-40B4-BE49-F238E27FC236}">
                  <a16:creationId xmlns:a16="http://schemas.microsoft.com/office/drawing/2014/main" id="{A383CB0B-0777-C24C-8765-5B94817E2B96}"/>
                </a:ext>
              </a:extLst>
            </p:cNvPr>
            <p:cNvSpPr>
              <a:spLocks noChangeShapeType="1"/>
            </p:cNvSpPr>
            <p:nvPr/>
          </p:nvSpPr>
          <p:spPr bwMode="auto">
            <a:xfrm>
              <a:off x="1662" y="3167"/>
              <a:ext cx="557" cy="2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61" name="Rectangle 31">
              <a:extLst>
                <a:ext uri="{FF2B5EF4-FFF2-40B4-BE49-F238E27FC236}">
                  <a16:creationId xmlns:a16="http://schemas.microsoft.com/office/drawing/2014/main" id="{A01A1FC3-B3D8-EB42-A713-94E88F71CA22}"/>
                </a:ext>
              </a:extLst>
            </p:cNvPr>
            <p:cNvSpPr>
              <a:spLocks noChangeArrowheads="1"/>
            </p:cNvSpPr>
            <p:nvPr/>
          </p:nvSpPr>
          <p:spPr bwMode="auto">
            <a:xfrm>
              <a:off x="1039" y="3256"/>
              <a:ext cx="919"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表达正确性</a:t>
              </a:r>
            </a:p>
            <a:p>
              <a:pPr>
                <a:lnSpc>
                  <a:spcPct val="90000"/>
                </a:lnSpc>
              </a:pPr>
              <a:r>
                <a:rPr lang="zh-CN" altLang="en-US" sz="2000" b="1">
                  <a:solidFill>
                    <a:schemeClr val="tx2"/>
                  </a:solidFill>
                  <a:latin typeface="宋体" panose="02010600030101010101" pitchFamily="2" charset="-122"/>
                </a:rPr>
                <a:t>理解正确性</a:t>
              </a:r>
            </a:p>
            <a:p>
              <a:pPr>
                <a:lnSpc>
                  <a:spcPct val="90000"/>
                </a:lnSpc>
              </a:pPr>
              <a:r>
                <a:rPr lang="zh-CN" altLang="en-US" sz="2000" b="1">
                  <a:solidFill>
                    <a:schemeClr val="tx2"/>
                  </a:solidFill>
                  <a:latin typeface="宋体" panose="02010600030101010101" pitchFamily="2" charset="-122"/>
                </a:rPr>
                <a:t>设计正确性</a:t>
              </a:r>
            </a:p>
          </p:txBody>
        </p:sp>
      </p:grpSp>
      <p:grpSp>
        <p:nvGrpSpPr>
          <p:cNvPr id="10" name="Group 41">
            <a:extLst>
              <a:ext uri="{FF2B5EF4-FFF2-40B4-BE49-F238E27FC236}">
                <a16:creationId xmlns:a16="http://schemas.microsoft.com/office/drawing/2014/main" id="{83DC9325-21D1-7B46-8C9B-8F73254DFFDC}"/>
              </a:ext>
            </a:extLst>
          </p:cNvPr>
          <p:cNvGrpSpPr>
            <a:grpSpLocks/>
          </p:cNvGrpSpPr>
          <p:nvPr/>
        </p:nvGrpSpPr>
        <p:grpSpPr bwMode="auto">
          <a:xfrm>
            <a:off x="5697538" y="5086350"/>
            <a:ext cx="1738312" cy="1001713"/>
            <a:chOff x="3589" y="3204"/>
            <a:chExt cx="1095" cy="631"/>
          </a:xfrm>
        </p:grpSpPr>
        <p:sp>
          <p:nvSpPr>
            <p:cNvPr id="10258" name="Line 26">
              <a:extLst>
                <a:ext uri="{FF2B5EF4-FFF2-40B4-BE49-F238E27FC236}">
                  <a16:creationId xmlns:a16="http://schemas.microsoft.com/office/drawing/2014/main" id="{5B913FEC-DA4C-994A-9443-20F7FA058F60}"/>
                </a:ext>
              </a:extLst>
            </p:cNvPr>
            <p:cNvSpPr>
              <a:spLocks noChangeShapeType="1"/>
            </p:cNvSpPr>
            <p:nvPr/>
          </p:nvSpPr>
          <p:spPr bwMode="auto">
            <a:xfrm flipV="1">
              <a:off x="3589" y="3204"/>
              <a:ext cx="696" cy="4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9" name="Rectangle 32">
              <a:extLst>
                <a:ext uri="{FF2B5EF4-FFF2-40B4-BE49-F238E27FC236}">
                  <a16:creationId xmlns:a16="http://schemas.microsoft.com/office/drawing/2014/main" id="{1650D0C5-6A52-A54A-BDE8-3CE03B9B18D2}"/>
                </a:ext>
              </a:extLst>
            </p:cNvPr>
            <p:cNvSpPr>
              <a:spLocks noChangeArrowheads="1"/>
            </p:cNvSpPr>
            <p:nvPr/>
          </p:nvSpPr>
          <p:spPr bwMode="auto">
            <a:xfrm>
              <a:off x="3765" y="3433"/>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理解正确性</a:t>
              </a:r>
            </a:p>
            <a:p>
              <a:pPr>
                <a:lnSpc>
                  <a:spcPct val="90000"/>
                </a:lnSpc>
              </a:pPr>
              <a:r>
                <a:rPr lang="zh-CN" altLang="en-US" sz="2000" b="1">
                  <a:solidFill>
                    <a:schemeClr val="tx2"/>
                  </a:solidFill>
                  <a:latin typeface="宋体" panose="02010600030101010101" pitchFamily="2" charset="-122"/>
                </a:rPr>
                <a:t>编码正确性</a:t>
              </a:r>
            </a:p>
          </p:txBody>
        </p:sp>
      </p:grpSp>
      <p:grpSp>
        <p:nvGrpSpPr>
          <p:cNvPr id="11" name="Group 42">
            <a:extLst>
              <a:ext uri="{FF2B5EF4-FFF2-40B4-BE49-F238E27FC236}">
                <a16:creationId xmlns:a16="http://schemas.microsoft.com/office/drawing/2014/main" id="{CB044CF1-CA0A-774E-AE6B-25DA9D2E2E4D}"/>
              </a:ext>
            </a:extLst>
          </p:cNvPr>
          <p:cNvGrpSpPr>
            <a:grpSpLocks/>
          </p:cNvGrpSpPr>
          <p:nvPr/>
        </p:nvGrpSpPr>
        <p:grpSpPr bwMode="auto">
          <a:xfrm>
            <a:off x="6659563" y="2779713"/>
            <a:ext cx="2098675" cy="815975"/>
            <a:chOff x="3626" y="1771"/>
            <a:chExt cx="1322" cy="514"/>
          </a:xfrm>
        </p:grpSpPr>
        <p:sp>
          <p:nvSpPr>
            <p:cNvPr id="10256" name="Line 27">
              <a:extLst>
                <a:ext uri="{FF2B5EF4-FFF2-40B4-BE49-F238E27FC236}">
                  <a16:creationId xmlns:a16="http://schemas.microsoft.com/office/drawing/2014/main" id="{7A34A6C4-8106-C845-B8F1-097A1C641BD0}"/>
                </a:ext>
              </a:extLst>
            </p:cNvPr>
            <p:cNvSpPr>
              <a:spLocks noChangeShapeType="1"/>
            </p:cNvSpPr>
            <p:nvPr/>
          </p:nvSpPr>
          <p:spPr bwMode="auto">
            <a:xfrm flipH="1" flipV="1">
              <a:off x="3626" y="1781"/>
              <a:ext cx="630" cy="5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0257" name="Rectangle 33">
              <a:extLst>
                <a:ext uri="{FF2B5EF4-FFF2-40B4-BE49-F238E27FC236}">
                  <a16:creationId xmlns:a16="http://schemas.microsoft.com/office/drawing/2014/main" id="{13C3159F-2B3B-7E4A-AD88-DFADFF4307B4}"/>
                </a:ext>
              </a:extLst>
            </p:cNvPr>
            <p:cNvSpPr>
              <a:spLocks noChangeArrowheads="1"/>
            </p:cNvSpPr>
            <p:nvPr/>
          </p:nvSpPr>
          <p:spPr bwMode="auto">
            <a:xfrm>
              <a:off x="4029" y="1771"/>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000" b="1">
                  <a:solidFill>
                    <a:schemeClr val="tx2"/>
                  </a:solidFill>
                  <a:latin typeface="宋体" panose="02010600030101010101" pitchFamily="2" charset="-122"/>
                </a:rPr>
                <a:t>输入正确性</a:t>
              </a:r>
            </a:p>
            <a:p>
              <a:pPr>
                <a:lnSpc>
                  <a:spcPct val="90000"/>
                </a:lnSpc>
              </a:pPr>
              <a:r>
                <a:rPr lang="zh-CN" altLang="en-US" sz="2000" b="1">
                  <a:solidFill>
                    <a:schemeClr val="tx2"/>
                  </a:solidFill>
                  <a:latin typeface="宋体" panose="02010600030101010101" pitchFamily="2" charset="-122"/>
                </a:rPr>
                <a:t>运行正确性</a:t>
              </a:r>
            </a:p>
          </p:txBody>
        </p:sp>
      </p:grpSp>
      <p:grpSp>
        <p:nvGrpSpPr>
          <p:cNvPr id="12" name="Group 44">
            <a:extLst>
              <a:ext uri="{FF2B5EF4-FFF2-40B4-BE49-F238E27FC236}">
                <a16:creationId xmlns:a16="http://schemas.microsoft.com/office/drawing/2014/main" id="{C2F64F10-264E-9F41-BE43-6BBF6479825F}"/>
              </a:ext>
            </a:extLst>
          </p:cNvPr>
          <p:cNvGrpSpPr>
            <a:grpSpLocks/>
          </p:cNvGrpSpPr>
          <p:nvPr/>
        </p:nvGrpSpPr>
        <p:grpSpPr bwMode="auto">
          <a:xfrm>
            <a:off x="4162425" y="1355725"/>
            <a:ext cx="1533525" cy="706438"/>
            <a:chOff x="2622" y="854"/>
            <a:chExt cx="966" cy="445"/>
          </a:xfrm>
        </p:grpSpPr>
        <p:sp>
          <p:nvSpPr>
            <p:cNvPr id="10253" name="AutoShape 28">
              <a:extLst>
                <a:ext uri="{FF2B5EF4-FFF2-40B4-BE49-F238E27FC236}">
                  <a16:creationId xmlns:a16="http://schemas.microsoft.com/office/drawing/2014/main" id="{A55A1859-37C8-4C4F-BCED-F6606796579C}"/>
                </a:ext>
              </a:extLst>
            </p:cNvPr>
            <p:cNvSpPr>
              <a:spLocks noChangeArrowheads="1"/>
            </p:cNvSpPr>
            <p:nvPr/>
          </p:nvSpPr>
          <p:spPr bwMode="auto">
            <a:xfrm flipH="1">
              <a:off x="2754" y="1165"/>
              <a:ext cx="307" cy="134"/>
            </a:xfrm>
            <a:prstGeom prst="rightArrow">
              <a:avLst>
                <a:gd name="adj1" fmla="val 50000"/>
                <a:gd name="adj2" fmla="val 114563"/>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4" name="AutoShape 29">
              <a:extLst>
                <a:ext uri="{FF2B5EF4-FFF2-40B4-BE49-F238E27FC236}">
                  <a16:creationId xmlns:a16="http://schemas.microsoft.com/office/drawing/2014/main" id="{C640CB12-FFF3-F44F-9833-203EB5F3B417}"/>
                </a:ext>
              </a:extLst>
            </p:cNvPr>
            <p:cNvSpPr>
              <a:spLocks noChangeArrowheads="1"/>
            </p:cNvSpPr>
            <p:nvPr/>
          </p:nvSpPr>
          <p:spPr bwMode="auto">
            <a:xfrm>
              <a:off x="3025" y="1169"/>
              <a:ext cx="344" cy="126"/>
            </a:xfrm>
            <a:prstGeom prst="rightArrow">
              <a:avLst>
                <a:gd name="adj1" fmla="val 50000"/>
                <a:gd name="adj2" fmla="val 136521"/>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55" name="Rectangle 34">
              <a:extLst>
                <a:ext uri="{FF2B5EF4-FFF2-40B4-BE49-F238E27FC236}">
                  <a16:creationId xmlns:a16="http://schemas.microsoft.com/office/drawing/2014/main" id="{61A1CC4C-FA67-F345-AE4A-69121A59747E}"/>
                </a:ext>
              </a:extLst>
            </p:cNvPr>
            <p:cNvSpPr>
              <a:spLocks noChangeArrowheads="1"/>
            </p:cNvSpPr>
            <p:nvPr/>
          </p:nvSpPr>
          <p:spPr bwMode="auto">
            <a:xfrm>
              <a:off x="2622" y="854"/>
              <a:ext cx="96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lang="zh-CN" altLang="en-US" sz="2400" b="1">
                  <a:solidFill>
                    <a:srgbClr val="FC0128"/>
                  </a:solidFill>
                  <a:latin typeface="宋体" panose="02010600030101010101" pitchFamily="2" charset="-122"/>
                </a:rPr>
                <a:t>相符吗</a:t>
              </a:r>
              <a:r>
                <a:rPr lang="en-US" altLang="zh-CN" sz="2400" b="1">
                  <a:solidFill>
                    <a:srgbClr val="FC0128"/>
                  </a:solidFill>
                  <a:latin typeface="宋体" panose="02010600030101010101" pitchFamily="2" charset="-122"/>
                </a:rPr>
                <a:t>?</a:t>
              </a:r>
            </a:p>
          </p:txBody>
        </p:sp>
      </p:grpSp>
    </p:spTree>
    <p:extLst>
      <p:ext uri="{BB962C8B-B14F-4D97-AF65-F5344CB8AC3E}">
        <p14:creationId xmlns:p14="http://schemas.microsoft.com/office/powerpoint/2010/main" val="2872529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down)">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up)">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8" name="Rectangle 4">
            <a:extLst>
              <a:ext uri="{FF2B5EF4-FFF2-40B4-BE49-F238E27FC236}">
                <a16:creationId xmlns:a16="http://schemas.microsoft.com/office/drawing/2014/main" id="{9C4F7442-C7AF-4443-8FC2-9E2F1CC6B045}"/>
              </a:ext>
            </a:extLst>
          </p:cNvPr>
          <p:cNvSpPr>
            <a:spLocks noChangeArrowheads="1"/>
          </p:cNvSpPr>
          <p:nvPr/>
        </p:nvSpPr>
        <p:spPr bwMode="auto">
          <a:xfrm>
            <a:off x="462880" y="1728788"/>
            <a:ext cx="8351837" cy="3140372"/>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kumimoji="1" lang="en-US" altLang="zh-CN" sz="3200" b="1" dirty="0">
                <a:ea typeface="楷体_GB2312" pitchFamily="49" charset="-122"/>
              </a:rPr>
              <a:t>   </a:t>
            </a:r>
            <a:r>
              <a:rPr kumimoji="1" lang="en-US" altLang="zh-CN" sz="3200" b="1" dirty="0" err="1">
                <a:ea typeface="楷体_GB2312" pitchFamily="49" charset="-122"/>
              </a:rPr>
              <a:t>Grenford</a:t>
            </a:r>
            <a:r>
              <a:rPr kumimoji="1" lang="en-US" altLang="zh-CN" sz="3200" b="1" dirty="0">
                <a:ea typeface="楷体_GB2312" pitchFamily="49" charset="-122"/>
              </a:rPr>
              <a:t> </a:t>
            </a:r>
            <a:r>
              <a:rPr kumimoji="1" lang="en-US" altLang="zh-CN" sz="3200" b="1" dirty="0" err="1">
                <a:ea typeface="楷体_GB2312" pitchFamily="49" charset="-122"/>
              </a:rPr>
              <a:t>J.Myers</a:t>
            </a:r>
            <a:r>
              <a:rPr kumimoji="1" lang="zh-CN" altLang="en-US" sz="3200" b="1" dirty="0">
                <a:latin typeface="楷体_GB2312" pitchFamily="49" charset="-122"/>
                <a:ea typeface="楷体_GB2312" pitchFamily="49" charset="-122"/>
              </a:rPr>
              <a:t>就</a:t>
            </a:r>
            <a:r>
              <a:rPr kumimoji="1" lang="zh-CN" altLang="en-US" sz="3200" b="1" dirty="0">
                <a:solidFill>
                  <a:srgbClr val="3333CC"/>
                </a:solidFill>
                <a:latin typeface="楷体_GB2312" pitchFamily="49" charset="-122"/>
                <a:ea typeface="楷体_GB2312" pitchFamily="49" charset="-122"/>
              </a:rPr>
              <a:t>软件测试目的</a:t>
            </a:r>
            <a:r>
              <a:rPr kumimoji="1" lang="zh-CN" altLang="en-US" sz="3200" b="1" dirty="0">
                <a:latin typeface="楷体_GB2312" pitchFamily="49" charset="-122"/>
                <a:ea typeface="楷体_GB2312" pitchFamily="49" charset="-122"/>
              </a:rPr>
              <a:t>提出了以下观点。</a:t>
            </a:r>
            <a:endParaRPr lang="zh-CN" altLang="en-US" sz="2800" b="1" dirty="0">
              <a:effectLst>
                <a:outerShdw blurRad="38100" dist="38100" dir="2700000" algn="tl">
                  <a:srgbClr val="C0C0C0"/>
                </a:outerShdw>
              </a:effectLst>
              <a:ea typeface="楷体_GB2312" pitchFamily="49" charset="-122"/>
            </a:endParaRPr>
          </a:p>
          <a:p>
            <a:pPr eaLnBrk="1" hangingPunct="1">
              <a:spcBef>
                <a:spcPct val="20000"/>
              </a:spcBef>
              <a:buFontTx/>
              <a:buChar char="•"/>
            </a:pPr>
            <a:r>
              <a:rPr lang="zh-CN" altLang="en-US" sz="2800" b="1" dirty="0">
                <a:solidFill>
                  <a:srgbClr val="3333CC"/>
                </a:solidFill>
                <a:effectLst>
                  <a:outerShdw blurRad="38100" dist="38100" dir="2700000" algn="tl">
                    <a:srgbClr val="C0C0C0"/>
                  </a:outerShdw>
                </a:effectLst>
                <a:ea typeface="楷体_GB2312" pitchFamily="49" charset="-122"/>
              </a:rPr>
              <a:t>测试</a:t>
            </a:r>
            <a:r>
              <a:rPr lang="zh-CN" altLang="en-US" sz="2800" b="1" dirty="0">
                <a:effectLst>
                  <a:outerShdw blurRad="38100" dist="38100" dir="2700000" algn="tl">
                    <a:srgbClr val="C0C0C0"/>
                  </a:outerShdw>
                </a:effectLst>
                <a:ea typeface="楷体_GB2312" pitchFamily="49" charset="-122"/>
              </a:rPr>
              <a:t>是程序的执行过程，目的在于发现错误。</a:t>
            </a:r>
          </a:p>
          <a:p>
            <a:pPr eaLnBrk="1" hangingPunct="1">
              <a:spcBef>
                <a:spcPct val="20000"/>
              </a:spcBef>
              <a:buFontTx/>
              <a:buChar char="•"/>
            </a:pPr>
            <a:r>
              <a:rPr lang="zh-CN" altLang="en-US" sz="2800" b="1" dirty="0">
                <a:solidFill>
                  <a:srgbClr val="3333CC"/>
                </a:solidFill>
                <a:effectLst>
                  <a:outerShdw blurRad="38100" dist="38100" dir="2700000" algn="tl">
                    <a:srgbClr val="C0C0C0"/>
                  </a:outerShdw>
                </a:effectLst>
                <a:ea typeface="楷体_GB2312" pitchFamily="49" charset="-122"/>
              </a:rPr>
              <a:t>好的测试用例</a:t>
            </a:r>
            <a:r>
              <a:rPr lang="zh-CN" altLang="en-US" sz="2800" b="1" dirty="0">
                <a:effectLst>
                  <a:outerShdw blurRad="38100" dist="38100" dir="2700000" algn="tl">
                    <a:srgbClr val="C0C0C0"/>
                  </a:outerShdw>
                </a:effectLst>
                <a:ea typeface="楷体_GB2312" pitchFamily="49" charset="-122"/>
              </a:rPr>
              <a:t>在于能发现至今未发现的错误。</a:t>
            </a:r>
          </a:p>
          <a:p>
            <a:pPr eaLnBrk="1" hangingPunct="1">
              <a:spcBef>
                <a:spcPct val="20000"/>
              </a:spcBef>
              <a:buFontTx/>
              <a:buChar char="•"/>
            </a:pPr>
            <a:r>
              <a:rPr lang="zh-CN" altLang="en-US" sz="2800" b="1" dirty="0">
                <a:solidFill>
                  <a:srgbClr val="3333CC"/>
                </a:solidFill>
                <a:effectLst>
                  <a:outerShdw blurRad="38100" dist="38100" dir="2700000" algn="tl">
                    <a:srgbClr val="C0C0C0"/>
                  </a:outerShdw>
                </a:effectLst>
                <a:ea typeface="楷体_GB2312" pitchFamily="49" charset="-122"/>
              </a:rPr>
              <a:t>成功的测试</a:t>
            </a:r>
            <a:r>
              <a:rPr lang="zh-CN" altLang="en-US" sz="2800" b="1" dirty="0">
                <a:effectLst>
                  <a:outerShdw blurRad="38100" dist="38100" dir="2700000" algn="tl">
                    <a:srgbClr val="C0C0C0"/>
                  </a:outerShdw>
                </a:effectLst>
                <a:ea typeface="楷体_GB2312" pitchFamily="49" charset="-122"/>
              </a:rPr>
              <a:t>是发现了至今未发现的错误的测试。</a:t>
            </a:r>
            <a:r>
              <a:rPr lang="zh-CN" altLang="en-US" sz="3200" b="1" dirty="0"/>
              <a:t> </a:t>
            </a:r>
          </a:p>
          <a:p>
            <a:pPr eaLnBrk="1" hangingPunct="1">
              <a:spcBef>
                <a:spcPct val="20000"/>
              </a:spcBef>
            </a:pPr>
            <a:r>
              <a:rPr lang="zh-CN" altLang="en-US" sz="3200" b="1" dirty="0"/>
              <a:t>   </a:t>
            </a:r>
            <a:endParaRPr lang="zh-CN" altLang="en-US" sz="2800" b="1" dirty="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AE9B83DC-98FF-0847-A72F-B1083DA20488}"/>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D1EB391C-4630-0846-939F-3BE4C5C009C8}"/>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endParaRPr lang="zh-CN" altLang="en-US" b="1" dirty="0">
              <a:latin typeface="宋体" panose="02010600030101010101" pitchFamily="2" charset="-122"/>
            </a:endParaRPr>
          </a:p>
        </p:txBody>
      </p:sp>
      <p:sp>
        <p:nvSpPr>
          <p:cNvPr id="6" name="内容占位符 4">
            <a:extLst>
              <a:ext uri="{FF2B5EF4-FFF2-40B4-BE49-F238E27FC236}">
                <a16:creationId xmlns:a16="http://schemas.microsoft.com/office/drawing/2014/main" id="{A2CD154B-B347-E047-ABF3-C391E08E82B3}"/>
              </a:ext>
            </a:extLst>
          </p:cNvPr>
          <p:cNvSpPr>
            <a:spLocks noGrp="1"/>
          </p:cNvSpPr>
          <p:nvPr>
            <p:ph idx="1"/>
          </p:nvPr>
        </p:nvSpPr>
        <p:spPr>
          <a:xfrm>
            <a:off x="395288" y="1125538"/>
            <a:ext cx="8229600" cy="603250"/>
          </a:xfrm>
        </p:spPr>
        <p:txBody>
          <a:body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Tree>
    <p:extLst>
      <p:ext uri="{BB962C8B-B14F-4D97-AF65-F5344CB8AC3E}">
        <p14:creationId xmlns:p14="http://schemas.microsoft.com/office/powerpoint/2010/main" val="28031644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5571FF4C-AFA2-1F4E-BD4D-F7C003A5AF59}"/>
              </a:ext>
            </a:extLst>
          </p:cNvPr>
          <p:cNvSpPr>
            <a:spLocks noGrp="1" noChangeArrowheads="1"/>
          </p:cNvSpPr>
          <p:nvPr>
            <p:ph type="body" idx="1"/>
          </p:nvPr>
        </p:nvSpPr>
        <p:spPr/>
        <p:txBody>
          <a:bodyPr/>
          <a:lstStyle/>
          <a:p>
            <a:pPr eaLnBrk="1" hangingPunct="1">
              <a:buFontTx/>
              <a:buNone/>
            </a:pPr>
            <a:r>
              <a:rPr lang="zh-CN" altLang="en-US" sz="2800">
                <a:latin typeface="宋体" panose="02010600030101010101" pitchFamily="2" charset="-122"/>
                <a:ea typeface="宋体" panose="02010600030101010101" pitchFamily="2" charset="-122"/>
              </a:rPr>
              <a:t>根据以上测试目的，</a:t>
            </a:r>
            <a:r>
              <a:rPr lang="zh-CN" altLang="en-US" sz="2800">
                <a:solidFill>
                  <a:srgbClr val="3333CC"/>
                </a:solidFill>
                <a:latin typeface="宋体" panose="02010600030101010101" pitchFamily="2" charset="-122"/>
                <a:ea typeface="宋体" panose="02010600030101010101" pitchFamily="2" charset="-122"/>
              </a:rPr>
              <a:t>软件测试的原则</a:t>
            </a:r>
            <a:r>
              <a:rPr lang="zh-CN" altLang="en-US" sz="2800">
                <a:latin typeface="宋体" panose="02010600030101010101" pitchFamily="2" charset="-122"/>
                <a:ea typeface="宋体" panose="02010600030101010101" pitchFamily="2" charset="-122"/>
              </a:rPr>
              <a:t>如下：</a:t>
            </a:r>
          </a:p>
          <a:p>
            <a:pPr eaLnBrk="1" hangingPunct="1">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1</a:t>
            </a:r>
            <a:r>
              <a:rPr lang="zh-CN" altLang="en-US" sz="2800">
                <a:latin typeface="楷体_GB2312" pitchFamily="49" charset="-122"/>
                <a:ea typeface="楷体_GB2312" pitchFamily="49" charset="-122"/>
              </a:rPr>
              <a:t>）应当把</a:t>
            </a:r>
            <a:r>
              <a:rPr lang="zh-CN" altLang="en-US" sz="2800">
                <a:latin typeface="宋体" panose="02010600030101010101" pitchFamily="2" charset="-122"/>
                <a:ea typeface="楷体_GB2312" pitchFamily="49" charset="-122"/>
              </a:rPr>
              <a:t>“</a:t>
            </a:r>
            <a:r>
              <a:rPr lang="zh-CN" altLang="en-US" sz="2800">
                <a:latin typeface="楷体_GB2312" pitchFamily="49" charset="-122"/>
                <a:ea typeface="楷体_GB2312" pitchFamily="49" charset="-122"/>
              </a:rPr>
              <a:t>尽早地和不断地进行软件测试</a:t>
            </a:r>
            <a:r>
              <a:rPr lang="zh-CN" altLang="en-US" sz="2800">
                <a:latin typeface="宋体" panose="02010600030101010101" pitchFamily="2" charset="-122"/>
                <a:ea typeface="楷体_GB2312" pitchFamily="49" charset="-122"/>
              </a:rPr>
              <a:t>”</a:t>
            </a:r>
            <a:r>
              <a:rPr lang="zh-CN" altLang="en-US" sz="2800">
                <a:latin typeface="楷体_GB2312" pitchFamily="49" charset="-122"/>
                <a:ea typeface="楷体_GB2312" pitchFamily="49" charset="-122"/>
              </a:rPr>
              <a:t>作    </a:t>
            </a:r>
          </a:p>
          <a:p>
            <a:pPr eaLnBrk="1" hangingPunct="1">
              <a:buFontTx/>
              <a:buNone/>
            </a:pPr>
            <a:r>
              <a:rPr lang="zh-CN" altLang="en-US" sz="2800">
                <a:latin typeface="楷体_GB2312" pitchFamily="49" charset="-122"/>
                <a:ea typeface="楷体_GB2312" pitchFamily="49" charset="-122"/>
              </a:rPr>
              <a:t>    为软件开发者的座右铭。</a:t>
            </a:r>
          </a:p>
          <a:p>
            <a:pPr eaLnBrk="1" hangingPunct="1">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2</a:t>
            </a:r>
            <a:r>
              <a:rPr lang="zh-CN" altLang="en-US" sz="2800">
                <a:latin typeface="楷体_GB2312" pitchFamily="49" charset="-122"/>
                <a:ea typeface="楷体_GB2312" pitchFamily="49" charset="-122"/>
              </a:rPr>
              <a:t>）测试用例应由测试输入数据和与之对应的预 </a:t>
            </a:r>
          </a:p>
          <a:p>
            <a:pPr eaLnBrk="1" hangingPunct="1">
              <a:buFontTx/>
              <a:buNone/>
            </a:pPr>
            <a:r>
              <a:rPr lang="zh-CN" altLang="en-US" sz="2800">
                <a:latin typeface="楷体_GB2312" pitchFamily="49" charset="-122"/>
                <a:ea typeface="楷体_GB2312" pitchFamily="49" charset="-122"/>
              </a:rPr>
              <a:t>    期输出结果这两部分组成。</a:t>
            </a:r>
          </a:p>
          <a:p>
            <a:pPr eaLnBrk="1" hangingPunct="1">
              <a:lnSpc>
                <a:spcPct val="130000"/>
              </a:lnSpc>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3</a:t>
            </a:r>
            <a:r>
              <a:rPr lang="zh-CN" altLang="en-US" sz="2800">
                <a:latin typeface="楷体_GB2312" pitchFamily="49" charset="-122"/>
                <a:ea typeface="楷体_GB2312" pitchFamily="49" charset="-122"/>
              </a:rPr>
              <a:t>）程序员应避免检查自己的程序。 </a:t>
            </a:r>
          </a:p>
          <a:p>
            <a:pPr eaLnBrk="1" hangingPunct="1">
              <a:lnSpc>
                <a:spcPct val="130000"/>
              </a:lnSpc>
              <a:buFontTx/>
              <a:buNone/>
            </a:pPr>
            <a:r>
              <a:rPr lang="zh-CN" altLang="en-US" sz="2800">
                <a:latin typeface="楷体_GB2312" pitchFamily="49" charset="-122"/>
                <a:ea typeface="楷体_GB2312" pitchFamily="49" charset="-122"/>
              </a:rPr>
              <a:t>（</a:t>
            </a:r>
            <a:r>
              <a:rPr lang="en-US" altLang="zh-CN" sz="2800">
                <a:latin typeface="楷体_GB2312" pitchFamily="49" charset="-122"/>
                <a:ea typeface="楷体_GB2312" pitchFamily="49" charset="-122"/>
              </a:rPr>
              <a:t>4</a:t>
            </a:r>
            <a:r>
              <a:rPr lang="zh-CN" altLang="en-US" sz="2800">
                <a:latin typeface="楷体_GB2312" pitchFamily="49" charset="-122"/>
                <a:ea typeface="楷体_GB2312" pitchFamily="49" charset="-122"/>
              </a:rPr>
              <a:t>）在设计测试用例时，应当包括合理的输入条</a:t>
            </a:r>
          </a:p>
          <a:p>
            <a:pPr eaLnBrk="1" hangingPunct="1">
              <a:lnSpc>
                <a:spcPct val="130000"/>
              </a:lnSpc>
              <a:buFontTx/>
              <a:buNone/>
            </a:pPr>
            <a:r>
              <a:rPr lang="zh-CN" altLang="en-US" sz="2800">
                <a:latin typeface="楷体_GB2312" pitchFamily="49" charset="-122"/>
                <a:ea typeface="楷体_GB2312" pitchFamily="49" charset="-122"/>
              </a:rPr>
              <a:t>    件和不合理的输入条件。</a:t>
            </a:r>
          </a:p>
          <a:p>
            <a:pPr eaLnBrk="1" hangingPunct="1">
              <a:buFontTx/>
              <a:buNone/>
            </a:pPr>
            <a:endParaRPr lang="zh-CN" altLang="en-US" sz="2800">
              <a:latin typeface="楷体_GB2312" pitchFamily="49" charset="-122"/>
              <a:ea typeface="楷体_GB2312" pitchFamily="49" charset="-122"/>
            </a:endParaRPr>
          </a:p>
          <a:p>
            <a:pPr eaLnBrk="1" hangingPunct="1"/>
            <a:endParaRPr lang="en-US" altLang="zh-CN">
              <a:ea typeface="宋体" panose="02010600030101010101" pitchFamily="2" charset="-122"/>
            </a:endParaRPr>
          </a:p>
        </p:txBody>
      </p:sp>
      <p:sp>
        <p:nvSpPr>
          <p:cNvPr id="2" name="Title 1">
            <a:extLst>
              <a:ext uri="{FF2B5EF4-FFF2-40B4-BE49-F238E27FC236}">
                <a16:creationId xmlns:a16="http://schemas.microsoft.com/office/drawing/2014/main" id="{6F710BB2-72E7-1940-8CB9-D36E67277B6D}"/>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D324A1BD-6040-2745-8A87-D409B67DC61B}"/>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endParaRPr lang="zh-CN" altLang="en-US" b="1" dirty="0">
              <a:latin typeface="宋体" panose="02010600030101010101" pitchFamily="2" charset="-122"/>
            </a:endParaRPr>
          </a:p>
        </p:txBody>
      </p:sp>
      <p:sp>
        <p:nvSpPr>
          <p:cNvPr id="6" name="内容占位符 4">
            <a:extLst>
              <a:ext uri="{FF2B5EF4-FFF2-40B4-BE49-F238E27FC236}">
                <a16:creationId xmlns:a16="http://schemas.microsoft.com/office/drawing/2014/main" id="{28BF6EE3-EFC3-4A48-9FED-F943C9B2CC83}"/>
              </a:ext>
            </a:extLst>
          </p:cNvPr>
          <p:cNvSpPr txBox="1">
            <a:spLocks/>
          </p:cNvSpPr>
          <p:nvPr/>
        </p:nvSpPr>
        <p:spPr bwMode="auto">
          <a:xfrm>
            <a:off x="395288" y="1125538"/>
            <a:ext cx="822960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Tree>
    <p:extLst>
      <p:ext uri="{BB962C8B-B14F-4D97-AF65-F5344CB8AC3E}">
        <p14:creationId xmlns:p14="http://schemas.microsoft.com/office/powerpoint/2010/main" val="41887701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id="{C545D6E0-5D9D-744E-B547-DF0A7BDE51D8}"/>
              </a:ext>
            </a:extLst>
          </p:cNvPr>
          <p:cNvSpPr>
            <a:spLocks noChangeArrowheads="1"/>
          </p:cNvSpPr>
          <p:nvPr/>
        </p:nvSpPr>
        <p:spPr bwMode="auto">
          <a:xfrm>
            <a:off x="395288" y="1699667"/>
            <a:ext cx="8064500" cy="4032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5</a:t>
            </a:r>
            <a:r>
              <a:rPr lang="zh-CN" altLang="en-US" sz="2400" dirty="0">
                <a:latin typeface="楷体_GB2312" pitchFamily="49" charset="-122"/>
                <a:ea typeface="楷体_GB2312" pitchFamily="49" charset="-122"/>
              </a:rPr>
              <a:t>）充分注意测试中的群集现象。把</a:t>
            </a:r>
            <a:r>
              <a:rPr lang="en-US" altLang="zh-CN" sz="2400" dirty="0">
                <a:latin typeface="楷体_GB2312" pitchFamily="49" charset="-122"/>
                <a:ea typeface="楷体_GB2312" pitchFamily="49" charset="-122"/>
              </a:rPr>
              <a:t>Pareto</a:t>
            </a:r>
            <a:r>
              <a:rPr lang="zh-CN" altLang="en-US" sz="2400" dirty="0">
                <a:latin typeface="楷体_GB2312" pitchFamily="49" charset="-122"/>
                <a:ea typeface="楷体_GB2312" pitchFamily="49" charset="-122"/>
              </a:rPr>
              <a:t>原理应用于软件测试。</a:t>
            </a:r>
          </a:p>
          <a:p>
            <a:pPr eaLnBrk="1" hangingPunct="1">
              <a:spcBef>
                <a:spcPct val="20000"/>
              </a:spcBef>
            </a:pPr>
            <a:r>
              <a:rPr lang="zh-CN" altLang="en-US" sz="2400" dirty="0">
                <a:latin typeface="楷体_GB2312" pitchFamily="49" charset="-122"/>
                <a:ea typeface="楷体_GB2312" pitchFamily="49" charset="-122"/>
              </a:rPr>
              <a:t>  </a:t>
            </a:r>
            <a:r>
              <a:rPr lang="en-US" altLang="zh-CN" sz="2400" dirty="0">
                <a:solidFill>
                  <a:srgbClr val="3333CC"/>
                </a:solidFill>
                <a:latin typeface="楷体_GB2312" pitchFamily="49" charset="-122"/>
                <a:ea typeface="楷体_GB2312" pitchFamily="49" charset="-122"/>
              </a:rPr>
              <a:t>Pareto</a:t>
            </a:r>
            <a:r>
              <a:rPr lang="zh-CN" altLang="en-US" sz="2400" dirty="0">
                <a:solidFill>
                  <a:srgbClr val="3333CC"/>
                </a:solidFill>
                <a:latin typeface="楷体_GB2312" pitchFamily="49" charset="-122"/>
                <a:ea typeface="楷体_GB2312" pitchFamily="49" charset="-122"/>
              </a:rPr>
              <a:t>原理</a:t>
            </a:r>
            <a:r>
              <a:rPr lang="zh-CN" altLang="en-US" sz="2400" dirty="0">
                <a:latin typeface="楷体_GB2312" pitchFamily="49" charset="-122"/>
                <a:ea typeface="楷体_GB2312" pitchFamily="49" charset="-122"/>
              </a:rPr>
              <a:t>：测试发现的错误中的</a:t>
            </a:r>
            <a:r>
              <a:rPr lang="en-US" altLang="zh-CN" sz="2400" dirty="0">
                <a:latin typeface="楷体_GB2312" pitchFamily="49" charset="-122"/>
                <a:ea typeface="楷体_GB2312" pitchFamily="49" charset="-122"/>
              </a:rPr>
              <a:t>80%</a:t>
            </a:r>
            <a:r>
              <a:rPr lang="zh-CN" altLang="en-US" sz="2400" dirty="0">
                <a:latin typeface="楷体_GB2312" pitchFamily="49" charset="-122"/>
                <a:ea typeface="楷体_GB2312" pitchFamily="49" charset="-122"/>
              </a:rPr>
              <a:t>很可能是由程序中</a:t>
            </a:r>
            <a:r>
              <a:rPr lang="en-US" altLang="zh-CN" sz="2400" dirty="0">
                <a:latin typeface="楷体_GB2312" pitchFamily="49" charset="-122"/>
                <a:ea typeface="楷体_GB2312" pitchFamily="49" charset="-122"/>
              </a:rPr>
              <a:t>20%</a:t>
            </a:r>
            <a:r>
              <a:rPr lang="zh-CN" altLang="en-US" sz="2400" dirty="0">
                <a:latin typeface="楷体_GB2312" pitchFamily="49" charset="-122"/>
                <a:ea typeface="楷体_GB2312" pitchFamily="49" charset="-122"/>
              </a:rPr>
              <a:t>的模块造成的。</a:t>
            </a:r>
          </a:p>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6</a:t>
            </a:r>
            <a:r>
              <a:rPr lang="zh-CN" altLang="en-US" sz="2400" dirty="0">
                <a:latin typeface="楷体_GB2312" pitchFamily="49" charset="-122"/>
                <a:ea typeface="楷体_GB2312" pitchFamily="49" charset="-122"/>
              </a:rPr>
              <a:t>）严格执行测试计划，排除测试的随意性。 </a:t>
            </a:r>
          </a:p>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7</a:t>
            </a:r>
            <a:r>
              <a:rPr lang="zh-CN" altLang="en-US" sz="2400" dirty="0">
                <a:latin typeface="楷体_GB2312" pitchFamily="49" charset="-122"/>
                <a:ea typeface="楷体_GB2312" pitchFamily="49" charset="-122"/>
              </a:rPr>
              <a:t>）应当对每一个测试结果作全面检查。</a:t>
            </a:r>
          </a:p>
          <a:p>
            <a:pPr eaLnBrk="1" hangingPunct="1">
              <a:lnSpc>
                <a:spcPct val="130000"/>
              </a:lnSpc>
              <a:spcBef>
                <a:spcPct val="20000"/>
              </a:spcBef>
            </a:pPr>
            <a:r>
              <a:rPr lang="zh-CN" altLang="en-US" sz="2400" dirty="0">
                <a:latin typeface="楷体_GB2312" pitchFamily="49" charset="-122"/>
                <a:ea typeface="楷体_GB2312" pitchFamily="49" charset="-122"/>
              </a:rPr>
              <a:t>（</a:t>
            </a:r>
            <a:r>
              <a:rPr lang="en-US" altLang="zh-CN" sz="2400" dirty="0">
                <a:latin typeface="楷体_GB2312" pitchFamily="49" charset="-122"/>
                <a:ea typeface="楷体_GB2312" pitchFamily="49" charset="-122"/>
              </a:rPr>
              <a:t>8</a:t>
            </a:r>
            <a:r>
              <a:rPr lang="zh-CN" altLang="en-US" sz="2400" dirty="0">
                <a:latin typeface="楷体_GB2312" pitchFamily="49" charset="-122"/>
                <a:ea typeface="楷体_GB2312" pitchFamily="49" charset="-122"/>
              </a:rPr>
              <a:t>）妥善保存测试计划、测试用例、出错统计和</a:t>
            </a:r>
          </a:p>
          <a:p>
            <a:pPr eaLnBrk="1" hangingPunct="1">
              <a:lnSpc>
                <a:spcPct val="130000"/>
              </a:lnSpc>
              <a:spcBef>
                <a:spcPct val="20000"/>
              </a:spcBef>
            </a:pPr>
            <a:r>
              <a:rPr lang="zh-CN" altLang="en-US" sz="2400" dirty="0">
                <a:latin typeface="楷体_GB2312" pitchFamily="49" charset="-122"/>
                <a:ea typeface="楷体_GB2312" pitchFamily="49" charset="-122"/>
              </a:rPr>
              <a:t>    最终分析报告，为维护提供方便。</a:t>
            </a:r>
            <a:r>
              <a:rPr lang="zh-CN" altLang="en-US" sz="2400" dirty="0"/>
              <a:t> </a:t>
            </a:r>
          </a:p>
        </p:txBody>
      </p:sp>
      <p:sp>
        <p:nvSpPr>
          <p:cNvPr id="4" name="标题 3">
            <a:extLst>
              <a:ext uri="{FF2B5EF4-FFF2-40B4-BE49-F238E27FC236}">
                <a16:creationId xmlns:a16="http://schemas.microsoft.com/office/drawing/2014/main" id="{D5918B6B-9A35-6D4D-BB66-B5C9099912D5}"/>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
        <p:nvSpPr>
          <p:cNvPr id="5" name="内容占位符 4">
            <a:extLst>
              <a:ext uri="{FF2B5EF4-FFF2-40B4-BE49-F238E27FC236}">
                <a16:creationId xmlns:a16="http://schemas.microsoft.com/office/drawing/2014/main" id="{A2188B14-C815-774A-A8BE-A27552789D2B}"/>
              </a:ext>
            </a:extLst>
          </p:cNvPr>
          <p:cNvSpPr txBox="1">
            <a:spLocks/>
          </p:cNvSpPr>
          <p:nvPr/>
        </p:nvSpPr>
        <p:spPr>
          <a:xfrm>
            <a:off x="395288" y="1125538"/>
            <a:ext cx="8229600" cy="603250"/>
          </a:xfrm>
          <a:prstGeom prst="rect">
            <a:avLst/>
          </a:prstGeom>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b="1">
                <a:latin typeface="宋体" panose="02010600030101010101" pitchFamily="2" charset="-122"/>
              </a:rPr>
              <a:t>7.2.2.</a:t>
            </a:r>
            <a:r>
              <a:rPr lang="zh-CN" altLang="en-US" b="1"/>
              <a:t>软件测试准则</a:t>
            </a:r>
          </a:p>
        </p:txBody>
      </p:sp>
    </p:spTree>
    <p:extLst>
      <p:ext uri="{BB962C8B-B14F-4D97-AF65-F5344CB8AC3E}">
        <p14:creationId xmlns:p14="http://schemas.microsoft.com/office/powerpoint/2010/main" val="23896756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a:extLst>
              <a:ext uri="{FF2B5EF4-FFF2-40B4-BE49-F238E27FC236}">
                <a16:creationId xmlns:a16="http://schemas.microsoft.com/office/drawing/2014/main" id="{A12CBB95-F9E1-6843-B516-5E68642CD8B5}"/>
              </a:ext>
            </a:extLst>
          </p:cNvPr>
          <p:cNvSpPr>
            <a:spLocks noChangeArrowheads="1"/>
          </p:cNvSpPr>
          <p:nvPr/>
        </p:nvSpPr>
        <p:spPr bwMode="auto">
          <a:xfrm>
            <a:off x="539750" y="1989138"/>
            <a:ext cx="8280400" cy="4464050"/>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在整个软件开发中，测试工作量一般占</a:t>
            </a:r>
            <a:r>
              <a:rPr lang="en-US" altLang="zh-CN" sz="2400" b="1" dirty="0">
                <a:effectLst>
                  <a:outerShdw blurRad="38100" dist="38100" dir="2700000" algn="tl">
                    <a:srgbClr val="C0C0C0"/>
                  </a:outerShdw>
                </a:effectLst>
                <a:latin typeface="楷体_GB2312" pitchFamily="49" charset="-122"/>
                <a:ea typeface="楷体_GB2312" pitchFamily="49" charset="-122"/>
              </a:rPr>
              <a:t>30%</a:t>
            </a:r>
            <a:r>
              <a:rPr lang="zh-CN" altLang="en-US" sz="2400" b="1" dirty="0">
                <a:effectLst>
                  <a:outerShdw blurRad="38100" dist="38100" dir="2700000" algn="tl">
                    <a:srgbClr val="C0C0C0"/>
                  </a:outerShdw>
                </a:effectLst>
                <a:latin typeface="楷体_GB2312" pitchFamily="49" charset="-122"/>
                <a:ea typeface="楷体_GB2312" pitchFamily="49" charset="-122"/>
              </a:rPr>
              <a:t>～</a:t>
            </a:r>
            <a:r>
              <a:rPr lang="en-US" altLang="zh-CN" sz="2400" b="1" dirty="0">
                <a:effectLst>
                  <a:outerShdw blurRad="38100" dist="38100" dir="2700000" algn="tl">
                    <a:srgbClr val="C0C0C0"/>
                  </a:outerShdw>
                </a:effectLst>
                <a:latin typeface="楷体_GB2312" pitchFamily="49" charset="-122"/>
                <a:ea typeface="楷体_GB2312" pitchFamily="49" charset="-122"/>
              </a:rPr>
              <a:t>40%</a:t>
            </a:r>
            <a:r>
              <a:rPr lang="zh-CN" altLang="en-US" sz="2400" b="1" dirty="0">
                <a:effectLst>
                  <a:outerShdw blurRad="38100" dist="38100" dir="2700000" algn="tl">
                    <a:srgbClr val="C0C0C0"/>
                  </a:outerShdw>
                </a:effectLst>
                <a:latin typeface="楷体_GB2312" pitchFamily="49" charset="-122"/>
                <a:ea typeface="楷体_GB2312" pitchFamily="49" charset="-122"/>
              </a:rPr>
              <a:t>，甚至≥</a:t>
            </a:r>
            <a:r>
              <a:rPr lang="en-US" altLang="zh-CN" sz="2400" b="1" dirty="0">
                <a:effectLst>
                  <a:outerShdw blurRad="38100" dist="38100" dir="2700000" algn="tl">
                    <a:srgbClr val="C0C0C0"/>
                  </a:outerShdw>
                </a:effectLst>
                <a:latin typeface="楷体_GB2312" pitchFamily="49" charset="-122"/>
                <a:ea typeface="楷体_GB2312" pitchFamily="49" charset="-122"/>
              </a:rPr>
              <a:t>50%</a:t>
            </a:r>
            <a:r>
              <a:rPr lang="zh-CN" altLang="en-US" sz="2400" b="1" dirty="0">
                <a:effectLst>
                  <a:outerShdw blurRad="38100" dist="38100" dir="2700000" algn="tl">
                    <a:srgbClr val="C0C0C0"/>
                  </a:outerShdw>
                </a:effectLst>
                <a:latin typeface="楷体_GB2312" pitchFamily="49" charset="-122"/>
                <a:ea typeface="楷体_GB2312" pitchFamily="49" charset="-122"/>
              </a:rPr>
              <a:t>。</a:t>
            </a:r>
          </a:p>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在人命关天的软件</a:t>
            </a:r>
            <a:r>
              <a:rPr lang="en-US" altLang="zh-CN" sz="2400" b="1" dirty="0">
                <a:effectLst>
                  <a:outerShdw blurRad="38100" dist="38100" dir="2700000" algn="tl">
                    <a:srgbClr val="C0C0C0"/>
                  </a:outerShdw>
                </a:effectLst>
                <a:latin typeface="楷体_GB2312" pitchFamily="49" charset="-122"/>
                <a:ea typeface="楷体_GB2312" pitchFamily="49" charset="-122"/>
              </a:rPr>
              <a:t>(</a:t>
            </a:r>
            <a:r>
              <a:rPr lang="zh-CN" altLang="en-US" sz="2400" b="1" dirty="0">
                <a:effectLst>
                  <a:outerShdw blurRad="38100" dist="38100" dir="2700000" algn="tl">
                    <a:srgbClr val="C0C0C0"/>
                  </a:outerShdw>
                </a:effectLst>
                <a:latin typeface="楷体_GB2312" pitchFamily="49" charset="-122"/>
                <a:ea typeface="楷体_GB2312" pitchFamily="49" charset="-122"/>
              </a:rPr>
              <a:t>如飞机控制、核反应堆等）中，测试所花费的时间往往是其它软件工程活动时间之和的三到五倍。</a:t>
            </a:r>
          </a:p>
          <a:p>
            <a:pPr eaLnBrk="1" hangingPunct="1">
              <a:lnSpc>
                <a:spcPct val="120000"/>
              </a:lnSpc>
              <a:spcBef>
                <a:spcPct val="20000"/>
              </a:spcBef>
            </a:pPr>
            <a:r>
              <a:rPr lang="zh-CN" altLang="en-US" sz="2400" b="1" dirty="0">
                <a:effectLst>
                  <a:outerShdw blurRad="38100" dist="38100" dir="2700000" algn="tl">
                    <a:srgbClr val="C0C0C0"/>
                  </a:outerShdw>
                </a:effectLst>
                <a:latin typeface="Times New Roman" panose="02020603050405020304" pitchFamily="18" charset="0"/>
                <a:ea typeface="仿宋_GB2312" pitchFamily="49" charset="-122"/>
              </a:rPr>
              <a:t></a:t>
            </a:r>
          </a:p>
          <a:p>
            <a:pPr eaLnBrk="1" hangingPunct="1">
              <a:spcBef>
                <a:spcPct val="20000"/>
              </a:spcBef>
            </a:pPr>
            <a:r>
              <a:rPr lang="en-US" altLang="zh-CN" sz="2400" b="1" dirty="0">
                <a:effectLst>
                  <a:outerShdw blurRad="38100" dist="38100" dir="2700000" algn="tl">
                    <a:srgbClr val="C0C0C0"/>
                  </a:outerShdw>
                </a:effectLst>
                <a:latin typeface="楷体_GB2312" pitchFamily="49" charset="-122"/>
                <a:ea typeface="楷体_GB2312" pitchFamily="49" charset="-122"/>
              </a:rPr>
              <a:t>Windows2000</a:t>
            </a:r>
            <a:r>
              <a:rPr lang="zh-CN" altLang="en-US" sz="2400" b="1" dirty="0">
                <a:effectLst>
                  <a:outerShdw blurRad="38100" dist="38100" dir="2700000" algn="tl">
                    <a:srgbClr val="C0C0C0"/>
                  </a:outerShdw>
                </a:effectLst>
                <a:latin typeface="楷体_GB2312" pitchFamily="49" charset="-122"/>
                <a:ea typeface="楷体_GB2312" pitchFamily="49" charset="-122"/>
              </a:rPr>
              <a:t>开发人员中：</a:t>
            </a:r>
          </a:p>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项目经理约</a:t>
            </a:r>
            <a:r>
              <a:rPr lang="en-US" altLang="zh-CN" sz="2400" b="1" dirty="0">
                <a:effectLst>
                  <a:outerShdw blurRad="38100" dist="38100" dir="2700000" algn="tl">
                    <a:srgbClr val="C0C0C0"/>
                  </a:outerShdw>
                </a:effectLst>
                <a:latin typeface="楷体_GB2312" pitchFamily="49" charset="-122"/>
                <a:ea typeface="楷体_GB2312" pitchFamily="49" charset="-122"/>
              </a:rPr>
              <a:t>250</a:t>
            </a:r>
            <a:r>
              <a:rPr lang="zh-CN" altLang="en-US" sz="2400" b="1" dirty="0">
                <a:effectLst>
                  <a:outerShdw blurRad="38100" dist="38100" dir="2700000" algn="tl">
                    <a:srgbClr val="C0C0C0"/>
                  </a:outerShdw>
                </a:effectLst>
                <a:latin typeface="楷体_GB2312" pitchFamily="49" charset="-122"/>
                <a:ea typeface="楷体_GB2312" pitchFamily="49" charset="-122"/>
              </a:rPr>
              <a:t>人</a:t>
            </a:r>
          </a:p>
          <a:p>
            <a:pPr eaLnBrk="1" hangingPunct="1">
              <a:spcBef>
                <a:spcPct val="20000"/>
              </a:spcBef>
              <a:buFontTx/>
              <a:buChar char="•"/>
            </a:pPr>
            <a:r>
              <a:rPr lang="zh-CN" altLang="en-US" sz="2400" b="1" dirty="0">
                <a:effectLst>
                  <a:outerShdw blurRad="38100" dist="38100" dir="2700000" algn="tl">
                    <a:srgbClr val="C0C0C0"/>
                  </a:outerShdw>
                </a:effectLst>
                <a:latin typeface="楷体_GB2312" pitchFamily="49" charset="-122"/>
                <a:ea typeface="楷体_GB2312" pitchFamily="49" charset="-122"/>
              </a:rPr>
              <a:t>开发人员约</a:t>
            </a:r>
            <a:r>
              <a:rPr lang="en-US" altLang="zh-CN" sz="2400" b="1" dirty="0">
                <a:effectLst>
                  <a:outerShdw blurRad="38100" dist="38100" dir="2700000" algn="tl">
                    <a:srgbClr val="C0C0C0"/>
                  </a:outerShdw>
                </a:effectLst>
                <a:latin typeface="楷体_GB2312" pitchFamily="49" charset="-122"/>
                <a:ea typeface="楷体_GB2312" pitchFamily="49" charset="-122"/>
              </a:rPr>
              <a:t>1700</a:t>
            </a:r>
            <a:r>
              <a:rPr lang="zh-CN" altLang="en-US" sz="2400" b="1" dirty="0">
                <a:effectLst>
                  <a:outerShdw blurRad="38100" dist="38100" dir="2700000" algn="tl">
                    <a:srgbClr val="C0C0C0"/>
                  </a:outerShdw>
                </a:effectLst>
                <a:latin typeface="楷体_GB2312" pitchFamily="49" charset="-122"/>
                <a:ea typeface="楷体_GB2312" pitchFamily="49" charset="-122"/>
              </a:rPr>
              <a:t>人</a:t>
            </a:r>
          </a:p>
          <a:p>
            <a:pPr eaLnBrk="1" hangingPunct="1">
              <a:spcBef>
                <a:spcPct val="20000"/>
              </a:spcBef>
              <a:buFontTx/>
              <a:buChar char="•"/>
            </a:pPr>
            <a:r>
              <a:rPr lang="zh-CN" altLang="en-US" sz="2400" b="1" dirty="0">
                <a:solidFill>
                  <a:srgbClr val="0000FF"/>
                </a:solidFill>
                <a:effectLst>
                  <a:outerShdw blurRad="38100" dist="38100" dir="2700000" algn="tl">
                    <a:srgbClr val="C0C0C0"/>
                  </a:outerShdw>
                </a:effectLst>
                <a:latin typeface="楷体_GB2312" pitchFamily="49" charset="-122"/>
                <a:ea typeface="楷体_GB2312" pitchFamily="49" charset="-122"/>
              </a:rPr>
              <a:t>测试人员</a:t>
            </a:r>
            <a:r>
              <a:rPr lang="zh-CN" altLang="en-US" sz="2400" b="1" dirty="0">
                <a:effectLst>
                  <a:outerShdw blurRad="38100" dist="38100" dir="2700000" algn="tl">
                    <a:srgbClr val="C0C0C0"/>
                  </a:outerShdw>
                </a:effectLst>
                <a:latin typeface="楷体_GB2312" pitchFamily="49" charset="-122"/>
                <a:ea typeface="楷体_GB2312" pitchFamily="49" charset="-122"/>
              </a:rPr>
              <a:t>约</a:t>
            </a:r>
            <a:r>
              <a:rPr lang="en-US" altLang="zh-CN" sz="2400" b="1" dirty="0">
                <a:effectLst>
                  <a:outerShdw blurRad="38100" dist="38100" dir="2700000" algn="tl">
                    <a:srgbClr val="C0C0C0"/>
                  </a:outerShdw>
                </a:effectLst>
                <a:latin typeface="楷体_GB2312" pitchFamily="49" charset="-122"/>
                <a:ea typeface="楷体_GB2312" pitchFamily="49" charset="-122"/>
              </a:rPr>
              <a:t>3200</a:t>
            </a:r>
            <a:r>
              <a:rPr lang="zh-CN" altLang="en-US" sz="2400" b="1" dirty="0">
                <a:effectLst>
                  <a:outerShdw blurRad="38100" dist="38100" dir="2700000" algn="tl">
                    <a:srgbClr val="C0C0C0"/>
                  </a:outerShdw>
                </a:effectLst>
                <a:latin typeface="楷体_GB2312" pitchFamily="49" charset="-122"/>
                <a:ea typeface="楷体_GB2312" pitchFamily="49" charset="-122"/>
              </a:rPr>
              <a:t>人</a:t>
            </a:r>
          </a:p>
        </p:txBody>
      </p:sp>
      <p:sp>
        <p:nvSpPr>
          <p:cNvPr id="14340" name="Text Box 5">
            <a:extLst>
              <a:ext uri="{FF2B5EF4-FFF2-40B4-BE49-F238E27FC236}">
                <a16:creationId xmlns:a16="http://schemas.microsoft.com/office/drawing/2014/main" id="{40F574D1-EE76-7346-8E12-9C605ED39982}"/>
              </a:ext>
            </a:extLst>
          </p:cNvPr>
          <p:cNvSpPr txBox="1">
            <a:spLocks noChangeArrowheads="1"/>
          </p:cNvSpPr>
          <p:nvPr/>
        </p:nvSpPr>
        <p:spPr bwMode="auto">
          <a:xfrm>
            <a:off x="395288" y="1268413"/>
            <a:ext cx="82089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3333CC"/>
                </a:solidFill>
              </a:rPr>
              <a:t>测试工作量和测试人员：</a:t>
            </a:r>
          </a:p>
        </p:txBody>
      </p:sp>
      <p:sp>
        <p:nvSpPr>
          <p:cNvPr id="2" name="Title 1">
            <a:extLst>
              <a:ext uri="{FF2B5EF4-FFF2-40B4-BE49-F238E27FC236}">
                <a16:creationId xmlns:a16="http://schemas.microsoft.com/office/drawing/2014/main" id="{5FB45446-29DC-B74C-8D0C-DE71495DC079}"/>
              </a:ext>
            </a:extLst>
          </p:cNvPr>
          <p:cNvSpPr>
            <a:spLocks noGrp="1"/>
          </p:cNvSpPr>
          <p:nvPr>
            <p:ph type="title"/>
          </p:nvPr>
        </p:nvSpPr>
        <p:spPr/>
        <p:txBody>
          <a:bodyPr/>
          <a:lstStyle/>
          <a:p>
            <a:endParaRPr lang="en-US" dirty="0"/>
          </a:p>
        </p:txBody>
      </p:sp>
      <p:sp>
        <p:nvSpPr>
          <p:cNvPr id="6" name="标题 3">
            <a:extLst>
              <a:ext uri="{FF2B5EF4-FFF2-40B4-BE49-F238E27FC236}">
                <a16:creationId xmlns:a16="http://schemas.microsoft.com/office/drawing/2014/main" id="{99105473-32BD-C144-AF6F-EB0391921911}"/>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endParaRPr lang="zh-CN" altLang="en-US" b="1" dirty="0">
              <a:latin typeface="宋体" panose="02010600030101010101" pitchFamily="2" charset="-122"/>
            </a:endParaRPr>
          </a:p>
        </p:txBody>
      </p:sp>
      <p:sp>
        <p:nvSpPr>
          <p:cNvPr id="3" name="Content Placeholder 2">
            <a:extLst>
              <a:ext uri="{FF2B5EF4-FFF2-40B4-BE49-F238E27FC236}">
                <a16:creationId xmlns:a16="http://schemas.microsoft.com/office/drawing/2014/main" id="{3B65379A-36BA-864A-A600-68DFC047870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45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831B14E9-911B-544F-AE38-56D7C13A8257}"/>
              </a:ext>
            </a:extLst>
          </p:cNvPr>
          <p:cNvSpPr>
            <a:spLocks noGrp="1" noChangeArrowheads="1"/>
          </p:cNvSpPr>
          <p:nvPr>
            <p:ph type="body" idx="1"/>
          </p:nvPr>
        </p:nvSpPr>
        <p:spPr>
          <a:xfrm>
            <a:off x="457200" y="1412776"/>
            <a:ext cx="8229600" cy="4525963"/>
          </a:xfrm>
        </p:spPr>
        <p:txBody>
          <a:bodyPr/>
          <a:lstStyle/>
          <a:p>
            <a:pPr marL="609600" indent="-609600" eaLnBrk="1" hangingPunct="1">
              <a:lnSpc>
                <a:spcPct val="90000"/>
              </a:lnSpc>
            </a:pPr>
            <a:r>
              <a:rPr lang="zh-CN" altLang="en-US" sz="3600" dirty="0">
                <a:solidFill>
                  <a:srgbClr val="CC0000"/>
                </a:solidFill>
                <a:ea typeface="宋体" panose="02010600030101010101" pitchFamily="2" charset="-122"/>
              </a:rPr>
              <a:t>程序设计语言的分类</a:t>
            </a:r>
          </a:p>
          <a:p>
            <a:pPr marL="609600" indent="-609600" eaLnBrk="1" hangingPunct="1">
              <a:lnSpc>
                <a:spcPct val="90000"/>
              </a:lnSpc>
              <a:buClr>
                <a:schemeClr val="accent2"/>
              </a:buClr>
              <a:buSzPct val="75000"/>
              <a:buFont typeface="Wingdings" pitchFamily="2" charset="2"/>
              <a:buChar char="Ø"/>
            </a:pPr>
            <a:r>
              <a:rPr lang="zh-CN" altLang="en-US" sz="2800" dirty="0">
                <a:latin typeface="楷体_GB2312" pitchFamily="49" charset="-122"/>
                <a:ea typeface="楷体_GB2312" pitchFamily="49" charset="-122"/>
              </a:rPr>
              <a:t>从软件工程的角度，根据程序设计语言发展的历程，可以将程序设计语言大致分为</a:t>
            </a:r>
            <a:r>
              <a:rPr lang="en-US" altLang="zh-CN" sz="2800" dirty="0">
                <a:latin typeface="楷体_GB2312" pitchFamily="49" charset="-122"/>
                <a:ea typeface="楷体_GB2312" pitchFamily="49" charset="-122"/>
              </a:rPr>
              <a:t>4</a:t>
            </a:r>
            <a:r>
              <a:rPr lang="zh-CN" altLang="en-US" sz="2800" dirty="0">
                <a:latin typeface="楷体_GB2312" pitchFamily="49" charset="-122"/>
                <a:ea typeface="楷体_GB2312" pitchFamily="49" charset="-122"/>
              </a:rPr>
              <a:t>类。</a:t>
            </a:r>
          </a:p>
          <a:p>
            <a:pPr marL="609600" indent="-609600" eaLnBrk="1" hangingPunct="1">
              <a:lnSpc>
                <a:spcPct val="90000"/>
              </a:lnSpc>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从属于机器的语言</a:t>
            </a:r>
            <a:r>
              <a:rPr lang="en-US" altLang="zh-CN" sz="2800" dirty="0">
                <a:ea typeface="楷体_GB2312" pitchFamily="49" charset="-122"/>
              </a:rPr>
              <a:t>——</a:t>
            </a:r>
            <a:r>
              <a:rPr lang="zh-CN" altLang="en-US" sz="2800" dirty="0">
                <a:latin typeface="楷体_GB2312" pitchFamily="49" charset="-122"/>
                <a:ea typeface="楷体_GB2312" pitchFamily="49" charset="-122"/>
              </a:rPr>
              <a:t>第一代语言</a:t>
            </a:r>
          </a:p>
          <a:p>
            <a:pPr marL="609600" indent="-609600" eaLnBrk="1" hangingPunct="1">
              <a:lnSpc>
                <a:spcPct val="90000"/>
              </a:lnSpc>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汇编语言</a:t>
            </a:r>
            <a:r>
              <a:rPr lang="en-US" altLang="zh-CN" sz="2800" dirty="0">
                <a:ea typeface="楷体_GB2312" pitchFamily="49" charset="-122"/>
              </a:rPr>
              <a:t>——</a:t>
            </a:r>
            <a:r>
              <a:rPr lang="zh-CN" altLang="en-US" sz="2800" dirty="0">
                <a:latin typeface="楷体_GB2312" pitchFamily="49" charset="-122"/>
                <a:ea typeface="楷体_GB2312" pitchFamily="49" charset="-122"/>
              </a:rPr>
              <a:t>第二代语言</a:t>
            </a:r>
          </a:p>
          <a:p>
            <a:pPr marL="609600" indent="-609600" eaLnBrk="1" hangingPunct="1">
              <a:lnSpc>
                <a:spcPct val="90000"/>
              </a:lnSpc>
              <a:buClr>
                <a:schemeClr val="accent2"/>
              </a:buClr>
              <a:buSzPct val="75000"/>
              <a:buFont typeface="Wingdings" pitchFamily="2" charset="2"/>
              <a:buAutoNum type="arabicParenBoth"/>
            </a:pPr>
            <a:r>
              <a:rPr lang="zh-CN" altLang="en-US" sz="2800" dirty="0">
                <a:latin typeface="楷体_GB2312" pitchFamily="49" charset="-122"/>
                <a:ea typeface="楷体_GB2312" pitchFamily="49" charset="-122"/>
              </a:rPr>
              <a:t>高级程序设计语言</a:t>
            </a:r>
            <a:r>
              <a:rPr lang="en-US" altLang="zh-CN" sz="2800" dirty="0">
                <a:ea typeface="楷体_GB2312" pitchFamily="49" charset="-122"/>
              </a:rPr>
              <a:t>——</a:t>
            </a:r>
            <a:r>
              <a:rPr lang="zh-CN" altLang="en-US" sz="2800" dirty="0">
                <a:latin typeface="楷体_GB2312" pitchFamily="49" charset="-122"/>
                <a:ea typeface="楷体_GB2312" pitchFamily="49" charset="-122"/>
              </a:rPr>
              <a:t>第三代语言</a:t>
            </a:r>
            <a:r>
              <a:rPr lang="zh-CN" altLang="en-US" dirty="0">
                <a:ea typeface="宋体" panose="02010600030101010101" pitchFamily="2" charset="-122"/>
              </a:rPr>
              <a:t> </a:t>
            </a:r>
            <a:r>
              <a:rPr lang="zh-CN" altLang="en-US" sz="2800" dirty="0">
                <a:latin typeface="楷体_GB2312" pitchFamily="49" charset="-122"/>
                <a:ea typeface="楷体_GB2312" pitchFamily="49" charset="-122"/>
              </a:rPr>
              <a:t> </a:t>
            </a:r>
          </a:p>
          <a:p>
            <a:pPr marL="609600" indent="-609600" eaLnBrk="1" hangingPunct="1">
              <a:lnSpc>
                <a:spcPct val="90000"/>
              </a:lnSpc>
              <a:buClr>
                <a:schemeClr val="accent2"/>
              </a:buClr>
              <a:buSzPct val="75000"/>
              <a:buFont typeface="Wingdings" pitchFamily="2" charset="2"/>
              <a:buNone/>
            </a:pPr>
            <a:r>
              <a:rPr lang="zh-CN" altLang="en-US" sz="2800" dirty="0">
                <a:latin typeface="楷体_GB2312" pitchFamily="49" charset="-122"/>
                <a:ea typeface="楷体_GB2312" pitchFamily="49" charset="-122"/>
              </a:rPr>
              <a:t>   从</a:t>
            </a:r>
            <a:r>
              <a:rPr lang="en-US" altLang="zh-CN" sz="2800" dirty="0">
                <a:latin typeface="楷体_GB2312" pitchFamily="49" charset="-122"/>
                <a:ea typeface="楷体_GB2312" pitchFamily="49" charset="-122"/>
              </a:rPr>
              <a:t>20</a:t>
            </a:r>
            <a:r>
              <a:rPr lang="zh-CN" altLang="en-US" sz="2800" dirty="0">
                <a:latin typeface="楷体_GB2312" pitchFamily="49" charset="-122"/>
                <a:ea typeface="楷体_GB2312" pitchFamily="49" charset="-122"/>
              </a:rPr>
              <a:t>世纪</a:t>
            </a:r>
            <a:r>
              <a:rPr lang="en-US" altLang="zh-CN" sz="2800" dirty="0">
                <a:latin typeface="楷体_GB2312" pitchFamily="49" charset="-122"/>
                <a:ea typeface="楷体_GB2312" pitchFamily="49" charset="-122"/>
              </a:rPr>
              <a:t>50</a:t>
            </a:r>
            <a:r>
              <a:rPr lang="zh-CN" altLang="en-US" sz="2800" dirty="0">
                <a:latin typeface="楷体_GB2312" pitchFamily="49" charset="-122"/>
                <a:ea typeface="楷体_GB2312" pitchFamily="49" charset="-122"/>
              </a:rPr>
              <a:t>年代就开始出现，它们的特点是用途广泛。典型的高级程序设计语言有</a:t>
            </a:r>
            <a:r>
              <a:rPr lang="en-US" altLang="zh-CN" sz="2800" dirty="0">
                <a:latin typeface="楷体_GB2312" pitchFamily="49" charset="-122"/>
                <a:ea typeface="楷体_GB2312" pitchFamily="49" charset="-122"/>
              </a:rPr>
              <a:t>ALGOL</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FORTRAN</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COBOL</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BASIC</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PASCAL</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C ++</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Lisp</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PROLOG</a:t>
            </a:r>
            <a:r>
              <a:rPr lang="zh-CN" altLang="en-US" sz="2800" dirty="0">
                <a:latin typeface="楷体_GB2312" pitchFamily="49" charset="-122"/>
                <a:ea typeface="楷体_GB2312" pitchFamily="49" charset="-122"/>
              </a:rPr>
              <a:t>、</a:t>
            </a:r>
            <a:r>
              <a:rPr lang="en-US" altLang="zh-CN" sz="2800" dirty="0">
                <a:latin typeface="楷体_GB2312" pitchFamily="49" charset="-122"/>
                <a:ea typeface="楷体_GB2312" pitchFamily="49" charset="-122"/>
              </a:rPr>
              <a:t>Ada</a:t>
            </a:r>
            <a:r>
              <a:rPr lang="zh-CN" altLang="en-US" sz="2800" dirty="0">
                <a:latin typeface="楷体_GB2312" pitchFamily="49" charset="-122"/>
                <a:ea typeface="楷体_GB2312" pitchFamily="49" charset="-122"/>
              </a:rPr>
              <a:t>等。</a:t>
            </a:r>
          </a:p>
          <a:p>
            <a:pPr marL="609600" indent="-609600" eaLnBrk="1" hangingPunct="1">
              <a:lnSpc>
                <a:spcPct val="90000"/>
              </a:lnSpc>
            </a:pPr>
            <a:endParaRPr lang="en-US" altLang="zh-CN" sz="2800" dirty="0">
              <a:latin typeface="楷体_GB2312" pitchFamily="49" charset="-122"/>
              <a:ea typeface="楷体_GB2312" pitchFamily="49" charset="-122"/>
            </a:endParaRPr>
          </a:p>
        </p:txBody>
      </p:sp>
      <p:sp>
        <p:nvSpPr>
          <p:cNvPr id="2" name="Title 1">
            <a:extLst>
              <a:ext uri="{FF2B5EF4-FFF2-40B4-BE49-F238E27FC236}">
                <a16:creationId xmlns:a16="http://schemas.microsoft.com/office/drawing/2014/main" id="{AB71DB4B-6E5D-3045-B875-6BE27FA54C32}"/>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14E1EFFE-C095-724B-B87D-8FBD8C9E63F2}"/>
              </a:ext>
            </a:extLst>
          </p:cNvPr>
          <p:cNvSpPr txBox="1">
            <a:spLocks/>
          </p:cNvSpPr>
          <p:nvPr/>
        </p:nvSpPr>
        <p:spPr bwMode="auto">
          <a:xfrm>
            <a:off x="395288" y="952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7.1 </a:t>
            </a:r>
            <a:r>
              <a:rPr lang="zh-CN" altLang="en-US" b="1">
                <a:latin typeface="+mn-ea"/>
                <a:ea typeface="+mn-ea"/>
              </a:rPr>
              <a:t>编码</a:t>
            </a:r>
            <a:endParaRPr lang="zh-CN" altLang="en-US" b="1" dirty="0">
              <a:latin typeface="+mn-ea"/>
              <a:ea typeface="+mn-ea"/>
            </a:endParaRPr>
          </a:p>
        </p:txBody>
      </p:sp>
      <p:sp>
        <p:nvSpPr>
          <p:cNvPr id="6" name="1 Título">
            <a:extLst>
              <a:ext uri="{FF2B5EF4-FFF2-40B4-BE49-F238E27FC236}">
                <a16:creationId xmlns:a16="http://schemas.microsoft.com/office/drawing/2014/main" id="{F088ECAD-0777-5B48-BE12-86AC9F423AF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7.1.1 </a:t>
            </a:r>
            <a:r>
              <a:rPr lang="zh-CN" altLang="en-US" sz="2400">
                <a:solidFill>
                  <a:srgbClr val="D9D9D9"/>
                </a:solidFill>
                <a:latin typeface="宋体" panose="02010600030101010101" pitchFamily="2" charset="-122"/>
              </a:rPr>
              <a:t>选择程序设计语言</a:t>
            </a:r>
          </a:p>
        </p:txBody>
      </p:sp>
      <p:sp>
        <p:nvSpPr>
          <p:cNvPr id="7" name="1 Título">
            <a:extLst>
              <a:ext uri="{FF2B5EF4-FFF2-40B4-BE49-F238E27FC236}">
                <a16:creationId xmlns:a16="http://schemas.microsoft.com/office/drawing/2014/main" id="{D8DE051C-BDEB-2E4C-B006-B9EDD2813CC8}"/>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Tree>
    <p:extLst>
      <p:ext uri="{BB962C8B-B14F-4D97-AF65-F5344CB8AC3E}">
        <p14:creationId xmlns:p14="http://schemas.microsoft.com/office/powerpoint/2010/main" val="210393842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3">
            <a:extLst>
              <a:ext uri="{FF2B5EF4-FFF2-40B4-BE49-F238E27FC236}">
                <a16:creationId xmlns:a16="http://schemas.microsoft.com/office/drawing/2014/main" id="{90146512-4665-6648-8F0C-4118F7B00BD0}"/>
              </a:ext>
            </a:extLst>
          </p:cNvPr>
          <p:cNvSpPr>
            <a:spLocks noChangeArrowheads="1"/>
          </p:cNvSpPr>
          <p:nvPr/>
        </p:nvSpPr>
        <p:spPr bwMode="auto">
          <a:xfrm>
            <a:off x="539750" y="1268413"/>
            <a:ext cx="8064500" cy="4968875"/>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FontTx/>
              <a:buChar char="•"/>
            </a:pPr>
            <a:r>
              <a:rPr lang="zh-CN" altLang="en-US" sz="3200" b="1">
                <a:solidFill>
                  <a:srgbClr val="CC0000"/>
                </a:solidFill>
              </a:rPr>
              <a:t>软件测试的对象</a:t>
            </a:r>
            <a:endParaRPr lang="zh-CN" altLang="en-US" sz="3200">
              <a:solidFill>
                <a:srgbClr val="008080"/>
              </a:solidFill>
              <a:effectLst>
                <a:outerShdw blurRad="38100" dist="38100" dir="2700000" algn="tl">
                  <a:srgbClr val="C0C0C0"/>
                </a:outerShdw>
              </a:effectLst>
              <a:ea typeface="楷体_GB2312" pitchFamily="49" charset="-122"/>
            </a:endParaRPr>
          </a:p>
          <a:p>
            <a:pPr eaLnBrk="1" hangingPunct="1">
              <a:spcBef>
                <a:spcPct val="20000"/>
              </a:spcBef>
            </a:pPr>
            <a:r>
              <a:rPr lang="zh-CN" altLang="en-US" sz="3200">
                <a:effectLst>
                  <a:outerShdw blurRad="38100" dist="38100" dir="2700000" algn="tl">
                    <a:srgbClr val="C0C0C0"/>
                  </a:outerShdw>
                </a:effectLst>
              </a:rPr>
              <a:t>   </a:t>
            </a:r>
            <a:r>
              <a:rPr lang="zh-CN" altLang="en-US" sz="2800" b="1">
                <a:effectLst>
                  <a:outerShdw blurRad="38100" dist="38100" dir="2700000" algn="tl">
                    <a:srgbClr val="C0C0C0"/>
                  </a:outerShdw>
                </a:effectLst>
                <a:ea typeface="楷体_GB2312" pitchFamily="49" charset="-122"/>
              </a:rPr>
              <a:t>软件测试应贯穿于软件定义与开发的整个期间。需求分析、概要设计、详细设计、程序编码等各阶段所得到的文档资料，包括需求规格说明、概要设计规格说明、详细设计规格说明以及源程序，都应成为</a:t>
            </a:r>
            <a:r>
              <a:rPr lang="zh-CN" altLang="en-US" sz="2800" b="1">
                <a:solidFill>
                  <a:srgbClr val="3333CC"/>
                </a:solidFill>
                <a:effectLst>
                  <a:outerShdw blurRad="38100" dist="38100" dir="2700000" algn="tl">
                    <a:srgbClr val="C0C0C0"/>
                  </a:outerShdw>
                </a:effectLst>
                <a:ea typeface="楷体_GB2312" pitchFamily="49" charset="-122"/>
              </a:rPr>
              <a:t>软件测试的对象</a:t>
            </a:r>
            <a:r>
              <a:rPr lang="zh-CN" altLang="en-US" sz="2800" b="1">
                <a:effectLst>
                  <a:outerShdw blurRad="38100" dist="38100" dir="2700000" algn="tl">
                    <a:srgbClr val="C0C0C0"/>
                  </a:outerShdw>
                </a:effectLst>
                <a:ea typeface="楷体_GB2312" pitchFamily="49" charset="-122"/>
              </a:rPr>
              <a:t>。</a:t>
            </a:r>
            <a:r>
              <a:rPr lang="zh-CN" altLang="en-US" sz="3200" b="1"/>
              <a:t> </a:t>
            </a:r>
          </a:p>
          <a:p>
            <a:pPr eaLnBrk="1" hangingPunct="1">
              <a:spcBef>
                <a:spcPct val="20000"/>
              </a:spcBef>
            </a:pPr>
            <a:r>
              <a:rPr lang="zh-CN" altLang="en-US" sz="2800" b="1">
                <a:ea typeface="楷体_GB2312" pitchFamily="49" charset="-122"/>
              </a:rPr>
              <a:t>   到程序的测试为止，软件开发工作已经经历了许多环节，每个环节都可能发生问题。为了把握各个环节的正确性，人们需要进行各种确认和验证工作。</a:t>
            </a:r>
            <a:r>
              <a:rPr lang="zh-CN" altLang="en-US" sz="3200" b="1"/>
              <a:t> </a:t>
            </a:r>
          </a:p>
        </p:txBody>
      </p:sp>
      <p:sp>
        <p:nvSpPr>
          <p:cNvPr id="4" name="标题 3">
            <a:extLst>
              <a:ext uri="{FF2B5EF4-FFF2-40B4-BE49-F238E27FC236}">
                <a16:creationId xmlns:a16="http://schemas.microsoft.com/office/drawing/2014/main" id="{6515DF52-78EF-D044-B5E1-113103728E1E}"/>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Tree>
    <p:extLst>
      <p:ext uri="{BB962C8B-B14F-4D97-AF65-F5344CB8AC3E}">
        <p14:creationId xmlns:p14="http://schemas.microsoft.com/office/powerpoint/2010/main" val="15513084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a:extLst>
              <a:ext uri="{FF2B5EF4-FFF2-40B4-BE49-F238E27FC236}">
                <a16:creationId xmlns:a16="http://schemas.microsoft.com/office/drawing/2014/main" id="{4C8D5753-F75F-5042-8977-93DB28B1854B}"/>
              </a:ext>
            </a:extLst>
          </p:cNvPr>
          <p:cNvSpPr>
            <a:spLocks noChangeArrowheads="1"/>
          </p:cNvSpPr>
          <p:nvPr/>
        </p:nvSpPr>
        <p:spPr bwMode="auto">
          <a:xfrm>
            <a:off x="539750" y="1196975"/>
            <a:ext cx="8064500" cy="4968875"/>
          </a:xfrm>
          <a:prstGeom prst="rect">
            <a:avLst/>
          </a:prstGeom>
          <a:noFill/>
          <a:ln w="9525">
            <a:noFill/>
            <a:miter lim="800000"/>
            <a:headEnd/>
            <a:tailEnd/>
          </a:ln>
          <a:effec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pPr>
            <a:r>
              <a:rPr lang="en-US" altLang="zh-CN" sz="2800">
                <a:effectLst>
                  <a:outerShdw blurRad="38100" dist="38100" dir="2700000" algn="tl">
                    <a:srgbClr val="C0C0C0"/>
                  </a:outerShdw>
                </a:effectLst>
                <a:latin typeface="楷体_GB2312" pitchFamily="49" charset="-122"/>
                <a:ea typeface="楷体_GB2312" pitchFamily="49" charset="-122"/>
              </a:rPr>
              <a:t>  </a:t>
            </a:r>
            <a:r>
              <a:rPr lang="zh-CN" altLang="en-US" sz="2800" b="1">
                <a:solidFill>
                  <a:srgbClr val="3333CC"/>
                </a:solidFill>
                <a:effectLst>
                  <a:outerShdw blurRad="38100" dist="38100" dir="2700000" algn="tl">
                    <a:srgbClr val="C0C0C0"/>
                  </a:outerShdw>
                </a:effectLst>
                <a:latin typeface="楷体_GB2312" pitchFamily="49" charset="-122"/>
                <a:ea typeface="楷体_GB2312" pitchFamily="49" charset="-122"/>
              </a:rPr>
              <a:t>确认</a:t>
            </a:r>
            <a:r>
              <a:rPr lang="zh-CN" altLang="en-US" sz="2800" b="1">
                <a:effectLst>
                  <a:outerShdw blurRad="38100" dist="38100" dir="2700000" algn="tl">
                    <a:srgbClr val="C0C0C0"/>
                  </a:outerShdw>
                </a:effectLst>
                <a:latin typeface="楷体_GB2312" pitchFamily="49" charset="-122"/>
                <a:ea typeface="楷体_GB2312" pitchFamily="49" charset="-122"/>
              </a:rPr>
              <a:t>（</a:t>
            </a:r>
            <a:r>
              <a:rPr lang="en-US" altLang="zh-CN" sz="2800" b="1">
                <a:effectLst>
                  <a:outerShdw blurRad="38100" dist="38100" dir="2700000" algn="tl">
                    <a:srgbClr val="C0C0C0"/>
                  </a:outerShdw>
                </a:effectLst>
                <a:latin typeface="楷体_GB2312" pitchFamily="49" charset="-122"/>
                <a:ea typeface="楷体_GB2312" pitchFamily="49" charset="-122"/>
              </a:rPr>
              <a:t>validation</a:t>
            </a:r>
            <a:r>
              <a:rPr lang="zh-CN" altLang="en-US" sz="2800" b="1">
                <a:effectLst>
                  <a:outerShdw blurRad="38100" dist="38100" dir="2700000" algn="tl">
                    <a:srgbClr val="C0C0C0"/>
                  </a:outerShdw>
                </a:effectLst>
                <a:latin typeface="楷体_GB2312" pitchFamily="49" charset="-122"/>
                <a:ea typeface="楷体_GB2312" pitchFamily="49" charset="-122"/>
              </a:rPr>
              <a:t>），是一系列的活动和过程，其目的是想证实在一个给定的外部环境中软件的逻辑正确性。它包括需求规格说明的确认和程序的确认，而程序的确认又分为静态确认与动态确认。</a:t>
            </a:r>
          </a:p>
          <a:p>
            <a:pPr eaLnBrk="1" hangingPunct="1">
              <a:lnSpc>
                <a:spcPct val="130000"/>
              </a:lnSpc>
            </a:pPr>
            <a:r>
              <a:rPr lang="zh-CN" altLang="en-US" sz="2800" b="1">
                <a:latin typeface="楷体_GB2312" pitchFamily="49" charset="-122"/>
                <a:ea typeface="楷体_GB2312" pitchFamily="49" charset="-122"/>
              </a:rPr>
              <a:t>  </a:t>
            </a:r>
            <a:r>
              <a:rPr lang="zh-CN" altLang="en-US" sz="2800" b="1">
                <a:solidFill>
                  <a:srgbClr val="3333CC"/>
                </a:solidFill>
                <a:latin typeface="楷体_GB2312" pitchFamily="49" charset="-122"/>
                <a:ea typeface="楷体_GB2312" pitchFamily="49" charset="-122"/>
              </a:rPr>
              <a:t>验证</a:t>
            </a:r>
            <a:r>
              <a:rPr lang="zh-CN" altLang="en-US" sz="2800" b="1">
                <a:latin typeface="楷体_GB2312" pitchFamily="49" charset="-122"/>
                <a:ea typeface="楷体_GB2312" pitchFamily="49" charset="-122"/>
              </a:rPr>
              <a:t>（</a:t>
            </a:r>
            <a:r>
              <a:rPr lang="en-US" altLang="zh-CN" sz="2800" b="1">
                <a:latin typeface="楷体_GB2312" pitchFamily="49" charset="-122"/>
                <a:ea typeface="楷体_GB2312" pitchFamily="49" charset="-122"/>
              </a:rPr>
              <a:t>verification</a:t>
            </a:r>
            <a:r>
              <a:rPr lang="zh-CN" altLang="en-US" sz="2800" b="1">
                <a:latin typeface="楷体_GB2312" pitchFamily="49" charset="-122"/>
                <a:ea typeface="楷体_GB2312" pitchFamily="49" charset="-122"/>
              </a:rPr>
              <a:t>），则试图证明在软件生存期各个阶段，以及阶段间的逻辑协调性、完备性和正确性。下图为软件生存期各个重要阶段之间所要保持的正确性。</a:t>
            </a:r>
            <a:endParaRPr lang="zh-CN" altLang="en-US" sz="3200" b="1"/>
          </a:p>
        </p:txBody>
      </p:sp>
      <p:sp>
        <p:nvSpPr>
          <p:cNvPr id="4" name="标题 3">
            <a:extLst>
              <a:ext uri="{FF2B5EF4-FFF2-40B4-BE49-F238E27FC236}">
                <a16:creationId xmlns:a16="http://schemas.microsoft.com/office/drawing/2014/main" id="{A7E4E392-33E6-664E-A364-BBECDBA70314}"/>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Tree>
    <p:extLst>
      <p:ext uri="{BB962C8B-B14F-4D97-AF65-F5344CB8AC3E}">
        <p14:creationId xmlns:p14="http://schemas.microsoft.com/office/powerpoint/2010/main" val="19946886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4B6F3EEA-C697-5443-B607-A09DFD4EB9B5}"/>
              </a:ext>
            </a:extLst>
          </p:cNvPr>
          <p:cNvGrpSpPr>
            <a:grpSpLocks/>
          </p:cNvGrpSpPr>
          <p:nvPr/>
        </p:nvGrpSpPr>
        <p:grpSpPr bwMode="auto">
          <a:xfrm>
            <a:off x="2138363" y="1149350"/>
            <a:ext cx="2041525" cy="1258888"/>
            <a:chOff x="1347" y="724"/>
            <a:chExt cx="1286" cy="793"/>
          </a:xfrm>
        </p:grpSpPr>
        <p:sp>
          <p:nvSpPr>
            <p:cNvPr id="220165" name="AutoShape 5">
              <a:extLst>
                <a:ext uri="{FF2B5EF4-FFF2-40B4-BE49-F238E27FC236}">
                  <a16:creationId xmlns:a16="http://schemas.microsoft.com/office/drawing/2014/main" id="{1F67BA01-6498-AA43-BB36-A56C1BA73C01}"/>
                </a:ext>
              </a:extLst>
            </p:cNvPr>
            <p:cNvSpPr>
              <a:spLocks noChangeArrowheads="1"/>
            </p:cNvSpPr>
            <p:nvPr/>
          </p:nvSpPr>
          <p:spPr bwMode="auto">
            <a:xfrm>
              <a:off x="1347" y="724"/>
              <a:ext cx="1267" cy="793"/>
            </a:xfrm>
            <a:prstGeom prst="roundRect">
              <a:avLst>
                <a:gd name="adj" fmla="val 12495"/>
              </a:avLst>
            </a:prstGeom>
            <a:solidFill>
              <a:srgbClr val="E9FFFF"/>
            </a:solidFill>
            <a:ln w="12700">
              <a:solidFill>
                <a:schemeClr val="tx1"/>
              </a:solidFill>
              <a:round/>
              <a:headEnd/>
              <a:tailEnd/>
            </a:ln>
            <a:effectLst/>
          </p:spPr>
          <p:txBody>
            <a:bodyPr wrap="none" anchor="ctr"/>
            <a:lstStyle/>
            <a:p>
              <a:pPr algn="ctr">
                <a:defRPr/>
              </a:pPr>
              <a:endParaRPr kumimoji="1" lang="zh-CN" altLang="zh-CN" sz="2400">
                <a:effectLst>
                  <a:outerShdw blurRad="38100" dist="38100" dir="2700000" algn="tl">
                    <a:srgbClr val="FFFFFF"/>
                  </a:outerShdw>
                </a:effectLst>
                <a:latin typeface="Times New Roman" pitchFamily="18" charset="0"/>
              </a:endParaRPr>
            </a:p>
          </p:txBody>
        </p:sp>
        <p:sp>
          <p:nvSpPr>
            <p:cNvPr id="17449" name="Rectangle 6">
              <a:extLst>
                <a:ext uri="{FF2B5EF4-FFF2-40B4-BE49-F238E27FC236}">
                  <a16:creationId xmlns:a16="http://schemas.microsoft.com/office/drawing/2014/main" id="{2CE75B4F-996A-844C-8FF4-F22DDDFD4309}"/>
                </a:ext>
              </a:extLst>
            </p:cNvPr>
            <p:cNvSpPr>
              <a:spLocks noChangeArrowheads="1"/>
            </p:cNvSpPr>
            <p:nvPr/>
          </p:nvSpPr>
          <p:spPr bwMode="auto">
            <a:xfrm>
              <a:off x="1467"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用户要求</a:t>
              </a:r>
            </a:p>
          </p:txBody>
        </p:sp>
        <p:sp>
          <p:nvSpPr>
            <p:cNvPr id="17450" name="Line 7">
              <a:extLst>
                <a:ext uri="{FF2B5EF4-FFF2-40B4-BE49-F238E27FC236}">
                  <a16:creationId xmlns:a16="http://schemas.microsoft.com/office/drawing/2014/main" id="{0026DF44-E6A1-9C4E-8A7F-A0B21B467086}"/>
                </a:ext>
              </a:extLst>
            </p:cNvPr>
            <p:cNvSpPr>
              <a:spLocks noChangeShapeType="1"/>
            </p:cNvSpPr>
            <p:nvPr/>
          </p:nvSpPr>
          <p:spPr bwMode="auto">
            <a:xfrm>
              <a:off x="1434"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51" name="Rectangle 8">
              <a:extLst>
                <a:ext uri="{FF2B5EF4-FFF2-40B4-BE49-F238E27FC236}">
                  <a16:creationId xmlns:a16="http://schemas.microsoft.com/office/drawing/2014/main" id="{46F79D27-9025-A240-A320-409698DB4C34}"/>
                </a:ext>
              </a:extLst>
            </p:cNvPr>
            <p:cNvSpPr>
              <a:spLocks noChangeArrowheads="1"/>
            </p:cNvSpPr>
            <p:nvPr/>
          </p:nvSpPr>
          <p:spPr bwMode="auto">
            <a:xfrm>
              <a:off x="1431" y="992"/>
              <a:ext cx="120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用户</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我要什么</a:t>
              </a:r>
              <a:r>
                <a:rPr kumimoji="1" lang="en-US" altLang="zh-CN" sz="2000" b="1">
                  <a:solidFill>
                    <a:srgbClr val="2E6000"/>
                  </a:solidFill>
                  <a:latin typeface="宋体" panose="02010600030101010101" pitchFamily="2" charset="-122"/>
                </a:rPr>
                <a:t>?</a:t>
              </a:r>
              <a:endParaRPr kumimoji="1" lang="en-US" altLang="zh-CN" sz="2000" b="1">
                <a:latin typeface="宋体" panose="02010600030101010101" pitchFamily="2" charset="-122"/>
              </a:endParaRPr>
            </a:p>
          </p:txBody>
        </p:sp>
      </p:grpSp>
      <p:grpSp>
        <p:nvGrpSpPr>
          <p:cNvPr id="3" name="Group 9">
            <a:extLst>
              <a:ext uri="{FF2B5EF4-FFF2-40B4-BE49-F238E27FC236}">
                <a16:creationId xmlns:a16="http://schemas.microsoft.com/office/drawing/2014/main" id="{015A9EF0-4635-3247-90A4-F800899FA173}"/>
              </a:ext>
            </a:extLst>
          </p:cNvPr>
          <p:cNvGrpSpPr>
            <a:grpSpLocks/>
          </p:cNvGrpSpPr>
          <p:nvPr/>
        </p:nvGrpSpPr>
        <p:grpSpPr bwMode="auto">
          <a:xfrm>
            <a:off x="5564188" y="1149350"/>
            <a:ext cx="2012950" cy="1612900"/>
            <a:chOff x="3505" y="724"/>
            <a:chExt cx="1268" cy="1016"/>
          </a:xfrm>
        </p:grpSpPr>
        <p:sp>
          <p:nvSpPr>
            <p:cNvPr id="17444" name="AutoShape 10">
              <a:extLst>
                <a:ext uri="{FF2B5EF4-FFF2-40B4-BE49-F238E27FC236}">
                  <a16:creationId xmlns:a16="http://schemas.microsoft.com/office/drawing/2014/main" id="{80028665-DF6D-914B-A78A-1DEB724DB956}"/>
                </a:ext>
              </a:extLst>
            </p:cNvPr>
            <p:cNvSpPr>
              <a:spLocks noChangeArrowheads="1"/>
            </p:cNvSpPr>
            <p:nvPr/>
          </p:nvSpPr>
          <p:spPr bwMode="auto">
            <a:xfrm>
              <a:off x="3505" y="724"/>
              <a:ext cx="1268"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5" name="Rectangle 11">
              <a:extLst>
                <a:ext uri="{FF2B5EF4-FFF2-40B4-BE49-F238E27FC236}">
                  <a16:creationId xmlns:a16="http://schemas.microsoft.com/office/drawing/2014/main" id="{0F25BB4E-4C84-544D-8CE5-BE81B5E9C430}"/>
                </a:ext>
              </a:extLst>
            </p:cNvPr>
            <p:cNvSpPr>
              <a:spLocks noChangeArrowheads="1"/>
            </p:cNvSpPr>
            <p:nvPr/>
          </p:nvSpPr>
          <p:spPr bwMode="auto">
            <a:xfrm>
              <a:off x="3625" y="725"/>
              <a:ext cx="88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运行结果</a:t>
              </a:r>
            </a:p>
          </p:txBody>
        </p:sp>
        <p:sp>
          <p:nvSpPr>
            <p:cNvPr id="17446" name="Line 12">
              <a:extLst>
                <a:ext uri="{FF2B5EF4-FFF2-40B4-BE49-F238E27FC236}">
                  <a16:creationId xmlns:a16="http://schemas.microsoft.com/office/drawing/2014/main" id="{FBEB31D0-109A-F343-ADEF-B93ABF071648}"/>
                </a:ext>
              </a:extLst>
            </p:cNvPr>
            <p:cNvSpPr>
              <a:spLocks noChangeShapeType="1"/>
            </p:cNvSpPr>
            <p:nvPr/>
          </p:nvSpPr>
          <p:spPr bwMode="auto">
            <a:xfrm>
              <a:off x="3593" y="987"/>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7" name="Rectangle 13">
              <a:extLst>
                <a:ext uri="{FF2B5EF4-FFF2-40B4-BE49-F238E27FC236}">
                  <a16:creationId xmlns:a16="http://schemas.microsoft.com/office/drawing/2014/main" id="{FD480972-EAD4-FB40-8B5B-665F048EFAF7}"/>
                </a:ext>
              </a:extLst>
            </p:cNvPr>
            <p:cNvSpPr>
              <a:spLocks noChangeArrowheads="1"/>
            </p:cNvSpPr>
            <p:nvPr/>
          </p:nvSpPr>
          <p:spPr bwMode="auto">
            <a:xfrm>
              <a:off x="3581" y="101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计算机</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程序运行得</a:t>
              </a:r>
            </a:p>
            <a:p>
              <a:pPr>
                <a:lnSpc>
                  <a:spcPct val="90000"/>
                </a:lnSpc>
              </a:pPr>
              <a:r>
                <a:rPr kumimoji="1" lang="zh-CN" altLang="en-US" sz="2000" b="1">
                  <a:solidFill>
                    <a:srgbClr val="2E6000"/>
                  </a:solidFill>
                  <a:latin typeface="宋体" panose="02010600030101010101" pitchFamily="2" charset="-122"/>
                </a:rPr>
                <a:t>到的结果</a:t>
              </a:r>
            </a:p>
          </p:txBody>
        </p:sp>
      </p:grpSp>
      <p:grpSp>
        <p:nvGrpSpPr>
          <p:cNvPr id="4" name="Group 14">
            <a:extLst>
              <a:ext uri="{FF2B5EF4-FFF2-40B4-BE49-F238E27FC236}">
                <a16:creationId xmlns:a16="http://schemas.microsoft.com/office/drawing/2014/main" id="{F5CF7A96-A89B-184E-84BA-5BC785D25F84}"/>
              </a:ext>
            </a:extLst>
          </p:cNvPr>
          <p:cNvGrpSpPr>
            <a:grpSpLocks/>
          </p:cNvGrpSpPr>
          <p:nvPr/>
        </p:nvGrpSpPr>
        <p:grpSpPr bwMode="auto">
          <a:xfrm>
            <a:off x="6819900" y="3621088"/>
            <a:ext cx="1943100" cy="1541462"/>
            <a:chOff x="4296" y="2281"/>
            <a:chExt cx="1224" cy="971"/>
          </a:xfrm>
        </p:grpSpPr>
        <p:sp>
          <p:nvSpPr>
            <p:cNvPr id="17440" name="AutoShape 15">
              <a:extLst>
                <a:ext uri="{FF2B5EF4-FFF2-40B4-BE49-F238E27FC236}">
                  <a16:creationId xmlns:a16="http://schemas.microsoft.com/office/drawing/2014/main" id="{DD2BA153-8ED5-9444-8ABA-F06C520B651B}"/>
                </a:ext>
              </a:extLst>
            </p:cNvPr>
            <p:cNvSpPr>
              <a:spLocks noChangeArrowheads="1"/>
            </p:cNvSpPr>
            <p:nvPr/>
          </p:nvSpPr>
          <p:spPr bwMode="auto">
            <a:xfrm>
              <a:off x="4296" y="2281"/>
              <a:ext cx="1224"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41" name="Rectangle 16">
              <a:extLst>
                <a:ext uri="{FF2B5EF4-FFF2-40B4-BE49-F238E27FC236}">
                  <a16:creationId xmlns:a16="http://schemas.microsoft.com/office/drawing/2014/main" id="{53544B80-2F63-4A4B-A1B2-78FA88D4740E}"/>
                </a:ext>
              </a:extLst>
            </p:cNvPr>
            <p:cNvSpPr>
              <a:spLocks noChangeArrowheads="1"/>
            </p:cNvSpPr>
            <p:nvPr/>
          </p:nvSpPr>
          <p:spPr bwMode="auto">
            <a:xfrm>
              <a:off x="4416" y="2282"/>
              <a:ext cx="693"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源程序</a:t>
              </a:r>
            </a:p>
          </p:txBody>
        </p:sp>
        <p:sp>
          <p:nvSpPr>
            <p:cNvPr id="17442" name="Line 17">
              <a:extLst>
                <a:ext uri="{FF2B5EF4-FFF2-40B4-BE49-F238E27FC236}">
                  <a16:creationId xmlns:a16="http://schemas.microsoft.com/office/drawing/2014/main" id="{0AC98152-8161-0640-AEBA-6FD82E4A42D3}"/>
                </a:ext>
              </a:extLst>
            </p:cNvPr>
            <p:cNvSpPr>
              <a:spLocks noChangeShapeType="1"/>
            </p:cNvSpPr>
            <p:nvPr/>
          </p:nvSpPr>
          <p:spPr bwMode="auto">
            <a:xfrm>
              <a:off x="4384" y="2544"/>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43" name="Rectangle 18">
              <a:extLst>
                <a:ext uri="{FF2B5EF4-FFF2-40B4-BE49-F238E27FC236}">
                  <a16:creationId xmlns:a16="http://schemas.microsoft.com/office/drawing/2014/main" id="{8D693DA9-37C9-814D-94D6-3EED44303E2F}"/>
                </a:ext>
              </a:extLst>
            </p:cNvPr>
            <p:cNvSpPr>
              <a:spLocks noChangeArrowheads="1"/>
            </p:cNvSpPr>
            <p:nvPr/>
          </p:nvSpPr>
          <p:spPr bwMode="auto">
            <a:xfrm>
              <a:off x="4416" y="2572"/>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程序员</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我要让计算</a:t>
              </a:r>
            </a:p>
            <a:p>
              <a:pPr>
                <a:lnSpc>
                  <a:spcPct val="90000"/>
                </a:lnSpc>
              </a:pPr>
              <a:r>
                <a:rPr kumimoji="1" lang="zh-CN" altLang="en-US" sz="2000" b="1">
                  <a:solidFill>
                    <a:srgbClr val="2E6000"/>
                  </a:solidFill>
                  <a:latin typeface="宋体" panose="02010600030101010101" pitchFamily="2" charset="-122"/>
                </a:rPr>
                <a:t>机做什么</a:t>
              </a:r>
              <a:r>
                <a:rPr kumimoji="1" lang="en-US" altLang="zh-CN" sz="2000" b="1">
                  <a:solidFill>
                    <a:srgbClr val="2E6000"/>
                  </a:solidFill>
                  <a:latin typeface="宋体" panose="02010600030101010101" pitchFamily="2" charset="-122"/>
                </a:rPr>
                <a:t>?</a:t>
              </a:r>
            </a:p>
          </p:txBody>
        </p:sp>
      </p:grpSp>
      <p:grpSp>
        <p:nvGrpSpPr>
          <p:cNvPr id="5" name="Group 19">
            <a:extLst>
              <a:ext uri="{FF2B5EF4-FFF2-40B4-BE49-F238E27FC236}">
                <a16:creationId xmlns:a16="http://schemas.microsoft.com/office/drawing/2014/main" id="{81E8696E-71CD-C243-B625-08BC3534F799}"/>
              </a:ext>
            </a:extLst>
          </p:cNvPr>
          <p:cNvGrpSpPr>
            <a:grpSpLocks/>
          </p:cNvGrpSpPr>
          <p:nvPr/>
        </p:nvGrpSpPr>
        <p:grpSpPr bwMode="auto">
          <a:xfrm>
            <a:off x="3590925" y="5245100"/>
            <a:ext cx="2030413" cy="1612900"/>
            <a:chOff x="2262" y="3304"/>
            <a:chExt cx="1279" cy="1016"/>
          </a:xfrm>
        </p:grpSpPr>
        <p:sp>
          <p:nvSpPr>
            <p:cNvPr id="17436" name="AutoShape 20">
              <a:extLst>
                <a:ext uri="{FF2B5EF4-FFF2-40B4-BE49-F238E27FC236}">
                  <a16:creationId xmlns:a16="http://schemas.microsoft.com/office/drawing/2014/main" id="{ED622DB7-7AAD-B344-B12F-EEFA3C564D9F}"/>
                </a:ext>
              </a:extLst>
            </p:cNvPr>
            <p:cNvSpPr>
              <a:spLocks noChangeArrowheads="1"/>
            </p:cNvSpPr>
            <p:nvPr/>
          </p:nvSpPr>
          <p:spPr bwMode="auto">
            <a:xfrm>
              <a:off x="2274" y="3304"/>
              <a:ext cx="1267" cy="1016"/>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7" name="Rectangle 21">
              <a:extLst>
                <a:ext uri="{FF2B5EF4-FFF2-40B4-BE49-F238E27FC236}">
                  <a16:creationId xmlns:a16="http://schemas.microsoft.com/office/drawing/2014/main" id="{C00D1BBD-FE55-A645-8E82-86BAD5D30E6E}"/>
                </a:ext>
              </a:extLst>
            </p:cNvPr>
            <p:cNvSpPr>
              <a:spLocks noChangeArrowheads="1"/>
            </p:cNvSpPr>
            <p:nvPr/>
          </p:nvSpPr>
          <p:spPr bwMode="auto">
            <a:xfrm>
              <a:off x="2262" y="3306"/>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设计说明书</a:t>
              </a:r>
            </a:p>
          </p:txBody>
        </p:sp>
        <p:sp>
          <p:nvSpPr>
            <p:cNvPr id="17438" name="Line 22">
              <a:extLst>
                <a:ext uri="{FF2B5EF4-FFF2-40B4-BE49-F238E27FC236}">
                  <a16:creationId xmlns:a16="http://schemas.microsoft.com/office/drawing/2014/main" id="{D5BFCED6-C80F-F844-8A1B-8C9D96298557}"/>
                </a:ext>
              </a:extLst>
            </p:cNvPr>
            <p:cNvSpPr>
              <a:spLocks noChangeShapeType="1"/>
            </p:cNvSpPr>
            <p:nvPr/>
          </p:nvSpPr>
          <p:spPr bwMode="auto">
            <a:xfrm>
              <a:off x="2362" y="3567"/>
              <a:ext cx="1091"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9" name="Rectangle 23">
              <a:extLst>
                <a:ext uri="{FF2B5EF4-FFF2-40B4-BE49-F238E27FC236}">
                  <a16:creationId xmlns:a16="http://schemas.microsoft.com/office/drawing/2014/main" id="{3F86A1BA-ABB6-8D4E-BFCA-918EAE5612C6}"/>
                </a:ext>
              </a:extLst>
            </p:cNvPr>
            <p:cNvSpPr>
              <a:spLocks noChangeArrowheads="1"/>
            </p:cNvSpPr>
            <p:nvPr/>
          </p:nvSpPr>
          <p:spPr bwMode="auto">
            <a:xfrm>
              <a:off x="2350" y="3595"/>
              <a:ext cx="91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设计员</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我要让软件</a:t>
              </a:r>
            </a:p>
            <a:p>
              <a:pPr>
                <a:lnSpc>
                  <a:spcPct val="90000"/>
                </a:lnSpc>
              </a:pPr>
              <a:r>
                <a:rPr kumimoji="1" lang="zh-CN" altLang="en-US" sz="2000" b="1">
                  <a:solidFill>
                    <a:srgbClr val="2E6000"/>
                  </a:solidFill>
                  <a:latin typeface="宋体" panose="02010600030101010101" pitchFamily="2" charset="-122"/>
                </a:rPr>
                <a:t>做什么</a:t>
              </a:r>
              <a:r>
                <a:rPr kumimoji="1" lang="en-US" altLang="zh-CN" sz="2000" b="1">
                  <a:solidFill>
                    <a:srgbClr val="2E6000"/>
                  </a:solidFill>
                  <a:latin typeface="宋体" panose="02010600030101010101" pitchFamily="2" charset="-122"/>
                </a:rPr>
                <a:t>?</a:t>
              </a:r>
            </a:p>
          </p:txBody>
        </p:sp>
      </p:grpSp>
      <p:grpSp>
        <p:nvGrpSpPr>
          <p:cNvPr id="6" name="Group 24">
            <a:extLst>
              <a:ext uri="{FF2B5EF4-FFF2-40B4-BE49-F238E27FC236}">
                <a16:creationId xmlns:a16="http://schemas.microsoft.com/office/drawing/2014/main" id="{0271AAAE-910D-DC41-8A3E-2F4393B0FDEF}"/>
              </a:ext>
            </a:extLst>
          </p:cNvPr>
          <p:cNvGrpSpPr>
            <a:grpSpLocks/>
          </p:cNvGrpSpPr>
          <p:nvPr/>
        </p:nvGrpSpPr>
        <p:grpSpPr bwMode="auto">
          <a:xfrm>
            <a:off x="519113" y="3479800"/>
            <a:ext cx="2032000" cy="1541463"/>
            <a:chOff x="327" y="2192"/>
            <a:chExt cx="1280" cy="971"/>
          </a:xfrm>
        </p:grpSpPr>
        <p:sp>
          <p:nvSpPr>
            <p:cNvPr id="17432" name="AutoShape 25">
              <a:extLst>
                <a:ext uri="{FF2B5EF4-FFF2-40B4-BE49-F238E27FC236}">
                  <a16:creationId xmlns:a16="http://schemas.microsoft.com/office/drawing/2014/main" id="{1874B5FF-B6E7-6840-ACD7-7BE46E87660C}"/>
                </a:ext>
              </a:extLst>
            </p:cNvPr>
            <p:cNvSpPr>
              <a:spLocks noChangeArrowheads="1"/>
            </p:cNvSpPr>
            <p:nvPr/>
          </p:nvSpPr>
          <p:spPr bwMode="auto">
            <a:xfrm>
              <a:off x="339" y="2192"/>
              <a:ext cx="1268" cy="971"/>
            </a:xfrm>
            <a:prstGeom prst="roundRect">
              <a:avLst>
                <a:gd name="adj" fmla="val 12495"/>
              </a:avLst>
            </a:prstGeom>
            <a:solidFill>
              <a:srgbClr val="E9FFFF"/>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33" name="Rectangle 26">
              <a:extLst>
                <a:ext uri="{FF2B5EF4-FFF2-40B4-BE49-F238E27FC236}">
                  <a16:creationId xmlns:a16="http://schemas.microsoft.com/office/drawing/2014/main" id="{2D1AF651-CE88-DD45-8223-4746C800CF20}"/>
                </a:ext>
              </a:extLst>
            </p:cNvPr>
            <p:cNvSpPr>
              <a:spLocks noChangeArrowheads="1"/>
            </p:cNvSpPr>
            <p:nvPr/>
          </p:nvSpPr>
          <p:spPr bwMode="auto">
            <a:xfrm>
              <a:off x="327" y="2193"/>
              <a:ext cx="1079"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需求说明书</a:t>
              </a:r>
            </a:p>
          </p:txBody>
        </p:sp>
        <p:sp>
          <p:nvSpPr>
            <p:cNvPr id="17434" name="Line 27">
              <a:extLst>
                <a:ext uri="{FF2B5EF4-FFF2-40B4-BE49-F238E27FC236}">
                  <a16:creationId xmlns:a16="http://schemas.microsoft.com/office/drawing/2014/main" id="{E5AFC0CB-B57E-9D4E-B207-58A2A5519056}"/>
                </a:ext>
              </a:extLst>
            </p:cNvPr>
            <p:cNvSpPr>
              <a:spLocks noChangeShapeType="1"/>
            </p:cNvSpPr>
            <p:nvPr/>
          </p:nvSpPr>
          <p:spPr bwMode="auto">
            <a:xfrm>
              <a:off x="427" y="2455"/>
              <a:ext cx="109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7435" name="Rectangle 28">
              <a:extLst>
                <a:ext uri="{FF2B5EF4-FFF2-40B4-BE49-F238E27FC236}">
                  <a16:creationId xmlns:a16="http://schemas.microsoft.com/office/drawing/2014/main" id="{A2CB3C5C-11C1-5143-B99B-C61F93E83DA7}"/>
                </a:ext>
              </a:extLst>
            </p:cNvPr>
            <p:cNvSpPr>
              <a:spLocks noChangeArrowheads="1"/>
            </p:cNvSpPr>
            <p:nvPr/>
          </p:nvSpPr>
          <p:spPr bwMode="auto">
            <a:xfrm>
              <a:off x="503" y="2439"/>
              <a:ext cx="790"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latin typeface="宋体" panose="02010600030101010101" pitchFamily="2" charset="-122"/>
                </a:rPr>
                <a:t>分析员</a:t>
              </a:r>
              <a:r>
                <a:rPr kumimoji="1" lang="en-US" altLang="zh-CN" sz="2400" b="1">
                  <a:latin typeface="宋体" panose="02010600030101010101" pitchFamily="2" charset="-122"/>
                </a:rPr>
                <a:t>:</a:t>
              </a:r>
            </a:p>
            <a:p>
              <a:pPr>
                <a:lnSpc>
                  <a:spcPct val="90000"/>
                </a:lnSpc>
              </a:pPr>
              <a:r>
                <a:rPr kumimoji="1" lang="zh-CN" altLang="en-US" sz="2000" b="1">
                  <a:solidFill>
                    <a:srgbClr val="2E6000"/>
                  </a:solidFill>
                  <a:latin typeface="宋体" panose="02010600030101010101" pitchFamily="2" charset="-122"/>
                </a:rPr>
                <a:t>我要提</a:t>
              </a:r>
            </a:p>
            <a:p>
              <a:pPr>
                <a:lnSpc>
                  <a:spcPct val="90000"/>
                </a:lnSpc>
              </a:pPr>
              <a:r>
                <a:rPr kumimoji="1" lang="zh-CN" altLang="en-US" sz="2000" b="1">
                  <a:solidFill>
                    <a:srgbClr val="2E6000"/>
                  </a:solidFill>
                  <a:latin typeface="宋体" panose="02010600030101010101" pitchFamily="2" charset="-122"/>
                </a:rPr>
                <a:t>供什么</a:t>
              </a:r>
              <a:r>
                <a:rPr kumimoji="1" lang="en-US" altLang="zh-CN" sz="2000" b="1">
                  <a:solidFill>
                    <a:srgbClr val="2E6000"/>
                  </a:solidFill>
                  <a:latin typeface="宋体" panose="02010600030101010101" pitchFamily="2" charset="-122"/>
                </a:rPr>
                <a:t>?</a:t>
              </a:r>
            </a:p>
          </p:txBody>
        </p:sp>
      </p:grpSp>
      <p:grpSp>
        <p:nvGrpSpPr>
          <p:cNvPr id="7" name="Group 29">
            <a:extLst>
              <a:ext uri="{FF2B5EF4-FFF2-40B4-BE49-F238E27FC236}">
                <a16:creationId xmlns:a16="http://schemas.microsoft.com/office/drawing/2014/main" id="{2F90C2FB-44F4-BB49-8047-18B6017EC2BA}"/>
              </a:ext>
            </a:extLst>
          </p:cNvPr>
          <p:cNvGrpSpPr>
            <a:grpSpLocks/>
          </p:cNvGrpSpPr>
          <p:nvPr/>
        </p:nvGrpSpPr>
        <p:grpSpPr bwMode="auto">
          <a:xfrm>
            <a:off x="987425" y="2497138"/>
            <a:ext cx="1860550" cy="893762"/>
            <a:chOff x="622" y="1573"/>
            <a:chExt cx="1172" cy="563"/>
          </a:xfrm>
        </p:grpSpPr>
        <p:sp>
          <p:nvSpPr>
            <p:cNvPr id="17430" name="Line 30">
              <a:extLst>
                <a:ext uri="{FF2B5EF4-FFF2-40B4-BE49-F238E27FC236}">
                  <a16:creationId xmlns:a16="http://schemas.microsoft.com/office/drawing/2014/main" id="{0BF9AC25-29D7-1D41-91A3-8196AD472DA8}"/>
                </a:ext>
              </a:extLst>
            </p:cNvPr>
            <p:cNvSpPr>
              <a:spLocks noChangeShapeType="1"/>
            </p:cNvSpPr>
            <p:nvPr/>
          </p:nvSpPr>
          <p:spPr bwMode="auto">
            <a:xfrm flipH="1">
              <a:off x="1471" y="1573"/>
              <a:ext cx="323" cy="563"/>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1" name="Rectangle 31">
              <a:extLst>
                <a:ext uri="{FF2B5EF4-FFF2-40B4-BE49-F238E27FC236}">
                  <a16:creationId xmlns:a16="http://schemas.microsoft.com/office/drawing/2014/main" id="{3822CCAF-8BA8-634E-942E-BADE29757394}"/>
                </a:ext>
              </a:extLst>
            </p:cNvPr>
            <p:cNvSpPr>
              <a:spLocks noChangeArrowheads="1"/>
            </p:cNvSpPr>
            <p:nvPr/>
          </p:nvSpPr>
          <p:spPr bwMode="auto">
            <a:xfrm>
              <a:off x="622" y="1619"/>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理解正确性</a:t>
              </a:r>
            </a:p>
            <a:p>
              <a:pPr>
                <a:lnSpc>
                  <a:spcPct val="90000"/>
                </a:lnSpc>
              </a:pPr>
              <a:r>
                <a:rPr kumimoji="1" lang="zh-CN" altLang="en-US" sz="2000" b="1">
                  <a:solidFill>
                    <a:schemeClr val="tx2"/>
                  </a:solidFill>
                  <a:latin typeface="宋体" panose="02010600030101010101" pitchFamily="2" charset="-122"/>
                </a:rPr>
                <a:t>表达正确性</a:t>
              </a:r>
            </a:p>
          </p:txBody>
        </p:sp>
      </p:grpSp>
      <p:grpSp>
        <p:nvGrpSpPr>
          <p:cNvPr id="8" name="Group 32">
            <a:extLst>
              <a:ext uri="{FF2B5EF4-FFF2-40B4-BE49-F238E27FC236}">
                <a16:creationId xmlns:a16="http://schemas.microsoft.com/office/drawing/2014/main" id="{A640A44C-F7EF-064C-BF86-930F1EB1CD63}"/>
              </a:ext>
            </a:extLst>
          </p:cNvPr>
          <p:cNvGrpSpPr>
            <a:grpSpLocks/>
          </p:cNvGrpSpPr>
          <p:nvPr/>
        </p:nvGrpSpPr>
        <p:grpSpPr bwMode="auto">
          <a:xfrm>
            <a:off x="1619250" y="5013325"/>
            <a:ext cx="1873250" cy="1054100"/>
            <a:chOff x="1039" y="3167"/>
            <a:chExt cx="1180" cy="664"/>
          </a:xfrm>
        </p:grpSpPr>
        <p:sp>
          <p:nvSpPr>
            <p:cNvPr id="17428" name="Line 33">
              <a:extLst>
                <a:ext uri="{FF2B5EF4-FFF2-40B4-BE49-F238E27FC236}">
                  <a16:creationId xmlns:a16="http://schemas.microsoft.com/office/drawing/2014/main" id="{B6487148-A9B5-504D-A091-643324E643CB}"/>
                </a:ext>
              </a:extLst>
            </p:cNvPr>
            <p:cNvSpPr>
              <a:spLocks noChangeShapeType="1"/>
            </p:cNvSpPr>
            <p:nvPr/>
          </p:nvSpPr>
          <p:spPr bwMode="auto">
            <a:xfrm>
              <a:off x="1662" y="3167"/>
              <a:ext cx="557" cy="2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9" name="Rectangle 34">
              <a:extLst>
                <a:ext uri="{FF2B5EF4-FFF2-40B4-BE49-F238E27FC236}">
                  <a16:creationId xmlns:a16="http://schemas.microsoft.com/office/drawing/2014/main" id="{FAC38A1C-4CFE-344E-A096-6123E4B363E0}"/>
                </a:ext>
              </a:extLst>
            </p:cNvPr>
            <p:cNvSpPr>
              <a:spLocks noChangeArrowheads="1"/>
            </p:cNvSpPr>
            <p:nvPr/>
          </p:nvSpPr>
          <p:spPr bwMode="auto">
            <a:xfrm>
              <a:off x="1039" y="3256"/>
              <a:ext cx="919"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表达正确性</a:t>
              </a:r>
            </a:p>
            <a:p>
              <a:pPr>
                <a:lnSpc>
                  <a:spcPct val="90000"/>
                </a:lnSpc>
              </a:pPr>
              <a:r>
                <a:rPr kumimoji="1" lang="zh-CN" altLang="en-US" sz="2000" b="1">
                  <a:solidFill>
                    <a:schemeClr val="tx2"/>
                  </a:solidFill>
                  <a:latin typeface="宋体" panose="02010600030101010101" pitchFamily="2" charset="-122"/>
                </a:rPr>
                <a:t>理解正确性</a:t>
              </a:r>
            </a:p>
            <a:p>
              <a:pPr>
                <a:lnSpc>
                  <a:spcPct val="90000"/>
                </a:lnSpc>
              </a:pPr>
              <a:r>
                <a:rPr kumimoji="1" lang="zh-CN" altLang="en-US" sz="2000" b="1">
                  <a:solidFill>
                    <a:schemeClr val="tx2"/>
                  </a:solidFill>
                  <a:latin typeface="宋体" panose="02010600030101010101" pitchFamily="2" charset="-122"/>
                </a:rPr>
                <a:t>设计正确性</a:t>
              </a:r>
            </a:p>
          </p:txBody>
        </p:sp>
      </p:grpSp>
      <p:grpSp>
        <p:nvGrpSpPr>
          <p:cNvPr id="9" name="Group 35">
            <a:extLst>
              <a:ext uri="{FF2B5EF4-FFF2-40B4-BE49-F238E27FC236}">
                <a16:creationId xmlns:a16="http://schemas.microsoft.com/office/drawing/2014/main" id="{AFA1D786-FCB7-6941-8520-C4E4BF81D9F6}"/>
              </a:ext>
            </a:extLst>
          </p:cNvPr>
          <p:cNvGrpSpPr>
            <a:grpSpLocks/>
          </p:cNvGrpSpPr>
          <p:nvPr/>
        </p:nvGrpSpPr>
        <p:grpSpPr bwMode="auto">
          <a:xfrm>
            <a:off x="5697538" y="5086350"/>
            <a:ext cx="1738312" cy="1001713"/>
            <a:chOff x="3589" y="3204"/>
            <a:chExt cx="1095" cy="631"/>
          </a:xfrm>
        </p:grpSpPr>
        <p:sp>
          <p:nvSpPr>
            <p:cNvPr id="17426" name="Line 36">
              <a:extLst>
                <a:ext uri="{FF2B5EF4-FFF2-40B4-BE49-F238E27FC236}">
                  <a16:creationId xmlns:a16="http://schemas.microsoft.com/office/drawing/2014/main" id="{384D86E9-7CB6-1347-AD2E-4ED3814C4133}"/>
                </a:ext>
              </a:extLst>
            </p:cNvPr>
            <p:cNvSpPr>
              <a:spLocks noChangeShapeType="1"/>
            </p:cNvSpPr>
            <p:nvPr/>
          </p:nvSpPr>
          <p:spPr bwMode="auto">
            <a:xfrm flipV="1">
              <a:off x="3589" y="3204"/>
              <a:ext cx="696" cy="45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7" name="Rectangle 37">
              <a:extLst>
                <a:ext uri="{FF2B5EF4-FFF2-40B4-BE49-F238E27FC236}">
                  <a16:creationId xmlns:a16="http://schemas.microsoft.com/office/drawing/2014/main" id="{520660AE-6A01-F841-BEA4-B566E4FD788A}"/>
                </a:ext>
              </a:extLst>
            </p:cNvPr>
            <p:cNvSpPr>
              <a:spLocks noChangeArrowheads="1"/>
            </p:cNvSpPr>
            <p:nvPr/>
          </p:nvSpPr>
          <p:spPr bwMode="auto">
            <a:xfrm>
              <a:off x="3765" y="3433"/>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理解正确性</a:t>
              </a:r>
            </a:p>
            <a:p>
              <a:pPr>
                <a:lnSpc>
                  <a:spcPct val="90000"/>
                </a:lnSpc>
              </a:pPr>
              <a:r>
                <a:rPr kumimoji="1" lang="zh-CN" altLang="en-US" sz="2000" b="1">
                  <a:solidFill>
                    <a:schemeClr val="tx2"/>
                  </a:solidFill>
                  <a:latin typeface="宋体" panose="02010600030101010101" pitchFamily="2" charset="-122"/>
                </a:rPr>
                <a:t>编码正确性</a:t>
              </a:r>
            </a:p>
          </p:txBody>
        </p:sp>
      </p:grpSp>
      <p:grpSp>
        <p:nvGrpSpPr>
          <p:cNvPr id="10" name="Group 38">
            <a:extLst>
              <a:ext uri="{FF2B5EF4-FFF2-40B4-BE49-F238E27FC236}">
                <a16:creationId xmlns:a16="http://schemas.microsoft.com/office/drawing/2014/main" id="{C9995595-52BC-6549-9CA3-3F48602D6AF3}"/>
              </a:ext>
            </a:extLst>
          </p:cNvPr>
          <p:cNvGrpSpPr>
            <a:grpSpLocks/>
          </p:cNvGrpSpPr>
          <p:nvPr/>
        </p:nvGrpSpPr>
        <p:grpSpPr bwMode="auto">
          <a:xfrm>
            <a:off x="6659563" y="2779713"/>
            <a:ext cx="2098675" cy="815975"/>
            <a:chOff x="3626" y="1771"/>
            <a:chExt cx="1322" cy="514"/>
          </a:xfrm>
        </p:grpSpPr>
        <p:sp>
          <p:nvSpPr>
            <p:cNvPr id="17424" name="Line 39">
              <a:extLst>
                <a:ext uri="{FF2B5EF4-FFF2-40B4-BE49-F238E27FC236}">
                  <a16:creationId xmlns:a16="http://schemas.microsoft.com/office/drawing/2014/main" id="{244A617B-701F-A244-82AF-0B065155D19B}"/>
                </a:ext>
              </a:extLst>
            </p:cNvPr>
            <p:cNvSpPr>
              <a:spLocks noChangeShapeType="1"/>
            </p:cNvSpPr>
            <p:nvPr/>
          </p:nvSpPr>
          <p:spPr bwMode="auto">
            <a:xfrm flipH="1" flipV="1">
              <a:off x="3626" y="1781"/>
              <a:ext cx="630" cy="50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25" name="Rectangle 40">
              <a:extLst>
                <a:ext uri="{FF2B5EF4-FFF2-40B4-BE49-F238E27FC236}">
                  <a16:creationId xmlns:a16="http://schemas.microsoft.com/office/drawing/2014/main" id="{760EFAD7-904E-6A43-A9B4-13EC2DF30009}"/>
                </a:ext>
              </a:extLst>
            </p:cNvPr>
            <p:cNvSpPr>
              <a:spLocks noChangeArrowheads="1"/>
            </p:cNvSpPr>
            <p:nvPr/>
          </p:nvSpPr>
          <p:spPr bwMode="auto">
            <a:xfrm>
              <a:off x="4029" y="1771"/>
              <a:ext cx="919"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000" b="1">
                  <a:solidFill>
                    <a:schemeClr val="tx2"/>
                  </a:solidFill>
                  <a:latin typeface="宋体" panose="02010600030101010101" pitchFamily="2" charset="-122"/>
                </a:rPr>
                <a:t>输入正确性</a:t>
              </a:r>
            </a:p>
            <a:p>
              <a:pPr>
                <a:lnSpc>
                  <a:spcPct val="90000"/>
                </a:lnSpc>
              </a:pPr>
              <a:r>
                <a:rPr kumimoji="1" lang="zh-CN" altLang="en-US" sz="2000" b="1">
                  <a:solidFill>
                    <a:schemeClr val="tx2"/>
                  </a:solidFill>
                  <a:latin typeface="宋体" panose="02010600030101010101" pitchFamily="2" charset="-122"/>
                </a:rPr>
                <a:t>运行正确性</a:t>
              </a:r>
            </a:p>
          </p:txBody>
        </p:sp>
      </p:grpSp>
      <p:grpSp>
        <p:nvGrpSpPr>
          <p:cNvPr id="11" name="Group 41">
            <a:extLst>
              <a:ext uri="{FF2B5EF4-FFF2-40B4-BE49-F238E27FC236}">
                <a16:creationId xmlns:a16="http://schemas.microsoft.com/office/drawing/2014/main" id="{3A53D538-0149-664E-B22E-97AA70169066}"/>
              </a:ext>
            </a:extLst>
          </p:cNvPr>
          <p:cNvGrpSpPr>
            <a:grpSpLocks/>
          </p:cNvGrpSpPr>
          <p:nvPr/>
        </p:nvGrpSpPr>
        <p:grpSpPr bwMode="auto">
          <a:xfrm>
            <a:off x="4162425" y="1355725"/>
            <a:ext cx="1533525" cy="706438"/>
            <a:chOff x="2622" y="854"/>
            <a:chExt cx="966" cy="445"/>
          </a:xfrm>
        </p:grpSpPr>
        <p:sp>
          <p:nvSpPr>
            <p:cNvPr id="17421" name="AutoShape 42">
              <a:extLst>
                <a:ext uri="{FF2B5EF4-FFF2-40B4-BE49-F238E27FC236}">
                  <a16:creationId xmlns:a16="http://schemas.microsoft.com/office/drawing/2014/main" id="{6C87A87C-20B8-164D-9F2E-BDCEB6756F26}"/>
                </a:ext>
              </a:extLst>
            </p:cNvPr>
            <p:cNvSpPr>
              <a:spLocks noChangeArrowheads="1"/>
            </p:cNvSpPr>
            <p:nvPr/>
          </p:nvSpPr>
          <p:spPr bwMode="auto">
            <a:xfrm flipH="1">
              <a:off x="2754" y="1165"/>
              <a:ext cx="307" cy="134"/>
            </a:xfrm>
            <a:prstGeom prst="rightArrow">
              <a:avLst>
                <a:gd name="adj1" fmla="val 50000"/>
                <a:gd name="adj2" fmla="val 114563"/>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2" name="AutoShape 43">
              <a:extLst>
                <a:ext uri="{FF2B5EF4-FFF2-40B4-BE49-F238E27FC236}">
                  <a16:creationId xmlns:a16="http://schemas.microsoft.com/office/drawing/2014/main" id="{89F38982-A2A6-2047-8C82-17F6091E6531}"/>
                </a:ext>
              </a:extLst>
            </p:cNvPr>
            <p:cNvSpPr>
              <a:spLocks noChangeArrowheads="1"/>
            </p:cNvSpPr>
            <p:nvPr/>
          </p:nvSpPr>
          <p:spPr bwMode="auto">
            <a:xfrm>
              <a:off x="3025" y="1169"/>
              <a:ext cx="344" cy="126"/>
            </a:xfrm>
            <a:prstGeom prst="rightArrow">
              <a:avLst>
                <a:gd name="adj1" fmla="val 50000"/>
                <a:gd name="adj2" fmla="val 136521"/>
              </a:avLst>
            </a:prstGeom>
            <a:solidFill>
              <a:srgbClr val="FC0128"/>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3" name="Rectangle 44">
              <a:extLst>
                <a:ext uri="{FF2B5EF4-FFF2-40B4-BE49-F238E27FC236}">
                  <a16:creationId xmlns:a16="http://schemas.microsoft.com/office/drawing/2014/main" id="{4EE74D17-C506-E64B-B12A-2EF5862EC7BC}"/>
                </a:ext>
              </a:extLst>
            </p:cNvPr>
            <p:cNvSpPr>
              <a:spLocks noChangeArrowheads="1"/>
            </p:cNvSpPr>
            <p:nvPr/>
          </p:nvSpPr>
          <p:spPr bwMode="auto">
            <a:xfrm>
              <a:off x="2622" y="854"/>
              <a:ext cx="966" cy="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90000"/>
                </a:lnSpc>
              </a:pPr>
              <a:r>
                <a:rPr kumimoji="1" lang="zh-CN" altLang="en-US" sz="2400" b="1">
                  <a:solidFill>
                    <a:srgbClr val="FC0128"/>
                  </a:solidFill>
                  <a:latin typeface="宋体" panose="02010600030101010101" pitchFamily="2" charset="-122"/>
                </a:rPr>
                <a:t>相符吗</a:t>
              </a:r>
              <a:r>
                <a:rPr kumimoji="1" lang="en-US" altLang="zh-CN" sz="2400" b="1">
                  <a:solidFill>
                    <a:srgbClr val="FC0128"/>
                  </a:solidFill>
                  <a:latin typeface="宋体" panose="02010600030101010101" pitchFamily="2" charset="-122"/>
                </a:rPr>
                <a:t>?</a:t>
              </a:r>
            </a:p>
          </p:txBody>
        </p:sp>
      </p:grpSp>
      <p:sp>
        <p:nvSpPr>
          <p:cNvPr id="12" name="Title 11">
            <a:extLst>
              <a:ext uri="{FF2B5EF4-FFF2-40B4-BE49-F238E27FC236}">
                <a16:creationId xmlns:a16="http://schemas.microsoft.com/office/drawing/2014/main" id="{BF4713BC-0200-A944-975B-9B288065E149}"/>
              </a:ext>
            </a:extLst>
          </p:cNvPr>
          <p:cNvSpPr>
            <a:spLocks noGrp="1"/>
          </p:cNvSpPr>
          <p:nvPr>
            <p:ph type="title"/>
          </p:nvPr>
        </p:nvSpPr>
        <p:spPr/>
        <p:txBody>
          <a:bodyPr/>
          <a:lstStyle/>
          <a:p>
            <a:endParaRPr lang="en-US"/>
          </a:p>
        </p:txBody>
      </p:sp>
      <p:sp>
        <p:nvSpPr>
          <p:cNvPr id="45" name="标题 3">
            <a:extLst>
              <a:ext uri="{FF2B5EF4-FFF2-40B4-BE49-F238E27FC236}">
                <a16:creationId xmlns:a16="http://schemas.microsoft.com/office/drawing/2014/main" id="{E61156C5-9A5E-9B41-A43C-D8EDD41F2AE6}"/>
              </a:ext>
            </a:extLst>
          </p:cNvPr>
          <p:cNvSpPr txBox="1">
            <a:spLocks/>
          </p:cNvSpPr>
          <p:nvPr/>
        </p:nvSpPr>
        <p:spPr>
          <a:xfrm>
            <a:off x="457200" y="44450"/>
            <a:ext cx="8229600" cy="1143000"/>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dirty="0">
                <a:latin typeface="宋体" panose="02010600030101010101" pitchFamily="2" charset="-122"/>
              </a:rPr>
              <a:t>7.2 </a:t>
            </a:r>
            <a:r>
              <a:rPr lang="zh-CN" altLang="en-US" b="1" dirty="0">
                <a:latin typeface="宋体" panose="02010600030101010101" pitchFamily="2" charset="-122"/>
              </a:rPr>
              <a:t>软件测试基础</a:t>
            </a:r>
          </a:p>
        </p:txBody>
      </p:sp>
    </p:spTree>
    <p:extLst>
      <p:ext uri="{BB962C8B-B14F-4D97-AF65-F5344CB8AC3E}">
        <p14:creationId xmlns:p14="http://schemas.microsoft.com/office/powerpoint/2010/main" val="449985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up)">
                                      <p:cBhvr>
                                        <p:cTn id="27" dur="500"/>
                                        <p:tgtEl>
                                          <p:spTgt spid="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up)">
                                      <p:cBhvr>
                                        <p:cTn id="32" dur="500"/>
                                        <p:tgtEl>
                                          <p:spTgt spid="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down)">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wipe(up)">
                                      <p:cBhvr>
                                        <p:cTn id="42" dur="500"/>
                                        <p:tgtEl>
                                          <p:spTgt spid="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wipe(down)">
                                      <p:cBhvr>
                                        <p:cTn id="47" dur="500"/>
                                        <p:tgtEl>
                                          <p:spTgt spid="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wipe(up)">
                                      <p:cBhvr>
                                        <p:cTn id="5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4">
            <a:extLst>
              <a:ext uri="{FF2B5EF4-FFF2-40B4-BE49-F238E27FC236}">
                <a16:creationId xmlns:a16="http://schemas.microsoft.com/office/drawing/2014/main" id="{6F5741B0-6E59-8F47-8E7C-29E9D9569BDB}"/>
              </a:ext>
            </a:extLst>
          </p:cNvPr>
          <p:cNvSpPr>
            <a:spLocks noChangeArrowheads="1"/>
          </p:cNvSpPr>
          <p:nvPr/>
        </p:nvSpPr>
        <p:spPr bwMode="auto">
          <a:xfrm>
            <a:off x="585788" y="1837586"/>
            <a:ext cx="7848600" cy="4953000"/>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20000"/>
              </a:spcBef>
              <a:buFontTx/>
              <a:buChar char="•"/>
            </a:pPr>
            <a:r>
              <a:rPr lang="zh-CN" altLang="en-US" sz="2800" b="1" dirty="0">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机器测试与人工测试</a:t>
            </a:r>
          </a:p>
          <a:p>
            <a:pPr lvl="1" eaLnBrk="1" hangingPunct="1">
              <a:lnSpc>
                <a:spcPct val="110000"/>
              </a:lnSpc>
              <a:spcBef>
                <a:spcPct val="20000"/>
              </a:spcBef>
              <a:buFontTx/>
              <a:buChar char="–"/>
            </a:pPr>
            <a:r>
              <a:rPr kumimoji="1" lang="zh-CN" altLang="en-US" sz="28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机器测试</a:t>
            </a:r>
            <a:b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br>
            <a: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在设定的测试数据上执行被测程序的过程。又称动态测试。</a:t>
            </a:r>
          </a:p>
          <a:p>
            <a:pPr lvl="1" eaLnBrk="1" hangingPunct="1">
              <a:lnSpc>
                <a:spcPct val="110000"/>
              </a:lnSpc>
              <a:spcBef>
                <a:spcPct val="20000"/>
              </a:spcBef>
              <a:buFontTx/>
              <a:buChar char="–"/>
            </a:pPr>
            <a:r>
              <a:rPr kumimoji="1" lang="zh-CN" altLang="en-US" sz="28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人工测试</a:t>
            </a:r>
            <a:b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br>
            <a:r>
              <a:rPr kumimoji="1" lang="zh-CN" altLang="en-US" sz="28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采用人工方法进行，目的在于检查程序的静态结构，找出编译不能发现的错误。</a:t>
            </a:r>
          </a:p>
        </p:txBody>
      </p:sp>
      <p:sp>
        <p:nvSpPr>
          <p:cNvPr id="2" name="Title 1">
            <a:extLst>
              <a:ext uri="{FF2B5EF4-FFF2-40B4-BE49-F238E27FC236}">
                <a16:creationId xmlns:a16="http://schemas.microsoft.com/office/drawing/2014/main" id="{AB812CD6-788C-8C4E-B98D-E2BC15A04B2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47D8325C-3AA1-9649-A8AF-58502AA1DB6A}"/>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 name="内容占位符 4">
            <a:extLst>
              <a:ext uri="{FF2B5EF4-FFF2-40B4-BE49-F238E27FC236}">
                <a16:creationId xmlns:a16="http://schemas.microsoft.com/office/drawing/2014/main" id="{A7F5A189-C0E6-284E-B195-4F6023955728}"/>
              </a:ext>
            </a:extLst>
          </p:cNvPr>
          <p:cNvSpPr>
            <a:spLocks noGrp="1"/>
          </p:cNvSpPr>
          <p:nvPr>
            <p:ph idx="1"/>
          </p:nvPr>
        </p:nvSpPr>
        <p:spPr>
          <a:xfrm>
            <a:off x="395288"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7.2.3.</a:t>
            </a:r>
            <a:r>
              <a:rPr lang="zh-CN" altLang="en-US" b="1"/>
              <a:t>测试方法</a:t>
            </a:r>
          </a:p>
        </p:txBody>
      </p:sp>
    </p:spTree>
    <p:extLst>
      <p:ext uri="{BB962C8B-B14F-4D97-AF65-F5344CB8AC3E}">
        <p14:creationId xmlns:p14="http://schemas.microsoft.com/office/powerpoint/2010/main" val="38078366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a:extLst>
              <a:ext uri="{FF2B5EF4-FFF2-40B4-BE49-F238E27FC236}">
                <a16:creationId xmlns:a16="http://schemas.microsoft.com/office/drawing/2014/main" id="{091EE571-6754-7A40-A5D1-85D39A76E054}"/>
              </a:ext>
            </a:extLst>
          </p:cNvPr>
          <p:cNvSpPr>
            <a:spLocks noChangeArrowheads="1"/>
          </p:cNvSpPr>
          <p:nvPr/>
        </p:nvSpPr>
        <p:spPr bwMode="auto">
          <a:xfrm>
            <a:off x="366712" y="1858964"/>
            <a:ext cx="8382000" cy="5203825"/>
          </a:xfrm>
          <a:prstGeom prst="rect">
            <a:avLst/>
          </a:prstGeom>
          <a:noFill/>
          <a:ln w="9525">
            <a:noFill/>
            <a:miter lim="800000"/>
            <a:headEnd/>
            <a:tailEnd/>
          </a:ln>
          <a:effectLst/>
        </p:spPr>
        <p:txBody>
          <a:bodyPr lIns="92075" tIns="46038" rIns="92075" bIns="46038"/>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spcAft>
                <a:spcPct val="20000"/>
              </a:spcAft>
              <a:buFontTx/>
              <a:buChar char="•"/>
            </a:pPr>
            <a:r>
              <a:rPr lang="zh-CN" altLang="en-US" sz="2800" b="1" dirty="0">
                <a:solidFill>
                  <a:srgbClr val="0000FF"/>
                </a:solidFill>
                <a:effectLst>
                  <a:outerShdw blurRad="38100" dist="38100" dir="2700000" algn="tl">
                    <a:srgbClr val="C0C0C0"/>
                  </a:outerShdw>
                </a:effectLst>
                <a:latin typeface="Times New Roman" panose="02020603050405020304" pitchFamily="18" charset="0"/>
                <a:ea typeface="仿宋_GB2312" pitchFamily="49" charset="-122"/>
              </a:rPr>
              <a:t>人工测试的分类</a:t>
            </a:r>
          </a:p>
          <a:p>
            <a:pPr lvl="1" eaLnBrk="1" hangingPunct="1">
              <a:spcBef>
                <a:spcPct val="20000"/>
              </a:spcBef>
              <a:buFontTx/>
              <a:buChar char="–"/>
            </a:pPr>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代码审查</a:t>
            </a:r>
            <a:endParaRPr kumimoji="1" lang="zh-CN" altLang="en-US" sz="2400" b="1" dirty="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endParaRPr>
          </a:p>
          <a:p>
            <a:pPr lvl="1" eaLnBrk="1" hangingPunct="1">
              <a:lnSpc>
                <a:spcPct val="90000"/>
              </a:lnSpc>
              <a:spcBef>
                <a:spcPct val="20000"/>
              </a:spcBef>
            </a:pP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以小组会的形式，发现程序在结构、功能、编码风格等方面存在的问题。可查出</a:t>
            </a:r>
            <a:r>
              <a:rPr kumimoji="1" lang="en-US" altLang="zh-CN"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30%~70%</a:t>
            </a: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的错误</a:t>
            </a:r>
          </a:p>
          <a:p>
            <a:pPr lvl="1" eaLnBrk="1" hangingPunct="1">
              <a:spcBef>
                <a:spcPct val="20000"/>
              </a:spcBef>
              <a:buFontTx/>
              <a:buChar char="–"/>
            </a:pPr>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走查</a:t>
            </a:r>
            <a:endParaRPr kumimoji="1" lang="zh-CN" altLang="en-US" sz="2400" b="1" dirty="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endParaRPr>
          </a:p>
          <a:p>
            <a:pPr lvl="1" eaLnBrk="1" hangingPunct="1">
              <a:lnSpc>
                <a:spcPct val="80000"/>
              </a:lnSpc>
              <a:spcBef>
                <a:spcPct val="20000"/>
              </a:spcBef>
            </a:pP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以小组会的形式进行，把测试数据“输入”到被测程序，并在纸上跟踪监视程序的执行情况，让人代替机器沿着程序的逻辑走一遍。</a:t>
            </a:r>
          </a:p>
          <a:p>
            <a:pPr lvl="1" eaLnBrk="1" hangingPunct="1">
              <a:spcBef>
                <a:spcPct val="20000"/>
              </a:spcBef>
              <a:buFontTx/>
              <a:buChar char="–"/>
            </a:pPr>
            <a:r>
              <a:rPr kumimoji="1" lang="zh-CN" altLang="en-US" sz="2400" b="1" dirty="0">
                <a:solidFill>
                  <a:srgbClr val="CC0000"/>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桌前检查</a:t>
            </a:r>
            <a:endParaRPr kumimoji="1" lang="zh-CN" altLang="en-US" sz="2400" b="1" dirty="0">
              <a:solidFill>
                <a:srgbClr val="3333CC"/>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endParaRPr>
          </a:p>
          <a:p>
            <a:pPr lvl="1" eaLnBrk="1" hangingPunct="1">
              <a:spcBef>
                <a:spcPct val="20000"/>
              </a:spcBef>
            </a:pPr>
            <a:r>
              <a:rPr kumimoji="1" lang="zh-CN" altLang="en-US" sz="2400" b="1" dirty="0">
                <a:solidFill>
                  <a:schemeClr val="accent2"/>
                </a:solidFill>
                <a:effectLst>
                  <a:outerShdw blurRad="38100" dist="38100" dir="2700000" algn="tl">
                    <a:srgbClr val="C0C0C0"/>
                  </a:outerShdw>
                </a:effectLst>
                <a:latin typeface="Times New Roman" panose="02020603050405020304" pitchFamily="18" charset="0"/>
                <a:ea typeface="仿宋_GB2312" pitchFamily="49" charset="-122"/>
                <a:cs typeface="Tahoma" panose="020B0604030504040204" pitchFamily="34" charset="0"/>
              </a:rPr>
              <a:t>	设计模块时，程序员自己检查。</a:t>
            </a:r>
          </a:p>
        </p:txBody>
      </p:sp>
      <p:sp>
        <p:nvSpPr>
          <p:cNvPr id="2" name="Title 1">
            <a:extLst>
              <a:ext uri="{FF2B5EF4-FFF2-40B4-BE49-F238E27FC236}">
                <a16:creationId xmlns:a16="http://schemas.microsoft.com/office/drawing/2014/main" id="{E277D24E-5F57-F54B-B97C-1ACB0AE2B259}"/>
              </a:ext>
            </a:extLst>
          </p:cNvPr>
          <p:cNvSpPr>
            <a:spLocks noGrp="1"/>
          </p:cNvSpPr>
          <p:nvPr>
            <p:ph type="title"/>
          </p:nvPr>
        </p:nvSpPr>
        <p:spPr/>
        <p:txBody>
          <a:bodyPr/>
          <a:lstStyle/>
          <a:p>
            <a:endParaRPr lang="en-US"/>
          </a:p>
        </p:txBody>
      </p:sp>
      <p:sp>
        <p:nvSpPr>
          <p:cNvPr id="5" name="标题 3">
            <a:extLst>
              <a:ext uri="{FF2B5EF4-FFF2-40B4-BE49-F238E27FC236}">
                <a16:creationId xmlns:a16="http://schemas.microsoft.com/office/drawing/2014/main" id="{5D6AB05C-6380-1F42-9AA5-FB31F444B84C}"/>
              </a:ext>
            </a:extLst>
          </p:cNvPr>
          <p:cNvSpPr txBox="1">
            <a:spLocks/>
          </p:cNvSpPr>
          <p:nvPr/>
        </p:nvSpPr>
        <p:spPr bwMode="auto">
          <a:xfrm>
            <a:off x="457200" y="444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6" name="内容占位符 4">
            <a:extLst>
              <a:ext uri="{FF2B5EF4-FFF2-40B4-BE49-F238E27FC236}">
                <a16:creationId xmlns:a16="http://schemas.microsoft.com/office/drawing/2014/main" id="{E88084E3-E07D-274E-85BA-FD13D16A344E}"/>
              </a:ext>
            </a:extLst>
          </p:cNvPr>
          <p:cNvSpPr>
            <a:spLocks noGrp="1"/>
          </p:cNvSpPr>
          <p:nvPr>
            <p:ph idx="1"/>
          </p:nvPr>
        </p:nvSpPr>
        <p:spPr>
          <a:xfrm>
            <a:off x="395288"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7.2.3.</a:t>
            </a:r>
            <a:r>
              <a:rPr lang="zh-CN" altLang="en-US" b="1"/>
              <a:t>测试方法</a:t>
            </a:r>
          </a:p>
        </p:txBody>
      </p:sp>
    </p:spTree>
    <p:extLst>
      <p:ext uri="{BB962C8B-B14F-4D97-AF65-F5344CB8AC3E}">
        <p14:creationId xmlns:p14="http://schemas.microsoft.com/office/powerpoint/2010/main" val="26632827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3">
            <a:extLst>
              <a:ext uri="{FF2B5EF4-FFF2-40B4-BE49-F238E27FC236}">
                <a16:creationId xmlns:a16="http://schemas.microsoft.com/office/drawing/2014/main" id="{E9C74B2B-B634-A649-A8A7-7A930F30AB9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7106" name="内容占位符 4">
            <a:extLst>
              <a:ext uri="{FF2B5EF4-FFF2-40B4-BE49-F238E27FC236}">
                <a16:creationId xmlns:a16="http://schemas.microsoft.com/office/drawing/2014/main" id="{BACA8F93-C094-3C49-AACD-6F005B9A8190}"/>
              </a:ext>
            </a:extLst>
          </p:cNvPr>
          <p:cNvSpPr>
            <a:spLocks noGrp="1"/>
          </p:cNvSpPr>
          <p:nvPr>
            <p:ph idx="1"/>
          </p:nvPr>
        </p:nvSpPr>
        <p:spPr>
          <a:xfrm>
            <a:off x="395288" y="11969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7.2.3.</a:t>
            </a:r>
            <a:r>
              <a:rPr lang="zh-CN" altLang="en-US" b="1"/>
              <a:t>测试方法</a:t>
            </a:r>
          </a:p>
        </p:txBody>
      </p:sp>
      <p:sp>
        <p:nvSpPr>
          <p:cNvPr id="47107" name="TextBox 7">
            <a:extLst>
              <a:ext uri="{FF2B5EF4-FFF2-40B4-BE49-F238E27FC236}">
                <a16:creationId xmlns:a16="http://schemas.microsoft.com/office/drawing/2014/main" id="{17394C73-B580-E747-B4F6-CFCEE26B5144}"/>
              </a:ext>
            </a:extLst>
          </p:cNvPr>
          <p:cNvSpPr txBox="1">
            <a:spLocks noChangeArrowheads="1"/>
          </p:cNvSpPr>
          <p:nvPr/>
        </p:nvSpPr>
        <p:spPr bwMode="auto">
          <a:xfrm>
            <a:off x="465138" y="2060575"/>
            <a:ext cx="5267325"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100"/>
              </a:lnSpc>
              <a:spcBef>
                <a:spcPts val="600"/>
              </a:spcBef>
              <a:buFontTx/>
              <a:buNone/>
            </a:pPr>
            <a:r>
              <a:rPr lang="en-US" altLang="zh-CN" sz="2400" b="1">
                <a:latin typeface="宋体" panose="02010600030101010101" pitchFamily="2" charset="-122"/>
              </a:rPr>
              <a:t>    </a:t>
            </a:r>
            <a:r>
              <a:rPr lang="zh-CN" altLang="zh-CN" sz="2400" b="1">
                <a:solidFill>
                  <a:schemeClr val="accent2"/>
                </a:solidFill>
                <a:latin typeface="宋体" panose="02010600030101010101" pitchFamily="2" charset="-122"/>
              </a:rPr>
              <a:t>黑盒测试</a:t>
            </a:r>
            <a:r>
              <a:rPr lang="zh-CN" altLang="en-US" sz="2400">
                <a:latin typeface="宋体" panose="02010600030101010101" pitchFamily="2" charset="-122"/>
              </a:rPr>
              <a:t>（又称功能测试）</a:t>
            </a:r>
            <a:r>
              <a:rPr lang="zh-CN" altLang="zh-CN" sz="2400">
                <a:latin typeface="宋体" panose="02010600030101010101" pitchFamily="2" charset="-122"/>
              </a:rPr>
              <a:t>把程序看作一个黑盒子，完全不考虑程序的内部结构和处理过程</a:t>
            </a:r>
            <a:r>
              <a:rPr lang="zh-CN" altLang="en-US" sz="2400">
                <a:latin typeface="宋体" panose="02010600030101010101" pitchFamily="2" charset="-122"/>
              </a:rPr>
              <a:t>。黑盒测试</a:t>
            </a:r>
            <a:r>
              <a:rPr lang="zh-CN" altLang="zh-CN" sz="2400">
                <a:latin typeface="宋体" panose="02010600030101010101" pitchFamily="2" charset="-122"/>
              </a:rPr>
              <a:t>是在程序接口进行的测试，只检查程序功能是否能按照规格说明书的规定正常使用，程序是否能适当地接收输入数据并产生正确的输出信息，程序运行过程中能否保持外部信息（例如数据库或文件）的完整性。</a:t>
            </a:r>
            <a:endParaRPr lang="en-US" altLang="zh-CN" sz="2400">
              <a:latin typeface="宋体" panose="02010600030101010101" pitchFamily="2" charset="-122"/>
            </a:endParaRPr>
          </a:p>
        </p:txBody>
      </p:sp>
      <p:sp>
        <p:nvSpPr>
          <p:cNvPr id="47108" name="1 Título">
            <a:extLst>
              <a:ext uri="{FF2B5EF4-FFF2-40B4-BE49-F238E27FC236}">
                <a16:creationId xmlns:a16="http://schemas.microsoft.com/office/drawing/2014/main" id="{F1E87FC5-D822-9C47-8410-A50FBABFB6C5}"/>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7109" name="1 Título">
            <a:extLst>
              <a:ext uri="{FF2B5EF4-FFF2-40B4-BE49-F238E27FC236}">
                <a16:creationId xmlns:a16="http://schemas.microsoft.com/office/drawing/2014/main" id="{E93C2AF4-AA87-824F-9BA3-6A0BF68F43A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7.2.3 </a:t>
            </a:r>
            <a:r>
              <a:rPr lang="zh-CN" altLang="en-US" sz="2400">
                <a:solidFill>
                  <a:srgbClr val="D9D9D9"/>
                </a:solidFill>
                <a:latin typeface="宋体" panose="02010600030101010101" pitchFamily="2" charset="-122"/>
              </a:rPr>
              <a:t>测试方法</a:t>
            </a:r>
          </a:p>
        </p:txBody>
      </p:sp>
      <p:sp>
        <p:nvSpPr>
          <p:cNvPr id="2" name="立方体 1">
            <a:extLst>
              <a:ext uri="{FF2B5EF4-FFF2-40B4-BE49-F238E27FC236}">
                <a16:creationId xmlns:a16="http://schemas.microsoft.com/office/drawing/2014/main" id="{4E6FA762-5BBE-894B-801B-A93873C0328B}"/>
              </a:ext>
            </a:extLst>
          </p:cNvPr>
          <p:cNvSpPr/>
          <p:nvPr/>
        </p:nvSpPr>
        <p:spPr>
          <a:xfrm>
            <a:off x="5940425" y="2884488"/>
            <a:ext cx="2592388" cy="2200275"/>
          </a:xfrm>
          <a:prstGeom prst="cube">
            <a:avLst/>
          </a:prstGeom>
        </p:spPr>
        <p:style>
          <a:lnRef idx="3">
            <a:schemeClr val="lt1"/>
          </a:lnRef>
          <a:fillRef idx="1">
            <a:schemeClr val="dk1"/>
          </a:fillRef>
          <a:effectRef idx="1">
            <a:schemeClr val="dk1"/>
          </a:effectRef>
          <a:fontRef idx="minor">
            <a:schemeClr val="lt1"/>
          </a:fontRef>
        </p:style>
        <p:txBody>
          <a:bodyPr anchor="ctr"/>
          <a:lstStyle/>
          <a:p>
            <a:pPr algn="ctr" eaLnBrk="1" hangingPunct="1">
              <a:defRPr/>
            </a:pPr>
            <a:endParaRPr lang="zh-CN" altLang="en-US"/>
          </a:p>
        </p:txBody>
      </p:sp>
      <p:sp>
        <p:nvSpPr>
          <p:cNvPr id="47111" name="文本框 2">
            <a:extLst>
              <a:ext uri="{FF2B5EF4-FFF2-40B4-BE49-F238E27FC236}">
                <a16:creationId xmlns:a16="http://schemas.microsoft.com/office/drawing/2014/main" id="{E3AE394C-F7DC-9643-81B7-CE146547E839}"/>
              </a:ext>
            </a:extLst>
          </p:cNvPr>
          <p:cNvSpPr txBox="1">
            <a:spLocks noChangeArrowheads="1"/>
          </p:cNvSpPr>
          <p:nvPr/>
        </p:nvSpPr>
        <p:spPr bwMode="auto">
          <a:xfrm>
            <a:off x="6300788" y="3956050"/>
            <a:ext cx="1536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solidFill>
                  <a:schemeClr val="bg1"/>
                </a:solidFill>
                <a:latin typeface="Arial" panose="020B0604020202020204" pitchFamily="34" charset="0"/>
              </a:rPr>
              <a:t>程序接口</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3">
            <a:extLst>
              <a:ext uri="{FF2B5EF4-FFF2-40B4-BE49-F238E27FC236}">
                <a16:creationId xmlns:a16="http://schemas.microsoft.com/office/drawing/2014/main" id="{8E0A8350-DAE5-2643-B315-86BF515B4B6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49154" name="TextBox 7">
            <a:extLst>
              <a:ext uri="{FF2B5EF4-FFF2-40B4-BE49-F238E27FC236}">
                <a16:creationId xmlns:a16="http://schemas.microsoft.com/office/drawing/2014/main" id="{4F8E08E0-1238-0548-A4F2-732DA3AFE1B6}"/>
              </a:ext>
            </a:extLst>
          </p:cNvPr>
          <p:cNvSpPr txBox="1">
            <a:spLocks noChangeArrowheads="1"/>
          </p:cNvSpPr>
          <p:nvPr/>
        </p:nvSpPr>
        <p:spPr bwMode="auto">
          <a:xfrm>
            <a:off x="611188" y="1989138"/>
            <a:ext cx="4321175" cy="337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200"/>
              </a:lnSpc>
              <a:spcBef>
                <a:spcPts val="600"/>
              </a:spcBef>
              <a:buFontTx/>
              <a:buNone/>
            </a:pPr>
            <a:r>
              <a:rPr lang="en-US" altLang="zh-CN" sz="2400" b="1">
                <a:solidFill>
                  <a:schemeClr val="accent2"/>
                </a:solidFill>
                <a:latin typeface="宋体" panose="02010600030101010101" pitchFamily="2" charset="-122"/>
              </a:rPr>
              <a:t>    </a:t>
            </a:r>
            <a:r>
              <a:rPr lang="zh-CN" altLang="zh-CN" sz="2400" b="1">
                <a:solidFill>
                  <a:schemeClr val="accent2"/>
                </a:solidFill>
                <a:latin typeface="宋体" panose="02010600030101010101" pitchFamily="2" charset="-122"/>
              </a:rPr>
              <a:t>白盒测试</a:t>
            </a:r>
            <a:r>
              <a:rPr lang="zh-CN" altLang="en-US" sz="2400">
                <a:latin typeface="宋体" panose="02010600030101010101" pitchFamily="2" charset="-122"/>
              </a:rPr>
              <a:t>（又称结构测试）</a:t>
            </a:r>
            <a:r>
              <a:rPr lang="zh-CN" altLang="zh-CN" sz="2400">
                <a:latin typeface="宋体" panose="02010600030101010101" pitchFamily="2" charset="-122"/>
              </a:rPr>
              <a:t>是把程序看成装在一个透明的白盒子里，测试者完全知道程序的结构和处理算法。这种方法按照程序内部的逻辑测试程序，检测程序中的主要执行通路是否都能按预定要求正确工作。</a:t>
            </a:r>
            <a:endParaRPr lang="en-US" altLang="zh-CN" sz="2400">
              <a:latin typeface="宋体" panose="02010600030101010101" pitchFamily="2" charset="-122"/>
            </a:endParaRPr>
          </a:p>
        </p:txBody>
      </p:sp>
      <p:sp>
        <p:nvSpPr>
          <p:cNvPr id="2" name="立方体 1">
            <a:extLst>
              <a:ext uri="{FF2B5EF4-FFF2-40B4-BE49-F238E27FC236}">
                <a16:creationId xmlns:a16="http://schemas.microsoft.com/office/drawing/2014/main" id="{2212E960-6111-AD4B-91BD-D4596EACA04C}"/>
              </a:ext>
            </a:extLst>
          </p:cNvPr>
          <p:cNvSpPr/>
          <p:nvPr/>
        </p:nvSpPr>
        <p:spPr>
          <a:xfrm>
            <a:off x="5508625" y="2636838"/>
            <a:ext cx="2592388" cy="2160587"/>
          </a:xfrm>
          <a:prstGeom prst="cube">
            <a:avLst/>
          </a:prstGeom>
          <a:noFill/>
          <a:ln>
            <a:solidFill>
              <a:schemeClr val="dk1"/>
            </a:solidFill>
          </a:ln>
        </p:spPr>
        <p:style>
          <a:lnRef idx="2">
            <a:schemeClr val="dk1"/>
          </a:lnRef>
          <a:fillRef idx="1">
            <a:schemeClr val="lt1"/>
          </a:fillRef>
          <a:effectRef idx="0">
            <a:schemeClr val="dk1"/>
          </a:effectRef>
          <a:fontRef idx="minor">
            <a:schemeClr val="dk1"/>
          </a:fontRef>
        </p:style>
        <p:txBody>
          <a:bodyPr anchor="ctr"/>
          <a:lstStyle/>
          <a:p>
            <a:pPr algn="ctr" eaLnBrk="1" hangingPunct="1">
              <a:defRPr/>
            </a:pPr>
            <a:endParaRPr lang="zh-CN" altLang="en-US"/>
          </a:p>
        </p:txBody>
      </p:sp>
      <p:sp>
        <p:nvSpPr>
          <p:cNvPr id="49156" name="文本框 2">
            <a:extLst>
              <a:ext uri="{FF2B5EF4-FFF2-40B4-BE49-F238E27FC236}">
                <a16:creationId xmlns:a16="http://schemas.microsoft.com/office/drawing/2014/main" id="{31ABE0C5-3BF4-E641-9D11-DD35810EEE62}"/>
              </a:ext>
            </a:extLst>
          </p:cNvPr>
          <p:cNvSpPr txBox="1">
            <a:spLocks noChangeArrowheads="1"/>
          </p:cNvSpPr>
          <p:nvPr/>
        </p:nvSpPr>
        <p:spPr bwMode="auto">
          <a:xfrm>
            <a:off x="5651500" y="3533775"/>
            <a:ext cx="17287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程序结构和处理算法</a:t>
            </a:r>
          </a:p>
        </p:txBody>
      </p:sp>
      <p:sp>
        <p:nvSpPr>
          <p:cNvPr id="49157" name="1 Título">
            <a:extLst>
              <a:ext uri="{FF2B5EF4-FFF2-40B4-BE49-F238E27FC236}">
                <a16:creationId xmlns:a16="http://schemas.microsoft.com/office/drawing/2014/main" id="{BA1B1E9D-4605-2045-9618-7C535E0B140E}"/>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49158" name="1 Título">
            <a:extLst>
              <a:ext uri="{FF2B5EF4-FFF2-40B4-BE49-F238E27FC236}">
                <a16:creationId xmlns:a16="http://schemas.microsoft.com/office/drawing/2014/main" id="{C3F86729-0313-F04A-B68A-55901FC07BA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7.2.3 </a:t>
            </a:r>
            <a:r>
              <a:rPr lang="zh-CN" altLang="en-US" sz="2400">
                <a:solidFill>
                  <a:srgbClr val="D9D9D9"/>
                </a:solidFill>
                <a:latin typeface="宋体" panose="02010600030101010101" pitchFamily="2" charset="-122"/>
              </a:rPr>
              <a:t>测试方法</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3">
            <a:extLst>
              <a:ext uri="{FF2B5EF4-FFF2-40B4-BE49-F238E27FC236}">
                <a16:creationId xmlns:a16="http://schemas.microsoft.com/office/drawing/2014/main" id="{AFAFFE4D-7CBD-1A4C-B57E-A92D3C514E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1202" name="内容占位符 4">
            <a:extLst>
              <a:ext uri="{FF2B5EF4-FFF2-40B4-BE49-F238E27FC236}">
                <a16:creationId xmlns:a16="http://schemas.microsoft.com/office/drawing/2014/main" id="{3A166473-102E-E54B-AE46-3C2CB12F88E2}"/>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7.2.4.</a:t>
            </a:r>
            <a:r>
              <a:rPr lang="zh-CN" altLang="en-US" b="1"/>
              <a:t>测试步骤</a:t>
            </a:r>
          </a:p>
        </p:txBody>
      </p:sp>
      <p:sp>
        <p:nvSpPr>
          <p:cNvPr id="51203" name="TextBox 7">
            <a:extLst>
              <a:ext uri="{FF2B5EF4-FFF2-40B4-BE49-F238E27FC236}">
                <a16:creationId xmlns:a16="http://schemas.microsoft.com/office/drawing/2014/main" id="{51162430-A437-2044-BF9E-2A7F56D5838E}"/>
              </a:ext>
            </a:extLst>
          </p:cNvPr>
          <p:cNvSpPr txBox="1">
            <a:spLocks noChangeArrowheads="1"/>
          </p:cNvSpPr>
          <p:nvPr/>
        </p:nvSpPr>
        <p:spPr bwMode="auto">
          <a:xfrm>
            <a:off x="468313" y="2300288"/>
            <a:ext cx="815657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根据第</a:t>
            </a:r>
            <a:r>
              <a:rPr lang="en-US" altLang="zh-CN" sz="2400">
                <a:latin typeface="宋体" panose="02010600030101010101" pitchFamily="2" charset="-122"/>
              </a:rPr>
              <a:t>4</a:t>
            </a:r>
            <a:r>
              <a:rPr lang="zh-CN" altLang="zh-CN" sz="2400">
                <a:latin typeface="宋体" panose="02010600030101010101" pitchFamily="2" charset="-122"/>
              </a:rPr>
              <a:t>条测试准则，测试过程也必须分步骤进行，后一个步骤在逻辑上是前一个步骤的继续。</a:t>
            </a:r>
            <a:endParaRPr lang="en-US" altLang="zh-CN" sz="2400">
              <a:latin typeface="宋体" panose="02010600030101010101" pitchFamily="2" charset="-122"/>
            </a:endParaRPr>
          </a:p>
          <a:p>
            <a:pPr eaLnBrk="1" hangingPunct="1">
              <a:lnSpc>
                <a:spcPts val="34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大型软件系统通常由若干个子系统组成，每个子系统又由许多模块组成，因此，大型软件系统的测试过程基本上由</a:t>
            </a:r>
            <a:r>
              <a:rPr lang="zh-CN" altLang="en-US" sz="2400" b="1">
                <a:solidFill>
                  <a:schemeClr val="accent2"/>
                </a:solidFill>
                <a:latin typeface="宋体" panose="02010600030101010101" pitchFamily="2" charset="-122"/>
              </a:rPr>
              <a:t>模块测试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子系统测试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系统测试</a:t>
            </a:r>
            <a:r>
              <a:rPr lang="zh-CN" altLang="en-US" sz="2400" b="1">
                <a:latin typeface="宋体" panose="02010600030101010101" pitchFamily="2" charset="-122"/>
              </a:rPr>
              <a:t>、</a:t>
            </a:r>
            <a:r>
              <a:rPr lang="zh-CN" altLang="en-US" sz="2400" b="1">
                <a:solidFill>
                  <a:schemeClr val="accent2"/>
                </a:solidFill>
                <a:latin typeface="宋体" panose="02010600030101010101" pitchFamily="2" charset="-122"/>
              </a:rPr>
              <a:t>验收测试</a:t>
            </a:r>
            <a:r>
              <a:rPr lang="zh-CN" altLang="en-US" sz="2400">
                <a:latin typeface="宋体" panose="02010600030101010101" pitchFamily="2" charset="-122"/>
              </a:rPr>
              <a:t>和</a:t>
            </a:r>
            <a:r>
              <a:rPr lang="zh-CN" altLang="en-US" sz="2400" b="1">
                <a:solidFill>
                  <a:schemeClr val="accent2"/>
                </a:solidFill>
                <a:latin typeface="宋体" panose="02010600030101010101" pitchFamily="2" charset="-122"/>
              </a:rPr>
              <a:t>平行运行</a:t>
            </a:r>
            <a:r>
              <a:rPr lang="zh-CN" altLang="en-US" sz="2400">
                <a:latin typeface="宋体" panose="02010600030101010101" pitchFamily="2" charset="-122"/>
              </a:rPr>
              <a:t>等五</a:t>
            </a:r>
            <a:r>
              <a:rPr lang="zh-CN" altLang="zh-CN" sz="2400">
                <a:latin typeface="宋体" panose="02010600030101010101" pitchFamily="2" charset="-122"/>
              </a:rPr>
              <a:t>个步骤组成。</a:t>
            </a:r>
            <a:endParaRPr lang="en-US" altLang="zh-CN" sz="2400">
              <a:latin typeface="宋体" panose="02010600030101010101" pitchFamily="2" charset="-122"/>
            </a:endParaRPr>
          </a:p>
        </p:txBody>
      </p:sp>
      <p:sp>
        <p:nvSpPr>
          <p:cNvPr id="51204" name="1 Título">
            <a:extLst>
              <a:ext uri="{FF2B5EF4-FFF2-40B4-BE49-F238E27FC236}">
                <a16:creationId xmlns:a16="http://schemas.microsoft.com/office/drawing/2014/main" id="{A59E8740-D02A-0843-92AE-94DA0605466B}"/>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1205" name="1 Título">
            <a:extLst>
              <a:ext uri="{FF2B5EF4-FFF2-40B4-BE49-F238E27FC236}">
                <a16:creationId xmlns:a16="http://schemas.microsoft.com/office/drawing/2014/main" id="{238F658A-BB2E-E145-BCA3-462564DE05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3">
            <a:extLst>
              <a:ext uri="{FF2B5EF4-FFF2-40B4-BE49-F238E27FC236}">
                <a16:creationId xmlns:a16="http://schemas.microsoft.com/office/drawing/2014/main" id="{2882CF7A-B1F9-B541-918D-A15205DAB57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3250" name="TextBox 7">
            <a:extLst>
              <a:ext uri="{FF2B5EF4-FFF2-40B4-BE49-F238E27FC236}">
                <a16:creationId xmlns:a16="http://schemas.microsoft.com/office/drawing/2014/main" id="{2C1E0173-1694-B84F-9F77-145D3ADCD19B}"/>
              </a:ext>
            </a:extLst>
          </p:cNvPr>
          <p:cNvSpPr txBox="1">
            <a:spLocks noChangeArrowheads="1"/>
          </p:cNvSpPr>
          <p:nvPr/>
        </p:nvSpPr>
        <p:spPr bwMode="auto">
          <a:xfrm>
            <a:off x="487363" y="1557338"/>
            <a:ext cx="8353425" cy="382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3400"/>
              </a:lnSpc>
              <a:spcBef>
                <a:spcPts val="600"/>
              </a:spcBef>
              <a:buFontTx/>
              <a:buNone/>
            </a:pPr>
            <a:r>
              <a:rPr lang="en-US" altLang="zh-CN" sz="2600" b="1">
                <a:latin typeface="宋体" panose="02010600030101010101" pitchFamily="2" charset="-122"/>
              </a:rPr>
              <a:t>1.</a:t>
            </a:r>
            <a:r>
              <a:rPr lang="zh-CN" altLang="en-US" sz="2600" b="1">
                <a:latin typeface="宋体" panose="02010600030101010101" pitchFamily="2" charset="-122"/>
              </a:rPr>
              <a:t>模块测试</a:t>
            </a:r>
            <a:endParaRPr lang="en-US" altLang="zh-CN" sz="2600" b="1">
              <a:latin typeface="宋体" panose="02010600030101010101" pitchFamily="2" charset="-122"/>
            </a:endParaRPr>
          </a:p>
          <a:p>
            <a:pPr eaLnBrk="1" hangingPunct="1">
              <a:lnSpc>
                <a:spcPts val="3500"/>
              </a:lnSpc>
              <a:spcBef>
                <a:spcPts val="600"/>
              </a:spcBef>
              <a:buFontTx/>
              <a:buNone/>
            </a:pPr>
            <a:r>
              <a:rPr lang="zh-CN" altLang="zh-CN" sz="2400">
                <a:latin typeface="宋体" panose="02010600030101010101" pitchFamily="2" charset="-122"/>
              </a:rPr>
              <a:t>在设计得好的软件系统中，每个模块完成一个清晰定义的子功能，而且这个子功能和同级其他模块的功能之间没有相互依赖关系。因此，有可能把每个模块作为一个单独的实体来测试，而且通常比较容易设计检验模块正确性的测试方案。</a:t>
            </a:r>
            <a:endParaRPr lang="en-US" altLang="zh-CN" sz="2400">
              <a:latin typeface="宋体" panose="02010600030101010101" pitchFamily="2" charset="-122"/>
            </a:endParaRPr>
          </a:p>
          <a:p>
            <a:pPr eaLnBrk="1" hangingPunct="1">
              <a:lnSpc>
                <a:spcPts val="3500"/>
              </a:lnSpc>
              <a:spcBef>
                <a:spcPts val="600"/>
              </a:spcBef>
              <a:buFontTx/>
              <a:buNone/>
            </a:pPr>
            <a:r>
              <a:rPr lang="zh-CN" altLang="zh-CN" sz="2400">
                <a:latin typeface="宋体" panose="02010600030101010101" pitchFamily="2" charset="-122"/>
              </a:rPr>
              <a:t>模块测试的目的是保证每个模块作为一个单元能正确运行，所以模块测试通常又称为</a:t>
            </a:r>
            <a:r>
              <a:rPr lang="zh-CN" altLang="zh-CN" sz="2400" b="1">
                <a:solidFill>
                  <a:schemeClr val="accent2"/>
                </a:solidFill>
                <a:latin typeface="宋体" panose="02010600030101010101" pitchFamily="2" charset="-122"/>
              </a:rPr>
              <a:t>单元测试</a:t>
            </a:r>
            <a:r>
              <a:rPr lang="zh-CN" altLang="zh-CN" sz="2400">
                <a:latin typeface="宋体" panose="02010600030101010101" pitchFamily="2" charset="-122"/>
              </a:rPr>
              <a:t>。在这个测试步骤中所发现的往往是编码和详细设计的错误。</a:t>
            </a:r>
            <a:endParaRPr lang="en-US" altLang="zh-CN" sz="2400">
              <a:latin typeface="宋体" panose="02010600030101010101" pitchFamily="2" charset="-122"/>
            </a:endParaRPr>
          </a:p>
        </p:txBody>
      </p:sp>
      <p:sp>
        <p:nvSpPr>
          <p:cNvPr id="53251" name="1 Título">
            <a:extLst>
              <a:ext uri="{FF2B5EF4-FFF2-40B4-BE49-F238E27FC236}">
                <a16:creationId xmlns:a16="http://schemas.microsoft.com/office/drawing/2014/main" id="{07D7FF0E-5966-624E-BFEB-D179C51E795C}"/>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3252" name="1 Título">
            <a:extLst>
              <a:ext uri="{FF2B5EF4-FFF2-40B4-BE49-F238E27FC236}">
                <a16:creationId xmlns:a16="http://schemas.microsoft.com/office/drawing/2014/main" id="{9D1B5B4F-FE11-4E49-B49A-D8718FBD239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3">
            <a:extLst>
              <a:ext uri="{FF2B5EF4-FFF2-40B4-BE49-F238E27FC236}">
                <a16:creationId xmlns:a16="http://schemas.microsoft.com/office/drawing/2014/main" id="{F34E85A5-A196-8942-84AE-81E6100BC57E}"/>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7.2 </a:t>
            </a:r>
            <a:r>
              <a:rPr lang="zh-CN" altLang="en-US" b="1">
                <a:latin typeface="宋体" panose="02010600030101010101" pitchFamily="2" charset="-122"/>
              </a:rPr>
              <a:t>软件测试基础</a:t>
            </a:r>
          </a:p>
        </p:txBody>
      </p:sp>
      <p:sp>
        <p:nvSpPr>
          <p:cNvPr id="55298" name="TextBox 7">
            <a:extLst>
              <a:ext uri="{FF2B5EF4-FFF2-40B4-BE49-F238E27FC236}">
                <a16:creationId xmlns:a16="http://schemas.microsoft.com/office/drawing/2014/main" id="{6706769B-1BB7-E840-8396-F396D80D360F}"/>
              </a:ext>
            </a:extLst>
          </p:cNvPr>
          <p:cNvSpPr txBox="1">
            <a:spLocks noChangeArrowheads="1"/>
          </p:cNvSpPr>
          <p:nvPr/>
        </p:nvSpPr>
        <p:spPr bwMode="auto">
          <a:xfrm>
            <a:off x="395288" y="1227138"/>
            <a:ext cx="8497887"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ts val="2800"/>
              </a:lnSpc>
              <a:spcBef>
                <a:spcPts val="600"/>
              </a:spcBef>
              <a:buFontTx/>
              <a:buNone/>
            </a:pPr>
            <a:r>
              <a:rPr lang="en-US" altLang="zh-CN" sz="2400" b="1">
                <a:latin typeface="宋体" panose="02010600030101010101" pitchFamily="2" charset="-122"/>
              </a:rPr>
              <a:t>2.</a:t>
            </a:r>
            <a:r>
              <a:rPr lang="zh-CN" altLang="en-US" sz="2400" b="1">
                <a:latin typeface="宋体" panose="02010600030101010101" pitchFamily="2" charset="-122"/>
              </a:rPr>
              <a:t>子系统测试</a:t>
            </a:r>
            <a:endParaRPr lang="en-US" altLang="zh-CN" sz="2400" b="1">
              <a:latin typeface="宋体" panose="02010600030101010101" pitchFamily="2" charset="-122"/>
            </a:endParaRPr>
          </a:p>
          <a:p>
            <a:pPr eaLnBrk="1" hangingPunct="1">
              <a:lnSpc>
                <a:spcPts val="28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子系统测试是把经过单元测试的模块放在一起形成一个子系统来测试。模块相互间的协调和通信是这个测试过程中的主要问题，因此，</a:t>
            </a:r>
            <a:r>
              <a:rPr lang="zh-CN" altLang="zh-CN" sz="2400" b="1">
                <a:latin typeface="宋体" panose="02010600030101010101" pitchFamily="2" charset="-122"/>
              </a:rPr>
              <a:t>这个步骤着重测试模块的接口</a:t>
            </a:r>
            <a:r>
              <a:rPr lang="zh-CN" altLang="zh-CN" sz="2400">
                <a:latin typeface="宋体" panose="02010600030101010101" pitchFamily="2" charset="-122"/>
              </a:rPr>
              <a:t>。</a:t>
            </a:r>
            <a:endParaRPr lang="en-US" altLang="zh-CN" sz="2400">
              <a:latin typeface="宋体" panose="02010600030101010101" pitchFamily="2" charset="-122"/>
            </a:endParaRPr>
          </a:p>
          <a:p>
            <a:pPr eaLnBrk="1" hangingPunct="1">
              <a:lnSpc>
                <a:spcPts val="2800"/>
              </a:lnSpc>
              <a:spcBef>
                <a:spcPts val="600"/>
              </a:spcBef>
              <a:buFontTx/>
              <a:buNone/>
            </a:pPr>
            <a:r>
              <a:rPr lang="en-US" altLang="zh-CN" sz="2400" b="1">
                <a:latin typeface="宋体" panose="02010600030101010101" pitchFamily="2" charset="-122"/>
              </a:rPr>
              <a:t>3.</a:t>
            </a:r>
            <a:r>
              <a:rPr lang="zh-CN" altLang="en-US" sz="2400" b="1">
                <a:latin typeface="宋体" panose="02010600030101010101" pitchFamily="2" charset="-122"/>
              </a:rPr>
              <a:t>系统测试</a:t>
            </a:r>
            <a:endParaRPr lang="en-US" altLang="zh-CN" sz="2400" b="1">
              <a:latin typeface="宋体" panose="02010600030101010101" pitchFamily="2" charset="-122"/>
            </a:endParaRPr>
          </a:p>
          <a:p>
            <a:pPr eaLnBrk="1" hangingPunct="1">
              <a:lnSpc>
                <a:spcPts val="2800"/>
              </a:lnSpc>
              <a:spcBef>
                <a:spcPts val="600"/>
              </a:spcBef>
              <a:buFontTx/>
              <a:buNone/>
            </a:pPr>
            <a:r>
              <a:rPr lang="en-US" altLang="zh-CN" sz="2400">
                <a:latin typeface="宋体" panose="02010600030101010101" pitchFamily="2" charset="-122"/>
              </a:rPr>
              <a:t>    </a:t>
            </a:r>
            <a:r>
              <a:rPr lang="zh-CN" altLang="zh-CN" sz="2400">
                <a:latin typeface="宋体" panose="02010600030101010101" pitchFamily="2" charset="-122"/>
              </a:rPr>
              <a:t>系统测试是把经过测试的子系统装配成一个完整的系统来测试。在这个过程中不仅应该发现设计和编码的错误，还应该验证系统确实能提供需求说明书中指定的功能，而且系统的动态特性也符合预定要求。</a:t>
            </a:r>
            <a:r>
              <a:rPr lang="zh-CN" altLang="zh-CN" sz="2400" b="1">
                <a:latin typeface="宋体" panose="02010600030101010101" pitchFamily="2" charset="-122"/>
              </a:rPr>
              <a:t>在这个测试步骤中发现的往往是软件设计中的错误，也可能发现需求说明中的错误</a:t>
            </a:r>
            <a:r>
              <a:rPr lang="zh-CN" altLang="zh-CN" sz="2400">
                <a:latin typeface="宋体" panose="02010600030101010101" pitchFamily="2" charset="-122"/>
              </a:rPr>
              <a:t>。</a:t>
            </a:r>
            <a:endParaRPr lang="en-US" altLang="zh-CN" sz="2400">
              <a:latin typeface="宋体" panose="02010600030101010101" pitchFamily="2" charset="-122"/>
            </a:endParaRPr>
          </a:p>
        </p:txBody>
      </p:sp>
      <p:sp>
        <p:nvSpPr>
          <p:cNvPr id="55299" name="文本框 1">
            <a:extLst>
              <a:ext uri="{FF2B5EF4-FFF2-40B4-BE49-F238E27FC236}">
                <a16:creationId xmlns:a16="http://schemas.microsoft.com/office/drawing/2014/main" id="{C191BE9D-A5BB-2147-A8B5-5F087070F540}"/>
              </a:ext>
            </a:extLst>
          </p:cNvPr>
          <p:cNvSpPr txBox="1">
            <a:spLocks noChangeArrowheads="1"/>
          </p:cNvSpPr>
          <p:nvPr/>
        </p:nvSpPr>
        <p:spPr bwMode="auto">
          <a:xfrm>
            <a:off x="539750" y="5157788"/>
            <a:ext cx="8147050" cy="830262"/>
          </a:xfrm>
          <a:prstGeom prst="rect">
            <a:avLst/>
          </a:prstGeom>
          <a:noFill/>
          <a:ln w="254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400">
                <a:latin typeface="Arial" panose="020B0604020202020204" pitchFamily="34" charset="0"/>
              </a:rPr>
              <a:t>       </a:t>
            </a:r>
            <a:r>
              <a:rPr lang="zh-CN" altLang="zh-CN" sz="2400">
                <a:latin typeface="Arial" panose="020B0604020202020204" pitchFamily="34" charset="0"/>
              </a:rPr>
              <a:t>子系统测试</a:t>
            </a:r>
            <a:r>
              <a:rPr lang="zh-CN" altLang="en-US" sz="2400">
                <a:latin typeface="Arial" panose="020B0604020202020204" pitchFamily="34" charset="0"/>
              </a:rPr>
              <a:t>和</a:t>
            </a:r>
            <a:r>
              <a:rPr lang="zh-CN" altLang="zh-CN" sz="2400">
                <a:latin typeface="Arial" panose="020B0604020202020204" pitchFamily="34" charset="0"/>
              </a:rPr>
              <a:t>系统测试，都兼有检测和组装两重含义，通常称为</a:t>
            </a:r>
            <a:r>
              <a:rPr lang="zh-CN" altLang="zh-CN" sz="2400" b="1">
                <a:solidFill>
                  <a:schemeClr val="accent2"/>
                </a:solidFill>
                <a:latin typeface="Arial" panose="020B0604020202020204" pitchFamily="34" charset="0"/>
              </a:rPr>
              <a:t>集成测试</a:t>
            </a:r>
            <a:r>
              <a:rPr lang="zh-CN" altLang="en-US" sz="2400">
                <a:latin typeface="Arial" panose="020B0604020202020204" pitchFamily="34" charset="0"/>
              </a:rPr>
              <a:t>。</a:t>
            </a:r>
            <a:endParaRPr lang="en-US" altLang="zh-CN" sz="2400">
              <a:latin typeface="宋体" panose="02010600030101010101" pitchFamily="2" charset="-122"/>
            </a:endParaRPr>
          </a:p>
        </p:txBody>
      </p:sp>
      <p:sp>
        <p:nvSpPr>
          <p:cNvPr id="55300" name="1 Título">
            <a:extLst>
              <a:ext uri="{FF2B5EF4-FFF2-40B4-BE49-F238E27FC236}">
                <a16:creationId xmlns:a16="http://schemas.microsoft.com/office/drawing/2014/main" id="{EBE4B8E5-834D-094C-93A2-2FCDC5286C52}"/>
              </a:ext>
            </a:extLst>
          </p:cNvPr>
          <p:cNvSpPr txBox="1">
            <a:spLocks/>
          </p:cNvSpPr>
          <p:nvPr/>
        </p:nvSpPr>
        <p:spPr bwMode="auto">
          <a:xfrm>
            <a:off x="0" y="6291263"/>
            <a:ext cx="23161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7</a:t>
            </a:r>
            <a:r>
              <a:rPr lang="zh-CN" altLang="en-US" sz="2400">
                <a:solidFill>
                  <a:srgbClr val="D9D9D9"/>
                </a:solidFill>
                <a:latin typeface="宋体" panose="02010600030101010101" pitchFamily="2" charset="-122"/>
              </a:rPr>
              <a:t>章　实现</a:t>
            </a:r>
          </a:p>
        </p:txBody>
      </p:sp>
      <p:sp>
        <p:nvSpPr>
          <p:cNvPr id="55301" name="1 Título">
            <a:extLst>
              <a:ext uri="{FF2B5EF4-FFF2-40B4-BE49-F238E27FC236}">
                <a16:creationId xmlns:a16="http://schemas.microsoft.com/office/drawing/2014/main" id="{C8518DCD-45B5-824E-8E53-8DE09BA591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7.2.4 </a:t>
            </a:r>
            <a:r>
              <a:rPr lang="zh-CN" altLang="en-US" sz="2400">
                <a:solidFill>
                  <a:srgbClr val="D9D9D9"/>
                </a:solidFill>
                <a:latin typeface="宋体" panose="02010600030101010101" pitchFamily="2" charset="-122"/>
              </a:rPr>
              <a:t>测试步骤</a:t>
            </a:r>
          </a:p>
        </p:txBody>
      </p:sp>
    </p:spTree>
  </p:cSld>
  <p:clrMapOvr>
    <a:masterClrMapping/>
  </p:clrMapOvr>
  <p:transition>
    <p:cut/>
  </p:transition>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7420</TotalTime>
  <Words>26407</Words>
  <Application>Microsoft Macintosh PowerPoint</Application>
  <PresentationFormat>On-screen Show (4:3)</PresentationFormat>
  <Paragraphs>1898</Paragraphs>
  <Slides>216</Slides>
  <Notes>120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216</vt:i4>
      </vt:variant>
    </vt:vector>
  </HeadingPairs>
  <TitlesOfParts>
    <vt:vector size="227" baseType="lpstr">
      <vt:lpstr>楷体_GB2312</vt:lpstr>
      <vt:lpstr>黑体</vt:lpstr>
      <vt:lpstr>宋体</vt:lpstr>
      <vt:lpstr>Arial</vt:lpstr>
      <vt:lpstr>Calibri</vt:lpstr>
      <vt:lpstr>Monotype Sorts</vt:lpstr>
      <vt:lpstr>Times New Roman</vt:lpstr>
      <vt:lpstr>Wingdings</vt:lpstr>
      <vt:lpstr>Tema de Office</vt:lpstr>
      <vt:lpstr>Equation</vt:lpstr>
      <vt:lpstr>公式</vt:lpstr>
      <vt:lpstr>PowerPoint Presentation</vt:lpstr>
      <vt:lpstr>第7章 实现</vt:lpstr>
      <vt:lpstr>PowerPoint Presentation</vt:lpstr>
      <vt:lpstr>PowerPoint Presentation</vt:lpstr>
      <vt:lpstr>7.1 编码</vt:lpstr>
      <vt:lpstr>PowerPoint Presentation</vt:lpstr>
      <vt:lpstr>PowerPoint Presentation</vt:lpstr>
      <vt:lpstr>PowerPoint Presentation</vt:lpstr>
      <vt:lpstr>PowerPoint Presentation</vt:lpstr>
      <vt:lpstr>PowerPoint Presentation</vt:lpstr>
      <vt:lpstr>PowerPoint Presentation</vt:lpstr>
      <vt:lpstr>7.1 编码</vt:lpstr>
      <vt:lpstr>7.1 编码</vt:lpstr>
      <vt:lpstr>7.1 编码</vt:lpstr>
      <vt:lpstr>7.1 编码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7.1 编码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1.版面</vt:lpstr>
      <vt:lpstr>1.版面</vt:lpstr>
      <vt:lpstr>1.版面</vt:lpstr>
      <vt:lpstr>1.版面</vt:lpstr>
      <vt:lpstr>1.版面</vt:lpstr>
      <vt:lpstr>2.注释</vt:lpstr>
      <vt:lpstr>2.注释</vt:lpstr>
      <vt:lpstr>2.注释</vt:lpstr>
      <vt:lpstr>2.注释</vt:lpstr>
      <vt:lpstr>2.注释</vt:lpstr>
      <vt:lpstr>3.标识符命名</vt:lpstr>
      <vt:lpstr>3.标识符命名</vt:lpstr>
      <vt:lpstr>4.可读性</vt:lpstr>
      <vt:lpstr>4.可读性</vt:lpstr>
      <vt:lpstr>5.变量</vt:lpstr>
      <vt:lpstr>6.函数</vt:lpstr>
      <vt:lpstr>6.函数</vt:lpstr>
      <vt:lpstr>7.可测试性</vt:lpstr>
      <vt:lpstr>7.可测试性</vt:lpstr>
      <vt:lpstr>7.可测试性</vt:lpstr>
      <vt:lpstr>7.可测试性</vt:lpstr>
      <vt:lpstr>8.程序效率</vt:lpstr>
      <vt:lpstr>9.质量保证</vt:lpstr>
      <vt:lpstr>9.质量保证</vt:lpstr>
      <vt:lpstr>9.质量保证</vt:lpstr>
      <vt:lpstr>9.质量保证</vt:lpstr>
      <vt:lpstr>9.质量保证</vt:lpstr>
      <vt:lpstr>10.代码编辑、编译、审查</vt:lpstr>
      <vt:lpstr>11.代码测试、维护</vt:lpstr>
      <vt:lpstr>12.宏</vt:lpstr>
      <vt:lpstr>PowerPoint Presentation</vt:lpstr>
      <vt:lpstr>PowerPoint Presentation</vt:lpstr>
      <vt:lpstr>算法对效率的影响 </vt:lpstr>
      <vt:lpstr>影响存储器效率的因素</vt:lpstr>
      <vt:lpstr>影响输入/输出的因素</vt:lpstr>
      <vt:lpstr>7.1 编码</vt:lpstr>
      <vt:lpstr>7.1 编码</vt:lpstr>
      <vt:lpstr>7.1 编码</vt:lpstr>
      <vt:lpstr>7.1 编码</vt:lpstr>
      <vt:lpstr>7.1 编码</vt:lpstr>
      <vt:lpstr>7.1 编码</vt:lpstr>
      <vt:lpstr>PowerPoint Presentation</vt:lpstr>
      <vt:lpstr>7.2 软件测试基础</vt:lpstr>
      <vt:lpstr>7.2 软件测试基础</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7.2 软件测试基础</vt:lpstr>
      <vt:lpstr>PowerPoint Presentation</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7.3 单元测试</vt:lpstr>
      <vt:lpstr>PowerPoint Presentation</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7.4 集成测试</vt:lpstr>
      <vt:lpstr>PowerPoint Presentation</vt:lpstr>
      <vt:lpstr>7.5 确认测试</vt:lpstr>
      <vt:lpstr>7.5 确认测试</vt:lpstr>
      <vt:lpstr>7.5 确认测试</vt:lpstr>
      <vt:lpstr>7.5 确认测试</vt:lpstr>
      <vt:lpstr>PowerPoint Presentation</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7.6 白盒测试技术</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语句覆盖</vt:lpstr>
      <vt:lpstr>语句覆盖</vt:lpstr>
      <vt:lpstr>判定覆盖</vt:lpstr>
      <vt:lpstr>判定覆盖</vt:lpstr>
      <vt:lpstr>判定覆盖</vt:lpstr>
      <vt:lpstr>条件覆盖</vt:lpstr>
      <vt:lpstr>条件覆盖</vt:lpstr>
      <vt:lpstr>条件覆盖</vt:lpstr>
      <vt:lpstr>判定-条件覆盖</vt:lpstr>
      <vt:lpstr>判定-条件覆盖</vt:lpstr>
      <vt:lpstr>判定-条件覆盖</vt:lpstr>
      <vt:lpstr>判定-条件覆盖</vt:lpstr>
      <vt:lpstr>条件组合覆盖</vt:lpstr>
      <vt:lpstr>条件组合覆盖</vt:lpstr>
      <vt:lpstr>条件组合覆盖</vt:lpstr>
      <vt:lpstr>PowerPoint Presentation</vt:lpstr>
      <vt:lpstr>PowerPoint Presentation</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7.7 黑盒测试技术</vt:lpstr>
      <vt:lpstr>PowerPoint Presentation</vt:lpstr>
      <vt:lpstr>7.8 调试</vt:lpstr>
      <vt:lpstr>7.8 调试</vt:lpstr>
      <vt:lpstr>7.8 调试</vt:lpstr>
      <vt:lpstr>7.8 调试</vt:lpstr>
      <vt:lpstr>7.8 调试</vt:lpstr>
      <vt:lpstr>7.8 调试</vt:lpstr>
      <vt:lpstr>PowerPoint Presentation</vt:lpstr>
      <vt:lpstr>7.9 软件可靠性</vt:lpstr>
      <vt:lpstr>7.9 软件可靠性</vt:lpstr>
      <vt:lpstr>7.9 软件可靠性</vt:lpstr>
      <vt:lpstr>7.9 软件可靠性</vt:lpstr>
      <vt:lpstr>7.9 软件可靠性</vt:lpstr>
      <vt:lpstr>7.9 软件可靠性</vt:lpstr>
      <vt:lpstr>7.9 软件可靠性</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863</cp:revision>
  <dcterms:created xsi:type="dcterms:W3CDTF">2010-06-24T19:27:56Z</dcterms:created>
  <dcterms:modified xsi:type="dcterms:W3CDTF">2025-04-16T15:34:11Z</dcterms:modified>
</cp:coreProperties>
</file>