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2"/>
  </p:notesMasterIdLst>
  <p:sldIdLst>
    <p:sldId id="380" r:id="rId2"/>
    <p:sldId id="382" r:id="rId3"/>
    <p:sldId id="389" r:id="rId4"/>
    <p:sldId id="305" r:id="rId5"/>
    <p:sldId id="308" r:id="rId6"/>
    <p:sldId id="312" r:id="rId7"/>
    <p:sldId id="390" r:id="rId8"/>
    <p:sldId id="313" r:id="rId9"/>
    <p:sldId id="391" r:id="rId10"/>
    <p:sldId id="392" r:id="rId11"/>
    <p:sldId id="257" r:id="rId12"/>
    <p:sldId id="315" r:id="rId13"/>
    <p:sldId id="303" r:id="rId14"/>
    <p:sldId id="314" r:id="rId15"/>
    <p:sldId id="471" r:id="rId16"/>
    <p:sldId id="472" r:id="rId17"/>
    <p:sldId id="473" r:id="rId18"/>
    <p:sldId id="474" r:id="rId19"/>
    <p:sldId id="260" r:id="rId20"/>
    <p:sldId id="325" r:id="rId21"/>
    <p:sldId id="322" r:id="rId22"/>
    <p:sldId id="323" r:id="rId23"/>
    <p:sldId id="320" r:id="rId24"/>
    <p:sldId id="327" r:id="rId25"/>
    <p:sldId id="321" r:id="rId26"/>
    <p:sldId id="352" r:id="rId27"/>
    <p:sldId id="353" r:id="rId28"/>
    <p:sldId id="354" r:id="rId29"/>
    <p:sldId id="262" r:id="rId30"/>
    <p:sldId id="355" r:id="rId31"/>
    <p:sldId id="358" r:id="rId32"/>
    <p:sldId id="359" r:id="rId33"/>
    <p:sldId id="360" r:id="rId34"/>
    <p:sldId id="397" r:id="rId35"/>
    <p:sldId id="475" r:id="rId36"/>
    <p:sldId id="476" r:id="rId37"/>
    <p:sldId id="361" r:id="rId38"/>
    <p:sldId id="363" r:id="rId39"/>
    <p:sldId id="263" r:id="rId40"/>
    <p:sldId id="477" r:id="rId41"/>
    <p:sldId id="364" r:id="rId42"/>
    <p:sldId id="264" r:id="rId43"/>
    <p:sldId id="478" r:id="rId44"/>
    <p:sldId id="266" r:id="rId45"/>
    <p:sldId id="479" r:id="rId46"/>
    <p:sldId id="480" r:id="rId47"/>
    <p:sldId id="375" r:id="rId48"/>
    <p:sldId id="376" r:id="rId49"/>
    <p:sldId id="265" r:id="rId50"/>
    <p:sldId id="379" r:id="rId51"/>
    <p:sldId id="310" r:id="rId52"/>
    <p:sldId id="329" r:id="rId53"/>
    <p:sldId id="267" r:id="rId54"/>
    <p:sldId id="345" r:id="rId55"/>
    <p:sldId id="268" r:id="rId56"/>
    <p:sldId id="347" r:id="rId57"/>
    <p:sldId id="348" r:id="rId58"/>
    <p:sldId id="269" r:id="rId59"/>
    <p:sldId id="270" r:id="rId60"/>
    <p:sldId id="349" r:id="rId61"/>
    <p:sldId id="271" r:id="rId62"/>
    <p:sldId id="464" r:id="rId63"/>
    <p:sldId id="273" r:id="rId64"/>
    <p:sldId id="332" r:id="rId65"/>
    <p:sldId id="333" r:id="rId66"/>
    <p:sldId id="274" r:id="rId67"/>
    <p:sldId id="334" r:id="rId68"/>
    <p:sldId id="275" r:id="rId69"/>
    <p:sldId id="298" r:id="rId70"/>
    <p:sldId id="335" r:id="rId71"/>
    <p:sldId id="299" r:id="rId72"/>
    <p:sldId id="336" r:id="rId73"/>
    <p:sldId id="465" r:id="rId74"/>
    <p:sldId id="395" r:id="rId75"/>
    <p:sldId id="396" r:id="rId76"/>
    <p:sldId id="466" r:id="rId77"/>
    <p:sldId id="398" r:id="rId78"/>
    <p:sldId id="399" r:id="rId79"/>
    <p:sldId id="400" r:id="rId80"/>
    <p:sldId id="401" r:id="rId81"/>
    <p:sldId id="402" r:id="rId82"/>
    <p:sldId id="403" r:id="rId83"/>
    <p:sldId id="404" r:id="rId84"/>
    <p:sldId id="405" r:id="rId85"/>
    <p:sldId id="406" r:id="rId86"/>
    <p:sldId id="407" r:id="rId87"/>
    <p:sldId id="408" r:id="rId88"/>
    <p:sldId id="409" r:id="rId89"/>
    <p:sldId id="410" r:id="rId90"/>
    <p:sldId id="411" r:id="rId91"/>
    <p:sldId id="412" r:id="rId92"/>
    <p:sldId id="413" r:id="rId93"/>
    <p:sldId id="415" r:id="rId94"/>
    <p:sldId id="420" r:id="rId95"/>
    <p:sldId id="421" r:id="rId96"/>
    <p:sldId id="422" r:id="rId97"/>
    <p:sldId id="393" r:id="rId98"/>
    <p:sldId id="467" r:id="rId99"/>
    <p:sldId id="423" r:id="rId100"/>
    <p:sldId id="424" r:id="rId101"/>
    <p:sldId id="425" r:id="rId102"/>
    <p:sldId id="426" r:id="rId103"/>
    <p:sldId id="427" r:id="rId104"/>
    <p:sldId id="428" r:id="rId105"/>
    <p:sldId id="429" r:id="rId106"/>
    <p:sldId id="430" r:id="rId107"/>
    <p:sldId id="431" r:id="rId108"/>
    <p:sldId id="432" r:id="rId109"/>
    <p:sldId id="433" r:id="rId110"/>
    <p:sldId id="434" r:id="rId111"/>
    <p:sldId id="435" r:id="rId112"/>
    <p:sldId id="436" r:id="rId113"/>
    <p:sldId id="437" r:id="rId114"/>
    <p:sldId id="438" r:id="rId115"/>
    <p:sldId id="459" r:id="rId116"/>
    <p:sldId id="460" r:id="rId117"/>
    <p:sldId id="461" r:id="rId118"/>
    <p:sldId id="462" r:id="rId119"/>
    <p:sldId id="463" r:id="rId120"/>
    <p:sldId id="381" r:id="rId121"/>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1pPr>
    <a:lvl2pPr marL="4572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2pPr>
    <a:lvl3pPr marL="9144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bg1"/>
        </a:solidFill>
        <a:latin typeface="宋体" panose="02010600030101010101" pitchFamily="2" charset="-122"/>
        <a:ea typeface="宋体" panose="02010600030101010101" pitchFamily="2" charset="-122"/>
        <a:cs typeface="+mn-cs"/>
      </a:defRPr>
    </a:lvl5pPr>
    <a:lvl6pPr marL="22860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6pPr>
    <a:lvl7pPr marL="27432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7pPr>
    <a:lvl8pPr marL="32004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8pPr>
    <a:lvl9pPr marL="3657600" algn="l" defTabSz="914400" rtl="0" eaLnBrk="1" latinLnBrk="0" hangingPunct="1">
      <a:defRPr sz="2400" kern="1200">
        <a:solidFill>
          <a:schemeClr val="bg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304">
          <p15:clr>
            <a:srgbClr val="A4A3A4"/>
          </p15:clr>
        </p15:guide>
        <p15:guide id="2" pos="278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51" autoAdjust="0"/>
    <p:restoredTop sz="94541" autoAdjust="0"/>
  </p:normalViewPr>
  <p:slideViewPr>
    <p:cSldViewPr>
      <p:cViewPr varScale="1">
        <p:scale>
          <a:sx n="86" d="100"/>
          <a:sy n="86" d="100"/>
        </p:scale>
        <p:origin x="216" y="912"/>
      </p:cViewPr>
      <p:guideLst>
        <p:guide orient="horz" pos="2304"/>
        <p:guide pos="27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578"/>
    </p:cViewPr>
  </p:sorterViewPr>
  <p:notesViewPr>
    <p:cSldViewPr>
      <p:cViewPr varScale="1">
        <p:scale>
          <a:sx n="36" d="100"/>
          <a:sy n="36" d="100"/>
        </p:scale>
        <p:origin x="-2251"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emf"/><Relationship Id="rId1" Type="http://schemas.openxmlformats.org/officeDocument/2006/relationships/image" Target="../media/image40.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emf"/><Relationship Id="rId1" Type="http://schemas.openxmlformats.org/officeDocument/2006/relationships/image" Target="../media/image44.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8.png"/></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image" Target="../media/image51.emf"/><Relationship Id="rId1" Type="http://schemas.openxmlformats.org/officeDocument/2006/relationships/image" Target="../media/image50.emf"/><Relationship Id="rId4" Type="http://schemas.openxmlformats.org/officeDocument/2006/relationships/image" Target="../media/image53.e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image" Target="../media/image55.emf"/><Relationship Id="rId4" Type="http://schemas.openxmlformats.org/officeDocument/2006/relationships/image" Target="../media/image58.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image" Target="../media/image60.emf"/><Relationship Id="rId1" Type="http://schemas.openxmlformats.org/officeDocument/2006/relationships/image" Target="../media/image59.emf"/><Relationship Id="rId6" Type="http://schemas.openxmlformats.org/officeDocument/2006/relationships/image" Target="../media/image64.emf"/><Relationship Id="rId5" Type="http://schemas.openxmlformats.org/officeDocument/2006/relationships/image" Target="../media/image63.emf"/><Relationship Id="rId4" Type="http://schemas.openxmlformats.org/officeDocument/2006/relationships/image" Target="../media/image62.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5.e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image" Target="../media/image67.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9.e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image" Target="../media/image69.emf"/><Relationship Id="rId5" Type="http://schemas.openxmlformats.org/officeDocument/2006/relationships/image" Target="../media/image73.emf"/><Relationship Id="rId4" Type="http://schemas.openxmlformats.org/officeDocument/2006/relationships/image" Target="../media/image72.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image" Target="../media/image74.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77.emf"/><Relationship Id="rId1" Type="http://schemas.openxmlformats.org/officeDocument/2006/relationships/image" Target="../media/image76.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86.emf"/><Relationship Id="rId3" Type="http://schemas.openxmlformats.org/officeDocument/2006/relationships/image" Target="../media/image81.emf"/><Relationship Id="rId7" Type="http://schemas.openxmlformats.org/officeDocument/2006/relationships/image" Target="../media/image85.emf"/><Relationship Id="rId2" Type="http://schemas.openxmlformats.org/officeDocument/2006/relationships/image" Target="../media/image80.emf"/><Relationship Id="rId1" Type="http://schemas.openxmlformats.org/officeDocument/2006/relationships/image" Target="../media/image79.emf"/><Relationship Id="rId6" Type="http://schemas.openxmlformats.org/officeDocument/2006/relationships/image" Target="../media/image84.emf"/><Relationship Id="rId5" Type="http://schemas.openxmlformats.org/officeDocument/2006/relationships/image" Target="../media/image83.emf"/><Relationship Id="rId10" Type="http://schemas.openxmlformats.org/officeDocument/2006/relationships/image" Target="../media/image88.emf"/><Relationship Id="rId4" Type="http://schemas.openxmlformats.org/officeDocument/2006/relationships/image" Target="../media/image82.emf"/><Relationship Id="rId9" Type="http://schemas.openxmlformats.org/officeDocument/2006/relationships/image" Target="../media/image87.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image" Target="../media/image93.emf"/><Relationship Id="rId1" Type="http://schemas.openxmlformats.org/officeDocument/2006/relationships/image" Target="../media/image92.emf"/><Relationship Id="rId4" Type="http://schemas.openxmlformats.org/officeDocument/2006/relationships/image" Target="../media/image95.e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image" Target="../media/image97.emf"/><Relationship Id="rId1" Type="http://schemas.openxmlformats.org/officeDocument/2006/relationships/image" Target="../media/image96.emf"/><Relationship Id="rId5" Type="http://schemas.openxmlformats.org/officeDocument/2006/relationships/image" Target="../media/image100.emf"/><Relationship Id="rId4" Type="http://schemas.openxmlformats.org/officeDocument/2006/relationships/image" Target="../media/image9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image" Target="../media/image102.emf"/><Relationship Id="rId1" Type="http://schemas.openxmlformats.org/officeDocument/2006/relationships/image" Target="../media/image101.e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image" Target="../media/image109.emf"/><Relationship Id="rId1" Type="http://schemas.openxmlformats.org/officeDocument/2006/relationships/image" Target="../media/image108.emf"/><Relationship Id="rId4" Type="http://schemas.openxmlformats.org/officeDocument/2006/relationships/image" Target="../media/image11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image" Target="../media/image9.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13.emf"/><Relationship Id="rId7" Type="http://schemas.openxmlformats.org/officeDocument/2006/relationships/image" Target="../media/image117.emf"/><Relationship Id="rId2" Type="http://schemas.openxmlformats.org/officeDocument/2006/relationships/image" Target="../media/image112.emf"/><Relationship Id="rId1" Type="http://schemas.openxmlformats.org/officeDocument/2006/relationships/image" Target="../media/image109.emf"/><Relationship Id="rId6" Type="http://schemas.openxmlformats.org/officeDocument/2006/relationships/image" Target="../media/image116.emf"/><Relationship Id="rId5" Type="http://schemas.openxmlformats.org/officeDocument/2006/relationships/image" Target="../media/image115.emf"/><Relationship Id="rId4" Type="http://schemas.openxmlformats.org/officeDocument/2006/relationships/image" Target="../media/image114.e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image" Target="../media/image113.e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image" Target="../media/image118.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20.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image" Target="../media/image12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23.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1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 Id="rId4" Type="http://schemas.openxmlformats.org/officeDocument/2006/relationships/image" Target="../media/image17.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26.emf"/><Relationship Id="rId7" Type="http://schemas.openxmlformats.org/officeDocument/2006/relationships/image" Target="../media/image130.emf"/><Relationship Id="rId2" Type="http://schemas.openxmlformats.org/officeDocument/2006/relationships/image" Target="../media/image125.emf"/><Relationship Id="rId1" Type="http://schemas.openxmlformats.org/officeDocument/2006/relationships/image" Target="../media/image124.emf"/><Relationship Id="rId6" Type="http://schemas.openxmlformats.org/officeDocument/2006/relationships/image" Target="../media/image129.emf"/><Relationship Id="rId5" Type="http://schemas.openxmlformats.org/officeDocument/2006/relationships/image" Target="../media/image128.emf"/><Relationship Id="rId4" Type="http://schemas.openxmlformats.org/officeDocument/2006/relationships/image" Target="../media/image127.emf"/></Relationships>
</file>

<file path=ppt/drawings/_rels/vmlDrawing41.vml.rels><?xml version="1.0" encoding="UTF-8" standalone="yes"?>
<Relationships xmlns="http://schemas.openxmlformats.org/package/2006/relationships"><Relationship Id="rId8" Type="http://schemas.openxmlformats.org/officeDocument/2006/relationships/image" Target="../media/image138.emf"/><Relationship Id="rId3" Type="http://schemas.openxmlformats.org/officeDocument/2006/relationships/image" Target="../media/image133.emf"/><Relationship Id="rId7" Type="http://schemas.openxmlformats.org/officeDocument/2006/relationships/image" Target="../media/image137.emf"/><Relationship Id="rId2" Type="http://schemas.openxmlformats.org/officeDocument/2006/relationships/image" Target="../media/image132.emf"/><Relationship Id="rId1" Type="http://schemas.openxmlformats.org/officeDocument/2006/relationships/image" Target="../media/image131.emf"/><Relationship Id="rId6" Type="http://schemas.openxmlformats.org/officeDocument/2006/relationships/image" Target="../media/image136.emf"/><Relationship Id="rId5" Type="http://schemas.openxmlformats.org/officeDocument/2006/relationships/image" Target="../media/image135.emf"/><Relationship Id="rId4" Type="http://schemas.openxmlformats.org/officeDocument/2006/relationships/image" Target="../media/image134.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43.vml.rels><?xml version="1.0" encoding="UTF-8" standalone="yes"?>
<Relationships xmlns="http://schemas.openxmlformats.org/package/2006/relationships"><Relationship Id="rId3" Type="http://schemas.openxmlformats.org/officeDocument/2006/relationships/image" Target="../media/image143.emf"/><Relationship Id="rId7" Type="http://schemas.openxmlformats.org/officeDocument/2006/relationships/image" Target="../media/image147.emf"/><Relationship Id="rId2" Type="http://schemas.openxmlformats.org/officeDocument/2006/relationships/image" Target="../media/image142.emf"/><Relationship Id="rId1" Type="http://schemas.openxmlformats.org/officeDocument/2006/relationships/image" Target="../media/image141.emf"/><Relationship Id="rId6" Type="http://schemas.openxmlformats.org/officeDocument/2006/relationships/image" Target="../media/image146.emf"/><Relationship Id="rId5" Type="http://schemas.openxmlformats.org/officeDocument/2006/relationships/image" Target="../media/image145.emf"/><Relationship Id="rId4" Type="http://schemas.openxmlformats.org/officeDocument/2006/relationships/image" Target="../media/image144.emf"/></Relationships>
</file>

<file path=ppt/drawings/_rels/vmlDrawing44.v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image" Target="../media/image146.emf"/><Relationship Id="rId1" Type="http://schemas.openxmlformats.org/officeDocument/2006/relationships/image" Target="../media/image148.emf"/></Relationships>
</file>

<file path=ppt/drawings/_rels/vmlDrawing45.vml.rels><?xml version="1.0" encoding="UTF-8" standalone="yes"?>
<Relationships xmlns="http://schemas.openxmlformats.org/package/2006/relationships"><Relationship Id="rId3" Type="http://schemas.openxmlformats.org/officeDocument/2006/relationships/image" Target="../media/image150.emf"/><Relationship Id="rId2" Type="http://schemas.openxmlformats.org/officeDocument/2006/relationships/image" Target="../media/image149.emf"/><Relationship Id="rId1" Type="http://schemas.openxmlformats.org/officeDocument/2006/relationships/image" Target="../media/image148.emf"/><Relationship Id="rId5" Type="http://schemas.openxmlformats.org/officeDocument/2006/relationships/image" Target="../media/image152.emf"/><Relationship Id="rId4" Type="http://schemas.openxmlformats.org/officeDocument/2006/relationships/image" Target="../media/image151.emf"/></Relationships>
</file>

<file path=ppt/drawings/_rels/vmlDrawing46.vml.rels><?xml version="1.0" encoding="UTF-8" standalone="yes"?>
<Relationships xmlns="http://schemas.openxmlformats.org/package/2006/relationships"><Relationship Id="rId2" Type="http://schemas.openxmlformats.org/officeDocument/2006/relationships/image" Target="../media/image149.emf"/><Relationship Id="rId1" Type="http://schemas.openxmlformats.org/officeDocument/2006/relationships/image" Target="../media/image148.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55.emf"/><Relationship Id="rId2" Type="http://schemas.openxmlformats.org/officeDocument/2006/relationships/image" Target="../media/image154.emf"/><Relationship Id="rId1" Type="http://schemas.openxmlformats.org/officeDocument/2006/relationships/image" Target="../media/image153.e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157.emf"/><Relationship Id="rId2" Type="http://schemas.openxmlformats.org/officeDocument/2006/relationships/image" Target="../media/image146.emf"/><Relationship Id="rId1" Type="http://schemas.openxmlformats.org/officeDocument/2006/relationships/image" Target="../media/image156.emf"/><Relationship Id="rId4" Type="http://schemas.openxmlformats.org/officeDocument/2006/relationships/image" Target="../media/image155.emf"/></Relationships>
</file>

<file path=ppt/drawings/_rels/vmlDrawing49.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50.vml.rels><?xml version="1.0" encoding="UTF-8" standalone="yes"?>
<Relationships xmlns="http://schemas.openxmlformats.org/package/2006/relationships"><Relationship Id="rId3" Type="http://schemas.openxmlformats.org/officeDocument/2006/relationships/image" Target="../media/image162.emf"/><Relationship Id="rId2" Type="http://schemas.openxmlformats.org/officeDocument/2006/relationships/image" Target="../media/image161.emf"/><Relationship Id="rId1" Type="http://schemas.openxmlformats.org/officeDocument/2006/relationships/image" Target="../media/image160.e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image" Target="../media/image15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25.emf"/><Relationship Id="rId4" Type="http://schemas.openxmlformats.org/officeDocument/2006/relationships/image" Target="../media/image28.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image" Target="../media/image29.emf"/><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5DA7130-4546-9647-B024-064785C8F35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1">
                <a:latin typeface="宋体" pitchFamily="2" charset="-122"/>
                <a:ea typeface="宋体" pitchFamily="2" charset="-122"/>
              </a:defRPr>
            </a:lvl1pPr>
          </a:lstStyle>
          <a:p>
            <a:pPr>
              <a:defRPr/>
            </a:pPr>
            <a:endParaRPr lang="en-US" altLang="zh-CN"/>
          </a:p>
        </p:txBody>
      </p:sp>
      <p:sp>
        <p:nvSpPr>
          <p:cNvPr id="63491" name="Rectangle 3">
            <a:extLst>
              <a:ext uri="{FF2B5EF4-FFF2-40B4-BE49-F238E27FC236}">
                <a16:creationId xmlns:a16="http://schemas.microsoft.com/office/drawing/2014/main" id="{F8074EA9-73BE-EA44-B141-EF0AFBA0E46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latin typeface="宋体" pitchFamily="2" charset="-122"/>
                <a:ea typeface="宋体" pitchFamily="2" charset="-122"/>
              </a:defRPr>
            </a:lvl1pPr>
          </a:lstStyle>
          <a:p>
            <a:pPr>
              <a:defRPr/>
            </a:pPr>
            <a:endParaRPr lang="en-US" altLang="zh-CN"/>
          </a:p>
        </p:txBody>
      </p:sp>
      <p:sp>
        <p:nvSpPr>
          <p:cNvPr id="4100" name="Rectangle 4">
            <a:extLst>
              <a:ext uri="{FF2B5EF4-FFF2-40B4-BE49-F238E27FC236}">
                <a16:creationId xmlns:a16="http://schemas.microsoft.com/office/drawing/2014/main" id="{0A667473-0594-FD4F-9B3D-1DA773C4EBA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3" name="Rectangle 5">
            <a:extLst>
              <a:ext uri="{FF2B5EF4-FFF2-40B4-BE49-F238E27FC236}">
                <a16:creationId xmlns:a16="http://schemas.microsoft.com/office/drawing/2014/main" id="{8B3D5251-4D00-F740-84E3-9A3118ADF62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3494" name="Rectangle 6">
            <a:extLst>
              <a:ext uri="{FF2B5EF4-FFF2-40B4-BE49-F238E27FC236}">
                <a16:creationId xmlns:a16="http://schemas.microsoft.com/office/drawing/2014/main" id="{D2311705-6A38-5C42-8149-0A6768AF8CD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1">
                <a:latin typeface="宋体" pitchFamily="2" charset="-122"/>
                <a:ea typeface="宋体" pitchFamily="2" charset="-122"/>
              </a:defRPr>
            </a:lvl1pPr>
          </a:lstStyle>
          <a:p>
            <a:pPr>
              <a:defRPr/>
            </a:pPr>
            <a:endParaRPr lang="en-US" altLang="zh-CN"/>
          </a:p>
        </p:txBody>
      </p:sp>
      <p:sp>
        <p:nvSpPr>
          <p:cNvPr id="63495" name="Rectangle 7">
            <a:extLst>
              <a:ext uri="{FF2B5EF4-FFF2-40B4-BE49-F238E27FC236}">
                <a16:creationId xmlns:a16="http://schemas.microsoft.com/office/drawing/2014/main" id="{62E76F00-3A07-0746-85FE-CE4480B10095}"/>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1"/>
            </a:lvl1pPr>
          </a:lstStyle>
          <a:p>
            <a:fld id="{84E8C17D-51A3-1645-87EE-EC3B6A30EE79}"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06EDA7A4-DEEA-1C4E-BFA9-53CD7C6E52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74FA1050-4437-1E45-9667-DAE6294946D0}" type="slidenum">
              <a:rPr kumimoji="0" lang="en-US" altLang="zh-CN">
                <a:solidFill>
                  <a:schemeClr val="bg1"/>
                </a:solidFill>
                <a:latin typeface="宋体" panose="02010600030101010101" pitchFamily="2" charset="-122"/>
              </a:rPr>
              <a:pPr>
                <a:spcBef>
                  <a:spcPct val="0"/>
                </a:spcBef>
              </a:pPr>
              <a:t>6</a:t>
            </a:fld>
            <a:endParaRPr kumimoji="0" lang="en-US" altLang="zh-CN">
              <a:solidFill>
                <a:schemeClr val="bg1"/>
              </a:solidFill>
              <a:latin typeface="宋体" panose="02010600030101010101" pitchFamily="2" charset="-122"/>
            </a:endParaRPr>
          </a:p>
        </p:txBody>
      </p:sp>
      <p:sp>
        <p:nvSpPr>
          <p:cNvPr id="11267" name="Rectangle 2">
            <a:extLst>
              <a:ext uri="{FF2B5EF4-FFF2-40B4-BE49-F238E27FC236}">
                <a16:creationId xmlns:a16="http://schemas.microsoft.com/office/drawing/2014/main" id="{9AF2DF72-19FE-5642-B39A-C8F9087363DA}"/>
              </a:ext>
            </a:extLst>
          </p:cNvPr>
          <p:cNvSpPr>
            <a:spLocks noGrp="1" noRot="1" noChangeAspect="1" noChangeArrowheads="1" noTextEdit="1"/>
          </p:cNvSpPr>
          <p:nvPr>
            <p:ph type="sldImg"/>
          </p:nvPr>
        </p:nvSpPr>
        <p:spPr>
          <a:solidFill>
            <a:srgbClr val="FFFFFF"/>
          </a:solidFill>
          <a:ln/>
        </p:spPr>
      </p:sp>
      <p:sp>
        <p:nvSpPr>
          <p:cNvPr id="11268" name="Rectangle 3">
            <a:extLst>
              <a:ext uri="{FF2B5EF4-FFF2-40B4-BE49-F238E27FC236}">
                <a16:creationId xmlns:a16="http://schemas.microsoft.com/office/drawing/2014/main" id="{71AA0898-2A40-1E4E-AE80-AF796240D07B}"/>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29DED5BE-9896-3049-93AC-7F8AA0DA09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12F23B71-581D-A24F-B09B-326BF62CC8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遗传算法区别于其它算法的过程就在于遗传操作产生下一代，而其它算法如粒子群算法，根据当前最优和个体最优两个极值来更新当前解，蚁群算法，根据信息素来更新当前解，遗传算法根据交叉和变异来更新种群，这是它们的唯一区别，所以，大家把遗传算法知道了，再看其它的智能算法了。</a:t>
            </a:r>
          </a:p>
        </p:txBody>
      </p:sp>
      <p:sp>
        <p:nvSpPr>
          <p:cNvPr id="77828" name="灯片编号占位符 3">
            <a:extLst>
              <a:ext uri="{FF2B5EF4-FFF2-40B4-BE49-F238E27FC236}">
                <a16:creationId xmlns:a16="http://schemas.microsoft.com/office/drawing/2014/main" id="{2B703E41-2516-3341-9EA1-54CCD5BED7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96A263E1-958A-C648-A44D-124582FBC908}" type="slidenum">
              <a:rPr lang="zh-CN" altLang="en-US">
                <a:solidFill>
                  <a:srgbClr val="000000"/>
                </a:solidFill>
                <a:latin typeface="Calibri" panose="020F0502020204030204" pitchFamily="34" charset="0"/>
              </a:rPr>
              <a:pPr defTabSz="914400" eaLnBrk="1" hangingPunct="1"/>
              <a:t>45</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406960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15F3E8DE-248E-AF41-9FC2-F43E0AEA5F8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C4D03445-BE3D-4D43-9D04-8F1B67A2F8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8852" name="灯片编号占位符 3">
            <a:extLst>
              <a:ext uri="{FF2B5EF4-FFF2-40B4-BE49-F238E27FC236}">
                <a16:creationId xmlns:a16="http://schemas.microsoft.com/office/drawing/2014/main" id="{ADA5216F-B842-D34C-A617-236170C2A0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989278C6-9E35-BD45-90A7-8D0E3A353076}" type="slidenum">
              <a:rPr lang="zh-CN" altLang="en-US">
                <a:solidFill>
                  <a:srgbClr val="000000"/>
                </a:solidFill>
                <a:latin typeface="Calibri" panose="020F0502020204030204" pitchFamily="34" charset="0"/>
              </a:rPr>
              <a:pPr defTabSz="914400" eaLnBrk="1" hangingPunct="1"/>
              <a:t>46</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84175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237FDF5D-3CA2-9C46-A315-1872BC0442E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34D3CD97-33A9-2640-B2E9-4144FECDF0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编码就是用计算机能识别的形式表征个体，就好比我们用基因来表示人一样，我们用编码来表示解；适应度函数就是生物的物竞天择适者生存，我们用函数来表示个体的适应度；遗传算子，就是遗传过程中发生的算子，模拟的是种群选择个体，产生下一代的过程；还有就是遗传算法的运行参数，如选择的概率交叉的概率等等。</a:t>
            </a:r>
          </a:p>
        </p:txBody>
      </p:sp>
      <p:sp>
        <p:nvSpPr>
          <p:cNvPr id="59396" name="灯片编号占位符 3">
            <a:extLst>
              <a:ext uri="{FF2B5EF4-FFF2-40B4-BE49-F238E27FC236}">
                <a16:creationId xmlns:a16="http://schemas.microsoft.com/office/drawing/2014/main" id="{29EA38D7-D686-B749-B99B-B99E59BCC85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63058F3C-B559-0B43-A865-6BB1D50B7048}" type="slidenum">
              <a:rPr lang="zh-CN" altLang="en-US">
                <a:solidFill>
                  <a:srgbClr val="000000"/>
                </a:solidFill>
                <a:latin typeface="Calibri" panose="020F0502020204030204" pitchFamily="34" charset="0"/>
              </a:rPr>
              <a:pPr defTabSz="914400" eaLnBrk="1" hangingPunct="1"/>
              <a:t>50</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968159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A12F9289-8653-2548-9E5C-02FFA84A31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C55A4A3-5861-CC45-AF4C-D013F111FBFB}" type="slidenum">
              <a:rPr kumimoji="0" lang="en-US" altLang="zh-CN">
                <a:solidFill>
                  <a:schemeClr val="bg1"/>
                </a:solidFill>
                <a:latin typeface="宋体" panose="02010600030101010101" pitchFamily="2" charset="-122"/>
              </a:rPr>
              <a:pPr>
                <a:spcBef>
                  <a:spcPct val="0"/>
                </a:spcBef>
              </a:pPr>
              <a:t>52</a:t>
            </a:fld>
            <a:endParaRPr kumimoji="0" lang="en-US" altLang="zh-CN">
              <a:solidFill>
                <a:schemeClr val="bg1"/>
              </a:solidFill>
              <a:latin typeface="宋体" panose="02010600030101010101" pitchFamily="2" charset="-122"/>
            </a:endParaRPr>
          </a:p>
        </p:txBody>
      </p:sp>
      <p:sp>
        <p:nvSpPr>
          <p:cNvPr id="57347" name="Rectangle 2">
            <a:extLst>
              <a:ext uri="{FF2B5EF4-FFF2-40B4-BE49-F238E27FC236}">
                <a16:creationId xmlns:a16="http://schemas.microsoft.com/office/drawing/2014/main" id="{2280B314-54C2-E746-AB4E-7B014B7E05AB}"/>
              </a:ext>
            </a:extLst>
          </p:cNvPr>
          <p:cNvSpPr>
            <a:spLocks noGrp="1" noRot="1" noChangeAspect="1" noChangeArrowheads="1" noTextEdit="1"/>
          </p:cNvSpPr>
          <p:nvPr>
            <p:ph type="sldImg"/>
          </p:nvPr>
        </p:nvSpPr>
        <p:spPr>
          <a:solidFill>
            <a:srgbClr val="FFFFFF"/>
          </a:solidFill>
          <a:ln/>
        </p:spPr>
      </p:sp>
      <p:sp>
        <p:nvSpPr>
          <p:cNvPr id="57348" name="Rectangle 3">
            <a:extLst>
              <a:ext uri="{FF2B5EF4-FFF2-40B4-BE49-F238E27FC236}">
                <a16:creationId xmlns:a16="http://schemas.microsoft.com/office/drawing/2014/main" id="{D11328F3-D4B6-0F4F-8B44-4399DFB9C24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5075CF6B-FA5A-924D-9B2D-9E610D65DE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2D7B785-2104-A840-BF52-241DF0D699F7}" type="slidenum">
              <a:rPr kumimoji="0" lang="en-US" altLang="zh-CN">
                <a:solidFill>
                  <a:schemeClr val="bg1"/>
                </a:solidFill>
                <a:latin typeface="宋体" panose="02010600030101010101" pitchFamily="2" charset="-122"/>
              </a:rPr>
              <a:pPr>
                <a:spcBef>
                  <a:spcPct val="0"/>
                </a:spcBef>
              </a:pPr>
              <a:t>78</a:t>
            </a:fld>
            <a:endParaRPr kumimoji="0" lang="en-US" altLang="zh-CN">
              <a:solidFill>
                <a:schemeClr val="bg1"/>
              </a:solidFill>
              <a:latin typeface="宋体" panose="02010600030101010101" pitchFamily="2" charset="-122"/>
            </a:endParaRPr>
          </a:p>
        </p:txBody>
      </p:sp>
      <p:sp>
        <p:nvSpPr>
          <p:cNvPr id="86019" name="Rectangle 2">
            <a:extLst>
              <a:ext uri="{FF2B5EF4-FFF2-40B4-BE49-F238E27FC236}">
                <a16:creationId xmlns:a16="http://schemas.microsoft.com/office/drawing/2014/main" id="{619E2166-3ABD-C248-A640-5E73F3CF7A7D}"/>
              </a:ext>
            </a:extLst>
          </p:cNvPr>
          <p:cNvSpPr>
            <a:spLocks noGrp="1" noRot="1" noChangeAspect="1" noChangeArrowheads="1" noTextEdit="1"/>
          </p:cNvSpPr>
          <p:nvPr>
            <p:ph type="sldImg"/>
          </p:nvPr>
        </p:nvSpPr>
        <p:spPr>
          <a:solidFill>
            <a:srgbClr val="FFFFFF"/>
          </a:solidFill>
          <a:ln/>
        </p:spPr>
      </p:sp>
      <p:sp>
        <p:nvSpPr>
          <p:cNvPr id="86020" name="Rectangle 3">
            <a:extLst>
              <a:ext uri="{FF2B5EF4-FFF2-40B4-BE49-F238E27FC236}">
                <a16:creationId xmlns:a16="http://schemas.microsoft.com/office/drawing/2014/main" id="{4509CFF4-EEB2-DB4F-8603-B05BDC6DE6BC}"/>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a:extLst>
              <a:ext uri="{FF2B5EF4-FFF2-40B4-BE49-F238E27FC236}">
                <a16:creationId xmlns:a16="http://schemas.microsoft.com/office/drawing/2014/main" id="{82DBC3EA-3EF8-2940-AFC5-665F340D892A}"/>
              </a:ext>
            </a:extLst>
          </p:cNvPr>
          <p:cNvSpPr>
            <a:spLocks noGrp="1" noRot="1" noChangeAspect="1" noChangeArrowheads="1" noTextEdit="1"/>
          </p:cNvSpPr>
          <p:nvPr>
            <p:ph type="sldImg"/>
          </p:nvPr>
        </p:nvSpPr>
        <p:spPr>
          <a:ln/>
        </p:spPr>
      </p:sp>
      <p:sp>
        <p:nvSpPr>
          <p:cNvPr id="88067" name="备注占位符 2">
            <a:extLst>
              <a:ext uri="{FF2B5EF4-FFF2-40B4-BE49-F238E27FC236}">
                <a16:creationId xmlns:a16="http://schemas.microsoft.com/office/drawing/2014/main" id="{DDC3158F-E238-E341-9B9E-62CD29051D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8" name="灯片编号占位符 3">
            <a:extLst>
              <a:ext uri="{FF2B5EF4-FFF2-40B4-BE49-F238E27FC236}">
                <a16:creationId xmlns:a16="http://schemas.microsoft.com/office/drawing/2014/main" id="{D40DD817-6972-CD41-8D9F-A4CB345CEDA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5C9DB10-6108-DD44-A228-04F4F6E5CC41}" type="slidenum">
              <a:rPr kumimoji="0" lang="en-US" altLang="zh-CN">
                <a:solidFill>
                  <a:schemeClr val="bg1"/>
                </a:solidFill>
                <a:latin typeface="宋体" panose="02010600030101010101" pitchFamily="2" charset="-122"/>
              </a:rPr>
              <a:pPr>
                <a:spcBef>
                  <a:spcPct val="0"/>
                </a:spcBef>
              </a:pPr>
              <a:t>79</a:t>
            </a:fld>
            <a:endParaRPr kumimoji="0" lang="en-US" altLang="zh-CN">
              <a:solidFill>
                <a:schemeClr val="bg1"/>
              </a:solidFill>
              <a:latin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a:extLst>
              <a:ext uri="{FF2B5EF4-FFF2-40B4-BE49-F238E27FC236}">
                <a16:creationId xmlns:a16="http://schemas.microsoft.com/office/drawing/2014/main" id="{41D48323-C386-FB46-93BD-81B9555A738E}"/>
              </a:ext>
            </a:extLst>
          </p:cNvPr>
          <p:cNvSpPr>
            <a:spLocks noGrp="1" noRot="1" noChangeAspect="1" noChangeArrowheads="1" noTextEdit="1"/>
          </p:cNvSpPr>
          <p:nvPr>
            <p:ph type="sldImg"/>
          </p:nvPr>
        </p:nvSpPr>
        <p:spPr>
          <a:ln/>
        </p:spPr>
      </p:sp>
      <p:sp>
        <p:nvSpPr>
          <p:cNvPr id="107523" name="备注占位符 2">
            <a:extLst>
              <a:ext uri="{FF2B5EF4-FFF2-40B4-BE49-F238E27FC236}">
                <a16:creationId xmlns:a16="http://schemas.microsoft.com/office/drawing/2014/main" id="{BC369DD3-D42C-FD49-B461-3887FD8E270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4" name="灯片编号占位符 3">
            <a:extLst>
              <a:ext uri="{FF2B5EF4-FFF2-40B4-BE49-F238E27FC236}">
                <a16:creationId xmlns:a16="http://schemas.microsoft.com/office/drawing/2014/main" id="{02DEB2CD-1643-E64A-9D21-ABA5F64C9F6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04576A6-84A6-2948-8A6A-21680037EA72}" type="slidenum">
              <a:rPr kumimoji="0" lang="en-US" altLang="zh-CN">
                <a:solidFill>
                  <a:schemeClr val="bg1"/>
                </a:solidFill>
                <a:latin typeface="宋体" panose="02010600030101010101" pitchFamily="2" charset="-122"/>
              </a:rPr>
              <a:pPr>
                <a:spcBef>
                  <a:spcPct val="0"/>
                </a:spcBef>
              </a:pPr>
              <a:t>97</a:t>
            </a:fld>
            <a:endParaRPr kumimoji="0" lang="en-US" altLang="zh-CN">
              <a:solidFill>
                <a:schemeClr val="bg1"/>
              </a:solidFill>
              <a:latin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53DCD0F4-64E8-3543-B983-F66A7344E1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5B8E3D74-90A4-A14C-BAD1-A3D651BF0740}" type="slidenum">
              <a:rPr kumimoji="0" lang="en-US" altLang="zh-CN">
                <a:solidFill>
                  <a:schemeClr val="bg1"/>
                </a:solidFill>
                <a:latin typeface="宋体" panose="02010600030101010101" pitchFamily="2" charset="-122"/>
              </a:rPr>
              <a:pPr>
                <a:spcBef>
                  <a:spcPct val="0"/>
                </a:spcBef>
              </a:pPr>
              <a:t>102</a:t>
            </a:fld>
            <a:endParaRPr kumimoji="0" lang="en-US" altLang="zh-CN">
              <a:solidFill>
                <a:schemeClr val="bg1"/>
              </a:solidFill>
              <a:latin typeface="宋体" panose="02010600030101010101" pitchFamily="2" charset="-122"/>
            </a:endParaRPr>
          </a:p>
        </p:txBody>
      </p:sp>
      <p:sp>
        <p:nvSpPr>
          <p:cNvPr id="113667" name="Rectangle 2">
            <a:extLst>
              <a:ext uri="{FF2B5EF4-FFF2-40B4-BE49-F238E27FC236}">
                <a16:creationId xmlns:a16="http://schemas.microsoft.com/office/drawing/2014/main" id="{B44770C7-537E-1B47-83BD-0ABE322C0322}"/>
              </a:ext>
            </a:extLst>
          </p:cNvPr>
          <p:cNvSpPr>
            <a:spLocks noGrp="1" noRot="1" noChangeAspect="1" noChangeArrowheads="1" noTextEdit="1"/>
          </p:cNvSpPr>
          <p:nvPr>
            <p:ph type="sldImg"/>
          </p:nvPr>
        </p:nvSpPr>
        <p:spPr>
          <a:solidFill>
            <a:srgbClr val="FFFFFF"/>
          </a:solidFill>
          <a:ln/>
        </p:spPr>
      </p:sp>
      <p:sp>
        <p:nvSpPr>
          <p:cNvPr id="113668" name="Rectangle 3">
            <a:extLst>
              <a:ext uri="{FF2B5EF4-FFF2-40B4-BE49-F238E27FC236}">
                <a16:creationId xmlns:a16="http://schemas.microsoft.com/office/drawing/2014/main" id="{B14E56C7-8D95-6A44-9EB6-F5966CC98630}"/>
              </a:ext>
            </a:extLst>
          </p:cNvPr>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a:extLst>
              <a:ext uri="{FF2B5EF4-FFF2-40B4-BE49-F238E27FC236}">
                <a16:creationId xmlns:a16="http://schemas.microsoft.com/office/drawing/2014/main" id="{CC75A406-C699-6540-892E-517ED2A4CD47}"/>
              </a:ext>
            </a:extLst>
          </p:cNvPr>
          <p:cNvSpPr>
            <a:spLocks noGrp="1" noRot="1" noChangeAspect="1" noChangeArrowheads="1" noTextEdit="1"/>
          </p:cNvSpPr>
          <p:nvPr>
            <p:ph type="sldImg"/>
          </p:nvPr>
        </p:nvSpPr>
        <p:spPr>
          <a:ln/>
        </p:spPr>
      </p:sp>
      <p:sp>
        <p:nvSpPr>
          <p:cNvPr id="124931" name="备注占位符 2">
            <a:extLst>
              <a:ext uri="{FF2B5EF4-FFF2-40B4-BE49-F238E27FC236}">
                <a16:creationId xmlns:a16="http://schemas.microsoft.com/office/drawing/2014/main" id="{559856A8-40B6-D444-A23D-2BBDE32A55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4932" name="灯片编号占位符 3">
            <a:extLst>
              <a:ext uri="{FF2B5EF4-FFF2-40B4-BE49-F238E27FC236}">
                <a16:creationId xmlns:a16="http://schemas.microsoft.com/office/drawing/2014/main" id="{49C2C8FD-96E9-3E41-AF97-5B5823D42D8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4946BD47-8BC2-3149-BC86-38ABE625087F}" type="slidenum">
              <a:rPr kumimoji="0" lang="en-US" altLang="zh-CN">
                <a:solidFill>
                  <a:schemeClr val="bg1"/>
                </a:solidFill>
                <a:latin typeface="宋体" panose="02010600030101010101" pitchFamily="2" charset="-122"/>
              </a:rPr>
              <a:pPr>
                <a:spcBef>
                  <a:spcPct val="0"/>
                </a:spcBef>
              </a:pPr>
              <a:t>112</a:t>
            </a:fld>
            <a:endParaRPr kumimoji="0" lang="en-US" altLang="zh-CN">
              <a:solidFill>
                <a:schemeClr val="bg1"/>
              </a:solidFill>
              <a:latin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764376C5-3DED-0149-B3E0-CD7E5C4B5D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269DF9C-10C8-204C-A748-BB448D9DF199}" type="slidenum">
              <a:rPr kumimoji="0" lang="en-US" altLang="zh-CN">
                <a:solidFill>
                  <a:schemeClr val="bg1"/>
                </a:solidFill>
                <a:latin typeface="宋体" panose="02010600030101010101" pitchFamily="2" charset="-122"/>
              </a:rPr>
              <a:pPr>
                <a:spcBef>
                  <a:spcPct val="0"/>
                </a:spcBef>
              </a:pPr>
              <a:t>15</a:t>
            </a:fld>
            <a:endParaRPr kumimoji="0" lang="en-US" altLang="zh-CN">
              <a:solidFill>
                <a:schemeClr val="bg1"/>
              </a:solidFill>
              <a:latin typeface="宋体" panose="02010600030101010101" pitchFamily="2" charset="-122"/>
            </a:endParaRPr>
          </a:p>
        </p:txBody>
      </p:sp>
      <p:sp>
        <p:nvSpPr>
          <p:cNvPr id="21507" name="Rectangle 2">
            <a:extLst>
              <a:ext uri="{FF2B5EF4-FFF2-40B4-BE49-F238E27FC236}">
                <a16:creationId xmlns:a16="http://schemas.microsoft.com/office/drawing/2014/main" id="{DC1CE2D2-489A-DF43-8694-D98A9161CE1A}"/>
              </a:ext>
            </a:extLst>
          </p:cNvPr>
          <p:cNvSpPr>
            <a:spLocks noGrp="1" noRot="1" noChangeAspect="1" noChangeArrowheads="1" noTextEdit="1"/>
          </p:cNvSpPr>
          <p:nvPr>
            <p:ph type="sldImg"/>
          </p:nvPr>
        </p:nvSpPr>
        <p:spPr>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E66C21A4-25BF-0345-8E0E-A89F273E74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4D8483B-E10C-694C-8387-703439F85934}" type="slidenum">
              <a:rPr kumimoji="0" lang="en-US" altLang="zh-CN">
                <a:solidFill>
                  <a:schemeClr val="bg1"/>
                </a:solidFill>
                <a:latin typeface="宋体" panose="02010600030101010101" pitchFamily="2" charset="-122"/>
              </a:rPr>
              <a:pPr>
                <a:spcBef>
                  <a:spcPct val="0"/>
                </a:spcBef>
              </a:pPr>
              <a:t>16</a:t>
            </a:fld>
            <a:endParaRPr kumimoji="0" lang="en-US" altLang="zh-CN">
              <a:solidFill>
                <a:schemeClr val="bg1"/>
              </a:solidFill>
              <a:latin typeface="宋体" panose="02010600030101010101" pitchFamily="2" charset="-122"/>
            </a:endParaRPr>
          </a:p>
        </p:txBody>
      </p:sp>
      <p:sp>
        <p:nvSpPr>
          <p:cNvPr id="23555" name="Rectangle 2">
            <a:extLst>
              <a:ext uri="{FF2B5EF4-FFF2-40B4-BE49-F238E27FC236}">
                <a16:creationId xmlns:a16="http://schemas.microsoft.com/office/drawing/2014/main" id="{4DEBA514-B38C-E045-A0A2-A5074995D239}"/>
              </a:ext>
            </a:extLst>
          </p:cNvPr>
          <p:cNvSpPr>
            <a:spLocks noGrp="1" noRot="1" noChangeAspect="1" noChangeArrowheads="1" noTextEdit="1"/>
          </p:cNvSpPr>
          <p:nvPr>
            <p:ph type="sldImg"/>
          </p:nvPr>
        </p:nvSpPr>
        <p:spPr>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F482486-2470-CB49-931D-09862B5FD9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F4677454-F297-064D-A410-AC01947A198C}" type="slidenum">
              <a:rPr kumimoji="0" lang="en-US" altLang="zh-CN">
                <a:solidFill>
                  <a:schemeClr val="bg1"/>
                </a:solidFill>
                <a:latin typeface="宋体" panose="02010600030101010101" pitchFamily="2" charset="-122"/>
              </a:rPr>
              <a:pPr>
                <a:spcBef>
                  <a:spcPct val="0"/>
                </a:spcBef>
              </a:pPr>
              <a:t>17</a:t>
            </a:fld>
            <a:endParaRPr kumimoji="0" lang="en-US" altLang="zh-CN">
              <a:solidFill>
                <a:schemeClr val="bg1"/>
              </a:solidFill>
              <a:latin typeface="宋体" panose="02010600030101010101" pitchFamily="2" charset="-122"/>
            </a:endParaRPr>
          </a:p>
        </p:txBody>
      </p:sp>
      <p:sp>
        <p:nvSpPr>
          <p:cNvPr id="25603" name="Rectangle 2">
            <a:extLst>
              <a:ext uri="{FF2B5EF4-FFF2-40B4-BE49-F238E27FC236}">
                <a16:creationId xmlns:a16="http://schemas.microsoft.com/office/drawing/2014/main" id="{09130F06-6586-AA44-B026-85520D208647}"/>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34E0F6B4-3426-8748-94DF-D354847D50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C1727A7-3D39-E64C-864E-6D800E34CF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D16F3B7-A581-5D41-81F1-7509B79C8A3E}" type="slidenum">
              <a:rPr kumimoji="0" lang="en-US" altLang="zh-CN">
                <a:solidFill>
                  <a:schemeClr val="bg1"/>
                </a:solidFill>
                <a:latin typeface="宋体" panose="02010600030101010101" pitchFamily="2" charset="-122"/>
              </a:rPr>
              <a:pPr>
                <a:spcBef>
                  <a:spcPct val="0"/>
                </a:spcBef>
              </a:pPr>
              <a:t>18</a:t>
            </a:fld>
            <a:endParaRPr kumimoji="0" lang="en-US" altLang="zh-CN">
              <a:solidFill>
                <a:schemeClr val="bg1"/>
              </a:solidFill>
              <a:latin typeface="宋体" panose="02010600030101010101" pitchFamily="2" charset="-122"/>
            </a:endParaRPr>
          </a:p>
        </p:txBody>
      </p:sp>
      <p:sp>
        <p:nvSpPr>
          <p:cNvPr id="27651" name="Rectangle 2">
            <a:extLst>
              <a:ext uri="{FF2B5EF4-FFF2-40B4-BE49-F238E27FC236}">
                <a16:creationId xmlns:a16="http://schemas.microsoft.com/office/drawing/2014/main" id="{16CE4A41-BD4D-C34A-ADCB-FFD0E4CA4563}"/>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1A831C00-5BC8-6447-8F04-EE9EC89C4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CFE4AD50-34CB-754F-BCC2-A9479C08AFA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AB886968-2404-5B4E-95FE-EC1A991C86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比如幸运转盘中四等奖的中奖概率最大，那么它所占的比例最高，一等奖中奖概率最小，所占的表盘的占比最小。对于商家来讲，用户抽中的奖越小越好，所以往往价值小的奖品获奖概率越低。</a:t>
            </a:r>
          </a:p>
        </p:txBody>
      </p:sp>
      <p:sp>
        <p:nvSpPr>
          <p:cNvPr id="70660" name="灯片编号占位符 3">
            <a:extLst>
              <a:ext uri="{FF2B5EF4-FFF2-40B4-BE49-F238E27FC236}">
                <a16:creationId xmlns:a16="http://schemas.microsoft.com/office/drawing/2014/main" id="{0371AB7B-849D-8A46-83A3-8B45AC688F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02E57B98-E0BF-864D-9200-2A0307D17456}" type="slidenum">
              <a:rPr lang="zh-CN" altLang="en-US">
                <a:solidFill>
                  <a:srgbClr val="000000"/>
                </a:solidFill>
                <a:latin typeface="Calibri" panose="020F0502020204030204" pitchFamily="34" charset="0"/>
              </a:rPr>
              <a:pPr defTabSz="914400" eaLnBrk="1" hangingPunct="1"/>
              <a:t>34</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18980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35D9CEF1-259F-C94F-9CEA-A6809762ED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FA4B1470-32F0-764F-9BA9-76142A8D70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a:t>1</a:t>
            </a:r>
            <a:r>
              <a:rPr lang="zh-CN" altLang="en-US"/>
              <a:t>）</a:t>
            </a:r>
            <a:r>
              <a:rPr lang="en-US" altLang="zh-CN"/>
              <a:t>1,2,3,4</a:t>
            </a:r>
            <a:r>
              <a:rPr lang="zh-CN" altLang="en-US"/>
              <a:t>，</a:t>
            </a:r>
            <a:r>
              <a:rPr lang="en-US" altLang="zh-CN"/>
              <a:t>2</a:t>
            </a:r>
            <a:r>
              <a:rPr lang="zh-CN" altLang="en-US"/>
              <a:t>）比例算子，</a:t>
            </a:r>
            <a:r>
              <a:rPr lang="en-US" altLang="zh-CN"/>
              <a:t>0.1,0.2,0.3,0.4</a:t>
            </a:r>
            <a:r>
              <a:rPr lang="zh-CN" altLang="en-US"/>
              <a:t>，</a:t>
            </a:r>
            <a:r>
              <a:rPr lang="en-US" altLang="zh-CN"/>
              <a:t>3</a:t>
            </a:r>
            <a:r>
              <a:rPr lang="zh-CN" altLang="en-US"/>
              <a:t>）模拟产生随机数，假设随机数为</a:t>
            </a:r>
            <a:r>
              <a:rPr lang="en-US" altLang="zh-CN"/>
              <a:t>0.15</a:t>
            </a:r>
            <a:r>
              <a:rPr lang="zh-CN" altLang="en-US"/>
              <a:t>，在</a:t>
            </a:r>
            <a:r>
              <a:rPr lang="en-US" altLang="zh-CN"/>
              <a:t>0.1~0.3</a:t>
            </a:r>
            <a:r>
              <a:rPr lang="zh-CN" altLang="en-US"/>
              <a:t>之间，故选中个体</a:t>
            </a:r>
            <a:r>
              <a:rPr lang="en-US" altLang="zh-CN"/>
              <a:t>2.</a:t>
            </a:r>
            <a:r>
              <a:rPr lang="zh-CN" altLang="en-US"/>
              <a:t>问大家一个问题，同一个个体是否可能遗传多次？可以，好比同一个奖项可以被选中多次一样。</a:t>
            </a:r>
          </a:p>
        </p:txBody>
      </p:sp>
      <p:sp>
        <p:nvSpPr>
          <p:cNvPr id="71684" name="灯片编号占位符 3">
            <a:extLst>
              <a:ext uri="{FF2B5EF4-FFF2-40B4-BE49-F238E27FC236}">
                <a16:creationId xmlns:a16="http://schemas.microsoft.com/office/drawing/2014/main" id="{793AA1A1-B805-8849-A996-D2FBF0F237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869F5849-D96B-264A-BA16-477BB5A3D796}" type="slidenum">
              <a:rPr lang="zh-CN" altLang="en-US">
                <a:solidFill>
                  <a:srgbClr val="000000"/>
                </a:solidFill>
                <a:latin typeface="Calibri" panose="020F0502020204030204" pitchFamily="34" charset="0"/>
              </a:rPr>
              <a:pPr defTabSz="914400" eaLnBrk="1" hangingPunct="1"/>
              <a:t>36</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802608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44B069E1-097F-B048-9C93-75BA2172BD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9C7B2CFE-0316-9748-A5BB-790F42908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交叉点往往是随机给的，可能有多个。也可以根据问题来设置那些部分可以交叉，有些部分不能交叉。</a:t>
            </a:r>
          </a:p>
        </p:txBody>
      </p:sp>
      <p:sp>
        <p:nvSpPr>
          <p:cNvPr id="74756" name="灯片编号占位符 3">
            <a:extLst>
              <a:ext uri="{FF2B5EF4-FFF2-40B4-BE49-F238E27FC236}">
                <a16:creationId xmlns:a16="http://schemas.microsoft.com/office/drawing/2014/main" id="{62BF0E92-C6A0-FB45-A20B-CF248ABA75E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FEF26A9F-A6C9-9C41-B876-1AF65392470F}" type="slidenum">
              <a:rPr lang="zh-CN" altLang="en-US">
                <a:solidFill>
                  <a:srgbClr val="000000"/>
                </a:solidFill>
                <a:latin typeface="Calibri" panose="020F0502020204030204" pitchFamily="34" charset="0"/>
              </a:rPr>
              <a:pPr defTabSz="914400" eaLnBrk="1" hangingPunct="1"/>
              <a:t>40</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662055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675C0141-52DB-6142-BFDE-AB66FE79D3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69EE17A4-D87D-664B-B7C5-E9F850B4B9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变异的目的是产生新的特性，变异和交叉不一定能保证子代比父代一定会好。</a:t>
            </a:r>
          </a:p>
        </p:txBody>
      </p:sp>
      <p:sp>
        <p:nvSpPr>
          <p:cNvPr id="76804" name="灯片编号占位符 3">
            <a:extLst>
              <a:ext uri="{FF2B5EF4-FFF2-40B4-BE49-F238E27FC236}">
                <a16:creationId xmlns:a16="http://schemas.microsoft.com/office/drawing/2014/main" id="{95788926-6840-BF46-A1F8-722ED3D35D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fld id="{76DD774F-1C78-DC48-BC88-AA5ABF8CD696}" type="slidenum">
              <a:rPr lang="zh-CN" altLang="en-US">
                <a:solidFill>
                  <a:srgbClr val="000000"/>
                </a:solidFill>
                <a:latin typeface="Calibri" panose="020F0502020204030204" pitchFamily="34" charset="0"/>
              </a:rPr>
              <a:pPr defTabSz="914400" eaLnBrk="1" hangingPunct="1"/>
              <a:t>43</a:t>
            </a:fld>
            <a:endParaRPr lang="zh-CN" altLang="en-US">
              <a:solidFill>
                <a:srgbClr val="000000"/>
              </a:solidFill>
              <a:latin typeface="Calibri" panose="020F0502020204030204" pitchFamily="34" charset="0"/>
            </a:endParaRPr>
          </a:p>
        </p:txBody>
      </p:sp>
    </p:spTree>
    <p:extLst>
      <p:ext uri="{BB962C8B-B14F-4D97-AF65-F5344CB8AC3E}">
        <p14:creationId xmlns:p14="http://schemas.microsoft.com/office/powerpoint/2010/main" val="2019647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Picture 1026" descr="waseda_mark">
            <a:extLst>
              <a:ext uri="{FF2B5EF4-FFF2-40B4-BE49-F238E27FC236}">
                <a16:creationId xmlns:a16="http://schemas.microsoft.com/office/drawing/2014/main" id="{12C6BC50-56EE-E149-8822-2165E45E01BA}"/>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27" descr="wsd1">
            <a:extLst>
              <a:ext uri="{FF2B5EF4-FFF2-40B4-BE49-F238E27FC236}">
                <a16:creationId xmlns:a16="http://schemas.microsoft.com/office/drawing/2014/main" id="{62479B9E-F620-0B42-A99B-524EED7E7A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031">
            <a:extLst>
              <a:ext uri="{FF2B5EF4-FFF2-40B4-BE49-F238E27FC236}">
                <a16:creationId xmlns:a16="http://schemas.microsoft.com/office/drawing/2014/main" id="{39C6BA51-6EE9-D844-8E0D-BA2DCBEA82AC}"/>
              </a:ext>
            </a:extLst>
          </p:cNvPr>
          <p:cNvSpPr>
            <a:spLocks noChangeArrowheads="1"/>
          </p:cNvSpPr>
          <p:nvPr/>
        </p:nvSpPr>
        <p:spPr bwMode="auto">
          <a:xfrm>
            <a:off x="685800" y="3429000"/>
            <a:ext cx="7772400" cy="109538"/>
          </a:xfrm>
          <a:custGeom>
            <a:avLst/>
            <a:gdLst>
              <a:gd name="T0" fmla="*/ 0 w 1000"/>
              <a:gd name="T1" fmla="*/ 0 h 1000"/>
              <a:gd name="T2" fmla="*/ 2147483646 w 1000"/>
              <a:gd name="T3" fmla="*/ 0 h 1000"/>
              <a:gd name="T4" fmla="*/ 2147483646 w 1000"/>
              <a:gd name="T5" fmla="*/ 11998573 h 1000"/>
              <a:gd name="T6" fmla="*/ 0 w 1000"/>
              <a:gd name="T7" fmla="*/ 11998573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en-US"/>
          </a:p>
        </p:txBody>
      </p:sp>
      <p:sp>
        <p:nvSpPr>
          <p:cNvPr id="7" name="Line 1032">
            <a:extLst>
              <a:ext uri="{FF2B5EF4-FFF2-40B4-BE49-F238E27FC236}">
                <a16:creationId xmlns:a16="http://schemas.microsoft.com/office/drawing/2014/main" id="{2632DA24-D842-4642-B557-F1194E67A433}"/>
              </a:ext>
            </a:extLst>
          </p:cNvPr>
          <p:cNvSpPr>
            <a:spLocks noChangeShapeType="1"/>
          </p:cNvSpPr>
          <p:nvPr userDrawn="1"/>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 name="Text Box 1033">
            <a:extLst>
              <a:ext uri="{FF2B5EF4-FFF2-40B4-BE49-F238E27FC236}">
                <a16:creationId xmlns:a16="http://schemas.microsoft.com/office/drawing/2014/main" id="{47CCF736-E30E-3C48-9D4C-C40DB63CE840}"/>
              </a:ext>
            </a:extLst>
          </p:cNvPr>
          <p:cNvSpPr txBox="1">
            <a:spLocks noChangeArrowheads="1"/>
          </p:cNvSpPr>
          <p:nvPr userDrawn="1"/>
        </p:nvSpPr>
        <p:spPr bwMode="auto">
          <a:xfrm>
            <a:off x="0" y="0"/>
            <a:ext cx="9144000" cy="396875"/>
          </a:xfrm>
          <a:prstGeom prst="rect">
            <a:avLst/>
          </a:prstGeom>
          <a:noFill/>
          <a:ln>
            <a:noFill/>
          </a:ln>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ctr" eaLnBrk="1" hangingPunct="1">
              <a:spcBef>
                <a:spcPct val="50000"/>
              </a:spcBef>
              <a:defRPr/>
            </a:pPr>
            <a:r>
              <a:rPr lang="en-US" altLang="zh-CN" sz="2000">
                <a:solidFill>
                  <a:schemeClr val="accent2"/>
                </a:solidFill>
                <a:latin typeface="Arial" panose="020B0604020202020204" pitchFamily="34" charset="0"/>
              </a:rPr>
              <a:t>Introduction of Artificial Intelligence</a:t>
            </a:r>
          </a:p>
        </p:txBody>
      </p:sp>
      <p:sp>
        <p:nvSpPr>
          <p:cNvPr id="23556" name="Rectangle 1028"/>
          <p:cNvSpPr>
            <a:spLocks noGrp="1" noChangeArrowheads="1"/>
          </p:cNvSpPr>
          <p:nvPr>
            <p:ph type="ctrTitle"/>
          </p:nvPr>
        </p:nvSpPr>
        <p:spPr>
          <a:xfrm>
            <a:off x="685800" y="836613"/>
            <a:ext cx="7772400" cy="2019300"/>
          </a:xfrm>
          <a:noFill/>
        </p:spPr>
        <p:txBody>
          <a:bodyPr/>
          <a:lstStyle>
            <a:lvl1pPr>
              <a:defRPr/>
            </a:lvl1pPr>
          </a:lstStyle>
          <a:p>
            <a:r>
              <a:rPr lang="ja-JP" altLang="en-US"/>
              <a:t>マスタ タイトルの書式設定</a:t>
            </a:r>
          </a:p>
        </p:txBody>
      </p:sp>
      <p:sp>
        <p:nvSpPr>
          <p:cNvPr id="23557" name="Rectangle 1029"/>
          <p:cNvSpPr>
            <a:spLocks noGrp="1" noChangeArrowheads="1"/>
          </p:cNvSpPr>
          <p:nvPr>
            <p:ph type="subTitle" idx="1"/>
          </p:nvPr>
        </p:nvSpPr>
        <p:spPr>
          <a:xfrm>
            <a:off x="1447800" y="3213100"/>
            <a:ext cx="7010400" cy="1816100"/>
          </a:xfrm>
        </p:spPr>
        <p:txBody>
          <a:bodyPr/>
          <a:lstStyle>
            <a:lvl1pPr marL="0" indent="0" algn="ctr">
              <a:buFont typeface="Wingdings" pitchFamily="2" charset="2"/>
              <a:buNone/>
              <a:defRPr/>
            </a:lvl1pPr>
          </a:lstStyle>
          <a:p>
            <a:r>
              <a:rPr lang="ja-JP" altLang="en-US"/>
              <a:t>マスタ サブタイトルの書式設定</a:t>
            </a:r>
          </a:p>
        </p:txBody>
      </p:sp>
    </p:spTree>
    <p:extLst>
      <p:ext uri="{BB962C8B-B14F-4D97-AF65-F5344CB8AC3E}">
        <p14:creationId xmlns:p14="http://schemas.microsoft.com/office/powerpoint/2010/main" val="297640458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3656CA4F-4B84-6B49-8E6F-2B6D2971D712}"/>
              </a:ext>
            </a:extLst>
          </p:cNvPr>
          <p:cNvSpPr>
            <a:spLocks noGrp="1" noChangeArrowheads="1"/>
          </p:cNvSpPr>
          <p:nvPr>
            <p:ph type="sldNum" sz="quarter" idx="10"/>
          </p:nvPr>
        </p:nvSpPr>
        <p:spPr>
          <a:ln/>
        </p:spPr>
        <p:txBody>
          <a:bodyPr/>
          <a:lstStyle>
            <a:lvl1pPr>
              <a:defRPr/>
            </a:lvl1pPr>
          </a:lstStyle>
          <a:p>
            <a:fld id="{A7217FD8-5146-CA4B-A5D5-AEB1141FFDF4}" type="slidenum">
              <a:rPr lang="ja-JP" altLang="en-US"/>
              <a:pPr/>
              <a:t>‹#›</a:t>
            </a:fld>
            <a:endParaRPr lang="en-US" altLang="ja-JP"/>
          </a:p>
        </p:txBody>
      </p:sp>
    </p:spTree>
    <p:extLst>
      <p:ext uri="{BB962C8B-B14F-4D97-AF65-F5344CB8AC3E}">
        <p14:creationId xmlns:p14="http://schemas.microsoft.com/office/powerpoint/2010/main" val="168166695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3087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0"/>
            <a:ext cx="6705600" cy="63087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92ECF32C-B030-1D4B-839A-2F5234828FE8}"/>
              </a:ext>
            </a:extLst>
          </p:cNvPr>
          <p:cNvSpPr>
            <a:spLocks noGrp="1" noChangeArrowheads="1"/>
          </p:cNvSpPr>
          <p:nvPr>
            <p:ph type="sldNum" sz="quarter" idx="10"/>
          </p:nvPr>
        </p:nvSpPr>
        <p:spPr>
          <a:ln/>
        </p:spPr>
        <p:txBody>
          <a:bodyPr/>
          <a:lstStyle>
            <a:lvl1pPr>
              <a:defRPr/>
            </a:lvl1pPr>
          </a:lstStyle>
          <a:p>
            <a:fld id="{A2E58F9D-98CD-8943-BB0F-2F721D8CE6C7}" type="slidenum">
              <a:rPr lang="ja-JP" altLang="en-US"/>
              <a:pPr/>
              <a:t>‹#›</a:t>
            </a:fld>
            <a:endParaRPr lang="en-US" altLang="ja-JP"/>
          </a:p>
        </p:txBody>
      </p:sp>
    </p:spTree>
    <p:extLst>
      <p:ext uri="{BB962C8B-B14F-4D97-AF65-F5344CB8AC3E}">
        <p14:creationId xmlns:p14="http://schemas.microsoft.com/office/powerpoint/2010/main" val="1270382787"/>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9F3D7CC5-B6C4-DE49-9A57-26A617F351D3}"/>
              </a:ext>
            </a:extLst>
          </p:cNvPr>
          <p:cNvSpPr>
            <a:spLocks noGrp="1" noChangeArrowheads="1"/>
          </p:cNvSpPr>
          <p:nvPr>
            <p:ph type="sldNum" sz="quarter" idx="10"/>
          </p:nvPr>
        </p:nvSpPr>
        <p:spPr/>
        <p:txBody>
          <a:bodyPr/>
          <a:lstStyle>
            <a:lvl1pPr>
              <a:defRPr/>
            </a:lvl1pPr>
          </a:lstStyle>
          <a:p>
            <a:r>
              <a:rPr lang="en-US" altLang="zh-CN"/>
              <a:t>Char 9 pp. </a:t>
            </a:r>
            <a:fld id="{E39120FC-B99B-7E41-BAEF-6A230E5E7FDF}" type="slidenum">
              <a:rPr lang="en-US" altLang="ja-JP"/>
              <a:pPr/>
              <a:t>‹#›</a:t>
            </a:fld>
            <a:endParaRPr lang="en-US" altLang="ja-JP"/>
          </a:p>
        </p:txBody>
      </p:sp>
    </p:spTree>
    <p:extLst>
      <p:ext uri="{BB962C8B-B14F-4D97-AF65-F5344CB8AC3E}">
        <p14:creationId xmlns:p14="http://schemas.microsoft.com/office/powerpoint/2010/main" val="599643455"/>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8">
            <a:extLst>
              <a:ext uri="{FF2B5EF4-FFF2-40B4-BE49-F238E27FC236}">
                <a16:creationId xmlns:a16="http://schemas.microsoft.com/office/drawing/2014/main" id="{6614C5EB-6F38-9C4D-9A2B-CE7848503B13}"/>
              </a:ext>
            </a:extLst>
          </p:cNvPr>
          <p:cNvSpPr>
            <a:spLocks noGrp="1" noChangeArrowheads="1"/>
          </p:cNvSpPr>
          <p:nvPr>
            <p:ph type="sldNum" sz="quarter" idx="10"/>
          </p:nvPr>
        </p:nvSpPr>
        <p:spPr>
          <a:ln/>
        </p:spPr>
        <p:txBody>
          <a:bodyPr/>
          <a:lstStyle>
            <a:lvl1pPr>
              <a:defRPr/>
            </a:lvl1pPr>
          </a:lstStyle>
          <a:p>
            <a:fld id="{5ED550D7-116A-9145-A344-735B18C4885A}" type="slidenum">
              <a:rPr lang="ja-JP" altLang="en-US"/>
              <a:pPr/>
              <a:t>‹#›</a:t>
            </a:fld>
            <a:endParaRPr lang="en-US" altLang="ja-JP"/>
          </a:p>
        </p:txBody>
      </p:sp>
    </p:spTree>
    <p:extLst>
      <p:ext uri="{BB962C8B-B14F-4D97-AF65-F5344CB8AC3E}">
        <p14:creationId xmlns:p14="http://schemas.microsoft.com/office/powerpoint/2010/main" val="60472521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8">
            <a:extLst>
              <a:ext uri="{FF2B5EF4-FFF2-40B4-BE49-F238E27FC236}">
                <a16:creationId xmlns:a16="http://schemas.microsoft.com/office/drawing/2014/main" id="{77CE43BD-3C30-2345-A006-04FFBD1C9A83}"/>
              </a:ext>
            </a:extLst>
          </p:cNvPr>
          <p:cNvSpPr>
            <a:spLocks noGrp="1" noChangeArrowheads="1"/>
          </p:cNvSpPr>
          <p:nvPr>
            <p:ph type="sldNum" sz="quarter" idx="10"/>
          </p:nvPr>
        </p:nvSpPr>
        <p:spPr>
          <a:ln/>
        </p:spPr>
        <p:txBody>
          <a:bodyPr/>
          <a:lstStyle>
            <a:lvl1pPr>
              <a:defRPr/>
            </a:lvl1pPr>
          </a:lstStyle>
          <a:p>
            <a:fld id="{1964A8B0-53C5-3C44-862A-2AE93AE6AF62}" type="slidenum">
              <a:rPr lang="ja-JP" altLang="en-US"/>
              <a:pPr/>
              <a:t>‹#›</a:t>
            </a:fld>
            <a:endParaRPr lang="en-US" altLang="ja-JP"/>
          </a:p>
        </p:txBody>
      </p:sp>
    </p:spTree>
    <p:extLst>
      <p:ext uri="{BB962C8B-B14F-4D97-AF65-F5344CB8AC3E}">
        <p14:creationId xmlns:p14="http://schemas.microsoft.com/office/powerpoint/2010/main" val="370844876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8">
            <a:extLst>
              <a:ext uri="{FF2B5EF4-FFF2-40B4-BE49-F238E27FC236}">
                <a16:creationId xmlns:a16="http://schemas.microsoft.com/office/drawing/2014/main" id="{EB60578D-7704-A845-A2BF-46A5ED770BCB}"/>
              </a:ext>
            </a:extLst>
          </p:cNvPr>
          <p:cNvSpPr>
            <a:spLocks noGrp="1" noChangeArrowheads="1"/>
          </p:cNvSpPr>
          <p:nvPr>
            <p:ph type="sldNum" sz="quarter" idx="10"/>
          </p:nvPr>
        </p:nvSpPr>
        <p:spPr>
          <a:ln/>
        </p:spPr>
        <p:txBody>
          <a:bodyPr/>
          <a:lstStyle>
            <a:lvl1pPr>
              <a:defRPr/>
            </a:lvl1pPr>
          </a:lstStyle>
          <a:p>
            <a:fld id="{23F5F490-DE4B-C34A-8DD0-017BB3968782}" type="slidenum">
              <a:rPr lang="ja-JP" altLang="en-US"/>
              <a:pPr/>
              <a:t>‹#›</a:t>
            </a:fld>
            <a:endParaRPr lang="en-US" altLang="ja-JP"/>
          </a:p>
        </p:txBody>
      </p:sp>
    </p:spTree>
    <p:extLst>
      <p:ext uri="{BB962C8B-B14F-4D97-AF65-F5344CB8AC3E}">
        <p14:creationId xmlns:p14="http://schemas.microsoft.com/office/powerpoint/2010/main" val="141103565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8">
            <a:extLst>
              <a:ext uri="{FF2B5EF4-FFF2-40B4-BE49-F238E27FC236}">
                <a16:creationId xmlns:a16="http://schemas.microsoft.com/office/drawing/2014/main" id="{CA0ACC5C-FED0-644E-A213-EC2789FD0663}"/>
              </a:ext>
            </a:extLst>
          </p:cNvPr>
          <p:cNvSpPr>
            <a:spLocks noGrp="1" noChangeArrowheads="1"/>
          </p:cNvSpPr>
          <p:nvPr>
            <p:ph type="sldNum" sz="quarter" idx="10"/>
          </p:nvPr>
        </p:nvSpPr>
        <p:spPr>
          <a:ln/>
        </p:spPr>
        <p:txBody>
          <a:bodyPr/>
          <a:lstStyle>
            <a:lvl1pPr>
              <a:defRPr/>
            </a:lvl1pPr>
          </a:lstStyle>
          <a:p>
            <a:fld id="{09EDF712-D73A-3146-BBD7-B208D9FD27F4}" type="slidenum">
              <a:rPr lang="ja-JP" altLang="en-US"/>
              <a:pPr/>
              <a:t>‹#›</a:t>
            </a:fld>
            <a:endParaRPr lang="en-US" altLang="ja-JP"/>
          </a:p>
        </p:txBody>
      </p:sp>
    </p:spTree>
    <p:extLst>
      <p:ext uri="{BB962C8B-B14F-4D97-AF65-F5344CB8AC3E}">
        <p14:creationId xmlns:p14="http://schemas.microsoft.com/office/powerpoint/2010/main" val="710928778"/>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8">
            <a:extLst>
              <a:ext uri="{FF2B5EF4-FFF2-40B4-BE49-F238E27FC236}">
                <a16:creationId xmlns:a16="http://schemas.microsoft.com/office/drawing/2014/main" id="{77592BBC-F6C2-5C41-B90D-8C21B842A994}"/>
              </a:ext>
            </a:extLst>
          </p:cNvPr>
          <p:cNvSpPr>
            <a:spLocks noGrp="1" noChangeArrowheads="1"/>
          </p:cNvSpPr>
          <p:nvPr>
            <p:ph type="sldNum" sz="quarter" idx="10"/>
          </p:nvPr>
        </p:nvSpPr>
        <p:spPr>
          <a:ln/>
        </p:spPr>
        <p:txBody>
          <a:bodyPr/>
          <a:lstStyle>
            <a:lvl1pPr>
              <a:defRPr/>
            </a:lvl1pPr>
          </a:lstStyle>
          <a:p>
            <a:fld id="{150DC0D7-2D8C-844E-AC53-70E9B8649DC6}" type="slidenum">
              <a:rPr lang="ja-JP" altLang="en-US"/>
              <a:pPr/>
              <a:t>‹#›</a:t>
            </a:fld>
            <a:endParaRPr lang="en-US" altLang="ja-JP"/>
          </a:p>
        </p:txBody>
      </p:sp>
    </p:spTree>
    <p:extLst>
      <p:ext uri="{BB962C8B-B14F-4D97-AF65-F5344CB8AC3E}">
        <p14:creationId xmlns:p14="http://schemas.microsoft.com/office/powerpoint/2010/main" val="336158031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a:extLst>
              <a:ext uri="{FF2B5EF4-FFF2-40B4-BE49-F238E27FC236}">
                <a16:creationId xmlns:a16="http://schemas.microsoft.com/office/drawing/2014/main" id="{079FA288-7D35-1147-9755-29A36A77D5D7}"/>
              </a:ext>
            </a:extLst>
          </p:cNvPr>
          <p:cNvSpPr>
            <a:spLocks noGrp="1" noChangeArrowheads="1"/>
          </p:cNvSpPr>
          <p:nvPr>
            <p:ph type="sldNum" sz="quarter" idx="10"/>
          </p:nvPr>
        </p:nvSpPr>
        <p:spPr>
          <a:ln/>
        </p:spPr>
        <p:txBody>
          <a:bodyPr/>
          <a:lstStyle>
            <a:lvl1pPr>
              <a:defRPr/>
            </a:lvl1pPr>
          </a:lstStyle>
          <a:p>
            <a:fld id="{91AF0D95-FFBF-2A4A-B869-422BD7DA03B5}" type="slidenum">
              <a:rPr lang="ja-JP" altLang="en-US"/>
              <a:pPr/>
              <a:t>‹#›</a:t>
            </a:fld>
            <a:endParaRPr lang="en-US" altLang="ja-JP"/>
          </a:p>
        </p:txBody>
      </p:sp>
    </p:spTree>
    <p:extLst>
      <p:ext uri="{BB962C8B-B14F-4D97-AF65-F5344CB8AC3E}">
        <p14:creationId xmlns:p14="http://schemas.microsoft.com/office/powerpoint/2010/main" val="134146557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24CB8B43-DE7B-7647-8C34-1DAEEBD4E87D}"/>
              </a:ext>
            </a:extLst>
          </p:cNvPr>
          <p:cNvSpPr>
            <a:spLocks noGrp="1" noChangeArrowheads="1"/>
          </p:cNvSpPr>
          <p:nvPr>
            <p:ph type="sldNum" sz="quarter" idx="10"/>
          </p:nvPr>
        </p:nvSpPr>
        <p:spPr>
          <a:ln/>
        </p:spPr>
        <p:txBody>
          <a:bodyPr/>
          <a:lstStyle>
            <a:lvl1pPr>
              <a:defRPr/>
            </a:lvl1pPr>
          </a:lstStyle>
          <a:p>
            <a:fld id="{E4490544-5206-8145-8DF8-4661E0E9EA21}" type="slidenum">
              <a:rPr lang="ja-JP" altLang="en-US"/>
              <a:pPr/>
              <a:t>‹#›</a:t>
            </a:fld>
            <a:endParaRPr lang="en-US" altLang="ja-JP"/>
          </a:p>
        </p:txBody>
      </p:sp>
    </p:spTree>
    <p:extLst>
      <p:ext uri="{BB962C8B-B14F-4D97-AF65-F5344CB8AC3E}">
        <p14:creationId xmlns:p14="http://schemas.microsoft.com/office/powerpoint/2010/main" val="401753207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8">
            <a:extLst>
              <a:ext uri="{FF2B5EF4-FFF2-40B4-BE49-F238E27FC236}">
                <a16:creationId xmlns:a16="http://schemas.microsoft.com/office/drawing/2014/main" id="{6B304F77-FA18-F943-BB80-9998FC504E32}"/>
              </a:ext>
            </a:extLst>
          </p:cNvPr>
          <p:cNvSpPr>
            <a:spLocks noGrp="1" noChangeArrowheads="1"/>
          </p:cNvSpPr>
          <p:nvPr>
            <p:ph type="sldNum" sz="quarter" idx="10"/>
          </p:nvPr>
        </p:nvSpPr>
        <p:spPr>
          <a:ln/>
        </p:spPr>
        <p:txBody>
          <a:bodyPr/>
          <a:lstStyle>
            <a:lvl1pPr>
              <a:defRPr/>
            </a:lvl1pPr>
          </a:lstStyle>
          <a:p>
            <a:fld id="{1CF8A221-533B-DB4C-A812-D627BF423D71}" type="slidenum">
              <a:rPr lang="ja-JP" altLang="en-US"/>
              <a:pPr/>
              <a:t>‹#›</a:t>
            </a:fld>
            <a:endParaRPr lang="en-US" altLang="ja-JP"/>
          </a:p>
        </p:txBody>
      </p:sp>
    </p:spTree>
    <p:extLst>
      <p:ext uri="{BB962C8B-B14F-4D97-AF65-F5344CB8AC3E}">
        <p14:creationId xmlns:p14="http://schemas.microsoft.com/office/powerpoint/2010/main" val="36176142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6BA51DA-BFA5-7342-ABB1-F9A0DC86D6D3}"/>
              </a:ext>
            </a:extLst>
          </p:cNvPr>
          <p:cNvSpPr>
            <a:spLocks noGrp="1" noChangeArrowheads="1"/>
          </p:cNvSpPr>
          <p:nvPr>
            <p:ph type="title"/>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F86343E6-07D4-9643-9EA6-75B38C108CD1}"/>
              </a:ext>
            </a:extLst>
          </p:cNvPr>
          <p:cNvSpPr>
            <a:spLocks noGrp="1" noChangeArrowheads="1"/>
          </p:cNvSpPr>
          <p:nvPr>
            <p:ph type="body" idx="1"/>
          </p:nvPr>
        </p:nvSpPr>
        <p:spPr bwMode="auto">
          <a:xfrm>
            <a:off x="250825" y="908050"/>
            <a:ext cx="864235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22536" name="Rectangle 8">
            <a:extLst>
              <a:ext uri="{FF2B5EF4-FFF2-40B4-BE49-F238E27FC236}">
                <a16:creationId xmlns:a16="http://schemas.microsoft.com/office/drawing/2014/main" id="{C1278675-F952-B041-904D-0F1555C1C322}"/>
              </a:ext>
            </a:extLst>
          </p:cNvPr>
          <p:cNvSpPr>
            <a:spLocks noGrp="1" noChangeArrowheads="1"/>
          </p:cNvSpPr>
          <p:nvPr>
            <p:ph type="sldNum" sz="quarter" idx="4"/>
          </p:nvPr>
        </p:nvSpPr>
        <p:spPr bwMode="auto">
          <a:xfrm>
            <a:off x="6934200" y="6477000"/>
            <a:ext cx="19812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800">
                <a:solidFill>
                  <a:srgbClr val="A50021"/>
                </a:solidFill>
                <a:latin typeface="Arial" panose="020B0604020202020204" pitchFamily="34" charset="0"/>
                <a:ea typeface="MS PGothic" panose="020B0600070205080204" pitchFamily="34" charset="-128"/>
              </a:defRPr>
            </a:lvl1pPr>
          </a:lstStyle>
          <a:p>
            <a:fld id="{B8D86EE2-3AC6-9D40-BBFC-050E2F7620BA}" type="slidenum">
              <a:rPr lang="ja-JP" altLang="en-US"/>
              <a:pPr/>
              <a:t>‹#›</a:t>
            </a:fld>
            <a:endParaRPr lang="en-US" altLang="ja-JP"/>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1" r:id="rId12"/>
  </p:sldLayoutIdLst>
  <p:transition>
    <p:random/>
  </p:transition>
  <p:hf hdr="0" ftr="0" dt="0"/>
  <p:txStyles>
    <p:title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pitchFamily="34" charset="0"/>
          <a:ea typeface="宋体" pitchFamily="2" charset="-122"/>
        </a:defRPr>
      </a:lvl2pPr>
      <a:lvl3pPr indent="176213" algn="l" rtl="0" eaLnBrk="0" fontAlgn="base" hangingPunct="0">
        <a:spcBef>
          <a:spcPct val="0"/>
        </a:spcBef>
        <a:spcAft>
          <a:spcPct val="0"/>
        </a:spcAft>
        <a:defRPr sz="3800" b="1">
          <a:solidFill>
            <a:schemeClr val="bg1"/>
          </a:solidFill>
          <a:latin typeface="Arial" pitchFamily="34" charset="0"/>
          <a:ea typeface="宋体" pitchFamily="2" charset="-122"/>
        </a:defRPr>
      </a:lvl3pPr>
      <a:lvl4pPr indent="176213" algn="l" rtl="0" eaLnBrk="0" fontAlgn="base" hangingPunct="0">
        <a:spcBef>
          <a:spcPct val="0"/>
        </a:spcBef>
        <a:spcAft>
          <a:spcPct val="0"/>
        </a:spcAft>
        <a:defRPr sz="3800" b="1">
          <a:solidFill>
            <a:schemeClr val="bg1"/>
          </a:solidFill>
          <a:latin typeface="Arial" pitchFamily="34" charset="0"/>
          <a:ea typeface="宋体" pitchFamily="2" charset="-122"/>
        </a:defRPr>
      </a:lvl4pPr>
      <a:lvl5pPr indent="176213" algn="l" rtl="0" eaLnBrk="0" fontAlgn="base" hangingPunct="0">
        <a:spcBef>
          <a:spcPct val="0"/>
        </a:spcBef>
        <a:spcAft>
          <a:spcPct val="0"/>
        </a:spcAft>
        <a:defRPr sz="3800" b="1">
          <a:solidFill>
            <a:schemeClr val="bg1"/>
          </a:solidFill>
          <a:latin typeface="Arial" pitchFamily="34" charset="0"/>
          <a:ea typeface="宋体" pitchFamily="2" charset="-122"/>
        </a:defRPr>
      </a:lvl5pPr>
      <a:lvl6pPr marL="457200" indent="176213" algn="l" rtl="0" fontAlgn="base">
        <a:spcBef>
          <a:spcPct val="0"/>
        </a:spcBef>
        <a:spcAft>
          <a:spcPct val="0"/>
        </a:spcAft>
        <a:defRPr sz="3800" b="1">
          <a:solidFill>
            <a:schemeClr val="bg1"/>
          </a:solidFill>
          <a:latin typeface="Arial" pitchFamily="34" charset="0"/>
          <a:ea typeface="宋体" pitchFamily="2" charset="-122"/>
        </a:defRPr>
      </a:lvl6pPr>
      <a:lvl7pPr marL="914400" indent="176213" algn="l" rtl="0" fontAlgn="base">
        <a:spcBef>
          <a:spcPct val="0"/>
        </a:spcBef>
        <a:spcAft>
          <a:spcPct val="0"/>
        </a:spcAft>
        <a:defRPr sz="3800" b="1">
          <a:solidFill>
            <a:schemeClr val="bg1"/>
          </a:solidFill>
          <a:latin typeface="Arial" pitchFamily="34" charset="0"/>
          <a:ea typeface="宋体" pitchFamily="2" charset="-122"/>
        </a:defRPr>
      </a:lvl7pPr>
      <a:lvl8pPr marL="1371600" indent="176213" algn="l" rtl="0" fontAlgn="base">
        <a:spcBef>
          <a:spcPct val="0"/>
        </a:spcBef>
        <a:spcAft>
          <a:spcPct val="0"/>
        </a:spcAft>
        <a:defRPr sz="3800" b="1">
          <a:solidFill>
            <a:schemeClr val="bg1"/>
          </a:solidFill>
          <a:latin typeface="Arial" pitchFamily="34" charset="0"/>
          <a:ea typeface="宋体" pitchFamily="2" charset="-122"/>
        </a:defRPr>
      </a:lvl8pPr>
      <a:lvl9pPr marL="1828800" indent="176213" algn="l" rtl="0" fontAlgn="base">
        <a:spcBef>
          <a:spcPct val="0"/>
        </a:spcBef>
        <a:spcAft>
          <a:spcPct val="0"/>
        </a:spcAft>
        <a:defRPr sz="3800" b="1">
          <a:solidFill>
            <a:schemeClr val="bg1"/>
          </a:solidFill>
          <a:latin typeface="Arial" pitchFamily="34" charset="0"/>
          <a:ea typeface="宋体" pitchFamily="2" charset="-122"/>
        </a:defRPr>
      </a:lvl9pPr>
    </p:titleStyle>
    <p:bodyStyle>
      <a:lvl1pPr marL="469900" indent="-469900" algn="just" rtl="0" eaLnBrk="0" fontAlgn="base" hangingPunct="0">
        <a:lnSpc>
          <a:spcPct val="120000"/>
        </a:lnSpc>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folHlink"/>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rgbClr val="009900"/>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rgbClr val="0099CC"/>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rgbClr val="99CC00"/>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rgbClr val="99CC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40.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143.emf"/><Relationship Id="rId13" Type="http://schemas.openxmlformats.org/officeDocument/2006/relationships/oleObject" Target="../embeddings/oleObject143.bin"/><Relationship Id="rId3" Type="http://schemas.openxmlformats.org/officeDocument/2006/relationships/oleObject" Target="../embeddings/oleObject138.bin"/><Relationship Id="rId7" Type="http://schemas.openxmlformats.org/officeDocument/2006/relationships/oleObject" Target="../embeddings/oleObject140.bin"/><Relationship Id="rId12" Type="http://schemas.openxmlformats.org/officeDocument/2006/relationships/image" Target="../media/image145.emf"/><Relationship Id="rId2" Type="http://schemas.openxmlformats.org/officeDocument/2006/relationships/slideLayout" Target="../slideLayouts/slideLayout2.xml"/><Relationship Id="rId16" Type="http://schemas.openxmlformats.org/officeDocument/2006/relationships/image" Target="../media/image147.emf"/><Relationship Id="rId1" Type="http://schemas.openxmlformats.org/officeDocument/2006/relationships/vmlDrawing" Target="../drawings/vmlDrawing43.vml"/><Relationship Id="rId6" Type="http://schemas.openxmlformats.org/officeDocument/2006/relationships/image" Target="../media/image142.emf"/><Relationship Id="rId11" Type="http://schemas.openxmlformats.org/officeDocument/2006/relationships/oleObject" Target="../embeddings/oleObject142.bin"/><Relationship Id="rId5" Type="http://schemas.openxmlformats.org/officeDocument/2006/relationships/oleObject" Target="../embeddings/oleObject139.bin"/><Relationship Id="rId15" Type="http://schemas.openxmlformats.org/officeDocument/2006/relationships/oleObject" Target="../embeddings/oleObject144.bin"/><Relationship Id="rId10" Type="http://schemas.openxmlformats.org/officeDocument/2006/relationships/image" Target="../media/image144.emf"/><Relationship Id="rId4" Type="http://schemas.openxmlformats.org/officeDocument/2006/relationships/image" Target="../media/image141.emf"/><Relationship Id="rId9" Type="http://schemas.openxmlformats.org/officeDocument/2006/relationships/oleObject" Target="../embeddings/oleObject141.bin"/><Relationship Id="rId14" Type="http://schemas.openxmlformats.org/officeDocument/2006/relationships/image" Target="../media/image146.emf"/></Relationships>
</file>

<file path=ppt/slides/_rels/slide105.xml.rels><?xml version="1.0" encoding="UTF-8" standalone="yes"?>
<Relationships xmlns="http://schemas.openxmlformats.org/package/2006/relationships"><Relationship Id="rId8" Type="http://schemas.openxmlformats.org/officeDocument/2006/relationships/oleObject" Target="../embeddings/oleObject148.bin"/><Relationship Id="rId3" Type="http://schemas.openxmlformats.org/officeDocument/2006/relationships/oleObject" Target="../embeddings/oleObject145.bin"/><Relationship Id="rId7" Type="http://schemas.openxmlformats.org/officeDocument/2006/relationships/image" Target="../media/image146.emf"/><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oleObject" Target="../embeddings/oleObject147.bin"/><Relationship Id="rId5" Type="http://schemas.openxmlformats.org/officeDocument/2006/relationships/oleObject" Target="../embeddings/oleObject146.bin"/><Relationship Id="rId4" Type="http://schemas.openxmlformats.org/officeDocument/2006/relationships/image" Target="../media/image148.emf"/><Relationship Id="rId9" Type="http://schemas.openxmlformats.org/officeDocument/2006/relationships/image" Target="../media/image142.emf"/></Relationships>
</file>

<file path=ppt/slides/_rels/slide106.xml.rels><?xml version="1.0" encoding="UTF-8" standalone="yes"?>
<Relationships xmlns="http://schemas.openxmlformats.org/package/2006/relationships"><Relationship Id="rId8" Type="http://schemas.openxmlformats.org/officeDocument/2006/relationships/image" Target="../media/image150.emf"/><Relationship Id="rId3" Type="http://schemas.openxmlformats.org/officeDocument/2006/relationships/oleObject" Target="../embeddings/oleObject149.bin"/><Relationship Id="rId7" Type="http://schemas.openxmlformats.org/officeDocument/2006/relationships/oleObject" Target="../embeddings/oleObject151.bin"/><Relationship Id="rId12" Type="http://schemas.openxmlformats.org/officeDocument/2006/relationships/image" Target="../media/image152.emf"/><Relationship Id="rId2" Type="http://schemas.openxmlformats.org/officeDocument/2006/relationships/slideLayout" Target="../slideLayouts/slideLayout2.xml"/><Relationship Id="rId1" Type="http://schemas.openxmlformats.org/officeDocument/2006/relationships/vmlDrawing" Target="../drawings/vmlDrawing45.vml"/><Relationship Id="rId6" Type="http://schemas.openxmlformats.org/officeDocument/2006/relationships/image" Target="../media/image149.emf"/><Relationship Id="rId11" Type="http://schemas.openxmlformats.org/officeDocument/2006/relationships/oleObject" Target="../embeddings/oleObject153.bin"/><Relationship Id="rId5" Type="http://schemas.openxmlformats.org/officeDocument/2006/relationships/oleObject" Target="../embeddings/oleObject150.bin"/><Relationship Id="rId10" Type="http://schemas.openxmlformats.org/officeDocument/2006/relationships/image" Target="../media/image151.emf"/><Relationship Id="rId4" Type="http://schemas.openxmlformats.org/officeDocument/2006/relationships/image" Target="../media/image148.emf"/><Relationship Id="rId9" Type="http://schemas.openxmlformats.org/officeDocument/2006/relationships/oleObject" Target="../embeddings/oleObject152.bin"/></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154.bin"/><Relationship Id="rId2" Type="http://schemas.openxmlformats.org/officeDocument/2006/relationships/slideLayout" Target="../slideLayouts/slideLayout2.xml"/><Relationship Id="rId1" Type="http://schemas.openxmlformats.org/officeDocument/2006/relationships/vmlDrawing" Target="../drawings/vmlDrawing46.vml"/><Relationship Id="rId6" Type="http://schemas.openxmlformats.org/officeDocument/2006/relationships/image" Target="../media/image149.emf"/><Relationship Id="rId5" Type="http://schemas.openxmlformats.org/officeDocument/2006/relationships/oleObject" Target="../embeddings/oleObject155.bin"/><Relationship Id="rId4" Type="http://schemas.openxmlformats.org/officeDocument/2006/relationships/image" Target="../media/image148.emf"/></Relationships>
</file>

<file path=ppt/slides/_rels/slide108.xml.rels><?xml version="1.0" encoding="UTF-8" standalone="yes"?>
<Relationships xmlns="http://schemas.openxmlformats.org/package/2006/relationships"><Relationship Id="rId8" Type="http://schemas.openxmlformats.org/officeDocument/2006/relationships/image" Target="../media/image155.emf"/><Relationship Id="rId3" Type="http://schemas.openxmlformats.org/officeDocument/2006/relationships/oleObject" Target="../embeddings/oleObject156.bin"/><Relationship Id="rId7" Type="http://schemas.openxmlformats.org/officeDocument/2006/relationships/oleObject" Target="../embeddings/oleObject158.bin"/><Relationship Id="rId2" Type="http://schemas.openxmlformats.org/officeDocument/2006/relationships/slideLayout" Target="../slideLayouts/slideLayout2.xml"/><Relationship Id="rId1" Type="http://schemas.openxmlformats.org/officeDocument/2006/relationships/vmlDrawing" Target="../drawings/vmlDrawing47.vml"/><Relationship Id="rId6" Type="http://schemas.openxmlformats.org/officeDocument/2006/relationships/image" Target="../media/image154.emf"/><Relationship Id="rId5" Type="http://schemas.openxmlformats.org/officeDocument/2006/relationships/oleObject" Target="../embeddings/oleObject157.bin"/><Relationship Id="rId4" Type="http://schemas.openxmlformats.org/officeDocument/2006/relationships/image" Target="../media/image153.emf"/></Relationships>
</file>

<file path=ppt/slides/_rels/slide109.xml.rels><?xml version="1.0" encoding="UTF-8" standalone="yes"?>
<Relationships xmlns="http://schemas.openxmlformats.org/package/2006/relationships"><Relationship Id="rId8" Type="http://schemas.openxmlformats.org/officeDocument/2006/relationships/image" Target="../media/image157.e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46.emf"/><Relationship Id="rId5" Type="http://schemas.openxmlformats.org/officeDocument/2006/relationships/oleObject" Target="../embeddings/oleObject160.bin"/><Relationship Id="rId10" Type="http://schemas.openxmlformats.org/officeDocument/2006/relationships/image" Target="../media/image155.emf"/><Relationship Id="rId4" Type="http://schemas.openxmlformats.org/officeDocument/2006/relationships/image" Target="../media/image156.emf"/><Relationship Id="rId9" Type="http://schemas.openxmlformats.org/officeDocument/2006/relationships/oleObject" Target="../embeddings/oleObject162.bin"/></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163.bin"/><Relationship Id="rId2" Type="http://schemas.openxmlformats.org/officeDocument/2006/relationships/slideLayout" Target="../slideLayouts/slideLayout2.xml"/><Relationship Id="rId1" Type="http://schemas.openxmlformats.org/officeDocument/2006/relationships/vmlDrawing" Target="../drawings/vmlDrawing49.vml"/><Relationship Id="rId6" Type="http://schemas.openxmlformats.org/officeDocument/2006/relationships/image" Target="../media/image159.emf"/><Relationship Id="rId5" Type="http://schemas.openxmlformats.org/officeDocument/2006/relationships/oleObject" Target="../embeddings/oleObject164.bin"/><Relationship Id="rId4" Type="http://schemas.openxmlformats.org/officeDocument/2006/relationships/image" Target="../media/image158.emf"/></Relationships>
</file>

<file path=ppt/slides/_rels/slide111.xml.rels><?xml version="1.0" encoding="UTF-8" standalone="yes"?>
<Relationships xmlns="http://schemas.openxmlformats.org/package/2006/relationships"><Relationship Id="rId8" Type="http://schemas.openxmlformats.org/officeDocument/2006/relationships/image" Target="../media/image162.emf"/><Relationship Id="rId3" Type="http://schemas.openxmlformats.org/officeDocument/2006/relationships/oleObject" Target="../embeddings/oleObject165.bin"/><Relationship Id="rId7" Type="http://schemas.openxmlformats.org/officeDocument/2006/relationships/oleObject" Target="../embeddings/oleObject167.bin"/><Relationship Id="rId2" Type="http://schemas.openxmlformats.org/officeDocument/2006/relationships/slideLayout" Target="../slideLayouts/slideLayout2.xml"/><Relationship Id="rId1" Type="http://schemas.openxmlformats.org/officeDocument/2006/relationships/vmlDrawing" Target="../drawings/vmlDrawing50.vml"/><Relationship Id="rId6" Type="http://schemas.openxmlformats.org/officeDocument/2006/relationships/image" Target="../media/image161.emf"/><Relationship Id="rId5" Type="http://schemas.openxmlformats.org/officeDocument/2006/relationships/oleObject" Target="../embeddings/oleObject166.bin"/><Relationship Id="rId4" Type="http://schemas.openxmlformats.org/officeDocument/2006/relationships/image" Target="../media/image160.emf"/></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63.emf"/><Relationship Id="rId2" Type="http://schemas.openxmlformats.org/officeDocument/2006/relationships/slideLayout" Target="../slideLayouts/slideLayout2.xml"/><Relationship Id="rId1" Type="http://schemas.openxmlformats.org/officeDocument/2006/relationships/vmlDrawing" Target="../drawings/vmlDrawing51.vml"/><Relationship Id="rId6" Type="http://schemas.openxmlformats.org/officeDocument/2006/relationships/oleObject" Target="../embeddings/oleObject169.bin"/><Relationship Id="rId5" Type="http://schemas.openxmlformats.org/officeDocument/2006/relationships/image" Target="../media/image155.emf"/><Relationship Id="rId4" Type="http://schemas.openxmlformats.org/officeDocument/2006/relationships/oleObject" Target="../embeddings/oleObject168.bin"/></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6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9.emf"/><Relationship Id="rId5" Type="http://schemas.openxmlformats.org/officeDocument/2006/relationships/oleObject" Target="../embeddings/oleObject1.bin"/><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3.xml"/><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image" Target="../media/image9.e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notesSlide" Target="../notesSlides/notesSlide4.xml"/><Relationship Id="rId7"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9.emf"/><Relationship Id="rId10" Type="http://schemas.openxmlformats.org/officeDocument/2006/relationships/image" Target="../media/image13.emf"/><Relationship Id="rId4" Type="http://schemas.openxmlformats.org/officeDocument/2006/relationships/oleObject" Target="../embeddings/oleObject4.bin"/><Relationship Id="rId9" Type="http://schemas.openxmlformats.org/officeDocument/2006/relationships/oleObject" Target="../embeddings/oleObject6.bin"/></Relationships>
</file>

<file path=ppt/slides/_rels/slide18.xml.rels><?xml version="1.0" encoding="UTF-8" standalone="yes"?>
<Relationships xmlns="http://schemas.openxmlformats.org/package/2006/relationships"><Relationship Id="rId8" Type="http://schemas.openxmlformats.org/officeDocument/2006/relationships/image" Target="../media/image15.emf"/><Relationship Id="rId13" Type="http://schemas.openxmlformats.org/officeDocument/2006/relationships/slide" Target="slide13.xml"/><Relationship Id="rId3" Type="http://schemas.openxmlformats.org/officeDocument/2006/relationships/notesSlide" Target="../notesSlides/notesSlide5.xml"/><Relationship Id="rId7" Type="http://schemas.openxmlformats.org/officeDocument/2006/relationships/oleObject" Target="../embeddings/oleObject8.bin"/><Relationship Id="rId12" Type="http://schemas.openxmlformats.org/officeDocument/2006/relationships/image" Target="../media/image17.e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4.emf"/><Relationship Id="rId11" Type="http://schemas.openxmlformats.org/officeDocument/2006/relationships/oleObject" Target="../embeddings/oleObject10.bin"/><Relationship Id="rId5" Type="http://schemas.openxmlformats.org/officeDocument/2006/relationships/oleObject" Target="../embeddings/oleObject7.bin"/><Relationship Id="rId10" Type="http://schemas.openxmlformats.org/officeDocument/2006/relationships/image" Target="../media/image16.emf"/><Relationship Id="rId4" Type="http://schemas.openxmlformats.org/officeDocument/2006/relationships/image" Target="../media/image11.png"/><Relationship Id="rId9"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0.emf"/><Relationship Id="rId5" Type="http://schemas.openxmlformats.org/officeDocument/2006/relationships/oleObject" Target="../embeddings/oleObject12.bin"/><Relationship Id="rId10" Type="http://schemas.openxmlformats.org/officeDocument/2006/relationships/image" Target="../media/image22.emf"/><Relationship Id="rId4" Type="http://schemas.openxmlformats.org/officeDocument/2006/relationships/image" Target="../media/image19.emf"/><Relationship Id="rId9"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4.emf"/><Relationship Id="rId4" Type="http://schemas.openxmlformats.org/officeDocument/2006/relationships/oleObject" Target="../embeddings/oleObject15.bin"/></Relationships>
</file>

<file path=ppt/slides/_rels/slide25.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emf"/><Relationship Id="rId5" Type="http://schemas.openxmlformats.org/officeDocument/2006/relationships/oleObject" Target="../embeddings/oleObject17.bin"/><Relationship Id="rId10" Type="http://schemas.openxmlformats.org/officeDocument/2006/relationships/image" Target="../media/image28.emf"/><Relationship Id="rId4" Type="http://schemas.openxmlformats.org/officeDocument/2006/relationships/image" Target="../media/image25.emf"/><Relationship Id="rId9" Type="http://schemas.openxmlformats.org/officeDocument/2006/relationships/oleObject" Target="../embeddings/oleObject19.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3.emf"/><Relationship Id="rId2" Type="http://schemas.openxmlformats.org/officeDocument/2006/relationships/slideLayout" Target="../slideLayouts/slideLayout7.xml"/><Relationship Id="rId16" Type="http://schemas.openxmlformats.org/officeDocument/2006/relationships/image" Target="../media/image35.emf"/><Relationship Id="rId1" Type="http://schemas.openxmlformats.org/officeDocument/2006/relationships/vmlDrawing" Target="../drawings/vmlDrawing8.vml"/><Relationship Id="rId6" Type="http://schemas.openxmlformats.org/officeDocument/2006/relationships/image" Target="../media/image30.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2.emf"/><Relationship Id="rId4" Type="http://schemas.openxmlformats.org/officeDocument/2006/relationships/image" Target="../media/image29.emf"/><Relationship Id="rId9" Type="http://schemas.openxmlformats.org/officeDocument/2006/relationships/oleObject" Target="../embeddings/oleObject23.bin"/><Relationship Id="rId1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37.emf"/><Relationship Id="rId5" Type="http://schemas.openxmlformats.org/officeDocument/2006/relationships/oleObject" Target="../embeddings/oleObject28.bin"/><Relationship Id="rId4" Type="http://schemas.openxmlformats.org/officeDocument/2006/relationships/image" Target="../media/image36.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4.xml"/><Relationship Id="rId1" Type="http://schemas.openxmlformats.org/officeDocument/2006/relationships/vmlDrawing" Target="../drawings/vmlDrawing10.vml"/><Relationship Id="rId6" Type="http://schemas.openxmlformats.org/officeDocument/2006/relationships/image" Target="../media/image39.emf"/><Relationship Id="rId5" Type="http://schemas.openxmlformats.org/officeDocument/2006/relationships/oleObject" Target="../embeddings/oleObject30.bin"/><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41.emf"/><Relationship Id="rId5" Type="http://schemas.openxmlformats.org/officeDocument/2006/relationships/oleObject" Target="../embeddings/oleObject32.bin"/><Relationship Id="rId4" Type="http://schemas.openxmlformats.org/officeDocument/2006/relationships/image" Target="../media/image40.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8" Type="http://schemas.openxmlformats.org/officeDocument/2006/relationships/image" Target="../media/image46.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45.emf"/><Relationship Id="rId5" Type="http://schemas.openxmlformats.org/officeDocument/2006/relationships/oleObject" Target="../embeddings/oleObject36.bin"/><Relationship Id="rId4" Type="http://schemas.openxmlformats.org/officeDocument/2006/relationships/image" Target="../media/image44.e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7.jpeg"/></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49.png"/><Relationship Id="rId4" Type="http://schemas.openxmlformats.org/officeDocument/2006/relationships/image" Target="../media/image4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8" Type="http://schemas.openxmlformats.org/officeDocument/2006/relationships/image" Target="../media/image52.e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1.emf"/><Relationship Id="rId5" Type="http://schemas.openxmlformats.org/officeDocument/2006/relationships/oleObject" Target="../embeddings/oleObject40.bin"/><Relationship Id="rId10" Type="http://schemas.openxmlformats.org/officeDocument/2006/relationships/image" Target="../media/image53.emf"/><Relationship Id="rId4" Type="http://schemas.openxmlformats.org/officeDocument/2006/relationships/image" Target="../media/image50.emf"/><Relationship Id="rId9" Type="http://schemas.openxmlformats.org/officeDocument/2006/relationships/oleObject" Target="../embeddings/oleObject42.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4.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7.xml.rels><?xml version="1.0" encoding="UTF-8" standalone="yes"?>
<Relationships xmlns="http://schemas.openxmlformats.org/package/2006/relationships"><Relationship Id="rId8" Type="http://schemas.openxmlformats.org/officeDocument/2006/relationships/image" Target="../media/image57.e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56.emf"/><Relationship Id="rId5" Type="http://schemas.openxmlformats.org/officeDocument/2006/relationships/oleObject" Target="../embeddings/oleObject4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46.bin"/></Relationships>
</file>

<file path=ppt/slides/_rels/slide48.xml.rels><?xml version="1.0" encoding="UTF-8" standalone="yes"?>
<Relationships xmlns="http://schemas.openxmlformats.org/package/2006/relationships"><Relationship Id="rId8" Type="http://schemas.openxmlformats.org/officeDocument/2006/relationships/image" Target="../media/image61.emf"/><Relationship Id="rId13"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3.e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60.e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2.emf"/><Relationship Id="rId4" Type="http://schemas.openxmlformats.org/officeDocument/2006/relationships/image" Target="../media/image59.emf"/><Relationship Id="rId9" Type="http://schemas.openxmlformats.org/officeDocument/2006/relationships/oleObject" Target="../embeddings/oleObject50.bin"/><Relationship Id="rId14" Type="http://schemas.openxmlformats.org/officeDocument/2006/relationships/image" Target="../media/image64.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65.emf"/><Relationship Id="rId4" Type="http://schemas.openxmlformats.org/officeDocument/2006/relationships/oleObject" Target="../embeddings/oleObject5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oleObject" Target="../embeddings/oleObject54.bin"/><Relationship Id="rId7"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68.emf"/><Relationship Id="rId5" Type="http://schemas.openxmlformats.org/officeDocument/2006/relationships/oleObject" Target="../embeddings/oleObject55.bin"/><Relationship Id="rId4" Type="http://schemas.openxmlformats.org/officeDocument/2006/relationships/image" Target="../media/image67.emf"/><Relationship Id="rId9" Type="http://schemas.openxmlformats.org/officeDocument/2006/relationships/oleObject" Target="../embeddings/oleObject58.bin"/></Relationships>
</file>

<file path=ppt/slides/_rels/slide59.xml.rels><?xml version="1.0" encoding="UTF-8" standalone="yes"?>
<Relationships xmlns="http://schemas.openxmlformats.org/package/2006/relationships"><Relationship Id="rId8" Type="http://schemas.openxmlformats.org/officeDocument/2006/relationships/image" Target="../media/image71.emf"/><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73.emf"/><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70.e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72.emf"/><Relationship Id="rId4" Type="http://schemas.openxmlformats.org/officeDocument/2006/relationships/image" Target="../media/image69.emf"/><Relationship Id="rId9" Type="http://schemas.openxmlformats.org/officeDocument/2006/relationships/oleObject" Target="../embeddings/oleObject62.bin"/></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75.emf"/><Relationship Id="rId5" Type="http://schemas.openxmlformats.org/officeDocument/2006/relationships/oleObject" Target="../embeddings/oleObject65.bin"/><Relationship Id="rId4" Type="http://schemas.openxmlformats.org/officeDocument/2006/relationships/image" Target="../media/image74.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66.bin"/><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image" Target="../media/image77.emf"/><Relationship Id="rId5" Type="http://schemas.openxmlformats.org/officeDocument/2006/relationships/oleObject" Target="../embeddings/oleObject67.bin"/><Relationship Id="rId4" Type="http://schemas.openxmlformats.org/officeDocument/2006/relationships/image" Target="../media/image76.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3.png"/><Relationship Id="rId4" Type="http://schemas.openxmlformats.org/officeDocument/2006/relationships/image" Target="../media/image78.emf"/></Relationships>
</file>

<file path=ppt/slides/_rels/slide6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83.emf"/><Relationship Id="rId18" Type="http://schemas.openxmlformats.org/officeDocument/2006/relationships/oleObject" Target="../embeddings/oleObject76.bin"/><Relationship Id="rId3" Type="http://schemas.openxmlformats.org/officeDocument/2006/relationships/image" Target="../media/image23.png"/><Relationship Id="rId21" Type="http://schemas.openxmlformats.org/officeDocument/2006/relationships/image" Target="../media/image87.emf"/><Relationship Id="rId7" Type="http://schemas.openxmlformats.org/officeDocument/2006/relationships/image" Target="../media/image80.emf"/><Relationship Id="rId12" Type="http://schemas.openxmlformats.org/officeDocument/2006/relationships/oleObject" Target="../embeddings/oleObject73.bin"/><Relationship Id="rId17" Type="http://schemas.openxmlformats.org/officeDocument/2006/relationships/image" Target="../media/image85.emf"/><Relationship Id="rId2" Type="http://schemas.openxmlformats.org/officeDocument/2006/relationships/slideLayout" Target="../slideLayouts/slideLayout2.xml"/><Relationship Id="rId16" Type="http://schemas.openxmlformats.org/officeDocument/2006/relationships/oleObject" Target="../embeddings/oleObject75.bin"/><Relationship Id="rId20" Type="http://schemas.openxmlformats.org/officeDocument/2006/relationships/oleObject" Target="../embeddings/oleObject77.bin"/><Relationship Id="rId1" Type="http://schemas.openxmlformats.org/officeDocument/2006/relationships/vmlDrawing" Target="../drawings/vmlDrawing24.vml"/><Relationship Id="rId6" Type="http://schemas.openxmlformats.org/officeDocument/2006/relationships/oleObject" Target="../embeddings/oleObject70.bin"/><Relationship Id="rId11" Type="http://schemas.openxmlformats.org/officeDocument/2006/relationships/image" Target="../media/image82.emf"/><Relationship Id="rId5" Type="http://schemas.openxmlformats.org/officeDocument/2006/relationships/image" Target="../media/image79.emf"/><Relationship Id="rId15" Type="http://schemas.openxmlformats.org/officeDocument/2006/relationships/image" Target="../media/image84.emf"/><Relationship Id="rId23" Type="http://schemas.openxmlformats.org/officeDocument/2006/relationships/image" Target="../media/image88.emf"/><Relationship Id="rId10" Type="http://schemas.openxmlformats.org/officeDocument/2006/relationships/oleObject" Target="../embeddings/oleObject72.bin"/><Relationship Id="rId19" Type="http://schemas.openxmlformats.org/officeDocument/2006/relationships/image" Target="../media/image86.emf"/><Relationship Id="rId4" Type="http://schemas.openxmlformats.org/officeDocument/2006/relationships/oleObject" Target="../embeddings/oleObject69.bin"/><Relationship Id="rId9" Type="http://schemas.openxmlformats.org/officeDocument/2006/relationships/image" Target="../media/image81.emf"/><Relationship Id="rId14" Type="http://schemas.openxmlformats.org/officeDocument/2006/relationships/oleObject" Target="../embeddings/oleObject74.bin"/><Relationship Id="rId22" Type="http://schemas.openxmlformats.org/officeDocument/2006/relationships/oleObject" Target="../embeddings/oleObject78.bin"/></Relationships>
</file>

<file path=ppt/slides/_rels/slide66.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90.emf"/><Relationship Id="rId5" Type="http://schemas.openxmlformats.org/officeDocument/2006/relationships/oleObject" Target="../embeddings/oleObject80.bin"/><Relationship Id="rId4" Type="http://schemas.openxmlformats.org/officeDocument/2006/relationships/image" Target="../media/image89.emf"/></Relationships>
</file>

<file path=ppt/slides/_rels/slide67.xml.rels><?xml version="1.0" encoding="UTF-8" standalone="yes"?>
<Relationships xmlns="http://schemas.openxmlformats.org/package/2006/relationships"><Relationship Id="rId8" Type="http://schemas.openxmlformats.org/officeDocument/2006/relationships/image" Target="../media/image94.emf"/><Relationship Id="rId3" Type="http://schemas.openxmlformats.org/officeDocument/2006/relationships/oleObject" Target="../embeddings/oleObject82.bin"/><Relationship Id="rId7" Type="http://schemas.openxmlformats.org/officeDocument/2006/relationships/oleObject" Target="../embeddings/oleObject84.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93.emf"/><Relationship Id="rId5" Type="http://schemas.openxmlformats.org/officeDocument/2006/relationships/oleObject" Target="../embeddings/oleObject83.bin"/><Relationship Id="rId10" Type="http://schemas.openxmlformats.org/officeDocument/2006/relationships/image" Target="../media/image95.emf"/><Relationship Id="rId4" Type="http://schemas.openxmlformats.org/officeDocument/2006/relationships/image" Target="../media/image92.emf"/><Relationship Id="rId9" Type="http://schemas.openxmlformats.org/officeDocument/2006/relationships/oleObject" Target="../embeddings/oleObject85.bin"/></Relationships>
</file>

<file path=ppt/slides/_rels/slide68.xml.rels><?xml version="1.0" encoding="UTF-8" standalone="yes"?>
<Relationships xmlns="http://schemas.openxmlformats.org/package/2006/relationships"><Relationship Id="rId8" Type="http://schemas.openxmlformats.org/officeDocument/2006/relationships/image" Target="../media/image98.e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100.emf"/><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97.emf"/><Relationship Id="rId11" Type="http://schemas.openxmlformats.org/officeDocument/2006/relationships/oleObject" Target="../embeddings/oleObject90.bin"/><Relationship Id="rId5" Type="http://schemas.openxmlformats.org/officeDocument/2006/relationships/oleObject" Target="../embeddings/oleObject87.bin"/><Relationship Id="rId10" Type="http://schemas.openxmlformats.org/officeDocument/2006/relationships/image" Target="../media/image99.emf"/><Relationship Id="rId4" Type="http://schemas.openxmlformats.org/officeDocument/2006/relationships/image" Target="../media/image96.emf"/><Relationship Id="rId9" Type="http://schemas.openxmlformats.org/officeDocument/2006/relationships/oleObject" Target="../embeddings/oleObject89.bin"/></Relationships>
</file>

<file path=ppt/slides/_rels/slide69.xml.rels><?xml version="1.0" encoding="UTF-8" standalone="yes"?>
<Relationships xmlns="http://schemas.openxmlformats.org/package/2006/relationships"><Relationship Id="rId8" Type="http://schemas.openxmlformats.org/officeDocument/2006/relationships/image" Target="../media/image103.e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2.xml"/><Relationship Id="rId1" Type="http://schemas.openxmlformats.org/officeDocument/2006/relationships/vmlDrawing" Target="../drawings/vmlDrawing28.vml"/><Relationship Id="rId6" Type="http://schemas.openxmlformats.org/officeDocument/2006/relationships/image" Target="../media/image102.emf"/><Relationship Id="rId5" Type="http://schemas.openxmlformats.org/officeDocument/2006/relationships/oleObject" Target="../embeddings/oleObject92.bin"/><Relationship Id="rId4" Type="http://schemas.openxmlformats.org/officeDocument/2006/relationships/image" Target="../media/image101.emf"/></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10.emf"/><Relationship Id="rId3" Type="http://schemas.openxmlformats.org/officeDocument/2006/relationships/oleObject" Target="../embeddings/oleObject94.bin"/><Relationship Id="rId7" Type="http://schemas.openxmlformats.org/officeDocument/2006/relationships/oleObject" Target="../embeddings/oleObject96.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09.emf"/><Relationship Id="rId5" Type="http://schemas.openxmlformats.org/officeDocument/2006/relationships/oleObject" Target="../embeddings/oleObject95.bin"/><Relationship Id="rId10" Type="http://schemas.openxmlformats.org/officeDocument/2006/relationships/image" Target="../media/image111.emf"/><Relationship Id="rId4" Type="http://schemas.openxmlformats.org/officeDocument/2006/relationships/image" Target="../media/image108.emf"/><Relationship Id="rId9" Type="http://schemas.openxmlformats.org/officeDocument/2006/relationships/oleObject" Target="../embeddings/oleObject97.bin"/></Relationships>
</file>

<file path=ppt/slides/_rels/slide81.xml.rels><?xml version="1.0" encoding="UTF-8" standalone="yes"?>
<Relationships xmlns="http://schemas.openxmlformats.org/package/2006/relationships"><Relationship Id="rId8" Type="http://schemas.openxmlformats.org/officeDocument/2006/relationships/image" Target="../media/image113.emf"/><Relationship Id="rId13" Type="http://schemas.openxmlformats.org/officeDocument/2006/relationships/oleObject" Target="../embeddings/oleObject103.bin"/><Relationship Id="rId3" Type="http://schemas.openxmlformats.org/officeDocument/2006/relationships/oleObject" Target="../embeddings/oleObject98.bin"/><Relationship Id="rId7" Type="http://schemas.openxmlformats.org/officeDocument/2006/relationships/oleObject" Target="../embeddings/oleObject100.bin"/><Relationship Id="rId12" Type="http://schemas.openxmlformats.org/officeDocument/2006/relationships/image" Target="../media/image115.emf"/><Relationship Id="rId2" Type="http://schemas.openxmlformats.org/officeDocument/2006/relationships/slideLayout" Target="../slideLayouts/slideLayout2.xml"/><Relationship Id="rId16" Type="http://schemas.openxmlformats.org/officeDocument/2006/relationships/image" Target="../media/image117.emf"/><Relationship Id="rId1" Type="http://schemas.openxmlformats.org/officeDocument/2006/relationships/vmlDrawing" Target="../drawings/vmlDrawing30.vml"/><Relationship Id="rId6" Type="http://schemas.openxmlformats.org/officeDocument/2006/relationships/image" Target="../media/image112.emf"/><Relationship Id="rId11" Type="http://schemas.openxmlformats.org/officeDocument/2006/relationships/oleObject" Target="../embeddings/oleObject102.bin"/><Relationship Id="rId5" Type="http://schemas.openxmlformats.org/officeDocument/2006/relationships/oleObject" Target="../embeddings/oleObject99.bin"/><Relationship Id="rId15" Type="http://schemas.openxmlformats.org/officeDocument/2006/relationships/oleObject" Target="../embeddings/oleObject104.bin"/><Relationship Id="rId10" Type="http://schemas.openxmlformats.org/officeDocument/2006/relationships/image" Target="../media/image114.emf"/><Relationship Id="rId4" Type="http://schemas.openxmlformats.org/officeDocument/2006/relationships/image" Target="../media/image109.emf"/><Relationship Id="rId9" Type="http://schemas.openxmlformats.org/officeDocument/2006/relationships/oleObject" Target="../embeddings/oleObject101.bin"/><Relationship Id="rId14" Type="http://schemas.openxmlformats.org/officeDocument/2006/relationships/image" Target="../media/image116.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05.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18.emf"/><Relationship Id="rId5" Type="http://schemas.openxmlformats.org/officeDocument/2006/relationships/oleObject" Target="../embeddings/oleObject106.bin"/><Relationship Id="rId4" Type="http://schemas.openxmlformats.org/officeDocument/2006/relationships/image" Target="../media/image113.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07.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19.emf"/><Relationship Id="rId5" Type="http://schemas.openxmlformats.org/officeDocument/2006/relationships/oleObject" Target="../embeddings/oleObject108.bin"/><Relationship Id="rId4" Type="http://schemas.openxmlformats.org/officeDocument/2006/relationships/image" Target="../media/image11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09.bin"/><Relationship Id="rId7"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33.vml"/><Relationship Id="rId6" Type="http://schemas.openxmlformats.org/officeDocument/2006/relationships/oleObject" Target="../embeddings/oleObject111.bin"/><Relationship Id="rId5" Type="http://schemas.openxmlformats.org/officeDocument/2006/relationships/oleObject" Target="../embeddings/oleObject110.bin"/><Relationship Id="rId4" Type="http://schemas.openxmlformats.org/officeDocument/2006/relationships/image" Target="../media/image120.emf"/></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116.bin"/><Relationship Id="rId3" Type="http://schemas.openxmlformats.org/officeDocument/2006/relationships/oleObject" Target="../embeddings/oleObject113.bin"/><Relationship Id="rId7" Type="http://schemas.openxmlformats.org/officeDocument/2006/relationships/image" Target="../media/image122.emf"/><Relationship Id="rId2" Type="http://schemas.openxmlformats.org/officeDocument/2006/relationships/slideLayout" Target="../slideLayouts/slideLayout7.xml"/><Relationship Id="rId1" Type="http://schemas.openxmlformats.org/officeDocument/2006/relationships/vmlDrawing" Target="../drawings/vmlDrawing34.vml"/><Relationship Id="rId6" Type="http://schemas.openxmlformats.org/officeDocument/2006/relationships/oleObject" Target="../embeddings/oleObject115.bin"/><Relationship Id="rId5" Type="http://schemas.openxmlformats.org/officeDocument/2006/relationships/oleObject" Target="../embeddings/oleObject114.bin"/><Relationship Id="rId4" Type="http://schemas.openxmlformats.org/officeDocument/2006/relationships/image" Target="../media/image121.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17.bin"/><Relationship Id="rId2" Type="http://schemas.openxmlformats.org/officeDocument/2006/relationships/slideLayout" Target="../slideLayouts/slideLayout7.xml"/><Relationship Id="rId1" Type="http://schemas.openxmlformats.org/officeDocument/2006/relationships/vmlDrawing" Target="../drawings/vmlDrawing35.vml"/><Relationship Id="rId4" Type="http://schemas.openxmlformats.org/officeDocument/2006/relationships/image" Target="../media/image123.e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18.bin"/><Relationship Id="rId2" Type="http://schemas.openxmlformats.org/officeDocument/2006/relationships/slideLayout" Target="../slideLayouts/slideLayout2.xml"/><Relationship Id="rId1" Type="http://schemas.openxmlformats.org/officeDocument/2006/relationships/vmlDrawing" Target="../drawings/vmlDrawing36.vml"/><Relationship Id="rId4" Type="http://schemas.openxmlformats.org/officeDocument/2006/relationships/image" Target="../media/image113.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37.vml"/><Relationship Id="rId4" Type="http://schemas.openxmlformats.org/officeDocument/2006/relationships/image" Target="../media/image113.emf"/></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20.bin"/><Relationship Id="rId2" Type="http://schemas.openxmlformats.org/officeDocument/2006/relationships/slideLayout" Target="../slideLayouts/slideLayout2.xml"/><Relationship Id="rId1" Type="http://schemas.openxmlformats.org/officeDocument/2006/relationships/vmlDrawing" Target="../drawings/vmlDrawing38.vml"/><Relationship Id="rId4" Type="http://schemas.openxmlformats.org/officeDocument/2006/relationships/image" Target="../media/image113.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21.bin"/><Relationship Id="rId2" Type="http://schemas.openxmlformats.org/officeDocument/2006/relationships/slideLayout" Target="../slideLayouts/slideLayout2.xml"/><Relationship Id="rId1" Type="http://schemas.openxmlformats.org/officeDocument/2006/relationships/vmlDrawing" Target="../drawings/vmlDrawing39.vml"/><Relationship Id="rId4" Type="http://schemas.openxmlformats.org/officeDocument/2006/relationships/image" Target="../media/image113.e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26.emf"/><Relationship Id="rId13" Type="http://schemas.openxmlformats.org/officeDocument/2006/relationships/oleObject" Target="../embeddings/oleObject127.bin"/><Relationship Id="rId3" Type="http://schemas.openxmlformats.org/officeDocument/2006/relationships/oleObject" Target="../embeddings/oleObject122.bin"/><Relationship Id="rId7" Type="http://schemas.openxmlformats.org/officeDocument/2006/relationships/oleObject" Target="../embeddings/oleObject124.bin"/><Relationship Id="rId12" Type="http://schemas.openxmlformats.org/officeDocument/2006/relationships/image" Target="../media/image128.emf"/><Relationship Id="rId2" Type="http://schemas.openxmlformats.org/officeDocument/2006/relationships/slideLayout" Target="../slideLayouts/slideLayout2.xml"/><Relationship Id="rId16" Type="http://schemas.openxmlformats.org/officeDocument/2006/relationships/image" Target="../media/image130.emf"/><Relationship Id="rId1" Type="http://schemas.openxmlformats.org/officeDocument/2006/relationships/vmlDrawing" Target="../drawings/vmlDrawing40.vml"/><Relationship Id="rId6" Type="http://schemas.openxmlformats.org/officeDocument/2006/relationships/image" Target="../media/image125.emf"/><Relationship Id="rId11" Type="http://schemas.openxmlformats.org/officeDocument/2006/relationships/oleObject" Target="../embeddings/oleObject126.bin"/><Relationship Id="rId5" Type="http://schemas.openxmlformats.org/officeDocument/2006/relationships/oleObject" Target="../embeddings/oleObject123.bin"/><Relationship Id="rId15" Type="http://schemas.openxmlformats.org/officeDocument/2006/relationships/oleObject" Target="../embeddings/oleObject128.bin"/><Relationship Id="rId10" Type="http://schemas.openxmlformats.org/officeDocument/2006/relationships/image" Target="../media/image127.emf"/><Relationship Id="rId4" Type="http://schemas.openxmlformats.org/officeDocument/2006/relationships/image" Target="../media/image124.emf"/><Relationship Id="rId9" Type="http://schemas.openxmlformats.org/officeDocument/2006/relationships/oleObject" Target="../embeddings/oleObject125.bin"/><Relationship Id="rId14" Type="http://schemas.openxmlformats.org/officeDocument/2006/relationships/image" Target="../media/image129.emf"/></Relationships>
</file>

<file path=ppt/slides/_rels/slide95.xml.rels><?xml version="1.0" encoding="UTF-8" standalone="yes"?>
<Relationships xmlns="http://schemas.openxmlformats.org/package/2006/relationships"><Relationship Id="rId8" Type="http://schemas.openxmlformats.org/officeDocument/2006/relationships/image" Target="../media/image133.emf"/><Relationship Id="rId13" Type="http://schemas.openxmlformats.org/officeDocument/2006/relationships/oleObject" Target="../embeddings/oleObject134.bin"/><Relationship Id="rId18" Type="http://schemas.openxmlformats.org/officeDocument/2006/relationships/image" Target="../media/image138.emf"/><Relationship Id="rId3" Type="http://schemas.openxmlformats.org/officeDocument/2006/relationships/oleObject" Target="../embeddings/oleObject129.bin"/><Relationship Id="rId7" Type="http://schemas.openxmlformats.org/officeDocument/2006/relationships/oleObject" Target="../embeddings/oleObject131.bin"/><Relationship Id="rId12" Type="http://schemas.openxmlformats.org/officeDocument/2006/relationships/image" Target="../media/image135.emf"/><Relationship Id="rId17" Type="http://schemas.openxmlformats.org/officeDocument/2006/relationships/oleObject" Target="../embeddings/oleObject136.bin"/><Relationship Id="rId2" Type="http://schemas.openxmlformats.org/officeDocument/2006/relationships/slideLayout" Target="../slideLayouts/slideLayout2.xml"/><Relationship Id="rId16" Type="http://schemas.openxmlformats.org/officeDocument/2006/relationships/image" Target="../media/image137.emf"/><Relationship Id="rId1" Type="http://schemas.openxmlformats.org/officeDocument/2006/relationships/vmlDrawing" Target="../drawings/vmlDrawing41.vml"/><Relationship Id="rId6" Type="http://schemas.openxmlformats.org/officeDocument/2006/relationships/image" Target="../media/image132.emf"/><Relationship Id="rId11" Type="http://schemas.openxmlformats.org/officeDocument/2006/relationships/oleObject" Target="../embeddings/oleObject133.bin"/><Relationship Id="rId5" Type="http://schemas.openxmlformats.org/officeDocument/2006/relationships/oleObject" Target="../embeddings/oleObject130.bin"/><Relationship Id="rId15" Type="http://schemas.openxmlformats.org/officeDocument/2006/relationships/oleObject" Target="../embeddings/oleObject135.bin"/><Relationship Id="rId10" Type="http://schemas.openxmlformats.org/officeDocument/2006/relationships/image" Target="../media/image134.emf"/><Relationship Id="rId4" Type="http://schemas.openxmlformats.org/officeDocument/2006/relationships/image" Target="../media/image131.emf"/><Relationship Id="rId9" Type="http://schemas.openxmlformats.org/officeDocument/2006/relationships/oleObject" Target="../embeddings/oleObject132.bin"/><Relationship Id="rId14" Type="http://schemas.openxmlformats.org/officeDocument/2006/relationships/image" Target="../media/image136.emf"/></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42.vml"/><Relationship Id="rId5" Type="http://schemas.openxmlformats.org/officeDocument/2006/relationships/image" Target="../media/image139.emf"/><Relationship Id="rId4" Type="http://schemas.openxmlformats.org/officeDocument/2006/relationships/oleObject" Target="../embeddings/oleObject137.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7AA881D-7632-DB43-98C6-0F66098640D9}"/>
              </a:ext>
            </a:extLst>
          </p:cNvPr>
          <p:cNvSpPr>
            <a:spLocks noGrp="1" noChangeArrowheads="1"/>
          </p:cNvSpPr>
          <p:nvPr>
            <p:ph type="ctrTitle"/>
          </p:nvPr>
        </p:nvSpPr>
        <p:spPr>
          <a:xfrm>
            <a:off x="900113" y="1193800"/>
            <a:ext cx="7772400" cy="2019300"/>
          </a:xfrm>
          <a:noFill/>
          <a:extLst>
            <a:ext uri="{909E8E84-426E-40DD-AFC4-6F175D3DCCD1}">
              <a14:hiddenFill xmlns:a14="http://schemas.microsoft.com/office/drawing/2010/main">
                <a:solidFill>
                  <a:srgbClr val="A50021"/>
                </a:solidFill>
              </a14:hiddenFill>
            </a:ext>
          </a:extLst>
        </p:spPr>
        <p:txBody>
          <a:bodyPr/>
          <a:lstStyle/>
          <a:p>
            <a:pPr eaLnBrk="1" hangingPunct="1"/>
            <a:r>
              <a:rPr lang="zh-CN" altLang="en-US" sz="4600">
                <a:solidFill>
                  <a:schemeClr val="tx1"/>
                </a:solidFill>
                <a:latin typeface="Times New Roman" panose="02020603050405020304" pitchFamily="18" charset="0"/>
                <a:ea typeface="黑体" panose="02010609060101010101" pitchFamily="49" charset="-122"/>
              </a:rPr>
              <a:t>第 </a:t>
            </a:r>
            <a:r>
              <a:rPr lang="en-US" altLang="zh-CN" sz="4600">
                <a:solidFill>
                  <a:schemeClr val="tx1"/>
                </a:solidFill>
                <a:latin typeface="Times New Roman" panose="02020603050405020304" pitchFamily="18" charset="0"/>
                <a:ea typeface="黑体" panose="02010609060101010101" pitchFamily="49" charset="-122"/>
              </a:rPr>
              <a:t>6 </a:t>
            </a:r>
            <a:r>
              <a:rPr lang="zh-CN" altLang="en-US" sz="4600">
                <a:solidFill>
                  <a:schemeClr val="tx1"/>
                </a:solidFill>
                <a:latin typeface="Times New Roman" panose="02020603050405020304" pitchFamily="18" charset="0"/>
                <a:ea typeface="黑体" panose="02010609060101010101" pitchFamily="49" charset="-122"/>
              </a:rPr>
              <a:t>章   智能计算及其应用</a:t>
            </a:r>
          </a:p>
        </p:txBody>
      </p:sp>
      <p:sp>
        <p:nvSpPr>
          <p:cNvPr id="5123" name="Rectangle 4">
            <a:extLst>
              <a:ext uri="{FF2B5EF4-FFF2-40B4-BE49-F238E27FC236}">
                <a16:creationId xmlns:a16="http://schemas.microsoft.com/office/drawing/2014/main" id="{E419CBED-1ECA-6548-96E5-3B039A6C65A0}"/>
              </a:ext>
            </a:extLst>
          </p:cNvPr>
          <p:cNvSpPr>
            <a:spLocks noGrp="1" noChangeArrowheads="1"/>
          </p:cNvSpPr>
          <p:nvPr>
            <p:ph type="subTitle" idx="1"/>
          </p:nvPr>
        </p:nvSpPr>
        <p:spPr>
          <a:xfrm>
            <a:off x="582613" y="3667125"/>
            <a:ext cx="8382000" cy="2192338"/>
          </a:xfrm>
          <a:noFill/>
        </p:spPr>
        <p:txBody>
          <a:bodyPr/>
          <a:lstStyle/>
          <a:p>
            <a:pPr algn="l" eaLnBrk="1" hangingPunct="1"/>
            <a:r>
              <a:rPr lang="zh-CN" altLang="en-US" sz="3400" b="1">
                <a:solidFill>
                  <a:schemeClr val="accent2"/>
                </a:solidFill>
                <a:latin typeface="Times New Roman" panose="02020603050405020304" pitchFamily="18" charset="0"/>
                <a:ea typeface="华文琥珀" panose="02010800040101010101" pitchFamily="2" charset="-122"/>
              </a:rPr>
              <a:t>教材：</a:t>
            </a:r>
          </a:p>
          <a:p>
            <a:pPr algn="l" eaLnBrk="1" hangingPunct="1"/>
            <a:r>
              <a:rPr lang="zh-CN" altLang="en-US" sz="2600" b="1"/>
              <a:t>          </a:t>
            </a:r>
            <a:r>
              <a:rPr lang="zh-CN" altLang="en-US" sz="3200" b="1">
                <a:solidFill>
                  <a:srgbClr val="0000FF"/>
                </a:solidFill>
                <a:latin typeface="Times New Roman" panose="02020603050405020304" pitchFamily="18" charset="0"/>
                <a:ea typeface="楷体_GB2312" pitchFamily="49" charset="-122"/>
              </a:rPr>
              <a:t>王万良</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人工智能导论</a:t>
            </a:r>
            <a:r>
              <a:rPr lang="en-US" altLang="zh-CN" sz="3200" b="1">
                <a:solidFill>
                  <a:srgbClr val="0000FF"/>
                </a:solidFill>
                <a:latin typeface="Times New Roman" panose="02020603050405020304" pitchFamily="18" charset="0"/>
                <a:ea typeface="楷体_GB2312" pitchFamily="49" charset="-122"/>
              </a:rPr>
              <a:t>》</a:t>
            </a:r>
            <a:r>
              <a:rPr lang="zh-CN" altLang="en-US" sz="3200" b="1">
                <a:solidFill>
                  <a:srgbClr val="0000FF"/>
                </a:solidFill>
                <a:latin typeface="Times New Roman" panose="02020603050405020304" pitchFamily="18" charset="0"/>
                <a:ea typeface="楷体_GB2312" pitchFamily="49" charset="-122"/>
              </a:rPr>
              <a:t>（第</a:t>
            </a:r>
            <a:r>
              <a:rPr lang="en-US" altLang="zh-CN" sz="3200" b="1">
                <a:solidFill>
                  <a:srgbClr val="0000FF"/>
                </a:solidFill>
                <a:latin typeface="Times New Roman" panose="02020603050405020304" pitchFamily="18" charset="0"/>
                <a:ea typeface="楷体_GB2312" pitchFamily="49" charset="-122"/>
              </a:rPr>
              <a:t>5</a:t>
            </a:r>
            <a:r>
              <a:rPr lang="zh-CN" altLang="en-US" sz="3200" b="1">
                <a:solidFill>
                  <a:srgbClr val="0000FF"/>
                </a:solidFill>
                <a:latin typeface="Times New Roman" panose="02020603050405020304" pitchFamily="18" charset="0"/>
                <a:ea typeface="楷体_GB2312" pitchFamily="49" charset="-122"/>
              </a:rPr>
              <a:t>版）</a:t>
            </a:r>
          </a:p>
          <a:p>
            <a:pPr algn="l" eaLnBrk="1" hangingPunct="1"/>
            <a:r>
              <a:rPr lang="zh-CN" altLang="en-US" sz="3200" b="1">
                <a:solidFill>
                  <a:srgbClr val="0000FF"/>
                </a:solidFill>
                <a:latin typeface="Times New Roman" panose="02020603050405020304" pitchFamily="18" charset="0"/>
                <a:ea typeface="楷体_GB2312" pitchFamily="49" charset="-122"/>
              </a:rPr>
              <a:t>          高等教育出版社，</a:t>
            </a:r>
            <a:r>
              <a:rPr lang="en-US" altLang="zh-CN" sz="3200" b="1">
                <a:solidFill>
                  <a:srgbClr val="0000FF"/>
                </a:solidFill>
                <a:latin typeface="Times New Roman" panose="02020603050405020304" pitchFamily="18" charset="0"/>
                <a:ea typeface="楷体_GB2312" pitchFamily="49" charset="-122"/>
              </a:rPr>
              <a:t>2020</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a:extLst>
              <a:ext uri="{FF2B5EF4-FFF2-40B4-BE49-F238E27FC236}">
                <a16:creationId xmlns:a16="http://schemas.microsoft.com/office/drawing/2014/main" id="{0B89541B-6E1E-6848-8A00-28F4C91F352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9CEC933-11FF-4A46-9F88-8BF699D4FDB6}" type="slidenum">
              <a:rPr lang="ja-JP" altLang="en-US" sz="1800">
                <a:solidFill>
                  <a:srgbClr val="A50021"/>
                </a:solidFill>
                <a:ea typeface="MS PGothic" panose="020B0600070205080204" pitchFamily="34" charset="-128"/>
              </a:rPr>
              <a:pPr algn="r">
                <a:lnSpc>
                  <a:spcPct val="100000"/>
                </a:lnSpc>
                <a:spcBef>
                  <a:spcPct val="0"/>
                </a:spcBef>
                <a:buClrTx/>
                <a:buFontTx/>
                <a:buNone/>
              </a:pPr>
              <a:t>10</a:t>
            </a:fld>
            <a:endParaRPr lang="en-US" altLang="ja-JP" sz="1800">
              <a:solidFill>
                <a:srgbClr val="A50021"/>
              </a:solidFill>
              <a:ea typeface="MS PGothic" panose="020B0600070205080204" pitchFamily="34" charset="-128"/>
            </a:endParaRPr>
          </a:p>
        </p:txBody>
      </p:sp>
      <p:sp>
        <p:nvSpPr>
          <p:cNvPr id="15363" name="Rectangle 4">
            <a:extLst>
              <a:ext uri="{FF2B5EF4-FFF2-40B4-BE49-F238E27FC236}">
                <a16:creationId xmlns:a16="http://schemas.microsoft.com/office/drawing/2014/main" id="{880000DF-A923-6B49-A6BC-530EF78257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6" name="Rectangle 3">
            <a:extLst>
              <a:ext uri="{FF2B5EF4-FFF2-40B4-BE49-F238E27FC236}">
                <a16:creationId xmlns:a16="http://schemas.microsoft.com/office/drawing/2014/main" id="{5E9E6E1E-63F4-8245-9B89-561F3908E65B}"/>
              </a:ext>
            </a:extLst>
          </p:cNvPr>
          <p:cNvSpPr txBox="1">
            <a:spLocks noChangeArrowheads="1"/>
          </p:cNvSpPr>
          <p:nvPr/>
        </p:nvSpPr>
        <p:spPr bwMode="auto">
          <a:xfrm>
            <a:off x="611188" y="981075"/>
            <a:ext cx="8281987" cy="5543550"/>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6.2  </a:t>
            </a:r>
            <a:r>
              <a:rPr lang="zh-CN" altLang="en-US" sz="3000" b="1">
                <a:solidFill>
                  <a:srgbClr val="0000FF"/>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Tree>
  </p:cSld>
  <p:clrMapOvr>
    <a:masterClrMapping/>
  </p:clrMapOvr>
  <p:transition>
    <p:random/>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1">
            <a:extLst>
              <a:ext uri="{FF2B5EF4-FFF2-40B4-BE49-F238E27FC236}">
                <a16:creationId xmlns:a16="http://schemas.microsoft.com/office/drawing/2014/main" id="{4BFE6C02-004A-8243-A4BA-8F7FC1F5F91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6529DA8-1860-1C44-A36E-7FC605ACEA37}" type="slidenum">
              <a:rPr lang="ja-JP" altLang="en-US" sz="1800">
                <a:solidFill>
                  <a:srgbClr val="A50021"/>
                </a:solidFill>
                <a:ea typeface="MS PGothic" panose="020B0600070205080204" pitchFamily="34" charset="-128"/>
              </a:rPr>
              <a:pPr algn="r">
                <a:lnSpc>
                  <a:spcPct val="100000"/>
                </a:lnSpc>
                <a:spcBef>
                  <a:spcPct val="0"/>
                </a:spcBef>
                <a:buClrTx/>
                <a:buFontTx/>
                <a:buNone/>
              </a:pPr>
              <a:t>100</a:t>
            </a:fld>
            <a:endParaRPr lang="en-US" altLang="ja-JP" sz="1800">
              <a:solidFill>
                <a:srgbClr val="A50021"/>
              </a:solidFill>
              <a:ea typeface="MS PGothic" panose="020B0600070205080204" pitchFamily="34" charset="-128"/>
            </a:endParaRPr>
          </a:p>
        </p:txBody>
      </p:sp>
      <p:sp>
        <p:nvSpPr>
          <p:cNvPr id="110595" name="Rectangle 1027">
            <a:extLst>
              <a:ext uri="{FF2B5EF4-FFF2-40B4-BE49-F238E27FC236}">
                <a16:creationId xmlns:a16="http://schemas.microsoft.com/office/drawing/2014/main" id="{05F20F38-84A4-8740-BCB2-2D5D731A477B}"/>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0596" name="Rectangle 1028">
            <a:extLst>
              <a:ext uri="{FF2B5EF4-FFF2-40B4-BE49-F238E27FC236}">
                <a16:creationId xmlns:a16="http://schemas.microsoft.com/office/drawing/2014/main" id="{C35E39FC-D2C4-7F46-83AD-8149C199821D}"/>
              </a:ext>
            </a:extLst>
          </p:cNvPr>
          <p:cNvSpPr>
            <a:spLocks noChangeArrowheads="1"/>
          </p:cNvSpPr>
          <p:nvPr/>
        </p:nvSpPr>
        <p:spPr bwMode="auto">
          <a:xfrm>
            <a:off x="381000" y="1066800"/>
            <a:ext cx="6858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800" b="1">
                <a:solidFill>
                  <a:srgbClr val="0000FF"/>
                </a:solidFill>
                <a:latin typeface="宋体" panose="02010600030101010101" pitchFamily="2" charset="-122"/>
              </a:rPr>
              <a:t> 基本思想</a:t>
            </a:r>
            <a:endParaRPr kumimoji="1" lang="zh-CN" altLang="en-US" sz="2800">
              <a:solidFill>
                <a:srgbClr val="0000FF"/>
              </a:solidFill>
              <a:latin typeface="Times New Roman" panose="02020603050405020304" pitchFamily="18" charset="0"/>
            </a:endParaRPr>
          </a:p>
        </p:txBody>
      </p:sp>
      <p:sp>
        <p:nvSpPr>
          <p:cNvPr id="110597" name="Text Box 1034">
            <a:extLst>
              <a:ext uri="{FF2B5EF4-FFF2-40B4-BE49-F238E27FC236}">
                <a16:creationId xmlns:a16="http://schemas.microsoft.com/office/drawing/2014/main" id="{3BEB8913-DDD4-2149-9746-736E1806A202}"/>
              </a:ext>
            </a:extLst>
          </p:cNvPr>
          <p:cNvSpPr txBox="1">
            <a:spLocks noChangeArrowheads="1"/>
          </p:cNvSpPr>
          <p:nvPr/>
        </p:nvSpPr>
        <p:spPr bwMode="auto">
          <a:xfrm>
            <a:off x="304800" y="17653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Times New Roman" panose="02020603050405020304" pitchFamily="18" charset="0"/>
                <a:cs typeface="Times New Roman" panose="02020603050405020304" pitchFamily="18" charset="0"/>
              </a:rPr>
              <a:t>  </a:t>
            </a:r>
            <a:r>
              <a:rPr lang="zh-CN" altLang="zh-CN" sz="2600" b="1">
                <a:solidFill>
                  <a:srgbClr val="0000FF"/>
                </a:solidFill>
                <a:latin typeface="Times New Roman" panose="02020603050405020304" pitchFamily="18" charset="0"/>
                <a:cs typeface="Times New Roman" panose="02020603050405020304" pitchFamily="18" charset="0"/>
              </a:rPr>
              <a:t>信息素跟踪</a:t>
            </a:r>
            <a:r>
              <a:rPr lang="zh-CN" altLang="en-US" sz="2600">
                <a:latin typeface="宋体" panose="02010600030101010101" pitchFamily="2" charset="-122"/>
              </a:rPr>
              <a:t>：</a:t>
            </a:r>
            <a:r>
              <a:rPr lang="zh-CN" altLang="zh-CN" sz="2600"/>
              <a:t>按照一定的</a:t>
            </a:r>
            <a:r>
              <a:rPr lang="zh-CN" altLang="zh-CN" sz="2600" b="1">
                <a:solidFill>
                  <a:srgbClr val="0000FF"/>
                </a:solidFill>
              </a:rPr>
              <a:t>概率</a:t>
            </a:r>
            <a:r>
              <a:rPr lang="zh-CN" altLang="zh-CN" sz="2600"/>
              <a:t>沿着信息素较强的路径觅食</a:t>
            </a:r>
            <a:r>
              <a:rPr lang="zh-CN" altLang="en-US" sz="2600">
                <a:latin typeface="宋体" panose="02010600030101010101" pitchFamily="2" charset="-122"/>
              </a:rPr>
              <a:t>。</a:t>
            </a:r>
          </a:p>
        </p:txBody>
      </p:sp>
      <p:sp>
        <p:nvSpPr>
          <p:cNvPr id="110598" name="Text Box 1035">
            <a:extLst>
              <a:ext uri="{FF2B5EF4-FFF2-40B4-BE49-F238E27FC236}">
                <a16:creationId xmlns:a16="http://schemas.microsoft.com/office/drawing/2014/main" id="{2A5FF61C-1413-5842-957B-9948A05431DE}"/>
              </a:ext>
            </a:extLst>
          </p:cNvPr>
          <p:cNvSpPr txBox="1">
            <a:spLocks noChangeArrowheads="1"/>
          </p:cNvSpPr>
          <p:nvPr/>
        </p:nvSpPr>
        <p:spPr bwMode="auto">
          <a:xfrm>
            <a:off x="304800" y="2708275"/>
            <a:ext cx="84582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zh-CN" sz="2600" b="1">
                <a:solidFill>
                  <a:srgbClr val="0000FF"/>
                </a:solidFill>
                <a:latin typeface="宋体" panose="02010600030101010101" pitchFamily="2" charset="-122"/>
              </a:rPr>
              <a:t>信息素遗留</a:t>
            </a:r>
            <a:r>
              <a:rPr lang="zh-CN" altLang="en-US" sz="2600">
                <a:latin typeface="宋体" panose="02010600030101010101" pitchFamily="2" charset="-122"/>
              </a:rPr>
              <a:t>：</a:t>
            </a:r>
            <a:r>
              <a:rPr lang="zh-CN" altLang="zh-CN" sz="2600"/>
              <a:t>会在走过的路上会释放信息素，使得在一定的范围内的其他蚂蚁能够觉察到并由此影响它们的行为</a:t>
            </a:r>
            <a:r>
              <a:rPr lang="zh-CN" altLang="en-US" sz="2600">
                <a:latin typeface="宋体" panose="02010600030101010101" pitchFamily="2" charset="-122"/>
              </a:rPr>
              <a:t>。</a:t>
            </a:r>
          </a:p>
        </p:txBody>
      </p:sp>
      <p:pic>
        <p:nvPicPr>
          <p:cNvPr id="110599" name="图片 2">
            <a:extLst>
              <a:ext uri="{FF2B5EF4-FFF2-40B4-BE49-F238E27FC236}">
                <a16:creationId xmlns:a16="http://schemas.microsoft.com/office/drawing/2014/main" id="{633E57CC-65F7-964F-9995-6120F68AF8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3786188"/>
            <a:ext cx="5187950"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0600" name="Rectangle 1033">
            <a:extLst>
              <a:ext uri="{FF2B5EF4-FFF2-40B4-BE49-F238E27FC236}">
                <a16:creationId xmlns:a16="http://schemas.microsoft.com/office/drawing/2014/main" id="{43E434AA-6752-214E-BE73-ED99B516817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a:extLst>
              <a:ext uri="{FF2B5EF4-FFF2-40B4-BE49-F238E27FC236}">
                <a16:creationId xmlns:a16="http://schemas.microsoft.com/office/drawing/2014/main" id="{DB4B9D90-B0D6-194C-BB68-7EEE77163BF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2FB0001-D0AF-C547-BD0A-EBC5DD696B6B}" type="slidenum">
              <a:rPr lang="ja-JP" altLang="en-US" sz="1800">
                <a:solidFill>
                  <a:srgbClr val="A50021"/>
                </a:solidFill>
                <a:ea typeface="MS PGothic" panose="020B0600070205080204" pitchFamily="34" charset="-128"/>
              </a:rPr>
              <a:pPr algn="r">
                <a:lnSpc>
                  <a:spcPct val="100000"/>
                </a:lnSpc>
                <a:spcBef>
                  <a:spcPct val="0"/>
                </a:spcBef>
                <a:buClrTx/>
                <a:buFontTx/>
                <a:buNone/>
              </a:pPr>
              <a:t>101</a:t>
            </a:fld>
            <a:endParaRPr lang="en-US" altLang="ja-JP" sz="1800">
              <a:solidFill>
                <a:srgbClr val="A50021"/>
              </a:solidFill>
              <a:ea typeface="MS PGothic" panose="020B0600070205080204" pitchFamily="34" charset="-128"/>
            </a:endParaRPr>
          </a:p>
        </p:txBody>
      </p:sp>
      <p:sp>
        <p:nvSpPr>
          <p:cNvPr id="111619" name="Rectangle 3">
            <a:extLst>
              <a:ext uri="{FF2B5EF4-FFF2-40B4-BE49-F238E27FC236}">
                <a16:creationId xmlns:a16="http://schemas.microsoft.com/office/drawing/2014/main" id="{67FB6D95-D72D-CB43-8DB8-DC0BBD325A70}"/>
              </a:ext>
            </a:extLst>
          </p:cNvPr>
          <p:cNvSpPr>
            <a:spLocks noGrp="1" noChangeArrowheads="1"/>
          </p:cNvSpPr>
          <p:nvPr>
            <p:ph idx="1"/>
          </p:nvPr>
        </p:nvSpPr>
        <p:spPr>
          <a:xfrm>
            <a:off x="304800" y="838200"/>
            <a:ext cx="8458200" cy="4419600"/>
          </a:xfrm>
        </p:spPr>
        <p:txBody>
          <a:bodyPr/>
          <a:lstStyle/>
          <a:p>
            <a:pPr marL="609600" indent="-609600" eaLnBrk="1" hangingPunct="1">
              <a:buClr>
                <a:schemeClr val="tx1"/>
              </a:buClr>
              <a:buFontTx/>
              <a:buNone/>
            </a:pPr>
            <a:r>
              <a:rPr lang="en-US" altLang="zh-CN" b="1">
                <a:latin typeface="Times New Roman" panose="02020603050405020304" pitchFamily="18" charset="0"/>
                <a:cs typeface="Times New Roman" panose="02020603050405020304" pitchFamily="18" charset="0"/>
              </a:rPr>
              <a:t> </a:t>
            </a:r>
            <a:endParaRPr lang="zh-CN" altLang="en-US" sz="2600">
              <a:latin typeface="Times New Roman" panose="02020603050405020304" pitchFamily="18" charset="0"/>
            </a:endParaRPr>
          </a:p>
        </p:txBody>
      </p:sp>
      <p:sp>
        <p:nvSpPr>
          <p:cNvPr id="165892" name="Text Box 4">
            <a:extLst>
              <a:ext uri="{FF2B5EF4-FFF2-40B4-BE49-F238E27FC236}">
                <a16:creationId xmlns:a16="http://schemas.microsoft.com/office/drawing/2014/main" id="{35D2792C-98DB-A448-B3E4-B45A741D885B}"/>
              </a:ext>
            </a:extLst>
          </p:cNvPr>
          <p:cNvSpPr txBox="1">
            <a:spLocks noChangeArrowheads="1"/>
          </p:cNvSpPr>
          <p:nvPr/>
        </p:nvSpPr>
        <p:spPr bwMode="auto">
          <a:xfrm>
            <a:off x="214313" y="984250"/>
            <a:ext cx="8429625" cy="437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）环境</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有障碍物、有其他蚂蚁、有信息素。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）觅食规则</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范围内寻找是否有食物，否则看是否有信息素，每只蚂蚁都会以小概率犯错。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）移动规则</a:t>
            </a:r>
            <a:r>
              <a:rPr lang="zh-CN" altLang="en-US" sz="2400" b="1">
                <a:solidFill>
                  <a:schemeClr val="folHlink"/>
                </a:solidFill>
                <a:latin typeface="Times New Roman" panose="02020603050405020304" pitchFamily="18" charset="0"/>
              </a:rPr>
              <a:t>：</a:t>
            </a:r>
            <a:r>
              <a:rPr lang="zh-CN" altLang="en-US" sz="2400">
                <a:latin typeface="Times New Roman" panose="02020603050405020304" pitchFamily="18" charset="0"/>
              </a:rPr>
              <a:t>都朝信息素最多的方向移动，无信息素则继续朝原方向移动，且有随机的小的扰动，有记忆性。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4</a:t>
            </a:r>
            <a:r>
              <a:rPr lang="zh-CN" altLang="en-US" sz="2400" b="1">
                <a:solidFill>
                  <a:srgbClr val="0000FF"/>
                </a:solidFill>
                <a:latin typeface="Times New Roman" panose="02020603050405020304" pitchFamily="18" charset="0"/>
              </a:rPr>
              <a:t>）避障规则：</a:t>
            </a:r>
            <a:r>
              <a:rPr lang="zh-CN" altLang="en-US" sz="2400">
                <a:latin typeface="Times New Roman" panose="02020603050405020304" pitchFamily="18" charset="0"/>
              </a:rPr>
              <a:t>移动的方向如有障碍物挡住，蚂蚁会随机选择另一个方向。</a:t>
            </a:r>
            <a:endParaRPr lang="en-US" altLang="zh-CN" sz="2400">
              <a:latin typeface="Times New Roman" panose="02020603050405020304" pitchFamily="18" charset="0"/>
            </a:endParaRPr>
          </a:p>
          <a:p>
            <a:pPr eaLnBrk="1" hangingPunct="1">
              <a:buClr>
                <a:schemeClr val="tx1"/>
              </a:buClr>
              <a:buFont typeface="Wingdings" pitchFamily="2" charset="2"/>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5</a:t>
            </a:r>
            <a:r>
              <a:rPr lang="zh-CN" altLang="en-US" sz="2400" b="1">
                <a:solidFill>
                  <a:srgbClr val="0000FF"/>
                </a:solidFill>
                <a:latin typeface="Times New Roman" panose="02020603050405020304" pitchFamily="18" charset="0"/>
              </a:rPr>
              <a:t>）信息素规则：</a:t>
            </a:r>
            <a:r>
              <a:rPr lang="zh-CN" altLang="en-US" sz="2400">
                <a:latin typeface="Times New Roman" panose="02020603050405020304" pitchFamily="18" charset="0"/>
              </a:rPr>
              <a:t>越靠近食物播撒的信息素越多，越离开食物播撒的信息素越少。</a:t>
            </a:r>
            <a:endParaRPr lang="en-US" altLang="zh-CN" sz="2400">
              <a:latin typeface="Times New Roman" panose="02020603050405020304" pitchFamily="18" charset="0"/>
            </a:endParaRPr>
          </a:p>
        </p:txBody>
      </p:sp>
      <p:sp>
        <p:nvSpPr>
          <p:cNvPr id="111621" name="Rectangle 1033">
            <a:extLst>
              <a:ext uri="{FF2B5EF4-FFF2-40B4-BE49-F238E27FC236}">
                <a16:creationId xmlns:a16="http://schemas.microsoft.com/office/drawing/2014/main" id="{2C962B35-E117-1147-8030-7E2807408BD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a:extLst>
              <a:ext uri="{FF2B5EF4-FFF2-40B4-BE49-F238E27FC236}">
                <a16:creationId xmlns:a16="http://schemas.microsoft.com/office/drawing/2014/main" id="{DFBE27AE-D85F-A449-A71E-7F47B73D5E2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F8DECC-E1A7-9A42-882B-E0E23901B6E4}" type="slidenum">
              <a:rPr lang="ja-JP" altLang="en-US" sz="1800">
                <a:solidFill>
                  <a:srgbClr val="A50021"/>
                </a:solidFill>
                <a:ea typeface="MS PGothic" panose="020B0600070205080204" pitchFamily="34" charset="-128"/>
              </a:rPr>
              <a:pPr algn="r">
                <a:lnSpc>
                  <a:spcPct val="100000"/>
                </a:lnSpc>
                <a:spcBef>
                  <a:spcPct val="0"/>
                </a:spcBef>
                <a:buClrTx/>
                <a:buFontTx/>
                <a:buNone/>
              </a:pPr>
              <a:t>102</a:t>
            </a:fld>
            <a:endParaRPr lang="en-US" altLang="ja-JP" sz="1800">
              <a:solidFill>
                <a:srgbClr val="A50021"/>
              </a:solidFill>
              <a:ea typeface="MS PGothic" panose="020B0600070205080204" pitchFamily="34" charset="-128"/>
            </a:endParaRPr>
          </a:p>
        </p:txBody>
      </p:sp>
      <p:sp>
        <p:nvSpPr>
          <p:cNvPr id="25604" name="Rectangle 3">
            <a:extLst>
              <a:ext uri="{FF2B5EF4-FFF2-40B4-BE49-F238E27FC236}">
                <a16:creationId xmlns:a16="http://schemas.microsoft.com/office/drawing/2014/main" id="{FD408765-4ACA-E04B-A4EE-EEA8E8EE9815}"/>
              </a:ext>
            </a:extLst>
          </p:cNvPr>
          <p:cNvSpPr>
            <a:spLocks noGrp="1" noChangeArrowheads="1"/>
          </p:cNvSpPr>
          <p:nvPr>
            <p:ph type="body" idx="1"/>
          </p:nvPr>
        </p:nvSpPr>
        <p:spPr>
          <a:xfrm>
            <a:off x="538163" y="1066800"/>
            <a:ext cx="8642350" cy="5400675"/>
          </a:xfrm>
        </p:spPr>
        <p:txBody>
          <a:bodyPr/>
          <a:lstStyle/>
          <a:p>
            <a:pPr eaLnBrk="1" hangingPunct="1">
              <a:buSzPct val="60000"/>
              <a:buFontTx/>
              <a:buBlip>
                <a:blip r:embed="rId3"/>
              </a:buBlip>
            </a:pPr>
            <a:r>
              <a:rPr lang="en-US" altLang="zh-CN" b="1">
                <a:latin typeface="Times New Roman" panose="02020603050405020304" pitchFamily="18" charset="0"/>
              </a:rPr>
              <a:t>6.7.1  </a:t>
            </a:r>
            <a:r>
              <a:rPr lang="zh-CN" altLang="en-US" b="1">
                <a:latin typeface="Times New Roman" panose="02020603050405020304" pitchFamily="18" charset="0"/>
              </a:rPr>
              <a:t>基本蚁群算法模型</a:t>
            </a:r>
            <a:endParaRPr lang="en-US" altLang="zh-CN" b="1">
              <a:latin typeface="Times New Roman" panose="02020603050405020304" pitchFamily="18" charset="0"/>
            </a:endParaRPr>
          </a:p>
          <a:p>
            <a:pPr eaLnBrk="1" hangingPunct="1">
              <a:buSzPct val="60000"/>
              <a:buFontTx/>
              <a:buBlip>
                <a:blip r:embed="rId3"/>
              </a:buBlip>
            </a:pPr>
            <a:r>
              <a:rPr lang="en-US" altLang="zh-CN" b="1">
                <a:latin typeface="Times New Roman" panose="02020603050405020304" pitchFamily="18" charset="0"/>
              </a:rPr>
              <a:t>6.7.2  </a:t>
            </a:r>
            <a:r>
              <a:rPr lang="zh-CN" altLang="en-US" b="1">
                <a:latin typeface="Times New Roman" panose="02020603050405020304" pitchFamily="18" charset="0"/>
              </a:rPr>
              <a:t>蚁群算法的参数选择</a:t>
            </a:r>
            <a:endParaRPr lang="en-US" altLang="zh-CN" b="1">
              <a:latin typeface="Times New Roman" panose="02020603050405020304" pitchFamily="18" charset="0"/>
            </a:endParaRPr>
          </a:p>
          <a:p>
            <a:pPr eaLnBrk="1" hangingPunct="1">
              <a:buSzPct val="60000"/>
              <a:buFont typeface="Wingdings" pitchFamily="2" charset="2"/>
              <a:buBlip>
                <a:blip r:embed="rId3"/>
              </a:buBlip>
            </a:pPr>
            <a:r>
              <a:rPr lang="en-US" altLang="zh-CN" b="1">
                <a:latin typeface="Times New Roman" panose="02020603050405020304" pitchFamily="18" charset="0"/>
              </a:rPr>
              <a:t>6.7.3  </a:t>
            </a:r>
            <a:r>
              <a:rPr lang="zh-CN" altLang="en-US" b="1">
                <a:latin typeface="Times New Roman" panose="02020603050405020304" pitchFamily="18" charset="0"/>
              </a:rPr>
              <a:t>蚁群算法的应用</a:t>
            </a:r>
            <a:endParaRPr lang="en-US" altLang="zh-CN" b="1">
              <a:latin typeface="Times New Roman" panose="02020603050405020304" pitchFamily="18" charset="0"/>
            </a:endParaRPr>
          </a:p>
          <a:p>
            <a:pPr eaLnBrk="1" hangingPunct="1">
              <a:buSzPct val="60000"/>
              <a:buFontTx/>
              <a:buBlip>
                <a:blip r:embed="rId3"/>
              </a:buBlip>
            </a:pPr>
            <a:endParaRPr lang="en-US" altLang="zh-CN" b="1">
              <a:latin typeface="Times New Roman" panose="02020603050405020304" pitchFamily="18" charset="0"/>
            </a:endParaRPr>
          </a:p>
          <a:p>
            <a:pPr eaLnBrk="1" hangingPunct="1">
              <a:buSzPct val="60000"/>
              <a:buFont typeface="Wingdings" pitchFamily="2" charset="2"/>
              <a:buNone/>
            </a:pPr>
            <a:endParaRPr lang="zh-CN" altLang="en-US" b="1">
              <a:latin typeface="Times New Roman" panose="02020603050405020304" pitchFamily="18" charset="0"/>
            </a:endParaRPr>
          </a:p>
        </p:txBody>
      </p:sp>
      <p:sp>
        <p:nvSpPr>
          <p:cNvPr id="112644" name="Rectangle 1033">
            <a:extLst>
              <a:ext uri="{FF2B5EF4-FFF2-40B4-BE49-F238E27FC236}">
                <a16:creationId xmlns:a16="http://schemas.microsoft.com/office/drawing/2014/main" id="{4605A205-84E4-8B40-A60C-80F6AB62569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Tree>
  </p:cSld>
  <p:clrMapOvr>
    <a:masterClrMapping/>
  </p:clrMapOvr>
  <p:transition>
    <p:random/>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a:extLst>
              <a:ext uri="{FF2B5EF4-FFF2-40B4-BE49-F238E27FC236}">
                <a16:creationId xmlns:a16="http://schemas.microsoft.com/office/drawing/2014/main" id="{F21AF3E2-6D61-DA46-8295-08843E693F7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3827C03-2791-AE4B-81B7-CEF0500A490E}" type="slidenum">
              <a:rPr lang="ja-JP" altLang="en-US" sz="1800">
                <a:solidFill>
                  <a:srgbClr val="A50021"/>
                </a:solidFill>
                <a:ea typeface="MS PGothic" panose="020B0600070205080204" pitchFamily="34" charset="-128"/>
              </a:rPr>
              <a:pPr algn="r">
                <a:lnSpc>
                  <a:spcPct val="100000"/>
                </a:lnSpc>
                <a:spcBef>
                  <a:spcPct val="0"/>
                </a:spcBef>
                <a:buClrTx/>
                <a:buFontTx/>
                <a:buNone/>
              </a:pPr>
              <a:t>103</a:t>
            </a:fld>
            <a:endParaRPr lang="en-US" altLang="ja-JP" sz="1800">
              <a:solidFill>
                <a:srgbClr val="A50021"/>
              </a:solidFill>
              <a:ea typeface="MS PGothic" panose="020B0600070205080204" pitchFamily="34" charset="-128"/>
            </a:endParaRPr>
          </a:p>
        </p:txBody>
      </p:sp>
      <p:sp>
        <p:nvSpPr>
          <p:cNvPr id="114691" name="Rectangle 2">
            <a:extLst>
              <a:ext uri="{FF2B5EF4-FFF2-40B4-BE49-F238E27FC236}">
                <a16:creationId xmlns:a16="http://schemas.microsoft.com/office/drawing/2014/main" id="{498F2569-8526-664B-B856-ED7786D06E77}"/>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p>
        </p:txBody>
      </p:sp>
      <p:sp>
        <p:nvSpPr>
          <p:cNvPr id="114692" name="Rectangle 3">
            <a:extLst>
              <a:ext uri="{FF2B5EF4-FFF2-40B4-BE49-F238E27FC236}">
                <a16:creationId xmlns:a16="http://schemas.microsoft.com/office/drawing/2014/main" id="{C189EBF4-176C-BA4D-B06E-BE4DF37FFD55}"/>
              </a:ext>
            </a:extLst>
          </p:cNvPr>
          <p:cNvSpPr>
            <a:spLocks noGrp="1" noChangeArrowheads="1"/>
          </p:cNvSpPr>
          <p:nvPr>
            <p:ph idx="1"/>
          </p:nvPr>
        </p:nvSpPr>
        <p:spPr>
          <a:xfrm>
            <a:off x="250825" y="836613"/>
            <a:ext cx="8839200" cy="647700"/>
          </a:xfrm>
        </p:spPr>
        <p:txBody>
          <a:bodyPr/>
          <a:lstStyle/>
          <a:p>
            <a:pPr marL="609600" indent="-609600" eaLnBrk="1" hangingPunct="1">
              <a:buClr>
                <a:schemeClr val="tx1"/>
              </a:buClr>
              <a:buFontTx/>
              <a:buNone/>
            </a:pPr>
            <a:r>
              <a:rPr lang="zh-CN" altLang="en-US" sz="2600" b="1">
                <a:latin typeface="Times New Roman" panose="02020603050405020304" pitchFamily="18" charset="0"/>
              </a:rPr>
              <a:t>蚁群优化算法的第一个应用是著名的旅行商问题。</a:t>
            </a:r>
            <a:endParaRPr lang="en-US" altLang="zh-CN" sz="2600">
              <a:latin typeface="Times New Roman" panose="02020603050405020304" pitchFamily="18" charset="0"/>
            </a:endParaRPr>
          </a:p>
        </p:txBody>
      </p:sp>
      <p:sp>
        <p:nvSpPr>
          <p:cNvPr id="114693" name="Rectangle 8">
            <a:extLst>
              <a:ext uri="{FF2B5EF4-FFF2-40B4-BE49-F238E27FC236}">
                <a16:creationId xmlns:a16="http://schemas.microsoft.com/office/drawing/2014/main" id="{A3EBE385-B085-934C-9B4F-2B47AF98D858}"/>
              </a:ext>
            </a:extLst>
          </p:cNvPr>
          <p:cNvSpPr>
            <a:spLocks noChangeArrowheads="1"/>
          </p:cNvSpPr>
          <p:nvPr/>
        </p:nvSpPr>
        <p:spPr bwMode="auto">
          <a:xfrm>
            <a:off x="3405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4" name="Rectangle 11">
            <a:extLst>
              <a:ext uri="{FF2B5EF4-FFF2-40B4-BE49-F238E27FC236}">
                <a16:creationId xmlns:a16="http://schemas.microsoft.com/office/drawing/2014/main" id="{0C98E741-0F15-524B-94E4-D65F345E92BA}"/>
              </a:ext>
            </a:extLst>
          </p:cNvPr>
          <p:cNvSpPr>
            <a:spLocks noChangeArrowheads="1"/>
          </p:cNvSpPr>
          <p:nvPr/>
        </p:nvSpPr>
        <p:spPr bwMode="auto">
          <a:xfrm>
            <a:off x="33718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5" name="Rectangle 14">
            <a:extLst>
              <a:ext uri="{FF2B5EF4-FFF2-40B4-BE49-F238E27FC236}">
                <a16:creationId xmlns:a16="http://schemas.microsoft.com/office/drawing/2014/main" id="{8C8694DE-D20C-5F48-AE98-D765D452D52B}"/>
              </a:ext>
            </a:extLst>
          </p:cNvPr>
          <p:cNvSpPr>
            <a:spLocks noChangeArrowheads="1"/>
          </p:cNvSpPr>
          <p:nvPr/>
        </p:nvSpPr>
        <p:spPr bwMode="auto">
          <a:xfrm>
            <a:off x="3338513"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7407" name="AutoShape 15">
            <a:extLst>
              <a:ext uri="{FF2B5EF4-FFF2-40B4-BE49-F238E27FC236}">
                <a16:creationId xmlns:a16="http://schemas.microsoft.com/office/drawing/2014/main" id="{E8E00477-B75A-CA42-BF13-1043C1E9FB84}"/>
              </a:ext>
            </a:extLst>
          </p:cNvPr>
          <p:cNvSpPr>
            <a:spLocks noChangeArrowheads="1"/>
          </p:cNvSpPr>
          <p:nvPr/>
        </p:nvSpPr>
        <p:spPr bwMode="auto">
          <a:xfrm>
            <a:off x="77788" y="2147888"/>
            <a:ext cx="461962" cy="2073275"/>
          </a:xfrm>
          <a:prstGeom prst="curvedRightArrow">
            <a:avLst>
              <a:gd name="adj1" fmla="val 68525"/>
              <a:gd name="adj2" fmla="val 137008"/>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4697" name="Rectangle 26">
            <a:extLst>
              <a:ext uri="{FF2B5EF4-FFF2-40B4-BE49-F238E27FC236}">
                <a16:creationId xmlns:a16="http://schemas.microsoft.com/office/drawing/2014/main" id="{3195150F-141E-A244-AFE4-A859DB7795C8}"/>
              </a:ext>
            </a:extLst>
          </p:cNvPr>
          <p:cNvSpPr>
            <a:spLocks noChangeArrowheads="1"/>
          </p:cNvSpPr>
          <p:nvPr/>
        </p:nvSpPr>
        <p:spPr bwMode="auto">
          <a:xfrm>
            <a:off x="1644650" y="5084763"/>
            <a:ext cx="1752600" cy="1296987"/>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400" b="1">
                <a:latin typeface="宋体" panose="02010600030101010101" pitchFamily="2" charset="-122"/>
              </a:rPr>
              <a:t>旅行商问题</a:t>
            </a:r>
          </a:p>
        </p:txBody>
      </p:sp>
      <p:grpSp>
        <p:nvGrpSpPr>
          <p:cNvPr id="2" name="Group 28">
            <a:extLst>
              <a:ext uri="{FF2B5EF4-FFF2-40B4-BE49-F238E27FC236}">
                <a16:creationId xmlns:a16="http://schemas.microsoft.com/office/drawing/2014/main" id="{D89A14C2-08A3-0242-AB00-5D699A306728}"/>
              </a:ext>
            </a:extLst>
          </p:cNvPr>
          <p:cNvGrpSpPr>
            <a:grpSpLocks/>
          </p:cNvGrpSpPr>
          <p:nvPr/>
        </p:nvGrpSpPr>
        <p:grpSpPr bwMode="auto">
          <a:xfrm>
            <a:off x="3619500" y="5314950"/>
            <a:ext cx="1600200" cy="815975"/>
            <a:chOff x="2688" y="2750"/>
            <a:chExt cx="1008" cy="514"/>
          </a:xfrm>
        </p:grpSpPr>
        <p:sp>
          <p:nvSpPr>
            <p:cNvPr id="114702" name="AutoShape 23">
              <a:extLst>
                <a:ext uri="{FF2B5EF4-FFF2-40B4-BE49-F238E27FC236}">
                  <a16:creationId xmlns:a16="http://schemas.microsoft.com/office/drawing/2014/main" id="{CFD201E0-C111-8D48-8F79-1FD389DC6B0C}"/>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14703" name="Text Box 24">
              <a:extLst>
                <a:ext uri="{FF2B5EF4-FFF2-40B4-BE49-F238E27FC236}">
                  <a16:creationId xmlns:a16="http://schemas.microsoft.com/office/drawing/2014/main" id="{89D14E17-6437-0D49-9341-CEA47B283057}"/>
                </a:ext>
              </a:extLst>
            </p:cNvPr>
            <p:cNvSpPr txBox="1">
              <a:spLocks noChangeArrowheads="1"/>
            </p:cNvSpPr>
            <p:nvPr/>
          </p:nvSpPr>
          <p:spPr bwMode="auto">
            <a:xfrm>
              <a:off x="2889" y="2750"/>
              <a:ext cx="5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a:solidFill>
                    <a:srgbClr val="0000FF"/>
                  </a:solidFill>
                  <a:latin typeface="宋体" panose="02010600030101010101" pitchFamily="2" charset="-122"/>
                </a:rPr>
                <a:t>阐明</a:t>
              </a:r>
              <a:r>
                <a:rPr lang="zh-CN" altLang="en-US" sz="2000">
                  <a:latin typeface="宋体" panose="02010600030101010101" pitchFamily="2" charset="-122"/>
                </a:rPr>
                <a:t> </a:t>
              </a:r>
            </a:p>
          </p:txBody>
        </p:sp>
      </p:grpSp>
      <p:sp>
        <p:nvSpPr>
          <p:cNvPr id="114699" name="Rectangle 26">
            <a:extLst>
              <a:ext uri="{FF2B5EF4-FFF2-40B4-BE49-F238E27FC236}">
                <a16:creationId xmlns:a16="http://schemas.microsoft.com/office/drawing/2014/main" id="{D1173D72-BA04-4E4E-8A94-C3CF9A2C1D79}"/>
              </a:ext>
            </a:extLst>
          </p:cNvPr>
          <p:cNvSpPr>
            <a:spLocks noChangeArrowheads="1"/>
          </p:cNvSpPr>
          <p:nvPr/>
        </p:nvSpPr>
        <p:spPr bwMode="auto">
          <a:xfrm>
            <a:off x="5340350" y="5122863"/>
            <a:ext cx="2039938" cy="129540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400" b="1">
                <a:latin typeface="宋体" panose="02010600030101010101" pitchFamily="2" charset="-122"/>
              </a:rPr>
              <a:t>蚁群系统模型</a:t>
            </a:r>
          </a:p>
        </p:txBody>
      </p:sp>
      <p:sp>
        <p:nvSpPr>
          <p:cNvPr id="29" name="Text Box 9">
            <a:extLst>
              <a:ext uri="{FF2B5EF4-FFF2-40B4-BE49-F238E27FC236}">
                <a16:creationId xmlns:a16="http://schemas.microsoft.com/office/drawing/2014/main" id="{45681FB8-76B1-E54F-9A45-529496F289C7}"/>
              </a:ext>
            </a:extLst>
          </p:cNvPr>
          <p:cNvSpPr txBox="1">
            <a:spLocks noChangeArrowheads="1"/>
          </p:cNvSpPr>
          <p:nvPr/>
        </p:nvSpPr>
        <p:spPr bwMode="auto">
          <a:xfrm>
            <a:off x="539750" y="1557338"/>
            <a:ext cx="8247063"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zh-CN" altLang="en-US" sz="2400" b="1">
                <a:solidFill>
                  <a:srgbClr val="0000FF"/>
                </a:solidFill>
                <a:latin typeface="Times New Roman" panose="02020603050405020304" pitchFamily="18" charset="0"/>
                <a:cs typeface="Times New Roman" panose="02020603050405020304" pitchFamily="18" charset="0"/>
              </a:rPr>
              <a:t>旅行商问题（</a:t>
            </a:r>
            <a:r>
              <a:rPr lang="en-US" altLang="zh-CN" sz="2400" b="1">
                <a:solidFill>
                  <a:srgbClr val="0000FF"/>
                </a:solidFill>
                <a:latin typeface="Times New Roman" panose="02020603050405020304" pitchFamily="18" charset="0"/>
                <a:cs typeface="Times New Roman" panose="02020603050405020304" pitchFamily="18" charset="0"/>
              </a:rPr>
              <a:t>Traveling Salesman Problem</a:t>
            </a:r>
            <a:r>
              <a:rPr lang="zh-CN" altLang="en-US" sz="2400" b="1">
                <a:solidFill>
                  <a:srgbClr val="0000FF"/>
                </a:solidFill>
                <a:latin typeface="Times New Roman" panose="02020603050405020304" pitchFamily="18" charset="0"/>
                <a:cs typeface="Times New Roman" panose="02020603050405020304" pitchFamily="18" charset="0"/>
              </a:rPr>
              <a:t>，</a:t>
            </a:r>
            <a:r>
              <a:rPr lang="en-US" altLang="zh-CN" sz="2400" b="1">
                <a:solidFill>
                  <a:srgbClr val="0000FF"/>
                </a:solidFill>
                <a:latin typeface="Times New Roman" panose="02020603050405020304" pitchFamily="18" charset="0"/>
                <a:cs typeface="Times New Roman" panose="02020603050405020304" pitchFamily="18" charset="0"/>
              </a:rPr>
              <a:t>TSP</a:t>
            </a:r>
            <a:r>
              <a:rPr lang="zh-CN" altLang="en-US" sz="2400" b="1">
                <a:solidFill>
                  <a:srgbClr val="0000FF"/>
                </a:solidFill>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a:t>
            </a:r>
          </a:p>
          <a:p>
            <a:pPr eaLnBrk="1" hangingPunct="1">
              <a:buClrTx/>
              <a:buFontTx/>
              <a:buNone/>
            </a:pPr>
            <a:r>
              <a:rPr lang="zh-CN" altLang="en-US" sz="2400"/>
              <a:t>在寻求单一旅行者由起点出发，通过所有给定的需求点之后，最后再回到原点的最小路径成本。</a:t>
            </a:r>
            <a:endParaRPr lang="zh-CN" altLang="en-US" sz="2400">
              <a:latin typeface="宋体" panose="02010600030101010101" pitchFamily="2" charset="-122"/>
            </a:endParaRPr>
          </a:p>
        </p:txBody>
      </p:sp>
      <p:sp>
        <p:nvSpPr>
          <p:cNvPr id="30" name="Text Box 9">
            <a:extLst>
              <a:ext uri="{FF2B5EF4-FFF2-40B4-BE49-F238E27FC236}">
                <a16:creationId xmlns:a16="http://schemas.microsoft.com/office/drawing/2014/main" id="{31831E6F-6339-6D4F-A670-2BBA2A8722CC}"/>
              </a:ext>
            </a:extLst>
          </p:cNvPr>
          <p:cNvSpPr txBox="1">
            <a:spLocks noChangeArrowheads="1"/>
          </p:cNvSpPr>
          <p:nvPr/>
        </p:nvSpPr>
        <p:spPr bwMode="auto">
          <a:xfrm>
            <a:off x="539750" y="3302000"/>
            <a:ext cx="8247063"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zh-CN" altLang="en-US" sz="2400" b="1">
                <a:solidFill>
                  <a:srgbClr val="0000FF"/>
                </a:solidFill>
                <a:latin typeface="Times New Roman" panose="02020603050405020304" pitchFamily="18" charset="0"/>
                <a:cs typeface="Times New Roman" panose="02020603050405020304" pitchFamily="18" charset="0"/>
              </a:rPr>
              <a:t>蚂蚁搜索食物的过程 </a:t>
            </a:r>
            <a:r>
              <a:rPr lang="zh-CN" altLang="en-US" sz="2400">
                <a:solidFill>
                  <a:srgbClr val="0000FF"/>
                </a:solidFill>
                <a:latin typeface="Times New Roman" panose="02020603050405020304" pitchFamily="18" charset="0"/>
                <a:cs typeface="Times New Roman" panose="02020603050405020304" pitchFamily="18" charset="0"/>
              </a:rPr>
              <a:t>：</a:t>
            </a:r>
          </a:p>
          <a:p>
            <a:pPr eaLnBrk="1" hangingPunct="1">
              <a:buClrTx/>
              <a:buFontTx/>
              <a:buNone/>
            </a:pPr>
            <a:r>
              <a:rPr lang="zh-CN" altLang="en-US" sz="2400"/>
              <a:t>通过个体之间的信息交流与相互协作最终找到从蚁穴到食物源的最短路径。</a:t>
            </a:r>
            <a:endParaRPr lang="zh-CN" altLang="en-US" sz="2400">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withEffect">
                                  <p:stCondLst>
                                    <p:cond delay="0"/>
                                  </p:stCondLst>
                                  <p:childTnLst>
                                    <p:set>
                                      <p:cBhvr>
                                        <p:cTn id="6" dur="1" fill="hold">
                                          <p:stCondLst>
                                            <p:cond delay="0"/>
                                          </p:stCondLst>
                                        </p:cTn>
                                        <p:tgtEl>
                                          <p:spTgt spid="187407"/>
                                        </p:tgtEl>
                                        <p:attrNameLst>
                                          <p:attrName>style.visibility</p:attrName>
                                        </p:attrNameLst>
                                      </p:cBhvr>
                                      <p:to>
                                        <p:strVal val="visible"/>
                                      </p:to>
                                    </p:set>
                                    <p:anim calcmode="lin" valueType="num">
                                      <p:cBhvr>
                                        <p:cTn id="7" dur="500" fill="hold"/>
                                        <p:tgtEl>
                                          <p:spTgt spid="187407"/>
                                        </p:tgtEl>
                                        <p:attrNameLst>
                                          <p:attrName>ppt_x</p:attrName>
                                        </p:attrNameLst>
                                      </p:cBhvr>
                                      <p:tavLst>
                                        <p:tav tm="0">
                                          <p:val>
                                            <p:strVal val="#ppt_x"/>
                                          </p:val>
                                        </p:tav>
                                        <p:tav tm="100000">
                                          <p:val>
                                            <p:strVal val="#ppt_x"/>
                                          </p:val>
                                        </p:tav>
                                      </p:tavLst>
                                    </p:anim>
                                    <p:anim calcmode="lin" valueType="num">
                                      <p:cBhvr>
                                        <p:cTn id="8" dur="500" fill="hold"/>
                                        <p:tgtEl>
                                          <p:spTgt spid="187407"/>
                                        </p:tgtEl>
                                        <p:attrNameLst>
                                          <p:attrName>ppt_y</p:attrName>
                                        </p:attrNameLst>
                                      </p:cBhvr>
                                      <p:tavLst>
                                        <p:tav tm="0">
                                          <p:val>
                                            <p:strVal val="#ppt_y-#ppt_h/2"/>
                                          </p:val>
                                        </p:tav>
                                        <p:tav tm="100000">
                                          <p:val>
                                            <p:strVal val="#ppt_y"/>
                                          </p:val>
                                        </p:tav>
                                      </p:tavLst>
                                    </p:anim>
                                    <p:anim calcmode="lin" valueType="num">
                                      <p:cBhvr>
                                        <p:cTn id="9" dur="500" fill="hold"/>
                                        <p:tgtEl>
                                          <p:spTgt spid="187407"/>
                                        </p:tgtEl>
                                        <p:attrNameLst>
                                          <p:attrName>ppt_w</p:attrName>
                                        </p:attrNameLst>
                                      </p:cBhvr>
                                      <p:tavLst>
                                        <p:tav tm="0">
                                          <p:val>
                                            <p:strVal val="#ppt_w"/>
                                          </p:val>
                                        </p:tav>
                                        <p:tav tm="100000">
                                          <p:val>
                                            <p:strVal val="#ppt_w"/>
                                          </p:val>
                                        </p:tav>
                                      </p:tavLst>
                                    </p:anim>
                                    <p:anim calcmode="lin" valueType="num">
                                      <p:cBhvr>
                                        <p:cTn id="10" dur="500" fill="hold"/>
                                        <p:tgtEl>
                                          <p:spTgt spid="18740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500" fill="hold"/>
                                        <p:tgtEl>
                                          <p:spTgt spid="2"/>
                                        </p:tgtEl>
                                        <p:attrNameLst>
                                          <p:attrName>ppt_x</p:attrName>
                                        </p:attrNameLst>
                                      </p:cBhvr>
                                      <p:tavLst>
                                        <p:tav tm="0">
                                          <p:val>
                                            <p:strVal val="#ppt_x-#ppt_w/2"/>
                                          </p:val>
                                        </p:tav>
                                        <p:tav tm="100000">
                                          <p:val>
                                            <p:strVal val="#ppt_x"/>
                                          </p:val>
                                        </p:tav>
                                      </p:tavLst>
                                    </p:anim>
                                    <p:anim calcmode="lin" valueType="num">
                                      <p:cBhvr>
                                        <p:cTn id="16" dur="500" fill="hold"/>
                                        <p:tgtEl>
                                          <p:spTgt spid="2"/>
                                        </p:tgtEl>
                                        <p:attrNameLst>
                                          <p:attrName>ppt_y</p:attrName>
                                        </p:attrNameLst>
                                      </p:cBhvr>
                                      <p:tavLst>
                                        <p:tav tm="0">
                                          <p:val>
                                            <p:strVal val="#ppt_y"/>
                                          </p:val>
                                        </p:tav>
                                        <p:tav tm="100000">
                                          <p:val>
                                            <p:strVal val="#ppt_y"/>
                                          </p:val>
                                        </p:tav>
                                      </p:tavLst>
                                    </p:anim>
                                    <p:anim calcmode="lin" valueType="num">
                                      <p:cBhvr>
                                        <p:cTn id="17" dur="500" fill="hold"/>
                                        <p:tgtEl>
                                          <p:spTgt spid="2"/>
                                        </p:tgtEl>
                                        <p:attrNameLst>
                                          <p:attrName>ppt_w</p:attrName>
                                        </p:attrNameLst>
                                      </p:cBhvr>
                                      <p:tavLst>
                                        <p:tav tm="0">
                                          <p:val>
                                            <p:fltVal val="0"/>
                                          </p:val>
                                        </p:tav>
                                        <p:tav tm="100000">
                                          <p:val>
                                            <p:strVal val="#ppt_w"/>
                                          </p:val>
                                        </p:tav>
                                      </p:tavLst>
                                    </p:anim>
                                    <p:anim calcmode="lin" valueType="num">
                                      <p:cBhvr>
                                        <p:cTn id="18" dur="500" fill="hold"/>
                                        <p:tgtEl>
                                          <p:spTgt spid="2"/>
                                        </p:tgtEl>
                                        <p:attrNameLst>
                                          <p:attrName>ppt_h</p:attrName>
                                        </p:attrNameLst>
                                      </p:cBhvr>
                                      <p:tavLst>
                                        <p:tav tm="0">
                                          <p:val>
                                            <p:strVal val="#ppt_h"/>
                                          </p:val>
                                        </p:tav>
                                        <p:tav tm="100000">
                                          <p:val>
                                            <p:strVal val="#ppt_h"/>
                                          </p:val>
                                        </p:tav>
                                      </p:tavLst>
                                    </p:anim>
                                  </p:childTnLst>
                                </p:cTn>
                              </p:par>
                              <p:par>
                                <p:cTn id="19" presetID="2" presetClass="entr" presetSubtype="8"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additive="base">
                                        <p:cTn id="21" dur="500" fill="hold"/>
                                        <p:tgtEl>
                                          <p:spTgt spid="29"/>
                                        </p:tgtEl>
                                        <p:attrNameLst>
                                          <p:attrName>ppt_x</p:attrName>
                                        </p:attrNameLst>
                                      </p:cBhvr>
                                      <p:tavLst>
                                        <p:tav tm="0">
                                          <p:val>
                                            <p:strVal val="0-#ppt_w/2"/>
                                          </p:val>
                                        </p:tav>
                                        <p:tav tm="100000">
                                          <p:val>
                                            <p:strVal val="#ppt_x"/>
                                          </p:val>
                                        </p:tav>
                                      </p:tavLst>
                                    </p:anim>
                                    <p:anim calcmode="lin" valueType="num">
                                      <p:cBhvr additive="base">
                                        <p:cTn id="22" dur="500" fill="hold"/>
                                        <p:tgtEl>
                                          <p:spTgt spid="29"/>
                                        </p:tgtEl>
                                        <p:attrNameLst>
                                          <p:attrName>ppt_y</p:attrName>
                                        </p:attrNameLst>
                                      </p:cBhvr>
                                      <p:tavLst>
                                        <p:tav tm="0">
                                          <p:val>
                                            <p:strVal val="#ppt_y"/>
                                          </p:val>
                                        </p:tav>
                                        <p:tav tm="100000">
                                          <p:val>
                                            <p:strVal val="#ppt_y"/>
                                          </p:val>
                                        </p:tav>
                                      </p:tavLst>
                                    </p:anim>
                                  </p:childTnLst>
                                </p:cTn>
                              </p:par>
                              <p:par>
                                <p:cTn id="23" presetID="2" presetClass="entr" presetSubtype="8"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7" grpId="0" animBg="1"/>
      <p:bldP spid="29" grpId="0" animBg="1" autoUpdateAnimBg="0"/>
      <p:bldP spid="30"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3">
            <a:extLst>
              <a:ext uri="{FF2B5EF4-FFF2-40B4-BE49-F238E27FC236}">
                <a16:creationId xmlns:a16="http://schemas.microsoft.com/office/drawing/2014/main" id="{4C50E21D-571C-9F4D-B1CC-A3EF85B0F0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5AEA9D3-062A-634D-B23D-5E5287E1CC77}" type="slidenum">
              <a:rPr lang="ja-JP" altLang="en-US" sz="1800">
                <a:solidFill>
                  <a:srgbClr val="A50021"/>
                </a:solidFill>
                <a:ea typeface="MS PGothic" panose="020B0600070205080204" pitchFamily="34" charset="-128"/>
              </a:rPr>
              <a:pPr algn="r">
                <a:lnSpc>
                  <a:spcPct val="100000"/>
                </a:lnSpc>
                <a:spcBef>
                  <a:spcPct val="0"/>
                </a:spcBef>
                <a:buClrTx/>
                <a:buFontTx/>
                <a:buNone/>
              </a:pPr>
              <a:t>104</a:t>
            </a:fld>
            <a:endParaRPr lang="en-US" altLang="ja-JP" sz="1800">
              <a:solidFill>
                <a:srgbClr val="A50021"/>
              </a:solidFill>
              <a:ea typeface="MS PGothic" panose="020B0600070205080204" pitchFamily="34" charset="-128"/>
            </a:endParaRPr>
          </a:p>
        </p:txBody>
      </p:sp>
      <p:sp>
        <p:nvSpPr>
          <p:cNvPr id="115715" name="Rectangle 5">
            <a:extLst>
              <a:ext uri="{FF2B5EF4-FFF2-40B4-BE49-F238E27FC236}">
                <a16:creationId xmlns:a16="http://schemas.microsoft.com/office/drawing/2014/main" id="{1508C1AA-7801-984D-9BF7-FAB6B8A81F83}"/>
              </a:ext>
            </a:extLst>
          </p:cNvPr>
          <p:cNvSpPr>
            <a:spLocks noChangeArrowheads="1"/>
          </p:cNvSpPr>
          <p:nvPr/>
        </p:nvSpPr>
        <p:spPr bwMode="auto">
          <a:xfrm>
            <a:off x="236538" y="839788"/>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600" b="1">
                <a:solidFill>
                  <a:srgbClr val="0000FF"/>
                </a:solidFill>
                <a:latin typeface="Times New Roman" panose="02020603050405020304" pitchFamily="18" charset="0"/>
                <a:cs typeface="Times New Roman" panose="02020603050405020304" pitchFamily="18" charset="0"/>
              </a:rPr>
              <a:t>蚁群系统的</a:t>
            </a:r>
            <a:r>
              <a:rPr kumimoji="1" lang="zh-CN" altLang="zh-CN" sz="2600" b="1">
                <a:solidFill>
                  <a:srgbClr val="0000FF"/>
                </a:solidFill>
                <a:latin typeface="Times New Roman" panose="02020603050405020304" pitchFamily="18" charset="0"/>
                <a:cs typeface="Times New Roman" panose="02020603050405020304" pitchFamily="18" charset="0"/>
              </a:rPr>
              <a:t>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15716" name="Rectangle 10">
            <a:extLst>
              <a:ext uri="{FF2B5EF4-FFF2-40B4-BE49-F238E27FC236}">
                <a16:creationId xmlns:a16="http://schemas.microsoft.com/office/drawing/2014/main" id="{C79F265E-6C2E-9645-88FE-CE9828640D9D}"/>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5717" name="Rectangle 8">
            <a:extLst>
              <a:ext uri="{FF2B5EF4-FFF2-40B4-BE49-F238E27FC236}">
                <a16:creationId xmlns:a16="http://schemas.microsoft.com/office/drawing/2014/main" id="{3E6A808A-0050-494E-96B2-6128E135A224}"/>
              </a:ext>
            </a:extLst>
          </p:cNvPr>
          <p:cNvSpPr>
            <a:spLocks noChangeArrowheads="1"/>
          </p:cNvSpPr>
          <p:nvPr/>
        </p:nvSpPr>
        <p:spPr bwMode="auto">
          <a:xfrm>
            <a:off x="-36513" y="620713"/>
            <a:ext cx="8929688" cy="626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                                     </a:t>
            </a:r>
            <a:r>
              <a:rPr lang="en-US" altLang="zh-CN" sz="2000">
                <a:latin typeface="Times New Roman" panose="02020603050405020304" pitchFamily="18" charset="0"/>
                <a:cs typeface="Times New Roman" panose="02020603050405020304" pitchFamily="18" charset="0"/>
              </a:rPr>
              <a:t>                     </a:t>
            </a: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m</a:t>
            </a:r>
            <a:r>
              <a:rPr lang="zh-CN" altLang="en-US" sz="2400">
                <a:latin typeface="Times New Roman" panose="02020603050405020304" pitchFamily="18" charset="0"/>
                <a:cs typeface="Times New Roman" panose="02020603050405020304" pitchFamily="18" charset="0"/>
              </a:rPr>
              <a:t>               是蚁群中蚂蚁的数量</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表示元素</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城市</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和元素</a:t>
            </a:r>
            <a:r>
              <a:rPr lang="en-US" altLang="zh-CN" sz="2400">
                <a:latin typeface="Times New Roman" panose="02020603050405020304" pitchFamily="18" charset="0"/>
                <a:cs typeface="Times New Roman" panose="02020603050405020304" pitchFamily="18" charset="0"/>
              </a:rPr>
              <a:t>(</a:t>
            </a:r>
            <a:r>
              <a:rPr lang="zh-CN" altLang="en-US" sz="2400">
                <a:latin typeface="Times New Roman" panose="02020603050405020304" pitchFamily="18" charset="0"/>
                <a:cs typeface="Times New Roman" panose="02020603050405020304" pitchFamily="18" charset="0"/>
              </a:rPr>
              <a:t>城市</a:t>
            </a:r>
            <a:r>
              <a:rPr lang="en-US" altLang="zh-CN" sz="24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之间的距离</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表示能见度，称为启发信息函数，等于距离</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的倒数，</a:t>
            </a:r>
            <a:r>
              <a:rPr lang="zh-CN" altLang="en-US" sz="2400"/>
              <a:t>即</a:t>
            </a:r>
            <a:endParaRPr lang="en-US" altLang="zh-CN" sz="2400"/>
          </a:p>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表示</a:t>
            </a:r>
            <a:r>
              <a:rPr lang="en-US" altLang="zh-CN" sz="2400" i="1">
                <a:latin typeface="Times New Roman" panose="02020603050405020304" pitchFamily="18" charset="0"/>
                <a:cs typeface="Times New Roman" panose="02020603050405020304" pitchFamily="18" charset="0"/>
              </a:rPr>
              <a:t>t</a:t>
            </a:r>
            <a:r>
              <a:rPr lang="zh-CN" altLang="zh-CN" sz="2400">
                <a:latin typeface="Times New Roman" panose="02020603050405020304" pitchFamily="18" charset="0"/>
                <a:cs typeface="Times New Roman" panose="02020603050405020304" pitchFamily="18" charset="0"/>
              </a:rPr>
              <a:t>时刻位于城市</a:t>
            </a:r>
            <a:r>
              <a:rPr lang="en-US" altLang="zh-CN" sz="2400" i="1">
                <a:latin typeface="Times New Roman" panose="02020603050405020304" pitchFamily="18" charset="0"/>
                <a:cs typeface="Times New Roman" panose="02020603050405020304" pitchFamily="18" charset="0"/>
              </a:rPr>
              <a:t>x</a:t>
            </a:r>
            <a:r>
              <a:rPr lang="zh-CN" altLang="zh-CN" sz="2400">
                <a:latin typeface="Times New Roman" panose="02020603050405020304" pitchFamily="18" charset="0"/>
                <a:cs typeface="Times New Roman" panose="02020603050405020304" pitchFamily="18" charset="0"/>
              </a:rPr>
              <a:t>的蚂蚁的个数，</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a:t>
            </a:r>
            <a:r>
              <a:rPr lang="en-US" altLang="zh-CN" sz="2400" i="1">
                <a:latin typeface="Times New Roman" panose="02020603050405020304" pitchFamily="18" charset="0"/>
                <a:cs typeface="Times New Roman" panose="02020603050405020304" pitchFamily="18" charset="0"/>
              </a:rPr>
              <a:t>t</a:t>
            </a:r>
            <a:r>
              <a:rPr lang="zh-CN" altLang="zh-CN" sz="2400"/>
              <a:t>时刻在</a:t>
            </a:r>
            <a:r>
              <a:rPr lang="en-US" altLang="zh-CN" sz="2400" i="1">
                <a:latin typeface="Times New Roman" panose="02020603050405020304" pitchFamily="18" charset="0"/>
                <a:cs typeface="Times New Roman" panose="02020603050405020304" pitchFamily="18" charset="0"/>
              </a:rPr>
              <a:t>xy</a:t>
            </a:r>
            <a:r>
              <a:rPr lang="zh-CN" altLang="zh-CN" sz="2400"/>
              <a:t>连线上残留的信息素</a:t>
            </a:r>
            <a:r>
              <a:rPr lang="zh-CN" altLang="en-US" sz="2400"/>
              <a:t>，</a:t>
            </a:r>
            <a:r>
              <a:rPr lang="zh-CN" altLang="zh-CN" sz="2400"/>
              <a:t>初始时</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刻，各条路径上的信息素相等即</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蚂蚁</a:t>
            </a:r>
            <a:r>
              <a:rPr lang="en-US" altLang="zh-CN" sz="2400" i="1">
                <a:latin typeface="Times New Roman" panose="02020603050405020304" pitchFamily="18" charset="0"/>
                <a:cs typeface="Times New Roman" panose="02020603050405020304" pitchFamily="18" charset="0"/>
              </a:rPr>
              <a:t>k</a:t>
            </a:r>
            <a:r>
              <a:rPr lang="zh-CN" altLang="zh-CN" sz="2400"/>
              <a:t>在运动过程中，根据各条路径上的信息素决定转移方向。</a:t>
            </a:r>
            <a:endParaRPr lang="en-US" altLang="zh-CN" sz="2400">
              <a:latin typeface="Times New Roman" panose="02020603050405020304" pitchFamily="18" charset="0"/>
              <a:cs typeface="Times New Roman" panose="02020603050405020304" pitchFamily="18" charset="0"/>
            </a:endParaRPr>
          </a:p>
        </p:txBody>
      </p:sp>
      <p:sp>
        <p:nvSpPr>
          <p:cNvPr id="115718" name="Rectangle 7">
            <a:extLst>
              <a:ext uri="{FF2B5EF4-FFF2-40B4-BE49-F238E27FC236}">
                <a16:creationId xmlns:a16="http://schemas.microsoft.com/office/drawing/2014/main" id="{A1FFB25C-CDB1-3648-964A-63C8E8B560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19" name="Rectangle 2">
            <a:extLst>
              <a:ext uri="{FF2B5EF4-FFF2-40B4-BE49-F238E27FC236}">
                <a16:creationId xmlns:a16="http://schemas.microsoft.com/office/drawing/2014/main" id="{AB65AB7E-A8EC-9644-B55C-4A903E2783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0" name="Rectangle 4">
            <a:extLst>
              <a:ext uri="{FF2B5EF4-FFF2-40B4-BE49-F238E27FC236}">
                <a16:creationId xmlns:a16="http://schemas.microsoft.com/office/drawing/2014/main" id="{5B5F790B-9155-9C42-A999-765F06ADDB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1" name="Rectangle 6">
            <a:extLst>
              <a:ext uri="{FF2B5EF4-FFF2-40B4-BE49-F238E27FC236}">
                <a16:creationId xmlns:a16="http://schemas.microsoft.com/office/drawing/2014/main" id="{144DF93C-6245-304D-ADC5-1C95574D43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2" name="Rectangle 8">
            <a:extLst>
              <a:ext uri="{FF2B5EF4-FFF2-40B4-BE49-F238E27FC236}">
                <a16:creationId xmlns:a16="http://schemas.microsoft.com/office/drawing/2014/main" id="{865835D8-7E8A-CE48-98D8-F5780210088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3" name="Rectangle 15">
            <a:extLst>
              <a:ext uri="{FF2B5EF4-FFF2-40B4-BE49-F238E27FC236}">
                <a16:creationId xmlns:a16="http://schemas.microsoft.com/office/drawing/2014/main" id="{C7709E32-0663-244B-A510-BCB57750C8C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4" name="Rectangle 17">
            <a:extLst>
              <a:ext uri="{FF2B5EF4-FFF2-40B4-BE49-F238E27FC236}">
                <a16:creationId xmlns:a16="http://schemas.microsoft.com/office/drawing/2014/main" id="{4DEE7A18-54CA-2449-94B2-2228718E216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5" name="Rectangle 19">
            <a:extLst>
              <a:ext uri="{FF2B5EF4-FFF2-40B4-BE49-F238E27FC236}">
                <a16:creationId xmlns:a16="http://schemas.microsoft.com/office/drawing/2014/main" id="{41742922-B8CC-C649-AF0E-C9CC1EC571C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6" name="Rectangle 19">
            <a:extLst>
              <a:ext uri="{FF2B5EF4-FFF2-40B4-BE49-F238E27FC236}">
                <a16:creationId xmlns:a16="http://schemas.microsoft.com/office/drawing/2014/main" id="{B3F5DFE7-A392-F743-B73B-51ABD11C8D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7" name="Rectangle 21">
            <a:extLst>
              <a:ext uri="{FF2B5EF4-FFF2-40B4-BE49-F238E27FC236}">
                <a16:creationId xmlns:a16="http://schemas.microsoft.com/office/drawing/2014/main" id="{5DFF4CC7-97F8-2D42-90B6-D7CD9F5D3C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8" name="Rectangle 25">
            <a:extLst>
              <a:ext uri="{FF2B5EF4-FFF2-40B4-BE49-F238E27FC236}">
                <a16:creationId xmlns:a16="http://schemas.microsoft.com/office/drawing/2014/main" id="{FDFE6532-167A-884D-BD55-6F1240D082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29" name="Rectangle 27">
            <a:extLst>
              <a:ext uri="{FF2B5EF4-FFF2-40B4-BE49-F238E27FC236}">
                <a16:creationId xmlns:a16="http://schemas.microsoft.com/office/drawing/2014/main" id="{51FC3E87-16F7-C04E-8F68-322BC7FAFA5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0" name="Rectangle 33">
            <a:extLst>
              <a:ext uri="{FF2B5EF4-FFF2-40B4-BE49-F238E27FC236}">
                <a16:creationId xmlns:a16="http://schemas.microsoft.com/office/drawing/2014/main" id="{B14C1404-7729-5A49-B32F-3A916DD1D8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1" name="Rectangle 35">
            <a:extLst>
              <a:ext uri="{FF2B5EF4-FFF2-40B4-BE49-F238E27FC236}">
                <a16:creationId xmlns:a16="http://schemas.microsoft.com/office/drawing/2014/main" id="{CAF6F1DE-41A4-E54A-803F-3C6388280F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2" name="Rectangle 37">
            <a:extLst>
              <a:ext uri="{FF2B5EF4-FFF2-40B4-BE49-F238E27FC236}">
                <a16:creationId xmlns:a16="http://schemas.microsoft.com/office/drawing/2014/main" id="{B83BCF1D-D99A-4B42-8615-EFE5C0A884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3" name="Rectangle 39">
            <a:extLst>
              <a:ext uri="{FF2B5EF4-FFF2-40B4-BE49-F238E27FC236}">
                <a16:creationId xmlns:a16="http://schemas.microsoft.com/office/drawing/2014/main" id="{78ED118E-2F3B-4247-80BE-B2A027A330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5734" name="Rectangle 47">
            <a:extLst>
              <a:ext uri="{FF2B5EF4-FFF2-40B4-BE49-F238E27FC236}">
                <a16:creationId xmlns:a16="http://schemas.microsoft.com/office/drawing/2014/main" id="{14C463D1-8E59-3047-BD30-590C4E4BE92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5" name="对象 2">
            <a:extLst>
              <a:ext uri="{FF2B5EF4-FFF2-40B4-BE49-F238E27FC236}">
                <a16:creationId xmlns:a16="http://schemas.microsoft.com/office/drawing/2014/main" id="{31E9A6AB-CF3E-6748-B2E6-93063C809514}"/>
              </a:ext>
            </a:extLst>
          </p:cNvPr>
          <p:cNvGraphicFramePr>
            <a:graphicFrameLocks noChangeAspect="1"/>
          </p:cNvGraphicFramePr>
          <p:nvPr/>
        </p:nvGraphicFramePr>
        <p:xfrm>
          <a:off x="250825" y="2195513"/>
          <a:ext cx="2160588" cy="487362"/>
        </p:xfrm>
        <a:graphic>
          <a:graphicData uri="http://schemas.openxmlformats.org/presentationml/2006/ole">
            <mc:AlternateContent xmlns:mc="http://schemas.openxmlformats.org/markup-compatibility/2006">
              <mc:Choice xmlns:v="urn:schemas-microsoft-com:vml" Requires="v">
                <p:oleObj spid="_x0000_s115826" name="Equation" r:id="rId3" imgW="24282400" imgH="5562600" progId="Equation.DSMT4">
                  <p:embed/>
                </p:oleObj>
              </mc:Choice>
              <mc:Fallback>
                <p:oleObj name="Equation" r:id="rId3" imgW="24282400" imgH="5562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2195513"/>
                        <a:ext cx="216058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6" name="Rectangle 49">
            <a:extLst>
              <a:ext uri="{FF2B5EF4-FFF2-40B4-BE49-F238E27FC236}">
                <a16:creationId xmlns:a16="http://schemas.microsoft.com/office/drawing/2014/main" id="{47592A80-197E-9647-8E78-F54F224F62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7" name="对象 5">
            <a:extLst>
              <a:ext uri="{FF2B5EF4-FFF2-40B4-BE49-F238E27FC236}">
                <a16:creationId xmlns:a16="http://schemas.microsoft.com/office/drawing/2014/main" id="{7AE55CEE-BC8B-F34D-935A-E61D104195D5}"/>
              </a:ext>
            </a:extLst>
          </p:cNvPr>
          <p:cNvGraphicFramePr>
            <a:graphicFrameLocks noChangeAspect="1"/>
          </p:cNvGraphicFramePr>
          <p:nvPr/>
        </p:nvGraphicFramePr>
        <p:xfrm>
          <a:off x="1042988" y="2865438"/>
          <a:ext cx="792162" cy="482600"/>
        </p:xfrm>
        <a:graphic>
          <a:graphicData uri="http://schemas.openxmlformats.org/presentationml/2006/ole">
            <mc:AlternateContent xmlns:mc="http://schemas.openxmlformats.org/markup-compatibility/2006">
              <mc:Choice xmlns:v="urn:schemas-microsoft-com:vml" Requires="v">
                <p:oleObj spid="_x0000_s115827" name="Equation" r:id="rId5" imgW="9067800" imgH="5562600" progId="Equation.DSMT4">
                  <p:embed/>
                </p:oleObj>
              </mc:Choice>
              <mc:Fallback>
                <p:oleObj name="Equation" r:id="rId5" imgW="9067800" imgH="5562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865438"/>
                        <a:ext cx="792162"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8" name="Rectangle 51">
            <a:extLst>
              <a:ext uri="{FF2B5EF4-FFF2-40B4-BE49-F238E27FC236}">
                <a16:creationId xmlns:a16="http://schemas.microsoft.com/office/drawing/2014/main" id="{DB9257E0-52C2-FE4E-827C-BFE4E94F8B2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39" name="对象 7">
            <a:extLst>
              <a:ext uri="{FF2B5EF4-FFF2-40B4-BE49-F238E27FC236}">
                <a16:creationId xmlns:a16="http://schemas.microsoft.com/office/drawing/2014/main" id="{2907C2A2-E873-EA46-8E2B-E11D291557AA}"/>
              </a:ext>
            </a:extLst>
          </p:cNvPr>
          <p:cNvGraphicFramePr>
            <a:graphicFrameLocks noChangeAspect="1"/>
          </p:cNvGraphicFramePr>
          <p:nvPr/>
        </p:nvGraphicFramePr>
        <p:xfrm>
          <a:off x="4211638" y="3378200"/>
          <a:ext cx="1296987" cy="762000"/>
        </p:xfrm>
        <a:graphic>
          <a:graphicData uri="http://schemas.openxmlformats.org/presentationml/2006/ole">
            <mc:AlternateContent xmlns:mc="http://schemas.openxmlformats.org/markup-compatibility/2006">
              <mc:Choice xmlns:v="urn:schemas-microsoft-com:vml" Requires="v">
                <p:oleObj spid="_x0000_s115828" name="Equation" r:id="rId7" imgW="17551400" imgH="10236200" progId="Equation.DSMT4">
                  <p:embed/>
                </p:oleObj>
              </mc:Choice>
              <mc:Fallback>
                <p:oleObj name="Equation" r:id="rId7" imgW="17551400" imgH="102362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11638" y="3378200"/>
                        <a:ext cx="12969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0" name="Rectangle 53">
            <a:extLst>
              <a:ext uri="{FF2B5EF4-FFF2-40B4-BE49-F238E27FC236}">
                <a16:creationId xmlns:a16="http://schemas.microsoft.com/office/drawing/2014/main" id="{0ACDE659-4586-6C40-8417-8CB66058C3B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1" name="对象 9">
            <a:extLst>
              <a:ext uri="{FF2B5EF4-FFF2-40B4-BE49-F238E27FC236}">
                <a16:creationId xmlns:a16="http://schemas.microsoft.com/office/drawing/2014/main" id="{A8A48A5F-0AB6-D94A-A9DE-DDD17C9F1015}"/>
              </a:ext>
            </a:extLst>
          </p:cNvPr>
          <p:cNvGraphicFramePr>
            <a:graphicFrameLocks noChangeAspect="1"/>
          </p:cNvGraphicFramePr>
          <p:nvPr/>
        </p:nvGraphicFramePr>
        <p:xfrm>
          <a:off x="1116013" y="4222750"/>
          <a:ext cx="719137" cy="493713"/>
        </p:xfrm>
        <a:graphic>
          <a:graphicData uri="http://schemas.openxmlformats.org/presentationml/2006/ole">
            <mc:AlternateContent xmlns:mc="http://schemas.openxmlformats.org/markup-compatibility/2006">
              <mc:Choice xmlns:v="urn:schemas-microsoft-com:vml" Requires="v">
                <p:oleObj spid="_x0000_s115829" name="Equation" r:id="rId9" imgW="7607300" imgH="5270500" progId="Equation.DSMT4">
                  <p:embed/>
                </p:oleObj>
              </mc:Choice>
              <mc:Fallback>
                <p:oleObj name="Equation" r:id="rId9" imgW="7607300" imgH="52705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16013" y="4222750"/>
                        <a:ext cx="719137"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2" name="Rectangle 59">
            <a:extLst>
              <a:ext uri="{FF2B5EF4-FFF2-40B4-BE49-F238E27FC236}">
                <a16:creationId xmlns:a16="http://schemas.microsoft.com/office/drawing/2014/main" id="{A0531877-0A63-7847-9CB8-22F18107090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3" name="对象 11">
            <a:extLst>
              <a:ext uri="{FF2B5EF4-FFF2-40B4-BE49-F238E27FC236}">
                <a16:creationId xmlns:a16="http://schemas.microsoft.com/office/drawing/2014/main" id="{4E77F967-5453-B04C-ACA9-285FDC1E5CFB}"/>
              </a:ext>
            </a:extLst>
          </p:cNvPr>
          <p:cNvGraphicFramePr>
            <a:graphicFrameLocks noChangeAspect="1"/>
          </p:cNvGraphicFramePr>
          <p:nvPr/>
        </p:nvGraphicFramePr>
        <p:xfrm>
          <a:off x="7308850" y="4040188"/>
          <a:ext cx="1511300" cy="819150"/>
        </p:xfrm>
        <a:graphic>
          <a:graphicData uri="http://schemas.openxmlformats.org/presentationml/2006/ole">
            <mc:AlternateContent xmlns:mc="http://schemas.openxmlformats.org/markup-compatibility/2006">
              <mc:Choice xmlns:v="urn:schemas-microsoft-com:vml" Requires="v">
                <p:oleObj spid="_x0000_s115830" name="Equation" r:id="rId11" imgW="18135600" imgH="9944100" progId="Equation.DSMT4">
                  <p:embed/>
                </p:oleObj>
              </mc:Choice>
              <mc:Fallback>
                <p:oleObj name="Equation" r:id="rId11" imgW="18135600" imgH="9944100" progId="Equation.DSMT4">
                  <p:embed/>
                  <p:pic>
                    <p:nvPicPr>
                      <p:cNvPr id="0" name="对象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308850" y="4040188"/>
                        <a:ext cx="1511300"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4" name="Rectangle 61">
            <a:extLst>
              <a:ext uri="{FF2B5EF4-FFF2-40B4-BE49-F238E27FC236}">
                <a16:creationId xmlns:a16="http://schemas.microsoft.com/office/drawing/2014/main" id="{9DE143EE-AF53-9544-8D2A-9F02D98D7D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5" name="对象 13">
            <a:extLst>
              <a:ext uri="{FF2B5EF4-FFF2-40B4-BE49-F238E27FC236}">
                <a16:creationId xmlns:a16="http://schemas.microsoft.com/office/drawing/2014/main" id="{4CCFFB17-04E9-0944-B763-21131C83A2E1}"/>
              </a:ext>
            </a:extLst>
          </p:cNvPr>
          <p:cNvGraphicFramePr>
            <a:graphicFrameLocks noChangeAspect="1"/>
          </p:cNvGraphicFramePr>
          <p:nvPr/>
        </p:nvGraphicFramePr>
        <p:xfrm>
          <a:off x="1042988" y="4932363"/>
          <a:ext cx="806450" cy="503237"/>
        </p:xfrm>
        <a:graphic>
          <a:graphicData uri="http://schemas.openxmlformats.org/presentationml/2006/ole">
            <mc:AlternateContent xmlns:mc="http://schemas.openxmlformats.org/markup-compatibility/2006">
              <mc:Choice xmlns:v="urn:schemas-microsoft-com:vml" Requires="v">
                <p:oleObj spid="_x0000_s115831" name="Equation" r:id="rId13" imgW="8775700" imgH="5562600" progId="Equation.DSMT4">
                  <p:embed/>
                </p:oleObj>
              </mc:Choice>
              <mc:Fallback>
                <p:oleObj name="Equation" r:id="rId13" imgW="8775700" imgH="5562600" progId="Equation.DSMT4">
                  <p:embed/>
                  <p:pic>
                    <p:nvPicPr>
                      <p:cNvPr id="0" name="对象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2988" y="4932363"/>
                        <a:ext cx="80645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6" name="Rectangle 63">
            <a:extLst>
              <a:ext uri="{FF2B5EF4-FFF2-40B4-BE49-F238E27FC236}">
                <a16:creationId xmlns:a16="http://schemas.microsoft.com/office/drawing/2014/main" id="{D62AD0D8-8FA2-8745-BD04-A7AB9B8C4A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5747" name="对象 15">
            <a:extLst>
              <a:ext uri="{FF2B5EF4-FFF2-40B4-BE49-F238E27FC236}">
                <a16:creationId xmlns:a16="http://schemas.microsoft.com/office/drawing/2014/main" id="{67B6CE6C-F2AE-8541-AFD2-E7C73E6841DA}"/>
              </a:ext>
            </a:extLst>
          </p:cNvPr>
          <p:cNvGraphicFramePr>
            <a:graphicFrameLocks noChangeAspect="1"/>
          </p:cNvGraphicFramePr>
          <p:nvPr/>
        </p:nvGraphicFramePr>
        <p:xfrm>
          <a:off x="6942138" y="5651500"/>
          <a:ext cx="2022475" cy="431800"/>
        </p:xfrm>
        <a:graphic>
          <a:graphicData uri="http://schemas.openxmlformats.org/presentationml/2006/ole">
            <mc:AlternateContent xmlns:mc="http://schemas.openxmlformats.org/markup-compatibility/2006">
              <mc:Choice xmlns:v="urn:schemas-microsoft-com:vml" Requires="v">
                <p:oleObj spid="_x0000_s115832" name="Equation" r:id="rId15" imgW="25742900" imgH="5562600" progId="Equation.DSMT4">
                  <p:embed/>
                </p:oleObj>
              </mc:Choice>
              <mc:Fallback>
                <p:oleObj name="Equation" r:id="rId15" imgW="25742900" imgH="5562600" progId="Equation.DSMT4">
                  <p:embed/>
                  <p:pic>
                    <p:nvPicPr>
                      <p:cNvPr id="0" name="对象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942138" y="5651500"/>
                        <a:ext cx="20224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8" name="Rectangle 65">
            <a:extLst>
              <a:ext uri="{FF2B5EF4-FFF2-40B4-BE49-F238E27FC236}">
                <a16:creationId xmlns:a16="http://schemas.microsoft.com/office/drawing/2014/main" id="{E8DFD1E9-6E64-8F44-B3B3-63B070D5ED4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3">
            <a:extLst>
              <a:ext uri="{FF2B5EF4-FFF2-40B4-BE49-F238E27FC236}">
                <a16:creationId xmlns:a16="http://schemas.microsoft.com/office/drawing/2014/main" id="{1014DB6E-0D40-7D48-BA92-33BF67D52BAD}"/>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74BB3CF-8A8E-8C48-82C7-06E8CB28D042}" type="slidenum">
              <a:rPr lang="ja-JP" altLang="en-US" sz="1800">
                <a:solidFill>
                  <a:srgbClr val="A50021"/>
                </a:solidFill>
                <a:ea typeface="MS PGothic" panose="020B0600070205080204" pitchFamily="34" charset="-128"/>
              </a:rPr>
              <a:pPr algn="r">
                <a:lnSpc>
                  <a:spcPct val="100000"/>
                </a:lnSpc>
                <a:spcBef>
                  <a:spcPct val="0"/>
                </a:spcBef>
                <a:buClrTx/>
                <a:buFontTx/>
                <a:buNone/>
              </a:pPr>
              <a:t>105</a:t>
            </a:fld>
            <a:endParaRPr lang="en-US" altLang="ja-JP" sz="1800">
              <a:solidFill>
                <a:srgbClr val="A50021"/>
              </a:solidFill>
              <a:ea typeface="MS PGothic" panose="020B0600070205080204" pitchFamily="34" charset="-128"/>
            </a:endParaRPr>
          </a:p>
        </p:txBody>
      </p:sp>
      <p:sp>
        <p:nvSpPr>
          <p:cNvPr id="116739" name="Rectangle 10">
            <a:extLst>
              <a:ext uri="{FF2B5EF4-FFF2-40B4-BE49-F238E27FC236}">
                <a16:creationId xmlns:a16="http://schemas.microsoft.com/office/drawing/2014/main" id="{9561230C-FDF2-8440-9BE6-BAEB2BE86796}"/>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6740" name="Rectangle 8">
            <a:extLst>
              <a:ext uri="{FF2B5EF4-FFF2-40B4-BE49-F238E27FC236}">
                <a16:creationId xmlns:a16="http://schemas.microsoft.com/office/drawing/2014/main" id="{3028E927-0F36-A346-9AC9-285D419915B3}"/>
              </a:ext>
            </a:extLst>
          </p:cNvPr>
          <p:cNvSpPr>
            <a:spLocks noChangeArrowheads="1"/>
          </p:cNvSpPr>
          <p:nvPr/>
        </p:nvSpPr>
        <p:spPr bwMode="auto">
          <a:xfrm>
            <a:off x="107950" y="1412875"/>
            <a:ext cx="892810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表示在</a:t>
            </a:r>
            <a:r>
              <a:rPr lang="en-US" altLang="zh-CN" sz="2600" i="1">
                <a:latin typeface="Times New Roman" panose="02020603050405020304" pitchFamily="18" charset="0"/>
                <a:cs typeface="Times New Roman" panose="02020603050405020304" pitchFamily="18" charset="0"/>
              </a:rPr>
              <a:t>t</a:t>
            </a:r>
            <a:r>
              <a:rPr lang="en-US" altLang="zh-CN" sz="2600">
                <a:latin typeface="Times New Roman" panose="02020603050405020304" pitchFamily="18" charset="0"/>
                <a:cs typeface="Times New Roman" panose="02020603050405020304" pitchFamily="18" charset="0"/>
              </a:rPr>
              <a:t>时刻蚂蚁 </a:t>
            </a:r>
            <a:r>
              <a:rPr lang="en-US" altLang="zh-CN" sz="2600" i="1">
                <a:latin typeface="Times New Roman" panose="02020603050405020304" pitchFamily="18" charset="0"/>
                <a:cs typeface="Times New Roman" panose="02020603050405020304" pitchFamily="18" charset="0"/>
              </a:rPr>
              <a:t>k </a:t>
            </a:r>
            <a:r>
              <a:rPr lang="en-US" altLang="zh-CN" sz="2600">
                <a:latin typeface="Times New Roman" panose="02020603050405020304" pitchFamily="18" charset="0"/>
                <a:cs typeface="Times New Roman" panose="02020603050405020304" pitchFamily="18" charset="0"/>
              </a:rPr>
              <a:t>选择从元素(城市) </a:t>
            </a:r>
            <a:r>
              <a:rPr lang="en-US" altLang="zh-CN" sz="2600" i="1">
                <a:latin typeface="Times New Roman" panose="02020603050405020304" pitchFamily="18" charset="0"/>
                <a:cs typeface="Times New Roman" panose="02020603050405020304" pitchFamily="18" charset="0"/>
              </a:rPr>
              <a:t>x </a:t>
            </a:r>
            <a:r>
              <a:rPr lang="en-US" altLang="zh-CN" sz="2600">
                <a:latin typeface="Times New Roman" panose="02020603050405020304" pitchFamily="18" charset="0"/>
                <a:cs typeface="Times New Roman" panose="02020603050405020304" pitchFamily="18" charset="0"/>
              </a:rPr>
              <a:t>转移到元素(城市) </a:t>
            </a:r>
            <a:r>
              <a:rPr lang="en-US" altLang="zh-CN" sz="2600" i="1">
                <a:latin typeface="Times New Roman" panose="02020603050405020304" pitchFamily="18" charset="0"/>
                <a:cs typeface="Times New Roman" panose="02020603050405020304" pitchFamily="18" charset="0"/>
              </a:rPr>
              <a:t>y </a:t>
            </a:r>
            <a:r>
              <a:rPr lang="en-US" altLang="zh-CN" sz="2600">
                <a:latin typeface="Times New Roman" panose="02020603050405020304" pitchFamily="18" charset="0"/>
                <a:cs typeface="Times New Roman" panose="02020603050405020304" pitchFamily="18" charset="0"/>
              </a:rPr>
              <a:t>的概率，也称为随机比例规则。</a:t>
            </a:r>
          </a:p>
        </p:txBody>
      </p:sp>
      <p:sp>
        <p:nvSpPr>
          <p:cNvPr id="116741" name="Rectangle 7">
            <a:extLst>
              <a:ext uri="{FF2B5EF4-FFF2-40B4-BE49-F238E27FC236}">
                <a16:creationId xmlns:a16="http://schemas.microsoft.com/office/drawing/2014/main" id="{9B66F1FC-CA2B-E84F-9DA4-5D95F3ECEB4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2" name="Rectangle 2">
            <a:extLst>
              <a:ext uri="{FF2B5EF4-FFF2-40B4-BE49-F238E27FC236}">
                <a16:creationId xmlns:a16="http://schemas.microsoft.com/office/drawing/2014/main" id="{436C613C-7610-9A40-A489-57A0F0A53A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3" name="Rectangle 4">
            <a:extLst>
              <a:ext uri="{FF2B5EF4-FFF2-40B4-BE49-F238E27FC236}">
                <a16:creationId xmlns:a16="http://schemas.microsoft.com/office/drawing/2014/main" id="{4A8C3364-3CA7-AD4F-9458-7DC16091BBD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4" name="Rectangle 6">
            <a:extLst>
              <a:ext uri="{FF2B5EF4-FFF2-40B4-BE49-F238E27FC236}">
                <a16:creationId xmlns:a16="http://schemas.microsoft.com/office/drawing/2014/main" id="{79E249FD-9B86-7D4B-9E2A-29E132BC4F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5" name="Rectangle 8">
            <a:extLst>
              <a:ext uri="{FF2B5EF4-FFF2-40B4-BE49-F238E27FC236}">
                <a16:creationId xmlns:a16="http://schemas.microsoft.com/office/drawing/2014/main" id="{7DB04114-A5B2-BF4A-AC03-EC4A4AAB9E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6" name="Rectangle 15">
            <a:extLst>
              <a:ext uri="{FF2B5EF4-FFF2-40B4-BE49-F238E27FC236}">
                <a16:creationId xmlns:a16="http://schemas.microsoft.com/office/drawing/2014/main" id="{F665CD54-BBB6-1B41-A5D0-E07799404A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7" name="Rectangle 17">
            <a:extLst>
              <a:ext uri="{FF2B5EF4-FFF2-40B4-BE49-F238E27FC236}">
                <a16:creationId xmlns:a16="http://schemas.microsoft.com/office/drawing/2014/main" id="{71F91A23-7180-6A49-BF36-CF324A3002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8" name="Rectangle 19">
            <a:extLst>
              <a:ext uri="{FF2B5EF4-FFF2-40B4-BE49-F238E27FC236}">
                <a16:creationId xmlns:a16="http://schemas.microsoft.com/office/drawing/2014/main" id="{9891E3C1-8C43-3C46-9909-1A232E36498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49" name="Rectangle 19">
            <a:extLst>
              <a:ext uri="{FF2B5EF4-FFF2-40B4-BE49-F238E27FC236}">
                <a16:creationId xmlns:a16="http://schemas.microsoft.com/office/drawing/2014/main" id="{59A5B7DF-E1EF-B044-8FF2-4281EF770E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0" name="Rectangle 21">
            <a:extLst>
              <a:ext uri="{FF2B5EF4-FFF2-40B4-BE49-F238E27FC236}">
                <a16:creationId xmlns:a16="http://schemas.microsoft.com/office/drawing/2014/main" id="{D3E2BA1C-887A-514C-A993-6A11C9059CA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1" name="Rectangle 25">
            <a:extLst>
              <a:ext uri="{FF2B5EF4-FFF2-40B4-BE49-F238E27FC236}">
                <a16:creationId xmlns:a16="http://schemas.microsoft.com/office/drawing/2014/main" id="{40EA41E5-BCB6-764E-B016-DBAD4CD92C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2" name="Rectangle 27">
            <a:extLst>
              <a:ext uri="{FF2B5EF4-FFF2-40B4-BE49-F238E27FC236}">
                <a16:creationId xmlns:a16="http://schemas.microsoft.com/office/drawing/2014/main" id="{D1992E4A-A01A-B743-9E7B-7980A3F32E1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3" name="Rectangle 33">
            <a:extLst>
              <a:ext uri="{FF2B5EF4-FFF2-40B4-BE49-F238E27FC236}">
                <a16:creationId xmlns:a16="http://schemas.microsoft.com/office/drawing/2014/main" id="{93D07C79-6F25-6F45-88B5-0DEA64DAF8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4" name="Rectangle 35">
            <a:extLst>
              <a:ext uri="{FF2B5EF4-FFF2-40B4-BE49-F238E27FC236}">
                <a16:creationId xmlns:a16="http://schemas.microsoft.com/office/drawing/2014/main" id="{C91C8B8C-5AB8-DA49-B293-75720B46C5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5" name="Rectangle 37">
            <a:extLst>
              <a:ext uri="{FF2B5EF4-FFF2-40B4-BE49-F238E27FC236}">
                <a16:creationId xmlns:a16="http://schemas.microsoft.com/office/drawing/2014/main" id="{1F6C6B8B-6F28-8349-AB1C-086FF999CA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6" name="Rectangle 39">
            <a:extLst>
              <a:ext uri="{FF2B5EF4-FFF2-40B4-BE49-F238E27FC236}">
                <a16:creationId xmlns:a16="http://schemas.microsoft.com/office/drawing/2014/main" id="{5443D288-1748-AA47-A4CD-C6330874B74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7" name="Rectangle 47">
            <a:extLst>
              <a:ext uri="{FF2B5EF4-FFF2-40B4-BE49-F238E27FC236}">
                <a16:creationId xmlns:a16="http://schemas.microsoft.com/office/drawing/2014/main" id="{A481B99A-673E-774D-A7AD-01397C61CEE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8" name="Rectangle 49">
            <a:extLst>
              <a:ext uri="{FF2B5EF4-FFF2-40B4-BE49-F238E27FC236}">
                <a16:creationId xmlns:a16="http://schemas.microsoft.com/office/drawing/2014/main" id="{5B6E8A6C-D74B-9E46-A02C-A07869BF64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59" name="Rectangle 51">
            <a:extLst>
              <a:ext uri="{FF2B5EF4-FFF2-40B4-BE49-F238E27FC236}">
                <a16:creationId xmlns:a16="http://schemas.microsoft.com/office/drawing/2014/main" id="{BF583E81-7DB4-BC4A-980C-43226CA897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0" name="Rectangle 53">
            <a:extLst>
              <a:ext uri="{FF2B5EF4-FFF2-40B4-BE49-F238E27FC236}">
                <a16:creationId xmlns:a16="http://schemas.microsoft.com/office/drawing/2014/main" id="{5FB5F75D-1775-3544-81EE-31D7EB6AFB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1" name="Rectangle 59">
            <a:extLst>
              <a:ext uri="{FF2B5EF4-FFF2-40B4-BE49-F238E27FC236}">
                <a16:creationId xmlns:a16="http://schemas.microsoft.com/office/drawing/2014/main" id="{847B7238-D76E-E445-ABC0-860BE2FF37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2" name="Rectangle 61">
            <a:extLst>
              <a:ext uri="{FF2B5EF4-FFF2-40B4-BE49-F238E27FC236}">
                <a16:creationId xmlns:a16="http://schemas.microsoft.com/office/drawing/2014/main" id="{CDF978DB-5EC7-B64E-B4C8-ED5A796FFD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3" name="Rectangle 63">
            <a:extLst>
              <a:ext uri="{FF2B5EF4-FFF2-40B4-BE49-F238E27FC236}">
                <a16:creationId xmlns:a16="http://schemas.microsoft.com/office/drawing/2014/main" id="{6E1BDC96-0D76-EE45-8C11-9C791E9A02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4" name="Rectangle 65">
            <a:extLst>
              <a:ext uri="{FF2B5EF4-FFF2-40B4-BE49-F238E27FC236}">
                <a16:creationId xmlns:a16="http://schemas.microsoft.com/office/drawing/2014/main" id="{8F84FFA3-A85A-8643-BF5B-64D0E102702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6765" name="Rectangle 26">
            <a:extLst>
              <a:ext uri="{FF2B5EF4-FFF2-40B4-BE49-F238E27FC236}">
                <a16:creationId xmlns:a16="http://schemas.microsoft.com/office/drawing/2014/main" id="{14D7BBC2-154B-9D40-B33C-84F1B26F69C9}"/>
              </a:ext>
            </a:extLst>
          </p:cNvPr>
          <p:cNvSpPr>
            <a:spLocks noChangeArrowheads="1"/>
          </p:cNvSpPr>
          <p:nvPr/>
        </p:nvSpPr>
        <p:spPr bwMode="auto">
          <a:xfrm>
            <a:off x="2124075" y="2957513"/>
            <a:ext cx="1943100" cy="75882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zh-CN" sz="2400"/>
              <a:t>信息素</a:t>
            </a:r>
            <a:endParaRPr lang="zh-CN" altLang="en-US" sz="2400" b="1">
              <a:latin typeface="宋体" panose="02010600030101010101" pitchFamily="2" charset="-122"/>
            </a:endParaRPr>
          </a:p>
        </p:txBody>
      </p:sp>
      <p:grpSp>
        <p:nvGrpSpPr>
          <p:cNvPr id="116766" name="Group 28">
            <a:extLst>
              <a:ext uri="{FF2B5EF4-FFF2-40B4-BE49-F238E27FC236}">
                <a16:creationId xmlns:a16="http://schemas.microsoft.com/office/drawing/2014/main" id="{628D4E5A-34B2-2B4A-B18A-F3D4853CBE61}"/>
              </a:ext>
            </a:extLst>
          </p:cNvPr>
          <p:cNvGrpSpPr>
            <a:grpSpLocks/>
          </p:cNvGrpSpPr>
          <p:nvPr/>
        </p:nvGrpSpPr>
        <p:grpSpPr bwMode="auto">
          <a:xfrm>
            <a:off x="4356100" y="3284538"/>
            <a:ext cx="1600200" cy="831850"/>
            <a:chOff x="2688" y="3024"/>
            <a:chExt cx="1008" cy="524"/>
          </a:xfrm>
        </p:grpSpPr>
        <p:sp>
          <p:nvSpPr>
            <p:cNvPr id="116777" name="AutoShape 23">
              <a:extLst>
                <a:ext uri="{FF2B5EF4-FFF2-40B4-BE49-F238E27FC236}">
                  <a16:creationId xmlns:a16="http://schemas.microsoft.com/office/drawing/2014/main" id="{DE76402F-56A7-B84B-96EC-D531D4130EC4}"/>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16778" name="Text Box 24">
              <a:extLst>
                <a:ext uri="{FF2B5EF4-FFF2-40B4-BE49-F238E27FC236}">
                  <a16:creationId xmlns:a16="http://schemas.microsoft.com/office/drawing/2014/main" id="{6E4CCD54-C8E0-104B-8294-5104E2E93478}"/>
                </a:ext>
              </a:extLst>
            </p:cNvPr>
            <p:cNvSpPr txBox="1">
              <a:spLocks noChangeArrowheads="1"/>
            </p:cNvSpPr>
            <p:nvPr/>
          </p:nvSpPr>
          <p:spPr bwMode="auto">
            <a:xfrm>
              <a:off x="2704" y="3296"/>
              <a:ext cx="99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b="1">
                  <a:solidFill>
                    <a:srgbClr val="0000FF"/>
                  </a:solidFill>
                  <a:latin typeface="宋体" panose="02010600030101010101" pitchFamily="2" charset="-122"/>
                </a:rPr>
                <a:t> 共同决定</a:t>
              </a:r>
            </a:p>
          </p:txBody>
        </p:sp>
      </p:grpSp>
      <p:sp>
        <p:nvSpPr>
          <p:cNvPr id="116767" name="Rectangle 2">
            <a:extLst>
              <a:ext uri="{FF2B5EF4-FFF2-40B4-BE49-F238E27FC236}">
                <a16:creationId xmlns:a16="http://schemas.microsoft.com/office/drawing/2014/main" id="{714113AC-87AF-7849-A976-C80F2BC10F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68" name="对象 18">
            <a:extLst>
              <a:ext uri="{FF2B5EF4-FFF2-40B4-BE49-F238E27FC236}">
                <a16:creationId xmlns:a16="http://schemas.microsoft.com/office/drawing/2014/main" id="{1E362C19-6BDB-7C49-8222-81B563DBA195}"/>
              </a:ext>
            </a:extLst>
          </p:cNvPr>
          <p:cNvGraphicFramePr>
            <a:graphicFrameLocks noChangeAspect="1"/>
          </p:cNvGraphicFramePr>
          <p:nvPr/>
        </p:nvGraphicFramePr>
        <p:xfrm>
          <a:off x="250825" y="1492250"/>
          <a:ext cx="865188" cy="568325"/>
        </p:xfrm>
        <a:graphic>
          <a:graphicData uri="http://schemas.openxmlformats.org/presentationml/2006/ole">
            <mc:AlternateContent xmlns:mc="http://schemas.openxmlformats.org/markup-compatibility/2006">
              <mc:Choice xmlns:v="urn:schemas-microsoft-com:vml" Requires="v">
                <p:oleObj spid="_x0000_s116823"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1492250"/>
                        <a:ext cx="865188"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69" name="AutoShape 23">
            <a:extLst>
              <a:ext uri="{FF2B5EF4-FFF2-40B4-BE49-F238E27FC236}">
                <a16:creationId xmlns:a16="http://schemas.microsoft.com/office/drawing/2014/main" id="{DE38819A-CA73-8048-B73E-CD7B3DF145EF}"/>
              </a:ext>
            </a:extLst>
          </p:cNvPr>
          <p:cNvSpPr>
            <a:spLocks noChangeArrowheads="1"/>
          </p:cNvSpPr>
          <p:nvPr/>
        </p:nvSpPr>
        <p:spPr bwMode="auto">
          <a:xfrm>
            <a:off x="4381500" y="4200525"/>
            <a:ext cx="1600200" cy="38100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graphicFrame>
        <p:nvGraphicFramePr>
          <p:cNvPr id="116770" name="对象 19">
            <a:extLst>
              <a:ext uri="{FF2B5EF4-FFF2-40B4-BE49-F238E27FC236}">
                <a16:creationId xmlns:a16="http://schemas.microsoft.com/office/drawing/2014/main" id="{60DA7741-42DA-0042-A3A0-C5A7D7AAFC2C}"/>
              </a:ext>
            </a:extLst>
          </p:cNvPr>
          <p:cNvGraphicFramePr>
            <a:graphicFrameLocks noChangeAspect="1"/>
          </p:cNvGraphicFramePr>
          <p:nvPr/>
        </p:nvGraphicFramePr>
        <p:xfrm>
          <a:off x="6227763" y="3573463"/>
          <a:ext cx="1008062" cy="663575"/>
        </p:xfrm>
        <a:graphic>
          <a:graphicData uri="http://schemas.openxmlformats.org/presentationml/2006/ole">
            <mc:AlternateContent xmlns:mc="http://schemas.openxmlformats.org/markup-compatibility/2006">
              <mc:Choice xmlns:v="urn:schemas-microsoft-com:vml" Requires="v">
                <p:oleObj spid="_x0000_s116824" name="Equation" r:id="rId5" imgW="9067800" imgH="5854700" progId="Equation.DSMT4">
                  <p:embed/>
                </p:oleObj>
              </mc:Choice>
              <mc:Fallback>
                <p:oleObj name="Equation" r:id="rId5" imgW="9067800" imgH="5854700" progId="Equation.DSMT4">
                  <p:embed/>
                  <p:pic>
                    <p:nvPicPr>
                      <p:cNvPr id="0" name="对象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3573463"/>
                        <a:ext cx="1008062"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1" name="Rectangle 11">
            <a:extLst>
              <a:ext uri="{FF2B5EF4-FFF2-40B4-BE49-F238E27FC236}">
                <a16:creationId xmlns:a16="http://schemas.microsoft.com/office/drawing/2014/main" id="{B1AB5A9E-8301-0A4E-A3CE-41B0F734635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72" name="对象 26">
            <a:extLst>
              <a:ext uri="{FF2B5EF4-FFF2-40B4-BE49-F238E27FC236}">
                <a16:creationId xmlns:a16="http://schemas.microsoft.com/office/drawing/2014/main" id="{CFDF7C74-E3B4-DF49-87FC-098569161ECF}"/>
              </a:ext>
            </a:extLst>
          </p:cNvPr>
          <p:cNvGraphicFramePr>
            <a:graphicFrameLocks noChangeAspect="1"/>
          </p:cNvGraphicFramePr>
          <p:nvPr/>
        </p:nvGraphicFramePr>
        <p:xfrm>
          <a:off x="3132138" y="3119438"/>
          <a:ext cx="866775" cy="541337"/>
        </p:xfrm>
        <a:graphic>
          <a:graphicData uri="http://schemas.openxmlformats.org/presentationml/2006/ole">
            <mc:AlternateContent xmlns:mc="http://schemas.openxmlformats.org/markup-compatibility/2006">
              <mc:Choice xmlns:v="urn:schemas-microsoft-com:vml" Requires="v">
                <p:oleObj spid="_x0000_s116825" name="Equation" r:id="rId6" imgW="8775700" imgH="5562600" progId="Equation.DSMT4">
                  <p:embed/>
                </p:oleObj>
              </mc:Choice>
              <mc:Fallback>
                <p:oleObj name="Equation" r:id="rId6" imgW="8775700" imgH="5562600" progId="Equation.DSMT4">
                  <p:embed/>
                  <p:pic>
                    <p:nvPicPr>
                      <p:cNvPr id="0" name="对象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32138" y="3119438"/>
                        <a:ext cx="866775"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3" name="Rectangle 26">
            <a:extLst>
              <a:ext uri="{FF2B5EF4-FFF2-40B4-BE49-F238E27FC236}">
                <a16:creationId xmlns:a16="http://schemas.microsoft.com/office/drawing/2014/main" id="{FE188F0B-FAC2-9343-8CCE-FE4673D84F13}"/>
              </a:ext>
            </a:extLst>
          </p:cNvPr>
          <p:cNvSpPr>
            <a:spLocks noChangeArrowheads="1"/>
          </p:cNvSpPr>
          <p:nvPr/>
        </p:nvSpPr>
        <p:spPr bwMode="auto">
          <a:xfrm>
            <a:off x="2124075" y="3894138"/>
            <a:ext cx="1943100" cy="1119187"/>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zh-CN" sz="2400"/>
              <a:t>局部启发信息</a:t>
            </a:r>
            <a:endParaRPr lang="en-US" altLang="zh-CN" sz="2400"/>
          </a:p>
          <a:p>
            <a:pPr algn="l" eaLnBrk="1" hangingPunct="1">
              <a:lnSpc>
                <a:spcPct val="100000"/>
              </a:lnSpc>
              <a:spcBef>
                <a:spcPct val="0"/>
              </a:spcBef>
              <a:buClrTx/>
              <a:buFontTx/>
              <a:buNone/>
            </a:pPr>
            <a:endParaRPr lang="zh-CN" altLang="en-US" sz="2400" b="1">
              <a:latin typeface="宋体" panose="02010600030101010101" pitchFamily="2" charset="-122"/>
            </a:endParaRPr>
          </a:p>
        </p:txBody>
      </p:sp>
      <p:sp>
        <p:nvSpPr>
          <p:cNvPr id="116774" name="Rectangle 16">
            <a:extLst>
              <a:ext uri="{FF2B5EF4-FFF2-40B4-BE49-F238E27FC236}">
                <a16:creationId xmlns:a16="http://schemas.microsoft.com/office/drawing/2014/main" id="{62389002-F3DD-8740-80C4-59B3C2194BA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6775" name="对象 28">
            <a:extLst>
              <a:ext uri="{FF2B5EF4-FFF2-40B4-BE49-F238E27FC236}">
                <a16:creationId xmlns:a16="http://schemas.microsoft.com/office/drawing/2014/main" id="{1429E8B3-6FD4-AC46-8FB0-CEA41BCDC499}"/>
              </a:ext>
            </a:extLst>
          </p:cNvPr>
          <p:cNvGraphicFramePr>
            <a:graphicFrameLocks noChangeAspect="1"/>
          </p:cNvGraphicFramePr>
          <p:nvPr/>
        </p:nvGraphicFramePr>
        <p:xfrm>
          <a:off x="2654300" y="4452938"/>
          <a:ext cx="917575" cy="560387"/>
        </p:xfrm>
        <a:graphic>
          <a:graphicData uri="http://schemas.openxmlformats.org/presentationml/2006/ole">
            <mc:AlternateContent xmlns:mc="http://schemas.openxmlformats.org/markup-compatibility/2006">
              <mc:Choice xmlns:v="urn:schemas-microsoft-com:vml" Requires="v">
                <p:oleObj spid="_x0000_s116826" name="Equation" r:id="rId8" imgW="9067800" imgH="5562600" progId="Equation.DSMT4">
                  <p:embed/>
                </p:oleObj>
              </mc:Choice>
              <mc:Fallback>
                <p:oleObj name="Equation" r:id="rId8" imgW="9067800" imgH="5562600" progId="Equation.DSMT4">
                  <p:embed/>
                  <p:pic>
                    <p:nvPicPr>
                      <p:cNvPr id="0" name="对象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54300" y="4452938"/>
                        <a:ext cx="9175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6776" name="Rectangle 3">
            <a:extLst>
              <a:ext uri="{FF2B5EF4-FFF2-40B4-BE49-F238E27FC236}">
                <a16:creationId xmlns:a16="http://schemas.microsoft.com/office/drawing/2014/main" id="{A38B845B-27F7-554A-AE76-DF7CBDA78F35}"/>
              </a:ext>
            </a:extLst>
          </p:cNvPr>
          <p:cNvSpPr>
            <a:spLocks noGrp="1" noChangeArrowheads="1"/>
          </p:cNvSpPr>
          <p:nvPr>
            <p:ph idx="1"/>
          </p:nvPr>
        </p:nvSpPr>
        <p:spPr>
          <a:xfrm>
            <a:off x="250825" y="836613"/>
            <a:ext cx="8839200" cy="647700"/>
          </a:xfrm>
        </p:spPr>
        <p:txBody>
          <a:bodyPr/>
          <a:lstStyle/>
          <a:p>
            <a:pPr marL="609600" indent="-609600" eaLnBrk="1" hangingPunct="1">
              <a:buClr>
                <a:schemeClr val="tx1"/>
              </a:buClr>
              <a:buFontTx/>
              <a:buNone/>
            </a:pPr>
            <a:r>
              <a:rPr lang="zh-CN" altLang="en-US" sz="2600" b="1">
                <a:solidFill>
                  <a:srgbClr val="0000FF"/>
                </a:solidFill>
                <a:latin typeface="Times New Roman" panose="02020603050405020304" pitchFamily="18" charset="0"/>
              </a:rPr>
              <a:t>蚁群系统的模型</a:t>
            </a:r>
            <a:endParaRPr lang="en-US" altLang="zh-CN" sz="2600">
              <a:solidFill>
                <a:srgbClr val="0000FF"/>
              </a:solidFill>
              <a:latin typeface="Times New Roman" panose="02020603050405020304" pitchFamily="18" charset="0"/>
            </a:endParaRPr>
          </a:p>
        </p:txBody>
      </p:sp>
    </p:spTree>
  </p:cSld>
  <p:clrMapOvr>
    <a:masterClrMapping/>
  </p:clrMapOvr>
  <p:transition>
    <p:random/>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3">
            <a:extLst>
              <a:ext uri="{FF2B5EF4-FFF2-40B4-BE49-F238E27FC236}">
                <a16:creationId xmlns:a16="http://schemas.microsoft.com/office/drawing/2014/main" id="{8D08C0BA-B40E-FE4F-8DE7-1A8C6323F421}"/>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262EE4F-EB65-2541-A99E-48189A06B2B5}" type="slidenum">
              <a:rPr lang="ja-JP" altLang="en-US" sz="1800">
                <a:solidFill>
                  <a:srgbClr val="A50021"/>
                </a:solidFill>
                <a:ea typeface="MS PGothic" panose="020B0600070205080204" pitchFamily="34" charset="-128"/>
              </a:rPr>
              <a:pPr algn="r">
                <a:lnSpc>
                  <a:spcPct val="100000"/>
                </a:lnSpc>
                <a:spcBef>
                  <a:spcPct val="0"/>
                </a:spcBef>
                <a:buClrTx/>
                <a:buFontTx/>
                <a:buNone/>
              </a:pPr>
              <a:t>106</a:t>
            </a:fld>
            <a:endParaRPr lang="en-US" altLang="ja-JP" sz="1800">
              <a:solidFill>
                <a:srgbClr val="A50021"/>
              </a:solidFill>
              <a:ea typeface="MS PGothic" panose="020B0600070205080204" pitchFamily="34" charset="-128"/>
            </a:endParaRPr>
          </a:p>
        </p:txBody>
      </p:sp>
      <p:sp>
        <p:nvSpPr>
          <p:cNvPr id="117763" name="Rectangle 10">
            <a:extLst>
              <a:ext uri="{FF2B5EF4-FFF2-40B4-BE49-F238E27FC236}">
                <a16:creationId xmlns:a16="http://schemas.microsoft.com/office/drawing/2014/main" id="{9EB91202-E1EF-E244-A483-3E45F030F382}"/>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7764" name="Rectangle 8">
            <a:extLst>
              <a:ext uri="{FF2B5EF4-FFF2-40B4-BE49-F238E27FC236}">
                <a16:creationId xmlns:a16="http://schemas.microsoft.com/office/drawing/2014/main" id="{1D2803A2-C196-8A4E-9D78-66881A7D45F2}"/>
              </a:ext>
            </a:extLst>
          </p:cNvPr>
          <p:cNvSpPr>
            <a:spLocks noChangeArrowheads="1"/>
          </p:cNvSpPr>
          <p:nvPr/>
        </p:nvSpPr>
        <p:spPr bwMode="auto">
          <a:xfrm>
            <a:off x="107950" y="969963"/>
            <a:ext cx="9036050" cy="497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cs typeface="Times New Roman" panose="02020603050405020304" pitchFamily="18" charset="0"/>
              </a:rPr>
              <a:t>表示如下：</a:t>
            </a: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6.22</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其中：</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t>                                                    </a:t>
            </a:r>
            <a:r>
              <a:rPr lang="zh-CN" altLang="zh-CN" sz="2400"/>
              <a:t>表示蚂蚁</a:t>
            </a:r>
            <a:r>
              <a:rPr lang="en-US" altLang="zh-CN" sz="2400" i="1">
                <a:latin typeface="Times New Roman" panose="02020603050405020304" pitchFamily="18" charset="0"/>
                <a:cs typeface="Times New Roman" panose="02020603050405020304" pitchFamily="18" charset="0"/>
              </a:rPr>
              <a:t>k</a:t>
            </a:r>
            <a:r>
              <a:rPr lang="zh-CN" altLang="zh-CN" sz="2400"/>
              <a:t>下一步允许选择的城市</a:t>
            </a:r>
            <a:endParaRPr lang="en-US" altLang="zh-CN" sz="2400"/>
          </a:p>
          <a:p>
            <a:pPr algn="l" eaLnBrk="1" hangingPunct="1">
              <a:lnSpc>
                <a:spcPct val="140000"/>
              </a:lnSpc>
              <a:spcBef>
                <a:spcPct val="50000"/>
              </a:spcBef>
              <a:buClrTx/>
              <a:buFont typeface="Wingdings" pitchFamily="2" charset="2"/>
              <a:buNone/>
            </a:pPr>
            <a:r>
              <a:rPr lang="en-US" altLang="zh-CN" sz="2400"/>
              <a:t>                                            </a:t>
            </a:r>
            <a:r>
              <a:rPr lang="zh-CN" altLang="zh-CN" sz="2400"/>
              <a:t>记录蚂蚁</a:t>
            </a:r>
            <a:r>
              <a:rPr lang="en-US" altLang="zh-CN" sz="2400" i="1">
                <a:latin typeface="Times New Roman" panose="02020603050405020304" pitchFamily="18" charset="0"/>
                <a:cs typeface="Times New Roman" panose="02020603050405020304" pitchFamily="18" charset="0"/>
              </a:rPr>
              <a:t>k</a:t>
            </a:r>
            <a:r>
              <a:rPr lang="zh-CN" altLang="zh-CN" sz="2400"/>
              <a:t>当前所走过的城市</a:t>
            </a:r>
            <a:endParaRPr lang="en-US" altLang="zh-CN" sz="2400"/>
          </a:p>
          <a:p>
            <a:pPr algn="l" eaLnBrk="1" hangingPunct="1">
              <a:lnSpc>
                <a:spcPct val="140000"/>
              </a:lnSpc>
              <a:spcBef>
                <a:spcPct val="50000"/>
              </a:spcBef>
              <a:buClrTx/>
              <a:buFont typeface="Wingdings" pitchFamily="2" charset="2"/>
              <a:buNone/>
            </a:pPr>
            <a:r>
              <a:rPr lang="en-US" altLang="zh-CN" sz="2400" i="1">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sym typeface="Symbol" pitchFamily="2" charset="2"/>
              </a:rPr>
              <a:t></a:t>
            </a:r>
            <a:r>
              <a:rPr lang="en-US" altLang="zh-CN" sz="2400"/>
              <a:t>    </a:t>
            </a:r>
            <a:r>
              <a:rPr lang="zh-CN" altLang="zh-CN" sz="2400"/>
              <a:t>是信息素启发式因子，表示轨迹的相对重要性</a:t>
            </a:r>
            <a:endParaRPr lang="en-US" altLang="zh-CN" sz="2400">
              <a:latin typeface="Times New Roman" panose="02020603050405020304" pitchFamily="18" charset="0"/>
              <a:cs typeface="Times New Roman" panose="02020603050405020304" pitchFamily="18" charset="0"/>
            </a:endParaRPr>
          </a:p>
        </p:txBody>
      </p:sp>
      <p:sp>
        <p:nvSpPr>
          <p:cNvPr id="117765" name="Rectangle 7">
            <a:extLst>
              <a:ext uri="{FF2B5EF4-FFF2-40B4-BE49-F238E27FC236}">
                <a16:creationId xmlns:a16="http://schemas.microsoft.com/office/drawing/2014/main" id="{407C1D59-B8E8-FC40-8E7D-BC29597B596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6" name="Rectangle 2">
            <a:extLst>
              <a:ext uri="{FF2B5EF4-FFF2-40B4-BE49-F238E27FC236}">
                <a16:creationId xmlns:a16="http://schemas.microsoft.com/office/drawing/2014/main" id="{58DBA8B1-4539-154E-83F4-A32D8AF339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7" name="Rectangle 4">
            <a:extLst>
              <a:ext uri="{FF2B5EF4-FFF2-40B4-BE49-F238E27FC236}">
                <a16:creationId xmlns:a16="http://schemas.microsoft.com/office/drawing/2014/main" id="{D8750140-CF55-F147-BF62-F85F73D265E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8" name="Rectangle 6">
            <a:extLst>
              <a:ext uri="{FF2B5EF4-FFF2-40B4-BE49-F238E27FC236}">
                <a16:creationId xmlns:a16="http://schemas.microsoft.com/office/drawing/2014/main" id="{637F3467-A302-5947-A0BA-C5090FE55DC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69" name="Rectangle 8">
            <a:extLst>
              <a:ext uri="{FF2B5EF4-FFF2-40B4-BE49-F238E27FC236}">
                <a16:creationId xmlns:a16="http://schemas.microsoft.com/office/drawing/2014/main" id="{259E273C-C3D1-C541-BAF5-8EEC7A99950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0" name="Rectangle 15">
            <a:extLst>
              <a:ext uri="{FF2B5EF4-FFF2-40B4-BE49-F238E27FC236}">
                <a16:creationId xmlns:a16="http://schemas.microsoft.com/office/drawing/2014/main" id="{2FA3384B-9808-BC42-AF22-3D07E66C1A3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1" name="Rectangle 17">
            <a:extLst>
              <a:ext uri="{FF2B5EF4-FFF2-40B4-BE49-F238E27FC236}">
                <a16:creationId xmlns:a16="http://schemas.microsoft.com/office/drawing/2014/main" id="{71E716A3-5AFD-ED4A-850F-6364BBA1A3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2" name="Rectangle 19">
            <a:extLst>
              <a:ext uri="{FF2B5EF4-FFF2-40B4-BE49-F238E27FC236}">
                <a16:creationId xmlns:a16="http://schemas.microsoft.com/office/drawing/2014/main" id="{3D387B8B-38A2-FA45-86BE-23F3C3CD69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3" name="Rectangle 19">
            <a:extLst>
              <a:ext uri="{FF2B5EF4-FFF2-40B4-BE49-F238E27FC236}">
                <a16:creationId xmlns:a16="http://schemas.microsoft.com/office/drawing/2014/main" id="{D7136CAA-9BC4-064D-9679-3D9A659EFC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4" name="Rectangle 21">
            <a:extLst>
              <a:ext uri="{FF2B5EF4-FFF2-40B4-BE49-F238E27FC236}">
                <a16:creationId xmlns:a16="http://schemas.microsoft.com/office/drawing/2014/main" id="{64A0E218-D5AD-124C-811C-C0B5EC5C50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5" name="Rectangle 25">
            <a:extLst>
              <a:ext uri="{FF2B5EF4-FFF2-40B4-BE49-F238E27FC236}">
                <a16:creationId xmlns:a16="http://schemas.microsoft.com/office/drawing/2014/main" id="{3C97CBA1-69FF-554E-828F-99C95D9CFE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6" name="Rectangle 27">
            <a:extLst>
              <a:ext uri="{FF2B5EF4-FFF2-40B4-BE49-F238E27FC236}">
                <a16:creationId xmlns:a16="http://schemas.microsoft.com/office/drawing/2014/main" id="{AA826F25-7F6E-2B43-81EC-B417C2E04A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7" name="Rectangle 33">
            <a:extLst>
              <a:ext uri="{FF2B5EF4-FFF2-40B4-BE49-F238E27FC236}">
                <a16:creationId xmlns:a16="http://schemas.microsoft.com/office/drawing/2014/main" id="{FB32C6FF-07C7-DE4A-BFFE-C0E3035059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8" name="Rectangle 35">
            <a:extLst>
              <a:ext uri="{FF2B5EF4-FFF2-40B4-BE49-F238E27FC236}">
                <a16:creationId xmlns:a16="http://schemas.microsoft.com/office/drawing/2014/main" id="{461DF509-0482-E34A-884D-4D2E48811E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79" name="Rectangle 37">
            <a:extLst>
              <a:ext uri="{FF2B5EF4-FFF2-40B4-BE49-F238E27FC236}">
                <a16:creationId xmlns:a16="http://schemas.microsoft.com/office/drawing/2014/main" id="{DA733891-B383-0E4E-8E5F-58CEAA3649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0" name="Rectangle 39">
            <a:extLst>
              <a:ext uri="{FF2B5EF4-FFF2-40B4-BE49-F238E27FC236}">
                <a16:creationId xmlns:a16="http://schemas.microsoft.com/office/drawing/2014/main" id="{C4154A10-7EA6-E747-9CCF-DF94E0CA08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1" name="Rectangle 47">
            <a:extLst>
              <a:ext uri="{FF2B5EF4-FFF2-40B4-BE49-F238E27FC236}">
                <a16:creationId xmlns:a16="http://schemas.microsoft.com/office/drawing/2014/main" id="{22F59DC2-32DC-8B43-99B4-5DC57F28B4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2" name="Rectangle 49">
            <a:extLst>
              <a:ext uri="{FF2B5EF4-FFF2-40B4-BE49-F238E27FC236}">
                <a16:creationId xmlns:a16="http://schemas.microsoft.com/office/drawing/2014/main" id="{D2EC4E19-3A24-0142-8A2F-4710F6A393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3" name="Rectangle 51">
            <a:extLst>
              <a:ext uri="{FF2B5EF4-FFF2-40B4-BE49-F238E27FC236}">
                <a16:creationId xmlns:a16="http://schemas.microsoft.com/office/drawing/2014/main" id="{9F7C697A-E272-F443-BFDB-11C5D88252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4" name="Rectangle 53">
            <a:extLst>
              <a:ext uri="{FF2B5EF4-FFF2-40B4-BE49-F238E27FC236}">
                <a16:creationId xmlns:a16="http://schemas.microsoft.com/office/drawing/2014/main" id="{B2BC0DC7-3A46-8140-BBB2-9F26164025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5" name="Rectangle 59">
            <a:extLst>
              <a:ext uri="{FF2B5EF4-FFF2-40B4-BE49-F238E27FC236}">
                <a16:creationId xmlns:a16="http://schemas.microsoft.com/office/drawing/2014/main" id="{BB97FA64-A0D5-154D-8F89-6C9CE4F1B9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6" name="Rectangle 61">
            <a:extLst>
              <a:ext uri="{FF2B5EF4-FFF2-40B4-BE49-F238E27FC236}">
                <a16:creationId xmlns:a16="http://schemas.microsoft.com/office/drawing/2014/main" id="{7AB9A476-6685-1742-AAAA-C2C63C8CDC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7" name="Rectangle 63">
            <a:extLst>
              <a:ext uri="{FF2B5EF4-FFF2-40B4-BE49-F238E27FC236}">
                <a16:creationId xmlns:a16="http://schemas.microsoft.com/office/drawing/2014/main" id="{E0EBB328-E32E-E946-A9DC-EEFB107C44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8" name="Rectangle 65">
            <a:extLst>
              <a:ext uri="{FF2B5EF4-FFF2-40B4-BE49-F238E27FC236}">
                <a16:creationId xmlns:a16="http://schemas.microsoft.com/office/drawing/2014/main" id="{D196CB24-D249-3B49-9B04-B2792BFAB8B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89" name="Rectangle 2">
            <a:extLst>
              <a:ext uri="{FF2B5EF4-FFF2-40B4-BE49-F238E27FC236}">
                <a16:creationId xmlns:a16="http://schemas.microsoft.com/office/drawing/2014/main" id="{87D9BC1B-CDA3-FF46-946C-290237CFD22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0" name="对象 18">
            <a:extLst>
              <a:ext uri="{FF2B5EF4-FFF2-40B4-BE49-F238E27FC236}">
                <a16:creationId xmlns:a16="http://schemas.microsoft.com/office/drawing/2014/main" id="{5CA16F32-AD9A-CF49-9CAD-177450EB0A76}"/>
              </a:ext>
            </a:extLst>
          </p:cNvPr>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spid="_x0000_s117856"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636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1" name="Rectangle 11">
            <a:extLst>
              <a:ext uri="{FF2B5EF4-FFF2-40B4-BE49-F238E27FC236}">
                <a16:creationId xmlns:a16="http://schemas.microsoft.com/office/drawing/2014/main" id="{D9879F90-74E2-E74E-960D-25EBB64E3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92" name="Rectangle 16">
            <a:extLst>
              <a:ext uri="{FF2B5EF4-FFF2-40B4-BE49-F238E27FC236}">
                <a16:creationId xmlns:a16="http://schemas.microsoft.com/office/drawing/2014/main" id="{776C91A8-AB81-0049-B720-D99AB1F154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7793" name="Rectangle 2">
            <a:extLst>
              <a:ext uri="{FF2B5EF4-FFF2-40B4-BE49-F238E27FC236}">
                <a16:creationId xmlns:a16="http://schemas.microsoft.com/office/drawing/2014/main" id="{9FF65C7E-9448-944A-849D-14663B3528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4" name="对象 11">
            <a:extLst>
              <a:ext uri="{FF2B5EF4-FFF2-40B4-BE49-F238E27FC236}">
                <a16:creationId xmlns:a16="http://schemas.microsoft.com/office/drawing/2014/main" id="{B6A26C1A-5194-CA4B-BAC3-CA28A3D1D20B}"/>
              </a:ext>
            </a:extLst>
          </p:cNvPr>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spid="_x0000_s117857" name="Equation" r:id="rId5" imgW="76365100" imgH="21069300" progId="Equation.DSMT4">
                  <p:embed/>
                </p:oleObj>
              </mc:Choice>
              <mc:Fallback>
                <p:oleObj name="Equation" r:id="rId5" imgW="76365100" imgH="210693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628775"/>
                        <a:ext cx="62658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5" name="Rectangle 4">
            <a:extLst>
              <a:ext uri="{FF2B5EF4-FFF2-40B4-BE49-F238E27FC236}">
                <a16:creationId xmlns:a16="http://schemas.microsoft.com/office/drawing/2014/main" id="{A6FD0BCD-A83B-F641-8E7E-55C5E1D9E7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6" name="对象 15">
            <a:extLst>
              <a:ext uri="{FF2B5EF4-FFF2-40B4-BE49-F238E27FC236}">
                <a16:creationId xmlns:a16="http://schemas.microsoft.com/office/drawing/2014/main" id="{9E228751-9ABF-2641-AA53-992210A8D294}"/>
              </a:ext>
            </a:extLst>
          </p:cNvPr>
          <p:cNvGraphicFramePr>
            <a:graphicFrameLocks noChangeAspect="1"/>
          </p:cNvGraphicFramePr>
          <p:nvPr/>
        </p:nvGraphicFramePr>
        <p:xfrm>
          <a:off x="53975" y="4005263"/>
          <a:ext cx="4446588" cy="431800"/>
        </p:xfrm>
        <a:graphic>
          <a:graphicData uri="http://schemas.openxmlformats.org/presentationml/2006/ole">
            <mc:AlternateContent xmlns:mc="http://schemas.openxmlformats.org/markup-compatibility/2006">
              <mc:Choice xmlns:v="urn:schemas-microsoft-com:vml" Requires="v">
                <p:oleObj spid="_x0000_s117858" name="Equation" r:id="rId7" imgW="54127400" imgH="5270500" progId="Equation.DSMT4">
                  <p:embed/>
                </p:oleObj>
              </mc:Choice>
              <mc:Fallback>
                <p:oleObj name="Equation" r:id="rId7" imgW="54127400" imgH="5270500" progId="Equation.DSMT4">
                  <p:embed/>
                  <p:pic>
                    <p:nvPicPr>
                      <p:cNvPr id="0" name="对象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 y="4005263"/>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7" name="Rectangle 9">
            <a:extLst>
              <a:ext uri="{FF2B5EF4-FFF2-40B4-BE49-F238E27FC236}">
                <a16:creationId xmlns:a16="http://schemas.microsoft.com/office/drawing/2014/main" id="{5FB98E94-0CDA-3441-A69C-096290DEF34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798" name="对象 21">
            <a:extLst>
              <a:ext uri="{FF2B5EF4-FFF2-40B4-BE49-F238E27FC236}">
                <a16:creationId xmlns:a16="http://schemas.microsoft.com/office/drawing/2014/main" id="{5030C330-8121-9846-BF24-ED6AEFE2C9A1}"/>
              </a:ext>
            </a:extLst>
          </p:cNvPr>
          <p:cNvGraphicFramePr>
            <a:graphicFrameLocks noChangeAspect="1"/>
          </p:cNvGraphicFramePr>
          <p:nvPr/>
        </p:nvGraphicFramePr>
        <p:xfrm>
          <a:off x="684213" y="4638675"/>
          <a:ext cx="1116012" cy="446088"/>
        </p:xfrm>
        <a:graphic>
          <a:graphicData uri="http://schemas.openxmlformats.org/presentationml/2006/ole">
            <mc:AlternateContent xmlns:mc="http://schemas.openxmlformats.org/markup-compatibility/2006">
              <mc:Choice xmlns:v="urn:schemas-microsoft-com:vml" Requires="v">
                <p:oleObj spid="_x0000_s117859" name="Equation" r:id="rId9" imgW="13169900" imgH="5270500" progId="Equation.DSMT4">
                  <p:embed/>
                </p:oleObj>
              </mc:Choice>
              <mc:Fallback>
                <p:oleObj name="Equation" r:id="rId9" imgW="13169900" imgH="5270500" progId="Equation.DSMT4">
                  <p:embed/>
                  <p:pic>
                    <p:nvPicPr>
                      <p:cNvPr id="0" name="对象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638675"/>
                        <a:ext cx="1116012"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7799" name="Rectangle 11">
            <a:extLst>
              <a:ext uri="{FF2B5EF4-FFF2-40B4-BE49-F238E27FC236}">
                <a16:creationId xmlns:a16="http://schemas.microsoft.com/office/drawing/2014/main" id="{235FF734-11EC-894F-B249-B52CD6E1A3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7800" name="对象 23">
            <a:extLst>
              <a:ext uri="{FF2B5EF4-FFF2-40B4-BE49-F238E27FC236}">
                <a16:creationId xmlns:a16="http://schemas.microsoft.com/office/drawing/2014/main" id="{16EE169F-A21D-3942-990C-45F16B1AE099}"/>
              </a:ext>
            </a:extLst>
          </p:cNvPr>
          <p:cNvGraphicFramePr>
            <a:graphicFrameLocks noChangeAspect="1"/>
          </p:cNvGraphicFramePr>
          <p:nvPr/>
        </p:nvGraphicFramePr>
        <p:xfrm>
          <a:off x="1763713" y="4694238"/>
          <a:ext cx="1728787" cy="390525"/>
        </p:xfrm>
        <a:graphic>
          <a:graphicData uri="http://schemas.openxmlformats.org/presentationml/2006/ole">
            <mc:AlternateContent xmlns:mc="http://schemas.openxmlformats.org/markup-compatibility/2006">
              <mc:Choice xmlns:v="urn:schemas-microsoft-com:vml" Requires="v">
                <p:oleObj spid="_x0000_s117860" name="Equation" r:id="rId11" imgW="20485100" imgH="4686300" progId="Equation.DSMT4">
                  <p:embed/>
                </p:oleObj>
              </mc:Choice>
              <mc:Fallback>
                <p:oleObj name="Equation" r:id="rId11" imgW="20485100" imgH="4686300" progId="Equation.DSMT4">
                  <p:embed/>
                  <p:pic>
                    <p:nvPicPr>
                      <p:cNvPr id="0" name="对象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63713" y="4694238"/>
                        <a:ext cx="1728787"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灯片编号占位符 3">
            <a:extLst>
              <a:ext uri="{FF2B5EF4-FFF2-40B4-BE49-F238E27FC236}">
                <a16:creationId xmlns:a16="http://schemas.microsoft.com/office/drawing/2014/main" id="{FDF3F322-990A-4146-8E62-DE4FEB0552A8}"/>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E1234F-67B5-7342-9357-377F8FE80FC8}" type="slidenum">
              <a:rPr lang="ja-JP" altLang="en-US" sz="1800">
                <a:solidFill>
                  <a:srgbClr val="A50021"/>
                </a:solidFill>
                <a:ea typeface="MS PGothic" panose="020B0600070205080204" pitchFamily="34" charset="-128"/>
              </a:rPr>
              <a:pPr algn="r">
                <a:lnSpc>
                  <a:spcPct val="100000"/>
                </a:lnSpc>
                <a:spcBef>
                  <a:spcPct val="0"/>
                </a:spcBef>
                <a:buClrTx/>
                <a:buFontTx/>
                <a:buNone/>
              </a:pPr>
              <a:t>107</a:t>
            </a:fld>
            <a:endParaRPr lang="en-US" altLang="ja-JP" sz="1800">
              <a:solidFill>
                <a:srgbClr val="A50021"/>
              </a:solidFill>
              <a:ea typeface="MS PGothic" panose="020B0600070205080204" pitchFamily="34" charset="-128"/>
            </a:endParaRPr>
          </a:p>
        </p:txBody>
      </p:sp>
      <p:sp>
        <p:nvSpPr>
          <p:cNvPr id="118787" name="Rectangle 10">
            <a:extLst>
              <a:ext uri="{FF2B5EF4-FFF2-40B4-BE49-F238E27FC236}">
                <a16:creationId xmlns:a16="http://schemas.microsoft.com/office/drawing/2014/main" id="{6A41B99E-DE14-6E4A-9B8E-DF718AA46CA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 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8788" name="Rectangle 8">
            <a:extLst>
              <a:ext uri="{FF2B5EF4-FFF2-40B4-BE49-F238E27FC236}">
                <a16:creationId xmlns:a16="http://schemas.microsoft.com/office/drawing/2014/main" id="{FB6799DE-FD46-D948-8DF8-C613FD7269C3}"/>
              </a:ext>
            </a:extLst>
          </p:cNvPr>
          <p:cNvSpPr>
            <a:spLocks noChangeArrowheads="1"/>
          </p:cNvSpPr>
          <p:nvPr/>
        </p:nvSpPr>
        <p:spPr bwMode="auto">
          <a:xfrm>
            <a:off x="107950" y="969963"/>
            <a:ext cx="9036050" cy="568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600">
                <a:latin typeface="Times New Roman" panose="02020603050405020304" pitchFamily="18" charset="0"/>
                <a:cs typeface="Times New Roman" panose="02020603050405020304" pitchFamily="18" charset="0"/>
              </a:rPr>
              <a:t>表示如下：</a:t>
            </a: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6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6.22</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其中：</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p:txBody>
      </p:sp>
      <p:sp>
        <p:nvSpPr>
          <p:cNvPr id="118789" name="Rectangle 7">
            <a:extLst>
              <a:ext uri="{FF2B5EF4-FFF2-40B4-BE49-F238E27FC236}">
                <a16:creationId xmlns:a16="http://schemas.microsoft.com/office/drawing/2014/main" id="{EB02F929-2F8F-A34B-948C-09E51120BA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0" name="Rectangle 2">
            <a:extLst>
              <a:ext uri="{FF2B5EF4-FFF2-40B4-BE49-F238E27FC236}">
                <a16:creationId xmlns:a16="http://schemas.microsoft.com/office/drawing/2014/main" id="{11F53D7A-1C4E-5948-9F2F-EF5A70F8EF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1" name="Rectangle 4">
            <a:extLst>
              <a:ext uri="{FF2B5EF4-FFF2-40B4-BE49-F238E27FC236}">
                <a16:creationId xmlns:a16="http://schemas.microsoft.com/office/drawing/2014/main" id="{8D672FB7-AB02-5742-92F0-E0F1A611E70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2" name="Rectangle 6">
            <a:extLst>
              <a:ext uri="{FF2B5EF4-FFF2-40B4-BE49-F238E27FC236}">
                <a16:creationId xmlns:a16="http://schemas.microsoft.com/office/drawing/2014/main" id="{4A795F44-D49A-A44C-A44D-F92A36EACB6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3" name="Rectangle 8">
            <a:extLst>
              <a:ext uri="{FF2B5EF4-FFF2-40B4-BE49-F238E27FC236}">
                <a16:creationId xmlns:a16="http://schemas.microsoft.com/office/drawing/2014/main" id="{A1D4E65D-D2DB-B244-A545-A8EC5740F6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4" name="Rectangle 15">
            <a:extLst>
              <a:ext uri="{FF2B5EF4-FFF2-40B4-BE49-F238E27FC236}">
                <a16:creationId xmlns:a16="http://schemas.microsoft.com/office/drawing/2014/main" id="{D807A8A4-DFA5-1242-A053-DA1AD11E03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5" name="Rectangle 17">
            <a:extLst>
              <a:ext uri="{FF2B5EF4-FFF2-40B4-BE49-F238E27FC236}">
                <a16:creationId xmlns:a16="http://schemas.microsoft.com/office/drawing/2014/main" id="{06FF9858-C304-D849-9F3C-291E43BE73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6" name="Rectangle 19">
            <a:extLst>
              <a:ext uri="{FF2B5EF4-FFF2-40B4-BE49-F238E27FC236}">
                <a16:creationId xmlns:a16="http://schemas.microsoft.com/office/drawing/2014/main" id="{14903AFD-23A1-6C43-A311-F1C43437F37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7" name="Rectangle 19">
            <a:extLst>
              <a:ext uri="{FF2B5EF4-FFF2-40B4-BE49-F238E27FC236}">
                <a16:creationId xmlns:a16="http://schemas.microsoft.com/office/drawing/2014/main" id="{62B673AD-8349-7D49-8B35-6ACCEC3540E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8" name="Rectangle 21">
            <a:extLst>
              <a:ext uri="{FF2B5EF4-FFF2-40B4-BE49-F238E27FC236}">
                <a16:creationId xmlns:a16="http://schemas.microsoft.com/office/drawing/2014/main" id="{DAEB7EF8-DC44-3F4D-B986-B8AFC808B9F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799" name="Rectangle 25">
            <a:extLst>
              <a:ext uri="{FF2B5EF4-FFF2-40B4-BE49-F238E27FC236}">
                <a16:creationId xmlns:a16="http://schemas.microsoft.com/office/drawing/2014/main" id="{80249AFF-1C0A-5B4F-830B-C09A5EC7DA0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0" name="Rectangle 27">
            <a:extLst>
              <a:ext uri="{FF2B5EF4-FFF2-40B4-BE49-F238E27FC236}">
                <a16:creationId xmlns:a16="http://schemas.microsoft.com/office/drawing/2014/main" id="{9D11499C-6AB8-2D4B-8BBC-1914B881B67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1" name="Rectangle 33">
            <a:extLst>
              <a:ext uri="{FF2B5EF4-FFF2-40B4-BE49-F238E27FC236}">
                <a16:creationId xmlns:a16="http://schemas.microsoft.com/office/drawing/2014/main" id="{A68922B2-88E0-0D42-81D9-772FAFB791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2" name="Rectangle 35">
            <a:extLst>
              <a:ext uri="{FF2B5EF4-FFF2-40B4-BE49-F238E27FC236}">
                <a16:creationId xmlns:a16="http://schemas.microsoft.com/office/drawing/2014/main" id="{E8C57D35-97B9-FA47-A1BE-8ABE0ABD4FE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3" name="Rectangle 37">
            <a:extLst>
              <a:ext uri="{FF2B5EF4-FFF2-40B4-BE49-F238E27FC236}">
                <a16:creationId xmlns:a16="http://schemas.microsoft.com/office/drawing/2014/main" id="{3634CDA6-269A-1B41-9953-E0D34740F2C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4" name="Rectangle 39">
            <a:extLst>
              <a:ext uri="{FF2B5EF4-FFF2-40B4-BE49-F238E27FC236}">
                <a16:creationId xmlns:a16="http://schemas.microsoft.com/office/drawing/2014/main" id="{5DDC8B3C-EECF-6941-89FA-EFB9FEEC688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5" name="Rectangle 47">
            <a:extLst>
              <a:ext uri="{FF2B5EF4-FFF2-40B4-BE49-F238E27FC236}">
                <a16:creationId xmlns:a16="http://schemas.microsoft.com/office/drawing/2014/main" id="{FD48CB6E-785A-3648-B91C-FA653967C0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6" name="Rectangle 49">
            <a:extLst>
              <a:ext uri="{FF2B5EF4-FFF2-40B4-BE49-F238E27FC236}">
                <a16:creationId xmlns:a16="http://schemas.microsoft.com/office/drawing/2014/main" id="{647C4BBA-F7A7-8E40-87B3-31ECF029C86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7" name="Rectangle 51">
            <a:extLst>
              <a:ext uri="{FF2B5EF4-FFF2-40B4-BE49-F238E27FC236}">
                <a16:creationId xmlns:a16="http://schemas.microsoft.com/office/drawing/2014/main" id="{B07AEAF8-F686-C341-B4DA-7219D3B010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8" name="Rectangle 53">
            <a:extLst>
              <a:ext uri="{FF2B5EF4-FFF2-40B4-BE49-F238E27FC236}">
                <a16:creationId xmlns:a16="http://schemas.microsoft.com/office/drawing/2014/main" id="{EE952D62-F4CE-E94C-9BCE-74FAE6D99E4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09" name="Rectangle 59">
            <a:extLst>
              <a:ext uri="{FF2B5EF4-FFF2-40B4-BE49-F238E27FC236}">
                <a16:creationId xmlns:a16="http://schemas.microsoft.com/office/drawing/2014/main" id="{9C64CD88-59DF-9240-9D34-2DD608E61DF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0" name="Rectangle 61">
            <a:extLst>
              <a:ext uri="{FF2B5EF4-FFF2-40B4-BE49-F238E27FC236}">
                <a16:creationId xmlns:a16="http://schemas.microsoft.com/office/drawing/2014/main" id="{5D4A3A00-80D4-7B40-868A-55018EA1D6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1" name="Rectangle 63">
            <a:extLst>
              <a:ext uri="{FF2B5EF4-FFF2-40B4-BE49-F238E27FC236}">
                <a16:creationId xmlns:a16="http://schemas.microsoft.com/office/drawing/2014/main" id="{2E35514C-8252-964E-9490-0342DDEE91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2" name="Rectangle 65">
            <a:extLst>
              <a:ext uri="{FF2B5EF4-FFF2-40B4-BE49-F238E27FC236}">
                <a16:creationId xmlns:a16="http://schemas.microsoft.com/office/drawing/2014/main" id="{7CBBBCCE-3D85-C144-B56D-A1121FBEE02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3" name="Rectangle 2">
            <a:extLst>
              <a:ext uri="{FF2B5EF4-FFF2-40B4-BE49-F238E27FC236}">
                <a16:creationId xmlns:a16="http://schemas.microsoft.com/office/drawing/2014/main" id="{459EBFD9-C559-A64F-BBE9-771D196534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8814" name="对象 18">
            <a:extLst>
              <a:ext uri="{FF2B5EF4-FFF2-40B4-BE49-F238E27FC236}">
                <a16:creationId xmlns:a16="http://schemas.microsoft.com/office/drawing/2014/main" id="{63594D70-D0ED-8741-90B8-E8A1019617EF}"/>
              </a:ext>
            </a:extLst>
          </p:cNvPr>
          <p:cNvGraphicFramePr>
            <a:graphicFrameLocks noChangeAspect="1"/>
          </p:cNvGraphicFramePr>
          <p:nvPr/>
        </p:nvGraphicFramePr>
        <p:xfrm>
          <a:off x="323850" y="1052513"/>
          <a:ext cx="863600" cy="569912"/>
        </p:xfrm>
        <a:graphic>
          <a:graphicData uri="http://schemas.openxmlformats.org/presentationml/2006/ole">
            <mc:AlternateContent xmlns:mc="http://schemas.openxmlformats.org/markup-compatibility/2006">
              <mc:Choice xmlns:v="urn:schemas-microsoft-com:vml" Requires="v">
                <p:oleObj spid="_x0000_s118858" name="Equation" r:id="rId3" imgW="9067800" imgH="5854700" progId="Equation.DSMT4">
                  <p:embed/>
                </p:oleObj>
              </mc:Choice>
              <mc:Fallback>
                <p:oleObj name="Equation" r:id="rId3" imgW="9067800" imgH="5854700" progId="Equation.DSMT4">
                  <p:embed/>
                  <p:pic>
                    <p:nvPicPr>
                      <p:cNvPr id="0" name="对象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052513"/>
                        <a:ext cx="863600"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815" name="Rectangle 11">
            <a:extLst>
              <a:ext uri="{FF2B5EF4-FFF2-40B4-BE49-F238E27FC236}">
                <a16:creationId xmlns:a16="http://schemas.microsoft.com/office/drawing/2014/main" id="{03EC5C59-72BB-6443-8EFC-26BDAB80ED6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6" name="Rectangle 16">
            <a:extLst>
              <a:ext uri="{FF2B5EF4-FFF2-40B4-BE49-F238E27FC236}">
                <a16:creationId xmlns:a16="http://schemas.microsoft.com/office/drawing/2014/main" id="{1BF79D41-196C-D440-9FF4-0444CD2DF9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17" name="Rectangle 2">
            <a:extLst>
              <a:ext uri="{FF2B5EF4-FFF2-40B4-BE49-F238E27FC236}">
                <a16:creationId xmlns:a16="http://schemas.microsoft.com/office/drawing/2014/main" id="{446ED24A-F2F1-1B4A-B83E-360389FEF3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8818" name="对象 11">
            <a:extLst>
              <a:ext uri="{FF2B5EF4-FFF2-40B4-BE49-F238E27FC236}">
                <a16:creationId xmlns:a16="http://schemas.microsoft.com/office/drawing/2014/main" id="{E96017C4-1092-244B-BAB0-2235DC832B5E}"/>
              </a:ext>
            </a:extLst>
          </p:cNvPr>
          <p:cNvGraphicFramePr>
            <a:graphicFrameLocks noChangeAspect="1"/>
          </p:cNvGraphicFramePr>
          <p:nvPr/>
        </p:nvGraphicFramePr>
        <p:xfrm>
          <a:off x="1042988" y="1628775"/>
          <a:ext cx="6265862" cy="1728788"/>
        </p:xfrm>
        <a:graphic>
          <a:graphicData uri="http://schemas.openxmlformats.org/presentationml/2006/ole">
            <mc:AlternateContent xmlns:mc="http://schemas.openxmlformats.org/markup-compatibility/2006">
              <mc:Choice xmlns:v="urn:schemas-microsoft-com:vml" Requires="v">
                <p:oleObj spid="_x0000_s118859" name="Equation" r:id="rId5" imgW="76365100" imgH="21069300" progId="Equation.DSMT4">
                  <p:embed/>
                </p:oleObj>
              </mc:Choice>
              <mc:Fallback>
                <p:oleObj name="Equation" r:id="rId5" imgW="76365100" imgH="21069300" progId="Equation.DSMT4">
                  <p:embed/>
                  <p:pic>
                    <p:nvPicPr>
                      <p:cNvPr id="0" name="对象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628775"/>
                        <a:ext cx="6265862" cy="17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8819" name="Rectangle 4">
            <a:extLst>
              <a:ext uri="{FF2B5EF4-FFF2-40B4-BE49-F238E27FC236}">
                <a16:creationId xmlns:a16="http://schemas.microsoft.com/office/drawing/2014/main" id="{8A7A2D0B-2BF0-A74C-B7DA-5ACFC21BE1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20" name="Rectangle 9">
            <a:extLst>
              <a:ext uri="{FF2B5EF4-FFF2-40B4-BE49-F238E27FC236}">
                <a16:creationId xmlns:a16="http://schemas.microsoft.com/office/drawing/2014/main" id="{D3679893-AB76-6F42-A3D7-6D47249623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8821" name="Rectangle 11">
            <a:extLst>
              <a:ext uri="{FF2B5EF4-FFF2-40B4-BE49-F238E27FC236}">
                <a16:creationId xmlns:a16="http://schemas.microsoft.com/office/drawing/2014/main" id="{479A4AB7-DEC3-124E-926B-9E79C4C2F0E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1" name="表格 40">
            <a:extLst>
              <a:ext uri="{FF2B5EF4-FFF2-40B4-BE49-F238E27FC236}">
                <a16:creationId xmlns:a16="http://schemas.microsoft.com/office/drawing/2014/main" id="{F87A1839-F617-7645-9950-DC1F5CFB3AE5}"/>
              </a:ext>
            </a:extLst>
          </p:cNvPr>
          <p:cNvGraphicFramePr>
            <a:graphicFrameLocks noGrp="1"/>
          </p:cNvGraphicFramePr>
          <p:nvPr/>
        </p:nvGraphicFramePr>
        <p:xfrm>
          <a:off x="468313" y="3883025"/>
          <a:ext cx="8280400" cy="2643189"/>
        </p:xfrm>
        <a:graphic>
          <a:graphicData uri="http://schemas.openxmlformats.org/drawingml/2006/table">
            <a:tbl>
              <a:tblPr/>
              <a:tblGrid>
                <a:gridCol w="2135187">
                  <a:extLst>
                    <a:ext uri="{9D8B030D-6E8A-4147-A177-3AD203B41FA5}">
                      <a16:colId xmlns:a16="http://schemas.microsoft.com/office/drawing/2014/main" val="2933719036"/>
                    </a:ext>
                  </a:extLst>
                </a:gridCol>
                <a:gridCol w="6145213">
                  <a:extLst>
                    <a:ext uri="{9D8B030D-6E8A-4147-A177-3AD203B41FA5}">
                      <a16:colId xmlns:a16="http://schemas.microsoft.com/office/drawing/2014/main" val="3231458232"/>
                    </a:ext>
                  </a:extLst>
                </a:gridCol>
              </a:tblGrid>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0" lang="en-US" altLang="zh-CN"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 </a:t>
                      </a:r>
                      <a:r>
                        <a:rPr kumimoji="0" lang="zh-CN" altLang="en-US" sz="2000" b="0" i="0" u="none" strike="noStrike" cap="none" normalizeH="0" baseline="0">
                          <a:ln>
                            <a:noFill/>
                          </a:ln>
                          <a:solidFill>
                            <a:srgbClr val="000000"/>
                          </a:solidFill>
                          <a:effectLst/>
                          <a:latin typeface="Arial" panose="020B0604020202020204" pitchFamily="34" charset="0"/>
                          <a:ea typeface="宋体" panose="02010600030101010101" pitchFamily="2" charset="-122"/>
                        </a:rPr>
                        <a:t>值越大</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该蚂蚁越倾向于选择其它蚂蚁经过的路径，该状态转</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移概率越接近于贪婪规则</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501893924"/>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 </a:t>
                      </a: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 </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0</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时</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不再考虑信息素水平，算法就成为有多重起点的随机</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贪婪算法</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2446400172"/>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当 </a:t>
                      </a:r>
                      <a:r>
                        <a:rPr kumimoji="0" lang="en-US" altLang="zh-CN" sz="20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 </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0</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sym typeface="Symbol" pitchFamily="2" charset="2"/>
                        </a:rPr>
                        <a:t>时</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算法就成为纯粹的正反馈的启发式算法。</a:t>
                      </a:r>
                      <a:endPar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704179669"/>
                  </a:ext>
                </a:extLst>
              </a:tr>
            </a:tbl>
          </a:graphicData>
        </a:graphic>
      </p:graphicFrame>
    </p:spTree>
  </p:cSld>
  <p:clrMapOvr>
    <a:masterClrMapping/>
  </p:clrMapOvr>
  <p:transition>
    <p:random/>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灯片编号占位符 3">
            <a:extLst>
              <a:ext uri="{FF2B5EF4-FFF2-40B4-BE49-F238E27FC236}">
                <a16:creationId xmlns:a16="http://schemas.microsoft.com/office/drawing/2014/main" id="{715AA12C-D9DB-4D4C-B9FF-837B5A05174E}"/>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54AFB57-8651-0C47-B818-D2090DC07378}" type="slidenum">
              <a:rPr lang="ja-JP" altLang="en-US" sz="1800">
                <a:solidFill>
                  <a:srgbClr val="A50021"/>
                </a:solidFill>
                <a:ea typeface="MS PGothic" panose="020B0600070205080204" pitchFamily="34" charset="-128"/>
              </a:rPr>
              <a:pPr algn="r">
                <a:lnSpc>
                  <a:spcPct val="100000"/>
                </a:lnSpc>
                <a:spcBef>
                  <a:spcPct val="0"/>
                </a:spcBef>
                <a:buClrTx/>
                <a:buFontTx/>
                <a:buNone/>
              </a:pPr>
              <a:t>108</a:t>
            </a:fld>
            <a:endParaRPr lang="en-US" altLang="ja-JP" sz="1800">
              <a:solidFill>
                <a:srgbClr val="A50021"/>
              </a:solidFill>
              <a:ea typeface="MS PGothic" panose="020B0600070205080204" pitchFamily="34" charset="-128"/>
            </a:endParaRPr>
          </a:p>
        </p:txBody>
      </p:sp>
      <p:sp>
        <p:nvSpPr>
          <p:cNvPr id="119811" name="Rectangle 10">
            <a:extLst>
              <a:ext uri="{FF2B5EF4-FFF2-40B4-BE49-F238E27FC236}">
                <a16:creationId xmlns:a16="http://schemas.microsoft.com/office/drawing/2014/main" id="{E020A0CD-BFF2-524B-A59C-3AC223F8277A}"/>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9812" name="Rectangle 8">
            <a:extLst>
              <a:ext uri="{FF2B5EF4-FFF2-40B4-BE49-F238E27FC236}">
                <a16:creationId xmlns:a16="http://schemas.microsoft.com/office/drawing/2014/main" id="{617CE726-F140-7146-A240-ADD8D969F462}"/>
              </a:ext>
            </a:extLst>
          </p:cNvPr>
          <p:cNvSpPr>
            <a:spLocks noChangeArrowheads="1"/>
          </p:cNvSpPr>
          <p:nvPr/>
        </p:nvSpPr>
        <p:spPr bwMode="auto">
          <a:xfrm>
            <a:off x="107950" y="969963"/>
            <a:ext cx="9036050" cy="343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en-US" sz="2600">
                <a:latin typeface="Times New Roman" panose="02020603050405020304" pitchFamily="18" charset="0"/>
                <a:cs typeface="Times New Roman" panose="02020603050405020304" pitchFamily="18" charset="0"/>
              </a:rPr>
              <a:t>用参数</a:t>
            </a:r>
            <a:r>
              <a:rPr lang="en-US" altLang="zh-CN" sz="2600">
                <a:latin typeface="Times New Roman" panose="02020603050405020304" pitchFamily="18" charset="0"/>
                <a:cs typeface="Times New Roman" panose="02020603050405020304" pitchFamily="18" charset="0"/>
              </a:rPr>
              <a:t>1-</a:t>
            </a:r>
            <a:r>
              <a:rPr lang="en-US" altLang="zh-CN" sz="2600" i="1">
                <a:latin typeface="Times New Roman" panose="02020603050405020304" pitchFamily="18" charset="0"/>
                <a:cs typeface="Times New Roman" panose="02020603050405020304" pitchFamily="18" charset="0"/>
                <a:sym typeface="Symbol" pitchFamily="2" charset="2"/>
              </a:rPr>
              <a:t></a:t>
            </a:r>
            <a:r>
              <a:rPr lang="zh-CN" altLang="en-US" sz="2600">
                <a:latin typeface="Times New Roman" panose="02020603050405020304" pitchFamily="18" charset="0"/>
                <a:cs typeface="Times New Roman" panose="02020603050405020304" pitchFamily="18" charset="0"/>
              </a:rPr>
              <a:t>表示信息素消逝程度，蚂蚁完成一次循环，</a:t>
            </a:r>
            <a:r>
              <a:rPr lang="zh-CN" altLang="en-US" sz="2600">
                <a:solidFill>
                  <a:srgbClr val="0000FF"/>
                </a:solidFill>
                <a:latin typeface="Times New Roman" panose="02020603050405020304" pitchFamily="18" charset="0"/>
                <a:cs typeface="Times New Roman" panose="02020603050405020304" pitchFamily="18" charset="0"/>
              </a:rPr>
              <a:t>各路径上信息素浓度消散规则为：</a:t>
            </a:r>
            <a:r>
              <a:rPr lang="en-US" altLang="zh-CN" sz="2600">
                <a:latin typeface="Times New Roman" panose="02020603050405020304" pitchFamily="18" charset="0"/>
                <a:cs typeface="Times New Roman" panose="02020603050405020304" pitchFamily="18" charset="0"/>
              </a:rPr>
              <a:t>                                                                              </a:t>
            </a:r>
          </a:p>
          <a:p>
            <a:pPr algn="l" eaLnBrk="1" hangingPunct="1">
              <a:lnSpc>
                <a:spcPct val="140000"/>
              </a:lnSpc>
              <a:spcBef>
                <a:spcPct val="50000"/>
              </a:spcBef>
              <a:buClrTx/>
              <a:buFont typeface="Wingdings" pitchFamily="2" charset="2"/>
              <a:buNone/>
            </a:pPr>
            <a:r>
              <a:rPr lang="en-US" altLang="zh-CN" sz="2600">
                <a:latin typeface="Times New Roman" panose="02020603050405020304" pitchFamily="18" charset="0"/>
                <a:cs typeface="Times New Roman" panose="02020603050405020304" pitchFamily="18" charset="0"/>
              </a:rPr>
              <a:t>                                                                                            </a:t>
            </a:r>
            <a:r>
              <a:rPr lang="zh-CN" altLang="en-US" sz="2400">
                <a:latin typeface="Times New Roman" panose="02020603050405020304" pitchFamily="18" charset="0"/>
                <a:cs typeface="Times New Roman" panose="02020603050405020304" pitchFamily="18" charset="0"/>
              </a:rPr>
              <a:t>（</a:t>
            </a:r>
            <a:r>
              <a:rPr lang="en-US" altLang="zh-CN" sz="2400">
                <a:latin typeface="Times New Roman" panose="02020603050405020304" pitchFamily="18" charset="0"/>
                <a:cs typeface="Times New Roman" panose="02020603050405020304" pitchFamily="18" charset="0"/>
              </a:rPr>
              <a:t>6.23</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zh-CN" sz="2600">
                <a:solidFill>
                  <a:srgbClr val="0000FF"/>
                </a:solidFill>
                <a:latin typeface="Times New Roman" panose="02020603050405020304" pitchFamily="18" charset="0"/>
                <a:cs typeface="Times New Roman" panose="02020603050405020304" pitchFamily="18" charset="0"/>
              </a:rPr>
              <a:t>蚁群的信息素浓度更新规则为</a:t>
            </a:r>
            <a:r>
              <a:rPr lang="zh-CN" altLang="en-US" sz="2600">
                <a:solidFill>
                  <a:srgbClr val="0000FF"/>
                </a:solidFill>
                <a:latin typeface="Times New Roman" panose="02020603050405020304" pitchFamily="18" charset="0"/>
                <a:cs typeface="Times New Roman" panose="02020603050405020304" pitchFamily="18" charset="0"/>
              </a:rPr>
              <a:t>：</a:t>
            </a:r>
            <a:endParaRPr lang="en-US" altLang="zh-CN" sz="2600">
              <a:solidFill>
                <a:srgbClr val="0000FF"/>
              </a:solidFill>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                                                                                                   （</a:t>
            </a:r>
            <a:r>
              <a:rPr lang="en-US" altLang="zh-CN" sz="2400">
                <a:latin typeface="Times New Roman" panose="02020603050405020304" pitchFamily="18" charset="0"/>
                <a:cs typeface="Times New Roman" panose="02020603050405020304" pitchFamily="18" charset="0"/>
              </a:rPr>
              <a:t>6.24</a:t>
            </a:r>
            <a:r>
              <a:rPr lang="zh-CN" altLang="en-US"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119813" name="Rectangle 7">
            <a:extLst>
              <a:ext uri="{FF2B5EF4-FFF2-40B4-BE49-F238E27FC236}">
                <a16:creationId xmlns:a16="http://schemas.microsoft.com/office/drawing/2014/main" id="{B8F06C6E-4B95-C543-9425-369A0A2B6E9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4" name="Rectangle 2">
            <a:extLst>
              <a:ext uri="{FF2B5EF4-FFF2-40B4-BE49-F238E27FC236}">
                <a16:creationId xmlns:a16="http://schemas.microsoft.com/office/drawing/2014/main" id="{2FDCAD85-BD70-6F4B-94CD-431D30F201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5" name="Rectangle 4">
            <a:extLst>
              <a:ext uri="{FF2B5EF4-FFF2-40B4-BE49-F238E27FC236}">
                <a16:creationId xmlns:a16="http://schemas.microsoft.com/office/drawing/2014/main" id="{84395B84-EF2C-5D4E-8D26-64B7F2BCAA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6" name="Rectangle 6">
            <a:extLst>
              <a:ext uri="{FF2B5EF4-FFF2-40B4-BE49-F238E27FC236}">
                <a16:creationId xmlns:a16="http://schemas.microsoft.com/office/drawing/2014/main" id="{14C8CE9C-3B70-B647-8CB9-2064E06E675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7" name="Rectangle 8">
            <a:extLst>
              <a:ext uri="{FF2B5EF4-FFF2-40B4-BE49-F238E27FC236}">
                <a16:creationId xmlns:a16="http://schemas.microsoft.com/office/drawing/2014/main" id="{561164C8-5FFF-C64C-B057-950761472F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8" name="Rectangle 15">
            <a:extLst>
              <a:ext uri="{FF2B5EF4-FFF2-40B4-BE49-F238E27FC236}">
                <a16:creationId xmlns:a16="http://schemas.microsoft.com/office/drawing/2014/main" id="{D7E7E5F7-EBF6-CD46-846F-36B98A81FA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19" name="Rectangle 17">
            <a:extLst>
              <a:ext uri="{FF2B5EF4-FFF2-40B4-BE49-F238E27FC236}">
                <a16:creationId xmlns:a16="http://schemas.microsoft.com/office/drawing/2014/main" id="{FEBBE76A-53EE-9E4C-9005-BB94707CE0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0" name="Rectangle 19">
            <a:extLst>
              <a:ext uri="{FF2B5EF4-FFF2-40B4-BE49-F238E27FC236}">
                <a16:creationId xmlns:a16="http://schemas.microsoft.com/office/drawing/2014/main" id="{FB044274-2222-9E4D-AADC-F9DC4D3F723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1" name="Rectangle 19">
            <a:extLst>
              <a:ext uri="{FF2B5EF4-FFF2-40B4-BE49-F238E27FC236}">
                <a16:creationId xmlns:a16="http://schemas.microsoft.com/office/drawing/2014/main" id="{D6E3100D-8EC6-FC48-8CE9-9F481721023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2" name="Rectangle 21">
            <a:extLst>
              <a:ext uri="{FF2B5EF4-FFF2-40B4-BE49-F238E27FC236}">
                <a16:creationId xmlns:a16="http://schemas.microsoft.com/office/drawing/2014/main" id="{3B1954F4-0198-D643-9117-DC19240E090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3" name="Rectangle 25">
            <a:extLst>
              <a:ext uri="{FF2B5EF4-FFF2-40B4-BE49-F238E27FC236}">
                <a16:creationId xmlns:a16="http://schemas.microsoft.com/office/drawing/2014/main" id="{98F1FEA5-EA2E-834E-B249-EEEF146B2BB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4" name="Rectangle 27">
            <a:extLst>
              <a:ext uri="{FF2B5EF4-FFF2-40B4-BE49-F238E27FC236}">
                <a16:creationId xmlns:a16="http://schemas.microsoft.com/office/drawing/2014/main" id="{C9AA358B-08BC-9E46-BB21-78F200D649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5" name="Rectangle 33">
            <a:extLst>
              <a:ext uri="{FF2B5EF4-FFF2-40B4-BE49-F238E27FC236}">
                <a16:creationId xmlns:a16="http://schemas.microsoft.com/office/drawing/2014/main" id="{04AEBCD9-5EAB-7747-B952-776DEFF6CB8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6" name="Rectangle 35">
            <a:extLst>
              <a:ext uri="{FF2B5EF4-FFF2-40B4-BE49-F238E27FC236}">
                <a16:creationId xmlns:a16="http://schemas.microsoft.com/office/drawing/2014/main" id="{F0B4B88F-F3A6-7F45-A625-948407ED7C2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7" name="Rectangle 37">
            <a:extLst>
              <a:ext uri="{FF2B5EF4-FFF2-40B4-BE49-F238E27FC236}">
                <a16:creationId xmlns:a16="http://schemas.microsoft.com/office/drawing/2014/main" id="{18ABCA40-DCAE-7142-B972-30B99AEF66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8" name="Rectangle 39">
            <a:extLst>
              <a:ext uri="{FF2B5EF4-FFF2-40B4-BE49-F238E27FC236}">
                <a16:creationId xmlns:a16="http://schemas.microsoft.com/office/drawing/2014/main" id="{4CC1AAA7-B072-BF47-891A-3E346DB2D1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29" name="Rectangle 47">
            <a:extLst>
              <a:ext uri="{FF2B5EF4-FFF2-40B4-BE49-F238E27FC236}">
                <a16:creationId xmlns:a16="http://schemas.microsoft.com/office/drawing/2014/main" id="{4F3DE18C-58E7-B64B-9711-3A5513761F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0" name="Rectangle 49">
            <a:extLst>
              <a:ext uri="{FF2B5EF4-FFF2-40B4-BE49-F238E27FC236}">
                <a16:creationId xmlns:a16="http://schemas.microsoft.com/office/drawing/2014/main" id="{83875084-4CC7-5549-B94E-08FD1843DFD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1" name="Rectangle 51">
            <a:extLst>
              <a:ext uri="{FF2B5EF4-FFF2-40B4-BE49-F238E27FC236}">
                <a16:creationId xmlns:a16="http://schemas.microsoft.com/office/drawing/2014/main" id="{012E6CDF-C72E-404A-9E02-1FB6A5467C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2" name="Rectangle 53">
            <a:extLst>
              <a:ext uri="{FF2B5EF4-FFF2-40B4-BE49-F238E27FC236}">
                <a16:creationId xmlns:a16="http://schemas.microsoft.com/office/drawing/2014/main" id="{21AA1056-72B8-B74D-B489-EF7EF4D39C5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3" name="Rectangle 59">
            <a:extLst>
              <a:ext uri="{FF2B5EF4-FFF2-40B4-BE49-F238E27FC236}">
                <a16:creationId xmlns:a16="http://schemas.microsoft.com/office/drawing/2014/main" id="{9027B026-93F7-2C4C-BFE3-69D9AFA516F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4" name="Rectangle 61">
            <a:extLst>
              <a:ext uri="{FF2B5EF4-FFF2-40B4-BE49-F238E27FC236}">
                <a16:creationId xmlns:a16="http://schemas.microsoft.com/office/drawing/2014/main" id="{14782868-0AE0-6C42-8CB4-99E527EA127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5" name="Rectangle 63">
            <a:extLst>
              <a:ext uri="{FF2B5EF4-FFF2-40B4-BE49-F238E27FC236}">
                <a16:creationId xmlns:a16="http://schemas.microsoft.com/office/drawing/2014/main" id="{12B6B41F-6A9E-E745-ACD1-9778616B5F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6" name="Rectangle 65">
            <a:extLst>
              <a:ext uri="{FF2B5EF4-FFF2-40B4-BE49-F238E27FC236}">
                <a16:creationId xmlns:a16="http://schemas.microsoft.com/office/drawing/2014/main" id="{D88FB272-0BF0-8045-AD40-AD0D3A546D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7" name="Rectangle 2">
            <a:extLst>
              <a:ext uri="{FF2B5EF4-FFF2-40B4-BE49-F238E27FC236}">
                <a16:creationId xmlns:a16="http://schemas.microsoft.com/office/drawing/2014/main" id="{25B8F53F-D809-9241-BD5C-594D30600B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8" name="Rectangle 11">
            <a:extLst>
              <a:ext uri="{FF2B5EF4-FFF2-40B4-BE49-F238E27FC236}">
                <a16:creationId xmlns:a16="http://schemas.microsoft.com/office/drawing/2014/main" id="{8ACF0A87-66FF-D94B-8E0F-6DAA0D9380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39" name="Rectangle 16">
            <a:extLst>
              <a:ext uri="{FF2B5EF4-FFF2-40B4-BE49-F238E27FC236}">
                <a16:creationId xmlns:a16="http://schemas.microsoft.com/office/drawing/2014/main" id="{17BCE79D-2AF1-364C-8C93-1CED57FAB2D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0" name="Rectangle 2">
            <a:extLst>
              <a:ext uri="{FF2B5EF4-FFF2-40B4-BE49-F238E27FC236}">
                <a16:creationId xmlns:a16="http://schemas.microsoft.com/office/drawing/2014/main" id="{828FB568-9C90-264D-AE06-BFD8538BB5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1" name="Rectangle 4">
            <a:extLst>
              <a:ext uri="{FF2B5EF4-FFF2-40B4-BE49-F238E27FC236}">
                <a16:creationId xmlns:a16="http://schemas.microsoft.com/office/drawing/2014/main" id="{3BDC8F4F-2A15-CD43-B7DD-21366B376D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2" name="Rectangle 9">
            <a:extLst>
              <a:ext uri="{FF2B5EF4-FFF2-40B4-BE49-F238E27FC236}">
                <a16:creationId xmlns:a16="http://schemas.microsoft.com/office/drawing/2014/main" id="{1C0D0CEF-4294-A14E-9DA5-7FEF363A02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3" name="Rectangle 11">
            <a:extLst>
              <a:ext uri="{FF2B5EF4-FFF2-40B4-BE49-F238E27FC236}">
                <a16:creationId xmlns:a16="http://schemas.microsoft.com/office/drawing/2014/main" id="{A33A6B44-A50A-D449-84B1-D80CF378884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4" name="Rectangle 2">
            <a:extLst>
              <a:ext uri="{FF2B5EF4-FFF2-40B4-BE49-F238E27FC236}">
                <a16:creationId xmlns:a16="http://schemas.microsoft.com/office/drawing/2014/main" id="{CFBB0DCC-F349-3948-989E-1A97E7CE5A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45" name="对象 2">
            <a:extLst>
              <a:ext uri="{FF2B5EF4-FFF2-40B4-BE49-F238E27FC236}">
                <a16:creationId xmlns:a16="http://schemas.microsoft.com/office/drawing/2014/main" id="{F82C0E2A-543E-2446-80A4-D5DE92717F9C}"/>
              </a:ext>
            </a:extLst>
          </p:cNvPr>
          <p:cNvGraphicFramePr>
            <a:graphicFrameLocks noChangeAspect="1"/>
          </p:cNvGraphicFramePr>
          <p:nvPr/>
        </p:nvGraphicFramePr>
        <p:xfrm>
          <a:off x="2771775" y="2349500"/>
          <a:ext cx="3240088" cy="490538"/>
        </p:xfrm>
        <a:graphic>
          <a:graphicData uri="http://schemas.openxmlformats.org/presentationml/2006/ole">
            <mc:AlternateContent xmlns:mc="http://schemas.openxmlformats.org/markup-compatibility/2006">
              <mc:Choice xmlns:v="urn:schemas-microsoft-com:vml" Requires="v">
                <p:oleObj spid="_x0000_s119885" name="Equation" r:id="rId3" imgW="36283900" imgH="5562600" progId="Equation.DSMT4">
                  <p:embed/>
                </p:oleObj>
              </mc:Choice>
              <mc:Fallback>
                <p:oleObj name="Equation" r:id="rId3" imgW="36283900" imgH="55626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71775" y="2349500"/>
                        <a:ext cx="3240088"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6" name="Rectangle 4">
            <a:extLst>
              <a:ext uri="{FF2B5EF4-FFF2-40B4-BE49-F238E27FC236}">
                <a16:creationId xmlns:a16="http://schemas.microsoft.com/office/drawing/2014/main" id="{1E6879F6-2E7E-AF4C-8992-B0997710F3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47" name="对象 5">
            <a:extLst>
              <a:ext uri="{FF2B5EF4-FFF2-40B4-BE49-F238E27FC236}">
                <a16:creationId xmlns:a16="http://schemas.microsoft.com/office/drawing/2014/main" id="{E10AA7A2-1CEB-FC41-950B-B7C13D8376FC}"/>
              </a:ext>
            </a:extLst>
          </p:cNvPr>
          <p:cNvGraphicFramePr>
            <a:graphicFrameLocks noChangeAspect="1"/>
          </p:cNvGraphicFramePr>
          <p:nvPr/>
        </p:nvGraphicFramePr>
        <p:xfrm>
          <a:off x="3203575" y="3716338"/>
          <a:ext cx="2447925" cy="828675"/>
        </p:xfrm>
        <a:graphic>
          <a:graphicData uri="http://schemas.openxmlformats.org/presentationml/2006/ole">
            <mc:AlternateContent xmlns:mc="http://schemas.openxmlformats.org/markup-compatibility/2006">
              <mc:Choice xmlns:v="urn:schemas-microsoft-com:vml" Requires="v">
                <p:oleObj spid="_x0000_s119886" name="Equation" r:id="rId5" imgW="29260800" imgH="9944100" progId="Equation.DSMT4">
                  <p:embed/>
                </p:oleObj>
              </mc:Choice>
              <mc:Fallback>
                <p:oleObj name="Equation" r:id="rId5" imgW="29260800" imgH="99441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3716338"/>
                        <a:ext cx="24479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9848" name="AutoShape 15">
            <a:extLst>
              <a:ext uri="{FF2B5EF4-FFF2-40B4-BE49-F238E27FC236}">
                <a16:creationId xmlns:a16="http://schemas.microsoft.com/office/drawing/2014/main" id="{574B4534-BC07-534A-8BED-C15F6770570E}"/>
              </a:ext>
            </a:extLst>
          </p:cNvPr>
          <p:cNvSpPr>
            <a:spLocks noChangeArrowheads="1"/>
          </p:cNvSpPr>
          <p:nvPr/>
        </p:nvSpPr>
        <p:spPr bwMode="auto">
          <a:xfrm rot="-2204397">
            <a:off x="3246438" y="4292600"/>
            <a:ext cx="461962" cy="1296988"/>
          </a:xfrm>
          <a:prstGeom prst="curvedRightArrow">
            <a:avLst>
              <a:gd name="adj1" fmla="val 68577"/>
              <a:gd name="adj2" fmla="val 137103"/>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19849" name="Rectangle 26">
            <a:extLst>
              <a:ext uri="{FF2B5EF4-FFF2-40B4-BE49-F238E27FC236}">
                <a16:creationId xmlns:a16="http://schemas.microsoft.com/office/drawing/2014/main" id="{84B2081A-C291-B744-A2F9-FA5A9B5C02EB}"/>
              </a:ext>
            </a:extLst>
          </p:cNvPr>
          <p:cNvSpPr>
            <a:spLocks noChangeArrowheads="1"/>
          </p:cNvSpPr>
          <p:nvPr/>
        </p:nvSpPr>
        <p:spPr bwMode="auto">
          <a:xfrm>
            <a:off x="4141788" y="4797425"/>
            <a:ext cx="4318000" cy="75882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Times New Roman" panose="02020603050405020304" pitchFamily="18" charset="0"/>
                <a:cs typeface="Times New Roman" panose="02020603050405020304" pitchFamily="18" charset="0"/>
              </a:rPr>
              <a:t>M. Dorigo</a:t>
            </a:r>
            <a:r>
              <a:rPr lang="zh-CN" altLang="zh-CN" sz="2000">
                <a:latin typeface="Times New Roman" panose="02020603050405020304" pitchFamily="18" charset="0"/>
                <a:cs typeface="Times New Roman" panose="02020603050405020304" pitchFamily="18" charset="0"/>
              </a:rPr>
              <a:t>给出</a:t>
            </a:r>
            <a:r>
              <a:rPr lang="en-US" altLang="zh-CN" sz="2000">
                <a:latin typeface="Times New Roman" panose="02020603050405020304" pitchFamily="18" charset="0"/>
                <a:cs typeface="Times New Roman" panose="02020603050405020304" pitchFamily="18" charset="0"/>
              </a:rPr>
              <a:t>           </a:t>
            </a:r>
            <a:r>
              <a:rPr lang="zh-CN" altLang="zh-CN" sz="2000">
                <a:latin typeface="Times New Roman" panose="02020603050405020304" pitchFamily="18" charset="0"/>
                <a:cs typeface="Times New Roman" panose="02020603050405020304" pitchFamily="18" charset="0"/>
              </a:rPr>
              <a:t>的三种不同模型</a:t>
            </a:r>
            <a:endParaRPr lang="zh-CN" altLang="en-US" sz="2000" b="1">
              <a:latin typeface="Times New Roman" panose="02020603050405020304" pitchFamily="18" charset="0"/>
              <a:cs typeface="Times New Roman" panose="02020603050405020304" pitchFamily="18" charset="0"/>
            </a:endParaRPr>
          </a:p>
        </p:txBody>
      </p:sp>
      <p:sp>
        <p:nvSpPr>
          <p:cNvPr id="119850" name="Rectangle 6">
            <a:extLst>
              <a:ext uri="{FF2B5EF4-FFF2-40B4-BE49-F238E27FC236}">
                <a16:creationId xmlns:a16="http://schemas.microsoft.com/office/drawing/2014/main" id="{D3EF4D48-6A9E-6A48-B3B0-C5DC6DE3DB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19851" name="对象 8">
            <a:extLst>
              <a:ext uri="{FF2B5EF4-FFF2-40B4-BE49-F238E27FC236}">
                <a16:creationId xmlns:a16="http://schemas.microsoft.com/office/drawing/2014/main" id="{654CED86-0040-A942-94B4-855C71090219}"/>
              </a:ext>
            </a:extLst>
          </p:cNvPr>
          <p:cNvGraphicFramePr>
            <a:graphicFrameLocks noChangeAspect="1"/>
          </p:cNvGraphicFramePr>
          <p:nvPr/>
        </p:nvGraphicFramePr>
        <p:xfrm>
          <a:off x="5805488" y="4991100"/>
          <a:ext cx="735012" cy="382588"/>
        </p:xfrm>
        <a:graphic>
          <a:graphicData uri="http://schemas.openxmlformats.org/presentationml/2006/ole">
            <mc:AlternateContent xmlns:mc="http://schemas.openxmlformats.org/markup-compatibility/2006">
              <mc:Choice xmlns:v="urn:schemas-microsoft-com:vml" Requires="v">
                <p:oleObj spid="_x0000_s119887" name="Equation" r:id="rId7" imgW="11404600" imgH="5854700" progId="Equation.DSMT4">
                  <p:embed/>
                </p:oleObj>
              </mc:Choice>
              <mc:Fallback>
                <p:oleObj name="Equation" r:id="rId7" imgW="11404600" imgH="5854700" progId="Equation.DSMT4">
                  <p:embed/>
                  <p:pic>
                    <p:nvPicPr>
                      <p:cNvPr id="0" name="对象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05488" y="4991100"/>
                        <a:ext cx="735012"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灯片编号占位符 3">
            <a:extLst>
              <a:ext uri="{FF2B5EF4-FFF2-40B4-BE49-F238E27FC236}">
                <a16:creationId xmlns:a16="http://schemas.microsoft.com/office/drawing/2014/main" id="{195E395E-E891-B94E-857B-2CB376F919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A5C01684-7B19-0B44-9A5E-76B8854D958A}" type="slidenum">
              <a:rPr lang="ja-JP" altLang="en-US" sz="1800">
                <a:solidFill>
                  <a:srgbClr val="A50021"/>
                </a:solidFill>
                <a:ea typeface="MS PGothic" panose="020B0600070205080204" pitchFamily="34" charset="-128"/>
              </a:rPr>
              <a:pPr algn="r">
                <a:lnSpc>
                  <a:spcPct val="100000"/>
                </a:lnSpc>
                <a:spcBef>
                  <a:spcPct val="0"/>
                </a:spcBef>
                <a:buClrTx/>
                <a:buFontTx/>
                <a:buNone/>
              </a:pPr>
              <a:t>109</a:t>
            </a:fld>
            <a:endParaRPr lang="en-US" altLang="ja-JP" sz="1800">
              <a:solidFill>
                <a:srgbClr val="A50021"/>
              </a:solidFill>
              <a:ea typeface="MS PGothic" panose="020B0600070205080204" pitchFamily="34" charset="-128"/>
            </a:endParaRPr>
          </a:p>
        </p:txBody>
      </p:sp>
      <p:sp>
        <p:nvSpPr>
          <p:cNvPr id="120835" name="Rectangle 2">
            <a:extLst>
              <a:ext uri="{FF2B5EF4-FFF2-40B4-BE49-F238E27FC236}">
                <a16:creationId xmlns:a16="http://schemas.microsoft.com/office/drawing/2014/main" id="{6428E205-2349-7043-91D8-2574966ECE90}"/>
              </a:ext>
            </a:extLst>
          </p:cNvPr>
          <p:cNvSpPr>
            <a:spLocks noChangeArrowheads="1"/>
          </p:cNvSpPr>
          <p:nvPr/>
        </p:nvSpPr>
        <p:spPr bwMode="auto">
          <a:xfrm>
            <a:off x="304800" y="836613"/>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蚂蚁圈系统（</a:t>
            </a:r>
            <a:r>
              <a:rPr kumimoji="1" lang="en-US" altLang="zh-CN" sz="2600" b="1">
                <a:solidFill>
                  <a:srgbClr val="0000FF"/>
                </a:solidFill>
                <a:latin typeface="Times New Roman" panose="02020603050405020304" pitchFamily="18" charset="0"/>
                <a:cs typeface="Times New Roman" panose="02020603050405020304" pitchFamily="18" charset="0"/>
              </a:rPr>
              <a:t>Ant-cycle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0836" name="Rectangle 3">
            <a:extLst>
              <a:ext uri="{FF2B5EF4-FFF2-40B4-BE49-F238E27FC236}">
                <a16:creationId xmlns:a16="http://schemas.microsoft.com/office/drawing/2014/main" id="{A955854E-C431-7644-B70D-E998B5E1D344}"/>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0837" name="Rectangle 6">
            <a:extLst>
              <a:ext uri="{FF2B5EF4-FFF2-40B4-BE49-F238E27FC236}">
                <a16:creationId xmlns:a16="http://schemas.microsoft.com/office/drawing/2014/main" id="{18EBFEFA-19E5-374E-A394-D2461FA5100F}"/>
              </a:ext>
            </a:extLst>
          </p:cNvPr>
          <p:cNvSpPr>
            <a:spLocks noChangeArrowheads="1"/>
          </p:cNvSpPr>
          <p:nvPr/>
        </p:nvSpPr>
        <p:spPr bwMode="auto">
          <a:xfrm>
            <a:off x="323850" y="1341438"/>
            <a:ext cx="8496300" cy="5268912"/>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itchFamily="2" charset="2"/>
              <a:buNone/>
            </a:pPr>
            <a:r>
              <a:rPr lang="zh-CN" altLang="zh-CN" sz="2400"/>
              <a:t>单只蚂蚁所访问路径上的信息素浓度更新规则为：</a:t>
            </a:r>
            <a:endParaRPr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6.25</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zh-CN" altLang="en-US" sz="2400">
                <a:latin typeface="Times New Roman" panose="02020603050405020304" pitchFamily="18" charset="0"/>
                <a:cs typeface="Times New Roman" panose="02020603050405020304" pitchFamily="18" charset="0"/>
              </a:rPr>
              <a:t>其中：</a:t>
            </a:r>
            <a:r>
              <a:rPr lang="en-US" altLang="zh-CN" sz="2400"/>
              <a:t>              </a:t>
            </a:r>
            <a:r>
              <a:rPr lang="zh-CN" altLang="zh-CN" sz="2000"/>
              <a:t>为当前路径上的信息素</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t>                              </a:t>
            </a:r>
            <a:r>
              <a:rPr lang="zh-CN" altLang="zh-CN" sz="2000"/>
              <a:t>为路径</a:t>
            </a:r>
            <a:r>
              <a:rPr lang="zh-CN" altLang="en-US" sz="2000"/>
              <a:t>（</a:t>
            </a:r>
            <a:r>
              <a:rPr lang="en-US" altLang="zh-CN" sz="2000" i="1">
                <a:latin typeface="Times New Roman" panose="02020603050405020304" pitchFamily="18" charset="0"/>
                <a:cs typeface="Times New Roman" panose="02020603050405020304" pitchFamily="18" charset="0"/>
              </a:rPr>
              <a:t>x</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y</a:t>
            </a:r>
            <a:r>
              <a:rPr lang="zh-CN" altLang="en-US" sz="2000"/>
              <a:t>）</a:t>
            </a:r>
            <a:r>
              <a:rPr lang="zh-CN" altLang="zh-CN" sz="2000"/>
              <a:t>上信息素的增量</a:t>
            </a:r>
            <a:endParaRPr lang="en-US" altLang="zh-CN" sz="2000"/>
          </a:p>
          <a:p>
            <a:pPr algn="l" eaLnBrk="1" hangingPunct="1">
              <a:lnSpc>
                <a:spcPct val="140000"/>
              </a:lnSpc>
              <a:spcBef>
                <a:spcPct val="50000"/>
              </a:spcBef>
              <a:buClrTx/>
              <a:buFont typeface="Wingdings" pitchFamily="2" charset="2"/>
              <a:buNone/>
            </a:pPr>
            <a:r>
              <a:rPr lang="en-US" altLang="zh-CN" sz="2000"/>
              <a:t>                              </a:t>
            </a:r>
            <a:r>
              <a:rPr lang="zh-CN" altLang="zh-CN" sz="2000"/>
              <a:t>第</a:t>
            </a:r>
            <a:r>
              <a:rPr lang="en-US" altLang="zh-CN" sz="2000" i="1">
                <a:latin typeface="Times New Roman" panose="02020603050405020304" pitchFamily="18" charset="0"/>
                <a:cs typeface="Times New Roman" panose="02020603050405020304" pitchFamily="18" charset="0"/>
              </a:rPr>
              <a:t>k</a:t>
            </a:r>
            <a:r>
              <a:rPr lang="zh-CN" altLang="zh-CN" sz="2000"/>
              <a:t>只蚂蚁留在路径</a:t>
            </a:r>
            <a:r>
              <a:rPr lang="zh-CN" altLang="en-US" sz="2000"/>
              <a:t>（</a:t>
            </a:r>
            <a:r>
              <a:rPr lang="en-US" altLang="zh-CN" sz="2000" i="1">
                <a:latin typeface="Times New Roman" panose="02020603050405020304" pitchFamily="18" charset="0"/>
                <a:cs typeface="Times New Roman" panose="02020603050405020304" pitchFamily="18" charset="0"/>
              </a:rPr>
              <a:t>x</a:t>
            </a:r>
            <a:r>
              <a:rPr lang="en-US" altLang="zh-CN" sz="2000">
                <a:latin typeface="Times New Roman" panose="02020603050405020304" pitchFamily="18" charset="0"/>
                <a:cs typeface="Times New Roman" panose="02020603050405020304" pitchFamily="18" charset="0"/>
              </a:rPr>
              <a:t>, </a:t>
            </a:r>
            <a:r>
              <a:rPr lang="en-US" altLang="zh-CN" sz="2000" i="1">
                <a:latin typeface="Times New Roman" panose="02020603050405020304" pitchFamily="18" charset="0"/>
                <a:cs typeface="Times New Roman" panose="02020603050405020304" pitchFamily="18" charset="0"/>
              </a:rPr>
              <a:t>y</a:t>
            </a:r>
            <a:r>
              <a:rPr lang="zh-CN" altLang="en-US" sz="2000"/>
              <a:t>）</a:t>
            </a:r>
            <a:r>
              <a:rPr lang="zh-CN" altLang="zh-CN" sz="2000"/>
              <a:t>上的信息素的增量</a:t>
            </a:r>
            <a:endParaRPr lang="en-US" altLang="zh-CN" sz="2000"/>
          </a:p>
          <a:p>
            <a:pPr algn="l" eaLnBrk="1" hangingPunct="1">
              <a:lnSpc>
                <a:spcPct val="140000"/>
              </a:lnSpc>
              <a:spcBef>
                <a:spcPct val="50000"/>
              </a:spcBef>
              <a:buClrTx/>
              <a:buFont typeface="Wingdings" pitchFamily="2" charset="2"/>
              <a:buNone/>
            </a:pPr>
            <a:r>
              <a:rPr lang="en-US" altLang="zh-CN" sz="2000" i="1">
                <a:latin typeface="Times New Roman" panose="02020603050405020304" pitchFamily="18" charset="0"/>
                <a:cs typeface="Times New Roman" panose="02020603050405020304" pitchFamily="18" charset="0"/>
              </a:rPr>
              <a:t>                    Q          </a:t>
            </a:r>
            <a:r>
              <a:rPr lang="zh-CN" altLang="zh-CN" sz="2000">
                <a:latin typeface="Times New Roman" panose="02020603050405020304" pitchFamily="18" charset="0"/>
                <a:cs typeface="Times New Roman" panose="02020603050405020304" pitchFamily="18" charset="0"/>
              </a:rPr>
              <a:t>为常数</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i="1">
                <a:latin typeface="Times New Roman" panose="02020603050405020304" pitchFamily="18" charset="0"/>
                <a:cs typeface="Times New Roman" panose="02020603050405020304" pitchFamily="18" charset="0"/>
              </a:rPr>
              <a:t>                    L</a:t>
            </a:r>
            <a:r>
              <a:rPr lang="en-US" altLang="zh-CN" sz="2000" i="1" baseline="-25000">
                <a:latin typeface="Times New Roman" panose="02020603050405020304" pitchFamily="18" charset="0"/>
                <a:cs typeface="Times New Roman" panose="02020603050405020304" pitchFamily="18" charset="0"/>
              </a:rPr>
              <a:t>k</a:t>
            </a:r>
            <a:r>
              <a:rPr lang="en-US" altLang="zh-CN" sz="2000" i="1">
                <a:latin typeface="Times New Roman" panose="02020603050405020304" pitchFamily="18" charset="0"/>
                <a:cs typeface="Times New Roman" panose="02020603050405020304" pitchFamily="18" charset="0"/>
              </a:rPr>
              <a:t>          </a:t>
            </a:r>
            <a:r>
              <a:rPr lang="en-US" altLang="zh-CN" sz="2000"/>
              <a:t>为优化问题的目标函数值，表示第</a:t>
            </a:r>
            <a:r>
              <a:rPr lang="en-US" altLang="zh-CN" sz="2000" i="1">
                <a:latin typeface="Times New Roman" panose="02020603050405020304" pitchFamily="18" charset="0"/>
                <a:cs typeface="Times New Roman" panose="02020603050405020304" pitchFamily="18" charset="0"/>
              </a:rPr>
              <a:t>k</a:t>
            </a:r>
            <a:r>
              <a:rPr lang="en-US" altLang="zh-CN" sz="2000"/>
              <a:t>只蚂蚁在本次循环</a:t>
            </a:r>
          </a:p>
          <a:p>
            <a:pPr algn="l" eaLnBrk="1" hangingPunct="1">
              <a:lnSpc>
                <a:spcPct val="140000"/>
              </a:lnSpc>
              <a:spcBef>
                <a:spcPct val="50000"/>
              </a:spcBef>
              <a:buClrTx/>
              <a:buFont typeface="Wingdings" pitchFamily="2" charset="2"/>
              <a:buNone/>
            </a:pPr>
            <a:r>
              <a:rPr lang="en-US" altLang="zh-CN" sz="2000"/>
              <a:t>                               中所走路径的长度</a:t>
            </a:r>
            <a:endParaRPr lang="en-US" altLang="zh-CN" sz="2000">
              <a:latin typeface="Times New Roman" panose="02020603050405020304" pitchFamily="18" charset="0"/>
              <a:cs typeface="Times New Roman" panose="02020603050405020304" pitchFamily="18" charset="0"/>
            </a:endParaRPr>
          </a:p>
        </p:txBody>
      </p:sp>
      <p:sp>
        <p:nvSpPr>
          <p:cNvPr id="120838" name="Rectangle 2">
            <a:extLst>
              <a:ext uri="{FF2B5EF4-FFF2-40B4-BE49-F238E27FC236}">
                <a16:creationId xmlns:a16="http://schemas.microsoft.com/office/drawing/2014/main" id="{159EB894-52B9-B34D-B89B-4D24A2E21E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39" name="Rectangle 4">
            <a:extLst>
              <a:ext uri="{FF2B5EF4-FFF2-40B4-BE49-F238E27FC236}">
                <a16:creationId xmlns:a16="http://schemas.microsoft.com/office/drawing/2014/main" id="{10F7C78F-4DB3-2944-9AD4-BE84E6C73E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0" name="Rectangle 6">
            <a:extLst>
              <a:ext uri="{FF2B5EF4-FFF2-40B4-BE49-F238E27FC236}">
                <a16:creationId xmlns:a16="http://schemas.microsoft.com/office/drawing/2014/main" id="{13A31FC1-53A1-504C-8EA4-7E98035C98F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1" name="Rectangle 6">
            <a:extLst>
              <a:ext uri="{FF2B5EF4-FFF2-40B4-BE49-F238E27FC236}">
                <a16:creationId xmlns:a16="http://schemas.microsoft.com/office/drawing/2014/main" id="{914121E4-BF0E-C04C-9B2D-9D8FD248F3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2" name="Rectangle 8">
            <a:extLst>
              <a:ext uri="{FF2B5EF4-FFF2-40B4-BE49-F238E27FC236}">
                <a16:creationId xmlns:a16="http://schemas.microsoft.com/office/drawing/2014/main" id="{1642B012-17CF-654D-874F-DDFB84B9859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3" name="Rectangle 2">
            <a:extLst>
              <a:ext uri="{FF2B5EF4-FFF2-40B4-BE49-F238E27FC236}">
                <a16:creationId xmlns:a16="http://schemas.microsoft.com/office/drawing/2014/main" id="{F9BEC234-9120-524D-B55F-6783FB627DB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4" name="Rectangle 4">
            <a:extLst>
              <a:ext uri="{FF2B5EF4-FFF2-40B4-BE49-F238E27FC236}">
                <a16:creationId xmlns:a16="http://schemas.microsoft.com/office/drawing/2014/main" id="{4FD75E58-08A6-7042-82CB-5B502ACDF4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5" name="Rectangle 6">
            <a:extLst>
              <a:ext uri="{FF2B5EF4-FFF2-40B4-BE49-F238E27FC236}">
                <a16:creationId xmlns:a16="http://schemas.microsoft.com/office/drawing/2014/main" id="{B13FD0AF-9441-D640-AEED-03287884CD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6" name="Rectangle 8">
            <a:extLst>
              <a:ext uri="{FF2B5EF4-FFF2-40B4-BE49-F238E27FC236}">
                <a16:creationId xmlns:a16="http://schemas.microsoft.com/office/drawing/2014/main" id="{E2C89758-1B09-FD4E-97B2-281962906DC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0847" name="Rectangle 2">
            <a:extLst>
              <a:ext uri="{FF2B5EF4-FFF2-40B4-BE49-F238E27FC236}">
                <a16:creationId xmlns:a16="http://schemas.microsoft.com/office/drawing/2014/main" id="{0D7D4DE3-6742-B943-BC8E-9BD214E33DF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48" name="对象 2">
            <a:extLst>
              <a:ext uri="{FF2B5EF4-FFF2-40B4-BE49-F238E27FC236}">
                <a16:creationId xmlns:a16="http://schemas.microsoft.com/office/drawing/2014/main" id="{8F0B8590-B2E6-D34F-A385-085CBBEE484C}"/>
              </a:ext>
            </a:extLst>
          </p:cNvPr>
          <p:cNvGraphicFramePr>
            <a:graphicFrameLocks noChangeAspect="1"/>
          </p:cNvGraphicFramePr>
          <p:nvPr/>
        </p:nvGraphicFramePr>
        <p:xfrm>
          <a:off x="1595438" y="1936750"/>
          <a:ext cx="5713412" cy="1116013"/>
        </p:xfrm>
        <a:graphic>
          <a:graphicData uri="http://schemas.openxmlformats.org/presentationml/2006/ole">
            <mc:AlternateContent xmlns:mc="http://schemas.openxmlformats.org/markup-compatibility/2006">
              <mc:Choice xmlns:v="urn:schemas-microsoft-com:vml" Requires="v">
                <p:oleObj spid="_x0000_s120899" name="Equation" r:id="rId3" imgW="74904600" imgH="14630400" progId="Equation.DSMT4">
                  <p:embed/>
                </p:oleObj>
              </mc:Choice>
              <mc:Fallback>
                <p:oleObj name="Equation" r:id="rId3" imgW="74904600" imgH="146304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5438" y="1936750"/>
                        <a:ext cx="5713412" cy="111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49" name="Rectangle 4">
            <a:extLst>
              <a:ext uri="{FF2B5EF4-FFF2-40B4-BE49-F238E27FC236}">
                <a16:creationId xmlns:a16="http://schemas.microsoft.com/office/drawing/2014/main" id="{13386C06-0775-9744-AED8-9259AF4A33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0" name="对象 4">
            <a:extLst>
              <a:ext uri="{FF2B5EF4-FFF2-40B4-BE49-F238E27FC236}">
                <a16:creationId xmlns:a16="http://schemas.microsoft.com/office/drawing/2014/main" id="{3659E6E3-3C7C-EC42-B3F6-A7DC4E7D7C36}"/>
              </a:ext>
            </a:extLst>
          </p:cNvPr>
          <p:cNvGraphicFramePr>
            <a:graphicFrameLocks noChangeAspect="1"/>
          </p:cNvGraphicFramePr>
          <p:nvPr/>
        </p:nvGraphicFramePr>
        <p:xfrm>
          <a:off x="1403350" y="3206750"/>
          <a:ext cx="720725" cy="450850"/>
        </p:xfrm>
        <a:graphic>
          <a:graphicData uri="http://schemas.openxmlformats.org/presentationml/2006/ole">
            <mc:AlternateContent xmlns:mc="http://schemas.openxmlformats.org/markup-compatibility/2006">
              <mc:Choice xmlns:v="urn:schemas-microsoft-com:vml" Requires="v">
                <p:oleObj spid="_x0000_s120900" name="Equation" r:id="rId5" imgW="8775700" imgH="5562600" progId="Equation.DSMT4">
                  <p:embed/>
                </p:oleObj>
              </mc:Choice>
              <mc:Fallback>
                <p:oleObj name="Equation" r:id="rId5" imgW="8775700" imgH="55626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3206750"/>
                        <a:ext cx="720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51" name="Rectangle 8">
            <a:extLst>
              <a:ext uri="{FF2B5EF4-FFF2-40B4-BE49-F238E27FC236}">
                <a16:creationId xmlns:a16="http://schemas.microsoft.com/office/drawing/2014/main" id="{E8F7A377-4D06-AA4F-8C83-A8246ED0E58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2" name="对象 6">
            <a:extLst>
              <a:ext uri="{FF2B5EF4-FFF2-40B4-BE49-F238E27FC236}">
                <a16:creationId xmlns:a16="http://schemas.microsoft.com/office/drawing/2014/main" id="{7EA92D88-FFE2-7E45-AEB7-2F35DDA1B96B}"/>
              </a:ext>
            </a:extLst>
          </p:cNvPr>
          <p:cNvGraphicFramePr>
            <a:graphicFrameLocks noChangeAspect="1"/>
          </p:cNvGraphicFramePr>
          <p:nvPr/>
        </p:nvGraphicFramePr>
        <p:xfrm>
          <a:off x="1331913" y="3783013"/>
          <a:ext cx="936625" cy="450850"/>
        </p:xfrm>
        <a:graphic>
          <a:graphicData uri="http://schemas.openxmlformats.org/presentationml/2006/ole">
            <mc:AlternateContent xmlns:mc="http://schemas.openxmlformats.org/markup-compatibility/2006">
              <mc:Choice xmlns:v="urn:schemas-microsoft-com:vml" Requires="v">
                <p:oleObj spid="_x0000_s120901" name="Equation" r:id="rId7" imgW="11404600" imgH="5562600" progId="Equation.DSMT4">
                  <p:embed/>
                </p:oleObj>
              </mc:Choice>
              <mc:Fallback>
                <p:oleObj name="Equation" r:id="rId7" imgW="11404600" imgH="5562600" progId="Equation.DSMT4">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31913" y="3783013"/>
                        <a:ext cx="9366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0853" name="Rectangle 10">
            <a:extLst>
              <a:ext uri="{FF2B5EF4-FFF2-40B4-BE49-F238E27FC236}">
                <a16:creationId xmlns:a16="http://schemas.microsoft.com/office/drawing/2014/main" id="{523011E4-9E5A-BF44-914E-7F5DDEB12D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0854" name="对象 8">
            <a:extLst>
              <a:ext uri="{FF2B5EF4-FFF2-40B4-BE49-F238E27FC236}">
                <a16:creationId xmlns:a16="http://schemas.microsoft.com/office/drawing/2014/main" id="{6DC3DF62-2C0F-6F4F-B702-A5B52BB4F59C}"/>
              </a:ext>
            </a:extLst>
          </p:cNvPr>
          <p:cNvGraphicFramePr>
            <a:graphicFrameLocks noChangeAspect="1"/>
          </p:cNvGraphicFramePr>
          <p:nvPr/>
        </p:nvGraphicFramePr>
        <p:xfrm>
          <a:off x="1331913" y="4378325"/>
          <a:ext cx="936625" cy="485775"/>
        </p:xfrm>
        <a:graphic>
          <a:graphicData uri="http://schemas.openxmlformats.org/presentationml/2006/ole">
            <mc:AlternateContent xmlns:mc="http://schemas.openxmlformats.org/markup-compatibility/2006">
              <mc:Choice xmlns:v="urn:schemas-microsoft-com:vml" Requires="v">
                <p:oleObj spid="_x0000_s120902" name="Equation" r:id="rId9" imgW="11404600" imgH="5854700" progId="Equation.DSMT4">
                  <p:embed/>
                </p:oleObj>
              </mc:Choice>
              <mc:Fallback>
                <p:oleObj name="Equation" r:id="rId9" imgW="11404600" imgH="5854700" progId="Equation.DSMT4">
                  <p:embed/>
                  <p:pic>
                    <p:nvPicPr>
                      <p:cNvPr id="0" name="对象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4378325"/>
                        <a:ext cx="9366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a:extLst>
              <a:ext uri="{FF2B5EF4-FFF2-40B4-BE49-F238E27FC236}">
                <a16:creationId xmlns:a16="http://schemas.microsoft.com/office/drawing/2014/main" id="{0278C73A-E291-814C-8599-3AABF9AC4A0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7D520AB-66D0-F14A-8DAE-8F85E2440AD2}" type="slidenum">
              <a:rPr lang="ja-JP" altLang="en-US" sz="1800">
                <a:solidFill>
                  <a:srgbClr val="A50021"/>
                </a:solidFill>
                <a:ea typeface="MS PGothic" panose="020B0600070205080204" pitchFamily="34" charset="-128"/>
              </a:rPr>
              <a:pPr algn="r">
                <a:lnSpc>
                  <a:spcPct val="100000"/>
                </a:lnSpc>
                <a:spcBef>
                  <a:spcPct val="0"/>
                </a:spcBef>
                <a:buClrTx/>
                <a:buFontTx/>
                <a:buNone/>
              </a:pPr>
              <a:t>11</a:t>
            </a:fld>
            <a:endParaRPr lang="en-US" altLang="ja-JP" sz="1800">
              <a:solidFill>
                <a:srgbClr val="A50021"/>
              </a:solidFill>
              <a:ea typeface="MS PGothic" panose="020B0600070205080204" pitchFamily="34" charset="-128"/>
            </a:endParaRPr>
          </a:p>
        </p:txBody>
      </p:sp>
      <p:sp>
        <p:nvSpPr>
          <p:cNvPr id="16387" name="Rectangle 2">
            <a:extLst>
              <a:ext uri="{FF2B5EF4-FFF2-40B4-BE49-F238E27FC236}">
                <a16:creationId xmlns:a16="http://schemas.microsoft.com/office/drawing/2014/main" id="{BEAD0327-CA6B-4D49-AF01-C23FB092644C}"/>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6.2  </a:t>
            </a:r>
            <a:r>
              <a:rPr lang="zh-CN" altLang="en-US" sz="3600" b="0">
                <a:latin typeface="Times New Roman" panose="02020603050405020304" pitchFamily="18" charset="0"/>
                <a:ea typeface="黑体" panose="02010609060101010101" pitchFamily="49" charset="-122"/>
              </a:rPr>
              <a:t>基本遗传算法</a:t>
            </a:r>
            <a:r>
              <a:rPr lang="zh-CN" altLang="en-US" sz="3600"/>
              <a:t> </a:t>
            </a:r>
          </a:p>
        </p:txBody>
      </p:sp>
      <p:sp>
        <p:nvSpPr>
          <p:cNvPr id="16388" name="Rectangle 5">
            <a:extLst>
              <a:ext uri="{FF2B5EF4-FFF2-40B4-BE49-F238E27FC236}">
                <a16:creationId xmlns:a16="http://schemas.microsoft.com/office/drawing/2014/main" id="{AC663B4E-7571-904C-9B48-F29FC4CC1C5F}"/>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3DED6096-1389-7E4B-9E2D-554F6554861D}"/>
              </a:ext>
            </a:extLst>
          </p:cNvPr>
          <p:cNvSpPr>
            <a:spLocks noChangeArrowheads="1"/>
          </p:cNvSpPr>
          <p:nvPr/>
        </p:nvSpPr>
        <p:spPr bwMode="auto">
          <a:xfrm>
            <a:off x="468313" y="1219200"/>
            <a:ext cx="8294687" cy="286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en-US" altLang="zh-CN" sz="2800">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遗传算法</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genetic algorithms</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rPr>
              <a:t>GA</a:t>
            </a:r>
            <a:r>
              <a:rPr lang="zh-CN" altLang="en-US" sz="2800">
                <a:latin typeface="Times New Roman" panose="02020603050405020304" pitchFamily="18" charset="0"/>
              </a:rPr>
              <a:t>）：一类借鉴生物界自然选择和自然遗传机制的随机搜索算法</a:t>
            </a:r>
            <a:r>
              <a:rPr lang="en-US" altLang="zh-CN" sz="2800">
                <a:latin typeface="Times New Roman" panose="02020603050405020304" pitchFamily="18" charset="0"/>
              </a:rPr>
              <a:t>,</a:t>
            </a:r>
            <a:r>
              <a:rPr lang="zh-CN" altLang="en-US" sz="2800">
                <a:latin typeface="Times New Roman" panose="02020603050405020304" pitchFamily="18" charset="0"/>
              </a:rPr>
              <a:t>非常适用于处理传统搜索方法难以解决的复杂和非线性优化问题。</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  遗传算法可广泛应用于组合优化、机器学习、自适应控制、规划设计和人工生命等领域。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灯片编号占位符 3">
            <a:extLst>
              <a:ext uri="{FF2B5EF4-FFF2-40B4-BE49-F238E27FC236}">
                <a16:creationId xmlns:a16="http://schemas.microsoft.com/office/drawing/2014/main" id="{45452B9A-F216-3D40-B60E-6853486748E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F3E9651-9E0C-014B-9AD4-CF91A2F2FC79}" type="slidenum">
              <a:rPr lang="ja-JP" altLang="en-US" sz="1800">
                <a:solidFill>
                  <a:srgbClr val="A50021"/>
                </a:solidFill>
                <a:ea typeface="MS PGothic" panose="020B0600070205080204" pitchFamily="34" charset="-128"/>
              </a:rPr>
              <a:pPr algn="r">
                <a:lnSpc>
                  <a:spcPct val="100000"/>
                </a:lnSpc>
                <a:spcBef>
                  <a:spcPct val="0"/>
                </a:spcBef>
                <a:buClrTx/>
                <a:buFontTx/>
                <a:buNone/>
              </a:pPr>
              <a:t>110</a:t>
            </a:fld>
            <a:endParaRPr lang="en-US" altLang="ja-JP" sz="1800">
              <a:solidFill>
                <a:srgbClr val="A50021"/>
              </a:solidFill>
              <a:ea typeface="MS PGothic" panose="020B0600070205080204" pitchFamily="34" charset="-128"/>
            </a:endParaRPr>
          </a:p>
        </p:txBody>
      </p:sp>
      <p:sp>
        <p:nvSpPr>
          <p:cNvPr id="121859" name="Rectangle 2">
            <a:extLst>
              <a:ext uri="{FF2B5EF4-FFF2-40B4-BE49-F238E27FC236}">
                <a16:creationId xmlns:a16="http://schemas.microsoft.com/office/drawing/2014/main" id="{2994C2C6-D629-A849-A7B0-25B7A7D7E857}"/>
              </a:ext>
            </a:extLst>
          </p:cNvPr>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2.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数量</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Ant-quantity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1860" name="Rectangle 3">
            <a:extLst>
              <a:ext uri="{FF2B5EF4-FFF2-40B4-BE49-F238E27FC236}">
                <a16:creationId xmlns:a16="http://schemas.microsoft.com/office/drawing/2014/main" id="{0D204901-EF4E-CF48-961D-6CDCC2808BC3}"/>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1861" name="Rectangle 6">
            <a:extLst>
              <a:ext uri="{FF2B5EF4-FFF2-40B4-BE49-F238E27FC236}">
                <a16:creationId xmlns:a16="http://schemas.microsoft.com/office/drawing/2014/main" id="{8B0A0A66-14EE-F543-8C99-8EC01C073534}"/>
              </a:ext>
            </a:extLst>
          </p:cNvPr>
          <p:cNvSpPr>
            <a:spLocks noChangeArrowheads="1"/>
          </p:cNvSpPr>
          <p:nvPr/>
        </p:nvSpPr>
        <p:spPr bwMode="auto">
          <a:xfrm>
            <a:off x="323850" y="1427163"/>
            <a:ext cx="8496300" cy="1570037"/>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6.26</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p:txBody>
      </p:sp>
      <p:sp>
        <p:nvSpPr>
          <p:cNvPr id="121862" name="Rectangle 2">
            <a:extLst>
              <a:ext uri="{FF2B5EF4-FFF2-40B4-BE49-F238E27FC236}">
                <a16:creationId xmlns:a16="http://schemas.microsoft.com/office/drawing/2014/main" id="{7B7103E4-DCBA-1942-8609-DF757BA97EC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3" name="Rectangle 4">
            <a:extLst>
              <a:ext uri="{FF2B5EF4-FFF2-40B4-BE49-F238E27FC236}">
                <a16:creationId xmlns:a16="http://schemas.microsoft.com/office/drawing/2014/main" id="{0989C2F4-F8EB-5A45-95B0-FCEB432EBE7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4" name="Rectangle 6">
            <a:extLst>
              <a:ext uri="{FF2B5EF4-FFF2-40B4-BE49-F238E27FC236}">
                <a16:creationId xmlns:a16="http://schemas.microsoft.com/office/drawing/2014/main" id="{707C9826-611C-E44A-A2BD-B114C2AA2D1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5" name="Rectangle 6">
            <a:extLst>
              <a:ext uri="{FF2B5EF4-FFF2-40B4-BE49-F238E27FC236}">
                <a16:creationId xmlns:a16="http://schemas.microsoft.com/office/drawing/2014/main" id="{340E9C14-9E0A-124B-A947-7557331070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6" name="Rectangle 8">
            <a:extLst>
              <a:ext uri="{FF2B5EF4-FFF2-40B4-BE49-F238E27FC236}">
                <a16:creationId xmlns:a16="http://schemas.microsoft.com/office/drawing/2014/main" id="{837BDB6C-C0C8-D145-8A5D-52AA8C56585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7" name="Rectangle 2">
            <a:extLst>
              <a:ext uri="{FF2B5EF4-FFF2-40B4-BE49-F238E27FC236}">
                <a16:creationId xmlns:a16="http://schemas.microsoft.com/office/drawing/2014/main" id="{222DDFAF-8667-324C-A288-8A93ACB597C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8" name="Rectangle 4">
            <a:extLst>
              <a:ext uri="{FF2B5EF4-FFF2-40B4-BE49-F238E27FC236}">
                <a16:creationId xmlns:a16="http://schemas.microsoft.com/office/drawing/2014/main" id="{F2829868-312F-654F-A90C-ACC61D0A858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69" name="Rectangle 6">
            <a:extLst>
              <a:ext uri="{FF2B5EF4-FFF2-40B4-BE49-F238E27FC236}">
                <a16:creationId xmlns:a16="http://schemas.microsoft.com/office/drawing/2014/main" id="{3FE4A491-E2A8-4149-B7E5-5DA246690D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0" name="Rectangle 8">
            <a:extLst>
              <a:ext uri="{FF2B5EF4-FFF2-40B4-BE49-F238E27FC236}">
                <a16:creationId xmlns:a16="http://schemas.microsoft.com/office/drawing/2014/main" id="{2541AD31-8FFF-D54A-9A93-FA1696EAD37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1" name="Rectangle 2">
            <a:extLst>
              <a:ext uri="{FF2B5EF4-FFF2-40B4-BE49-F238E27FC236}">
                <a16:creationId xmlns:a16="http://schemas.microsoft.com/office/drawing/2014/main" id="{A64BBAFA-A32C-F94A-8125-1B3E9EA9F56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2" name="Rectangle 4">
            <a:extLst>
              <a:ext uri="{FF2B5EF4-FFF2-40B4-BE49-F238E27FC236}">
                <a16:creationId xmlns:a16="http://schemas.microsoft.com/office/drawing/2014/main" id="{914A06DC-78B8-A144-8F57-29D1880583B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3" name="Rectangle 8">
            <a:extLst>
              <a:ext uri="{FF2B5EF4-FFF2-40B4-BE49-F238E27FC236}">
                <a16:creationId xmlns:a16="http://schemas.microsoft.com/office/drawing/2014/main" id="{C04FA8DD-B404-B640-BC26-B07276142A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4" name="Rectangle 10">
            <a:extLst>
              <a:ext uri="{FF2B5EF4-FFF2-40B4-BE49-F238E27FC236}">
                <a16:creationId xmlns:a16="http://schemas.microsoft.com/office/drawing/2014/main" id="{D177310E-B620-7E44-BB44-BEA28D4759B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1875" name="Rectangle 2">
            <a:extLst>
              <a:ext uri="{FF2B5EF4-FFF2-40B4-BE49-F238E27FC236}">
                <a16:creationId xmlns:a16="http://schemas.microsoft.com/office/drawing/2014/main" id="{6A885981-58F2-4147-8D1B-EC748DAF0232}"/>
              </a:ext>
            </a:extLst>
          </p:cNvPr>
          <p:cNvSpPr>
            <a:spLocks noChangeArrowheads="1"/>
          </p:cNvSpPr>
          <p:nvPr/>
        </p:nvSpPr>
        <p:spPr bwMode="auto">
          <a:xfrm>
            <a:off x="323850" y="343217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3. </a:t>
            </a:r>
            <a:r>
              <a:rPr kumimoji="1" lang="zh-CN" altLang="zh-CN" sz="2600" b="1">
                <a:solidFill>
                  <a:srgbClr val="0000FF"/>
                </a:solidFill>
                <a:latin typeface="Times New Roman" panose="02020603050405020304" pitchFamily="18" charset="0"/>
                <a:cs typeface="Times New Roman" panose="02020603050405020304" pitchFamily="18" charset="0"/>
              </a:rPr>
              <a:t>蚂蚁</a:t>
            </a:r>
            <a:r>
              <a:rPr kumimoji="1" lang="zh-CN" altLang="en-US" sz="2600" b="1">
                <a:solidFill>
                  <a:srgbClr val="0000FF"/>
                </a:solidFill>
                <a:latin typeface="Times New Roman" panose="02020603050405020304" pitchFamily="18" charset="0"/>
                <a:cs typeface="Times New Roman" panose="02020603050405020304" pitchFamily="18" charset="0"/>
              </a:rPr>
              <a:t>密度</a:t>
            </a:r>
            <a:r>
              <a:rPr kumimoji="1" lang="zh-CN" altLang="zh-CN" sz="2600" b="1">
                <a:solidFill>
                  <a:srgbClr val="0000FF"/>
                </a:solidFill>
                <a:latin typeface="Times New Roman" panose="02020603050405020304" pitchFamily="18" charset="0"/>
                <a:cs typeface="Times New Roman" panose="02020603050405020304" pitchFamily="18" charset="0"/>
              </a:rPr>
              <a:t>系统（</a:t>
            </a:r>
            <a:r>
              <a:rPr kumimoji="1" lang="en-US" altLang="zh-CN" sz="2600" b="1">
                <a:solidFill>
                  <a:srgbClr val="0000FF"/>
                </a:solidFill>
                <a:latin typeface="Times New Roman" panose="02020603050405020304" pitchFamily="18" charset="0"/>
                <a:cs typeface="Times New Roman" panose="02020603050405020304" pitchFamily="18" charset="0"/>
              </a:rPr>
              <a:t>Ant-density System</a:t>
            </a:r>
            <a:r>
              <a:rPr kumimoji="1" lang="zh-CN" altLang="zh-CN" sz="2600" b="1">
                <a:solidFill>
                  <a:srgbClr val="0000FF"/>
                </a:solidFill>
                <a:latin typeface="Times New Roman" panose="02020603050405020304" pitchFamily="18" charset="0"/>
                <a:cs typeface="Times New Roman" panose="02020603050405020304" pitchFamily="18" charset="0"/>
              </a:rPr>
              <a:t>）</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21876" name="Rectangle 6">
            <a:extLst>
              <a:ext uri="{FF2B5EF4-FFF2-40B4-BE49-F238E27FC236}">
                <a16:creationId xmlns:a16="http://schemas.microsoft.com/office/drawing/2014/main" id="{3CDFA4CD-DB17-E041-850B-543540167D70}"/>
              </a:ext>
            </a:extLst>
          </p:cNvPr>
          <p:cNvSpPr>
            <a:spLocks noChangeArrowheads="1"/>
          </p:cNvSpPr>
          <p:nvPr/>
        </p:nvSpPr>
        <p:spPr bwMode="auto">
          <a:xfrm>
            <a:off x="342900" y="3937000"/>
            <a:ext cx="8496300" cy="1568450"/>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6.27</a:t>
            </a:r>
            <a:r>
              <a:rPr kumimoji="1" lang="zh-CN" altLang="en-US" sz="2400">
                <a:latin typeface="Times New Roman" panose="02020603050405020304" pitchFamily="18" charset="0"/>
                <a:cs typeface="Times New Roman" panose="02020603050405020304" pitchFamily="18" charset="0"/>
              </a:rPr>
              <a:t>）</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kumimoji="1" lang="en-US" altLang="zh-CN" sz="2400">
              <a:latin typeface="Times New Roman" panose="02020603050405020304" pitchFamily="18" charset="0"/>
              <a:cs typeface="Times New Roman" panose="02020603050405020304" pitchFamily="18" charset="0"/>
            </a:endParaRPr>
          </a:p>
        </p:txBody>
      </p:sp>
      <p:sp>
        <p:nvSpPr>
          <p:cNvPr id="121877" name="Rectangle 2">
            <a:extLst>
              <a:ext uri="{FF2B5EF4-FFF2-40B4-BE49-F238E27FC236}">
                <a16:creationId xmlns:a16="http://schemas.microsoft.com/office/drawing/2014/main" id="{991014C0-CB93-7F41-9E8D-6BDFC54153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1878" name="对象 10">
            <a:extLst>
              <a:ext uri="{FF2B5EF4-FFF2-40B4-BE49-F238E27FC236}">
                <a16:creationId xmlns:a16="http://schemas.microsoft.com/office/drawing/2014/main" id="{65BAAD06-7DAD-A641-8E28-3A20C83DC13A}"/>
              </a:ext>
            </a:extLst>
          </p:cNvPr>
          <p:cNvGraphicFramePr>
            <a:graphicFrameLocks noChangeAspect="1"/>
          </p:cNvGraphicFramePr>
          <p:nvPr/>
        </p:nvGraphicFramePr>
        <p:xfrm>
          <a:off x="1476375" y="1643063"/>
          <a:ext cx="5883275" cy="1152525"/>
        </p:xfrm>
        <a:graphic>
          <a:graphicData uri="http://schemas.openxmlformats.org/presentationml/2006/ole">
            <mc:AlternateContent xmlns:mc="http://schemas.openxmlformats.org/markup-compatibility/2006">
              <mc:Choice xmlns:v="urn:schemas-microsoft-com:vml" Requires="v">
                <p:oleObj spid="_x0000_s121903" name="Equation" r:id="rId3" imgW="74904600" imgH="14630400" progId="Equation.DSMT4">
                  <p:embed/>
                </p:oleObj>
              </mc:Choice>
              <mc:Fallback>
                <p:oleObj name="Equation" r:id="rId3" imgW="74904600" imgH="14630400" progId="Equation.DSMT4">
                  <p:embed/>
                  <p:pic>
                    <p:nvPicPr>
                      <p:cNvPr id="0" name="对象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1643063"/>
                        <a:ext cx="5883275"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1879" name="Rectangle 4">
            <a:extLst>
              <a:ext uri="{FF2B5EF4-FFF2-40B4-BE49-F238E27FC236}">
                <a16:creationId xmlns:a16="http://schemas.microsoft.com/office/drawing/2014/main" id="{034CDC9D-AAA7-9C40-B93B-04334D5569F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1880" name="对象 13">
            <a:extLst>
              <a:ext uri="{FF2B5EF4-FFF2-40B4-BE49-F238E27FC236}">
                <a16:creationId xmlns:a16="http://schemas.microsoft.com/office/drawing/2014/main" id="{90370F0F-5E24-194C-9B67-8806B7B2EABF}"/>
              </a:ext>
            </a:extLst>
          </p:cNvPr>
          <p:cNvGraphicFramePr>
            <a:graphicFrameLocks noChangeAspect="1"/>
          </p:cNvGraphicFramePr>
          <p:nvPr/>
        </p:nvGraphicFramePr>
        <p:xfrm>
          <a:off x="1403350" y="4292600"/>
          <a:ext cx="5976938" cy="912813"/>
        </p:xfrm>
        <a:graphic>
          <a:graphicData uri="http://schemas.openxmlformats.org/presentationml/2006/ole">
            <mc:AlternateContent xmlns:mc="http://schemas.openxmlformats.org/markup-compatibility/2006">
              <mc:Choice xmlns:v="urn:schemas-microsoft-com:vml" Requires="v">
                <p:oleObj spid="_x0000_s121904" name="Equation" r:id="rId5" imgW="73139300" imgH="11112500" progId="Equation.DSMT4">
                  <p:embed/>
                </p:oleObj>
              </mc:Choice>
              <mc:Fallback>
                <p:oleObj name="Equation" r:id="rId5" imgW="73139300" imgH="11112500" progId="Equation.DSMT4">
                  <p:embed/>
                  <p:pic>
                    <p:nvPicPr>
                      <p:cNvPr id="0" name="对象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4292600"/>
                        <a:ext cx="5976938"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灯片编号占位符 3">
            <a:extLst>
              <a:ext uri="{FF2B5EF4-FFF2-40B4-BE49-F238E27FC236}">
                <a16:creationId xmlns:a16="http://schemas.microsoft.com/office/drawing/2014/main" id="{E0671799-01D2-2A4B-B970-6CFEFD655D61}"/>
              </a:ext>
            </a:extLst>
          </p:cNvPr>
          <p:cNvSpPr>
            <a:spLocks noGrp="1"/>
          </p:cNvSpPr>
          <p:nvPr>
            <p:ph type="sldNum" sz="quarter" idx="10"/>
          </p:nvPr>
        </p:nvSpPr>
        <p:spPr>
          <a:xfrm>
            <a:off x="7078663" y="64770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6E481D6-53F3-E445-8E6A-F4EC99785B81}" type="slidenum">
              <a:rPr lang="ja-JP" altLang="en-US" sz="1800">
                <a:solidFill>
                  <a:srgbClr val="A50021"/>
                </a:solidFill>
                <a:ea typeface="MS PGothic" panose="020B0600070205080204" pitchFamily="34" charset="-128"/>
              </a:rPr>
              <a:pPr algn="r">
                <a:lnSpc>
                  <a:spcPct val="100000"/>
                </a:lnSpc>
                <a:spcBef>
                  <a:spcPct val="0"/>
                </a:spcBef>
                <a:buClrTx/>
                <a:buFontTx/>
                <a:buNone/>
              </a:pPr>
              <a:t>111</a:t>
            </a:fld>
            <a:endParaRPr lang="en-US" altLang="ja-JP" sz="1800">
              <a:solidFill>
                <a:srgbClr val="A50021"/>
              </a:solidFill>
              <a:ea typeface="MS PGothic" panose="020B0600070205080204" pitchFamily="34" charset="-128"/>
            </a:endParaRPr>
          </a:p>
        </p:txBody>
      </p:sp>
      <p:sp>
        <p:nvSpPr>
          <p:cNvPr id="122883" name="Rectangle 10">
            <a:extLst>
              <a:ext uri="{FF2B5EF4-FFF2-40B4-BE49-F238E27FC236}">
                <a16:creationId xmlns:a16="http://schemas.microsoft.com/office/drawing/2014/main" id="{0DD3F246-5A07-C741-9F17-4BC477CA8BC4}"/>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kumimoji="1" lang="zh-CN" altLang="en-US" sz="36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2884" name="Rectangle 8">
            <a:extLst>
              <a:ext uri="{FF2B5EF4-FFF2-40B4-BE49-F238E27FC236}">
                <a16:creationId xmlns:a16="http://schemas.microsoft.com/office/drawing/2014/main" id="{A2C00746-C375-AE4A-A033-3E863A5A43B7}"/>
              </a:ext>
            </a:extLst>
          </p:cNvPr>
          <p:cNvSpPr>
            <a:spLocks noChangeArrowheads="1"/>
          </p:cNvSpPr>
          <p:nvPr/>
        </p:nvSpPr>
        <p:spPr bwMode="auto">
          <a:xfrm>
            <a:off x="107950" y="969963"/>
            <a:ext cx="903605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endParaRPr lang="en-US" altLang="zh-CN" sz="2400"/>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endParaRPr lang="en-US" altLang="zh-CN" sz="2400">
              <a:latin typeface="Times New Roman" panose="02020603050405020304" pitchFamily="18" charset="0"/>
              <a:cs typeface="Times New Roman" panose="02020603050405020304" pitchFamily="18" charset="0"/>
            </a:endParaRPr>
          </a:p>
        </p:txBody>
      </p:sp>
      <p:sp>
        <p:nvSpPr>
          <p:cNvPr id="122885" name="Rectangle 7">
            <a:extLst>
              <a:ext uri="{FF2B5EF4-FFF2-40B4-BE49-F238E27FC236}">
                <a16:creationId xmlns:a16="http://schemas.microsoft.com/office/drawing/2014/main" id="{ADA01011-2FCB-6F40-8659-6C8912FB79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6" name="Rectangle 2">
            <a:extLst>
              <a:ext uri="{FF2B5EF4-FFF2-40B4-BE49-F238E27FC236}">
                <a16:creationId xmlns:a16="http://schemas.microsoft.com/office/drawing/2014/main" id="{86D39DBB-9689-B64D-A3B7-2BA4C4E163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7" name="Rectangle 4">
            <a:extLst>
              <a:ext uri="{FF2B5EF4-FFF2-40B4-BE49-F238E27FC236}">
                <a16:creationId xmlns:a16="http://schemas.microsoft.com/office/drawing/2014/main" id="{BF6FB606-1EE6-8A4A-B4F1-B0641A555A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8" name="Rectangle 6">
            <a:extLst>
              <a:ext uri="{FF2B5EF4-FFF2-40B4-BE49-F238E27FC236}">
                <a16:creationId xmlns:a16="http://schemas.microsoft.com/office/drawing/2014/main" id="{E1DE8659-DE09-2E45-A710-9E033ADE601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89" name="Rectangle 8">
            <a:extLst>
              <a:ext uri="{FF2B5EF4-FFF2-40B4-BE49-F238E27FC236}">
                <a16:creationId xmlns:a16="http://schemas.microsoft.com/office/drawing/2014/main" id="{DB033AC4-D5DC-284E-BC72-032B156050A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0" name="Rectangle 15">
            <a:extLst>
              <a:ext uri="{FF2B5EF4-FFF2-40B4-BE49-F238E27FC236}">
                <a16:creationId xmlns:a16="http://schemas.microsoft.com/office/drawing/2014/main" id="{48574594-96C6-8F4F-9ED0-0715ED839C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1" name="Rectangle 17">
            <a:extLst>
              <a:ext uri="{FF2B5EF4-FFF2-40B4-BE49-F238E27FC236}">
                <a16:creationId xmlns:a16="http://schemas.microsoft.com/office/drawing/2014/main" id="{F19FDEA5-A07C-A547-AB91-DBD40974DB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2" name="Rectangle 19">
            <a:extLst>
              <a:ext uri="{FF2B5EF4-FFF2-40B4-BE49-F238E27FC236}">
                <a16:creationId xmlns:a16="http://schemas.microsoft.com/office/drawing/2014/main" id="{8074E7CB-D2A0-A244-9174-8A216A0C20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3" name="Rectangle 19">
            <a:extLst>
              <a:ext uri="{FF2B5EF4-FFF2-40B4-BE49-F238E27FC236}">
                <a16:creationId xmlns:a16="http://schemas.microsoft.com/office/drawing/2014/main" id="{D4A5B2F3-ECCF-D946-AE19-B7E54EA0338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4" name="Rectangle 21">
            <a:extLst>
              <a:ext uri="{FF2B5EF4-FFF2-40B4-BE49-F238E27FC236}">
                <a16:creationId xmlns:a16="http://schemas.microsoft.com/office/drawing/2014/main" id="{C9DFAA62-78E5-5F48-BBAA-401FC8849B3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5" name="Rectangle 25">
            <a:extLst>
              <a:ext uri="{FF2B5EF4-FFF2-40B4-BE49-F238E27FC236}">
                <a16:creationId xmlns:a16="http://schemas.microsoft.com/office/drawing/2014/main" id="{1A61821E-D5AC-CB48-A1AD-97E7F31550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6" name="Rectangle 27">
            <a:extLst>
              <a:ext uri="{FF2B5EF4-FFF2-40B4-BE49-F238E27FC236}">
                <a16:creationId xmlns:a16="http://schemas.microsoft.com/office/drawing/2014/main" id="{7FA8AAB0-3016-8E40-9596-8697B4AA43C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7" name="Rectangle 33">
            <a:extLst>
              <a:ext uri="{FF2B5EF4-FFF2-40B4-BE49-F238E27FC236}">
                <a16:creationId xmlns:a16="http://schemas.microsoft.com/office/drawing/2014/main" id="{901AA60E-A628-B348-9D61-DA7C20025B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8" name="Rectangle 35">
            <a:extLst>
              <a:ext uri="{FF2B5EF4-FFF2-40B4-BE49-F238E27FC236}">
                <a16:creationId xmlns:a16="http://schemas.microsoft.com/office/drawing/2014/main" id="{115328AC-F77B-4C43-95A9-FEBDDD6005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899" name="Rectangle 37">
            <a:extLst>
              <a:ext uri="{FF2B5EF4-FFF2-40B4-BE49-F238E27FC236}">
                <a16:creationId xmlns:a16="http://schemas.microsoft.com/office/drawing/2014/main" id="{D0934088-4546-6445-84CA-9BF6C76CFC8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0" name="Rectangle 39">
            <a:extLst>
              <a:ext uri="{FF2B5EF4-FFF2-40B4-BE49-F238E27FC236}">
                <a16:creationId xmlns:a16="http://schemas.microsoft.com/office/drawing/2014/main" id="{9B17C1FF-0F7B-204A-9001-2950DC9C9E4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1" name="Rectangle 47">
            <a:extLst>
              <a:ext uri="{FF2B5EF4-FFF2-40B4-BE49-F238E27FC236}">
                <a16:creationId xmlns:a16="http://schemas.microsoft.com/office/drawing/2014/main" id="{751737FF-33B4-0142-B638-50EAE7CD69E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2" name="Rectangle 49">
            <a:extLst>
              <a:ext uri="{FF2B5EF4-FFF2-40B4-BE49-F238E27FC236}">
                <a16:creationId xmlns:a16="http://schemas.microsoft.com/office/drawing/2014/main" id="{7C3233A0-F8E9-7A4C-8EA9-AA95FC71E83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3" name="Rectangle 51">
            <a:extLst>
              <a:ext uri="{FF2B5EF4-FFF2-40B4-BE49-F238E27FC236}">
                <a16:creationId xmlns:a16="http://schemas.microsoft.com/office/drawing/2014/main" id="{B3AE7908-90AD-BB47-BD54-0E98C5D695D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4" name="Rectangle 53">
            <a:extLst>
              <a:ext uri="{FF2B5EF4-FFF2-40B4-BE49-F238E27FC236}">
                <a16:creationId xmlns:a16="http://schemas.microsoft.com/office/drawing/2014/main" id="{3B6E5DAD-6A81-AC46-9612-A5A63192E3A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5" name="Rectangle 59">
            <a:extLst>
              <a:ext uri="{FF2B5EF4-FFF2-40B4-BE49-F238E27FC236}">
                <a16:creationId xmlns:a16="http://schemas.microsoft.com/office/drawing/2014/main" id="{50793AF0-7E7B-314A-8C59-BDDF44007E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6" name="Rectangle 61">
            <a:extLst>
              <a:ext uri="{FF2B5EF4-FFF2-40B4-BE49-F238E27FC236}">
                <a16:creationId xmlns:a16="http://schemas.microsoft.com/office/drawing/2014/main" id="{B6A96D89-FD04-EA4A-99F2-F515595D10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7" name="Rectangle 63">
            <a:extLst>
              <a:ext uri="{FF2B5EF4-FFF2-40B4-BE49-F238E27FC236}">
                <a16:creationId xmlns:a16="http://schemas.microsoft.com/office/drawing/2014/main" id="{5BBFD72A-DFDB-BD4C-A6D2-1F696AB4DE6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8" name="Rectangle 65">
            <a:extLst>
              <a:ext uri="{FF2B5EF4-FFF2-40B4-BE49-F238E27FC236}">
                <a16:creationId xmlns:a16="http://schemas.microsoft.com/office/drawing/2014/main" id="{7F422483-7811-974E-8E64-31EED2A2869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09" name="Rectangle 2">
            <a:extLst>
              <a:ext uri="{FF2B5EF4-FFF2-40B4-BE49-F238E27FC236}">
                <a16:creationId xmlns:a16="http://schemas.microsoft.com/office/drawing/2014/main" id="{74B0F340-5A84-AC4D-83A4-A79B486783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0" name="Rectangle 11">
            <a:extLst>
              <a:ext uri="{FF2B5EF4-FFF2-40B4-BE49-F238E27FC236}">
                <a16:creationId xmlns:a16="http://schemas.microsoft.com/office/drawing/2014/main" id="{857A7E6F-CA60-C847-A440-0877970D098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1" name="Rectangle 16">
            <a:extLst>
              <a:ext uri="{FF2B5EF4-FFF2-40B4-BE49-F238E27FC236}">
                <a16:creationId xmlns:a16="http://schemas.microsoft.com/office/drawing/2014/main" id="{112D0DA7-A908-1545-B523-DDE7A8FA20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2" name="Rectangle 2">
            <a:extLst>
              <a:ext uri="{FF2B5EF4-FFF2-40B4-BE49-F238E27FC236}">
                <a16:creationId xmlns:a16="http://schemas.microsoft.com/office/drawing/2014/main" id="{74DD1324-272F-2347-BFAC-A12ABC7EA84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3" name="Rectangle 4">
            <a:extLst>
              <a:ext uri="{FF2B5EF4-FFF2-40B4-BE49-F238E27FC236}">
                <a16:creationId xmlns:a16="http://schemas.microsoft.com/office/drawing/2014/main" id="{A3985907-F888-3940-935B-B921CD8E554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4" name="Rectangle 9">
            <a:extLst>
              <a:ext uri="{FF2B5EF4-FFF2-40B4-BE49-F238E27FC236}">
                <a16:creationId xmlns:a16="http://schemas.microsoft.com/office/drawing/2014/main" id="{C4F416B3-6675-6144-B92D-D9E8CC05B0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15" name="Rectangle 11">
            <a:extLst>
              <a:ext uri="{FF2B5EF4-FFF2-40B4-BE49-F238E27FC236}">
                <a16:creationId xmlns:a16="http://schemas.microsoft.com/office/drawing/2014/main" id="{EA96D4A3-D88C-DF4E-9A5E-0A4F4B8F63D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1" name="表格 40">
            <a:extLst>
              <a:ext uri="{FF2B5EF4-FFF2-40B4-BE49-F238E27FC236}">
                <a16:creationId xmlns:a16="http://schemas.microsoft.com/office/drawing/2014/main" id="{3FD1BA12-7150-8A4F-8291-A4ECE4F871E2}"/>
              </a:ext>
            </a:extLst>
          </p:cNvPr>
          <p:cNvGraphicFramePr>
            <a:graphicFrameLocks noGrp="1"/>
          </p:cNvGraphicFramePr>
          <p:nvPr/>
        </p:nvGraphicFramePr>
        <p:xfrm>
          <a:off x="468313" y="2516188"/>
          <a:ext cx="8280400" cy="3090863"/>
        </p:xfrm>
        <a:graphic>
          <a:graphicData uri="http://schemas.openxmlformats.org/drawingml/2006/table">
            <a:tbl>
              <a:tblPr/>
              <a:tblGrid>
                <a:gridCol w="2135187">
                  <a:extLst>
                    <a:ext uri="{9D8B030D-6E8A-4147-A177-3AD203B41FA5}">
                      <a16:colId xmlns:a16="http://schemas.microsoft.com/office/drawing/2014/main" val="2627405387"/>
                    </a:ext>
                  </a:extLst>
                </a:gridCol>
                <a:gridCol w="6145213">
                  <a:extLst>
                    <a:ext uri="{9D8B030D-6E8A-4147-A177-3AD203B41FA5}">
                      <a16:colId xmlns:a16="http://schemas.microsoft.com/office/drawing/2014/main" val="3020679631"/>
                    </a:ext>
                  </a:extLst>
                </a:gridCol>
              </a:tblGrid>
              <a:tr h="1057275">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Arial" panose="020B0604020202020204" pitchFamily="34" charset="0"/>
                          <a:ea typeface="宋体" panose="02010600030101010101" pitchFamily="2" charset="-122"/>
                        </a:rPr>
                        <a:t>蚂蚁圈系统</a:t>
                      </a:r>
                      <a:endParaRPr kumimoji="0" lang="zh-CN" altLang="en-US"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利用的是全局信息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即蚂蚁完成一个循环后，更</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新所有路径上的信息</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1080102783"/>
                  </a:ext>
                </a:extLst>
              </a:tr>
              <a:tr h="1152525">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蚂蚁数量系统</a:t>
                      </a:r>
                      <a:endParaRPr kumimoji="0" lang="zh-CN" altLang="en-US"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利用的是局部信息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蚂蚁每</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走一步都要更新</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残留信息素的浓度</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1456211831"/>
                  </a:ext>
                </a:extLst>
              </a:tr>
              <a:tr h="88106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蚂蚁密度系统</a:t>
                      </a: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利用的是局部信息</a:t>
                      </a: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即</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蚂蚁每</a:t>
                      </a: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走一步都要更新残留</a:t>
                      </a: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endPar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ts val="18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信息素的浓度</a:t>
                      </a: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0F2F4"/>
                    </a:solidFill>
                  </a:tcPr>
                </a:tc>
                <a:extLst>
                  <a:ext uri="{0D108BD9-81ED-4DB2-BD59-A6C34878D82A}">
                    <a16:rowId xmlns:a16="http://schemas.microsoft.com/office/drawing/2014/main" val="3359143492"/>
                  </a:ext>
                </a:extLst>
              </a:tr>
            </a:tbl>
          </a:graphicData>
        </a:graphic>
      </p:graphicFrame>
      <p:sp>
        <p:nvSpPr>
          <p:cNvPr id="122930" name="Rectangle 2">
            <a:extLst>
              <a:ext uri="{FF2B5EF4-FFF2-40B4-BE49-F238E27FC236}">
                <a16:creationId xmlns:a16="http://schemas.microsoft.com/office/drawing/2014/main" id="{4F99D225-94F1-4144-B6EF-6CD01B3E9C7B}"/>
              </a:ext>
            </a:extLst>
          </p:cNvPr>
          <p:cNvSpPr>
            <a:spLocks noChangeArrowheads="1"/>
          </p:cNvSpPr>
          <p:nvPr/>
        </p:nvSpPr>
        <p:spPr bwMode="auto">
          <a:xfrm>
            <a:off x="304800" y="923925"/>
            <a:ext cx="85344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600" b="1">
                <a:solidFill>
                  <a:srgbClr val="0000FF"/>
                </a:solidFill>
                <a:latin typeface="Times New Roman" panose="02020603050405020304" pitchFamily="18" charset="0"/>
                <a:cs typeface="Times New Roman" panose="02020603050405020304" pitchFamily="18" charset="0"/>
              </a:rPr>
              <a:t>三种模型比较</a:t>
            </a:r>
          </a:p>
        </p:txBody>
      </p:sp>
      <p:sp>
        <p:nvSpPr>
          <p:cNvPr id="122931" name="Rectangle 2">
            <a:extLst>
              <a:ext uri="{FF2B5EF4-FFF2-40B4-BE49-F238E27FC236}">
                <a16:creationId xmlns:a16="http://schemas.microsoft.com/office/drawing/2014/main" id="{366A1961-11E5-6447-B1CD-2F1D446B64F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2" name="对象 2">
            <a:extLst>
              <a:ext uri="{FF2B5EF4-FFF2-40B4-BE49-F238E27FC236}">
                <a16:creationId xmlns:a16="http://schemas.microsoft.com/office/drawing/2014/main" id="{00486719-8A11-1549-862A-250B42E9926A}"/>
              </a:ext>
            </a:extLst>
          </p:cNvPr>
          <p:cNvGraphicFramePr>
            <a:graphicFrameLocks noChangeAspect="1"/>
          </p:cNvGraphicFramePr>
          <p:nvPr/>
        </p:nvGraphicFramePr>
        <p:xfrm>
          <a:off x="4787900" y="2565400"/>
          <a:ext cx="576263" cy="344488"/>
        </p:xfrm>
        <a:graphic>
          <a:graphicData uri="http://schemas.openxmlformats.org/presentationml/2006/ole">
            <mc:AlternateContent xmlns:mc="http://schemas.openxmlformats.org/markup-compatibility/2006">
              <mc:Choice xmlns:v="urn:schemas-microsoft-com:vml" Requires="v">
                <p:oleObj spid="_x0000_s122972" name="Equation" r:id="rId3" imgW="8775700" imgH="5270500" progId="Equation.DSMT4">
                  <p:embed/>
                </p:oleObj>
              </mc:Choice>
              <mc:Fallback>
                <p:oleObj name="Equation" r:id="rId3" imgW="8775700" imgH="5270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2565400"/>
                        <a:ext cx="5762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3" name="Rectangle 26">
            <a:extLst>
              <a:ext uri="{FF2B5EF4-FFF2-40B4-BE49-F238E27FC236}">
                <a16:creationId xmlns:a16="http://schemas.microsoft.com/office/drawing/2014/main" id="{B8668DC1-FCEA-7F4A-80B0-61582726269A}"/>
              </a:ext>
            </a:extLst>
          </p:cNvPr>
          <p:cNvSpPr>
            <a:spLocks noChangeArrowheads="1"/>
          </p:cNvSpPr>
          <p:nvPr/>
        </p:nvSpPr>
        <p:spPr bwMode="auto">
          <a:xfrm>
            <a:off x="2987675" y="1517650"/>
            <a:ext cx="5472113" cy="61595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000" b="1">
                <a:solidFill>
                  <a:srgbClr val="FF0000"/>
                </a:solidFill>
                <a:latin typeface="Times New Roman" panose="02020603050405020304" pitchFamily="18" charset="0"/>
                <a:cs typeface="Times New Roman" panose="02020603050405020304" pitchFamily="18" charset="0"/>
              </a:rPr>
              <a:t>效果最好，通常作为蚁群优化算法的基本模型。</a:t>
            </a:r>
          </a:p>
        </p:txBody>
      </p:sp>
      <p:sp>
        <p:nvSpPr>
          <p:cNvPr id="44" name="AutoShape 15">
            <a:extLst>
              <a:ext uri="{FF2B5EF4-FFF2-40B4-BE49-F238E27FC236}">
                <a16:creationId xmlns:a16="http://schemas.microsoft.com/office/drawing/2014/main" id="{F006E122-DEFC-DC47-AE83-56A7A6D0479B}"/>
              </a:ext>
            </a:extLst>
          </p:cNvPr>
          <p:cNvSpPr>
            <a:spLocks noChangeArrowheads="1"/>
          </p:cNvSpPr>
          <p:nvPr/>
        </p:nvSpPr>
        <p:spPr bwMode="auto">
          <a:xfrm rot="213038">
            <a:off x="2159000" y="1831975"/>
            <a:ext cx="403225" cy="1152525"/>
          </a:xfrm>
          <a:prstGeom prst="curvedRightArrow">
            <a:avLst>
              <a:gd name="adj1" fmla="val 68625"/>
              <a:gd name="adj2" fmla="val 137170"/>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2935" name="Rectangle 5">
            <a:extLst>
              <a:ext uri="{FF2B5EF4-FFF2-40B4-BE49-F238E27FC236}">
                <a16:creationId xmlns:a16="http://schemas.microsoft.com/office/drawing/2014/main" id="{81E76F15-59CE-1B42-9936-2406F7C4B85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6" name="对象 5">
            <a:extLst>
              <a:ext uri="{FF2B5EF4-FFF2-40B4-BE49-F238E27FC236}">
                <a16:creationId xmlns:a16="http://schemas.microsoft.com/office/drawing/2014/main" id="{EE42CDFF-4F25-DB49-A497-4E9379D3D41B}"/>
              </a:ext>
            </a:extLst>
          </p:cNvPr>
          <p:cNvGraphicFramePr>
            <a:graphicFrameLocks noChangeAspect="1"/>
          </p:cNvGraphicFramePr>
          <p:nvPr/>
        </p:nvGraphicFramePr>
        <p:xfrm>
          <a:off x="4802188" y="3716338"/>
          <a:ext cx="633412" cy="360362"/>
        </p:xfrm>
        <a:graphic>
          <a:graphicData uri="http://schemas.openxmlformats.org/presentationml/2006/ole">
            <mc:AlternateContent xmlns:mc="http://schemas.openxmlformats.org/markup-compatibility/2006">
              <mc:Choice xmlns:v="urn:schemas-microsoft-com:vml" Requires="v">
                <p:oleObj spid="_x0000_s122973" name="Equation" r:id="rId5" imgW="9652000" imgH="5562600" progId="Equation.DSMT4">
                  <p:embed/>
                </p:oleObj>
              </mc:Choice>
              <mc:Fallback>
                <p:oleObj name="Equation" r:id="rId5" imgW="9652000" imgH="55626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2188" y="3716338"/>
                        <a:ext cx="63341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37" name="Rectangle 7">
            <a:extLst>
              <a:ext uri="{FF2B5EF4-FFF2-40B4-BE49-F238E27FC236}">
                <a16:creationId xmlns:a16="http://schemas.microsoft.com/office/drawing/2014/main" id="{F828AA7C-0607-6740-AAD5-0476E424DC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22938" name="对象 7">
            <a:extLst>
              <a:ext uri="{FF2B5EF4-FFF2-40B4-BE49-F238E27FC236}">
                <a16:creationId xmlns:a16="http://schemas.microsoft.com/office/drawing/2014/main" id="{0F5986D9-58E5-BE47-9D98-ABD7DB4D62E6}"/>
              </a:ext>
            </a:extLst>
          </p:cNvPr>
          <p:cNvGraphicFramePr>
            <a:graphicFrameLocks noChangeAspect="1"/>
          </p:cNvGraphicFramePr>
          <p:nvPr/>
        </p:nvGraphicFramePr>
        <p:xfrm>
          <a:off x="4783138" y="4751388"/>
          <a:ext cx="255587" cy="333375"/>
        </p:xfrm>
        <a:graphic>
          <a:graphicData uri="http://schemas.openxmlformats.org/presentationml/2006/ole">
            <mc:AlternateContent xmlns:mc="http://schemas.openxmlformats.org/markup-compatibility/2006">
              <mc:Choice xmlns:v="urn:schemas-microsoft-com:vml" Requires="v">
                <p:oleObj spid="_x0000_s122974" name="Equation" r:id="rId7" imgW="3505200" imgH="4686300" progId="Equation.DSMT4">
                  <p:embed/>
                </p:oleObj>
              </mc:Choice>
              <mc:Fallback>
                <p:oleObj name="Equation" r:id="rId7" imgW="3505200" imgH="46863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3138" y="4751388"/>
                        <a:ext cx="255587"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500" fill="hold"/>
                                        <p:tgtEl>
                                          <p:spTgt spid="44"/>
                                        </p:tgtEl>
                                        <p:attrNameLst>
                                          <p:attrName>ppt_x</p:attrName>
                                        </p:attrNameLst>
                                      </p:cBhvr>
                                      <p:tavLst>
                                        <p:tav tm="0">
                                          <p:val>
                                            <p:strVal val="#ppt_x"/>
                                          </p:val>
                                        </p:tav>
                                        <p:tav tm="100000">
                                          <p:val>
                                            <p:strVal val="#ppt_x"/>
                                          </p:val>
                                        </p:tav>
                                      </p:tavLst>
                                    </p:anim>
                                    <p:anim calcmode="lin" valueType="num">
                                      <p:cBhvr>
                                        <p:cTn id="8" dur="500" fill="hold"/>
                                        <p:tgtEl>
                                          <p:spTgt spid="44"/>
                                        </p:tgtEl>
                                        <p:attrNameLst>
                                          <p:attrName>ppt_y</p:attrName>
                                        </p:attrNameLst>
                                      </p:cBhvr>
                                      <p:tavLst>
                                        <p:tav tm="0">
                                          <p:val>
                                            <p:strVal val="#ppt_y-#ppt_h/2"/>
                                          </p:val>
                                        </p:tav>
                                        <p:tav tm="100000">
                                          <p:val>
                                            <p:strVal val="#ppt_y"/>
                                          </p:val>
                                        </p:tav>
                                      </p:tavLst>
                                    </p:anim>
                                    <p:anim calcmode="lin" valueType="num">
                                      <p:cBhvr>
                                        <p:cTn id="9" dur="500" fill="hold"/>
                                        <p:tgtEl>
                                          <p:spTgt spid="44"/>
                                        </p:tgtEl>
                                        <p:attrNameLst>
                                          <p:attrName>ppt_w</p:attrName>
                                        </p:attrNameLst>
                                      </p:cBhvr>
                                      <p:tavLst>
                                        <p:tav tm="0">
                                          <p:val>
                                            <p:strVal val="#ppt_w"/>
                                          </p:val>
                                        </p:tav>
                                        <p:tav tm="100000">
                                          <p:val>
                                            <p:strVal val="#ppt_w"/>
                                          </p:val>
                                        </p:tav>
                                      </p:tavLst>
                                    </p:anim>
                                    <p:anim calcmode="lin" valueType="num">
                                      <p:cBhvr>
                                        <p:cTn id="10" dur="500" fill="hold"/>
                                        <p:tgtEl>
                                          <p:spTgt spid="4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灯片编号占位符 3">
            <a:extLst>
              <a:ext uri="{FF2B5EF4-FFF2-40B4-BE49-F238E27FC236}">
                <a16:creationId xmlns:a16="http://schemas.microsoft.com/office/drawing/2014/main" id="{57A900C5-D041-0D4F-B764-CA2D9B06D2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48791CE-6129-AB40-8D8A-32EBEB1E0B9D}" type="slidenum">
              <a:rPr lang="ja-JP" altLang="en-US" sz="1800">
                <a:solidFill>
                  <a:srgbClr val="A50021"/>
                </a:solidFill>
                <a:ea typeface="MS PGothic" panose="020B0600070205080204" pitchFamily="34" charset="-128"/>
              </a:rPr>
              <a:pPr algn="r">
                <a:lnSpc>
                  <a:spcPct val="100000"/>
                </a:lnSpc>
                <a:spcBef>
                  <a:spcPct val="0"/>
                </a:spcBef>
                <a:buClrTx/>
                <a:buFontTx/>
                <a:buNone/>
              </a:pPr>
              <a:t>112</a:t>
            </a:fld>
            <a:endParaRPr lang="en-US" altLang="ja-JP" sz="1800">
              <a:solidFill>
                <a:srgbClr val="A50021"/>
              </a:solidFill>
              <a:ea typeface="MS PGothic" panose="020B0600070205080204" pitchFamily="34" charset="-128"/>
            </a:endParaRPr>
          </a:p>
        </p:txBody>
      </p:sp>
      <p:sp>
        <p:nvSpPr>
          <p:cNvPr id="123907" name="Rectangle 2">
            <a:extLst>
              <a:ext uri="{FF2B5EF4-FFF2-40B4-BE49-F238E27FC236}">
                <a16:creationId xmlns:a16="http://schemas.microsoft.com/office/drawing/2014/main" id="{4323CB23-2C92-AD4C-A102-313DE864D87A}"/>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6.7.1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基本蚁群算法模型</a:t>
            </a:r>
            <a:endParaRPr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3908" name="Text Box 7">
            <a:extLst>
              <a:ext uri="{FF2B5EF4-FFF2-40B4-BE49-F238E27FC236}">
                <a16:creationId xmlns:a16="http://schemas.microsoft.com/office/drawing/2014/main" id="{4B81B001-39E9-3D41-8DD7-9F505CFA5541}"/>
              </a:ext>
            </a:extLst>
          </p:cNvPr>
          <p:cNvSpPr txBox="1">
            <a:spLocks noChangeArrowheads="1"/>
          </p:cNvSpPr>
          <p:nvPr/>
        </p:nvSpPr>
        <p:spPr bwMode="auto">
          <a:xfrm>
            <a:off x="250825" y="836613"/>
            <a:ext cx="41148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全局信息更新方法</a:t>
            </a:r>
            <a:endParaRPr lang="zh-CN" altLang="en-US" sz="2400">
              <a:solidFill>
                <a:srgbClr val="0000FF"/>
              </a:solidFill>
              <a:latin typeface="宋体" panose="02010600030101010101" pitchFamily="2" charset="-122"/>
            </a:endParaRPr>
          </a:p>
        </p:txBody>
      </p:sp>
      <p:sp>
        <p:nvSpPr>
          <p:cNvPr id="139274" name="Text Box 10">
            <a:extLst>
              <a:ext uri="{FF2B5EF4-FFF2-40B4-BE49-F238E27FC236}">
                <a16:creationId xmlns:a16="http://schemas.microsoft.com/office/drawing/2014/main" id="{AAA3F451-E277-BD4A-8BC8-3B9B5352CDF4}"/>
              </a:ext>
            </a:extLst>
          </p:cNvPr>
          <p:cNvSpPr txBox="1">
            <a:spLocks noChangeArrowheads="1"/>
          </p:cNvSpPr>
          <p:nvPr/>
        </p:nvSpPr>
        <p:spPr bwMode="auto">
          <a:xfrm>
            <a:off x="285750" y="1349375"/>
            <a:ext cx="8534400" cy="5032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b="1">
                <a:solidFill>
                  <a:srgbClr val="0000FF"/>
                </a:solidFill>
                <a:latin typeface="宋体" panose="02010600030101010101" pitchFamily="2" charset="-122"/>
              </a:rPr>
              <a:t>优点：</a:t>
            </a:r>
            <a:endParaRPr lang="en-US" altLang="zh-CN" sz="2400" b="1">
              <a:solidFill>
                <a:srgbClr val="0000FF"/>
              </a:solidFill>
              <a:latin typeface="宋体" panose="02010600030101010101" pitchFamily="2" charset="-122"/>
            </a:endParaRPr>
          </a:p>
          <a:p>
            <a:pPr eaLnBrk="1" hangingPunct="1">
              <a:lnSpc>
                <a:spcPct val="100000"/>
              </a:lnSpc>
              <a:spcBef>
                <a:spcPct val="50000"/>
              </a:spcBef>
              <a:buClrTx/>
              <a:buFont typeface="Wingdings" pitchFamily="2" charset="2"/>
              <a:buChar char="l"/>
            </a:pPr>
            <a:r>
              <a:rPr lang="en-US" altLang="zh-CN" sz="2400"/>
              <a:t>  </a:t>
            </a:r>
            <a:r>
              <a:rPr lang="zh-CN" altLang="zh-CN" sz="2400"/>
              <a:t>保证了残留信息素不至于无限累积</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如果路径没有被选中，那么上面的残留信息素会随时间的</a:t>
            </a:r>
            <a:endParaRPr lang="en-US" altLang="zh-CN" sz="2400"/>
          </a:p>
          <a:p>
            <a:pPr eaLnBrk="1" hangingPunct="1">
              <a:lnSpc>
                <a:spcPct val="100000"/>
              </a:lnSpc>
              <a:spcBef>
                <a:spcPct val="50000"/>
              </a:spcBef>
              <a:buClrTx/>
              <a:buFont typeface="Wingdings" pitchFamily="2" charset="2"/>
              <a:buNone/>
            </a:pPr>
            <a:r>
              <a:rPr lang="en-US" altLang="zh-CN" sz="2400"/>
              <a:t>      </a:t>
            </a:r>
            <a:r>
              <a:rPr lang="zh-CN" altLang="zh-CN" sz="2400"/>
              <a:t>推移而逐渐减弱，这使算法能</a:t>
            </a:r>
            <a:r>
              <a:rPr lang="en-US" altLang="zh-CN" sz="2400"/>
              <a:t>“</a:t>
            </a:r>
            <a:r>
              <a:rPr lang="zh-CN" altLang="zh-CN" sz="2400"/>
              <a:t>忘记</a:t>
            </a:r>
            <a:r>
              <a:rPr lang="en-US" altLang="zh-CN" sz="2400"/>
              <a:t>”</a:t>
            </a:r>
            <a:r>
              <a:rPr lang="zh-CN" altLang="zh-CN" sz="2400"/>
              <a:t>不好的路径</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即使路径经常被访问也不至于因为</a:t>
            </a:r>
            <a:r>
              <a:rPr lang="en-US" altLang="zh-CN" sz="2400"/>
              <a:t>          </a:t>
            </a:r>
            <a:r>
              <a:rPr lang="zh-CN" altLang="zh-CN" sz="2400"/>
              <a:t>的累积，而产生</a:t>
            </a:r>
            <a:endParaRPr lang="en-US" altLang="zh-CN" sz="2400"/>
          </a:p>
          <a:p>
            <a:pPr eaLnBrk="1" hangingPunct="1">
              <a:lnSpc>
                <a:spcPct val="100000"/>
              </a:lnSpc>
              <a:spcBef>
                <a:spcPct val="50000"/>
              </a:spcBef>
              <a:buClrTx/>
              <a:buFont typeface="Wingdings" pitchFamily="2" charset="2"/>
              <a:buNone/>
            </a:pPr>
            <a:r>
              <a:rPr lang="en-US" altLang="zh-CN" sz="2400"/>
              <a:t>                          </a:t>
            </a:r>
            <a:r>
              <a:rPr lang="zh-CN" altLang="zh-CN" sz="2400"/>
              <a:t>使期望值的作用无法体现</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充分体现了算法中全局范围内较短路径</a:t>
            </a:r>
            <a:r>
              <a:rPr lang="en-US" altLang="zh-CN" sz="2400"/>
              <a:t>(</a:t>
            </a:r>
            <a:r>
              <a:rPr lang="zh-CN" altLang="zh-CN" sz="2400"/>
              <a:t>较好解</a:t>
            </a:r>
            <a:r>
              <a:rPr lang="en-US" altLang="zh-CN" sz="2400"/>
              <a:t>)</a:t>
            </a:r>
            <a:r>
              <a:rPr lang="zh-CN" altLang="zh-CN" sz="2400"/>
              <a:t>的生存能力</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加强了信息正反馈性能</a:t>
            </a:r>
            <a:r>
              <a:rPr lang="zh-CN" altLang="en-US" sz="2400"/>
              <a:t>；</a:t>
            </a:r>
            <a:endParaRPr lang="en-US" altLang="zh-CN" sz="2400"/>
          </a:p>
          <a:p>
            <a:pPr eaLnBrk="1" hangingPunct="1">
              <a:lnSpc>
                <a:spcPct val="100000"/>
              </a:lnSpc>
              <a:spcBef>
                <a:spcPct val="50000"/>
              </a:spcBef>
              <a:buClrTx/>
              <a:buFont typeface="Wingdings" pitchFamily="2" charset="2"/>
              <a:buChar char="l"/>
            </a:pPr>
            <a:r>
              <a:rPr lang="en-US" altLang="zh-CN" sz="2400"/>
              <a:t>  </a:t>
            </a:r>
            <a:r>
              <a:rPr lang="zh-CN" altLang="zh-CN" sz="2400"/>
              <a:t>提高了系统搜索收敛的速度</a:t>
            </a:r>
            <a:r>
              <a:rPr lang="zh-CN" altLang="en-US" sz="2400"/>
              <a:t>。</a:t>
            </a:r>
            <a:endParaRPr lang="zh-CN" altLang="en-US" sz="2400">
              <a:latin typeface="Times New Roman" panose="02020603050405020304" pitchFamily="18" charset="0"/>
              <a:cs typeface="Times New Roman" panose="02020603050405020304" pitchFamily="18" charset="0"/>
            </a:endParaRPr>
          </a:p>
        </p:txBody>
      </p:sp>
      <p:sp>
        <p:nvSpPr>
          <p:cNvPr id="123910" name="Rectangle 2">
            <a:extLst>
              <a:ext uri="{FF2B5EF4-FFF2-40B4-BE49-F238E27FC236}">
                <a16:creationId xmlns:a16="http://schemas.microsoft.com/office/drawing/2014/main" id="{8E48A180-3209-6445-AC16-9A8F3826452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7591" name="对象 2">
            <a:extLst>
              <a:ext uri="{FF2B5EF4-FFF2-40B4-BE49-F238E27FC236}">
                <a16:creationId xmlns:a16="http://schemas.microsoft.com/office/drawing/2014/main" id="{7C7CF72E-21B1-4C45-88AE-303C7D5393BA}"/>
              </a:ext>
            </a:extLst>
          </p:cNvPr>
          <p:cNvGraphicFramePr>
            <a:graphicFrameLocks noChangeAspect="1"/>
          </p:cNvGraphicFramePr>
          <p:nvPr/>
        </p:nvGraphicFramePr>
        <p:xfrm>
          <a:off x="5448300" y="3775075"/>
          <a:ext cx="779463" cy="404813"/>
        </p:xfrm>
        <a:graphic>
          <a:graphicData uri="http://schemas.openxmlformats.org/presentationml/2006/ole">
            <mc:AlternateContent xmlns:mc="http://schemas.openxmlformats.org/markup-compatibility/2006">
              <mc:Choice xmlns:v="urn:schemas-microsoft-com:vml" Requires="v">
                <p:oleObj spid="_x0000_s123936" name="Equation" r:id="rId4" imgW="11404600" imgH="5854700" progId="Equation.DSMT4">
                  <p:embed/>
                </p:oleObj>
              </mc:Choice>
              <mc:Fallback>
                <p:oleObj name="Equation" r:id="rId4" imgW="11404600" imgH="58547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48300" y="3775075"/>
                        <a:ext cx="779463"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12" name="Rectangle 4">
            <a:extLst>
              <a:ext uri="{FF2B5EF4-FFF2-40B4-BE49-F238E27FC236}">
                <a16:creationId xmlns:a16="http://schemas.microsoft.com/office/drawing/2014/main" id="{390D7143-A08D-6E4F-BBBC-E8849208C8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7593" name="对象 4">
            <a:extLst>
              <a:ext uri="{FF2B5EF4-FFF2-40B4-BE49-F238E27FC236}">
                <a16:creationId xmlns:a16="http://schemas.microsoft.com/office/drawing/2014/main" id="{B17DC5E8-5A7F-4744-AAE9-610F36123B1E}"/>
              </a:ext>
            </a:extLst>
          </p:cNvPr>
          <p:cNvGraphicFramePr>
            <a:graphicFrameLocks noChangeAspect="1"/>
          </p:cNvGraphicFramePr>
          <p:nvPr/>
        </p:nvGraphicFramePr>
        <p:xfrm>
          <a:off x="827088" y="4324350"/>
          <a:ext cx="1657350" cy="395288"/>
        </p:xfrm>
        <a:graphic>
          <a:graphicData uri="http://schemas.openxmlformats.org/presentationml/2006/ole">
            <mc:AlternateContent xmlns:mc="http://schemas.openxmlformats.org/markup-compatibility/2006">
              <mc:Choice xmlns:v="urn:schemas-microsoft-com:vml" Requires="v">
                <p:oleObj spid="_x0000_s123937" name="Equation" r:id="rId6" imgW="24866600" imgH="5854700" progId="Equation.DSMT4">
                  <p:embed/>
                </p:oleObj>
              </mc:Choice>
              <mc:Fallback>
                <p:oleObj name="Equation" r:id="rId6" imgW="24866600" imgH="5854700" progId="Equation.DSMT4">
                  <p:embed/>
                  <p:pic>
                    <p:nvPicPr>
                      <p:cNvPr id="0" name="对象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324350"/>
                        <a:ext cx="165735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9274"/>
                                        </p:tgtEl>
                                        <p:attrNameLst>
                                          <p:attrName>style.visibility</p:attrName>
                                        </p:attrNameLst>
                                      </p:cBhvr>
                                      <p:to>
                                        <p:strVal val="visible"/>
                                      </p:to>
                                    </p:set>
                                    <p:animEffect transition="in" filter="fade">
                                      <p:cBhvr>
                                        <p:cTn id="7" dur="1000"/>
                                        <p:tgtEl>
                                          <p:spTgt spid="139274"/>
                                        </p:tgtEl>
                                      </p:cBhvr>
                                    </p:animEffect>
                                    <p:anim calcmode="lin" valueType="num">
                                      <p:cBhvr>
                                        <p:cTn id="8" dur="1000" fill="hold"/>
                                        <p:tgtEl>
                                          <p:spTgt spid="139274"/>
                                        </p:tgtEl>
                                        <p:attrNameLst>
                                          <p:attrName>ppt_x</p:attrName>
                                        </p:attrNameLst>
                                      </p:cBhvr>
                                      <p:tavLst>
                                        <p:tav tm="0">
                                          <p:val>
                                            <p:strVal val="#ppt_x"/>
                                          </p:val>
                                        </p:tav>
                                        <p:tav tm="100000">
                                          <p:val>
                                            <p:strVal val="#ppt_x"/>
                                          </p:val>
                                        </p:tav>
                                      </p:tavLst>
                                    </p:anim>
                                    <p:anim calcmode="lin" valueType="num">
                                      <p:cBhvr>
                                        <p:cTn id="9" dur="1000" fill="hold"/>
                                        <p:tgtEl>
                                          <p:spTgt spid="13927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7591"/>
                                        </p:tgtEl>
                                        <p:attrNameLst>
                                          <p:attrName>style.visibility</p:attrName>
                                        </p:attrNameLst>
                                      </p:cBhvr>
                                      <p:to>
                                        <p:strVal val="visible"/>
                                      </p:to>
                                    </p:set>
                                    <p:animEffect transition="in" filter="fade">
                                      <p:cBhvr>
                                        <p:cTn id="12" dur="1000"/>
                                        <p:tgtEl>
                                          <p:spTgt spid="67591"/>
                                        </p:tgtEl>
                                      </p:cBhvr>
                                    </p:animEffect>
                                    <p:anim calcmode="lin" valueType="num">
                                      <p:cBhvr>
                                        <p:cTn id="13" dur="1000" fill="hold"/>
                                        <p:tgtEl>
                                          <p:spTgt spid="67591"/>
                                        </p:tgtEl>
                                        <p:attrNameLst>
                                          <p:attrName>ppt_x</p:attrName>
                                        </p:attrNameLst>
                                      </p:cBhvr>
                                      <p:tavLst>
                                        <p:tav tm="0">
                                          <p:val>
                                            <p:strVal val="#ppt_x"/>
                                          </p:val>
                                        </p:tav>
                                        <p:tav tm="100000">
                                          <p:val>
                                            <p:strVal val="#ppt_x"/>
                                          </p:val>
                                        </p:tav>
                                      </p:tavLst>
                                    </p:anim>
                                    <p:anim calcmode="lin" valueType="num">
                                      <p:cBhvr>
                                        <p:cTn id="14" dur="1000" fill="hold"/>
                                        <p:tgtEl>
                                          <p:spTgt spid="6759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7593"/>
                                        </p:tgtEl>
                                        <p:attrNameLst>
                                          <p:attrName>style.visibility</p:attrName>
                                        </p:attrNameLst>
                                      </p:cBhvr>
                                      <p:to>
                                        <p:strVal val="visible"/>
                                      </p:to>
                                    </p:set>
                                    <p:animEffect transition="in" filter="fade">
                                      <p:cBhvr>
                                        <p:cTn id="17" dur="1000"/>
                                        <p:tgtEl>
                                          <p:spTgt spid="67593"/>
                                        </p:tgtEl>
                                      </p:cBhvr>
                                    </p:animEffect>
                                    <p:anim calcmode="lin" valueType="num">
                                      <p:cBhvr>
                                        <p:cTn id="18" dur="1000" fill="hold"/>
                                        <p:tgtEl>
                                          <p:spTgt spid="67593"/>
                                        </p:tgtEl>
                                        <p:attrNameLst>
                                          <p:attrName>ppt_x</p:attrName>
                                        </p:attrNameLst>
                                      </p:cBhvr>
                                      <p:tavLst>
                                        <p:tav tm="0">
                                          <p:val>
                                            <p:strVal val="#ppt_x"/>
                                          </p:val>
                                        </p:tav>
                                        <p:tav tm="100000">
                                          <p:val>
                                            <p:strVal val="#ppt_x"/>
                                          </p:val>
                                        </p:tav>
                                      </p:tavLst>
                                    </p:anim>
                                    <p:anim calcmode="lin" valueType="num">
                                      <p:cBhvr>
                                        <p:cTn id="19" dur="1000" fill="hold"/>
                                        <p:tgtEl>
                                          <p:spTgt spid="6759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4"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灯片编号占位符 3">
            <a:extLst>
              <a:ext uri="{FF2B5EF4-FFF2-40B4-BE49-F238E27FC236}">
                <a16:creationId xmlns:a16="http://schemas.microsoft.com/office/drawing/2014/main" id="{8525B394-5044-6F48-8540-406281C649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386CE84-A614-A649-9D6F-1CEBA7E0C79A}" type="slidenum">
              <a:rPr lang="ja-JP" altLang="en-US" sz="1800">
                <a:solidFill>
                  <a:srgbClr val="A50021"/>
                </a:solidFill>
                <a:ea typeface="MS PGothic" panose="020B0600070205080204" pitchFamily="34" charset="-128"/>
              </a:rPr>
              <a:pPr algn="r">
                <a:lnSpc>
                  <a:spcPct val="100000"/>
                </a:lnSpc>
                <a:spcBef>
                  <a:spcPct val="0"/>
                </a:spcBef>
                <a:buClrTx/>
                <a:buFontTx/>
                <a:buNone/>
              </a:pPr>
              <a:t>113</a:t>
            </a:fld>
            <a:endParaRPr lang="en-US" altLang="ja-JP" sz="1800">
              <a:solidFill>
                <a:srgbClr val="A50021"/>
              </a:solidFill>
              <a:ea typeface="MS PGothic" panose="020B0600070205080204" pitchFamily="34" charset="-128"/>
            </a:endParaRPr>
          </a:p>
        </p:txBody>
      </p:sp>
      <p:sp>
        <p:nvSpPr>
          <p:cNvPr id="125955" name="Rectangle 2">
            <a:extLst>
              <a:ext uri="{FF2B5EF4-FFF2-40B4-BE49-F238E27FC236}">
                <a16:creationId xmlns:a16="http://schemas.microsoft.com/office/drawing/2014/main" id="{DBEF9407-65C1-154F-BD44-463937A60524}"/>
              </a:ext>
            </a:extLst>
          </p:cNvPr>
          <p:cNvSpPr>
            <a:spLocks noChangeArrowheads="1"/>
          </p:cNvSpPr>
          <p:nvPr/>
        </p:nvSpPr>
        <p:spPr bwMode="auto">
          <a:xfrm>
            <a:off x="304800" y="923925"/>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rPr>
              <a:t>信息素启发因子</a:t>
            </a:r>
            <a:r>
              <a:rPr kumimoji="1" lang="zh-CN" altLang="en-US"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125956" name="Rectangle 3">
            <a:extLst>
              <a:ext uri="{FF2B5EF4-FFF2-40B4-BE49-F238E27FC236}">
                <a16:creationId xmlns:a16="http://schemas.microsoft.com/office/drawing/2014/main" id="{39ADA992-17DD-124D-90B9-2FE531ABFDD0}"/>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.7.2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蚁群算法的参数选择</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541" name="Rectangle 6">
            <a:extLst>
              <a:ext uri="{FF2B5EF4-FFF2-40B4-BE49-F238E27FC236}">
                <a16:creationId xmlns:a16="http://schemas.microsoft.com/office/drawing/2014/main" id="{6A393CB3-5C3C-8A44-B470-025B4214792A}"/>
              </a:ext>
            </a:extLst>
          </p:cNvPr>
          <p:cNvSpPr>
            <a:spLocks noChangeArrowheads="1"/>
          </p:cNvSpPr>
          <p:nvPr/>
        </p:nvSpPr>
        <p:spPr bwMode="auto">
          <a:xfrm>
            <a:off x="323850" y="1427163"/>
            <a:ext cx="8496300" cy="1631950"/>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t>反映了蚁群在路径搜索中随机性因素作用的强度</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kumimoji="1" lang="zh-CN" altLang="en-US" sz="2000" i="1">
                <a:latin typeface="Times New Roman" panose="02020603050405020304" pitchFamily="18" charset="0"/>
                <a:cs typeface="Times New Roman" panose="02020603050405020304" pitchFamily="18" charset="0"/>
                <a:sym typeface="Symbol" pitchFamily="2" charset="2"/>
              </a:rPr>
              <a:t></a:t>
            </a:r>
            <a:r>
              <a:rPr kumimoji="1" lang="zh-CN" altLang="en-US" sz="2000" b="1" i="1">
                <a:latin typeface="Times New Roman" panose="02020603050405020304" pitchFamily="18" charset="0"/>
                <a:cs typeface="Times New Roman" panose="02020603050405020304" pitchFamily="18" charset="0"/>
                <a:sym typeface="Symbol" pitchFamily="2" charset="2"/>
              </a:rPr>
              <a:t> </a:t>
            </a:r>
            <a:r>
              <a:rPr lang="zh-CN" altLang="zh-CN" sz="2000"/>
              <a:t>值越大，蚂蚁选择以前走过的路径的可能性越大，搜索的随机性减弱</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当</a:t>
            </a:r>
            <a:r>
              <a:rPr kumimoji="1" lang="zh-CN" altLang="en-US" sz="2000" i="1">
                <a:latin typeface="Times New Roman" panose="02020603050405020304" pitchFamily="18" charset="0"/>
                <a:cs typeface="Times New Roman" panose="02020603050405020304" pitchFamily="18" charset="0"/>
                <a:sym typeface="Symbol" pitchFamily="2" charset="2"/>
              </a:rPr>
              <a:t> </a:t>
            </a:r>
            <a:r>
              <a:rPr lang="zh-CN" altLang="zh-CN" sz="2000"/>
              <a:t>过大时会使蚁群的搜索过早陷于局部最优</a:t>
            </a:r>
            <a:r>
              <a:rPr lang="zh-CN" altLang="en-US" sz="2000"/>
              <a:t>。</a:t>
            </a:r>
            <a:endParaRPr kumimoji="1" lang="en-US" altLang="zh-CN" sz="2000">
              <a:latin typeface="Times New Roman" panose="02020603050405020304" pitchFamily="18" charset="0"/>
              <a:cs typeface="Times New Roman" panose="02020603050405020304" pitchFamily="18" charset="0"/>
            </a:endParaRPr>
          </a:p>
        </p:txBody>
      </p:sp>
      <p:sp>
        <p:nvSpPr>
          <p:cNvPr id="125958" name="Rectangle 2">
            <a:extLst>
              <a:ext uri="{FF2B5EF4-FFF2-40B4-BE49-F238E27FC236}">
                <a16:creationId xmlns:a16="http://schemas.microsoft.com/office/drawing/2014/main" id="{257E03CE-8A09-4F4A-BBAB-B5E7D9EC2A2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59" name="Rectangle 4">
            <a:extLst>
              <a:ext uri="{FF2B5EF4-FFF2-40B4-BE49-F238E27FC236}">
                <a16:creationId xmlns:a16="http://schemas.microsoft.com/office/drawing/2014/main" id="{2765584B-14FC-1240-ACDA-D7FAD89E1F9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0" name="Rectangle 6">
            <a:extLst>
              <a:ext uri="{FF2B5EF4-FFF2-40B4-BE49-F238E27FC236}">
                <a16:creationId xmlns:a16="http://schemas.microsoft.com/office/drawing/2014/main" id="{24B5E65C-8845-8D46-B094-8F9AE2823CD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1" name="Rectangle 6">
            <a:extLst>
              <a:ext uri="{FF2B5EF4-FFF2-40B4-BE49-F238E27FC236}">
                <a16:creationId xmlns:a16="http://schemas.microsoft.com/office/drawing/2014/main" id="{D0762F0A-388E-5644-9BA9-B87FD3B360F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2" name="Rectangle 8">
            <a:extLst>
              <a:ext uri="{FF2B5EF4-FFF2-40B4-BE49-F238E27FC236}">
                <a16:creationId xmlns:a16="http://schemas.microsoft.com/office/drawing/2014/main" id="{0C87CABD-3AB2-0347-B967-F200C159982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3" name="Rectangle 2">
            <a:extLst>
              <a:ext uri="{FF2B5EF4-FFF2-40B4-BE49-F238E27FC236}">
                <a16:creationId xmlns:a16="http://schemas.microsoft.com/office/drawing/2014/main" id="{D0D78069-BA06-CD4D-8111-DAF9F6D12E8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4" name="Rectangle 4">
            <a:extLst>
              <a:ext uri="{FF2B5EF4-FFF2-40B4-BE49-F238E27FC236}">
                <a16:creationId xmlns:a16="http://schemas.microsoft.com/office/drawing/2014/main" id="{BC66820A-256A-DB45-846A-3CD4BBD487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5" name="Rectangle 6">
            <a:extLst>
              <a:ext uri="{FF2B5EF4-FFF2-40B4-BE49-F238E27FC236}">
                <a16:creationId xmlns:a16="http://schemas.microsoft.com/office/drawing/2014/main" id="{43359D2B-AE33-E446-B32B-00B779E3332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6" name="Rectangle 8">
            <a:extLst>
              <a:ext uri="{FF2B5EF4-FFF2-40B4-BE49-F238E27FC236}">
                <a16:creationId xmlns:a16="http://schemas.microsoft.com/office/drawing/2014/main" id="{102F7F46-16DE-3F41-8944-0FD8405C590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7" name="Rectangle 2">
            <a:extLst>
              <a:ext uri="{FF2B5EF4-FFF2-40B4-BE49-F238E27FC236}">
                <a16:creationId xmlns:a16="http://schemas.microsoft.com/office/drawing/2014/main" id="{E9E98D1D-DF5F-D845-B80C-75EB076155D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8" name="Rectangle 4">
            <a:extLst>
              <a:ext uri="{FF2B5EF4-FFF2-40B4-BE49-F238E27FC236}">
                <a16:creationId xmlns:a16="http://schemas.microsoft.com/office/drawing/2014/main" id="{71A92EB0-B50E-6E43-8F93-63234D3A5F0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69" name="Rectangle 8">
            <a:extLst>
              <a:ext uri="{FF2B5EF4-FFF2-40B4-BE49-F238E27FC236}">
                <a16:creationId xmlns:a16="http://schemas.microsoft.com/office/drawing/2014/main" id="{F980DD1D-23AA-E24E-9371-185CB8A85A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0" name="Rectangle 10">
            <a:extLst>
              <a:ext uri="{FF2B5EF4-FFF2-40B4-BE49-F238E27FC236}">
                <a16:creationId xmlns:a16="http://schemas.microsoft.com/office/drawing/2014/main" id="{3D407D90-D85E-5C4F-A4D4-7E4FC5684E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1" name="Rectangle 2">
            <a:extLst>
              <a:ext uri="{FF2B5EF4-FFF2-40B4-BE49-F238E27FC236}">
                <a16:creationId xmlns:a16="http://schemas.microsoft.com/office/drawing/2014/main" id="{DC85A24F-6621-D546-8838-084D7DCE59DE}"/>
              </a:ext>
            </a:extLst>
          </p:cNvPr>
          <p:cNvSpPr>
            <a:spLocks noChangeArrowheads="1"/>
          </p:cNvSpPr>
          <p:nvPr/>
        </p:nvSpPr>
        <p:spPr bwMode="auto">
          <a:xfrm>
            <a:off x="323850" y="3357563"/>
            <a:ext cx="8534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rPr>
              <a:t>期望值启发式因子</a:t>
            </a:r>
            <a:r>
              <a:rPr kumimoji="1" lang="zh-CN" altLang="en-US"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65556" name="Rectangle 6">
            <a:extLst>
              <a:ext uri="{FF2B5EF4-FFF2-40B4-BE49-F238E27FC236}">
                <a16:creationId xmlns:a16="http://schemas.microsoft.com/office/drawing/2014/main" id="{1FC92E49-10D6-C149-A08B-A4E1609EC111}"/>
              </a:ext>
            </a:extLst>
          </p:cNvPr>
          <p:cNvSpPr>
            <a:spLocks noChangeArrowheads="1"/>
          </p:cNvSpPr>
          <p:nvPr/>
        </p:nvSpPr>
        <p:spPr bwMode="auto">
          <a:xfrm>
            <a:off x="342900" y="3862388"/>
            <a:ext cx="8496300" cy="1938337"/>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t>反映了蚁群在路径搜索中先验性、确定性因素作用的强度</a:t>
            </a:r>
            <a:r>
              <a:rPr lang="zh-CN" altLang="en-US" sz="2000"/>
              <a:t>；</a:t>
            </a:r>
            <a:endParaRPr lang="en-US" altLang="zh-CN" sz="2000"/>
          </a:p>
          <a:p>
            <a:pPr algn="l" eaLnBrk="1" hangingPunct="1">
              <a:lnSpc>
                <a:spcPct val="100000"/>
              </a:lnSpc>
              <a:spcBef>
                <a:spcPct val="0"/>
              </a:spcBef>
              <a:buClrTx/>
              <a:buFont typeface="Wingdings" pitchFamily="2" charset="2"/>
              <a:buChar char="Ø"/>
            </a:pPr>
            <a:endParaRPr lang="en-US" altLang="zh-CN" sz="2000"/>
          </a:p>
          <a:p>
            <a:pPr algn="l" eaLnBrk="1" hangingPunct="1">
              <a:lnSpc>
                <a:spcPct val="100000"/>
              </a:lnSpc>
              <a:spcBef>
                <a:spcPct val="0"/>
              </a:spcBef>
              <a:buClrTx/>
              <a:buFont typeface="Wingdings" pitchFamily="2" charset="2"/>
              <a:buChar char="Ø"/>
            </a:pPr>
            <a:r>
              <a:rPr kumimoji="1" lang="zh-CN" altLang="en-US" sz="2000" i="1">
                <a:latin typeface="Times New Roman" panose="02020603050405020304" pitchFamily="18" charset="0"/>
                <a:cs typeface="Times New Roman" panose="02020603050405020304" pitchFamily="18" charset="0"/>
                <a:sym typeface="Symbol" pitchFamily="2" charset="2"/>
              </a:rPr>
              <a:t></a:t>
            </a:r>
            <a:r>
              <a:rPr kumimoji="1" lang="zh-CN" altLang="en-US" sz="2000" b="1" i="1">
                <a:latin typeface="Times New Roman" panose="02020603050405020304" pitchFamily="18" charset="0"/>
                <a:cs typeface="Times New Roman" panose="02020603050405020304" pitchFamily="18" charset="0"/>
                <a:sym typeface="Symbol" pitchFamily="2" charset="2"/>
              </a:rPr>
              <a:t> </a:t>
            </a:r>
            <a:r>
              <a:rPr lang="zh-CN" altLang="zh-CN" sz="2000"/>
              <a:t>值越大，蚂蚁在某个局部点上选择局部最短路径的可能性越大</a:t>
            </a:r>
            <a:r>
              <a:rPr lang="zh-CN" altLang="en-US" sz="2000"/>
              <a:t>；</a:t>
            </a:r>
            <a:endParaRPr lang="en-US" altLang="zh-CN" sz="2000"/>
          </a:p>
          <a:p>
            <a:pPr algn="l" eaLnBrk="1" hangingPunct="1">
              <a:lnSpc>
                <a:spcPct val="100000"/>
              </a:lnSpc>
              <a:spcBef>
                <a:spcPct val="0"/>
              </a:spcBef>
              <a:buClrTx/>
              <a:buFont typeface="Wingdings" pitchFamily="2" charset="2"/>
              <a:buChar char="Ø"/>
            </a:pPr>
            <a:endParaRPr lang="en-US" altLang="zh-CN" sz="2000"/>
          </a:p>
          <a:p>
            <a:pPr algn="l" eaLnBrk="1" hangingPunct="1">
              <a:lnSpc>
                <a:spcPct val="100000"/>
              </a:lnSpc>
              <a:spcBef>
                <a:spcPct val="0"/>
              </a:spcBef>
              <a:buClrTx/>
              <a:buFont typeface="Wingdings" pitchFamily="2" charset="2"/>
              <a:buChar char="Ø"/>
            </a:pPr>
            <a:r>
              <a:rPr lang="zh-CN" altLang="zh-CN" sz="2000"/>
              <a:t>虽然搜索的收敛速度得以加快，但蚁群在最优路径的搜索过程中随机性</a:t>
            </a:r>
            <a:endParaRPr lang="en-US" altLang="zh-CN" sz="2000"/>
          </a:p>
          <a:p>
            <a:pPr algn="l" eaLnBrk="1" hangingPunct="1">
              <a:lnSpc>
                <a:spcPct val="100000"/>
              </a:lnSpc>
              <a:spcBef>
                <a:spcPct val="0"/>
              </a:spcBef>
              <a:buClrTx/>
              <a:buFont typeface="Wingdings" pitchFamily="2" charset="2"/>
              <a:buNone/>
            </a:pPr>
            <a:r>
              <a:rPr lang="en-US" altLang="zh-CN" sz="2000"/>
              <a:t>     </a:t>
            </a:r>
            <a:r>
              <a:rPr lang="zh-CN" altLang="zh-CN" sz="2000"/>
              <a:t>减弱，易于陷入局部最优。</a:t>
            </a:r>
            <a:endParaRPr kumimoji="1" lang="en-US" altLang="zh-CN" sz="2000">
              <a:latin typeface="Times New Roman" panose="02020603050405020304" pitchFamily="18" charset="0"/>
              <a:cs typeface="Times New Roman" panose="02020603050405020304" pitchFamily="18" charset="0"/>
            </a:endParaRPr>
          </a:p>
        </p:txBody>
      </p:sp>
      <p:sp>
        <p:nvSpPr>
          <p:cNvPr id="125973" name="Rectangle 2">
            <a:extLst>
              <a:ext uri="{FF2B5EF4-FFF2-40B4-BE49-F238E27FC236}">
                <a16:creationId xmlns:a16="http://schemas.microsoft.com/office/drawing/2014/main" id="{7D234731-0C33-2842-B716-1E2F723E259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5974" name="Rectangle 4">
            <a:extLst>
              <a:ext uri="{FF2B5EF4-FFF2-40B4-BE49-F238E27FC236}">
                <a16:creationId xmlns:a16="http://schemas.microsoft.com/office/drawing/2014/main" id="{71DF422B-F0C9-D948-A124-65C849D7E7C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灯片编号占位符 3">
            <a:extLst>
              <a:ext uri="{FF2B5EF4-FFF2-40B4-BE49-F238E27FC236}">
                <a16:creationId xmlns:a16="http://schemas.microsoft.com/office/drawing/2014/main" id="{435F0D7A-B9DE-1349-A5D0-8F2A648CBBE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D6F7C0D-B84E-084B-B09A-330C898D110A}" type="slidenum">
              <a:rPr lang="ja-JP" altLang="en-US" sz="1800">
                <a:solidFill>
                  <a:srgbClr val="A50021"/>
                </a:solidFill>
                <a:ea typeface="MS PGothic" panose="020B0600070205080204" pitchFamily="34" charset="-128"/>
              </a:rPr>
              <a:pPr algn="r">
                <a:lnSpc>
                  <a:spcPct val="100000"/>
                </a:lnSpc>
                <a:spcBef>
                  <a:spcPct val="0"/>
                </a:spcBef>
                <a:buClrTx/>
                <a:buFontTx/>
                <a:buNone/>
              </a:pPr>
              <a:t>114</a:t>
            </a:fld>
            <a:endParaRPr lang="en-US" altLang="ja-JP" sz="1800">
              <a:solidFill>
                <a:srgbClr val="A50021"/>
              </a:solidFill>
              <a:ea typeface="MS PGothic" panose="020B0600070205080204" pitchFamily="34" charset="-128"/>
            </a:endParaRPr>
          </a:p>
        </p:txBody>
      </p:sp>
      <p:sp>
        <p:nvSpPr>
          <p:cNvPr id="126979" name="Rectangle 2">
            <a:extLst>
              <a:ext uri="{FF2B5EF4-FFF2-40B4-BE49-F238E27FC236}">
                <a16:creationId xmlns:a16="http://schemas.microsoft.com/office/drawing/2014/main" id="{248A4568-DB32-A148-9FEC-C010947610BF}"/>
              </a:ext>
            </a:extLst>
          </p:cNvPr>
          <p:cNvSpPr>
            <a:spLocks noChangeArrowheads="1"/>
          </p:cNvSpPr>
          <p:nvPr/>
        </p:nvSpPr>
        <p:spPr bwMode="auto">
          <a:xfrm>
            <a:off x="304800" y="923925"/>
            <a:ext cx="8534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400" b="1">
                <a:solidFill>
                  <a:srgbClr val="0000FF"/>
                </a:solidFill>
                <a:latin typeface="Times New Roman" panose="02020603050405020304" pitchFamily="18" charset="0"/>
                <a:cs typeface="Times New Roman" panose="02020603050405020304" pitchFamily="18" charset="0"/>
                <a:sym typeface="Symbol" pitchFamily="2" charset="2"/>
              </a:rPr>
              <a:t>信息素挥发度</a:t>
            </a:r>
            <a:r>
              <a:rPr kumimoji="1" lang="en-US" altLang="zh-CN" sz="2400" b="1">
                <a:solidFill>
                  <a:srgbClr val="0000FF"/>
                </a:solidFill>
                <a:latin typeface="Times New Roman" panose="02020603050405020304" pitchFamily="18" charset="0"/>
                <a:cs typeface="Times New Roman" panose="02020603050405020304" pitchFamily="18" charset="0"/>
                <a:sym typeface="Symbol" pitchFamily="2" charset="2"/>
              </a:rPr>
              <a:t>1-</a:t>
            </a:r>
            <a:r>
              <a:rPr kumimoji="1" lang="en-US" altLang="zh-CN" sz="24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400" b="1" i="1">
              <a:solidFill>
                <a:srgbClr val="0000FF"/>
              </a:solidFill>
              <a:latin typeface="Times New Roman" panose="02020603050405020304" pitchFamily="18" charset="0"/>
              <a:cs typeface="Times New Roman" panose="02020603050405020304" pitchFamily="18" charset="0"/>
            </a:endParaRPr>
          </a:p>
        </p:txBody>
      </p:sp>
      <p:sp>
        <p:nvSpPr>
          <p:cNvPr id="126980" name="Rectangle 3">
            <a:extLst>
              <a:ext uri="{FF2B5EF4-FFF2-40B4-BE49-F238E27FC236}">
                <a16:creationId xmlns:a16="http://schemas.microsoft.com/office/drawing/2014/main" id="{43FC7BF9-CE04-444C-9ACC-3F253DE1760A}"/>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600" b="0">
                <a:latin typeface="Times New Roman" panose="02020603050405020304" pitchFamily="18" charset="0"/>
                <a:ea typeface="黑体" panose="02010609060101010101" pitchFamily="49" charset="-122"/>
                <a:cs typeface="Times New Roman" panose="02020603050405020304" pitchFamily="18" charset="0"/>
              </a:rPr>
              <a:t>.7.2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蚁群算法的参数选择</a:t>
            </a:r>
            <a:endParaRPr kumimoji="1" lang="zh-CN" altLang="en-US" sz="32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541" name="Rectangle 6">
            <a:extLst>
              <a:ext uri="{FF2B5EF4-FFF2-40B4-BE49-F238E27FC236}">
                <a16:creationId xmlns:a16="http://schemas.microsoft.com/office/drawing/2014/main" id="{DFE22BA5-05A4-5249-AAEF-8932C1933491}"/>
              </a:ext>
            </a:extLst>
          </p:cNvPr>
          <p:cNvSpPr>
            <a:spLocks noChangeArrowheads="1"/>
          </p:cNvSpPr>
          <p:nvPr/>
        </p:nvSpPr>
        <p:spPr bwMode="auto">
          <a:xfrm>
            <a:off x="323850" y="1427163"/>
            <a:ext cx="8496300" cy="2554287"/>
          </a:xfrm>
          <a:prstGeom prst="rect">
            <a:avLst/>
          </a:prstGeom>
          <a:solidFill>
            <a:srgbClr val="FFFFFF"/>
          </a:solidFill>
          <a:ln w="9525">
            <a:solidFill>
              <a:schemeClr val="accent2"/>
            </a:solidFill>
            <a:miter lim="800000"/>
            <a:headEnd/>
            <a:tailEnd/>
          </a:ln>
        </p:spPr>
        <p:txBody>
          <a:bodyPr>
            <a:spAutoFit/>
          </a:bodyPr>
          <a:lstStyle>
            <a:lvl1pPr marL="342900" indent="-342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Char char="Ø"/>
            </a:pPr>
            <a:r>
              <a:rPr lang="zh-CN" altLang="zh-CN" sz="2000">
                <a:latin typeface="Times New Roman" panose="02020603050405020304" pitchFamily="18" charset="0"/>
                <a:cs typeface="Times New Roman" panose="02020603050405020304" pitchFamily="18" charset="0"/>
              </a:rPr>
              <a:t>当要处理的问题规模比较大时，会使那些从来未被搜索到的路径</a:t>
            </a:r>
            <a:r>
              <a:rPr lang="en-US" altLang="zh-CN" sz="2000">
                <a:latin typeface="Times New Roman" panose="02020603050405020304" pitchFamily="18" charset="0"/>
                <a:cs typeface="Times New Roman" panose="02020603050405020304" pitchFamily="18" charset="0"/>
              </a:rPr>
              <a:t>(</a:t>
            </a:r>
            <a:r>
              <a:rPr lang="zh-CN" altLang="zh-CN" sz="2000">
                <a:latin typeface="Times New Roman" panose="02020603050405020304" pitchFamily="18" charset="0"/>
                <a:cs typeface="Times New Roman" panose="02020603050405020304" pitchFamily="18" charset="0"/>
              </a:rPr>
              <a:t>可行解</a:t>
            </a:r>
            <a:r>
              <a:rPr lang="en-US" altLang="zh-CN" sz="2000">
                <a:latin typeface="Times New Roman" panose="02020603050405020304" pitchFamily="18" charset="0"/>
                <a:cs typeface="Times New Roman" panose="02020603050405020304" pitchFamily="18" charset="0"/>
              </a:rPr>
              <a:t>)</a:t>
            </a:r>
            <a:r>
              <a:rPr lang="zh-CN" altLang="zh-CN" sz="2000">
                <a:latin typeface="Times New Roman" panose="02020603050405020304" pitchFamily="18" charset="0"/>
                <a:cs typeface="Times New Roman" panose="02020603050405020304" pitchFamily="18" charset="0"/>
              </a:rPr>
              <a:t>上的信息量减小到接近于</a:t>
            </a:r>
            <a:r>
              <a:rPr lang="en-US" altLang="zh-CN" sz="2000">
                <a:latin typeface="Times New Roman" panose="02020603050405020304" pitchFamily="18" charset="0"/>
                <a:cs typeface="Times New Roman" panose="02020603050405020304" pitchFamily="18" charset="0"/>
              </a:rPr>
              <a:t>0</a:t>
            </a:r>
            <a:r>
              <a:rPr lang="zh-CN" altLang="zh-CN" sz="2000">
                <a:latin typeface="Times New Roman" panose="02020603050405020304" pitchFamily="18" charset="0"/>
                <a:cs typeface="Times New Roman" panose="02020603050405020304" pitchFamily="18" charset="0"/>
              </a:rPr>
              <a:t>，因而降低了算法的全局搜索能力</a:t>
            </a:r>
            <a:r>
              <a:rPr lang="zh-CN" altLang="en-US" sz="2000">
                <a:latin typeface="Times New Roman" panose="02020603050405020304" pitchFamily="18" charset="0"/>
                <a:cs typeface="Times New Roman" panose="02020603050405020304" pitchFamily="18" charset="0"/>
              </a:rPr>
              <a:t>；</a:t>
            </a:r>
            <a:endParaRPr lang="en-US" altLang="zh-CN" sz="2000">
              <a:latin typeface="Times New Roman" panose="02020603050405020304" pitchFamily="18" charset="0"/>
              <a:cs typeface="Times New Roman" panose="02020603050405020304" pitchFamily="18" charset="0"/>
            </a:endParaRPr>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而且当</a:t>
            </a:r>
            <a:r>
              <a:rPr kumimoji="1" lang="en-US" altLang="zh-CN" sz="2000">
                <a:latin typeface="Times New Roman" panose="02020603050405020304" pitchFamily="18" charset="0"/>
                <a:cs typeface="Times New Roman" panose="02020603050405020304" pitchFamily="18" charset="0"/>
                <a:sym typeface="Symbol" pitchFamily="2" charset="2"/>
              </a:rPr>
              <a:t>1-</a:t>
            </a:r>
            <a:r>
              <a:rPr kumimoji="1" lang="en-US" altLang="zh-CN" sz="2000" i="1">
                <a:latin typeface="Times New Roman" panose="02020603050405020304" pitchFamily="18" charset="0"/>
                <a:cs typeface="Times New Roman" panose="02020603050405020304" pitchFamily="18" charset="0"/>
                <a:sym typeface="Symbol" pitchFamily="2" charset="2"/>
              </a:rPr>
              <a:t></a:t>
            </a:r>
            <a:r>
              <a:rPr kumimoji="1" lang="zh-CN" altLang="en-US" sz="2000" i="1">
                <a:latin typeface="Times New Roman" panose="02020603050405020304" pitchFamily="18" charset="0"/>
                <a:cs typeface="Times New Roman" panose="02020603050405020304" pitchFamily="18" charset="0"/>
                <a:sym typeface="Symbol" pitchFamily="2" charset="2"/>
              </a:rPr>
              <a:t> </a:t>
            </a:r>
            <a:r>
              <a:rPr lang="zh-CN" altLang="zh-CN" sz="2000"/>
              <a:t>过大时，以前搜索过的路径被再次选择的可能性过大，也会影响到算法的随机性能和全局搜索能力</a:t>
            </a:r>
            <a:r>
              <a:rPr lang="zh-CN" altLang="en-US" sz="2000"/>
              <a:t>；</a:t>
            </a:r>
            <a:endParaRPr lang="en-US" altLang="zh-CN" sz="2000"/>
          </a:p>
          <a:p>
            <a:pPr algn="l" eaLnBrk="1" hangingPunct="1">
              <a:lnSpc>
                <a:spcPct val="100000"/>
              </a:lnSpc>
              <a:spcBef>
                <a:spcPct val="0"/>
              </a:spcBef>
              <a:buClrTx/>
              <a:buFont typeface="Wingdings" pitchFamily="2" charset="2"/>
              <a:buNone/>
            </a:pPr>
            <a:endParaRPr lang="en-US" altLang="zh-CN" sz="2000"/>
          </a:p>
          <a:p>
            <a:pPr algn="l" eaLnBrk="1" hangingPunct="1">
              <a:lnSpc>
                <a:spcPct val="100000"/>
              </a:lnSpc>
              <a:spcBef>
                <a:spcPct val="0"/>
              </a:spcBef>
              <a:buClrTx/>
              <a:buFont typeface="Wingdings" pitchFamily="2" charset="2"/>
              <a:buChar char="Ø"/>
            </a:pPr>
            <a:r>
              <a:rPr lang="zh-CN" altLang="zh-CN" sz="2000"/>
              <a:t>反之，通过减小信息素挥发度</a:t>
            </a:r>
            <a:r>
              <a:rPr lang="en-US" altLang="zh-CN" sz="2000"/>
              <a:t> </a:t>
            </a:r>
            <a:r>
              <a:rPr kumimoji="1" lang="en-US" altLang="zh-CN" sz="2000">
                <a:latin typeface="Times New Roman" panose="02020603050405020304" pitchFamily="18" charset="0"/>
                <a:cs typeface="Times New Roman" panose="02020603050405020304" pitchFamily="18" charset="0"/>
                <a:sym typeface="Symbol" pitchFamily="2" charset="2"/>
              </a:rPr>
              <a:t>1-</a:t>
            </a:r>
            <a:r>
              <a:rPr kumimoji="1" lang="en-US" altLang="zh-CN" sz="2000" i="1">
                <a:latin typeface="Times New Roman" panose="02020603050405020304" pitchFamily="18" charset="0"/>
                <a:cs typeface="Times New Roman" panose="02020603050405020304" pitchFamily="18" charset="0"/>
                <a:sym typeface="Symbol" pitchFamily="2" charset="2"/>
              </a:rPr>
              <a:t> </a:t>
            </a:r>
            <a:r>
              <a:rPr lang="zh-CN" altLang="zh-CN" sz="2000"/>
              <a:t>虽然可以提高算法的随机性能和全局搜索能力，但又会使算法的收敛速度降低</a:t>
            </a:r>
            <a:r>
              <a:rPr lang="zh-CN" altLang="en-US" sz="2000"/>
              <a:t>。</a:t>
            </a:r>
            <a:endParaRPr kumimoji="1" lang="en-US" altLang="zh-CN" sz="2000">
              <a:latin typeface="Times New Roman" panose="02020603050405020304" pitchFamily="18" charset="0"/>
              <a:cs typeface="Times New Roman" panose="02020603050405020304" pitchFamily="18" charset="0"/>
            </a:endParaRPr>
          </a:p>
        </p:txBody>
      </p:sp>
      <p:sp>
        <p:nvSpPr>
          <p:cNvPr id="126982" name="Rectangle 2">
            <a:extLst>
              <a:ext uri="{FF2B5EF4-FFF2-40B4-BE49-F238E27FC236}">
                <a16:creationId xmlns:a16="http://schemas.microsoft.com/office/drawing/2014/main" id="{6A8EEEF0-33AB-1C43-9A4A-2AA2ABE9793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3" name="Rectangle 4">
            <a:extLst>
              <a:ext uri="{FF2B5EF4-FFF2-40B4-BE49-F238E27FC236}">
                <a16:creationId xmlns:a16="http://schemas.microsoft.com/office/drawing/2014/main" id="{9709E753-EDB9-3C44-B06B-62C5E5C96D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4" name="Rectangle 6">
            <a:extLst>
              <a:ext uri="{FF2B5EF4-FFF2-40B4-BE49-F238E27FC236}">
                <a16:creationId xmlns:a16="http://schemas.microsoft.com/office/drawing/2014/main" id="{7864B207-FF51-A34F-9329-540DDDF985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5" name="Rectangle 6">
            <a:extLst>
              <a:ext uri="{FF2B5EF4-FFF2-40B4-BE49-F238E27FC236}">
                <a16:creationId xmlns:a16="http://schemas.microsoft.com/office/drawing/2014/main" id="{184CC874-1714-F842-8F90-531F89114A5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6" name="Rectangle 8">
            <a:extLst>
              <a:ext uri="{FF2B5EF4-FFF2-40B4-BE49-F238E27FC236}">
                <a16:creationId xmlns:a16="http://schemas.microsoft.com/office/drawing/2014/main" id="{7BC1C713-0243-7045-A884-38DA05F3397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7" name="Rectangle 2">
            <a:extLst>
              <a:ext uri="{FF2B5EF4-FFF2-40B4-BE49-F238E27FC236}">
                <a16:creationId xmlns:a16="http://schemas.microsoft.com/office/drawing/2014/main" id="{DD4B5C50-0C44-974F-B1B9-3726A78ACB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8" name="Rectangle 4">
            <a:extLst>
              <a:ext uri="{FF2B5EF4-FFF2-40B4-BE49-F238E27FC236}">
                <a16:creationId xmlns:a16="http://schemas.microsoft.com/office/drawing/2014/main" id="{5992AEE2-7343-5B41-994A-A066965F3BD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89" name="Rectangle 6">
            <a:extLst>
              <a:ext uri="{FF2B5EF4-FFF2-40B4-BE49-F238E27FC236}">
                <a16:creationId xmlns:a16="http://schemas.microsoft.com/office/drawing/2014/main" id="{BB1EB755-9586-6A47-BFD6-AF6A94B1BEE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0" name="Rectangle 8">
            <a:extLst>
              <a:ext uri="{FF2B5EF4-FFF2-40B4-BE49-F238E27FC236}">
                <a16:creationId xmlns:a16="http://schemas.microsoft.com/office/drawing/2014/main" id="{0859D3C3-19FC-3347-939C-7887312247D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1" name="Rectangle 2">
            <a:extLst>
              <a:ext uri="{FF2B5EF4-FFF2-40B4-BE49-F238E27FC236}">
                <a16:creationId xmlns:a16="http://schemas.microsoft.com/office/drawing/2014/main" id="{3E1726FE-47A9-794C-982A-7830F25276E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2" name="Rectangle 4">
            <a:extLst>
              <a:ext uri="{FF2B5EF4-FFF2-40B4-BE49-F238E27FC236}">
                <a16:creationId xmlns:a16="http://schemas.microsoft.com/office/drawing/2014/main" id="{F1544B3D-23C5-324D-A349-48E8D534C6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3" name="Rectangle 8">
            <a:extLst>
              <a:ext uri="{FF2B5EF4-FFF2-40B4-BE49-F238E27FC236}">
                <a16:creationId xmlns:a16="http://schemas.microsoft.com/office/drawing/2014/main" id="{AC6379B1-EEF2-014C-854B-63C39297331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4" name="Rectangle 10">
            <a:extLst>
              <a:ext uri="{FF2B5EF4-FFF2-40B4-BE49-F238E27FC236}">
                <a16:creationId xmlns:a16="http://schemas.microsoft.com/office/drawing/2014/main" id="{E5582D36-F5BB-C440-AF83-4C0E5835F3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5" name="Rectangle 2">
            <a:extLst>
              <a:ext uri="{FF2B5EF4-FFF2-40B4-BE49-F238E27FC236}">
                <a16:creationId xmlns:a16="http://schemas.microsoft.com/office/drawing/2014/main" id="{09E1FE4F-0C4B-144F-B013-B9C2AF97EA1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6" name="Rectangle 4">
            <a:extLst>
              <a:ext uri="{FF2B5EF4-FFF2-40B4-BE49-F238E27FC236}">
                <a16:creationId xmlns:a16="http://schemas.microsoft.com/office/drawing/2014/main" id="{1EAAFE30-1D71-3849-9D4F-4ECB9EDD0FB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6997" name="Rectangle 26">
            <a:extLst>
              <a:ext uri="{FF2B5EF4-FFF2-40B4-BE49-F238E27FC236}">
                <a16:creationId xmlns:a16="http://schemas.microsoft.com/office/drawing/2014/main" id="{71D045FD-1018-DB4E-8935-3BF8419A2360}"/>
              </a:ext>
            </a:extLst>
          </p:cNvPr>
          <p:cNvSpPr>
            <a:spLocks noChangeArrowheads="1"/>
          </p:cNvSpPr>
          <p:nvPr/>
        </p:nvSpPr>
        <p:spPr bwMode="auto">
          <a:xfrm>
            <a:off x="1331913" y="5972175"/>
            <a:ext cx="2160587"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rPr>
              <a:t>信息素启发因子</a:t>
            </a:r>
            <a:r>
              <a:rPr kumimoji="1" lang="zh-CN" altLang="en-US"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6998" name="AutoShape 23">
            <a:extLst>
              <a:ext uri="{FF2B5EF4-FFF2-40B4-BE49-F238E27FC236}">
                <a16:creationId xmlns:a16="http://schemas.microsoft.com/office/drawing/2014/main" id="{7A5BF2A1-43BA-6B43-99F9-F26347BE3D4D}"/>
              </a:ext>
            </a:extLst>
          </p:cNvPr>
          <p:cNvSpPr>
            <a:spLocks noChangeArrowheads="1"/>
          </p:cNvSpPr>
          <p:nvPr/>
        </p:nvSpPr>
        <p:spPr bwMode="auto">
          <a:xfrm>
            <a:off x="3619500" y="6326188"/>
            <a:ext cx="1600200" cy="27146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6999" name="Rectangle 26">
            <a:extLst>
              <a:ext uri="{FF2B5EF4-FFF2-40B4-BE49-F238E27FC236}">
                <a16:creationId xmlns:a16="http://schemas.microsoft.com/office/drawing/2014/main" id="{5CD3DC84-5E01-E642-AFD3-F994446522B2}"/>
              </a:ext>
            </a:extLst>
          </p:cNvPr>
          <p:cNvSpPr>
            <a:spLocks noChangeArrowheads="1"/>
          </p:cNvSpPr>
          <p:nvPr/>
        </p:nvSpPr>
        <p:spPr bwMode="auto">
          <a:xfrm>
            <a:off x="5314950" y="5972175"/>
            <a:ext cx="2425700"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rPr>
              <a:t>期望值启发式因子</a:t>
            </a:r>
            <a:r>
              <a:rPr kumimoji="1" lang="zh-CN" altLang="en-US"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7000" name="AutoShape 23">
            <a:extLst>
              <a:ext uri="{FF2B5EF4-FFF2-40B4-BE49-F238E27FC236}">
                <a16:creationId xmlns:a16="http://schemas.microsoft.com/office/drawing/2014/main" id="{F53A908C-8FAB-1C40-9B66-E8E21F43FE8E}"/>
              </a:ext>
            </a:extLst>
          </p:cNvPr>
          <p:cNvSpPr>
            <a:spLocks noChangeArrowheads="1"/>
          </p:cNvSpPr>
          <p:nvPr/>
        </p:nvSpPr>
        <p:spPr bwMode="auto">
          <a:xfrm rot="10800000">
            <a:off x="3563938" y="5949950"/>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1" name="Rectangle 26">
            <a:extLst>
              <a:ext uri="{FF2B5EF4-FFF2-40B4-BE49-F238E27FC236}">
                <a16:creationId xmlns:a16="http://schemas.microsoft.com/office/drawing/2014/main" id="{AB3E7340-AA80-084A-BE08-80A942BA6DC6}"/>
              </a:ext>
            </a:extLst>
          </p:cNvPr>
          <p:cNvSpPr>
            <a:spLocks noChangeArrowheads="1"/>
          </p:cNvSpPr>
          <p:nvPr/>
        </p:nvSpPr>
        <p:spPr bwMode="auto">
          <a:xfrm>
            <a:off x="3276600" y="4149725"/>
            <a:ext cx="2159000" cy="625475"/>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000" b="1">
                <a:solidFill>
                  <a:srgbClr val="0000FF"/>
                </a:solidFill>
                <a:latin typeface="Times New Roman" panose="02020603050405020304" pitchFamily="18" charset="0"/>
                <a:cs typeface="Times New Roman" panose="02020603050405020304" pitchFamily="18" charset="0"/>
                <a:sym typeface="Symbol" pitchFamily="2" charset="2"/>
              </a:rPr>
              <a:t>信息素挥发度</a:t>
            </a:r>
            <a:r>
              <a:rPr kumimoji="1" lang="en-US" altLang="zh-CN" sz="2000" b="1">
                <a:solidFill>
                  <a:srgbClr val="0000FF"/>
                </a:solidFill>
                <a:latin typeface="Times New Roman" panose="02020603050405020304" pitchFamily="18" charset="0"/>
                <a:cs typeface="Times New Roman" panose="02020603050405020304" pitchFamily="18" charset="0"/>
                <a:sym typeface="Symbol" pitchFamily="2" charset="2"/>
              </a:rPr>
              <a:t>1-</a:t>
            </a:r>
            <a:r>
              <a:rPr kumimoji="1" lang="en-US" altLang="zh-CN" sz="2000" b="1" i="1">
                <a:solidFill>
                  <a:srgbClr val="0000FF"/>
                </a:solidFill>
                <a:latin typeface="Times New Roman" panose="02020603050405020304" pitchFamily="18" charset="0"/>
                <a:cs typeface="Times New Roman" panose="02020603050405020304" pitchFamily="18" charset="0"/>
                <a:sym typeface="Symbol" pitchFamily="2" charset="2"/>
              </a:rPr>
              <a:t></a:t>
            </a:r>
            <a:endParaRPr kumimoji="1" lang="zh-CN" altLang="en-US" sz="2000" b="1" i="1">
              <a:solidFill>
                <a:srgbClr val="0000FF"/>
              </a:solidFill>
              <a:latin typeface="Times New Roman" panose="02020603050405020304" pitchFamily="18" charset="0"/>
              <a:cs typeface="Times New Roman" panose="02020603050405020304" pitchFamily="18" charset="0"/>
            </a:endParaRPr>
          </a:p>
        </p:txBody>
      </p:sp>
      <p:sp>
        <p:nvSpPr>
          <p:cNvPr id="127002" name="AutoShape 23">
            <a:extLst>
              <a:ext uri="{FF2B5EF4-FFF2-40B4-BE49-F238E27FC236}">
                <a16:creationId xmlns:a16="http://schemas.microsoft.com/office/drawing/2014/main" id="{B87E75C0-502B-FC4E-8C72-F0FDB0FB4002}"/>
              </a:ext>
            </a:extLst>
          </p:cNvPr>
          <p:cNvSpPr>
            <a:spLocks noChangeArrowheads="1"/>
          </p:cNvSpPr>
          <p:nvPr/>
        </p:nvSpPr>
        <p:spPr bwMode="auto">
          <a:xfrm rot="-3142529">
            <a:off x="1902619" y="5241132"/>
            <a:ext cx="1600200" cy="271462"/>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3" name="AutoShape 23">
            <a:extLst>
              <a:ext uri="{FF2B5EF4-FFF2-40B4-BE49-F238E27FC236}">
                <a16:creationId xmlns:a16="http://schemas.microsoft.com/office/drawing/2014/main" id="{58307DC5-F23B-3948-9EED-BB276313821D}"/>
              </a:ext>
            </a:extLst>
          </p:cNvPr>
          <p:cNvSpPr>
            <a:spLocks noChangeArrowheads="1"/>
          </p:cNvSpPr>
          <p:nvPr/>
        </p:nvSpPr>
        <p:spPr bwMode="auto">
          <a:xfrm rot="7767474">
            <a:off x="1547813" y="5026025"/>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4" name="AutoShape 23">
            <a:extLst>
              <a:ext uri="{FF2B5EF4-FFF2-40B4-BE49-F238E27FC236}">
                <a16:creationId xmlns:a16="http://schemas.microsoft.com/office/drawing/2014/main" id="{5CB1B86A-65D4-8247-9655-C6DACE4F9C48}"/>
              </a:ext>
            </a:extLst>
          </p:cNvPr>
          <p:cNvSpPr>
            <a:spLocks noChangeArrowheads="1"/>
          </p:cNvSpPr>
          <p:nvPr/>
        </p:nvSpPr>
        <p:spPr bwMode="auto">
          <a:xfrm rot="-7524790">
            <a:off x="5358607" y="5010943"/>
            <a:ext cx="1600200" cy="271463"/>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127005" name="AutoShape 23">
            <a:extLst>
              <a:ext uri="{FF2B5EF4-FFF2-40B4-BE49-F238E27FC236}">
                <a16:creationId xmlns:a16="http://schemas.microsoft.com/office/drawing/2014/main" id="{3278839B-1E35-E446-B997-99BC9A6A62A6}"/>
              </a:ext>
            </a:extLst>
          </p:cNvPr>
          <p:cNvSpPr>
            <a:spLocks noChangeArrowheads="1"/>
          </p:cNvSpPr>
          <p:nvPr/>
        </p:nvSpPr>
        <p:spPr bwMode="auto">
          <a:xfrm rot="3332105">
            <a:off x="5073650" y="5281613"/>
            <a:ext cx="1600200" cy="28575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Tree>
  </p:cSld>
  <p:clrMapOvr>
    <a:masterClrMapping/>
  </p:clrMapOvr>
  <p:transition>
    <p:random/>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灯片编号占位符 3">
            <a:extLst>
              <a:ext uri="{FF2B5EF4-FFF2-40B4-BE49-F238E27FC236}">
                <a16:creationId xmlns:a16="http://schemas.microsoft.com/office/drawing/2014/main" id="{3A26C151-B3D6-BB49-A272-70FBC93F3B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22CF994-B2EA-1D4C-8AAF-9AA6C5EA3438}" type="slidenum">
              <a:rPr lang="ja-JP" altLang="en-US" sz="1800">
                <a:solidFill>
                  <a:srgbClr val="A50021"/>
                </a:solidFill>
                <a:ea typeface="MS PGothic" panose="020B0600070205080204" pitchFamily="34" charset="-128"/>
              </a:rPr>
              <a:pPr algn="r">
                <a:lnSpc>
                  <a:spcPct val="100000"/>
                </a:lnSpc>
                <a:spcBef>
                  <a:spcPct val="0"/>
                </a:spcBef>
                <a:buClrTx/>
                <a:buFontTx/>
                <a:buNone/>
              </a:pPr>
              <a:t>115</a:t>
            </a:fld>
            <a:endParaRPr lang="en-US" altLang="ja-JP" sz="1800">
              <a:solidFill>
                <a:srgbClr val="A50021"/>
              </a:solidFill>
              <a:ea typeface="MS PGothic" panose="020B0600070205080204" pitchFamily="34" charset="-128"/>
            </a:endParaRPr>
          </a:p>
        </p:txBody>
      </p:sp>
      <p:sp>
        <p:nvSpPr>
          <p:cNvPr id="128003" name="Rectangle 2">
            <a:extLst>
              <a:ext uri="{FF2B5EF4-FFF2-40B4-BE49-F238E27FC236}">
                <a16:creationId xmlns:a16="http://schemas.microsoft.com/office/drawing/2014/main" id="{085E49C7-7C76-B84B-A09C-AE84322CD0F2}"/>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128004" name="Rectangle 44">
            <a:extLst>
              <a:ext uri="{FF2B5EF4-FFF2-40B4-BE49-F238E27FC236}">
                <a16:creationId xmlns:a16="http://schemas.microsoft.com/office/drawing/2014/main" id="{A8882D05-0F1D-9A45-AFED-638A8CBA4063}"/>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8005" name="Rectangle 49">
            <a:extLst>
              <a:ext uri="{FF2B5EF4-FFF2-40B4-BE49-F238E27FC236}">
                <a16:creationId xmlns:a16="http://schemas.microsoft.com/office/drawing/2014/main" id="{715A8BC7-4ED2-7043-A6ED-FF2D8FAFFA8D}"/>
              </a:ext>
            </a:extLst>
          </p:cNvPr>
          <p:cNvSpPr>
            <a:spLocks noGrp="1" noChangeArrowheads="1"/>
          </p:cNvSpPr>
          <p:nvPr>
            <p:ph type="title"/>
          </p:nvPr>
        </p:nvSpPr>
        <p:spPr/>
        <p:txBody>
          <a:bodyPr/>
          <a:lstStyle/>
          <a:p>
            <a:pPr eaLnBrk="1" hangingPunct="1"/>
            <a:endParaRPr lang="zh-CN" altLang="zh-CN"/>
          </a:p>
        </p:txBody>
      </p:sp>
      <p:sp>
        <p:nvSpPr>
          <p:cNvPr id="128006" name="Rectangle 51">
            <a:extLst>
              <a:ext uri="{FF2B5EF4-FFF2-40B4-BE49-F238E27FC236}">
                <a16:creationId xmlns:a16="http://schemas.microsoft.com/office/drawing/2014/main" id="{AD18A74E-3FD2-E949-A2DC-51261176907A}"/>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sp>
        <p:nvSpPr>
          <p:cNvPr id="128007" name="Rectangle 52">
            <a:extLst>
              <a:ext uri="{FF2B5EF4-FFF2-40B4-BE49-F238E27FC236}">
                <a16:creationId xmlns:a16="http://schemas.microsoft.com/office/drawing/2014/main" id="{F278037D-35E5-C24F-901C-890A277330DD}"/>
              </a:ext>
            </a:extLst>
          </p:cNvPr>
          <p:cNvSpPr>
            <a:spLocks noChangeArrowheads="1"/>
          </p:cNvSpPr>
          <p:nvPr/>
        </p:nvSpPr>
        <p:spPr bwMode="auto">
          <a:xfrm>
            <a:off x="228600" y="1169988"/>
            <a:ext cx="8736013" cy="1065212"/>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柔性作业车间调度问题：某加工系统有</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台机床，要加工</a:t>
            </a:r>
            <a:r>
              <a:rPr lang="en-US" altLang="zh-CN" sz="2400">
                <a:latin typeface="Times New Roman" panose="02020603050405020304" pitchFamily="18" charset="0"/>
                <a:cs typeface="Times New Roman" panose="02020603050405020304" pitchFamily="18" charset="0"/>
              </a:rPr>
              <a:t>4</a:t>
            </a:r>
            <a:r>
              <a:rPr lang="zh-CN" altLang="zh-CN" sz="2400">
                <a:latin typeface="Times New Roman" panose="02020603050405020304" pitchFamily="18" charset="0"/>
                <a:cs typeface="Times New Roman" panose="02020603050405020304" pitchFamily="18" charset="0"/>
              </a:rPr>
              <a:t>个工件，每个工件有</a:t>
            </a:r>
            <a:r>
              <a:rPr lang="en-US" altLang="zh-CN" sz="2400">
                <a:latin typeface="Times New Roman" panose="02020603050405020304" pitchFamily="18" charset="0"/>
                <a:cs typeface="Times New Roman" panose="02020603050405020304" pitchFamily="18" charset="0"/>
              </a:rPr>
              <a:t>3</a:t>
            </a:r>
            <a:r>
              <a:rPr lang="zh-CN" altLang="zh-CN" sz="2400">
                <a:latin typeface="Times New Roman" panose="02020603050405020304" pitchFamily="18" charset="0"/>
                <a:cs typeface="Times New Roman" panose="02020603050405020304" pitchFamily="18" charset="0"/>
              </a:rPr>
              <a:t>道工序，如表</a:t>
            </a:r>
            <a:r>
              <a:rPr lang="en-US" altLang="zh-CN" sz="2400">
                <a:latin typeface="Times New Roman" panose="02020603050405020304" pitchFamily="18" charset="0"/>
                <a:cs typeface="Times New Roman" panose="02020603050405020304" pitchFamily="18" charset="0"/>
              </a:rPr>
              <a:t>6.5</a:t>
            </a:r>
            <a:r>
              <a:rPr lang="zh-CN" altLang="zh-CN" sz="2400">
                <a:latin typeface="Times New Roman" panose="02020603050405020304" pitchFamily="18" charset="0"/>
                <a:cs typeface="Times New Roman" panose="02020603050405020304" pitchFamily="18" charset="0"/>
              </a:rPr>
              <a:t>所示。</a:t>
            </a:r>
            <a:endParaRPr lang="en-US" altLang="zh-CN" sz="24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灯片编号占位符 1">
            <a:extLst>
              <a:ext uri="{FF2B5EF4-FFF2-40B4-BE49-F238E27FC236}">
                <a16:creationId xmlns:a16="http://schemas.microsoft.com/office/drawing/2014/main" id="{D0009D74-94E2-AC44-9537-9D7F16F2328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56133D3-B097-7C41-A195-624EAD5DA4D7}" type="slidenum">
              <a:rPr lang="ja-JP" altLang="en-US" sz="1800">
                <a:solidFill>
                  <a:srgbClr val="A50021"/>
                </a:solidFill>
                <a:ea typeface="MS PGothic" panose="020B0600070205080204" pitchFamily="34" charset="-128"/>
              </a:rPr>
              <a:pPr algn="r">
                <a:lnSpc>
                  <a:spcPct val="100000"/>
                </a:lnSpc>
                <a:spcBef>
                  <a:spcPct val="0"/>
                </a:spcBef>
                <a:buClrTx/>
                <a:buFontTx/>
                <a:buNone/>
              </a:pPr>
              <a:t>116</a:t>
            </a:fld>
            <a:endParaRPr lang="en-US" altLang="ja-JP" sz="1800">
              <a:solidFill>
                <a:srgbClr val="A50021"/>
              </a:solidFill>
              <a:ea typeface="MS PGothic" panose="020B0600070205080204" pitchFamily="34" charset="-128"/>
            </a:endParaRPr>
          </a:p>
        </p:txBody>
      </p:sp>
      <p:sp>
        <p:nvSpPr>
          <p:cNvPr id="129027" name="Rectangle 404">
            <a:extLst>
              <a:ext uri="{FF2B5EF4-FFF2-40B4-BE49-F238E27FC236}">
                <a16:creationId xmlns:a16="http://schemas.microsoft.com/office/drawing/2014/main" id="{5232E7DB-53B8-7F47-AB67-FE21681EE6AF}"/>
              </a:ext>
            </a:extLst>
          </p:cNvPr>
          <p:cNvSpPr>
            <a:spLocks noChangeArrowheads="1"/>
          </p:cNvSpPr>
          <p:nvPr/>
        </p:nvSpPr>
        <p:spPr bwMode="auto">
          <a:xfrm>
            <a:off x="1600200" y="852488"/>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solidFill>
                  <a:srgbClr val="0000FF"/>
                </a:solidFill>
                <a:latin typeface="Times New Roman" panose="02020603050405020304" pitchFamily="18" charset="0"/>
                <a:cs typeface="Times New Roman" panose="02020603050405020304" pitchFamily="18" charset="0"/>
              </a:rPr>
              <a:t>表</a:t>
            </a:r>
            <a:r>
              <a:rPr kumimoji="1" lang="en-US" altLang="zh-CN" sz="2000" b="1">
                <a:solidFill>
                  <a:srgbClr val="0000FF"/>
                </a:solidFill>
                <a:latin typeface="Times New Roman" panose="02020603050405020304" pitchFamily="18" charset="0"/>
                <a:cs typeface="Times New Roman" panose="02020603050405020304" pitchFamily="18" charset="0"/>
              </a:rPr>
              <a:t>6.5 </a:t>
            </a:r>
            <a:r>
              <a:rPr kumimoji="1" lang="zh-CN" altLang="en-US" sz="2000" b="1">
                <a:solidFill>
                  <a:srgbClr val="0000FF"/>
                </a:solidFill>
                <a:latin typeface="Times New Roman" panose="02020603050405020304" pitchFamily="18" charset="0"/>
                <a:cs typeface="Times New Roman" panose="02020603050405020304" pitchFamily="18" charset="0"/>
              </a:rPr>
              <a:t>柔性作业车间调度事例</a:t>
            </a:r>
            <a:endParaRPr kumimoji="1" lang="zh-CN" altLang="en-US" sz="2800">
              <a:solidFill>
                <a:srgbClr val="0000FF"/>
              </a:solidFill>
              <a:latin typeface="Times New Roman" panose="02020603050405020304" pitchFamily="18" charset="0"/>
              <a:cs typeface="Times New Roman" panose="02020603050405020304" pitchFamily="18" charset="0"/>
            </a:endParaRPr>
          </a:p>
        </p:txBody>
      </p:sp>
      <p:sp>
        <p:nvSpPr>
          <p:cNvPr id="129028" name="Rectangle 409">
            <a:extLst>
              <a:ext uri="{FF2B5EF4-FFF2-40B4-BE49-F238E27FC236}">
                <a16:creationId xmlns:a16="http://schemas.microsoft.com/office/drawing/2014/main" id="{E39A2CF6-C39C-E04C-AC3C-BC5DF91972C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29029" name="Picture 67">
            <a:extLst>
              <a:ext uri="{FF2B5EF4-FFF2-40B4-BE49-F238E27FC236}">
                <a16:creationId xmlns:a16="http://schemas.microsoft.com/office/drawing/2014/main" id="{990AD26B-A572-B04F-8710-BADF84F06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525" y="1414463"/>
            <a:ext cx="7400925"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灯片编号占位符 1">
            <a:extLst>
              <a:ext uri="{FF2B5EF4-FFF2-40B4-BE49-F238E27FC236}">
                <a16:creationId xmlns:a16="http://schemas.microsoft.com/office/drawing/2014/main" id="{AF213F48-68FC-F948-A288-266EE8D50AA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E880FC5-3E53-434D-A9A1-5FFB0B665434}" type="slidenum">
              <a:rPr lang="ja-JP" altLang="en-US" sz="1800">
                <a:solidFill>
                  <a:srgbClr val="A50021"/>
                </a:solidFill>
                <a:ea typeface="MS PGothic" panose="020B0600070205080204" pitchFamily="34" charset="-128"/>
              </a:rPr>
              <a:pPr algn="r">
                <a:lnSpc>
                  <a:spcPct val="100000"/>
                </a:lnSpc>
                <a:spcBef>
                  <a:spcPct val="0"/>
                </a:spcBef>
                <a:buClrTx/>
                <a:buFontTx/>
                <a:buNone/>
              </a:pPr>
              <a:t>117</a:t>
            </a:fld>
            <a:endParaRPr lang="en-US" altLang="ja-JP" sz="1800">
              <a:solidFill>
                <a:srgbClr val="A50021"/>
              </a:solidFill>
              <a:ea typeface="MS PGothic" panose="020B0600070205080204" pitchFamily="34" charset="-128"/>
            </a:endParaRPr>
          </a:p>
        </p:txBody>
      </p:sp>
      <p:sp>
        <p:nvSpPr>
          <p:cNvPr id="130051" name="Rectangle 56">
            <a:extLst>
              <a:ext uri="{FF2B5EF4-FFF2-40B4-BE49-F238E27FC236}">
                <a16:creationId xmlns:a16="http://schemas.microsoft.com/office/drawing/2014/main" id="{F6CA094D-A5A1-9C49-B5D6-495A768D4377}"/>
              </a:ext>
            </a:extLst>
          </p:cNvPr>
          <p:cNvSpPr>
            <a:spLocks noChangeArrowheads="1"/>
          </p:cNvSpPr>
          <p:nvPr/>
        </p:nvSpPr>
        <p:spPr bwMode="auto">
          <a:xfrm>
            <a:off x="428625" y="1428750"/>
            <a:ext cx="8401050" cy="2100263"/>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由图</a:t>
            </a:r>
            <a:r>
              <a:rPr lang="en-US" altLang="zh-CN" sz="2400">
                <a:latin typeface="Times New Roman" panose="02020603050405020304" pitchFamily="18" charset="0"/>
                <a:cs typeface="Times New Roman" panose="02020603050405020304" pitchFamily="18" charset="0"/>
              </a:rPr>
              <a:t>6.12</a:t>
            </a:r>
            <a:r>
              <a:rPr lang="zh-CN" altLang="zh-CN" sz="2400">
                <a:latin typeface="Times New Roman" panose="02020603050405020304" pitchFamily="18" charset="0"/>
                <a:cs typeface="Times New Roman" panose="02020603050405020304" pitchFamily="18" charset="0"/>
              </a:rPr>
              <a:t>可以看出机器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并没有加工任何工件。分析其原因为它虽然可以加工工序</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23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33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42</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43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但从表</a:t>
            </a:r>
            <a:r>
              <a:rPr lang="en-US" altLang="zh-CN" sz="2400">
                <a:latin typeface="Times New Roman" panose="02020603050405020304" pitchFamily="18" charset="0"/>
                <a:cs typeface="Times New Roman" panose="02020603050405020304" pitchFamily="18" charset="0"/>
              </a:rPr>
              <a:t>6.5</a:t>
            </a:r>
            <a:r>
              <a:rPr lang="zh-CN" altLang="zh-CN" sz="2400">
                <a:latin typeface="Times New Roman" panose="02020603050405020304" pitchFamily="18" charset="0"/>
                <a:cs typeface="Times New Roman" panose="02020603050405020304" pitchFamily="18" charset="0"/>
              </a:rPr>
              <a:t>可知机器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的加工时间大于其他可加工机器，特别是</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23</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a:t>
            </a:r>
            <a:r>
              <a:rPr lang="en-US" altLang="zh-CN" sz="2400" i="1">
                <a:latin typeface="Times New Roman" panose="02020603050405020304" pitchFamily="18" charset="0"/>
                <a:cs typeface="Times New Roman" panose="02020603050405020304" pitchFamily="18" charset="0"/>
              </a:rPr>
              <a:t>p</a:t>
            </a:r>
            <a:r>
              <a:rPr lang="en-US" altLang="zh-CN" sz="2400" baseline="-25000">
                <a:latin typeface="Times New Roman" panose="02020603050405020304" pitchFamily="18" charset="0"/>
                <a:cs typeface="Times New Roman" panose="02020603050405020304" pitchFamily="18" charset="0"/>
              </a:rPr>
              <a:t>33</a:t>
            </a:r>
            <a:r>
              <a:rPr lang="zh-CN" altLang="zh-CN" sz="2400">
                <a:latin typeface="Times New Roman" panose="02020603050405020304" pitchFamily="18" charset="0"/>
                <a:cs typeface="Times New Roman" panose="02020603050405020304" pitchFamily="18" charset="0"/>
              </a:rPr>
              <a:t>的加工时间，因此机器</a:t>
            </a:r>
            <a:r>
              <a:rPr lang="en-US" altLang="zh-CN" sz="2400">
                <a:latin typeface="Times New Roman" panose="02020603050405020304" pitchFamily="18" charset="0"/>
                <a:cs typeface="Times New Roman" panose="02020603050405020304" pitchFamily="18" charset="0"/>
              </a:rPr>
              <a:t>6</a:t>
            </a:r>
            <a:r>
              <a:rPr lang="zh-CN" altLang="zh-CN" sz="2400">
                <a:latin typeface="Times New Roman" panose="02020603050405020304" pitchFamily="18" charset="0"/>
                <a:cs typeface="Times New Roman" panose="02020603050405020304" pitchFamily="18" charset="0"/>
              </a:rPr>
              <a:t>并未分到任何加工任务。</a:t>
            </a:r>
            <a:endParaRPr kumimoji="1" lang="zh-CN" altLang="en-US" sz="2400">
              <a:latin typeface="Times New Roman" panose="02020603050405020304" pitchFamily="18" charset="0"/>
              <a:cs typeface="Times New Roman" panose="02020603050405020304" pitchFamily="18" charset="0"/>
            </a:endParaRPr>
          </a:p>
        </p:txBody>
      </p:sp>
      <p:sp>
        <p:nvSpPr>
          <p:cNvPr id="130052" name="Rectangle 2">
            <a:extLst>
              <a:ext uri="{FF2B5EF4-FFF2-40B4-BE49-F238E27FC236}">
                <a16:creationId xmlns:a16="http://schemas.microsoft.com/office/drawing/2014/main" id="{457597FE-AEE0-184B-95DE-488DE5559F7E}"/>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130053" name="Rectangle 51">
            <a:extLst>
              <a:ext uri="{FF2B5EF4-FFF2-40B4-BE49-F238E27FC236}">
                <a16:creationId xmlns:a16="http://schemas.microsoft.com/office/drawing/2014/main" id="{FA3C910B-871C-6A40-9EEB-D8CE2559EFF8}"/>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spTree>
  </p:cSld>
  <p:clrMapOvr>
    <a:masterClrMapping/>
  </p:clrMapOvr>
  <p:transition>
    <p:random/>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灯片编号占位符 3">
            <a:extLst>
              <a:ext uri="{FF2B5EF4-FFF2-40B4-BE49-F238E27FC236}">
                <a16:creationId xmlns:a16="http://schemas.microsoft.com/office/drawing/2014/main" id="{54C87F80-1C1D-8845-BF4F-6CBEF8C26F9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E396E14-FD50-9840-8FDC-75EF794FD9A0}" type="slidenum">
              <a:rPr lang="ja-JP" altLang="en-US" sz="1800">
                <a:solidFill>
                  <a:srgbClr val="A50021"/>
                </a:solidFill>
                <a:ea typeface="MS PGothic" panose="020B0600070205080204" pitchFamily="34" charset="-128"/>
              </a:rPr>
              <a:pPr algn="r">
                <a:lnSpc>
                  <a:spcPct val="100000"/>
                </a:lnSpc>
                <a:spcBef>
                  <a:spcPct val="0"/>
                </a:spcBef>
                <a:buClrTx/>
                <a:buFontTx/>
                <a:buNone/>
              </a:pPr>
              <a:t>118</a:t>
            </a:fld>
            <a:endParaRPr lang="en-US" altLang="ja-JP" sz="1800">
              <a:solidFill>
                <a:srgbClr val="A50021"/>
              </a:solidFill>
              <a:ea typeface="MS PGothic" panose="020B0600070205080204" pitchFamily="34" charset="-128"/>
            </a:endParaRPr>
          </a:p>
        </p:txBody>
      </p:sp>
      <p:sp>
        <p:nvSpPr>
          <p:cNvPr id="131075" name="Rectangle 3">
            <a:extLst>
              <a:ext uri="{FF2B5EF4-FFF2-40B4-BE49-F238E27FC236}">
                <a16:creationId xmlns:a16="http://schemas.microsoft.com/office/drawing/2014/main" id="{B1193E9D-97CB-D344-84B4-D53665279102}"/>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1076" name="Rectangle 5">
            <a:extLst>
              <a:ext uri="{FF2B5EF4-FFF2-40B4-BE49-F238E27FC236}">
                <a16:creationId xmlns:a16="http://schemas.microsoft.com/office/drawing/2014/main" id="{E2CA5A24-A590-7443-B0C6-1E865933D0CB}"/>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1077" name="Rectangle 8">
            <a:extLst>
              <a:ext uri="{FF2B5EF4-FFF2-40B4-BE49-F238E27FC236}">
                <a16:creationId xmlns:a16="http://schemas.microsoft.com/office/drawing/2014/main" id="{82CEC8B6-FA13-0445-A95F-EA1B4C2B076D}"/>
              </a:ext>
            </a:extLst>
          </p:cNvPr>
          <p:cNvSpPr>
            <a:spLocks noGrp="1" noChangeArrowheads="1"/>
          </p:cNvSpPr>
          <p:nvPr>
            <p:ph type="title"/>
          </p:nvPr>
        </p:nvSpPr>
        <p:spPr/>
        <p:txBody>
          <a:bodyPr/>
          <a:lstStyle/>
          <a:p>
            <a:pPr eaLnBrk="1" hangingPunct="1"/>
            <a:endParaRPr lang="zh-CN" altLang="zh-CN"/>
          </a:p>
        </p:txBody>
      </p:sp>
      <p:sp>
        <p:nvSpPr>
          <p:cNvPr id="131078" name="Rectangle 9">
            <a:extLst>
              <a:ext uri="{FF2B5EF4-FFF2-40B4-BE49-F238E27FC236}">
                <a16:creationId xmlns:a16="http://schemas.microsoft.com/office/drawing/2014/main" id="{55D48CB5-BBEE-8B42-AB08-39061FE4905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31079" name="Picture 2">
            <a:extLst>
              <a:ext uri="{FF2B5EF4-FFF2-40B4-BE49-F238E27FC236}">
                <a16:creationId xmlns:a16="http://schemas.microsoft.com/office/drawing/2014/main" id="{CE8D6ABB-54AA-AD41-875C-74839306A9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1222375"/>
            <a:ext cx="6267450" cy="415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80" name="Rectangle 404">
            <a:extLst>
              <a:ext uri="{FF2B5EF4-FFF2-40B4-BE49-F238E27FC236}">
                <a16:creationId xmlns:a16="http://schemas.microsoft.com/office/drawing/2014/main" id="{FE826F6E-E9CA-AA48-927D-D683360E00A5}"/>
              </a:ext>
            </a:extLst>
          </p:cNvPr>
          <p:cNvSpPr>
            <a:spLocks noChangeArrowheads="1"/>
          </p:cNvSpPr>
          <p:nvPr/>
        </p:nvSpPr>
        <p:spPr bwMode="auto">
          <a:xfrm>
            <a:off x="1600200" y="5621338"/>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Times New Roman" panose="02020603050405020304" pitchFamily="18" charset="0"/>
                <a:cs typeface="Times New Roman" panose="02020603050405020304" pitchFamily="18" charset="0"/>
              </a:rPr>
              <a:t>图</a:t>
            </a:r>
            <a:r>
              <a:rPr kumimoji="1" lang="en-US" altLang="zh-CN" sz="2000" b="1">
                <a:latin typeface="Times New Roman" panose="02020603050405020304" pitchFamily="18" charset="0"/>
                <a:cs typeface="Times New Roman" panose="02020603050405020304" pitchFamily="18" charset="0"/>
              </a:rPr>
              <a:t>6.12 </a:t>
            </a:r>
            <a:r>
              <a:rPr kumimoji="1" lang="zh-CN" altLang="en-US" sz="2000" b="1">
                <a:latin typeface="Times New Roman" panose="02020603050405020304" pitchFamily="18" charset="0"/>
                <a:cs typeface="Times New Roman" panose="02020603050405020304" pitchFamily="18" charset="0"/>
              </a:rPr>
              <a:t>最优解甘特图</a:t>
            </a:r>
            <a:endParaRPr kumimoji="1" lang="zh-CN" altLang="en-US" sz="28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灯片编号占位符 3">
            <a:extLst>
              <a:ext uri="{FF2B5EF4-FFF2-40B4-BE49-F238E27FC236}">
                <a16:creationId xmlns:a16="http://schemas.microsoft.com/office/drawing/2014/main" id="{2F0C49DB-C57B-C041-9C5B-47F1D86128B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3B63D82-72D3-0842-9BE7-926BD0E54959}" type="slidenum">
              <a:rPr lang="ja-JP" altLang="en-US" sz="1800">
                <a:solidFill>
                  <a:srgbClr val="A50021"/>
                </a:solidFill>
                <a:ea typeface="MS PGothic" panose="020B0600070205080204" pitchFamily="34" charset="-128"/>
              </a:rPr>
              <a:pPr algn="r">
                <a:lnSpc>
                  <a:spcPct val="100000"/>
                </a:lnSpc>
                <a:spcBef>
                  <a:spcPct val="0"/>
                </a:spcBef>
                <a:buClrTx/>
                <a:buFontTx/>
                <a:buNone/>
              </a:pPr>
              <a:t>119</a:t>
            </a:fld>
            <a:endParaRPr lang="en-US" altLang="ja-JP" sz="1800">
              <a:solidFill>
                <a:srgbClr val="A50021"/>
              </a:solidFill>
              <a:ea typeface="MS PGothic" panose="020B0600070205080204" pitchFamily="34" charset="-128"/>
            </a:endParaRPr>
          </a:p>
        </p:txBody>
      </p:sp>
      <p:sp>
        <p:nvSpPr>
          <p:cNvPr id="132099" name="Rectangle 3">
            <a:extLst>
              <a:ext uri="{FF2B5EF4-FFF2-40B4-BE49-F238E27FC236}">
                <a16:creationId xmlns:a16="http://schemas.microsoft.com/office/drawing/2014/main" id="{457D6248-C59B-6E42-950A-AB391772CD28}"/>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2100" name="Rectangle 5">
            <a:extLst>
              <a:ext uri="{FF2B5EF4-FFF2-40B4-BE49-F238E27FC236}">
                <a16:creationId xmlns:a16="http://schemas.microsoft.com/office/drawing/2014/main" id="{608F9CEE-12A1-F14C-ADBD-9D05D475BD72}"/>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32101" name="Rectangle 8">
            <a:extLst>
              <a:ext uri="{FF2B5EF4-FFF2-40B4-BE49-F238E27FC236}">
                <a16:creationId xmlns:a16="http://schemas.microsoft.com/office/drawing/2014/main" id="{DCE3A3E5-F332-534E-A23F-D5E7D56331B8}"/>
              </a:ext>
            </a:extLst>
          </p:cNvPr>
          <p:cNvSpPr>
            <a:spLocks noGrp="1" noChangeArrowheads="1"/>
          </p:cNvSpPr>
          <p:nvPr>
            <p:ph type="title"/>
          </p:nvPr>
        </p:nvSpPr>
        <p:spPr/>
        <p:txBody>
          <a:bodyPr/>
          <a:lstStyle/>
          <a:p>
            <a:pPr eaLnBrk="1" hangingPunct="1"/>
            <a:endParaRPr lang="zh-CN" altLang="zh-CN"/>
          </a:p>
        </p:txBody>
      </p:sp>
      <p:sp>
        <p:nvSpPr>
          <p:cNvPr id="132102" name="Rectangle 9">
            <a:extLst>
              <a:ext uri="{FF2B5EF4-FFF2-40B4-BE49-F238E27FC236}">
                <a16:creationId xmlns:a16="http://schemas.microsoft.com/office/drawing/2014/main" id="{AC7034B6-1650-B848-817E-48D4E92A0F1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6.7.3  </a:t>
            </a:r>
            <a:r>
              <a:rPr lang="zh-CN" altLang="en-US" sz="3600">
                <a:solidFill>
                  <a:schemeClr val="bg1"/>
                </a:solidFill>
                <a:latin typeface="Times New Roman" panose="02020603050405020304" pitchFamily="18" charset="0"/>
                <a:ea typeface="黑体" panose="02010609060101010101" pitchFamily="49" charset="-122"/>
              </a:rPr>
              <a:t>蚁群算法的应用</a:t>
            </a:r>
          </a:p>
        </p:txBody>
      </p:sp>
      <p:pic>
        <p:nvPicPr>
          <p:cNvPr id="132103" name="Picture 3">
            <a:extLst>
              <a:ext uri="{FF2B5EF4-FFF2-40B4-BE49-F238E27FC236}">
                <a16:creationId xmlns:a16="http://schemas.microsoft.com/office/drawing/2014/main" id="{7C2E2F7F-608C-6944-9B13-2F3B22BA6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928688"/>
            <a:ext cx="6059487" cy="522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4" name="Rectangle 404">
            <a:extLst>
              <a:ext uri="{FF2B5EF4-FFF2-40B4-BE49-F238E27FC236}">
                <a16:creationId xmlns:a16="http://schemas.microsoft.com/office/drawing/2014/main" id="{63A736FB-0F70-2B44-883C-45D0BC744B1D}"/>
              </a:ext>
            </a:extLst>
          </p:cNvPr>
          <p:cNvSpPr>
            <a:spLocks noChangeArrowheads="1"/>
          </p:cNvSpPr>
          <p:nvPr/>
        </p:nvSpPr>
        <p:spPr bwMode="auto">
          <a:xfrm>
            <a:off x="1600200" y="6197600"/>
            <a:ext cx="5943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Times New Roman" panose="02020603050405020304" pitchFamily="18" charset="0"/>
                <a:cs typeface="Times New Roman" panose="02020603050405020304" pitchFamily="18" charset="0"/>
              </a:rPr>
              <a:t>图</a:t>
            </a:r>
            <a:r>
              <a:rPr kumimoji="1" lang="en-US" altLang="zh-CN" sz="2000" b="1">
                <a:latin typeface="Times New Roman" panose="02020603050405020304" pitchFamily="18" charset="0"/>
                <a:cs typeface="Times New Roman" panose="02020603050405020304" pitchFamily="18" charset="0"/>
              </a:rPr>
              <a:t>6.13</a:t>
            </a:r>
            <a:r>
              <a:rPr kumimoji="1" lang="zh-CN" altLang="en-US" sz="2000" b="1">
                <a:latin typeface="Times New Roman" panose="02020603050405020304" pitchFamily="18" charset="0"/>
                <a:cs typeface="Times New Roman" panose="02020603050405020304" pitchFamily="18" charset="0"/>
              </a:rPr>
              <a:t> 历代最优解收敛图</a:t>
            </a:r>
            <a:endParaRPr kumimoji="1" lang="zh-CN" altLang="en-US" sz="2800">
              <a:latin typeface="Times New Roman" panose="02020603050405020304" pitchFamily="18" charset="0"/>
              <a:cs typeface="Times New Roman" panose="02020603050405020304" pitchFamily="18" charset="0"/>
            </a:endParaRPr>
          </a:p>
        </p:txBody>
      </p:sp>
      <p:sp>
        <p:nvSpPr>
          <p:cNvPr id="132105" name="Rectangle 56">
            <a:extLst>
              <a:ext uri="{FF2B5EF4-FFF2-40B4-BE49-F238E27FC236}">
                <a16:creationId xmlns:a16="http://schemas.microsoft.com/office/drawing/2014/main" id="{ADD03FE4-C2C9-3E42-80C3-9BE57BBB10A2}"/>
              </a:ext>
            </a:extLst>
          </p:cNvPr>
          <p:cNvSpPr>
            <a:spLocks noChangeArrowheads="1"/>
          </p:cNvSpPr>
          <p:nvPr/>
        </p:nvSpPr>
        <p:spPr bwMode="auto">
          <a:xfrm>
            <a:off x="5072063" y="2428875"/>
            <a:ext cx="3643312" cy="2160588"/>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lang="zh-CN" altLang="zh-CN" sz="2400">
                <a:latin typeface="Times New Roman" panose="02020603050405020304" pitchFamily="18" charset="0"/>
                <a:cs typeface="Times New Roman" panose="02020603050405020304" pitchFamily="18" charset="0"/>
              </a:rPr>
              <a:t>由图</a:t>
            </a:r>
            <a:r>
              <a:rPr lang="en-US" altLang="zh-CN" sz="2400">
                <a:latin typeface="Times New Roman" panose="02020603050405020304" pitchFamily="18" charset="0"/>
                <a:cs typeface="Times New Roman" panose="02020603050405020304" pitchFamily="18" charset="0"/>
              </a:rPr>
              <a:t>6.13</a:t>
            </a:r>
            <a:r>
              <a:rPr lang="zh-CN" altLang="zh-CN" sz="2400">
                <a:latin typeface="Times New Roman" panose="02020603050405020304" pitchFamily="18" charset="0"/>
                <a:cs typeface="Times New Roman" panose="02020603050405020304" pitchFamily="18" charset="0"/>
              </a:rPr>
              <a:t>可知，算法在大约</a:t>
            </a:r>
            <a:r>
              <a:rPr lang="en-US" altLang="zh-CN" sz="2400">
                <a:latin typeface="Times New Roman" panose="02020603050405020304" pitchFamily="18" charset="0"/>
                <a:cs typeface="Times New Roman" panose="02020603050405020304" pitchFamily="18" charset="0"/>
              </a:rPr>
              <a:t>30</a:t>
            </a:r>
            <a:r>
              <a:rPr lang="zh-CN" altLang="zh-CN" sz="2400">
                <a:latin typeface="Times New Roman" panose="02020603050405020304" pitchFamily="18" charset="0"/>
                <a:cs typeface="Times New Roman" panose="02020603050405020304" pitchFamily="18" charset="0"/>
              </a:rPr>
              <a:t>代以前就收敛到最优解，且各代最优解相差不大，可见算法较为稳定。</a:t>
            </a:r>
            <a:endParaRPr kumimoji="1" lang="zh-CN" altLang="en-US" sz="2400">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2">
            <a:extLst>
              <a:ext uri="{FF2B5EF4-FFF2-40B4-BE49-F238E27FC236}">
                <a16:creationId xmlns:a16="http://schemas.microsoft.com/office/drawing/2014/main" id="{EEB05009-DB4B-EC47-8033-7A950F2117E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8286629-8865-8E4A-B9BE-8A9847ED2334}" type="slidenum">
              <a:rPr lang="ja-JP" altLang="en-US" sz="1800">
                <a:solidFill>
                  <a:srgbClr val="A50021"/>
                </a:solidFill>
                <a:ea typeface="MS PGothic" panose="020B0600070205080204" pitchFamily="34" charset="-128"/>
              </a:rPr>
              <a:pPr algn="r">
                <a:lnSpc>
                  <a:spcPct val="100000"/>
                </a:lnSpc>
                <a:spcBef>
                  <a:spcPct val="0"/>
                </a:spcBef>
                <a:buClrTx/>
                <a:buFontTx/>
                <a:buNone/>
              </a:pPr>
              <a:t>12</a:t>
            </a:fld>
            <a:endParaRPr lang="en-US" altLang="ja-JP" sz="1800">
              <a:solidFill>
                <a:srgbClr val="A50021"/>
              </a:solidFill>
              <a:ea typeface="MS PGothic" panose="020B0600070205080204" pitchFamily="34" charset="-128"/>
            </a:endParaRPr>
          </a:p>
        </p:txBody>
      </p:sp>
      <p:sp>
        <p:nvSpPr>
          <p:cNvPr id="17411" name="Rectangle 2">
            <a:extLst>
              <a:ext uri="{FF2B5EF4-FFF2-40B4-BE49-F238E27FC236}">
                <a16:creationId xmlns:a16="http://schemas.microsoft.com/office/drawing/2014/main" id="{5DBAD97B-4B58-C542-8D23-0A1DB5A1A592}"/>
              </a:ext>
            </a:extLst>
          </p:cNvPr>
          <p:cNvSpPr>
            <a:spLocks noGrp="1" noChangeArrowheads="1"/>
          </p:cNvSpPr>
          <p:nvPr>
            <p:ph type="title"/>
          </p:nvPr>
        </p:nvSpPr>
        <p:spPr>
          <a:xfrm>
            <a:off x="0" y="0"/>
            <a:ext cx="9144000" cy="685800"/>
          </a:xfrm>
        </p:spPr>
        <p:txBody>
          <a:bodyPr/>
          <a:lstStyle/>
          <a:p>
            <a:pPr eaLnBrk="1" hangingPunct="1"/>
            <a:r>
              <a:rPr lang="en-US" altLang="zh-CN" sz="3600" b="0">
                <a:latin typeface="Times New Roman" panose="02020603050405020304" pitchFamily="18" charset="0"/>
                <a:ea typeface="黑体" panose="02010609060101010101" pitchFamily="49" charset="-122"/>
              </a:rPr>
              <a:t>6.2.1  </a:t>
            </a:r>
            <a:r>
              <a:rPr lang="zh-CN" altLang="en-US" sz="3600" b="0">
                <a:latin typeface="Times New Roman" panose="02020603050405020304" pitchFamily="18" charset="0"/>
                <a:ea typeface="黑体" panose="02010609060101010101" pitchFamily="49" charset="-122"/>
              </a:rPr>
              <a:t>遗传算法的基本思想</a:t>
            </a:r>
          </a:p>
        </p:txBody>
      </p:sp>
      <p:sp>
        <p:nvSpPr>
          <p:cNvPr id="17412" name="Rectangle 4">
            <a:extLst>
              <a:ext uri="{FF2B5EF4-FFF2-40B4-BE49-F238E27FC236}">
                <a16:creationId xmlns:a16="http://schemas.microsoft.com/office/drawing/2014/main" id="{45942A22-E4F4-EE49-A056-FB941A0AAE9F}"/>
              </a:ext>
            </a:extLst>
          </p:cNvPr>
          <p:cNvSpPr>
            <a:spLocks noChangeArrowheads="1"/>
          </p:cNvSpPr>
          <p:nvPr/>
        </p:nvSpPr>
        <p:spPr bwMode="auto">
          <a:xfrm>
            <a:off x="762000" y="38862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kumimoji="1" lang="zh-CN" altLang="zh-CN" sz="2800">
              <a:latin typeface="Times New Roman" panose="02020603050405020304" pitchFamily="18" charset="0"/>
            </a:endParaRPr>
          </a:p>
        </p:txBody>
      </p:sp>
      <p:graphicFrame>
        <p:nvGraphicFramePr>
          <p:cNvPr id="73792" name="Group 64">
            <a:extLst>
              <a:ext uri="{FF2B5EF4-FFF2-40B4-BE49-F238E27FC236}">
                <a16:creationId xmlns:a16="http://schemas.microsoft.com/office/drawing/2014/main" id="{FCFAE70E-57C8-044B-8854-D7A943C80713}"/>
              </a:ext>
            </a:extLst>
          </p:cNvPr>
          <p:cNvGraphicFramePr>
            <a:graphicFrameLocks noGrp="1"/>
          </p:cNvGraphicFramePr>
          <p:nvPr/>
        </p:nvGraphicFramePr>
        <p:xfrm>
          <a:off x="323850" y="1031875"/>
          <a:ext cx="8435975" cy="5360989"/>
        </p:xfrm>
        <a:graphic>
          <a:graphicData uri="http://schemas.openxmlformats.org/drawingml/2006/table">
            <a:tbl>
              <a:tblPr/>
              <a:tblGrid>
                <a:gridCol w="3251200">
                  <a:extLst>
                    <a:ext uri="{9D8B030D-6E8A-4147-A177-3AD203B41FA5}">
                      <a16:colId xmlns:a16="http://schemas.microsoft.com/office/drawing/2014/main" val="2734127175"/>
                    </a:ext>
                  </a:extLst>
                </a:gridCol>
                <a:gridCol w="5184775">
                  <a:extLst>
                    <a:ext uri="{9D8B030D-6E8A-4147-A177-3AD203B41FA5}">
                      <a16:colId xmlns:a16="http://schemas.microsoft.com/office/drawing/2014/main" val="3092500603"/>
                    </a:ext>
                  </a:extLst>
                </a:gridCol>
              </a:tblGrid>
              <a:tr h="646113">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生物遗传概念</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遗产算法中的应用</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896578892"/>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适者生存</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目标值比较大的解被选择的可能性大</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626876718"/>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个体（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Individual</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090147824"/>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染色体（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Chromosome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解的编码（字符串、向量等）</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44291432"/>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基因（</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Gene</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解的编码中每一分量</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748912783"/>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适应性（</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Fitness</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适应度函数值</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444663937"/>
                  </a:ext>
                </a:extLst>
              </a:tr>
              <a:tr h="909638">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群体（</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Population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根据适应度值选定的一组解（解的个数为群体的规模）</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509412924"/>
                  </a:ext>
                </a:extLst>
              </a:tr>
              <a:tr h="909638">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endParaRPr kumimoji="0" lang="en-US" altLang="zh-CN" sz="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婚配（</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Marry</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交叉（</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Crossover</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）选择两个染色体进行交叉产生一组新的染色体的过程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75866539"/>
                  </a:ext>
                </a:extLst>
              </a:tr>
              <a:tr h="482600">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变异（</a:t>
                      </a:r>
                      <a:r>
                        <a:rPr kumimoji="0" lang="en-US" altLang="zh-CN"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Mutation</a:t>
                      </a: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marT="48501" marB="4850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lvl1pPr algn="just">
                        <a:lnSpc>
                          <a:spcPct val="120000"/>
                        </a:lnSpc>
                        <a:spcBef>
                          <a:spcPct val="20000"/>
                        </a:spcBef>
                        <a:buClr>
                          <a:schemeClr val="accent2"/>
                        </a:buClr>
                        <a:buFont typeface="Wingdings" pitchFamily="2" charset="2"/>
                        <a:defRPr sz="26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defRPr sz="22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defRPr sz="21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defRPr>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defRPr>
                          <a:solidFill>
                            <a:srgbClr val="99CC00"/>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20000"/>
                        </a:lnSpc>
                        <a:spcBef>
                          <a:spcPct val="20000"/>
                        </a:spcBef>
                        <a:spcAft>
                          <a:spcPct val="0"/>
                        </a:spcAft>
                        <a:buClr>
                          <a:schemeClr val="accent2"/>
                        </a:buClr>
                        <a:buSzTx/>
                        <a:buFont typeface="Wingdings" pitchFamily="2" charset="2"/>
                        <a:buNone/>
                        <a:tabLst/>
                      </a:pPr>
                      <a:r>
                        <a:rPr kumimoji="0" lang="zh-CN" altLang="en-US" sz="23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编码的某一分量发生变化的过程</a:t>
                      </a:r>
                    </a:p>
                  </a:txBody>
                  <a:tcPr marT="48501" marB="4850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2458273675"/>
                  </a:ext>
                </a:extLst>
              </a:tr>
            </a:tbl>
          </a:graphicData>
        </a:graphic>
      </p:graphicFrame>
    </p:spTree>
  </p:cSld>
  <p:clrMapOvr>
    <a:masterClrMapping/>
  </p:clrMapOvr>
  <p:transition>
    <p:random/>
  </p:transition>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灯片编号占位符 3">
            <a:extLst>
              <a:ext uri="{FF2B5EF4-FFF2-40B4-BE49-F238E27FC236}">
                <a16:creationId xmlns:a16="http://schemas.microsoft.com/office/drawing/2014/main" id="{1D1814A0-0689-4E4F-A878-B45E63230E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74318F2-52B5-B845-B99B-E20550AA1C3D}" type="slidenum">
              <a:rPr lang="ja-JP" altLang="en-US" sz="1800">
                <a:solidFill>
                  <a:srgbClr val="A50021"/>
                </a:solidFill>
                <a:ea typeface="MS PGothic" panose="020B0600070205080204" pitchFamily="34" charset="-128"/>
              </a:rPr>
              <a:pPr algn="r">
                <a:lnSpc>
                  <a:spcPct val="100000"/>
                </a:lnSpc>
                <a:spcBef>
                  <a:spcPct val="0"/>
                </a:spcBef>
                <a:buClrTx/>
                <a:buFontTx/>
                <a:buNone/>
              </a:pPr>
              <a:t>120</a:t>
            </a:fld>
            <a:endParaRPr lang="en-US" altLang="ja-JP" sz="1800">
              <a:solidFill>
                <a:srgbClr val="A50021"/>
              </a:solidFill>
              <a:ea typeface="MS PGothic" panose="020B0600070205080204" pitchFamily="34" charset="-128"/>
            </a:endParaRPr>
          </a:p>
        </p:txBody>
      </p:sp>
      <p:sp>
        <p:nvSpPr>
          <p:cNvPr id="133123" name="Text Box 2">
            <a:extLst>
              <a:ext uri="{FF2B5EF4-FFF2-40B4-BE49-F238E27FC236}">
                <a16:creationId xmlns:a16="http://schemas.microsoft.com/office/drawing/2014/main" id="{EC390DE4-0FC3-6341-A906-EAFDCAF1EE5F}"/>
              </a:ext>
            </a:extLst>
          </p:cNvPr>
          <p:cNvSpPr txBox="1">
            <a:spLocks noChangeArrowheads="1"/>
          </p:cNvSpPr>
          <p:nvPr/>
        </p:nvSpPr>
        <p:spPr bwMode="auto">
          <a:xfrm>
            <a:off x="0" y="76200"/>
            <a:ext cx="9144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50000"/>
              </a:spcBef>
              <a:buClrTx/>
              <a:buFontTx/>
              <a:buNone/>
            </a:pPr>
            <a:r>
              <a:rPr lang="en-US" altLang="zh-CN" sz="2000">
                <a:solidFill>
                  <a:schemeClr val="accent2"/>
                </a:solidFill>
              </a:rPr>
              <a:t>Introduction of Artificial Intelligence</a:t>
            </a:r>
          </a:p>
        </p:txBody>
      </p:sp>
      <p:pic>
        <p:nvPicPr>
          <p:cNvPr id="133124" name="Picture 3" descr="waseda_mark">
            <a:extLst>
              <a:ext uri="{FF2B5EF4-FFF2-40B4-BE49-F238E27FC236}">
                <a16:creationId xmlns:a16="http://schemas.microsoft.com/office/drawing/2014/main" id="{187A8803-B60E-DB42-B2B7-7E3FD811B6BE}"/>
              </a:ext>
            </a:extLst>
          </p:cNvPr>
          <p:cNvPicPr>
            <a:picLocks noChangeAspect="1" noChangeArrowheads="1"/>
          </p:cNvPicPr>
          <p:nvPr/>
        </p:nvPicPr>
        <p:blipFill>
          <a:blip r:embed="rId2">
            <a:lum bright="80000" contrast="-90000"/>
            <a:grayscl/>
            <a:extLst>
              <a:ext uri="{28A0092B-C50C-407E-A947-70E740481C1C}">
                <a14:useLocalDpi xmlns:a14="http://schemas.microsoft.com/office/drawing/2010/main" val="0"/>
              </a:ext>
            </a:extLst>
          </a:blip>
          <a:srcRect/>
          <a:stretch>
            <a:fillRect/>
          </a:stretch>
        </p:blipFill>
        <p:spPr bwMode="auto">
          <a:xfrm>
            <a:off x="1116013" y="930275"/>
            <a:ext cx="6840537" cy="5307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5" name="Rectangle 4">
            <a:extLst>
              <a:ext uri="{FF2B5EF4-FFF2-40B4-BE49-F238E27FC236}">
                <a16:creationId xmlns:a16="http://schemas.microsoft.com/office/drawing/2014/main" id="{6F4F8AE9-5C9B-2642-BBE2-251F7B843165}"/>
              </a:ext>
            </a:extLst>
          </p:cNvPr>
          <p:cNvSpPr>
            <a:spLocks noGrp="1" noChangeArrowheads="1"/>
          </p:cNvSpPr>
          <p:nvPr>
            <p:ph type="body" idx="1"/>
          </p:nvPr>
        </p:nvSpPr>
        <p:spPr>
          <a:xfrm>
            <a:off x="179388" y="765175"/>
            <a:ext cx="8642350" cy="5400675"/>
          </a:xfrm>
        </p:spPr>
        <p:txBody>
          <a:bodyPr/>
          <a:lstStyle/>
          <a:p>
            <a:pPr eaLnBrk="1" hangingPunct="1"/>
            <a:endParaRPr lang="en-US" altLang="zh-CN" b="1"/>
          </a:p>
          <a:p>
            <a:pPr eaLnBrk="1" hangingPunct="1">
              <a:buFont typeface="Wingdings" pitchFamily="2" charset="2"/>
              <a:buNone/>
            </a:pPr>
            <a:endParaRPr lang="en-US" altLang="zh-CN" b="1"/>
          </a:p>
          <a:p>
            <a:pPr algn="ctr" eaLnBrk="1" hangingPunct="1">
              <a:buFont typeface="Wingdings" pitchFamily="2" charset="2"/>
              <a:buNone/>
            </a:pPr>
            <a:r>
              <a:rPr lang="en-US" altLang="zh-CN" sz="8000" b="1">
                <a:solidFill>
                  <a:schemeClr val="accent2"/>
                </a:solidFill>
                <a:latin typeface="Times New Roman" panose="02020603050405020304" pitchFamily="18" charset="0"/>
              </a:rPr>
              <a:t>THE END</a:t>
            </a:r>
          </a:p>
        </p:txBody>
      </p:sp>
      <p:pic>
        <p:nvPicPr>
          <p:cNvPr id="133126" name="Picture 5" descr="wsd1">
            <a:extLst>
              <a:ext uri="{FF2B5EF4-FFF2-40B4-BE49-F238E27FC236}">
                <a16:creationId xmlns:a16="http://schemas.microsoft.com/office/drawing/2014/main" id="{BDA37028-CA82-EE43-9E41-F11DE5F84B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61025"/>
            <a:ext cx="9144000"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Line 6">
            <a:extLst>
              <a:ext uri="{FF2B5EF4-FFF2-40B4-BE49-F238E27FC236}">
                <a16:creationId xmlns:a16="http://schemas.microsoft.com/office/drawing/2014/main" id="{80A91C88-EC44-8743-AC12-348FD387C42F}"/>
              </a:ext>
            </a:extLst>
          </p:cNvPr>
          <p:cNvSpPr>
            <a:spLocks noChangeShapeType="1"/>
          </p:cNvSpPr>
          <p:nvPr/>
        </p:nvSpPr>
        <p:spPr bwMode="auto">
          <a:xfrm>
            <a:off x="228600" y="457200"/>
            <a:ext cx="8686800" cy="0"/>
          </a:xfrm>
          <a:prstGeom prst="line">
            <a:avLst/>
          </a:prstGeom>
          <a:noFill/>
          <a:ln w="57150" cmpd="thinThick">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a:extLst>
              <a:ext uri="{FF2B5EF4-FFF2-40B4-BE49-F238E27FC236}">
                <a16:creationId xmlns:a16="http://schemas.microsoft.com/office/drawing/2014/main" id="{3F371E51-5E07-8D45-AB83-293FF09F4A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E04785C-8DF9-6341-924F-D7B398751AD1}" type="slidenum">
              <a:rPr lang="ja-JP" altLang="en-US" sz="1800">
                <a:solidFill>
                  <a:srgbClr val="A50021"/>
                </a:solidFill>
                <a:ea typeface="MS PGothic" panose="020B0600070205080204" pitchFamily="34" charset="-128"/>
              </a:rPr>
              <a:pPr algn="r">
                <a:lnSpc>
                  <a:spcPct val="100000"/>
                </a:lnSpc>
                <a:spcBef>
                  <a:spcPct val="0"/>
                </a:spcBef>
                <a:buClrTx/>
                <a:buFontTx/>
                <a:buNone/>
              </a:pPr>
              <a:t>13</a:t>
            </a:fld>
            <a:endParaRPr lang="en-US" altLang="ja-JP" sz="1800">
              <a:solidFill>
                <a:srgbClr val="A50021"/>
              </a:solidFill>
              <a:ea typeface="MS PGothic" panose="020B0600070205080204" pitchFamily="34" charset="-128"/>
            </a:endParaRPr>
          </a:p>
        </p:txBody>
      </p:sp>
      <p:sp>
        <p:nvSpPr>
          <p:cNvPr id="18435" name="Rectangle 2">
            <a:extLst>
              <a:ext uri="{FF2B5EF4-FFF2-40B4-BE49-F238E27FC236}">
                <a16:creationId xmlns:a16="http://schemas.microsoft.com/office/drawing/2014/main" id="{BF6B2C9C-65E4-3A4E-8F99-D8164A62DFD0}"/>
              </a:ext>
            </a:extLst>
          </p:cNvPr>
          <p:cNvSpPr>
            <a:spLocks noGrp="1" noChangeArrowheads="1"/>
          </p:cNvSpPr>
          <p:nvPr>
            <p:ph type="title"/>
          </p:nvPr>
        </p:nvSpPr>
        <p:spPr>
          <a:xfrm>
            <a:off x="0" y="0"/>
            <a:ext cx="9144000" cy="685800"/>
          </a:xfrm>
        </p:spPr>
        <p:txBody>
          <a:bodyPr/>
          <a:lstStyle/>
          <a:p>
            <a:pPr eaLnBrk="1" hangingPunct="1"/>
            <a:r>
              <a:rPr lang="en-US" altLang="zh-CN" sz="3600" b="0" dirty="0">
                <a:latin typeface="Times New Roman" panose="02020603050405020304" pitchFamily="18" charset="0"/>
                <a:ea typeface="黑体" panose="02010609060101010101" pitchFamily="49" charset="-122"/>
              </a:rPr>
              <a:t>6.2.1  </a:t>
            </a:r>
            <a:r>
              <a:rPr lang="zh-CN" altLang="en-US" sz="3600" b="0" dirty="0">
                <a:latin typeface="Times New Roman" panose="02020603050405020304" pitchFamily="18" charset="0"/>
                <a:ea typeface="黑体" panose="02010609060101010101" pitchFamily="49" charset="-122"/>
              </a:rPr>
              <a:t>遗传算法的基本思想</a:t>
            </a:r>
          </a:p>
        </p:txBody>
      </p:sp>
      <p:sp>
        <p:nvSpPr>
          <p:cNvPr id="18436" name="Rectangle 5">
            <a:extLst>
              <a:ext uri="{FF2B5EF4-FFF2-40B4-BE49-F238E27FC236}">
                <a16:creationId xmlns:a16="http://schemas.microsoft.com/office/drawing/2014/main" id="{C5623008-0A2A-C043-87FD-0E455146D7C2}"/>
              </a:ext>
            </a:extLst>
          </p:cNvPr>
          <p:cNvSpPr>
            <a:spLocks noChangeArrowheads="1"/>
          </p:cNvSpPr>
          <p:nvPr/>
        </p:nvSpPr>
        <p:spPr bwMode="auto">
          <a:xfrm>
            <a:off x="762000" y="3886200"/>
            <a:ext cx="7924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kumimoji="1" lang="zh-CN" altLang="zh-CN" sz="2800">
              <a:latin typeface="Times New Roman" panose="02020603050405020304" pitchFamily="18" charset="0"/>
            </a:endParaRPr>
          </a:p>
        </p:txBody>
      </p:sp>
      <p:sp>
        <p:nvSpPr>
          <p:cNvPr id="57350" name="Text Box 6">
            <a:extLst>
              <a:ext uri="{FF2B5EF4-FFF2-40B4-BE49-F238E27FC236}">
                <a16:creationId xmlns:a16="http://schemas.microsoft.com/office/drawing/2014/main" id="{99D034D7-59A1-F04F-81E7-1F2838A749BE}"/>
              </a:ext>
            </a:extLst>
          </p:cNvPr>
          <p:cNvSpPr txBox="1">
            <a:spLocks noChangeArrowheads="1"/>
          </p:cNvSpPr>
          <p:nvPr/>
        </p:nvSpPr>
        <p:spPr bwMode="auto">
          <a:xfrm>
            <a:off x="446088" y="4652963"/>
            <a:ext cx="8229600" cy="206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100000"/>
              </a:spcBef>
              <a:buFont typeface="Wingdings" pitchFamily="2" charset="2"/>
              <a:buBlip>
                <a:blip r:embed="rId2"/>
              </a:buBlip>
            </a:pPr>
            <a:r>
              <a:rPr lang="en-US" altLang="zh-CN" sz="2800" b="1">
                <a:latin typeface="宋体" panose="02010600030101010101" pitchFamily="2" charset="-122"/>
              </a:rPr>
              <a:t> </a:t>
            </a:r>
            <a:r>
              <a:rPr lang="zh-CN" altLang="en-US" sz="2800" b="1">
                <a:solidFill>
                  <a:srgbClr val="0000FF"/>
                </a:solidFill>
                <a:latin typeface="宋体" panose="02010600030101010101" pitchFamily="2" charset="-122"/>
              </a:rPr>
              <a:t>遗传算法的基本思想：</a:t>
            </a:r>
          </a:p>
          <a:p>
            <a:pPr eaLnBrk="1" hangingPunct="1">
              <a:lnSpc>
                <a:spcPct val="100000"/>
              </a:lnSpc>
              <a:spcBef>
                <a:spcPct val="50000"/>
              </a:spcBef>
              <a:buFont typeface="Wingdings" pitchFamily="2" charset="2"/>
              <a:buNone/>
            </a:pPr>
            <a:r>
              <a:rPr lang="zh-CN" altLang="en-US" sz="2800" b="1">
                <a:latin typeface="宋体" panose="02010600030101010101" pitchFamily="2" charset="-122"/>
              </a:rPr>
              <a:t>  在求解问题时从多个解开始，然后通过一定的法则进行逐步迭代以产生新的解。</a:t>
            </a:r>
          </a:p>
          <a:p>
            <a:pPr algn="l" eaLnBrk="1" hangingPunct="1">
              <a:lnSpc>
                <a:spcPct val="100000"/>
              </a:lnSpc>
              <a:spcBef>
                <a:spcPct val="50000"/>
              </a:spcBef>
              <a:buClrTx/>
              <a:buFontTx/>
              <a:buNone/>
            </a:pPr>
            <a:endParaRPr lang="en-US" altLang="zh-CN" sz="2100" b="1">
              <a:solidFill>
                <a:schemeClr val="bg1"/>
              </a:solidFill>
              <a:latin typeface="宋体" panose="02010600030101010101" pitchFamily="2" charset="-122"/>
            </a:endParaRPr>
          </a:p>
        </p:txBody>
      </p:sp>
      <p:pic>
        <p:nvPicPr>
          <p:cNvPr id="3" name="Picture 2">
            <a:extLst>
              <a:ext uri="{FF2B5EF4-FFF2-40B4-BE49-F238E27FC236}">
                <a16:creationId xmlns:a16="http://schemas.microsoft.com/office/drawing/2014/main" id="{190804A5-DA85-0B44-A876-0A50D15707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300" y="939800"/>
            <a:ext cx="5422900" cy="3600266"/>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7350"/>
                                        </p:tgtEl>
                                        <p:attrNameLst>
                                          <p:attrName>style.visibility</p:attrName>
                                        </p:attrNameLst>
                                      </p:cBhvr>
                                      <p:to>
                                        <p:strVal val="visible"/>
                                      </p:to>
                                    </p:set>
                                    <p:anim calcmode="lin" valueType="num">
                                      <p:cBhvr additive="base">
                                        <p:cTn id="7" dur="500" fill="hold"/>
                                        <p:tgtEl>
                                          <p:spTgt spid="57350"/>
                                        </p:tgtEl>
                                        <p:attrNameLst>
                                          <p:attrName>ppt_x</p:attrName>
                                        </p:attrNameLst>
                                      </p:cBhvr>
                                      <p:tavLst>
                                        <p:tav tm="0">
                                          <p:val>
                                            <p:strVal val="#ppt_x"/>
                                          </p:val>
                                        </p:tav>
                                        <p:tav tm="100000">
                                          <p:val>
                                            <p:strVal val="#ppt_x"/>
                                          </p:val>
                                        </p:tav>
                                      </p:tavLst>
                                    </p:anim>
                                    <p:anim calcmode="lin" valueType="num">
                                      <p:cBhvr additive="base">
                                        <p:cTn id="8" dur="500" fill="hold"/>
                                        <p:tgtEl>
                                          <p:spTgt spid="573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灯片编号占位符 3">
            <a:extLst>
              <a:ext uri="{FF2B5EF4-FFF2-40B4-BE49-F238E27FC236}">
                <a16:creationId xmlns:a16="http://schemas.microsoft.com/office/drawing/2014/main" id="{E02FE0E7-58A1-2E4E-8721-DCEADFE41E6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AC9B288-C1EF-B143-8906-13051130F658}" type="slidenum">
              <a:rPr lang="ja-JP" altLang="en-US" sz="1800">
                <a:solidFill>
                  <a:srgbClr val="A50021"/>
                </a:solidFill>
                <a:ea typeface="MS PGothic" panose="020B0600070205080204" pitchFamily="34" charset="-128"/>
              </a:rPr>
              <a:pPr algn="r">
                <a:lnSpc>
                  <a:spcPct val="100000"/>
                </a:lnSpc>
                <a:spcBef>
                  <a:spcPct val="0"/>
                </a:spcBef>
                <a:buClrTx/>
                <a:buFontTx/>
                <a:buNone/>
              </a:pPr>
              <a:t>14</a:t>
            </a:fld>
            <a:endParaRPr lang="en-US" altLang="ja-JP" sz="1800">
              <a:solidFill>
                <a:srgbClr val="A50021"/>
              </a:solidFill>
              <a:ea typeface="MS PGothic" panose="020B0600070205080204" pitchFamily="34" charset="-128"/>
            </a:endParaRPr>
          </a:p>
        </p:txBody>
      </p:sp>
      <p:sp>
        <p:nvSpPr>
          <p:cNvPr id="19459" name="Rectangle 4">
            <a:extLst>
              <a:ext uri="{FF2B5EF4-FFF2-40B4-BE49-F238E27FC236}">
                <a16:creationId xmlns:a16="http://schemas.microsoft.com/office/drawing/2014/main" id="{4636ED5C-1191-4A48-A2D9-E7506E835F55}"/>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6.2.2  </a:t>
            </a:r>
            <a:r>
              <a:rPr lang="zh-CN" altLang="en-US" sz="3600" b="0">
                <a:latin typeface="Times New Roman" panose="02020603050405020304" pitchFamily="18" charset="0"/>
                <a:ea typeface="黑体" panose="02010609060101010101" pitchFamily="49" charset="-122"/>
              </a:rPr>
              <a:t>遗传算法的发展历史</a:t>
            </a:r>
          </a:p>
        </p:txBody>
      </p:sp>
      <p:sp>
        <p:nvSpPr>
          <p:cNvPr id="72709" name="Rectangle 5">
            <a:extLst>
              <a:ext uri="{FF2B5EF4-FFF2-40B4-BE49-F238E27FC236}">
                <a16:creationId xmlns:a16="http://schemas.microsoft.com/office/drawing/2014/main" id="{03D8EB47-A427-1344-BC23-00072C7A50AC}"/>
              </a:ext>
            </a:extLst>
          </p:cNvPr>
          <p:cNvSpPr>
            <a:spLocks noGrp="1" noChangeArrowheads="1"/>
          </p:cNvSpPr>
          <p:nvPr>
            <p:ph type="body" idx="1"/>
          </p:nvPr>
        </p:nvSpPr>
        <p:spPr>
          <a:xfrm>
            <a:off x="304800" y="1000125"/>
            <a:ext cx="8512175" cy="5400675"/>
          </a:xfrm>
          <a:solidFill>
            <a:srgbClr val="FFFFFF"/>
          </a:solidFill>
          <a:ln>
            <a:solidFill>
              <a:srgbClr val="808080"/>
            </a:solidFill>
            <a:miter lim="800000"/>
            <a:headEnd/>
            <a:tailEnd/>
          </a:ln>
        </p:spPr>
        <p:txBody>
          <a:bodyPr/>
          <a:lstStyle/>
          <a:p>
            <a:pPr eaLnBrk="1" hangingPunct="1">
              <a:lnSpc>
                <a:spcPct val="110000"/>
              </a:lnSpc>
            </a:pPr>
            <a:r>
              <a:rPr lang="en-US" altLang="zh-CN" sz="2600">
                <a:latin typeface="Times New Roman" panose="02020603050405020304" pitchFamily="18" charset="0"/>
              </a:rPr>
              <a:t>1962</a:t>
            </a:r>
            <a:r>
              <a:rPr lang="zh-CN" altLang="en-US" sz="2600">
                <a:latin typeface="Times New Roman" panose="02020603050405020304" pitchFamily="18" charset="0"/>
              </a:rPr>
              <a:t>年，</a:t>
            </a:r>
            <a:r>
              <a:rPr lang="en-US" altLang="zh-CN" sz="2600">
                <a:latin typeface="Times New Roman" panose="02020603050405020304" pitchFamily="18" charset="0"/>
              </a:rPr>
              <a:t>Fraser</a:t>
            </a:r>
            <a:r>
              <a:rPr lang="zh-CN" altLang="en-US" sz="2600">
                <a:latin typeface="Times New Roman" panose="02020603050405020304" pitchFamily="18" charset="0"/>
              </a:rPr>
              <a:t>提出了自然遗传算法。</a:t>
            </a:r>
          </a:p>
          <a:p>
            <a:pPr eaLnBrk="1" hangingPunct="1">
              <a:lnSpc>
                <a:spcPct val="110000"/>
              </a:lnSpc>
            </a:pPr>
            <a:r>
              <a:rPr lang="en-US" altLang="zh-CN" sz="2600">
                <a:latin typeface="Times New Roman" panose="02020603050405020304" pitchFamily="18" charset="0"/>
              </a:rPr>
              <a:t>1965</a:t>
            </a:r>
            <a:r>
              <a:rPr lang="zh-CN" altLang="en-US" sz="2600">
                <a:latin typeface="Times New Roman" panose="02020603050405020304" pitchFamily="18" charset="0"/>
              </a:rPr>
              <a:t>年，</a:t>
            </a:r>
            <a:r>
              <a:rPr lang="en-US" altLang="zh-CN" sz="2600">
                <a:latin typeface="Times New Roman" panose="02020603050405020304" pitchFamily="18" charset="0"/>
              </a:rPr>
              <a:t>Holland</a:t>
            </a:r>
            <a:r>
              <a:rPr lang="zh-CN" altLang="en-US" sz="2600">
                <a:latin typeface="Times New Roman" panose="02020603050405020304" pitchFamily="18" charset="0"/>
              </a:rPr>
              <a:t>首次提出了人工遗传操作的重要性。  </a:t>
            </a:r>
          </a:p>
          <a:p>
            <a:pPr eaLnBrk="1" hangingPunct="1">
              <a:lnSpc>
                <a:spcPct val="110000"/>
              </a:lnSpc>
            </a:pPr>
            <a:r>
              <a:rPr lang="en-US" altLang="zh-CN" sz="2600">
                <a:latin typeface="Times New Roman" panose="02020603050405020304" pitchFamily="18" charset="0"/>
              </a:rPr>
              <a:t>1967</a:t>
            </a:r>
            <a:r>
              <a:rPr lang="zh-CN" altLang="en-US" sz="2600">
                <a:latin typeface="Times New Roman" panose="02020603050405020304" pitchFamily="18" charset="0"/>
              </a:rPr>
              <a:t>年，</a:t>
            </a:r>
            <a:r>
              <a:rPr lang="en-US" altLang="zh-CN" sz="2600">
                <a:latin typeface="Times New Roman" panose="02020603050405020304" pitchFamily="18" charset="0"/>
              </a:rPr>
              <a:t>Bagley</a:t>
            </a:r>
            <a:r>
              <a:rPr lang="zh-CN" altLang="en-US" sz="2600">
                <a:latin typeface="Times New Roman" panose="02020603050405020304" pitchFamily="18" charset="0"/>
              </a:rPr>
              <a:t>首次提出了遗传算法这一术语。</a:t>
            </a:r>
          </a:p>
          <a:p>
            <a:pPr eaLnBrk="1" hangingPunct="1">
              <a:lnSpc>
                <a:spcPct val="110000"/>
              </a:lnSpc>
            </a:pPr>
            <a:r>
              <a:rPr lang="en-US" altLang="zh-CN" sz="2600">
                <a:latin typeface="Times New Roman" panose="02020603050405020304" pitchFamily="18" charset="0"/>
              </a:rPr>
              <a:t>1970</a:t>
            </a:r>
            <a:r>
              <a:rPr lang="zh-CN" altLang="en-US" sz="2600">
                <a:latin typeface="Times New Roman" panose="02020603050405020304" pitchFamily="18" charset="0"/>
              </a:rPr>
              <a:t>年，</a:t>
            </a:r>
            <a:r>
              <a:rPr lang="en-US" altLang="zh-CN" sz="2600">
                <a:latin typeface="Times New Roman" panose="02020603050405020304" pitchFamily="18" charset="0"/>
              </a:rPr>
              <a:t>Cavicchio</a:t>
            </a:r>
            <a:r>
              <a:rPr lang="zh-CN" altLang="en-US" sz="2600">
                <a:latin typeface="Times New Roman" panose="02020603050405020304" pitchFamily="18" charset="0"/>
              </a:rPr>
              <a:t>把遗传算法应用于模式识别中。 </a:t>
            </a:r>
          </a:p>
          <a:p>
            <a:pPr eaLnBrk="1" hangingPunct="1">
              <a:lnSpc>
                <a:spcPct val="110000"/>
              </a:lnSpc>
            </a:pPr>
            <a:r>
              <a:rPr lang="en-US" altLang="zh-CN" sz="2600">
                <a:latin typeface="Times New Roman" panose="02020603050405020304" pitchFamily="18" charset="0"/>
              </a:rPr>
              <a:t>1971</a:t>
            </a:r>
            <a:r>
              <a:rPr lang="zh-CN" altLang="en-US" sz="2600">
                <a:latin typeface="Times New Roman" panose="02020603050405020304" pitchFamily="18" charset="0"/>
              </a:rPr>
              <a:t>年，</a:t>
            </a:r>
            <a:r>
              <a:rPr lang="en-US" altLang="zh-CN" sz="2600">
                <a:latin typeface="Times New Roman" panose="02020603050405020304" pitchFamily="18" charset="0"/>
              </a:rPr>
              <a:t>Hollstien</a:t>
            </a:r>
            <a:r>
              <a:rPr lang="zh-CN" altLang="en-US" sz="2600">
                <a:latin typeface="Times New Roman" panose="02020603050405020304" pitchFamily="18" charset="0"/>
              </a:rPr>
              <a:t>在论文</a:t>
            </a:r>
            <a:r>
              <a:rPr lang="en-US" altLang="zh-CN" sz="2600">
                <a:latin typeface="Times New Roman" panose="02020603050405020304" pitchFamily="18" charset="0"/>
              </a:rPr>
              <a:t>《</a:t>
            </a:r>
            <a:r>
              <a:rPr lang="zh-CN" altLang="en-US" sz="2600">
                <a:latin typeface="Times New Roman" panose="02020603050405020304" pitchFamily="18" charset="0"/>
              </a:rPr>
              <a:t>计算机控制系统中人工遗传自适应方法</a:t>
            </a:r>
            <a:r>
              <a:rPr lang="en-US" altLang="zh-CN" sz="2600">
                <a:latin typeface="Times New Roman" panose="02020603050405020304" pitchFamily="18" charset="0"/>
              </a:rPr>
              <a:t>》</a:t>
            </a:r>
            <a:r>
              <a:rPr lang="zh-CN" altLang="en-US" sz="2600">
                <a:latin typeface="Times New Roman" panose="02020603050405020304" pitchFamily="18" charset="0"/>
              </a:rPr>
              <a:t>中阐述了遗传算法用于数字反馈控制的方法。 </a:t>
            </a:r>
          </a:p>
          <a:p>
            <a:pPr eaLnBrk="1" hangingPunct="1">
              <a:lnSpc>
                <a:spcPct val="110000"/>
              </a:lnSpc>
            </a:pPr>
            <a:r>
              <a:rPr lang="en-US" altLang="zh-CN" sz="2600">
                <a:solidFill>
                  <a:srgbClr val="0000FF"/>
                </a:solidFill>
                <a:latin typeface="Times New Roman" panose="02020603050405020304" pitchFamily="18" charset="0"/>
              </a:rPr>
              <a:t>1975</a:t>
            </a:r>
            <a:r>
              <a:rPr lang="zh-CN" altLang="en-US" sz="2600">
                <a:solidFill>
                  <a:srgbClr val="0000FF"/>
                </a:solidFill>
                <a:latin typeface="Times New Roman" panose="02020603050405020304" pitchFamily="18" charset="0"/>
              </a:rPr>
              <a:t>年，美国</a:t>
            </a:r>
            <a:r>
              <a:rPr lang="en-US" altLang="zh-CN" sz="2600">
                <a:solidFill>
                  <a:srgbClr val="0000FF"/>
                </a:solidFill>
                <a:latin typeface="Times New Roman" panose="02020603050405020304" pitchFamily="18" charset="0"/>
              </a:rPr>
              <a:t>J. Holland</a:t>
            </a:r>
            <a:r>
              <a:rPr lang="zh-CN" altLang="en-US" sz="2600">
                <a:solidFill>
                  <a:srgbClr val="0000FF"/>
                </a:solidFill>
                <a:latin typeface="Times New Roman" panose="02020603050405020304" pitchFamily="18" charset="0"/>
              </a:rPr>
              <a:t>出版了</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自然系统和人工系统的适配</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a:t>
            </a:r>
            <a:r>
              <a:rPr lang="en-US" altLang="zh-CN" sz="2600">
                <a:solidFill>
                  <a:srgbClr val="0000FF"/>
                </a:solidFill>
                <a:latin typeface="Times New Roman" panose="02020603050405020304" pitchFamily="18" charset="0"/>
              </a:rPr>
              <a:t>DeJong</a:t>
            </a:r>
            <a:r>
              <a:rPr lang="zh-CN" altLang="en-US" sz="2600">
                <a:solidFill>
                  <a:srgbClr val="0000FF"/>
                </a:solidFill>
                <a:latin typeface="Times New Roman" panose="02020603050405020304" pitchFamily="18" charset="0"/>
              </a:rPr>
              <a:t>完成了重要论文</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遗传自适应系统的行为分析</a:t>
            </a:r>
            <a:r>
              <a:rPr lang="en-US" altLang="zh-CN" sz="2600">
                <a:solidFill>
                  <a:srgbClr val="0000FF"/>
                </a:solidFill>
                <a:latin typeface="Times New Roman" panose="02020603050405020304" pitchFamily="18" charset="0"/>
              </a:rPr>
              <a:t>》</a:t>
            </a:r>
            <a:r>
              <a:rPr lang="zh-CN" altLang="en-US" sz="2600">
                <a:solidFill>
                  <a:srgbClr val="0000FF"/>
                </a:solidFill>
                <a:latin typeface="Times New Roman" panose="02020603050405020304" pitchFamily="18" charset="0"/>
              </a:rPr>
              <a:t>。</a:t>
            </a:r>
            <a:r>
              <a:rPr lang="zh-CN" altLang="en-US" sz="2600">
                <a:latin typeface="Times New Roman" panose="02020603050405020304" pitchFamily="18" charset="0"/>
              </a:rPr>
              <a:t> </a:t>
            </a:r>
          </a:p>
          <a:p>
            <a:pPr eaLnBrk="1" hangingPunct="1">
              <a:lnSpc>
                <a:spcPct val="110000"/>
              </a:lnSpc>
            </a:pPr>
            <a:r>
              <a:rPr lang="en-US" altLang="zh-CN" sz="2600">
                <a:latin typeface="Times New Roman" panose="02020603050405020304" pitchFamily="18" charset="0"/>
              </a:rPr>
              <a:t>20</a:t>
            </a:r>
            <a:r>
              <a:rPr lang="zh-CN" altLang="en-US" sz="2600">
                <a:latin typeface="Times New Roman" panose="02020603050405020304" pitchFamily="18" charset="0"/>
              </a:rPr>
              <a:t>世纪</a:t>
            </a:r>
            <a:r>
              <a:rPr lang="en-US" altLang="zh-CN" sz="2600">
                <a:latin typeface="Times New Roman" panose="02020603050405020304" pitchFamily="18" charset="0"/>
              </a:rPr>
              <a:t>80</a:t>
            </a:r>
            <a:r>
              <a:rPr lang="zh-CN" altLang="en-US" sz="2600">
                <a:latin typeface="Times New Roman" panose="02020603050405020304" pitchFamily="18" charset="0"/>
              </a:rPr>
              <a:t>年代以后，遗传算法进入兴盛</a:t>
            </a:r>
            <a:r>
              <a:rPr lang="zh-CN" altLang="en-US" sz="2600"/>
              <a:t>发展时期。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2709"/>
                                        </p:tgtEl>
                                        <p:attrNameLst>
                                          <p:attrName>style.visibility</p:attrName>
                                        </p:attrNameLst>
                                      </p:cBhvr>
                                      <p:to>
                                        <p:strVal val="visible"/>
                                      </p:to>
                                    </p:set>
                                    <p:animEffect transition="in" filter="dissolve">
                                      <p:cBhvr>
                                        <p:cTn id="7" dur="500"/>
                                        <p:tgtEl>
                                          <p:spTgt spid="72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9"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a:extLst>
              <a:ext uri="{FF2B5EF4-FFF2-40B4-BE49-F238E27FC236}">
                <a16:creationId xmlns:a16="http://schemas.microsoft.com/office/drawing/2014/main" id="{79BC5E7E-FFC8-6C43-94A2-3E248462FCD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7998CC3E-5A74-134B-83FC-E0DB950F43E4}" type="slidenum">
              <a:rPr lang="en-US" altLang="ja-JP" sz="1800">
                <a:solidFill>
                  <a:srgbClr val="A50021"/>
                </a:solidFill>
                <a:ea typeface="MS PGothic" panose="020B0600070205080204" pitchFamily="34" charset="-128"/>
              </a:rPr>
              <a:pPr algn="r">
                <a:lnSpc>
                  <a:spcPct val="100000"/>
                </a:lnSpc>
                <a:spcBef>
                  <a:spcPct val="0"/>
                </a:spcBef>
                <a:buClrTx/>
                <a:buFontTx/>
                <a:buNone/>
              </a:pPr>
              <a:t>15</a:t>
            </a:fld>
            <a:endParaRPr lang="en-US" altLang="ja-JP" sz="1800">
              <a:solidFill>
                <a:srgbClr val="A50021"/>
              </a:solidFill>
              <a:ea typeface="MS PGothic" panose="020B0600070205080204" pitchFamily="34" charset="-128"/>
            </a:endParaRPr>
          </a:p>
        </p:txBody>
      </p:sp>
      <p:pic>
        <p:nvPicPr>
          <p:cNvPr id="20483" name="Picture 17">
            <a:extLst>
              <a:ext uri="{FF2B5EF4-FFF2-40B4-BE49-F238E27FC236}">
                <a16:creationId xmlns:a16="http://schemas.microsoft.com/office/drawing/2014/main" id="{BC569459-D378-CA40-A12C-E7B1B841C0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6468" t="21083" r="6950" b="5113"/>
          <a:stretch>
            <a:fillRect/>
          </a:stretch>
        </p:blipFill>
        <p:spPr bwMode="auto">
          <a:xfrm>
            <a:off x="107950" y="2563813"/>
            <a:ext cx="4824413"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0484" name="Object 3">
            <a:extLst>
              <a:ext uri="{FF2B5EF4-FFF2-40B4-BE49-F238E27FC236}">
                <a16:creationId xmlns:a16="http://schemas.microsoft.com/office/drawing/2014/main" id="{6640BA8D-D47E-774E-B0F5-ADA1D3F25B28}"/>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0505" name="Equation" r:id="rId5" imgW="69049900" imgH="10528300" progId="Equation.DSMT4">
                  <p:embed/>
                </p:oleObj>
              </mc:Choice>
              <mc:Fallback>
                <p:oleObj name="Equation" r:id="rId5" imgW="69049900" imgH="105283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4">
            <a:extLst>
              <a:ext uri="{FF2B5EF4-FFF2-40B4-BE49-F238E27FC236}">
                <a16:creationId xmlns:a16="http://schemas.microsoft.com/office/drawing/2014/main" id="{6112D8A1-048D-3C4E-8537-21A7E82782C5}"/>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FF"/>
                </a:solidFill>
                <a:latin typeface="宋体" panose="02010600030101010101" pitchFamily="2" charset="-122"/>
              </a:rPr>
              <a:t>例： 用遗传算法求解下面一个</a:t>
            </a:r>
            <a:r>
              <a:rPr lang="en-US" altLang="zh-CN" sz="2600" b="1" dirty="0" err="1">
                <a:solidFill>
                  <a:srgbClr val="0000FF"/>
                </a:solidFill>
                <a:latin typeface="宋体" panose="02010600030101010101" pitchFamily="2" charset="-122"/>
              </a:rPr>
              <a:t>Rastrigin</a:t>
            </a:r>
            <a:r>
              <a:rPr lang="zh-CN" altLang="en-US" sz="2600" b="1" dirty="0">
                <a:solidFill>
                  <a:srgbClr val="0000FF"/>
                </a:solidFill>
                <a:latin typeface="宋体" panose="02010600030101010101" pitchFamily="2" charset="-122"/>
              </a:rPr>
              <a:t>函数的最小值。</a:t>
            </a:r>
          </a:p>
        </p:txBody>
      </p:sp>
      <p:pic>
        <p:nvPicPr>
          <p:cNvPr id="20486" name="Picture 5">
            <a:extLst>
              <a:ext uri="{FF2B5EF4-FFF2-40B4-BE49-F238E27FC236}">
                <a16:creationId xmlns:a16="http://schemas.microsoft.com/office/drawing/2014/main" id="{9355DEC0-91E8-9048-B7A3-FF316CC74DD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26384" t="30638" r="17513" b="7210"/>
          <a:stretch>
            <a:fillRect/>
          </a:stretch>
        </p:blipFill>
        <p:spPr bwMode="auto">
          <a:xfrm>
            <a:off x="4752975" y="2468563"/>
            <a:ext cx="40671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Text Box 7">
            <a:extLst>
              <a:ext uri="{FF2B5EF4-FFF2-40B4-BE49-F238E27FC236}">
                <a16:creationId xmlns:a16="http://schemas.microsoft.com/office/drawing/2014/main" id="{ED03A9C2-B27D-C042-B494-8E36A6704722}"/>
              </a:ext>
            </a:extLst>
          </p:cNvPr>
          <p:cNvSpPr txBox="1">
            <a:spLocks noChangeArrowheads="1"/>
          </p:cNvSpPr>
          <p:nvPr/>
        </p:nvSpPr>
        <p:spPr bwMode="auto">
          <a:xfrm>
            <a:off x="4645025" y="22764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2</a:t>
            </a:r>
          </a:p>
        </p:txBody>
      </p:sp>
      <p:sp>
        <p:nvSpPr>
          <p:cNvPr id="472072" name="Text Box 8">
            <a:extLst>
              <a:ext uri="{FF2B5EF4-FFF2-40B4-BE49-F238E27FC236}">
                <a16:creationId xmlns:a16="http://schemas.microsoft.com/office/drawing/2014/main" id="{F77BACB4-614B-5246-AB2D-98E99A7057FE}"/>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20489" name="Text Box 9">
            <a:extLst>
              <a:ext uri="{FF2B5EF4-FFF2-40B4-BE49-F238E27FC236}">
                <a16:creationId xmlns:a16="http://schemas.microsoft.com/office/drawing/2014/main" id="{D355766C-E7F2-F948-80D4-18313115C1A7}"/>
              </a:ext>
            </a:extLst>
          </p:cNvPr>
          <p:cNvSpPr txBox="1">
            <a:spLocks noChangeArrowheads="1"/>
          </p:cNvSpPr>
          <p:nvPr/>
        </p:nvSpPr>
        <p:spPr bwMode="auto">
          <a:xfrm>
            <a:off x="8604250" y="57800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1</a:t>
            </a:r>
          </a:p>
        </p:txBody>
      </p:sp>
      <p:sp>
        <p:nvSpPr>
          <p:cNvPr id="20490" name="Text Box 13">
            <a:extLst>
              <a:ext uri="{FF2B5EF4-FFF2-40B4-BE49-F238E27FC236}">
                <a16:creationId xmlns:a16="http://schemas.microsoft.com/office/drawing/2014/main" id="{BB3B7E4F-8593-D94F-B44C-F8CE5A266BB8}"/>
              </a:ext>
            </a:extLst>
          </p:cNvPr>
          <p:cNvSpPr txBox="1">
            <a:spLocks noChangeArrowheads="1"/>
          </p:cNvSpPr>
          <p:nvPr/>
        </p:nvSpPr>
        <p:spPr bwMode="auto">
          <a:xfrm>
            <a:off x="3276600" y="56848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1</a:t>
            </a:r>
          </a:p>
        </p:txBody>
      </p:sp>
      <p:sp>
        <p:nvSpPr>
          <p:cNvPr id="20491" name="Text Box 14">
            <a:extLst>
              <a:ext uri="{FF2B5EF4-FFF2-40B4-BE49-F238E27FC236}">
                <a16:creationId xmlns:a16="http://schemas.microsoft.com/office/drawing/2014/main" id="{6B15609F-774D-FE4F-9B9A-E6EF668414EE}"/>
              </a:ext>
            </a:extLst>
          </p:cNvPr>
          <p:cNvSpPr txBox="1">
            <a:spLocks noChangeArrowheads="1"/>
          </p:cNvSpPr>
          <p:nvPr/>
        </p:nvSpPr>
        <p:spPr bwMode="auto">
          <a:xfrm>
            <a:off x="755650" y="54689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x</a:t>
            </a:r>
            <a:r>
              <a:rPr lang="en-US" altLang="zh-CN" sz="1600" baseline="-25000">
                <a:solidFill>
                  <a:srgbClr val="FF0000"/>
                </a:solidFill>
                <a:latin typeface="宋体" panose="02010600030101010101" pitchFamily="2" charset="-122"/>
              </a:rPr>
              <a:t>2</a:t>
            </a:r>
          </a:p>
        </p:txBody>
      </p:sp>
      <p:sp>
        <p:nvSpPr>
          <p:cNvPr id="20492" name="Text Box 15">
            <a:extLst>
              <a:ext uri="{FF2B5EF4-FFF2-40B4-BE49-F238E27FC236}">
                <a16:creationId xmlns:a16="http://schemas.microsoft.com/office/drawing/2014/main" id="{30461027-E6EC-394A-A22B-70DB140CB5D7}"/>
              </a:ext>
            </a:extLst>
          </p:cNvPr>
          <p:cNvSpPr txBox="1">
            <a:spLocks noChangeArrowheads="1"/>
          </p:cNvSpPr>
          <p:nvPr/>
        </p:nvSpPr>
        <p:spPr bwMode="auto">
          <a:xfrm>
            <a:off x="0" y="27082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rgbClr val="FF0000"/>
                </a:solidFill>
                <a:latin typeface="宋体" panose="02010600030101010101" pitchFamily="2" charset="-122"/>
              </a:rPr>
              <a:t>f</a:t>
            </a:r>
            <a:endParaRPr lang="en-US" altLang="zh-CN" sz="1600" baseline="-25000">
              <a:solidFill>
                <a:srgbClr val="FF0000"/>
              </a:solidFill>
              <a:latin typeface="宋体" panose="02010600030101010101" pitchFamily="2" charset="-122"/>
            </a:endParaRPr>
          </a:p>
        </p:txBody>
      </p:sp>
      <p:sp>
        <p:nvSpPr>
          <p:cNvPr id="20493" name="AutoShape 16">
            <a:hlinkClick r:id="" action="ppaction://hlinkshowjump?jump=previousslide" highlightClick="1"/>
            <a:extLst>
              <a:ext uri="{FF2B5EF4-FFF2-40B4-BE49-F238E27FC236}">
                <a16:creationId xmlns:a16="http://schemas.microsoft.com/office/drawing/2014/main" id="{21C62791-9F96-AB4C-AA46-9745A1BEB77C}"/>
              </a:ext>
            </a:extLst>
          </p:cNvPr>
          <p:cNvSpPr>
            <a:spLocks noChangeArrowheads="1"/>
          </p:cNvSpPr>
          <p:nvPr/>
        </p:nvSpPr>
        <p:spPr bwMode="auto">
          <a:xfrm>
            <a:off x="8677275" y="6165850"/>
            <a:ext cx="431800" cy="358775"/>
          </a:xfrm>
          <a:prstGeom prst="actionButtonBackPrevious">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72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7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a:extLst>
              <a:ext uri="{FF2B5EF4-FFF2-40B4-BE49-F238E27FC236}">
                <a16:creationId xmlns:a16="http://schemas.microsoft.com/office/drawing/2014/main" id="{03AF5BBE-1F7B-074A-BFCA-50AF81E770F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222EEA1C-2B14-784E-AB5F-8BACBFF2307D}" type="slidenum">
              <a:rPr lang="en-US" altLang="ja-JP" sz="1800">
                <a:solidFill>
                  <a:srgbClr val="A50021"/>
                </a:solidFill>
                <a:ea typeface="MS PGothic" panose="020B0600070205080204" pitchFamily="34" charset="-128"/>
              </a:rPr>
              <a:pPr algn="r">
                <a:lnSpc>
                  <a:spcPct val="100000"/>
                </a:lnSpc>
                <a:spcBef>
                  <a:spcPct val="0"/>
                </a:spcBef>
                <a:buClrTx/>
                <a:buFontTx/>
                <a:buNone/>
              </a:pPr>
              <a:t>16</a:t>
            </a:fld>
            <a:endParaRPr lang="en-US" altLang="ja-JP" sz="1800">
              <a:solidFill>
                <a:srgbClr val="A50021"/>
              </a:solidFill>
              <a:ea typeface="MS PGothic" panose="020B0600070205080204" pitchFamily="34" charset="-128"/>
            </a:endParaRPr>
          </a:p>
        </p:txBody>
      </p:sp>
      <p:sp>
        <p:nvSpPr>
          <p:cNvPr id="468994" name="Rectangle 2">
            <a:extLst>
              <a:ext uri="{FF2B5EF4-FFF2-40B4-BE49-F238E27FC236}">
                <a16:creationId xmlns:a16="http://schemas.microsoft.com/office/drawing/2014/main" id="{607D33B0-707C-E740-AF27-15BAB23952F1}"/>
              </a:ext>
            </a:extLst>
          </p:cNvPr>
          <p:cNvSpPr>
            <a:spLocks noGrp="1" noChangeArrowheads="1"/>
          </p:cNvSpPr>
          <p:nvPr>
            <p:ph type="body" sz="half" idx="1"/>
          </p:nvPr>
        </p:nvSpPr>
        <p:spPr>
          <a:xfrm>
            <a:off x="0" y="2349500"/>
            <a:ext cx="7667625" cy="5400675"/>
          </a:xfrm>
        </p:spPr>
        <p:txBody>
          <a:bodyPr/>
          <a:lstStyle/>
          <a:p>
            <a:pPr eaLnBrk="1" hangingPunct="1"/>
            <a:r>
              <a:rPr lang="zh-CN" altLang="en-US" sz="2600" b="1"/>
              <a:t>初始种群：</a:t>
            </a:r>
          </a:p>
          <a:p>
            <a:pPr eaLnBrk="1" hangingPunct="1"/>
            <a:endParaRPr lang="en-US" altLang="zh-CN" sz="2600"/>
          </a:p>
        </p:txBody>
      </p:sp>
      <p:graphicFrame>
        <p:nvGraphicFramePr>
          <p:cNvPr id="22532" name="Object 3">
            <a:extLst>
              <a:ext uri="{FF2B5EF4-FFF2-40B4-BE49-F238E27FC236}">
                <a16:creationId xmlns:a16="http://schemas.microsoft.com/office/drawing/2014/main" id="{C03062A0-A8CB-B24C-9E1E-1433A6D643EB}"/>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2561" name="Equation" r:id="rId4" imgW="69049900" imgH="10528300" progId="Equation.DSMT4">
                  <p:embed/>
                </p:oleObj>
              </mc:Choice>
              <mc:Fallback>
                <p:oleObj name="Equation" r:id="rId4" imgW="69049900" imgH="10528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3" name="Rectangle 4">
            <a:extLst>
              <a:ext uri="{FF2B5EF4-FFF2-40B4-BE49-F238E27FC236}">
                <a16:creationId xmlns:a16="http://schemas.microsoft.com/office/drawing/2014/main" id="{1A7785D2-6E18-2243-A5BA-FD068177ECF5}"/>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a:solidFill>
                  <a:srgbClr val="0000FF"/>
                </a:solidFill>
                <a:latin typeface="宋体" panose="02010600030101010101" pitchFamily="2" charset="-122"/>
              </a:rPr>
              <a:t>例： 用遗传算法求解下面一个</a:t>
            </a:r>
            <a:r>
              <a:rPr lang="en-US" altLang="zh-CN" sz="2600" b="1">
                <a:solidFill>
                  <a:srgbClr val="0000FF"/>
                </a:solidFill>
                <a:latin typeface="宋体" panose="02010600030101010101" pitchFamily="2" charset="-122"/>
              </a:rPr>
              <a:t>Rastrigin</a:t>
            </a:r>
            <a:r>
              <a:rPr lang="zh-CN" altLang="en-US" sz="2600" b="1">
                <a:solidFill>
                  <a:srgbClr val="0000FF"/>
                </a:solidFill>
                <a:latin typeface="宋体" panose="02010600030101010101" pitchFamily="2" charset="-122"/>
              </a:rPr>
              <a:t>函数的最小值。</a:t>
            </a:r>
          </a:p>
        </p:txBody>
      </p:sp>
      <p:pic>
        <p:nvPicPr>
          <p:cNvPr id="22534" name="Picture 6">
            <a:extLst>
              <a:ext uri="{FF2B5EF4-FFF2-40B4-BE49-F238E27FC236}">
                <a16:creationId xmlns:a16="http://schemas.microsoft.com/office/drawing/2014/main" id="{D5B06C14-144E-094D-81EE-4FBB65507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2447925" y="2973388"/>
            <a:ext cx="4067175" cy="367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68999" name="Object 7">
            <a:extLst>
              <a:ext uri="{FF2B5EF4-FFF2-40B4-BE49-F238E27FC236}">
                <a16:creationId xmlns:a16="http://schemas.microsoft.com/office/drawing/2014/main" id="{8A486911-53E1-164B-BD2A-50DAC446BD40}"/>
              </a:ext>
            </a:extLst>
          </p:cNvPr>
          <p:cNvGraphicFramePr>
            <a:graphicFrameLocks noGrp="1" noChangeAspect="1"/>
          </p:cNvGraphicFramePr>
          <p:nvPr>
            <p:ph sz="quarter" idx="2"/>
          </p:nvPr>
        </p:nvGraphicFramePr>
        <p:xfrm>
          <a:off x="4727575" y="3176588"/>
          <a:ext cx="1500188" cy="1236662"/>
        </p:xfrm>
        <a:graphic>
          <a:graphicData uri="http://schemas.openxmlformats.org/presentationml/2006/ole">
            <mc:AlternateContent xmlns:mc="http://schemas.openxmlformats.org/markup-compatibility/2006">
              <mc:Choice xmlns:v="urn:schemas-microsoft-com:vml" Requires="v">
                <p:oleObj spid="_x0000_s22562" name="SmartDraw" r:id="rId7" imgW="9271000" imgH="10477500" progId="SmartDraw.2">
                  <p:embed/>
                </p:oleObj>
              </mc:Choice>
              <mc:Fallback>
                <p:oleObj name="SmartDraw" r:id="rId7" imgW="9271000" imgH="10477500" progId="SmartDraw.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7575" y="3176588"/>
                        <a:ext cx="1500188" cy="123666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6" name="Text Box 10">
            <a:extLst>
              <a:ext uri="{FF2B5EF4-FFF2-40B4-BE49-F238E27FC236}">
                <a16:creationId xmlns:a16="http://schemas.microsoft.com/office/drawing/2014/main" id="{5A45022A-ACA8-D846-A4F9-D6B4DF59908A}"/>
              </a:ext>
            </a:extLst>
          </p:cNvPr>
          <p:cNvSpPr txBox="1">
            <a:spLocks noChangeArrowheads="1"/>
          </p:cNvSpPr>
          <p:nvPr/>
        </p:nvSpPr>
        <p:spPr bwMode="auto">
          <a:xfrm>
            <a:off x="2339975" y="278130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469003" name="Text Box 11">
            <a:extLst>
              <a:ext uri="{FF2B5EF4-FFF2-40B4-BE49-F238E27FC236}">
                <a16:creationId xmlns:a16="http://schemas.microsoft.com/office/drawing/2014/main" id="{204099D1-CE77-4743-A6F4-CF3B054B4D24}"/>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22538" name="Text Box 13">
            <a:extLst>
              <a:ext uri="{FF2B5EF4-FFF2-40B4-BE49-F238E27FC236}">
                <a16:creationId xmlns:a16="http://schemas.microsoft.com/office/drawing/2014/main" id="{2F26CE36-C40C-5341-84C3-D69992521C0F}"/>
              </a:ext>
            </a:extLst>
          </p:cNvPr>
          <p:cNvSpPr txBox="1">
            <a:spLocks noChangeArrowheads="1"/>
          </p:cNvSpPr>
          <p:nvPr/>
        </p:nvSpPr>
        <p:spPr bwMode="auto">
          <a:xfrm>
            <a:off x="6299200" y="62849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690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468994">
                                            <p:txEl>
                                              <p:pRg st="0" end="0"/>
                                            </p:txEl>
                                          </p:spTgt>
                                        </p:tgtEl>
                                        <p:attrNameLst>
                                          <p:attrName>style.visibility</p:attrName>
                                        </p:attrNameLst>
                                      </p:cBhvr>
                                      <p:to>
                                        <p:strVal val="visible"/>
                                      </p:to>
                                    </p:set>
                                    <p:animEffect transition="in" filter="blinds(horizontal)">
                                      <p:cBhvr>
                                        <p:cTn id="11" dur="500"/>
                                        <p:tgtEl>
                                          <p:spTgt spid="468994">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6" presetClass="entr" presetSubtype="0" fill="hold" nodeType="clickEffect">
                                  <p:stCondLst>
                                    <p:cond delay="0"/>
                                  </p:stCondLst>
                                  <p:childTnLst>
                                    <p:set>
                                      <p:cBhvr>
                                        <p:cTn id="15" dur="1" fill="hold">
                                          <p:stCondLst>
                                            <p:cond delay="0"/>
                                          </p:stCondLst>
                                        </p:cTn>
                                        <p:tgtEl>
                                          <p:spTgt spid="468999"/>
                                        </p:tgtEl>
                                        <p:attrNameLst>
                                          <p:attrName>style.visibility</p:attrName>
                                        </p:attrNameLst>
                                      </p:cBhvr>
                                      <p:to>
                                        <p:strVal val="visible"/>
                                      </p:to>
                                    </p:set>
                                    <p:animEffect transition="in" filter="wipe(down)">
                                      <p:cBhvr>
                                        <p:cTn id="16" dur="580">
                                          <p:stCondLst>
                                            <p:cond delay="0"/>
                                          </p:stCondLst>
                                        </p:cTn>
                                        <p:tgtEl>
                                          <p:spTgt spid="468999"/>
                                        </p:tgtEl>
                                      </p:cBhvr>
                                    </p:animEffect>
                                    <p:anim calcmode="lin" valueType="num">
                                      <p:cBhvr>
                                        <p:cTn id="17" dur="1822" tmFilter="0,0; 0.14,0.36; 0.43,0.73; 0.71,0.91; 1.0,1.0">
                                          <p:stCondLst>
                                            <p:cond delay="0"/>
                                          </p:stCondLst>
                                        </p:cTn>
                                        <p:tgtEl>
                                          <p:spTgt spid="468999"/>
                                        </p:tgtEl>
                                        <p:attrNameLst>
                                          <p:attrName>ppt_x</p:attrName>
                                        </p:attrNameLst>
                                      </p:cBhvr>
                                      <p:tavLst>
                                        <p:tav tm="0">
                                          <p:val>
                                            <p:strVal val="#ppt_x-0.25"/>
                                          </p:val>
                                        </p:tav>
                                        <p:tav tm="100000">
                                          <p:val>
                                            <p:strVal val="#ppt_x"/>
                                          </p:val>
                                        </p:tav>
                                      </p:tavLst>
                                    </p:anim>
                                    <p:anim calcmode="lin" valueType="num">
                                      <p:cBhvr>
                                        <p:cTn id="18" dur="664" tmFilter="0.0,0.0; 0.25,0.07; 0.50,0.2; 0.75,0.467; 1.0,1.0">
                                          <p:stCondLst>
                                            <p:cond delay="0"/>
                                          </p:stCondLst>
                                        </p:cTn>
                                        <p:tgtEl>
                                          <p:spTgt spid="468999"/>
                                        </p:tgtEl>
                                        <p:attrNameLst>
                                          <p:attrName>ppt_y</p:attrName>
                                        </p:attrNameLst>
                                      </p:cBhvr>
                                      <p:tavLst>
                                        <p:tav tm="0" fmla="#ppt_y-sin(pi*$)/3">
                                          <p:val>
                                            <p:fltVal val="0.5"/>
                                          </p:val>
                                        </p:tav>
                                        <p:tav tm="100000">
                                          <p:val>
                                            <p:fltVal val="1"/>
                                          </p:val>
                                        </p:tav>
                                      </p:tavLst>
                                    </p:anim>
                                    <p:anim calcmode="lin" valueType="num">
                                      <p:cBhvr>
                                        <p:cTn id="19" dur="664" tmFilter="0, 0; 0.125,0.2665; 0.25,0.4; 0.375,0.465; 0.5,0.5;  0.625,0.535; 0.75,0.6; 0.875,0.7335; 1,1">
                                          <p:stCondLst>
                                            <p:cond delay="664"/>
                                          </p:stCondLst>
                                        </p:cTn>
                                        <p:tgtEl>
                                          <p:spTgt spid="468999"/>
                                        </p:tgtEl>
                                        <p:attrNameLst>
                                          <p:attrName>ppt_y</p:attrName>
                                        </p:attrNameLst>
                                      </p:cBhvr>
                                      <p:tavLst>
                                        <p:tav tm="0" fmla="#ppt_y-sin(pi*$)/9">
                                          <p:val>
                                            <p:fltVal val="0"/>
                                          </p:val>
                                        </p:tav>
                                        <p:tav tm="100000">
                                          <p:val>
                                            <p:fltVal val="1"/>
                                          </p:val>
                                        </p:tav>
                                      </p:tavLst>
                                    </p:anim>
                                    <p:anim calcmode="lin" valueType="num">
                                      <p:cBhvr>
                                        <p:cTn id="20" dur="332" tmFilter="0, 0; 0.125,0.2665; 0.25,0.4; 0.375,0.465; 0.5,0.5;  0.625,0.535; 0.75,0.6; 0.875,0.7335; 1,1">
                                          <p:stCondLst>
                                            <p:cond delay="1324"/>
                                          </p:stCondLst>
                                        </p:cTn>
                                        <p:tgtEl>
                                          <p:spTgt spid="468999"/>
                                        </p:tgtEl>
                                        <p:attrNameLst>
                                          <p:attrName>ppt_y</p:attrName>
                                        </p:attrNameLst>
                                      </p:cBhvr>
                                      <p:tavLst>
                                        <p:tav tm="0" fmla="#ppt_y-sin(pi*$)/27">
                                          <p:val>
                                            <p:fltVal val="0"/>
                                          </p:val>
                                        </p:tav>
                                        <p:tav tm="100000">
                                          <p:val>
                                            <p:fltVal val="1"/>
                                          </p:val>
                                        </p:tav>
                                      </p:tavLst>
                                    </p:anim>
                                    <p:anim calcmode="lin" valueType="num">
                                      <p:cBhvr>
                                        <p:cTn id="21" dur="164" tmFilter="0, 0; 0.125,0.2665; 0.25,0.4; 0.375,0.465; 0.5,0.5;  0.625,0.535; 0.75,0.6; 0.875,0.7335; 1,1">
                                          <p:stCondLst>
                                            <p:cond delay="1656"/>
                                          </p:stCondLst>
                                        </p:cTn>
                                        <p:tgtEl>
                                          <p:spTgt spid="468999"/>
                                        </p:tgtEl>
                                        <p:attrNameLst>
                                          <p:attrName>ppt_y</p:attrName>
                                        </p:attrNameLst>
                                      </p:cBhvr>
                                      <p:tavLst>
                                        <p:tav tm="0" fmla="#ppt_y-sin(pi*$)/81">
                                          <p:val>
                                            <p:fltVal val="0"/>
                                          </p:val>
                                        </p:tav>
                                        <p:tav tm="100000">
                                          <p:val>
                                            <p:fltVal val="1"/>
                                          </p:val>
                                        </p:tav>
                                      </p:tavLst>
                                    </p:anim>
                                    <p:animScale>
                                      <p:cBhvr>
                                        <p:cTn id="22" dur="26">
                                          <p:stCondLst>
                                            <p:cond delay="650"/>
                                          </p:stCondLst>
                                        </p:cTn>
                                        <p:tgtEl>
                                          <p:spTgt spid="468999"/>
                                        </p:tgtEl>
                                      </p:cBhvr>
                                      <p:to x="100000" y="60000"/>
                                    </p:animScale>
                                    <p:animScale>
                                      <p:cBhvr>
                                        <p:cTn id="23" dur="166" decel="50000">
                                          <p:stCondLst>
                                            <p:cond delay="676"/>
                                          </p:stCondLst>
                                        </p:cTn>
                                        <p:tgtEl>
                                          <p:spTgt spid="468999"/>
                                        </p:tgtEl>
                                      </p:cBhvr>
                                      <p:to x="100000" y="100000"/>
                                    </p:animScale>
                                    <p:animScale>
                                      <p:cBhvr>
                                        <p:cTn id="24" dur="26">
                                          <p:stCondLst>
                                            <p:cond delay="1312"/>
                                          </p:stCondLst>
                                        </p:cTn>
                                        <p:tgtEl>
                                          <p:spTgt spid="468999"/>
                                        </p:tgtEl>
                                      </p:cBhvr>
                                      <p:to x="100000" y="80000"/>
                                    </p:animScale>
                                    <p:animScale>
                                      <p:cBhvr>
                                        <p:cTn id="25" dur="166" decel="50000">
                                          <p:stCondLst>
                                            <p:cond delay="1338"/>
                                          </p:stCondLst>
                                        </p:cTn>
                                        <p:tgtEl>
                                          <p:spTgt spid="468999"/>
                                        </p:tgtEl>
                                      </p:cBhvr>
                                      <p:to x="100000" y="100000"/>
                                    </p:animScale>
                                    <p:animScale>
                                      <p:cBhvr>
                                        <p:cTn id="26" dur="26">
                                          <p:stCondLst>
                                            <p:cond delay="1642"/>
                                          </p:stCondLst>
                                        </p:cTn>
                                        <p:tgtEl>
                                          <p:spTgt spid="468999"/>
                                        </p:tgtEl>
                                      </p:cBhvr>
                                      <p:to x="100000" y="90000"/>
                                    </p:animScale>
                                    <p:animScale>
                                      <p:cBhvr>
                                        <p:cTn id="27" dur="166" decel="50000">
                                          <p:stCondLst>
                                            <p:cond delay="1668"/>
                                          </p:stCondLst>
                                        </p:cTn>
                                        <p:tgtEl>
                                          <p:spTgt spid="468999"/>
                                        </p:tgtEl>
                                      </p:cBhvr>
                                      <p:to x="100000" y="100000"/>
                                    </p:animScale>
                                    <p:animScale>
                                      <p:cBhvr>
                                        <p:cTn id="28" dur="26">
                                          <p:stCondLst>
                                            <p:cond delay="1808"/>
                                          </p:stCondLst>
                                        </p:cTn>
                                        <p:tgtEl>
                                          <p:spTgt spid="468999"/>
                                        </p:tgtEl>
                                      </p:cBhvr>
                                      <p:to x="100000" y="95000"/>
                                    </p:animScale>
                                    <p:animScale>
                                      <p:cBhvr>
                                        <p:cTn id="29" dur="166" decel="50000">
                                          <p:stCondLst>
                                            <p:cond delay="1834"/>
                                          </p:stCondLst>
                                        </p:cTn>
                                        <p:tgtEl>
                                          <p:spTgt spid="46899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build="p"/>
      <p:bldP spid="46900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a:extLst>
              <a:ext uri="{FF2B5EF4-FFF2-40B4-BE49-F238E27FC236}">
                <a16:creationId xmlns:a16="http://schemas.microsoft.com/office/drawing/2014/main" id="{BA0B689B-3FD4-F845-A711-582596B7FBF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2E5EFD05-8E8E-254E-91BF-8C1D7F16FD5D}" type="slidenum">
              <a:rPr lang="en-US" altLang="ja-JP" sz="1800">
                <a:solidFill>
                  <a:srgbClr val="A50021"/>
                </a:solidFill>
                <a:ea typeface="MS PGothic" panose="020B0600070205080204" pitchFamily="34" charset="-128"/>
              </a:rPr>
              <a:pPr algn="r">
                <a:lnSpc>
                  <a:spcPct val="100000"/>
                </a:lnSpc>
                <a:spcBef>
                  <a:spcPct val="0"/>
                </a:spcBef>
                <a:buClrTx/>
                <a:buFontTx/>
                <a:buNone/>
              </a:pPr>
              <a:t>17</a:t>
            </a:fld>
            <a:endParaRPr lang="en-US" altLang="ja-JP" sz="1800">
              <a:solidFill>
                <a:srgbClr val="A50021"/>
              </a:solidFill>
              <a:ea typeface="MS PGothic" panose="020B0600070205080204" pitchFamily="34" charset="-128"/>
            </a:endParaRPr>
          </a:p>
        </p:txBody>
      </p:sp>
      <p:sp>
        <p:nvSpPr>
          <p:cNvPr id="24579" name="Rectangle 2">
            <a:extLst>
              <a:ext uri="{FF2B5EF4-FFF2-40B4-BE49-F238E27FC236}">
                <a16:creationId xmlns:a16="http://schemas.microsoft.com/office/drawing/2014/main" id="{992FD6DD-67FE-0549-8B86-5C9D73BAF7F8}"/>
              </a:ext>
            </a:extLst>
          </p:cNvPr>
          <p:cNvSpPr>
            <a:spLocks noGrp="1" noChangeArrowheads="1"/>
          </p:cNvSpPr>
          <p:nvPr>
            <p:ph type="body" sz="half" idx="1"/>
          </p:nvPr>
        </p:nvSpPr>
        <p:spPr>
          <a:xfrm>
            <a:off x="0" y="2349500"/>
            <a:ext cx="9144000" cy="5400675"/>
          </a:xfrm>
        </p:spPr>
        <p:txBody>
          <a:bodyPr/>
          <a:lstStyle/>
          <a:p>
            <a:pPr eaLnBrk="1" hangingPunct="1"/>
            <a:r>
              <a:rPr lang="en-US" altLang="zh-CN" sz="2600" b="1"/>
              <a:t>          </a:t>
            </a:r>
            <a:r>
              <a:rPr lang="zh-CN" altLang="en-US" sz="2600" b="1"/>
              <a:t>初始种群                                             第二代种群</a:t>
            </a:r>
          </a:p>
          <a:p>
            <a:pPr eaLnBrk="1" hangingPunct="1"/>
            <a:endParaRPr lang="en-US" altLang="zh-CN" sz="2600"/>
          </a:p>
        </p:txBody>
      </p:sp>
      <p:graphicFrame>
        <p:nvGraphicFramePr>
          <p:cNvPr id="24580" name="Object 3">
            <a:extLst>
              <a:ext uri="{FF2B5EF4-FFF2-40B4-BE49-F238E27FC236}">
                <a16:creationId xmlns:a16="http://schemas.microsoft.com/office/drawing/2014/main" id="{370CB266-CF81-D042-B81A-C38A39331185}"/>
              </a:ext>
            </a:extLst>
          </p:cNvPr>
          <p:cNvGraphicFramePr>
            <a:graphicFrameLocks noGrp="1" noChangeAspect="1"/>
          </p:cNvGraphicFramePr>
          <p:nvPr>
            <p:ph sz="quarter" idx="3"/>
          </p:nvPr>
        </p:nvGraphicFramePr>
        <p:xfrm>
          <a:off x="1042988" y="1082675"/>
          <a:ext cx="7524750" cy="1147763"/>
        </p:xfrm>
        <a:graphic>
          <a:graphicData uri="http://schemas.openxmlformats.org/presentationml/2006/ole">
            <mc:AlternateContent xmlns:mc="http://schemas.openxmlformats.org/markup-compatibility/2006">
              <mc:Choice xmlns:v="urn:schemas-microsoft-com:vml" Requires="v">
                <p:oleObj spid="_x0000_s24624" name="Equation" r:id="rId4" imgW="69049900" imgH="10528300" progId="Equation.DSMT4">
                  <p:embed/>
                </p:oleObj>
              </mc:Choice>
              <mc:Fallback>
                <p:oleObj name="Equation" r:id="rId4" imgW="69049900" imgH="105283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988" y="1082675"/>
                        <a:ext cx="752475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4581" name="Rectangle 4">
            <a:extLst>
              <a:ext uri="{FF2B5EF4-FFF2-40B4-BE49-F238E27FC236}">
                <a16:creationId xmlns:a16="http://schemas.microsoft.com/office/drawing/2014/main" id="{241E75B3-86EC-044E-94FB-08D98278C896}"/>
              </a:ext>
            </a:extLst>
          </p:cNvPr>
          <p:cNvSpPr>
            <a:spLocks noChangeArrowheads="1"/>
          </p:cNvSpPr>
          <p:nvPr/>
        </p:nvSpPr>
        <p:spPr bwMode="auto">
          <a:xfrm>
            <a:off x="36513" y="333375"/>
            <a:ext cx="856932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600" b="1" dirty="0">
                <a:solidFill>
                  <a:srgbClr val="0000FF"/>
                </a:solidFill>
                <a:latin typeface="宋体" panose="02010600030101010101" pitchFamily="2" charset="-122"/>
              </a:rPr>
              <a:t>例： 用遗传算法求解下面一个</a:t>
            </a:r>
            <a:r>
              <a:rPr lang="en-US" altLang="zh-CN" sz="2600" b="1" dirty="0" err="1">
                <a:solidFill>
                  <a:srgbClr val="0000FF"/>
                </a:solidFill>
                <a:latin typeface="宋体" panose="02010600030101010101" pitchFamily="2" charset="-122"/>
              </a:rPr>
              <a:t>Rastrigin</a:t>
            </a:r>
            <a:r>
              <a:rPr lang="zh-CN" altLang="en-US" sz="2600" b="1" dirty="0">
                <a:solidFill>
                  <a:srgbClr val="0000FF"/>
                </a:solidFill>
                <a:latin typeface="宋体" panose="02010600030101010101" pitchFamily="2" charset="-122"/>
              </a:rPr>
              <a:t>函数的最小值。</a:t>
            </a:r>
          </a:p>
        </p:txBody>
      </p:sp>
      <p:sp>
        <p:nvSpPr>
          <p:cNvPr id="470021" name="AutoShape 5">
            <a:extLst>
              <a:ext uri="{FF2B5EF4-FFF2-40B4-BE49-F238E27FC236}">
                <a16:creationId xmlns:a16="http://schemas.microsoft.com/office/drawing/2014/main" id="{0ED19379-F324-184A-9111-9041684732CA}"/>
              </a:ext>
            </a:extLst>
          </p:cNvPr>
          <p:cNvSpPr>
            <a:spLocks noChangeArrowheads="1"/>
          </p:cNvSpPr>
          <p:nvPr/>
        </p:nvSpPr>
        <p:spPr bwMode="auto">
          <a:xfrm>
            <a:off x="4284663" y="4724400"/>
            <a:ext cx="503237" cy="288925"/>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accent2"/>
            </a:solidFill>
            <a:miter lim="800000"/>
            <a:headEnd/>
            <a:tailEnd/>
          </a:ln>
        </p:spPr>
        <p:txBody>
          <a:bodyPr wrap="none" anchor="ctr"/>
          <a:lstStyle/>
          <a:p>
            <a:endParaRPr lang="en-US"/>
          </a:p>
        </p:txBody>
      </p:sp>
      <p:pic>
        <p:nvPicPr>
          <p:cNvPr id="24583" name="Picture 6">
            <a:extLst>
              <a:ext uri="{FF2B5EF4-FFF2-40B4-BE49-F238E27FC236}">
                <a16:creationId xmlns:a16="http://schemas.microsoft.com/office/drawing/2014/main" id="{F4E0ED71-D718-6540-8D01-2995CDFDD6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0" y="2997200"/>
            <a:ext cx="4067175" cy="36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4584" name="Object 7">
            <a:extLst>
              <a:ext uri="{FF2B5EF4-FFF2-40B4-BE49-F238E27FC236}">
                <a16:creationId xmlns:a16="http://schemas.microsoft.com/office/drawing/2014/main" id="{3B3BAEC1-76E7-0C48-A5A6-7BA5DFE7FD48}"/>
              </a:ext>
            </a:extLst>
          </p:cNvPr>
          <p:cNvGraphicFramePr>
            <a:graphicFrameLocks noGrp="1" noChangeAspect="1"/>
          </p:cNvGraphicFramePr>
          <p:nvPr>
            <p:ph sz="quarter" idx="2"/>
          </p:nvPr>
        </p:nvGraphicFramePr>
        <p:xfrm>
          <a:off x="2279650" y="3200400"/>
          <a:ext cx="1500188" cy="1236663"/>
        </p:xfrm>
        <a:graphic>
          <a:graphicData uri="http://schemas.openxmlformats.org/presentationml/2006/ole">
            <mc:AlternateContent xmlns:mc="http://schemas.openxmlformats.org/markup-compatibility/2006">
              <mc:Choice xmlns:v="urn:schemas-microsoft-com:vml" Requires="v">
                <p:oleObj spid="_x0000_s24625" name="SmartDraw" r:id="rId7" imgW="9271000" imgH="10477500" progId="SmartDraw.2">
                  <p:embed/>
                </p:oleObj>
              </mc:Choice>
              <mc:Fallback>
                <p:oleObj name="SmartDraw" r:id="rId7" imgW="9271000" imgH="10477500" progId="SmartDraw.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79650" y="3200400"/>
                        <a:ext cx="1500188" cy="123666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70024" name="Picture 8">
            <a:extLst>
              <a:ext uri="{FF2B5EF4-FFF2-40B4-BE49-F238E27FC236}">
                <a16:creationId xmlns:a16="http://schemas.microsoft.com/office/drawing/2014/main" id="{0A96A2D8-7B38-C943-A7E1-8B6A6C9B94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26384" t="30638" r="17513" b="7210"/>
          <a:stretch>
            <a:fillRect/>
          </a:stretch>
        </p:blipFill>
        <p:spPr bwMode="auto">
          <a:xfrm>
            <a:off x="5021263" y="2924175"/>
            <a:ext cx="4122737"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0025" name="Object 9">
            <a:extLst>
              <a:ext uri="{FF2B5EF4-FFF2-40B4-BE49-F238E27FC236}">
                <a16:creationId xmlns:a16="http://schemas.microsoft.com/office/drawing/2014/main" id="{0FF4AE17-71D4-454D-B90C-EDD4A9D0D87A}"/>
              </a:ext>
            </a:extLst>
          </p:cNvPr>
          <p:cNvGraphicFramePr>
            <a:graphicFrameLocks noChangeAspect="1"/>
          </p:cNvGraphicFramePr>
          <p:nvPr/>
        </p:nvGraphicFramePr>
        <p:xfrm>
          <a:off x="7019925" y="3284538"/>
          <a:ext cx="1728788" cy="2524125"/>
        </p:xfrm>
        <a:graphic>
          <a:graphicData uri="http://schemas.openxmlformats.org/presentationml/2006/ole">
            <mc:AlternateContent xmlns:mc="http://schemas.openxmlformats.org/markup-compatibility/2006">
              <mc:Choice xmlns:v="urn:schemas-microsoft-com:vml" Requires="v">
                <p:oleObj spid="_x0000_s24626" name="SmartDraw" r:id="rId9" imgW="10096500" imgH="26822400" progId="SmartDraw.2">
                  <p:embed/>
                </p:oleObj>
              </mc:Choice>
              <mc:Fallback>
                <p:oleObj name="SmartDraw" r:id="rId9" imgW="10096500" imgH="26822400" progId="SmartDraw.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9925" y="3284538"/>
                        <a:ext cx="1728788" cy="25241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7" name="Text Box 10">
            <a:extLst>
              <a:ext uri="{FF2B5EF4-FFF2-40B4-BE49-F238E27FC236}">
                <a16:creationId xmlns:a16="http://schemas.microsoft.com/office/drawing/2014/main" id="{8162CEFA-0A9C-8242-B8FC-E1737CFD26AC}"/>
              </a:ext>
            </a:extLst>
          </p:cNvPr>
          <p:cNvSpPr txBox="1">
            <a:spLocks noChangeArrowheads="1"/>
          </p:cNvSpPr>
          <p:nvPr/>
        </p:nvSpPr>
        <p:spPr bwMode="auto">
          <a:xfrm>
            <a:off x="-107950" y="28051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470027" name="Text Box 11">
            <a:extLst>
              <a:ext uri="{FF2B5EF4-FFF2-40B4-BE49-F238E27FC236}">
                <a16:creationId xmlns:a16="http://schemas.microsoft.com/office/drawing/2014/main" id="{3FBEB3A5-E25D-084B-980E-E727A578BC24}"/>
              </a:ext>
            </a:extLst>
          </p:cNvPr>
          <p:cNvSpPr txBox="1">
            <a:spLocks noChangeArrowheads="1"/>
          </p:cNvSpPr>
          <p:nvPr/>
        </p:nvSpPr>
        <p:spPr bwMode="auto">
          <a:xfrm>
            <a:off x="8604250" y="645318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
        <p:nvSpPr>
          <p:cNvPr id="470028" name="Text Box 12">
            <a:extLst>
              <a:ext uri="{FF2B5EF4-FFF2-40B4-BE49-F238E27FC236}">
                <a16:creationId xmlns:a16="http://schemas.microsoft.com/office/drawing/2014/main" id="{89A2B8C8-45FD-B64E-91EE-0FAC0F772022}"/>
              </a:ext>
            </a:extLst>
          </p:cNvPr>
          <p:cNvSpPr txBox="1">
            <a:spLocks noChangeArrowheads="1"/>
          </p:cNvSpPr>
          <p:nvPr/>
        </p:nvSpPr>
        <p:spPr bwMode="auto">
          <a:xfrm>
            <a:off x="4932363" y="270827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2</a:t>
            </a:r>
          </a:p>
        </p:txBody>
      </p:sp>
      <p:sp>
        <p:nvSpPr>
          <p:cNvPr id="24590" name="Text Box 13">
            <a:extLst>
              <a:ext uri="{FF2B5EF4-FFF2-40B4-BE49-F238E27FC236}">
                <a16:creationId xmlns:a16="http://schemas.microsoft.com/office/drawing/2014/main" id="{E3D42798-7BEC-8C4A-9015-2986B1FA35CC}"/>
              </a:ext>
            </a:extLst>
          </p:cNvPr>
          <p:cNvSpPr txBox="1">
            <a:spLocks noChangeArrowheads="1"/>
          </p:cNvSpPr>
          <p:nvPr/>
        </p:nvSpPr>
        <p:spPr bwMode="auto">
          <a:xfrm>
            <a:off x="3851275" y="6308725"/>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1600" i="1">
                <a:solidFill>
                  <a:schemeClr val="bg1"/>
                </a:solidFill>
                <a:latin typeface="宋体" panose="02010600030101010101" pitchFamily="2" charset="-122"/>
              </a:rPr>
              <a:t>x</a:t>
            </a:r>
            <a:r>
              <a:rPr lang="en-US" altLang="zh-CN" sz="1600" baseline="-25000">
                <a:solidFill>
                  <a:schemeClr val="bg1"/>
                </a:solidFill>
                <a:latin typeface="宋体" panose="02010600030101010101" pitchFamily="2" charset="-122"/>
              </a:rPr>
              <a:t>1</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wipe(left)">
                                      <p:cBhvr>
                                        <p:cTn id="7" dur="500"/>
                                        <p:tgtEl>
                                          <p:spTgt spid="470021"/>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70024"/>
                                        </p:tgtEl>
                                        <p:attrNameLst>
                                          <p:attrName>style.visibility</p:attrName>
                                        </p:attrNameLst>
                                      </p:cBhvr>
                                      <p:to>
                                        <p:strVal val="visible"/>
                                      </p:to>
                                    </p:set>
                                    <p:animEffect transition="in" filter="wipe(left)">
                                      <p:cBhvr>
                                        <p:cTn id="11" dur="500"/>
                                        <p:tgtEl>
                                          <p:spTgt spid="470024"/>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0025"/>
                                        </p:tgtEl>
                                        <p:attrNameLst>
                                          <p:attrName>style.visibility</p:attrName>
                                        </p:attrNameLst>
                                      </p:cBhvr>
                                      <p:to>
                                        <p:strVal val="visible"/>
                                      </p:to>
                                    </p:set>
                                    <p:animEffect transition="in" filter="wipe(left)">
                                      <p:cBhvr>
                                        <p:cTn id="15" dur="500"/>
                                        <p:tgtEl>
                                          <p:spTgt spid="470025"/>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0"/>
                                          </p:stCondLst>
                                        </p:cTn>
                                        <p:tgtEl>
                                          <p:spTgt spid="470027"/>
                                        </p:tgtEl>
                                        <p:attrNameLst>
                                          <p:attrName>style.visibility</p:attrName>
                                        </p:attrNameLst>
                                      </p:cBhvr>
                                      <p:to>
                                        <p:strVal val="visible"/>
                                      </p:to>
                                    </p:set>
                                  </p:childTnLst>
                                </p:cTn>
                              </p:par>
                            </p:childTnLst>
                          </p:cTn>
                        </p:par>
                        <p:par>
                          <p:cTn id="19" fill="hold" nodeType="afterGroup">
                            <p:stCondLst>
                              <p:cond delay="1500"/>
                            </p:stCondLst>
                            <p:childTnLst>
                              <p:par>
                                <p:cTn id="20" presetID="1" presetClass="entr" presetSubtype="0" fill="hold" grpId="0" nodeType="afterEffect">
                                  <p:stCondLst>
                                    <p:cond delay="0"/>
                                  </p:stCondLst>
                                  <p:childTnLst>
                                    <p:set>
                                      <p:cBhvr>
                                        <p:cTn id="21" dur="1" fill="hold">
                                          <p:stCondLst>
                                            <p:cond delay="0"/>
                                          </p:stCondLst>
                                        </p:cTn>
                                        <p:tgtEl>
                                          <p:spTgt spid="470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7" grpId="0"/>
      <p:bldP spid="47002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B7B985FE-06CE-9646-A258-E8540EEDEC9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r>
              <a:rPr lang="en-US" altLang="zh-CN" sz="1800">
                <a:solidFill>
                  <a:srgbClr val="A50021"/>
                </a:solidFill>
                <a:ea typeface="MS PGothic" panose="020B0600070205080204" pitchFamily="34" charset="-128"/>
              </a:rPr>
              <a:t>Char 9 pp. </a:t>
            </a:r>
            <a:fld id="{D48383B5-CE15-3B46-8254-28DA7EF0B190}" type="slidenum">
              <a:rPr lang="en-US" altLang="ja-JP" sz="1800">
                <a:solidFill>
                  <a:srgbClr val="A50021"/>
                </a:solidFill>
                <a:ea typeface="MS PGothic" panose="020B0600070205080204" pitchFamily="34" charset="-128"/>
              </a:rPr>
              <a:pPr algn="r">
                <a:lnSpc>
                  <a:spcPct val="100000"/>
                </a:lnSpc>
                <a:spcBef>
                  <a:spcPct val="0"/>
                </a:spcBef>
                <a:buClrTx/>
                <a:buFontTx/>
                <a:buNone/>
              </a:pPr>
              <a:t>18</a:t>
            </a:fld>
            <a:endParaRPr lang="en-US" altLang="ja-JP" sz="1800">
              <a:solidFill>
                <a:srgbClr val="A50021"/>
              </a:solidFill>
              <a:ea typeface="MS PGothic" panose="020B0600070205080204" pitchFamily="34" charset="-128"/>
            </a:endParaRPr>
          </a:p>
        </p:txBody>
      </p:sp>
      <p:sp>
        <p:nvSpPr>
          <p:cNvPr id="26627" name="Rectangle 2">
            <a:extLst>
              <a:ext uri="{FF2B5EF4-FFF2-40B4-BE49-F238E27FC236}">
                <a16:creationId xmlns:a16="http://schemas.microsoft.com/office/drawing/2014/main" id="{FB1141E8-4649-1A4D-9893-A0F02268C19F}"/>
              </a:ext>
            </a:extLst>
          </p:cNvPr>
          <p:cNvSpPr>
            <a:spLocks noGrp="1" noChangeArrowheads="1"/>
          </p:cNvSpPr>
          <p:nvPr>
            <p:ph type="body" sz="half" idx="1"/>
          </p:nvPr>
        </p:nvSpPr>
        <p:spPr>
          <a:xfrm>
            <a:off x="250825" y="115888"/>
            <a:ext cx="8424863" cy="5400675"/>
          </a:xfrm>
        </p:spPr>
        <p:txBody>
          <a:bodyPr/>
          <a:lstStyle/>
          <a:p>
            <a:pPr eaLnBrk="1" hangingPunct="1"/>
            <a:r>
              <a:rPr lang="zh-CN" altLang="en-US" sz="2600" b="1"/>
              <a:t>在迭代</a:t>
            </a:r>
            <a:r>
              <a:rPr lang="en-US" altLang="zh-CN" sz="2600" b="1"/>
              <a:t>60</a:t>
            </a:r>
            <a:r>
              <a:rPr lang="zh-CN" altLang="en-US" sz="2600" b="1"/>
              <a:t>、</a:t>
            </a:r>
            <a:r>
              <a:rPr lang="en-US" altLang="zh-CN" sz="2600" b="1"/>
              <a:t>80</a:t>
            </a:r>
            <a:r>
              <a:rPr lang="zh-CN" altLang="en-US" sz="2600" b="1"/>
              <a:t>、</a:t>
            </a:r>
            <a:r>
              <a:rPr lang="en-US" altLang="zh-CN" sz="2600" b="1"/>
              <a:t>95</a:t>
            </a:r>
            <a:r>
              <a:rPr lang="zh-CN" altLang="en-US" sz="2600" b="1"/>
              <a:t>、</a:t>
            </a:r>
            <a:r>
              <a:rPr lang="en-US" altLang="zh-CN" sz="2600" b="1"/>
              <a:t>100</a:t>
            </a:r>
            <a:r>
              <a:rPr lang="zh-CN" altLang="en-US" sz="2600" b="1"/>
              <a:t>次时的种群</a:t>
            </a:r>
            <a:endParaRPr lang="zh-CN" altLang="en-US" sz="2600"/>
          </a:p>
        </p:txBody>
      </p:sp>
      <p:pic>
        <p:nvPicPr>
          <p:cNvPr id="471043" name="Picture 3">
            <a:extLst>
              <a:ext uri="{FF2B5EF4-FFF2-40B4-BE49-F238E27FC236}">
                <a16:creationId xmlns:a16="http://schemas.microsoft.com/office/drawing/2014/main" id="{1FD90DD7-6EBE-514C-8EA3-A52DB8633F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412750" y="692150"/>
            <a:ext cx="38719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44" name="Object 4">
            <a:extLst>
              <a:ext uri="{FF2B5EF4-FFF2-40B4-BE49-F238E27FC236}">
                <a16:creationId xmlns:a16="http://schemas.microsoft.com/office/drawing/2014/main" id="{04F08219-D350-4B44-B072-D83CD8E065DA}"/>
              </a:ext>
            </a:extLst>
          </p:cNvPr>
          <p:cNvGraphicFramePr>
            <a:graphicFrameLocks noChangeAspect="1"/>
          </p:cNvGraphicFramePr>
          <p:nvPr/>
        </p:nvGraphicFramePr>
        <p:xfrm>
          <a:off x="930275" y="1625600"/>
          <a:ext cx="3108325" cy="1587500"/>
        </p:xfrm>
        <a:graphic>
          <a:graphicData uri="http://schemas.openxmlformats.org/presentationml/2006/ole">
            <mc:AlternateContent xmlns:mc="http://schemas.openxmlformats.org/markup-compatibility/2006">
              <mc:Choice xmlns:v="urn:schemas-microsoft-com:vml" Requires="v">
                <p:oleObj spid="_x0000_s26681" name="SmartDraw" r:id="rId5" imgW="19202400" imgH="13436600" progId="SmartDraw.2">
                  <p:embed/>
                </p:oleObj>
              </mc:Choice>
              <mc:Fallback>
                <p:oleObj name="SmartDraw" r:id="rId5" imgW="19202400" imgH="13436600" progId="SmartDraw.2">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0275" y="1625600"/>
                        <a:ext cx="3108325" cy="1587500"/>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471045" name="Picture 5">
            <a:extLst>
              <a:ext uri="{FF2B5EF4-FFF2-40B4-BE49-F238E27FC236}">
                <a16:creationId xmlns:a16="http://schemas.microsoft.com/office/drawing/2014/main" id="{15D5A5A4-D57C-4F42-B52F-99B26EE41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412750" y="3778250"/>
            <a:ext cx="3871913"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46" name="Picture 6">
            <a:extLst>
              <a:ext uri="{FF2B5EF4-FFF2-40B4-BE49-F238E27FC236}">
                <a16:creationId xmlns:a16="http://schemas.microsoft.com/office/drawing/2014/main" id="{5BA487CA-B8DF-A342-8312-784D8376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5021263" y="682625"/>
            <a:ext cx="38719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047" name="Picture 7">
            <a:extLst>
              <a:ext uri="{FF2B5EF4-FFF2-40B4-BE49-F238E27FC236}">
                <a16:creationId xmlns:a16="http://schemas.microsoft.com/office/drawing/2014/main" id="{D6F37F79-FCC4-6841-AE1C-854DF0A856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6384" t="30638" r="17513" b="7210"/>
          <a:stretch>
            <a:fillRect/>
          </a:stretch>
        </p:blipFill>
        <p:spPr bwMode="auto">
          <a:xfrm>
            <a:off x="5021263" y="3778250"/>
            <a:ext cx="3871912" cy="3106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048" name="Object 8">
            <a:extLst>
              <a:ext uri="{FF2B5EF4-FFF2-40B4-BE49-F238E27FC236}">
                <a16:creationId xmlns:a16="http://schemas.microsoft.com/office/drawing/2014/main" id="{A5D71467-2E4B-3949-8EE9-5A2E1F51A654}"/>
              </a:ext>
            </a:extLst>
          </p:cNvPr>
          <p:cNvGraphicFramePr>
            <a:graphicFrameLocks noGrp="1" noChangeAspect="1"/>
          </p:cNvGraphicFramePr>
          <p:nvPr>
            <p:ph sz="quarter" idx="3"/>
          </p:nvPr>
        </p:nvGraphicFramePr>
        <p:xfrm>
          <a:off x="2268538" y="5105400"/>
          <a:ext cx="431800" cy="379413"/>
        </p:xfrm>
        <a:graphic>
          <a:graphicData uri="http://schemas.openxmlformats.org/presentationml/2006/ole">
            <mc:AlternateContent xmlns:mc="http://schemas.openxmlformats.org/markup-compatibility/2006">
              <mc:Choice xmlns:v="urn:schemas-microsoft-com:vml" Requires="v">
                <p:oleObj spid="_x0000_s26682" name="SmartDraw" r:id="rId7" imgW="2743200" imgH="2413000" progId="SmartDraw.2">
                  <p:embed/>
                </p:oleObj>
              </mc:Choice>
              <mc:Fallback>
                <p:oleObj name="SmartDraw" r:id="rId7" imgW="2743200" imgH="2413000" progId="SmartDraw.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105400"/>
                        <a:ext cx="431800" cy="379413"/>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49" name="Object 9">
            <a:extLst>
              <a:ext uri="{FF2B5EF4-FFF2-40B4-BE49-F238E27FC236}">
                <a16:creationId xmlns:a16="http://schemas.microsoft.com/office/drawing/2014/main" id="{A3DDAA30-BA03-0840-9652-5D9FDBC9F344}"/>
              </a:ext>
            </a:extLst>
          </p:cNvPr>
          <p:cNvGraphicFramePr>
            <a:graphicFrameLocks noChangeAspect="1"/>
          </p:cNvGraphicFramePr>
          <p:nvPr/>
        </p:nvGraphicFramePr>
        <p:xfrm>
          <a:off x="6659563" y="1858963"/>
          <a:ext cx="1123950" cy="777875"/>
        </p:xfrm>
        <a:graphic>
          <a:graphicData uri="http://schemas.openxmlformats.org/presentationml/2006/ole">
            <mc:AlternateContent xmlns:mc="http://schemas.openxmlformats.org/markup-compatibility/2006">
              <mc:Choice xmlns:v="urn:schemas-microsoft-com:vml" Requires="v">
                <p:oleObj spid="_x0000_s26683" name="SmartDraw" r:id="rId9" imgW="6743700" imgH="4660900" progId="SmartDraw.2">
                  <p:embed/>
                </p:oleObj>
              </mc:Choice>
              <mc:Fallback>
                <p:oleObj name="SmartDraw" r:id="rId9" imgW="6743700" imgH="4660900" progId="SmartDraw.2">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659563" y="1858963"/>
                        <a:ext cx="1123950" cy="77787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71050" name="Object 10">
            <a:extLst>
              <a:ext uri="{FF2B5EF4-FFF2-40B4-BE49-F238E27FC236}">
                <a16:creationId xmlns:a16="http://schemas.microsoft.com/office/drawing/2014/main" id="{0A1BDB9F-3F5F-F24E-9A7E-3B4A1E590892}"/>
              </a:ext>
            </a:extLst>
          </p:cNvPr>
          <p:cNvGraphicFramePr>
            <a:graphicFrameLocks noChangeAspect="1"/>
          </p:cNvGraphicFramePr>
          <p:nvPr/>
        </p:nvGraphicFramePr>
        <p:xfrm>
          <a:off x="6948488" y="5189538"/>
          <a:ext cx="274637" cy="246062"/>
        </p:xfrm>
        <a:graphic>
          <a:graphicData uri="http://schemas.openxmlformats.org/presentationml/2006/ole">
            <mc:AlternateContent xmlns:mc="http://schemas.openxmlformats.org/markup-compatibility/2006">
              <mc:Choice xmlns:v="urn:schemas-microsoft-com:vml" Requires="v">
                <p:oleObj spid="_x0000_s26684" name="SmartDraw" r:id="rId11" imgW="1651000" imgH="1485900" progId="SmartDraw.2">
                  <p:embed/>
                </p:oleObj>
              </mc:Choice>
              <mc:Fallback>
                <p:oleObj name="SmartDraw" r:id="rId11" imgW="1651000" imgH="1485900" progId="SmartDraw.2">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488" y="5189538"/>
                        <a:ext cx="274637" cy="246062"/>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36" name="AutoShape 16">
            <a:hlinkClick r:id="rId13" action="ppaction://hlinksldjump" highlightClick="1"/>
            <a:extLst>
              <a:ext uri="{FF2B5EF4-FFF2-40B4-BE49-F238E27FC236}">
                <a16:creationId xmlns:a16="http://schemas.microsoft.com/office/drawing/2014/main" id="{2DEBE78D-E331-C242-BC7B-A190D99FD61A}"/>
              </a:ext>
            </a:extLst>
          </p:cNvPr>
          <p:cNvSpPr>
            <a:spLocks noChangeArrowheads="1"/>
          </p:cNvSpPr>
          <p:nvPr/>
        </p:nvSpPr>
        <p:spPr bwMode="auto">
          <a:xfrm>
            <a:off x="8712200" y="260350"/>
            <a:ext cx="431800" cy="358775"/>
          </a:xfrm>
          <a:prstGeom prst="actionButtonBackPrevious">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471043"/>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471044"/>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471046"/>
                                        </p:tgtEl>
                                        <p:attrNameLst>
                                          <p:attrName>style.visibility</p:attrName>
                                        </p:attrNameLst>
                                      </p:cBhvr>
                                      <p:to>
                                        <p:strVal val="visible"/>
                                      </p:to>
                                    </p:set>
                                  </p:childTnLst>
                                </p:cTn>
                              </p:par>
                            </p:childTnLst>
                          </p:cTn>
                        </p:par>
                        <p:par>
                          <p:cTn id="14" fill="hold" nodeType="afterGroup">
                            <p:stCondLst>
                              <p:cond delay="0"/>
                            </p:stCondLst>
                            <p:childTnLst>
                              <p:par>
                                <p:cTn id="15" presetID="3" presetClass="entr" presetSubtype="10" fill="hold" nodeType="afterEffect">
                                  <p:stCondLst>
                                    <p:cond delay="0"/>
                                  </p:stCondLst>
                                  <p:childTnLst>
                                    <p:set>
                                      <p:cBhvr>
                                        <p:cTn id="16" dur="1" fill="hold">
                                          <p:stCondLst>
                                            <p:cond delay="0"/>
                                          </p:stCondLst>
                                        </p:cTn>
                                        <p:tgtEl>
                                          <p:spTgt spid="471049"/>
                                        </p:tgtEl>
                                        <p:attrNameLst>
                                          <p:attrName>style.visibility</p:attrName>
                                        </p:attrNameLst>
                                      </p:cBhvr>
                                      <p:to>
                                        <p:strVal val="visible"/>
                                      </p:to>
                                    </p:set>
                                    <p:animEffect transition="in" filter="blinds(horizontal)">
                                      <p:cBhvr>
                                        <p:cTn id="17" dur="500"/>
                                        <p:tgtEl>
                                          <p:spTgt spid="4710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71045"/>
                                        </p:tgtEl>
                                        <p:attrNameLst>
                                          <p:attrName>style.visibility</p:attrName>
                                        </p:attrNameLst>
                                      </p:cBhvr>
                                      <p:to>
                                        <p:strVal val="visible"/>
                                      </p:to>
                                    </p:set>
                                  </p:childTnLst>
                                </p:cTn>
                              </p:par>
                            </p:childTnLst>
                          </p:cTn>
                        </p:par>
                        <p:par>
                          <p:cTn id="22" fill="hold" nodeType="afterGroup">
                            <p:stCondLst>
                              <p:cond delay="0"/>
                            </p:stCondLst>
                            <p:childTnLst>
                              <p:par>
                                <p:cTn id="23" presetID="3" presetClass="entr" presetSubtype="10" fill="hold" nodeType="afterEffect">
                                  <p:stCondLst>
                                    <p:cond delay="0"/>
                                  </p:stCondLst>
                                  <p:childTnLst>
                                    <p:set>
                                      <p:cBhvr>
                                        <p:cTn id="24" dur="1" fill="hold">
                                          <p:stCondLst>
                                            <p:cond delay="0"/>
                                          </p:stCondLst>
                                        </p:cTn>
                                        <p:tgtEl>
                                          <p:spTgt spid="471048"/>
                                        </p:tgtEl>
                                        <p:attrNameLst>
                                          <p:attrName>style.visibility</p:attrName>
                                        </p:attrNameLst>
                                      </p:cBhvr>
                                      <p:to>
                                        <p:strVal val="visible"/>
                                      </p:to>
                                    </p:set>
                                    <p:animEffect transition="in" filter="blinds(horizontal)">
                                      <p:cBhvr>
                                        <p:cTn id="25" dur="500"/>
                                        <p:tgtEl>
                                          <p:spTgt spid="471048"/>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0"/>
                                          </p:stCondLst>
                                        </p:cTn>
                                        <p:tgtEl>
                                          <p:spTgt spid="471047"/>
                                        </p:tgtEl>
                                        <p:attrNameLst>
                                          <p:attrName>style.visibility</p:attrName>
                                        </p:attrNameLst>
                                      </p:cBhvr>
                                      <p:to>
                                        <p:strVal val="visible"/>
                                      </p:to>
                                    </p:set>
                                  </p:childTnLst>
                                </p:cTn>
                              </p:par>
                            </p:childTnLst>
                          </p:cTn>
                        </p:par>
                        <p:par>
                          <p:cTn id="30" fill="hold" nodeType="afterGroup">
                            <p:stCondLst>
                              <p:cond delay="0"/>
                            </p:stCondLst>
                            <p:childTnLst>
                              <p:par>
                                <p:cTn id="31" presetID="22" presetClass="entr" presetSubtype="4" fill="hold" nodeType="afterEffect">
                                  <p:stCondLst>
                                    <p:cond delay="0"/>
                                  </p:stCondLst>
                                  <p:childTnLst>
                                    <p:set>
                                      <p:cBhvr>
                                        <p:cTn id="32" dur="1" fill="hold">
                                          <p:stCondLst>
                                            <p:cond delay="0"/>
                                          </p:stCondLst>
                                        </p:cTn>
                                        <p:tgtEl>
                                          <p:spTgt spid="471050"/>
                                        </p:tgtEl>
                                        <p:attrNameLst>
                                          <p:attrName>style.visibility</p:attrName>
                                        </p:attrNameLst>
                                      </p:cBhvr>
                                      <p:to>
                                        <p:strVal val="visible"/>
                                      </p:to>
                                    </p:set>
                                    <p:animEffect transition="in" filter="wipe(down)">
                                      <p:cBhvr>
                                        <p:cTn id="33" dur="500"/>
                                        <p:tgtEl>
                                          <p:spTgt spid="471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a:extLst>
              <a:ext uri="{FF2B5EF4-FFF2-40B4-BE49-F238E27FC236}">
                <a16:creationId xmlns:a16="http://schemas.microsoft.com/office/drawing/2014/main" id="{E61FADD4-0892-5141-B627-365AE74AEB5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08C4FF9-47C7-3C40-A6DB-56749CA6B83F}" type="slidenum">
              <a:rPr lang="ja-JP" altLang="en-US" sz="1800">
                <a:solidFill>
                  <a:srgbClr val="A50021"/>
                </a:solidFill>
                <a:ea typeface="MS PGothic" panose="020B0600070205080204" pitchFamily="34" charset="-128"/>
              </a:rPr>
              <a:pPr algn="r">
                <a:lnSpc>
                  <a:spcPct val="100000"/>
                </a:lnSpc>
                <a:spcBef>
                  <a:spcPct val="0"/>
                </a:spcBef>
                <a:buClrTx/>
                <a:buFontTx/>
                <a:buNone/>
              </a:pPr>
              <a:t>19</a:t>
            </a:fld>
            <a:endParaRPr lang="en-US" altLang="ja-JP" sz="1800">
              <a:solidFill>
                <a:srgbClr val="A50021"/>
              </a:solidFill>
              <a:ea typeface="MS PGothic" panose="020B0600070205080204" pitchFamily="34" charset="-128"/>
            </a:endParaRPr>
          </a:p>
        </p:txBody>
      </p:sp>
      <p:sp>
        <p:nvSpPr>
          <p:cNvPr id="28675" name="Rectangle 2">
            <a:extLst>
              <a:ext uri="{FF2B5EF4-FFF2-40B4-BE49-F238E27FC236}">
                <a16:creationId xmlns:a16="http://schemas.microsoft.com/office/drawing/2014/main" id="{79776E9A-68FB-0640-86CA-0BFF598A270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28676" name="Rectangle 3">
            <a:extLst>
              <a:ext uri="{FF2B5EF4-FFF2-40B4-BE49-F238E27FC236}">
                <a16:creationId xmlns:a16="http://schemas.microsoft.com/office/drawing/2014/main" id="{0CFD8E4E-0C03-B64D-8E0E-BC45A1E85AC0}"/>
              </a:ext>
            </a:extLst>
          </p:cNvPr>
          <p:cNvSpPr>
            <a:spLocks noGrp="1" noChangeArrowheads="1"/>
          </p:cNvSpPr>
          <p:nvPr>
            <p:ph idx="1"/>
          </p:nvPr>
        </p:nvSpPr>
        <p:spPr>
          <a:xfrm>
            <a:off x="450850" y="762000"/>
            <a:ext cx="8153400" cy="2133600"/>
          </a:xfrm>
        </p:spPr>
        <p:txBody>
          <a:bodyPr/>
          <a:lstStyle/>
          <a:p>
            <a:pPr marL="0" indent="0" eaLnBrk="1" hangingPunct="1">
              <a:buClr>
                <a:schemeClr val="tx1"/>
              </a:buClr>
              <a:buFontTx/>
              <a:buAutoNum type="arabicPeriod"/>
            </a:pPr>
            <a:r>
              <a:rPr lang="en-US" altLang="zh-CN" sz="2800" b="1">
                <a:solidFill>
                  <a:srgbClr val="0000FF"/>
                </a:solidFill>
                <a:latin typeface="Times New Roman" panose="02020603050405020304" pitchFamily="18" charset="0"/>
              </a:rPr>
              <a:t>  </a:t>
            </a:r>
            <a:r>
              <a:rPr lang="zh-CN" altLang="en-US" sz="2800" b="1">
                <a:solidFill>
                  <a:srgbClr val="0000FF"/>
                </a:solidFill>
                <a:latin typeface="Times New Roman" panose="02020603050405020304" pitchFamily="18" charset="0"/>
              </a:rPr>
              <a:t>位串编码</a:t>
            </a:r>
          </a:p>
          <a:p>
            <a:pPr marL="0" indent="0" eaLnBrk="1" hangingPunct="1">
              <a:buClr>
                <a:schemeClr val="tx1"/>
              </a:buClr>
              <a:buFontTx/>
              <a:buNone/>
            </a:pPr>
            <a:endParaRPr lang="zh-CN" altLang="en-US" sz="2800" b="1">
              <a:latin typeface="Times New Roman" panose="02020603050405020304" pitchFamily="18" charset="0"/>
            </a:endParaRP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FCEAF571-2396-6D41-9189-836637C0319C}"/>
              </a:ext>
            </a:extLst>
          </p:cNvPr>
          <p:cNvSpPr txBox="1">
            <a:spLocks noChangeArrowheads="1"/>
          </p:cNvSpPr>
          <p:nvPr/>
        </p:nvSpPr>
        <p:spPr bwMode="auto">
          <a:xfrm>
            <a:off x="395288" y="1628775"/>
            <a:ext cx="4321175" cy="177323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一维染色体编码方法</a:t>
            </a:r>
            <a:r>
              <a:rPr lang="zh-CN" altLang="en-US" sz="2600">
                <a:latin typeface="宋体" panose="02010600030101010101" pitchFamily="2" charset="-122"/>
              </a:rPr>
              <a:t>：将问题空间的参数编码为一维排列的染色体的方法。</a:t>
            </a:r>
          </a:p>
        </p:txBody>
      </p:sp>
      <p:sp>
        <p:nvSpPr>
          <p:cNvPr id="6154" name="Text Box 10">
            <a:extLst>
              <a:ext uri="{FF2B5EF4-FFF2-40B4-BE49-F238E27FC236}">
                <a16:creationId xmlns:a16="http://schemas.microsoft.com/office/drawing/2014/main" id="{92292FF6-3366-6745-A8A3-B17652BF9FCE}"/>
              </a:ext>
            </a:extLst>
          </p:cNvPr>
          <p:cNvSpPr txBox="1">
            <a:spLocks noChangeArrowheads="1"/>
          </p:cNvSpPr>
          <p:nvPr/>
        </p:nvSpPr>
        <p:spPr bwMode="auto">
          <a:xfrm>
            <a:off x="395288" y="4365625"/>
            <a:ext cx="8229600" cy="17684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Times New Roman" panose="02020603050405020304" pitchFamily="18" charset="0"/>
              </a:rPr>
              <a:t>二进制编码</a:t>
            </a:r>
            <a:r>
              <a:rPr lang="zh-CN" altLang="en-US" sz="2600">
                <a:latin typeface="Times New Roman" panose="02020603050405020304" pitchFamily="18" charset="0"/>
              </a:rPr>
              <a:t>：用若干二进制数表示一个个体，将原问题的解空间映射到位串空间 </a:t>
            </a:r>
            <a:r>
              <a:rPr lang="en-US" altLang="zh-CN" sz="2600" i="1">
                <a:latin typeface="Times New Roman" panose="02020603050405020304" pitchFamily="18" charset="0"/>
                <a:cs typeface="Times New Roman" panose="02020603050405020304" pitchFamily="18" charset="0"/>
              </a:rPr>
              <a:t>B</a:t>
            </a:r>
            <a:r>
              <a:rPr lang="en-US" altLang="zh-CN" sz="2600">
                <a:latin typeface="Times New Roman" panose="02020603050405020304" pitchFamily="18" charset="0"/>
                <a:cs typeface="Times New Roman" panose="02020603050405020304" pitchFamily="18" charset="0"/>
              </a:rPr>
              <a:t>={0</a:t>
            </a:r>
            <a:r>
              <a:rPr lang="zh-CN" altLang="en-US" sz="2600">
                <a:latin typeface="Times New Roman" panose="02020603050405020304" pitchFamily="18" charset="0"/>
              </a:rPr>
              <a:t>，</a:t>
            </a:r>
            <a:r>
              <a:rPr lang="en-US" altLang="zh-CN" sz="2600">
                <a:latin typeface="Times New Roman" panose="02020603050405020304" pitchFamily="18" charset="0"/>
                <a:cs typeface="Times New Roman" panose="02020603050405020304" pitchFamily="18" charset="0"/>
              </a:rPr>
              <a:t>1}</a:t>
            </a:r>
            <a:r>
              <a:rPr lang="zh-CN" altLang="en-US" sz="2600">
                <a:latin typeface="Times New Roman" panose="02020603050405020304" pitchFamily="18" charset="0"/>
              </a:rPr>
              <a:t>上，然后在位串空间上进行遗传操作。</a:t>
            </a:r>
            <a:r>
              <a:rPr lang="zh-CN" altLang="en-US" sz="2400">
                <a:latin typeface="Times New Roman" panose="02020603050405020304" pitchFamily="18" charset="0"/>
              </a:rPr>
              <a:t> </a:t>
            </a:r>
          </a:p>
        </p:txBody>
      </p:sp>
      <p:sp>
        <p:nvSpPr>
          <p:cNvPr id="6158" name="Text Box 14">
            <a:extLst>
              <a:ext uri="{FF2B5EF4-FFF2-40B4-BE49-F238E27FC236}">
                <a16:creationId xmlns:a16="http://schemas.microsoft.com/office/drawing/2014/main" id="{7924E0C7-5F0D-0444-9A7B-DFB63D4E4211}"/>
              </a:ext>
            </a:extLst>
          </p:cNvPr>
          <p:cNvSpPr txBox="1">
            <a:spLocks noChangeArrowheads="1"/>
          </p:cNvSpPr>
          <p:nvPr/>
        </p:nvSpPr>
        <p:spPr bwMode="auto">
          <a:xfrm>
            <a:off x="384175" y="3732213"/>
            <a:ext cx="4114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1</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二进制编码</a:t>
            </a:r>
            <a:endParaRPr lang="zh-CN" altLang="en-US" sz="2400">
              <a:solidFill>
                <a:srgbClr val="0000FF"/>
              </a:solidFill>
              <a:latin typeface="Times New Roman" panose="02020603050405020304" pitchFamily="18" charset="0"/>
            </a:endParaRPr>
          </a:p>
        </p:txBody>
      </p:sp>
      <p:pic>
        <p:nvPicPr>
          <p:cNvPr id="28680" name="Picture 6">
            <a:extLst>
              <a:ext uri="{FF2B5EF4-FFF2-40B4-BE49-F238E27FC236}">
                <a16:creationId xmlns:a16="http://schemas.microsoft.com/office/drawing/2014/main" id="{2D55FF2E-5C76-7F4A-9A69-6E6D09EC9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1052513"/>
            <a:ext cx="3313112"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B0CD91E4-2C32-2247-8A46-3B20B33A92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EDC315-2D33-6546-B03E-BDA96695B861}" type="slidenum">
              <a:rPr lang="ja-JP" altLang="en-US" sz="1800">
                <a:solidFill>
                  <a:srgbClr val="A50021"/>
                </a:solidFill>
                <a:ea typeface="MS PGothic" panose="020B0600070205080204" pitchFamily="34" charset="-128"/>
              </a:rPr>
              <a:pPr algn="r">
                <a:lnSpc>
                  <a:spcPct val="100000"/>
                </a:lnSpc>
                <a:spcBef>
                  <a:spcPct val="0"/>
                </a:spcBef>
                <a:buClrTx/>
                <a:buFontTx/>
                <a:buNone/>
              </a:pPr>
              <a:t>2</a:t>
            </a:fld>
            <a:endParaRPr lang="en-US" altLang="ja-JP" sz="1800">
              <a:solidFill>
                <a:srgbClr val="A50021"/>
              </a:solidFill>
              <a:ea typeface="MS PGothic" panose="020B0600070205080204" pitchFamily="34" charset="-128"/>
            </a:endParaRPr>
          </a:p>
        </p:txBody>
      </p:sp>
      <p:sp>
        <p:nvSpPr>
          <p:cNvPr id="6147" name="Rectangle 4">
            <a:extLst>
              <a:ext uri="{FF2B5EF4-FFF2-40B4-BE49-F238E27FC236}">
                <a16:creationId xmlns:a16="http://schemas.microsoft.com/office/drawing/2014/main" id="{B48B041D-DBFA-E244-87DD-C490376C350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207877" name="Rectangle 5">
            <a:extLst>
              <a:ext uri="{FF2B5EF4-FFF2-40B4-BE49-F238E27FC236}">
                <a16:creationId xmlns:a16="http://schemas.microsoft.com/office/drawing/2014/main" id="{FDA36F6D-771E-2649-AAC4-D705EC66DC80}"/>
              </a:ext>
            </a:extLst>
          </p:cNvPr>
          <p:cNvSpPr>
            <a:spLocks noChangeArrowheads="1"/>
          </p:cNvSpPr>
          <p:nvPr/>
        </p:nvSpPr>
        <p:spPr bwMode="auto">
          <a:xfrm>
            <a:off x="179388" y="98107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800" b="1">
                <a:latin typeface="Times New Roman" panose="02020603050405020304" pitchFamily="18" charset="0"/>
                <a:cs typeface="Times New Roman" panose="02020603050405020304" pitchFamily="18" charset="0"/>
              </a:rPr>
              <a:t>受自然界和生物界规律的启迪，人们根据其原理模仿设计了许多求解问题的算法，包括人工神经网络、模糊逻辑、遗传算法、</a:t>
            </a:r>
            <a:r>
              <a:rPr lang="en-US" altLang="en-US" sz="2800" b="1">
                <a:latin typeface="Times New Roman" panose="02020603050405020304" pitchFamily="18" charset="0"/>
                <a:cs typeface="Times New Roman" panose="02020603050405020304" pitchFamily="18" charset="0"/>
              </a:rPr>
              <a:t>DNA</a:t>
            </a:r>
            <a:r>
              <a:rPr lang="zh-CN" altLang="en-US" sz="2800" b="1">
                <a:latin typeface="Times New Roman" panose="02020603050405020304" pitchFamily="18" charset="0"/>
                <a:cs typeface="Times New Roman" panose="02020603050405020304" pitchFamily="18" charset="0"/>
              </a:rPr>
              <a:t>计算、模拟退火算法、禁忌搜索算法、免疫算法、膜计算、量子计算、粒子群优化算法、蚁群算法、人工蜂群算法、人工鱼群算法以及细菌群体优化算法等，这些算法称为智能计算也称为计算智能</a:t>
            </a:r>
            <a:r>
              <a:rPr lang="en-US" altLang="en-US" sz="2800" b="1">
                <a:latin typeface="Times New Roman" panose="02020603050405020304" pitchFamily="18" charset="0"/>
                <a:cs typeface="Times New Roman" panose="02020603050405020304" pitchFamily="18" charset="0"/>
              </a:rPr>
              <a:t>(computational intelligence, CI)</a:t>
            </a:r>
            <a:r>
              <a:rPr lang="zh-CN" altLang="en-US" sz="2800" b="1">
                <a:latin typeface="Times New Roman" panose="02020603050405020304" pitchFamily="18" charset="0"/>
                <a:cs typeface="Times New Roman" panose="02020603050405020304" pitchFamily="18" charset="0"/>
              </a:rPr>
              <a:t>。</a:t>
            </a:r>
            <a:endParaRPr lang="en-US" altLang="zh-CN" sz="2800" b="1">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7877">
                                            <p:txEl>
                                              <p:pRg st="0" end="0"/>
                                            </p:txEl>
                                          </p:spTgt>
                                        </p:tgtEl>
                                        <p:attrNameLst>
                                          <p:attrName>style.visibility</p:attrName>
                                        </p:attrNameLst>
                                      </p:cBhvr>
                                      <p:to>
                                        <p:strVal val="visible"/>
                                      </p:to>
                                    </p:set>
                                    <p:anim calcmode="lin" valueType="num">
                                      <p:cBhvr additive="base">
                                        <p:cTn id="7" dur="500" fill="hold"/>
                                        <p:tgtEl>
                                          <p:spTgt spid="207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07877">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7" grpId="0" build="p" autoUpdateAnimBg="0"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a:extLst>
              <a:ext uri="{FF2B5EF4-FFF2-40B4-BE49-F238E27FC236}">
                <a16:creationId xmlns:a16="http://schemas.microsoft.com/office/drawing/2014/main" id="{4986B1A4-399D-5045-ABAC-CC97828D55E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01B8234-7121-5A4B-B8DF-C23A267DBD05}" type="slidenum">
              <a:rPr lang="ja-JP" altLang="en-US" sz="1800">
                <a:solidFill>
                  <a:srgbClr val="A50021"/>
                </a:solidFill>
                <a:ea typeface="MS PGothic" panose="020B0600070205080204" pitchFamily="34" charset="-128"/>
              </a:rPr>
              <a:pPr algn="r">
                <a:lnSpc>
                  <a:spcPct val="100000"/>
                </a:lnSpc>
                <a:spcBef>
                  <a:spcPct val="0"/>
                </a:spcBef>
                <a:buClrTx/>
                <a:buFontTx/>
                <a:buNone/>
              </a:pPr>
              <a:t>20</a:t>
            </a:fld>
            <a:endParaRPr lang="en-US" altLang="ja-JP" sz="1800">
              <a:solidFill>
                <a:srgbClr val="A50021"/>
              </a:solidFill>
              <a:ea typeface="MS PGothic" panose="020B0600070205080204" pitchFamily="34" charset="-128"/>
            </a:endParaRPr>
          </a:p>
        </p:txBody>
      </p:sp>
      <p:sp>
        <p:nvSpPr>
          <p:cNvPr id="29699" name="Rectangle 2">
            <a:extLst>
              <a:ext uri="{FF2B5EF4-FFF2-40B4-BE49-F238E27FC236}">
                <a16:creationId xmlns:a16="http://schemas.microsoft.com/office/drawing/2014/main" id="{3515DD83-A399-7D40-83BF-5C755283F14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29700" name="Text Box 6">
            <a:extLst>
              <a:ext uri="{FF2B5EF4-FFF2-40B4-BE49-F238E27FC236}">
                <a16:creationId xmlns:a16="http://schemas.microsoft.com/office/drawing/2014/main" id="{C39D7130-17C0-0048-9704-69E1BAB907C3}"/>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29701" name="Text Box 7">
            <a:extLst>
              <a:ext uri="{FF2B5EF4-FFF2-40B4-BE49-F238E27FC236}">
                <a16:creationId xmlns:a16="http://schemas.microsoft.com/office/drawing/2014/main" id="{0BBB596A-9115-5B46-AB7B-EE83CA63BE0F}"/>
              </a:ext>
            </a:extLst>
          </p:cNvPr>
          <p:cNvSpPr txBox="1">
            <a:spLocks noChangeArrowheads="1"/>
          </p:cNvSpPr>
          <p:nvPr/>
        </p:nvSpPr>
        <p:spPr bwMode="auto">
          <a:xfrm>
            <a:off x="250825" y="692150"/>
            <a:ext cx="41148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en-US" altLang="zh-CN" sz="2800" b="1">
                <a:latin typeface="Times New Roman" panose="02020603050405020304" pitchFamily="18" charset="0"/>
              </a:rPr>
              <a:t>(1) </a:t>
            </a:r>
            <a:r>
              <a:rPr lang="zh-CN" altLang="en-US" sz="2800" b="1">
                <a:latin typeface="Times New Roman" panose="02020603050405020304" pitchFamily="18" charset="0"/>
              </a:rPr>
              <a:t>二进制编码</a:t>
            </a:r>
            <a:r>
              <a:rPr lang="zh-CN" altLang="en-US" sz="2800" b="1">
                <a:latin typeface="宋体" panose="02010600030101010101" pitchFamily="2" charset="-122"/>
              </a:rPr>
              <a:t>（续）</a:t>
            </a:r>
            <a:endParaRPr lang="zh-CN" altLang="en-US" sz="2400">
              <a:solidFill>
                <a:schemeClr val="bg1"/>
              </a:solidFill>
              <a:latin typeface="宋体" panose="02010600030101010101" pitchFamily="2" charset="-122"/>
            </a:endParaRPr>
          </a:p>
        </p:txBody>
      </p:sp>
      <p:sp>
        <p:nvSpPr>
          <p:cNvPr id="139273" name="Text Box 9">
            <a:extLst>
              <a:ext uri="{FF2B5EF4-FFF2-40B4-BE49-F238E27FC236}">
                <a16:creationId xmlns:a16="http://schemas.microsoft.com/office/drawing/2014/main" id="{B5CB0E04-4303-C349-8AB1-8083548122D7}"/>
              </a:ext>
            </a:extLst>
          </p:cNvPr>
          <p:cNvSpPr txBox="1">
            <a:spLocks noChangeArrowheads="1"/>
          </p:cNvSpPr>
          <p:nvPr/>
        </p:nvSpPr>
        <p:spPr bwMode="auto">
          <a:xfrm>
            <a:off x="304800" y="1435100"/>
            <a:ext cx="8534400" cy="14954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Tx/>
              <a:buFontTx/>
              <a:buNone/>
            </a:pPr>
            <a:r>
              <a:rPr lang="en-US" altLang="zh-CN" sz="2400" b="1">
                <a:solidFill>
                  <a:srgbClr val="FF3300"/>
                </a:solidFill>
              </a:rPr>
              <a:t>●</a:t>
            </a:r>
            <a:r>
              <a:rPr lang="zh-CN" altLang="en-US" sz="2400" b="1">
                <a:solidFill>
                  <a:srgbClr val="0000FF"/>
                </a:solidFill>
                <a:latin typeface="宋体" panose="02010600030101010101" pitchFamily="2" charset="-122"/>
              </a:rPr>
              <a:t>优点</a:t>
            </a:r>
            <a:r>
              <a:rPr lang="zh-CN" altLang="en-US" sz="2400">
                <a:solidFill>
                  <a:srgbClr val="0000FF"/>
                </a:solidFill>
                <a:latin typeface="宋体" panose="02010600030101010101" pitchFamily="2" charset="-122"/>
              </a:rPr>
              <a:t>：</a:t>
            </a:r>
          </a:p>
          <a:p>
            <a:pPr eaLnBrk="1" hangingPunct="1">
              <a:buClrTx/>
              <a:buFontTx/>
              <a:buNone/>
            </a:pPr>
            <a:r>
              <a:rPr lang="zh-CN" altLang="en-US" sz="2400">
                <a:latin typeface="宋体" panose="02010600030101010101" pitchFamily="2" charset="-122"/>
              </a:rPr>
              <a:t>类似于生物染色体的组成，算法易于用生物遗传理论解释，遗传操作如交叉、变异等易实现；算法处理的模式数最多。 </a:t>
            </a:r>
          </a:p>
        </p:txBody>
      </p:sp>
      <p:sp>
        <p:nvSpPr>
          <p:cNvPr id="139274" name="Text Box 10">
            <a:extLst>
              <a:ext uri="{FF2B5EF4-FFF2-40B4-BE49-F238E27FC236}">
                <a16:creationId xmlns:a16="http://schemas.microsoft.com/office/drawing/2014/main" id="{1EAF6847-36A2-BB40-8A2E-3D98C74A00F7}"/>
              </a:ext>
            </a:extLst>
          </p:cNvPr>
          <p:cNvSpPr txBox="1">
            <a:spLocks noChangeArrowheads="1"/>
          </p:cNvSpPr>
          <p:nvPr/>
        </p:nvSpPr>
        <p:spPr bwMode="auto">
          <a:xfrm>
            <a:off x="304800" y="3284538"/>
            <a:ext cx="8534400" cy="31083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en-US" altLang="zh-CN" sz="2400" b="1">
                <a:solidFill>
                  <a:srgbClr val="FF3300"/>
                </a:solidFill>
              </a:rPr>
              <a:t>●</a:t>
            </a:r>
            <a:r>
              <a:rPr lang="zh-CN" altLang="en-US" sz="2400" b="1">
                <a:solidFill>
                  <a:srgbClr val="0000FF"/>
                </a:solidFill>
                <a:latin typeface="宋体" panose="02010600030101010101" pitchFamily="2" charset="-122"/>
              </a:rPr>
              <a:t>缺点：</a:t>
            </a:r>
            <a:endParaRPr lang="zh-CN" altLang="en-US" sz="2400" b="1">
              <a:solidFill>
                <a:srgbClr val="0000FF"/>
              </a:solidFill>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① 相邻整数的二进制编码可能具有较大的</a:t>
            </a:r>
            <a:r>
              <a:rPr lang="en-US" altLang="zh-CN" sz="2400">
                <a:latin typeface="Times New Roman" panose="02020603050405020304" pitchFamily="18" charset="0"/>
                <a:cs typeface="Times New Roman" panose="02020603050405020304" pitchFamily="18" charset="0"/>
              </a:rPr>
              <a:t>Hamming</a:t>
            </a:r>
            <a:r>
              <a:rPr lang="zh-CN" altLang="en-US" sz="2400">
                <a:latin typeface="Times New Roman" panose="02020603050405020304" pitchFamily="18" charset="0"/>
              </a:rPr>
              <a:t>距离，降低了遗传算子的搜索效率。</a:t>
            </a:r>
            <a:r>
              <a:rPr lang="zh-CN" altLang="en-US" sz="2400">
                <a:latin typeface="Times New Roman" panose="02020603050405020304" pitchFamily="18" charset="0"/>
                <a:cs typeface="Times New Roman" panose="02020603050405020304" pitchFamily="18" charset="0"/>
              </a:rPr>
              <a:t> </a:t>
            </a:r>
          </a:p>
          <a:p>
            <a:pPr eaLnBrk="1" hangingPunct="1">
              <a:lnSpc>
                <a:spcPct val="100000"/>
              </a:lnSpc>
              <a:spcBef>
                <a:spcPct val="50000"/>
              </a:spcBef>
              <a:buClrTx/>
              <a:buFontTx/>
              <a:buNone/>
            </a:pPr>
            <a:r>
              <a:rPr lang="zh-CN" altLang="en-US" sz="2400">
                <a:latin typeface="Times New Roman" panose="02020603050405020304" pitchFamily="18" charset="0"/>
                <a:cs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15</a:t>
            </a:r>
            <a:r>
              <a:rPr lang="zh-CN" altLang="en-US" sz="2400">
                <a:solidFill>
                  <a:schemeClr val="accent2"/>
                </a:solidFill>
                <a:latin typeface="Times New Roman" panose="02020603050405020304" pitchFamily="18" charset="0"/>
              </a:rPr>
              <a:t>：</a:t>
            </a:r>
            <a:r>
              <a:rPr lang="en-US" altLang="zh-CN" sz="2400">
                <a:solidFill>
                  <a:schemeClr val="accent2"/>
                </a:solidFill>
                <a:latin typeface="Times New Roman" panose="02020603050405020304" pitchFamily="18" charset="0"/>
                <a:cs typeface="Times New Roman" panose="02020603050405020304" pitchFamily="18" charset="0"/>
              </a:rPr>
              <a:t>01111</a:t>
            </a:r>
            <a:r>
              <a:rPr lang="en-US" altLang="zh-CN" sz="2400">
                <a:solidFill>
                  <a:schemeClr val="accent2"/>
                </a:solidFill>
                <a:latin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16</a:t>
            </a:r>
            <a:r>
              <a:rPr lang="zh-CN" altLang="en-US" sz="2400">
                <a:solidFill>
                  <a:schemeClr val="accent2"/>
                </a:solidFill>
                <a:latin typeface="Times New Roman" panose="02020603050405020304" pitchFamily="18" charset="0"/>
              </a:rPr>
              <a:t>： </a:t>
            </a:r>
            <a:r>
              <a:rPr lang="en-US" altLang="zh-CN" sz="2400">
                <a:solidFill>
                  <a:schemeClr val="accent2"/>
                </a:solidFill>
                <a:latin typeface="Times New Roman" panose="02020603050405020304" pitchFamily="18" charset="0"/>
                <a:cs typeface="Times New Roman" panose="02020603050405020304" pitchFamily="18" charset="0"/>
              </a:rPr>
              <a:t>10000</a:t>
            </a:r>
          </a:p>
          <a:p>
            <a:pPr eaLnBrk="1" hangingPunct="1">
              <a:lnSpc>
                <a:spcPct val="100000"/>
              </a:lnSpc>
              <a:spcBef>
                <a:spcPct val="50000"/>
              </a:spcBef>
              <a:buClrTx/>
              <a:buFontTx/>
              <a:buNone/>
            </a:pPr>
            <a:r>
              <a:rPr lang="en-US" altLang="zh-CN" sz="2400">
                <a:latin typeface="Times New Roman" panose="02020603050405020304" pitchFamily="18" charset="0"/>
              </a:rPr>
              <a:t>② </a:t>
            </a:r>
            <a:r>
              <a:rPr lang="zh-CN" altLang="en-US" sz="2400">
                <a:latin typeface="Times New Roman" panose="02020603050405020304" pitchFamily="18" charset="0"/>
              </a:rPr>
              <a:t>要先给出求解的精度。</a:t>
            </a:r>
            <a:endParaRPr lang="zh-CN" altLang="en-US"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③ 求解高维优化问题的二进制编码串长，算法的搜索效率低。</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9273"/>
                                        </p:tgtEl>
                                        <p:attrNameLst>
                                          <p:attrName>style.visibility</p:attrName>
                                        </p:attrNameLst>
                                      </p:cBhvr>
                                      <p:to>
                                        <p:strVal val="visible"/>
                                      </p:to>
                                    </p:set>
                                    <p:anim calcmode="lin" valueType="num">
                                      <p:cBhvr additive="base">
                                        <p:cTn id="7" dur="500" fill="hold"/>
                                        <p:tgtEl>
                                          <p:spTgt spid="139273"/>
                                        </p:tgtEl>
                                        <p:attrNameLst>
                                          <p:attrName>ppt_x</p:attrName>
                                        </p:attrNameLst>
                                      </p:cBhvr>
                                      <p:tavLst>
                                        <p:tav tm="0">
                                          <p:val>
                                            <p:strVal val="0-#ppt_w/2"/>
                                          </p:val>
                                        </p:tav>
                                        <p:tav tm="100000">
                                          <p:val>
                                            <p:strVal val="#ppt_x"/>
                                          </p:val>
                                        </p:tav>
                                      </p:tavLst>
                                    </p:anim>
                                    <p:anim calcmode="lin" valueType="num">
                                      <p:cBhvr additive="base">
                                        <p:cTn id="8" dur="500" fill="hold"/>
                                        <p:tgtEl>
                                          <p:spTgt spid="1392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6" presetClass="entr" presetSubtype="42" fill="hold" grpId="0" nodeType="clickEffect">
                                  <p:stCondLst>
                                    <p:cond delay="0"/>
                                  </p:stCondLst>
                                  <p:childTnLst>
                                    <p:set>
                                      <p:cBhvr>
                                        <p:cTn id="12" dur="1" fill="hold">
                                          <p:stCondLst>
                                            <p:cond delay="0"/>
                                          </p:stCondLst>
                                        </p:cTn>
                                        <p:tgtEl>
                                          <p:spTgt spid="139274"/>
                                        </p:tgtEl>
                                        <p:attrNameLst>
                                          <p:attrName>style.visibility</p:attrName>
                                        </p:attrNameLst>
                                      </p:cBhvr>
                                      <p:to>
                                        <p:strVal val="visible"/>
                                      </p:to>
                                    </p:set>
                                    <p:animEffect transition="in" filter="barn(outHorizontal)">
                                      <p:cBhvr>
                                        <p:cTn id="13" dur="500"/>
                                        <p:tgtEl>
                                          <p:spTgt spid="1392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73" grpId="0" animBg="1" autoUpdateAnimBg="0"/>
      <p:bldP spid="139274"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a:extLst>
              <a:ext uri="{FF2B5EF4-FFF2-40B4-BE49-F238E27FC236}">
                <a16:creationId xmlns:a16="http://schemas.microsoft.com/office/drawing/2014/main" id="{2DEEAEBC-5E1E-7A48-8AD3-ECE96AEA62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52BBE40-1C6B-5044-8CCD-FBAAB3ABA071}" type="slidenum">
              <a:rPr lang="ja-JP" altLang="en-US" sz="1800">
                <a:solidFill>
                  <a:srgbClr val="A50021"/>
                </a:solidFill>
                <a:ea typeface="MS PGothic" panose="020B0600070205080204" pitchFamily="34" charset="-128"/>
              </a:rPr>
              <a:pPr algn="r">
                <a:lnSpc>
                  <a:spcPct val="100000"/>
                </a:lnSpc>
                <a:spcBef>
                  <a:spcPct val="0"/>
                </a:spcBef>
                <a:buClrTx/>
                <a:buFontTx/>
                <a:buNone/>
              </a:pPr>
              <a:t>21</a:t>
            </a:fld>
            <a:endParaRPr lang="en-US" altLang="ja-JP" sz="1800">
              <a:solidFill>
                <a:srgbClr val="A50021"/>
              </a:solidFill>
              <a:ea typeface="MS PGothic" panose="020B0600070205080204" pitchFamily="34" charset="-128"/>
            </a:endParaRPr>
          </a:p>
        </p:txBody>
      </p:sp>
      <p:sp>
        <p:nvSpPr>
          <p:cNvPr id="30723" name="Rectangle 2">
            <a:extLst>
              <a:ext uri="{FF2B5EF4-FFF2-40B4-BE49-F238E27FC236}">
                <a16:creationId xmlns:a16="http://schemas.microsoft.com/office/drawing/2014/main" id="{0F10B4F8-6AFD-D448-BB6E-434BCC4CF27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30724" name="Rectangle 3">
            <a:extLst>
              <a:ext uri="{FF2B5EF4-FFF2-40B4-BE49-F238E27FC236}">
                <a16:creationId xmlns:a16="http://schemas.microsoft.com/office/drawing/2014/main" id="{C95A65E1-C951-C54E-B8A6-3E79D2F1DDE3}"/>
              </a:ext>
            </a:extLst>
          </p:cNvPr>
          <p:cNvSpPr>
            <a:spLocks noGrp="1" noChangeArrowheads="1"/>
          </p:cNvSpPr>
          <p:nvPr>
            <p:ph idx="1"/>
          </p:nvPr>
        </p:nvSpPr>
        <p:spPr>
          <a:xfrm>
            <a:off x="304800" y="762000"/>
            <a:ext cx="7772400" cy="2133600"/>
          </a:xfrm>
        </p:spPr>
        <p:txBody>
          <a:bodyPr/>
          <a:lstStyle/>
          <a:p>
            <a:pPr marL="0" indent="0" eaLnBrk="1" hangingPunct="1">
              <a:spcBef>
                <a:spcPct val="50000"/>
              </a:spcBef>
              <a:buClr>
                <a:schemeClr val="tx1"/>
              </a:buClr>
              <a:buFontTx/>
              <a:buAutoNum type="arabicPeriod"/>
            </a:pPr>
            <a:r>
              <a:rPr lang="en-US" altLang="zh-CN" sz="2800" b="1">
                <a:latin typeface="Times New Roman" panose="02020603050405020304" pitchFamily="18" charset="0"/>
              </a:rPr>
              <a:t>  </a:t>
            </a:r>
            <a:r>
              <a:rPr lang="zh-CN" altLang="en-US" sz="2800" b="1">
                <a:latin typeface="Times New Roman" panose="02020603050405020304" pitchFamily="18" charset="0"/>
              </a:rPr>
              <a:t>位串编码</a:t>
            </a:r>
          </a:p>
          <a:p>
            <a:pPr marL="0" indent="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en-US" altLang="zh-CN" sz="2800" b="1">
                <a:solidFill>
                  <a:srgbClr val="0000FF"/>
                </a:solidFill>
                <a:latin typeface="Times New Roman" panose="02020603050405020304" pitchFamily="18" charset="0"/>
              </a:rPr>
              <a:t>Gray </a:t>
            </a:r>
            <a:r>
              <a:rPr lang="zh-CN" altLang="en-US" sz="2800" b="1">
                <a:solidFill>
                  <a:srgbClr val="0000FF"/>
                </a:solidFill>
                <a:latin typeface="Times New Roman" panose="02020603050405020304" pitchFamily="18" charset="0"/>
              </a:rPr>
              <a:t>编码</a:t>
            </a:r>
          </a:p>
        </p:txBody>
      </p:sp>
      <p:sp>
        <p:nvSpPr>
          <p:cNvPr id="136196" name="Text Box 4">
            <a:extLst>
              <a:ext uri="{FF2B5EF4-FFF2-40B4-BE49-F238E27FC236}">
                <a16:creationId xmlns:a16="http://schemas.microsoft.com/office/drawing/2014/main" id="{A6FD757E-DCC6-694A-9540-A840DF4C05DD}"/>
              </a:ext>
            </a:extLst>
          </p:cNvPr>
          <p:cNvSpPr txBox="1">
            <a:spLocks noChangeArrowheads="1"/>
          </p:cNvSpPr>
          <p:nvPr/>
        </p:nvSpPr>
        <p:spPr bwMode="auto">
          <a:xfrm>
            <a:off x="323850" y="2362200"/>
            <a:ext cx="8458200" cy="4667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2400">
                <a:latin typeface="Times New Roman" panose="02020603050405020304" pitchFamily="18" charset="0"/>
                <a:cs typeface="Times New Roman" panose="02020603050405020304" pitchFamily="18" charset="0"/>
              </a:rPr>
              <a:t>Gray</a:t>
            </a:r>
            <a:r>
              <a:rPr lang="zh-CN" altLang="en-US" sz="2400">
                <a:latin typeface="宋体" panose="02010600030101010101" pitchFamily="2" charset="-122"/>
              </a:rPr>
              <a:t>编码</a:t>
            </a:r>
            <a:r>
              <a:rPr lang="en-US" altLang="zh-CN" sz="2400">
                <a:latin typeface="宋体" panose="02010600030101010101" pitchFamily="2" charset="-122"/>
              </a:rPr>
              <a:t>:</a:t>
            </a:r>
            <a:r>
              <a:rPr lang="zh-CN" altLang="en-US" sz="2400">
                <a:latin typeface="宋体" panose="02010600030101010101" pitchFamily="2" charset="-122"/>
              </a:rPr>
              <a:t>将二进制编码通过一个变换进行转换得到的编码。 </a:t>
            </a:r>
          </a:p>
        </p:txBody>
      </p:sp>
      <p:sp>
        <p:nvSpPr>
          <p:cNvPr id="30726" name="Rectangle 7">
            <a:extLst>
              <a:ext uri="{FF2B5EF4-FFF2-40B4-BE49-F238E27FC236}">
                <a16:creationId xmlns:a16="http://schemas.microsoft.com/office/drawing/2014/main" id="{C10C30B4-8973-AE44-B4AC-BBD95F80B29F}"/>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27" name="Rectangle 10">
            <a:extLst>
              <a:ext uri="{FF2B5EF4-FFF2-40B4-BE49-F238E27FC236}">
                <a16:creationId xmlns:a16="http://schemas.microsoft.com/office/drawing/2014/main" id="{615821A9-17C2-BE43-AD52-4BE84C24037A}"/>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28" name="Rectangle 13">
            <a:extLst>
              <a:ext uri="{FF2B5EF4-FFF2-40B4-BE49-F238E27FC236}">
                <a16:creationId xmlns:a16="http://schemas.microsoft.com/office/drawing/2014/main" id="{9B904E66-C5C7-2343-A7EF-106E75AF9FCE}"/>
              </a:ext>
            </a:extLst>
          </p:cNvPr>
          <p:cNvSpPr>
            <a:spLocks noChangeArrowheads="1"/>
          </p:cNvSpPr>
          <p:nvPr/>
        </p:nvSpPr>
        <p:spPr bwMode="auto">
          <a:xfrm>
            <a:off x="411003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8">
            <a:extLst>
              <a:ext uri="{FF2B5EF4-FFF2-40B4-BE49-F238E27FC236}">
                <a16:creationId xmlns:a16="http://schemas.microsoft.com/office/drawing/2014/main" id="{63CBD5BF-FEF9-1B4B-8B0C-D1674484B58D}"/>
              </a:ext>
            </a:extLst>
          </p:cNvPr>
          <p:cNvGrpSpPr>
            <a:grpSpLocks/>
          </p:cNvGrpSpPr>
          <p:nvPr/>
        </p:nvGrpSpPr>
        <p:grpSpPr bwMode="auto">
          <a:xfrm>
            <a:off x="304800" y="3124200"/>
            <a:ext cx="8534400" cy="2895600"/>
            <a:chOff x="240" y="1776"/>
            <a:chExt cx="4992" cy="1824"/>
          </a:xfrm>
        </p:grpSpPr>
        <p:sp>
          <p:nvSpPr>
            <p:cNvPr id="30730" name="Rectangle 17">
              <a:extLst>
                <a:ext uri="{FF2B5EF4-FFF2-40B4-BE49-F238E27FC236}">
                  <a16:creationId xmlns:a16="http://schemas.microsoft.com/office/drawing/2014/main" id="{FBD7EEA2-D4D7-7246-80EC-18D9538B9276}"/>
                </a:ext>
              </a:extLst>
            </p:cNvPr>
            <p:cNvSpPr>
              <a:spLocks noChangeArrowheads="1"/>
            </p:cNvSpPr>
            <p:nvPr/>
          </p:nvSpPr>
          <p:spPr bwMode="auto">
            <a:xfrm>
              <a:off x="288" y="1776"/>
              <a:ext cx="4944" cy="1824"/>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31" name="Text Box 5">
              <a:extLst>
                <a:ext uri="{FF2B5EF4-FFF2-40B4-BE49-F238E27FC236}">
                  <a16:creationId xmlns:a16="http://schemas.microsoft.com/office/drawing/2014/main" id="{4ABFB35A-452D-E549-B62B-93B4445DDC66}"/>
                </a:ext>
              </a:extLst>
            </p:cNvPr>
            <p:cNvSpPr txBox="1">
              <a:spLocks noChangeArrowheads="1"/>
            </p:cNvSpPr>
            <p:nvPr/>
          </p:nvSpPr>
          <p:spPr bwMode="auto">
            <a:xfrm>
              <a:off x="240" y="1824"/>
              <a:ext cx="10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二进制串 </a:t>
              </a:r>
            </a:p>
          </p:txBody>
        </p:sp>
        <p:graphicFrame>
          <p:nvGraphicFramePr>
            <p:cNvPr id="30732" name="Object 6">
              <a:extLst>
                <a:ext uri="{FF2B5EF4-FFF2-40B4-BE49-F238E27FC236}">
                  <a16:creationId xmlns:a16="http://schemas.microsoft.com/office/drawing/2014/main" id="{DA8C9921-92FD-EB40-ABC9-ED5E0F9A3127}"/>
                </a:ext>
              </a:extLst>
            </p:cNvPr>
            <p:cNvGraphicFramePr>
              <a:graphicFrameLocks noChangeAspect="1"/>
            </p:cNvGraphicFramePr>
            <p:nvPr/>
          </p:nvGraphicFramePr>
          <p:xfrm>
            <a:off x="1296" y="1809"/>
            <a:ext cx="1120" cy="303"/>
          </p:xfrm>
          <a:graphic>
            <a:graphicData uri="http://schemas.openxmlformats.org/presentationml/2006/ole">
              <mc:AlternateContent xmlns:mc="http://schemas.openxmlformats.org/markup-compatibility/2006">
                <mc:Choice xmlns:v="urn:schemas-microsoft-com:vml" Requires="v">
                  <p:oleObj spid="_x0000_s30783" name="Equation" r:id="rId3" imgW="19596100" imgH="5270500" progId="Equation.3">
                    <p:embed/>
                  </p:oleObj>
                </mc:Choice>
                <mc:Fallback>
                  <p:oleObj name="Equation" r:id="rId3" imgW="19596100" imgH="5270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1809"/>
                          <a:ext cx="1120"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3" name="Rectangle 8">
              <a:extLst>
                <a:ext uri="{FF2B5EF4-FFF2-40B4-BE49-F238E27FC236}">
                  <a16:creationId xmlns:a16="http://schemas.microsoft.com/office/drawing/2014/main" id="{3B0896D2-3A88-3E45-A30D-EC07FDBCF9F6}"/>
                </a:ext>
              </a:extLst>
            </p:cNvPr>
            <p:cNvSpPr>
              <a:spLocks noChangeArrowheads="1"/>
            </p:cNvSpPr>
            <p:nvPr/>
          </p:nvSpPr>
          <p:spPr bwMode="auto">
            <a:xfrm>
              <a:off x="2928" y="1824"/>
              <a:ext cx="16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Times New Roman" panose="02020603050405020304" pitchFamily="18" charset="0"/>
                  <a:cs typeface="Times New Roman" panose="02020603050405020304" pitchFamily="18" charset="0"/>
                  <a:sym typeface="Wingdings" pitchFamily="2" charset="2"/>
                </a:rPr>
                <a:t>  </a:t>
              </a:r>
              <a:r>
                <a:rPr kumimoji="1" lang="en-US" altLang="zh-CN" sz="2400">
                  <a:latin typeface="Times New Roman" panose="02020603050405020304" pitchFamily="18" charset="0"/>
                  <a:cs typeface="Times New Roman" panose="02020603050405020304" pitchFamily="18" charset="0"/>
                </a:rPr>
                <a:t>Gray</a:t>
              </a:r>
              <a:r>
                <a:rPr kumimoji="1" lang="en-US" altLang="zh-CN" sz="2400">
                  <a:latin typeface="宋体" panose="02010600030101010101" pitchFamily="2" charset="-122"/>
                </a:rPr>
                <a:t> </a:t>
              </a:r>
              <a:endParaRPr kumimoji="1" lang="en-US" altLang="zh-CN" sz="2400">
                <a:latin typeface="Times New Roman" panose="02020603050405020304" pitchFamily="18" charset="0"/>
              </a:endParaRPr>
            </a:p>
          </p:txBody>
        </p:sp>
        <p:graphicFrame>
          <p:nvGraphicFramePr>
            <p:cNvPr id="30734" name="Object 9">
              <a:extLst>
                <a:ext uri="{FF2B5EF4-FFF2-40B4-BE49-F238E27FC236}">
                  <a16:creationId xmlns:a16="http://schemas.microsoft.com/office/drawing/2014/main" id="{9B054EC2-59FB-5146-8902-2A361F93F552}"/>
                </a:ext>
              </a:extLst>
            </p:cNvPr>
            <p:cNvGraphicFramePr>
              <a:graphicFrameLocks noChangeAspect="1"/>
            </p:cNvGraphicFramePr>
            <p:nvPr/>
          </p:nvGraphicFramePr>
          <p:xfrm>
            <a:off x="3612" y="1806"/>
            <a:ext cx="1044" cy="306"/>
          </p:xfrm>
          <a:graphic>
            <a:graphicData uri="http://schemas.openxmlformats.org/presentationml/2006/ole">
              <mc:AlternateContent xmlns:mc="http://schemas.openxmlformats.org/markup-compatibility/2006">
                <mc:Choice xmlns:v="urn:schemas-microsoft-com:vml" Requires="v">
                  <p:oleObj spid="_x0000_s30784" name="Equation" r:id="rId5" imgW="17843500" imgH="5270500" progId="Equation.3">
                    <p:embed/>
                  </p:oleObj>
                </mc:Choice>
                <mc:Fallback>
                  <p:oleObj name="Equation" r:id="rId5" imgW="17843500" imgH="5270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2" y="1806"/>
                          <a:ext cx="104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5" name="Rectangle 11">
              <a:extLst>
                <a:ext uri="{FF2B5EF4-FFF2-40B4-BE49-F238E27FC236}">
                  <a16:creationId xmlns:a16="http://schemas.microsoft.com/office/drawing/2014/main" id="{1FA69BF9-2666-8548-9558-F7F1FFDC6A11}"/>
                </a:ext>
              </a:extLst>
            </p:cNvPr>
            <p:cNvSpPr>
              <a:spLocks noChangeArrowheads="1"/>
            </p:cNvSpPr>
            <p:nvPr/>
          </p:nvSpPr>
          <p:spPr bwMode="auto">
            <a:xfrm>
              <a:off x="336" y="23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400">
                  <a:latin typeface="宋体" panose="02010600030101010101" pitchFamily="2" charset="-122"/>
                </a:rPr>
                <a:t>二进制编码 </a:t>
              </a:r>
              <a:r>
                <a:rPr kumimoji="1" lang="zh-CN" altLang="en-US" sz="2400">
                  <a:latin typeface="宋体" panose="02010600030101010101" pitchFamily="2" charset="-122"/>
                  <a:sym typeface="Wingdings" pitchFamily="2" charset="2"/>
                </a:rPr>
                <a:t> </a:t>
              </a:r>
              <a:r>
                <a:rPr kumimoji="1" lang="en-US" altLang="zh-CN" sz="2400">
                  <a:latin typeface="Times New Roman" panose="02020603050405020304" pitchFamily="18" charset="0"/>
                  <a:cs typeface="Times New Roman" panose="02020603050405020304" pitchFamily="18" charset="0"/>
                </a:rPr>
                <a:t>Gray</a:t>
              </a:r>
              <a:r>
                <a:rPr kumimoji="1" lang="zh-CN" altLang="en-US" sz="2400">
                  <a:latin typeface="宋体" panose="02010600030101010101" pitchFamily="2" charset="-122"/>
                </a:rPr>
                <a:t>编码</a:t>
              </a:r>
              <a:endParaRPr kumimoji="1" lang="zh-CN" altLang="en-US" sz="2400">
                <a:latin typeface="Times New Roman" panose="02020603050405020304" pitchFamily="18" charset="0"/>
              </a:endParaRPr>
            </a:p>
          </p:txBody>
        </p:sp>
        <p:graphicFrame>
          <p:nvGraphicFramePr>
            <p:cNvPr id="30736" name="Object 12">
              <a:extLst>
                <a:ext uri="{FF2B5EF4-FFF2-40B4-BE49-F238E27FC236}">
                  <a16:creationId xmlns:a16="http://schemas.microsoft.com/office/drawing/2014/main" id="{BCB6ECA5-68C7-7A4C-A159-3A4DC84BE6EE}"/>
                </a:ext>
              </a:extLst>
            </p:cNvPr>
            <p:cNvGraphicFramePr>
              <a:graphicFrameLocks noChangeAspect="1"/>
            </p:cNvGraphicFramePr>
            <p:nvPr/>
          </p:nvGraphicFramePr>
          <p:xfrm>
            <a:off x="584" y="2785"/>
            <a:ext cx="1672" cy="623"/>
          </p:xfrm>
          <a:graphic>
            <a:graphicData uri="http://schemas.openxmlformats.org/presentationml/2006/ole">
              <mc:AlternateContent xmlns:mc="http://schemas.openxmlformats.org/markup-compatibility/2006">
                <mc:Choice xmlns:v="urn:schemas-microsoft-com:vml" Requires="v">
                  <p:oleObj spid="_x0000_s30785" name="Equation" r:id="rId7" imgW="29845000" imgH="11112500" progId="Equation.3">
                    <p:embed/>
                  </p:oleObj>
                </mc:Choice>
                <mc:Fallback>
                  <p:oleObj name="Equation" r:id="rId7" imgW="29845000" imgH="111125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 y="2785"/>
                          <a:ext cx="1672" cy="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37" name="Rectangle 14">
              <a:extLst>
                <a:ext uri="{FF2B5EF4-FFF2-40B4-BE49-F238E27FC236}">
                  <a16:creationId xmlns:a16="http://schemas.microsoft.com/office/drawing/2014/main" id="{F7FC6B09-53CE-474C-81D6-783A5AFF35EA}"/>
                </a:ext>
              </a:extLst>
            </p:cNvPr>
            <p:cNvSpPr>
              <a:spLocks noChangeArrowheads="1"/>
            </p:cNvSpPr>
            <p:nvPr/>
          </p:nvSpPr>
          <p:spPr bwMode="auto">
            <a:xfrm>
              <a:off x="2880" y="2352"/>
              <a:ext cx="23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Times New Roman" panose="02020603050405020304" pitchFamily="18" charset="0"/>
                  <a:cs typeface="Times New Roman" panose="02020603050405020304" pitchFamily="18" charset="0"/>
                </a:rPr>
                <a:t>Gray</a:t>
              </a:r>
              <a:r>
                <a:rPr kumimoji="1" lang="zh-CN" altLang="en-US" sz="2400">
                  <a:latin typeface="宋体" panose="02010600030101010101" pitchFamily="2" charset="-122"/>
                </a:rPr>
                <a:t>编码 </a:t>
              </a:r>
              <a:r>
                <a:rPr kumimoji="1" lang="zh-CN" altLang="en-US" sz="2400">
                  <a:latin typeface="宋体" panose="02010600030101010101" pitchFamily="2" charset="-122"/>
                  <a:sym typeface="Wingdings" pitchFamily="2" charset="2"/>
                </a:rPr>
                <a:t> </a:t>
              </a:r>
              <a:r>
                <a:rPr kumimoji="1" lang="zh-CN" altLang="en-US" sz="2400">
                  <a:latin typeface="宋体" panose="02010600030101010101" pitchFamily="2" charset="-122"/>
                </a:rPr>
                <a:t>二进制编码 </a:t>
              </a:r>
            </a:p>
          </p:txBody>
        </p:sp>
        <p:graphicFrame>
          <p:nvGraphicFramePr>
            <p:cNvPr id="30738" name="Object 15">
              <a:extLst>
                <a:ext uri="{FF2B5EF4-FFF2-40B4-BE49-F238E27FC236}">
                  <a16:creationId xmlns:a16="http://schemas.microsoft.com/office/drawing/2014/main" id="{78CFBB0D-857E-CD4F-AA6B-E932A2DBD357}"/>
                </a:ext>
              </a:extLst>
            </p:cNvPr>
            <p:cNvGraphicFramePr>
              <a:graphicFrameLocks noChangeAspect="1"/>
            </p:cNvGraphicFramePr>
            <p:nvPr/>
          </p:nvGraphicFramePr>
          <p:xfrm>
            <a:off x="2976" y="2827"/>
            <a:ext cx="1394" cy="533"/>
          </p:xfrm>
          <a:graphic>
            <a:graphicData uri="http://schemas.openxmlformats.org/presentationml/2006/ole">
              <mc:AlternateContent xmlns:mc="http://schemas.openxmlformats.org/markup-compatibility/2006">
                <mc:Choice xmlns:v="urn:schemas-microsoft-com:vml" Requires="v">
                  <p:oleObj spid="_x0000_s30786" name="Equation" r:id="rId9" imgW="25742900" imgH="9944100" progId="Equation.3">
                    <p:embed/>
                  </p:oleObj>
                </mc:Choice>
                <mc:Fallback>
                  <p:oleObj name="Equation" r:id="rId9" imgW="25742900" imgH="9944100" progId="Equation.3">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2827"/>
                          <a:ext cx="1394"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6196"/>
                                        </p:tgtEl>
                                        <p:attrNameLst>
                                          <p:attrName>style.visibility</p:attrName>
                                        </p:attrNameLst>
                                      </p:cBhvr>
                                      <p:to>
                                        <p:strVal val="visible"/>
                                      </p:to>
                                    </p:set>
                                    <p:anim calcmode="lin" valueType="num">
                                      <p:cBhvr additive="base">
                                        <p:cTn id="7" dur="500" fill="hold"/>
                                        <p:tgtEl>
                                          <p:spTgt spid="136196"/>
                                        </p:tgtEl>
                                        <p:attrNameLst>
                                          <p:attrName>ppt_x</p:attrName>
                                        </p:attrNameLst>
                                      </p:cBhvr>
                                      <p:tavLst>
                                        <p:tav tm="0">
                                          <p:val>
                                            <p:strVal val="0-#ppt_w/2"/>
                                          </p:val>
                                        </p:tav>
                                        <p:tav tm="100000">
                                          <p:val>
                                            <p:strVal val="#ppt_x"/>
                                          </p:val>
                                        </p:tav>
                                      </p:tavLst>
                                    </p:anim>
                                    <p:anim calcmode="lin" valueType="num">
                                      <p:cBhvr additive="base">
                                        <p:cTn id="8" dur="500" fill="hold"/>
                                        <p:tgtEl>
                                          <p:spTgt spid="136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6"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8C6C8AC5-B91D-2346-974C-0C16892B9C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344BDFC-D5AF-3A4C-9F02-6AAAFA2F448A}" type="slidenum">
              <a:rPr lang="ja-JP" altLang="en-US" sz="1800">
                <a:solidFill>
                  <a:srgbClr val="A50021"/>
                </a:solidFill>
                <a:ea typeface="MS PGothic" panose="020B0600070205080204" pitchFamily="34" charset="-128"/>
              </a:rPr>
              <a:pPr algn="r">
                <a:lnSpc>
                  <a:spcPct val="100000"/>
                </a:lnSpc>
                <a:spcBef>
                  <a:spcPct val="0"/>
                </a:spcBef>
                <a:buClrTx/>
                <a:buFontTx/>
                <a:buNone/>
              </a:pPr>
              <a:t>22</a:t>
            </a:fld>
            <a:endParaRPr lang="en-US" altLang="ja-JP" sz="1800">
              <a:solidFill>
                <a:srgbClr val="A50021"/>
              </a:solidFill>
              <a:ea typeface="MS PGothic" panose="020B0600070205080204" pitchFamily="34" charset="-128"/>
            </a:endParaRPr>
          </a:p>
        </p:txBody>
      </p:sp>
      <p:sp>
        <p:nvSpPr>
          <p:cNvPr id="31747" name="Rectangle 2">
            <a:extLst>
              <a:ext uri="{FF2B5EF4-FFF2-40B4-BE49-F238E27FC236}">
                <a16:creationId xmlns:a16="http://schemas.microsoft.com/office/drawing/2014/main" id="{88938BAC-2B20-064C-A79B-6BC862FC144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6.2.3  </a:t>
            </a:r>
            <a:r>
              <a:rPr lang="zh-CN" altLang="en-US" sz="3600" b="0">
                <a:latin typeface="Times New Roman" panose="02020603050405020304" pitchFamily="18" charset="0"/>
                <a:ea typeface="黑体" panose="02010609060101010101" pitchFamily="49" charset="-122"/>
              </a:rPr>
              <a:t>编码</a:t>
            </a:r>
            <a:r>
              <a:rPr lang="zh-CN" altLang="en-US" sz="3200"/>
              <a:t> </a:t>
            </a:r>
          </a:p>
        </p:txBody>
      </p:sp>
      <p:sp>
        <p:nvSpPr>
          <p:cNvPr id="31748" name="Rectangle 3">
            <a:extLst>
              <a:ext uri="{FF2B5EF4-FFF2-40B4-BE49-F238E27FC236}">
                <a16:creationId xmlns:a16="http://schemas.microsoft.com/office/drawing/2014/main" id="{48DFBE9B-0D08-9E49-B2AC-38A089D853FA}"/>
              </a:ext>
            </a:extLst>
          </p:cNvPr>
          <p:cNvSpPr>
            <a:spLocks noGrp="1" noChangeArrowheads="1"/>
          </p:cNvSpPr>
          <p:nvPr>
            <p:ph idx="1"/>
          </p:nvPr>
        </p:nvSpPr>
        <p:spPr>
          <a:xfrm>
            <a:off x="395288" y="990600"/>
            <a:ext cx="7772400" cy="2133600"/>
          </a:xfrm>
        </p:spPr>
        <p:txBody>
          <a:bodyPr/>
          <a:lstStyle/>
          <a:p>
            <a:pPr marL="609600" indent="-609600" eaLnBrk="1" hangingPunct="1">
              <a:buClr>
                <a:schemeClr val="tx1"/>
              </a:buClr>
              <a:buFontTx/>
              <a:buNone/>
            </a:pPr>
            <a:r>
              <a:rPr lang="en-US" altLang="zh-CN" sz="2800" b="1">
                <a:solidFill>
                  <a:srgbClr val="0000FF"/>
                </a:solidFill>
                <a:latin typeface="Times New Roman" panose="02020603050405020304" pitchFamily="18" charset="0"/>
              </a:rPr>
              <a:t>2.  </a:t>
            </a:r>
            <a:r>
              <a:rPr lang="zh-CN" altLang="en-US" sz="2800" b="1">
                <a:solidFill>
                  <a:srgbClr val="0000FF"/>
                </a:solidFill>
                <a:latin typeface="Times New Roman" panose="02020603050405020304" pitchFamily="18" charset="0"/>
              </a:rPr>
              <a:t>实数编码</a:t>
            </a:r>
          </a:p>
        </p:txBody>
      </p:sp>
      <p:sp>
        <p:nvSpPr>
          <p:cNvPr id="137220" name="Text Box 4">
            <a:extLst>
              <a:ext uri="{FF2B5EF4-FFF2-40B4-BE49-F238E27FC236}">
                <a16:creationId xmlns:a16="http://schemas.microsoft.com/office/drawing/2014/main" id="{4740E1CA-8A1A-0F4D-8DC7-CE66C9B656F8}"/>
              </a:ext>
            </a:extLst>
          </p:cNvPr>
          <p:cNvSpPr txBox="1">
            <a:spLocks noChangeArrowheads="1"/>
          </p:cNvSpPr>
          <p:nvPr/>
        </p:nvSpPr>
        <p:spPr bwMode="auto">
          <a:xfrm>
            <a:off x="381000" y="1905000"/>
            <a:ext cx="8305800" cy="334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FF0000"/>
              </a:buClr>
              <a:buFont typeface="Wingdings" pitchFamily="2" charset="2"/>
              <a:buBlip>
                <a:blip r:embed="rId2"/>
              </a:buBlip>
            </a:pPr>
            <a:r>
              <a:rPr lang="en-US" altLang="zh-CN" sz="2600">
                <a:latin typeface="宋体" panose="02010600030101010101" pitchFamily="2" charset="-122"/>
              </a:rPr>
              <a:t> </a:t>
            </a:r>
            <a:r>
              <a:rPr lang="zh-CN" altLang="en-US" sz="2600">
                <a:latin typeface="宋体" panose="02010600030101010101" pitchFamily="2" charset="-122"/>
              </a:rPr>
              <a:t>采用实数表达法</a:t>
            </a:r>
            <a:r>
              <a:rPr lang="zh-CN" altLang="en-US" sz="2600" b="1">
                <a:latin typeface="宋体" panose="02010600030101010101" pitchFamily="2" charset="-122"/>
              </a:rPr>
              <a:t>不必进行数制转换</a:t>
            </a:r>
            <a:r>
              <a:rPr lang="zh-CN" altLang="en-US" sz="2600">
                <a:latin typeface="宋体" panose="02010600030101010101" pitchFamily="2" charset="-122"/>
              </a:rPr>
              <a:t>，可直接在解的表现型上进行遗传操作。</a:t>
            </a:r>
          </a:p>
          <a:p>
            <a:pPr eaLnBrk="1" hangingPunct="1">
              <a:spcBef>
                <a:spcPct val="50000"/>
              </a:spcBef>
              <a:buClr>
                <a:srgbClr val="FF0000"/>
              </a:buClr>
              <a:buFont typeface="Wingdings" pitchFamily="2" charset="2"/>
              <a:buBlip>
                <a:blip r:embed="rId2"/>
              </a:buBlip>
            </a:pPr>
            <a:r>
              <a:rPr lang="zh-CN" altLang="en-US" sz="2600">
                <a:latin typeface="宋体" panose="02010600030101010101" pitchFamily="2" charset="-122"/>
              </a:rPr>
              <a:t> </a:t>
            </a:r>
            <a:r>
              <a:rPr lang="zh-CN" altLang="en-US" sz="2600" b="1">
                <a:solidFill>
                  <a:schemeClr val="folHlink"/>
                </a:solidFill>
                <a:latin typeface="宋体" panose="02010600030101010101" pitchFamily="2" charset="-122"/>
              </a:rPr>
              <a:t>多参数映射编码的基本思想</a:t>
            </a:r>
            <a:r>
              <a:rPr lang="zh-CN" altLang="en-US" sz="2600">
                <a:latin typeface="宋体" panose="02010600030101010101" pitchFamily="2" charset="-122"/>
              </a:rPr>
              <a:t>：把每个参数先进行二进制编码得到子串，再把这些子串连成一个完整的染色体。</a:t>
            </a:r>
          </a:p>
          <a:p>
            <a:pPr eaLnBrk="1" hangingPunct="1">
              <a:spcBef>
                <a:spcPct val="50000"/>
              </a:spcBef>
              <a:buClr>
                <a:srgbClr val="FF0000"/>
              </a:buClr>
              <a:buFont typeface="Wingdings" pitchFamily="2" charset="2"/>
              <a:buBlip>
                <a:blip r:embed="rId2"/>
              </a:buBlip>
            </a:pPr>
            <a:r>
              <a:rPr lang="zh-CN" altLang="en-US" sz="2600">
                <a:latin typeface="宋体" panose="02010600030101010101" pitchFamily="2" charset="-122"/>
              </a:rPr>
              <a:t> 多参数映射编码中的每个子串对应各自的编码参数，所以，可以</a:t>
            </a:r>
            <a:r>
              <a:rPr lang="zh-CN" altLang="en-US" sz="2600" b="1">
                <a:latin typeface="宋体" panose="02010600030101010101" pitchFamily="2" charset="-122"/>
              </a:rPr>
              <a:t>有不同的串长度和参数的取值范围</a:t>
            </a:r>
            <a:r>
              <a:rPr lang="zh-CN" altLang="en-US" sz="2600">
                <a:latin typeface="宋体" panose="02010600030101010101" pitchFamily="2" charset="-122"/>
              </a:rPr>
              <a:t>。</a:t>
            </a:r>
            <a:r>
              <a:rPr lang="zh-CN" altLang="en-US" sz="2400">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37220"/>
                                        </p:tgtEl>
                                        <p:attrNameLst>
                                          <p:attrName>style.visibility</p:attrName>
                                        </p:attrNameLst>
                                      </p:cBhvr>
                                      <p:to>
                                        <p:strVal val="visible"/>
                                      </p:to>
                                    </p:set>
                                    <p:anim calcmode="lin" valueType="num">
                                      <p:cBhvr>
                                        <p:cTn id="7" dur="500" fill="hold"/>
                                        <p:tgtEl>
                                          <p:spTgt spid="137220"/>
                                        </p:tgtEl>
                                        <p:attrNameLst>
                                          <p:attrName>ppt_w</p:attrName>
                                        </p:attrNameLst>
                                      </p:cBhvr>
                                      <p:tavLst>
                                        <p:tav tm="0">
                                          <p:val>
                                            <p:fltVal val="0"/>
                                          </p:val>
                                        </p:tav>
                                        <p:tav tm="100000">
                                          <p:val>
                                            <p:strVal val="#ppt_w"/>
                                          </p:val>
                                        </p:tav>
                                      </p:tavLst>
                                    </p:anim>
                                    <p:anim calcmode="lin" valueType="num">
                                      <p:cBhvr>
                                        <p:cTn id="8" dur="500" fill="hold"/>
                                        <p:tgtEl>
                                          <p:spTgt spid="13722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2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C386AF4F-3A3B-B245-B843-0D5FA0E35A9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01B2DBA-D544-2343-92BE-00A64C6DC9BD}" type="slidenum">
              <a:rPr lang="ja-JP" altLang="en-US" sz="1800">
                <a:solidFill>
                  <a:srgbClr val="A50021"/>
                </a:solidFill>
                <a:ea typeface="MS PGothic" panose="020B0600070205080204" pitchFamily="34" charset="-128"/>
              </a:rPr>
              <a:pPr algn="r">
                <a:lnSpc>
                  <a:spcPct val="100000"/>
                </a:lnSpc>
                <a:spcBef>
                  <a:spcPct val="0"/>
                </a:spcBef>
                <a:buClrTx/>
                <a:buFontTx/>
                <a:buNone/>
              </a:pPr>
              <a:t>23</a:t>
            </a:fld>
            <a:endParaRPr lang="en-US" altLang="ja-JP" sz="1800">
              <a:solidFill>
                <a:srgbClr val="A50021"/>
              </a:solidFill>
              <a:ea typeface="MS PGothic" panose="020B0600070205080204" pitchFamily="34" charset="-128"/>
            </a:endParaRPr>
          </a:p>
        </p:txBody>
      </p:sp>
      <p:sp>
        <p:nvSpPr>
          <p:cNvPr id="32771" name="Rectangle 5">
            <a:extLst>
              <a:ext uri="{FF2B5EF4-FFF2-40B4-BE49-F238E27FC236}">
                <a16:creationId xmlns:a16="http://schemas.microsoft.com/office/drawing/2014/main" id="{A98EEA15-A717-0149-87CD-14D893F909EF}"/>
              </a:ext>
            </a:extLst>
          </p:cNvPr>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solidFill>
                  <a:srgbClr val="0000FF"/>
                </a:solidFill>
                <a:latin typeface="Times New Roman" panose="02020603050405020304" pitchFamily="18" charset="0"/>
              </a:rPr>
              <a:t>初始种群的产生</a:t>
            </a:r>
          </a:p>
        </p:txBody>
      </p:sp>
      <p:sp>
        <p:nvSpPr>
          <p:cNvPr id="32772" name="Rectangle 10">
            <a:extLst>
              <a:ext uri="{FF2B5EF4-FFF2-40B4-BE49-F238E27FC236}">
                <a16:creationId xmlns:a16="http://schemas.microsoft.com/office/drawing/2014/main" id="{C6E2E6E1-3F4F-A949-AE8F-867D866F8F14}"/>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 6.2.4  </a:t>
            </a:r>
            <a:r>
              <a:rPr lang="zh-CN" altLang="en-US" sz="3600" b="0">
                <a:latin typeface="Times New Roman" panose="02020603050405020304" pitchFamily="18" charset="0"/>
                <a:ea typeface="黑体" panose="02010609060101010101" pitchFamily="49" charset="-122"/>
              </a:rPr>
              <a:t>群体设定</a:t>
            </a:r>
            <a:r>
              <a:rPr kumimoji="1" lang="zh-CN" altLang="en-US" sz="3200">
                <a:latin typeface="Times New Roman" panose="02020603050405020304" pitchFamily="18" charset="0"/>
              </a:rPr>
              <a:t> </a:t>
            </a:r>
          </a:p>
        </p:txBody>
      </p:sp>
      <p:sp>
        <p:nvSpPr>
          <p:cNvPr id="134156" name="Rectangle 12">
            <a:extLst>
              <a:ext uri="{FF2B5EF4-FFF2-40B4-BE49-F238E27FC236}">
                <a16:creationId xmlns:a16="http://schemas.microsoft.com/office/drawing/2014/main" id="{3F0C3B94-862B-064B-8D2E-646A71739212}"/>
              </a:ext>
            </a:extLst>
          </p:cNvPr>
          <p:cNvSpPr>
            <a:spLocks noChangeArrowheads="1"/>
          </p:cNvSpPr>
          <p:nvPr/>
        </p:nvSpPr>
        <p:spPr bwMode="auto">
          <a:xfrm>
            <a:off x="395288" y="1752600"/>
            <a:ext cx="8367712" cy="467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 typeface="Wingdings" pitchFamily="2" charset="2"/>
              <a:buNone/>
            </a:pPr>
            <a:r>
              <a:rPr lang="en-US" altLang="zh-CN" sz="2800" b="1">
                <a:solidFill>
                  <a:srgbClr val="FF3300"/>
                </a:solidFill>
              </a:rPr>
              <a:t>●</a:t>
            </a:r>
            <a:r>
              <a:rPr kumimoji="1" lang="zh-CN" altLang="en-US" sz="2800">
                <a:latin typeface="Times New Roman" panose="02020603050405020304" pitchFamily="18" charset="0"/>
              </a:rPr>
              <a:t>随机产生群体规模数目的个体作为初始群体。</a:t>
            </a:r>
            <a:r>
              <a:rPr kumimoji="1" lang="zh-CN" altLang="en-US" sz="2800">
                <a:latin typeface="宋体" panose="02010600030101010101" pitchFamily="2" charset="-122"/>
              </a:rPr>
              <a:t> </a:t>
            </a:r>
            <a:endParaRPr kumimoji="1" lang="zh-CN" altLang="en-US" sz="2800">
              <a:latin typeface="Times New Roman" panose="02020603050405020304" pitchFamily="18" charset="0"/>
            </a:endParaRPr>
          </a:p>
          <a:p>
            <a:pPr eaLnBrk="1" hangingPunct="1">
              <a:lnSpc>
                <a:spcPct val="140000"/>
              </a:lnSpc>
              <a:spcBef>
                <a:spcPct val="50000"/>
              </a:spcBef>
              <a:buClrTx/>
              <a:buFont typeface="Wingdings" pitchFamily="2" charset="2"/>
              <a:buNone/>
            </a:pPr>
            <a:r>
              <a:rPr lang="en-US" altLang="zh-CN" sz="2800" b="1">
                <a:solidFill>
                  <a:srgbClr val="FF3300"/>
                </a:solidFill>
              </a:rPr>
              <a:t>●</a:t>
            </a:r>
            <a:r>
              <a:rPr kumimoji="1" lang="zh-CN" altLang="en-US" sz="2800">
                <a:latin typeface="Times New Roman" panose="02020603050405020304" pitchFamily="18" charset="0"/>
              </a:rPr>
              <a:t>随机产生一定数目的个体，从中挑选最好的个体加到初始群体中。这种过程不断迭代，直到初始群体中个体数目达到了预先确定的规模。</a:t>
            </a:r>
            <a:r>
              <a:rPr kumimoji="1" lang="zh-CN" altLang="en-US" sz="2800">
                <a:latin typeface="宋体" panose="02010600030101010101" pitchFamily="2" charset="-122"/>
              </a:rPr>
              <a:t> </a:t>
            </a:r>
            <a:endParaRPr kumimoji="1" lang="zh-CN" altLang="en-US" sz="2800">
              <a:latin typeface="Times New Roman" panose="02020603050405020304" pitchFamily="18" charset="0"/>
            </a:endParaRPr>
          </a:p>
          <a:p>
            <a:pPr eaLnBrk="1" hangingPunct="1">
              <a:lnSpc>
                <a:spcPct val="140000"/>
              </a:lnSpc>
              <a:spcBef>
                <a:spcPct val="50000"/>
              </a:spcBef>
              <a:buClrTx/>
              <a:buFontTx/>
              <a:buNone/>
            </a:pPr>
            <a:r>
              <a:rPr lang="en-US" altLang="zh-CN" sz="2800" b="1">
                <a:solidFill>
                  <a:srgbClr val="FF3300"/>
                </a:solidFill>
              </a:rPr>
              <a:t>●</a:t>
            </a:r>
            <a:r>
              <a:rPr kumimoji="1" lang="zh-CN" altLang="en-US" sz="2800">
                <a:latin typeface="Times New Roman" panose="02020603050405020304" pitchFamily="18" charset="0"/>
              </a:rPr>
              <a:t>根据问题固有知识，把握最优解所占空间在整个问题空间中的分布范围，然后，在此分布范围内设定初始群体。</a:t>
            </a:r>
            <a:endParaRPr kumimoji="1" lang="zh-CN" altLang="en-US" sz="28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34156"/>
                                        </p:tgtEl>
                                        <p:attrNameLst>
                                          <p:attrName>style.visibility</p:attrName>
                                        </p:attrNameLst>
                                      </p:cBhvr>
                                      <p:to>
                                        <p:strVal val="visible"/>
                                      </p:to>
                                    </p:set>
                                    <p:animEffect transition="in" filter="checkerboard(across)">
                                      <p:cBhvr>
                                        <p:cTn id="7" dur="500"/>
                                        <p:tgtEl>
                                          <p:spTgt spid="134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56"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a:extLst>
              <a:ext uri="{FF2B5EF4-FFF2-40B4-BE49-F238E27FC236}">
                <a16:creationId xmlns:a16="http://schemas.microsoft.com/office/drawing/2014/main" id="{529C4BEA-D54C-DF4D-AE08-29006B7BD5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5CC7CE3-0CEE-FE46-982B-FCE82CEA08B9}" type="slidenum">
              <a:rPr lang="ja-JP" altLang="en-US" sz="1800">
                <a:solidFill>
                  <a:srgbClr val="A50021"/>
                </a:solidFill>
                <a:ea typeface="MS PGothic" panose="020B0600070205080204" pitchFamily="34" charset="-128"/>
              </a:rPr>
              <a:pPr algn="r">
                <a:lnSpc>
                  <a:spcPct val="100000"/>
                </a:lnSpc>
                <a:spcBef>
                  <a:spcPct val="0"/>
                </a:spcBef>
                <a:buClrTx/>
                <a:buFontTx/>
                <a:buNone/>
              </a:pPr>
              <a:t>24</a:t>
            </a:fld>
            <a:endParaRPr lang="en-US" altLang="ja-JP" sz="1800">
              <a:solidFill>
                <a:srgbClr val="A50021"/>
              </a:solidFill>
              <a:ea typeface="MS PGothic" panose="020B0600070205080204" pitchFamily="34" charset="-128"/>
            </a:endParaRPr>
          </a:p>
        </p:txBody>
      </p:sp>
      <p:sp>
        <p:nvSpPr>
          <p:cNvPr id="33795" name="Rectangle 2">
            <a:extLst>
              <a:ext uri="{FF2B5EF4-FFF2-40B4-BE49-F238E27FC236}">
                <a16:creationId xmlns:a16="http://schemas.microsoft.com/office/drawing/2014/main" id="{0CED803F-25E0-8444-B932-2389DBBAADBB}"/>
              </a:ext>
            </a:extLst>
          </p:cNvPr>
          <p:cNvSpPr>
            <a:spLocks noChangeArrowheads="1"/>
          </p:cNvSpPr>
          <p:nvPr/>
        </p:nvSpPr>
        <p:spPr bwMode="auto">
          <a:xfrm>
            <a:off x="381000" y="1004888"/>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800" b="1">
                <a:latin typeface="Times New Roman" panose="02020603050405020304" pitchFamily="18" charset="0"/>
              </a:rPr>
              <a:t>2.  </a:t>
            </a:r>
            <a:r>
              <a:rPr kumimoji="1" lang="zh-CN" altLang="en-US" sz="2800" b="1">
                <a:solidFill>
                  <a:srgbClr val="0000FF"/>
                </a:solidFill>
                <a:latin typeface="Times New Roman" panose="02020603050405020304" pitchFamily="18" charset="0"/>
              </a:rPr>
              <a:t>种群规模的确定</a:t>
            </a:r>
          </a:p>
        </p:txBody>
      </p:sp>
      <p:sp>
        <p:nvSpPr>
          <p:cNvPr id="33796" name="Rectangle 4">
            <a:extLst>
              <a:ext uri="{FF2B5EF4-FFF2-40B4-BE49-F238E27FC236}">
                <a16:creationId xmlns:a16="http://schemas.microsoft.com/office/drawing/2014/main" id="{C5D7073D-A06C-BC49-8E46-55546744D0D2}"/>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6.2.4  </a:t>
            </a:r>
            <a:r>
              <a:rPr lang="zh-CN" altLang="en-US" sz="3600" b="0">
                <a:latin typeface="Times New Roman" panose="02020603050405020304" pitchFamily="18" charset="0"/>
                <a:ea typeface="黑体" panose="02010609060101010101" pitchFamily="49" charset="-122"/>
              </a:rPr>
              <a:t>群体设定</a:t>
            </a:r>
            <a:r>
              <a:rPr kumimoji="1" lang="zh-CN" altLang="en-US" sz="3200">
                <a:latin typeface="Times New Roman" panose="02020603050405020304" pitchFamily="18" charset="0"/>
              </a:rPr>
              <a:t> </a:t>
            </a:r>
          </a:p>
        </p:txBody>
      </p:sp>
      <p:grpSp>
        <p:nvGrpSpPr>
          <p:cNvPr id="2" name="Group 9">
            <a:extLst>
              <a:ext uri="{FF2B5EF4-FFF2-40B4-BE49-F238E27FC236}">
                <a16:creationId xmlns:a16="http://schemas.microsoft.com/office/drawing/2014/main" id="{C41E2807-FA2F-DD48-A1F3-3AEEEE9FC5C9}"/>
              </a:ext>
            </a:extLst>
          </p:cNvPr>
          <p:cNvGrpSpPr>
            <a:grpSpLocks/>
          </p:cNvGrpSpPr>
          <p:nvPr/>
        </p:nvGrpSpPr>
        <p:grpSpPr bwMode="auto">
          <a:xfrm>
            <a:off x="395288" y="4005263"/>
            <a:ext cx="8382000" cy="1897062"/>
            <a:chOff x="240" y="2352"/>
            <a:chExt cx="5280" cy="1195"/>
          </a:xfrm>
        </p:grpSpPr>
        <p:sp>
          <p:nvSpPr>
            <p:cNvPr id="33799" name="Rectangle 7">
              <a:extLst>
                <a:ext uri="{FF2B5EF4-FFF2-40B4-BE49-F238E27FC236}">
                  <a16:creationId xmlns:a16="http://schemas.microsoft.com/office/drawing/2014/main" id="{D8C59FCC-A964-A24C-A219-ED88AF7014C2}"/>
                </a:ext>
              </a:extLst>
            </p:cNvPr>
            <p:cNvSpPr>
              <a:spLocks noChangeArrowheads="1"/>
            </p:cNvSpPr>
            <p:nvPr/>
          </p:nvSpPr>
          <p:spPr bwMode="auto">
            <a:xfrm>
              <a:off x="240" y="2352"/>
              <a:ext cx="5280" cy="1195"/>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tabLst>
                  <a:tab pos="66675" algn="l"/>
                  <a:tab pos="1257300" algn="l"/>
                </a:tabLst>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tabLst>
                  <a:tab pos="66675" algn="l"/>
                  <a:tab pos="1257300" algn="l"/>
                </a:tabLst>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tabLst>
                  <a:tab pos="66675" algn="l"/>
                  <a:tab pos="1257300" algn="l"/>
                </a:tabLst>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tabLst>
                  <a:tab pos="66675" algn="l"/>
                  <a:tab pos="1257300" algn="l"/>
                </a:tabLst>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tabLst>
                  <a:tab pos="66675" algn="l"/>
                  <a:tab pos="1257300" algn="l"/>
                </a:tabLst>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Blip>
                  <a:blip r:embed="rId3"/>
                </a:buBlip>
              </a:pPr>
              <a:r>
                <a:rPr kumimoji="1" lang="en-US" altLang="zh-CN" sz="2800" b="1">
                  <a:solidFill>
                    <a:schemeClr val="folHlink"/>
                  </a:solidFill>
                  <a:latin typeface="宋体" panose="02010600030101010101" pitchFamily="2" charset="-122"/>
                </a:rPr>
                <a:t> </a:t>
              </a:r>
              <a:r>
                <a:rPr kumimoji="1" lang="zh-CN" altLang="en-US" sz="2800" b="1">
                  <a:solidFill>
                    <a:srgbClr val="0000FF"/>
                  </a:solidFill>
                  <a:latin typeface="宋体" panose="02010600030101010101" pitchFamily="2" charset="-122"/>
                </a:rPr>
                <a:t>模式定理</a:t>
              </a:r>
              <a:r>
                <a:rPr kumimoji="1" lang="zh-CN" altLang="en-US" sz="2800">
                  <a:latin typeface="宋体" panose="02010600030101010101" pitchFamily="2" charset="-122"/>
                </a:rPr>
                <a:t>表明：若群体规模为</a:t>
              </a:r>
              <a:r>
                <a:rPr kumimoji="1" lang="en-US" altLang="zh-CN" sz="2800" i="1">
                  <a:latin typeface="Times New Roman" panose="02020603050405020304" pitchFamily="18" charset="0"/>
                  <a:cs typeface="Times New Roman" panose="02020603050405020304" pitchFamily="18" charset="0"/>
                </a:rPr>
                <a:t>M</a:t>
              </a:r>
              <a:r>
                <a:rPr kumimoji="1" lang="zh-CN" altLang="en-US" sz="2800">
                  <a:latin typeface="宋体" panose="02010600030101010101" pitchFamily="2" charset="-122"/>
                </a:rPr>
                <a:t>，则遗传操作可从这</a:t>
              </a:r>
              <a:r>
                <a:rPr kumimoji="1" lang="en-US" altLang="zh-CN" sz="2800" i="1">
                  <a:latin typeface="Times New Roman" panose="02020603050405020304" pitchFamily="18" charset="0"/>
                  <a:cs typeface="Times New Roman" panose="02020603050405020304" pitchFamily="18" charset="0"/>
                </a:rPr>
                <a:t>M </a:t>
              </a:r>
              <a:r>
                <a:rPr kumimoji="1" lang="zh-CN" altLang="en-US" sz="2800">
                  <a:latin typeface="宋体" panose="02010600030101010101" pitchFamily="2" charset="-122"/>
                </a:rPr>
                <a:t>个个体中生成和检测     个模式，并在此基础上能够不断形成和优化积木块，直到找到最优解。</a:t>
              </a:r>
              <a:endParaRPr kumimoji="1" lang="zh-CN" altLang="en-US" sz="2800">
                <a:latin typeface="Times New Roman" panose="02020603050405020304" pitchFamily="18" charset="0"/>
              </a:endParaRPr>
            </a:p>
          </p:txBody>
        </p:sp>
        <p:graphicFrame>
          <p:nvGraphicFramePr>
            <p:cNvPr id="33800" name="Object 6">
              <a:extLst>
                <a:ext uri="{FF2B5EF4-FFF2-40B4-BE49-F238E27FC236}">
                  <a16:creationId xmlns:a16="http://schemas.microsoft.com/office/drawing/2014/main" id="{73BB66B4-76F6-EA48-A4AF-B8A988001000}"/>
                </a:ext>
              </a:extLst>
            </p:cNvPr>
            <p:cNvGraphicFramePr>
              <a:graphicFrameLocks noChangeAspect="1"/>
            </p:cNvGraphicFramePr>
            <p:nvPr/>
          </p:nvGraphicFramePr>
          <p:xfrm>
            <a:off x="3234" y="2820"/>
            <a:ext cx="384" cy="284"/>
          </p:xfrm>
          <a:graphic>
            <a:graphicData uri="http://schemas.openxmlformats.org/presentationml/2006/ole">
              <mc:AlternateContent xmlns:mc="http://schemas.openxmlformats.org/markup-compatibility/2006">
                <mc:Choice xmlns:v="urn:schemas-microsoft-com:vml" Requires="v">
                  <p:oleObj spid="_x0000_s33812" r:id="rId4" imgW="5854700" imgH="4394200" progId="Equation.3">
                    <p:embed/>
                  </p:oleObj>
                </mc:Choice>
                <mc:Fallback>
                  <p:oleObj r:id="rId4" imgW="5854700" imgH="4394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4" y="2820"/>
                          <a:ext cx="384"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41320" name="Rectangle 8">
            <a:extLst>
              <a:ext uri="{FF2B5EF4-FFF2-40B4-BE49-F238E27FC236}">
                <a16:creationId xmlns:a16="http://schemas.microsoft.com/office/drawing/2014/main" id="{FB9B8FDF-F432-C64D-AD37-80A170BC04AE}"/>
              </a:ext>
            </a:extLst>
          </p:cNvPr>
          <p:cNvSpPr>
            <a:spLocks noChangeArrowheads="1"/>
          </p:cNvSpPr>
          <p:nvPr/>
        </p:nvSpPr>
        <p:spPr bwMode="auto">
          <a:xfrm>
            <a:off x="381000" y="1676400"/>
            <a:ext cx="8458200"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Tx/>
              <a:buBlip>
                <a:blip r:embed="rId3"/>
              </a:buBlip>
            </a:pPr>
            <a:r>
              <a:rPr kumimoji="1" lang="en-US" altLang="zh-CN" sz="2800">
                <a:latin typeface="宋体" panose="02010600030101010101" pitchFamily="2" charset="-122"/>
              </a:rPr>
              <a:t> </a:t>
            </a:r>
            <a:r>
              <a:rPr kumimoji="1" lang="zh-CN" altLang="en-US" sz="2800">
                <a:latin typeface="宋体" panose="02010600030101010101" pitchFamily="2" charset="-122"/>
              </a:rPr>
              <a:t>群体规模太小，遗传算法的优化性能不太好，易陷入局部最优解。</a:t>
            </a:r>
          </a:p>
          <a:p>
            <a:pPr algn="l" eaLnBrk="1" hangingPunct="1">
              <a:lnSpc>
                <a:spcPct val="140000"/>
              </a:lnSpc>
              <a:spcBef>
                <a:spcPct val="50000"/>
              </a:spcBef>
              <a:buClrTx/>
              <a:buFontTx/>
              <a:buBlip>
                <a:blip r:embed="rId3"/>
              </a:buBlip>
            </a:pPr>
            <a:r>
              <a:rPr kumimoji="1" lang="zh-CN" altLang="en-US" sz="2800">
                <a:latin typeface="宋体" panose="02010600030101010101" pitchFamily="2" charset="-122"/>
              </a:rPr>
              <a:t> 群体规模太大，计算复杂。 </a:t>
            </a:r>
            <a:endParaRPr kumimoji="1" lang="zh-CN" altLang="en-US" sz="28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1320"/>
                                        </p:tgtEl>
                                        <p:attrNameLst>
                                          <p:attrName>style.visibility</p:attrName>
                                        </p:attrNameLst>
                                      </p:cBhvr>
                                      <p:to>
                                        <p:strVal val="visible"/>
                                      </p:to>
                                    </p:set>
                                    <p:animEffect transition="in" filter="blinds(horizontal)">
                                      <p:cBhvr>
                                        <p:cTn id="7" dur="500"/>
                                        <p:tgtEl>
                                          <p:spTgt spid="1413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0C5CED01-50EC-104F-B905-EFFC027609B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C8CBADA-4CA9-5E42-8453-4FD877165371}" type="slidenum">
              <a:rPr lang="ja-JP" altLang="en-US" sz="1800">
                <a:solidFill>
                  <a:srgbClr val="A50021"/>
                </a:solidFill>
                <a:ea typeface="MS PGothic" panose="020B0600070205080204" pitchFamily="34" charset="-128"/>
              </a:rPr>
              <a:pPr algn="r">
                <a:lnSpc>
                  <a:spcPct val="100000"/>
                </a:lnSpc>
                <a:spcBef>
                  <a:spcPct val="0"/>
                </a:spcBef>
                <a:buClrTx/>
                <a:buFontTx/>
                <a:buNone/>
              </a:pPr>
              <a:t>25</a:t>
            </a:fld>
            <a:endParaRPr lang="en-US" altLang="ja-JP" sz="1800">
              <a:solidFill>
                <a:srgbClr val="A50021"/>
              </a:solidFill>
              <a:ea typeface="MS PGothic" panose="020B0600070205080204" pitchFamily="34" charset="-128"/>
            </a:endParaRPr>
          </a:p>
        </p:txBody>
      </p:sp>
      <p:sp>
        <p:nvSpPr>
          <p:cNvPr id="34819" name="Rectangle 7">
            <a:extLst>
              <a:ext uri="{FF2B5EF4-FFF2-40B4-BE49-F238E27FC236}">
                <a16:creationId xmlns:a16="http://schemas.microsoft.com/office/drawing/2014/main" id="{A6ECD78D-DED2-CF49-BD39-97A38A82AB2D}"/>
              </a:ext>
            </a:extLst>
          </p:cNvPr>
          <p:cNvSpPr>
            <a:spLocks noChangeArrowheads="1"/>
          </p:cNvSpPr>
          <p:nvPr/>
        </p:nvSpPr>
        <p:spPr bwMode="auto">
          <a:xfrm>
            <a:off x="304800" y="990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en-US" sz="2800" b="1">
                <a:solidFill>
                  <a:srgbClr val="0000FF"/>
                </a:solidFill>
                <a:latin typeface="宋体" panose="02010600030101010101" pitchFamily="2" charset="-122"/>
              </a:rPr>
              <a:t>将目标函数映射成适应度函数的方法</a:t>
            </a:r>
            <a:r>
              <a:rPr kumimoji="1" lang="zh-CN" altLang="en-US" sz="2800">
                <a:solidFill>
                  <a:srgbClr val="0000FF"/>
                </a:solidFill>
                <a:latin typeface="Times New Roman" panose="02020603050405020304" pitchFamily="18" charset="0"/>
              </a:rPr>
              <a:t> </a:t>
            </a:r>
          </a:p>
        </p:txBody>
      </p:sp>
      <p:sp>
        <p:nvSpPr>
          <p:cNvPr id="34820" name="Rectangle 8">
            <a:extLst>
              <a:ext uri="{FF2B5EF4-FFF2-40B4-BE49-F238E27FC236}">
                <a16:creationId xmlns:a16="http://schemas.microsoft.com/office/drawing/2014/main" id="{A81A0DDE-5F48-6E40-9FD9-7EF93DB7A8FE}"/>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6.2.5  </a:t>
            </a:r>
            <a:r>
              <a:rPr lang="zh-CN" altLang="en-US" sz="3600" b="0">
                <a:latin typeface="Times New Roman" panose="02020603050405020304" pitchFamily="18" charset="0"/>
                <a:ea typeface="黑体" panose="02010609060101010101" pitchFamily="49" charset="-122"/>
              </a:rPr>
              <a:t>适应度函数</a:t>
            </a:r>
            <a:r>
              <a:rPr kumimoji="1" lang="zh-CN" altLang="en-US" sz="3200">
                <a:latin typeface="Times New Roman" panose="02020603050405020304" pitchFamily="18" charset="0"/>
              </a:rPr>
              <a:t> </a:t>
            </a:r>
          </a:p>
        </p:txBody>
      </p:sp>
      <p:grpSp>
        <p:nvGrpSpPr>
          <p:cNvPr id="2" name="Group 20">
            <a:extLst>
              <a:ext uri="{FF2B5EF4-FFF2-40B4-BE49-F238E27FC236}">
                <a16:creationId xmlns:a16="http://schemas.microsoft.com/office/drawing/2014/main" id="{203A53C8-6296-2944-B7F3-B894C636265C}"/>
              </a:ext>
            </a:extLst>
          </p:cNvPr>
          <p:cNvGrpSpPr>
            <a:grpSpLocks/>
          </p:cNvGrpSpPr>
          <p:nvPr/>
        </p:nvGrpSpPr>
        <p:grpSpPr bwMode="auto">
          <a:xfrm>
            <a:off x="381000" y="1676400"/>
            <a:ext cx="8229600" cy="1471613"/>
            <a:chOff x="240" y="1056"/>
            <a:chExt cx="5184" cy="927"/>
          </a:xfrm>
        </p:grpSpPr>
        <p:sp>
          <p:nvSpPr>
            <p:cNvPr id="34830" name="Rectangle 10">
              <a:extLst>
                <a:ext uri="{FF2B5EF4-FFF2-40B4-BE49-F238E27FC236}">
                  <a16:creationId xmlns:a16="http://schemas.microsoft.com/office/drawing/2014/main" id="{2FE3440E-6CA4-A340-864E-453A2270A7F0}"/>
                </a:ext>
              </a:extLst>
            </p:cNvPr>
            <p:cNvSpPr>
              <a:spLocks noChangeArrowheads="1"/>
            </p:cNvSpPr>
            <p:nvPr/>
          </p:nvSpPr>
          <p:spPr bwMode="auto">
            <a:xfrm>
              <a:off x="240" y="1056"/>
              <a:ext cx="5184" cy="927"/>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4000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最大化</a:t>
              </a:r>
              <a:r>
                <a:rPr kumimoji="1" lang="zh-CN" altLang="en-US" sz="2600">
                  <a:latin typeface="宋体" panose="02010600030101010101" pitchFamily="2" charset="-122"/>
                </a:rPr>
                <a:t>问题，则</a:t>
              </a:r>
            </a:p>
            <a:p>
              <a:pPr algn="l" eaLnBrk="1" hangingPunct="1">
                <a:lnSpc>
                  <a:spcPct val="180000"/>
                </a:lnSpc>
                <a:spcBef>
                  <a:spcPct val="40000"/>
                </a:spcBef>
                <a:spcAft>
                  <a:spcPct val="100000"/>
                </a:spcAft>
                <a:buClr>
                  <a:srgbClr val="0000FF"/>
                </a:buClr>
                <a:buFontTx/>
                <a:buNone/>
              </a:pPr>
              <a:r>
                <a:rPr lang="en-US" altLang="zh-CN" sz="2800" b="1">
                  <a:solidFill>
                    <a:srgbClr val="FF3300"/>
                  </a:solidFill>
                </a:rPr>
                <a:t>●</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最小化</a:t>
              </a:r>
              <a:r>
                <a:rPr kumimoji="1" lang="zh-CN" altLang="en-US" sz="2600">
                  <a:latin typeface="宋体" panose="02010600030101010101" pitchFamily="2" charset="-122"/>
                </a:rPr>
                <a:t>问题，则</a:t>
              </a:r>
            </a:p>
          </p:txBody>
        </p:sp>
        <p:graphicFrame>
          <p:nvGraphicFramePr>
            <p:cNvPr id="34831" name="Object 11">
              <a:extLst>
                <a:ext uri="{FF2B5EF4-FFF2-40B4-BE49-F238E27FC236}">
                  <a16:creationId xmlns:a16="http://schemas.microsoft.com/office/drawing/2014/main" id="{5F146BCB-9282-C646-9B33-FECA5EE0C3DB}"/>
                </a:ext>
              </a:extLst>
            </p:cNvPr>
            <p:cNvGraphicFramePr>
              <a:graphicFrameLocks noChangeAspect="1"/>
            </p:cNvGraphicFramePr>
            <p:nvPr/>
          </p:nvGraphicFramePr>
          <p:xfrm>
            <a:off x="3456" y="1104"/>
            <a:ext cx="1392" cy="255"/>
          </p:xfrm>
          <a:graphic>
            <a:graphicData uri="http://schemas.openxmlformats.org/presentationml/2006/ole">
              <mc:AlternateContent xmlns:mc="http://schemas.openxmlformats.org/markup-compatibility/2006">
                <mc:Choice xmlns:v="urn:schemas-microsoft-com:vml" Requires="v">
                  <p:oleObj spid="_x0000_s34877" r:id="rId3" imgW="25158700" imgH="4686300" progId="Equation.3">
                    <p:embed/>
                  </p:oleObj>
                </mc:Choice>
                <mc:Fallback>
                  <p:oleObj r:id="rId3" imgW="25158700" imgH="46863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6" y="1104"/>
                          <a:ext cx="139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32" name="Object 12">
              <a:extLst>
                <a:ext uri="{FF2B5EF4-FFF2-40B4-BE49-F238E27FC236}">
                  <a16:creationId xmlns:a16="http://schemas.microsoft.com/office/drawing/2014/main" id="{BEAAF31B-B0FB-1B41-A537-4DB823BEB069}"/>
                </a:ext>
              </a:extLst>
            </p:cNvPr>
            <p:cNvGraphicFramePr>
              <a:graphicFrameLocks noChangeAspect="1"/>
            </p:cNvGraphicFramePr>
            <p:nvPr/>
          </p:nvGraphicFramePr>
          <p:xfrm>
            <a:off x="3408" y="1440"/>
            <a:ext cx="1392" cy="523"/>
          </p:xfrm>
          <a:graphic>
            <a:graphicData uri="http://schemas.openxmlformats.org/presentationml/2006/ole">
              <mc:AlternateContent xmlns:mc="http://schemas.openxmlformats.org/markup-compatibility/2006">
                <mc:Choice xmlns:v="urn:schemas-microsoft-com:vml" Requires="v">
                  <p:oleObj spid="_x0000_s34878" r:id="rId5" imgW="25742900" imgH="9652000" progId="Equation.3">
                    <p:embed/>
                  </p:oleObj>
                </mc:Choice>
                <mc:Fallback>
                  <p:oleObj r:id="rId5" imgW="25742900" imgH="9652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8" y="1440"/>
                          <a:ext cx="13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5181" name="Text Box 13">
            <a:extLst>
              <a:ext uri="{FF2B5EF4-FFF2-40B4-BE49-F238E27FC236}">
                <a16:creationId xmlns:a16="http://schemas.microsoft.com/office/drawing/2014/main" id="{6FD4B387-67F2-7344-8188-4BB43B5748FA}"/>
              </a:ext>
            </a:extLst>
          </p:cNvPr>
          <p:cNvSpPr txBox="1">
            <a:spLocks noChangeArrowheads="1"/>
          </p:cNvSpPr>
          <p:nvPr/>
        </p:nvSpPr>
        <p:spPr bwMode="auto">
          <a:xfrm>
            <a:off x="914400" y="33528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 typeface="Wingdings" pitchFamily="2" charset="2"/>
              <a:buNone/>
            </a:pPr>
            <a:r>
              <a:rPr lang="zh-CN" altLang="en-US" sz="2400" b="1">
                <a:solidFill>
                  <a:schemeClr val="accent2"/>
                </a:solidFill>
                <a:latin typeface="宋体" panose="02010600030101010101" pitchFamily="2" charset="-122"/>
              </a:rPr>
              <a:t>将目标函数转换为求最大值的形式</a:t>
            </a:r>
            <a:r>
              <a:rPr lang="en-US" altLang="zh-CN" sz="2400" b="1">
                <a:solidFill>
                  <a:schemeClr val="accent2"/>
                </a:solidFill>
                <a:latin typeface="宋体" panose="02010600030101010101" pitchFamily="2" charset="-122"/>
              </a:rPr>
              <a:t>,</a:t>
            </a:r>
            <a:r>
              <a:rPr lang="zh-CN" altLang="en-US" sz="2400" b="1">
                <a:solidFill>
                  <a:schemeClr val="accent2"/>
                </a:solidFill>
                <a:latin typeface="宋体" panose="02010600030101010101" pitchFamily="2" charset="-122"/>
              </a:rPr>
              <a:t>且保证函数值非负！</a:t>
            </a:r>
            <a:r>
              <a:rPr lang="zh-CN" altLang="en-US" sz="2400">
                <a:latin typeface="宋体" panose="02010600030101010101" pitchFamily="2" charset="-122"/>
              </a:rPr>
              <a:t> </a:t>
            </a:r>
          </a:p>
        </p:txBody>
      </p:sp>
      <p:sp>
        <p:nvSpPr>
          <p:cNvPr id="34823" name="Rectangle 16">
            <a:extLst>
              <a:ext uri="{FF2B5EF4-FFF2-40B4-BE49-F238E27FC236}">
                <a16:creationId xmlns:a16="http://schemas.microsoft.com/office/drawing/2014/main" id="{022BCD8A-869B-5D40-8B17-07E162BF925A}"/>
              </a:ext>
            </a:extLst>
          </p:cNvPr>
          <p:cNvSpPr>
            <a:spLocks noChangeArrowheads="1"/>
          </p:cNvSpPr>
          <p:nvPr/>
        </p:nvSpPr>
        <p:spPr bwMode="auto">
          <a:xfrm>
            <a:off x="3900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4824" name="Rectangle 18">
            <a:extLst>
              <a:ext uri="{FF2B5EF4-FFF2-40B4-BE49-F238E27FC236}">
                <a16:creationId xmlns:a16="http://schemas.microsoft.com/office/drawing/2014/main" id="{A4F3FDA9-D5F9-AF40-8420-0047B81B335B}"/>
              </a:ext>
            </a:extLst>
          </p:cNvPr>
          <p:cNvSpPr>
            <a:spLocks noChangeArrowheads="1"/>
          </p:cNvSpPr>
          <p:nvPr/>
        </p:nvSpPr>
        <p:spPr bwMode="auto">
          <a:xfrm>
            <a:off x="3895725"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21">
            <a:extLst>
              <a:ext uri="{FF2B5EF4-FFF2-40B4-BE49-F238E27FC236}">
                <a16:creationId xmlns:a16="http://schemas.microsoft.com/office/drawing/2014/main" id="{72D554A8-0E84-5E4A-85D9-DF01FB944D05}"/>
              </a:ext>
            </a:extLst>
          </p:cNvPr>
          <p:cNvGrpSpPr>
            <a:grpSpLocks/>
          </p:cNvGrpSpPr>
          <p:nvPr/>
        </p:nvGrpSpPr>
        <p:grpSpPr bwMode="auto">
          <a:xfrm>
            <a:off x="381000" y="3929063"/>
            <a:ext cx="8458200" cy="2554287"/>
            <a:chOff x="240" y="2475"/>
            <a:chExt cx="5328" cy="1609"/>
          </a:xfrm>
        </p:grpSpPr>
        <p:sp>
          <p:nvSpPr>
            <p:cNvPr id="34827" name="Rectangle 14">
              <a:extLst>
                <a:ext uri="{FF2B5EF4-FFF2-40B4-BE49-F238E27FC236}">
                  <a16:creationId xmlns:a16="http://schemas.microsoft.com/office/drawing/2014/main" id="{F0CAFC9F-1241-4047-A526-FF8B2F08281E}"/>
                </a:ext>
              </a:extLst>
            </p:cNvPr>
            <p:cNvSpPr>
              <a:spLocks noChangeArrowheads="1"/>
            </p:cNvSpPr>
            <p:nvPr/>
          </p:nvSpPr>
          <p:spPr bwMode="auto">
            <a:xfrm>
              <a:off x="240" y="2475"/>
              <a:ext cx="5328" cy="1609"/>
            </a:xfrm>
            <a:prstGeom prst="rect">
              <a:avLst/>
            </a:prstGeom>
            <a:solidFill>
              <a:srgbClr val="FFFFFF"/>
            </a:solidFill>
            <a:ln w="9525">
              <a:solidFill>
                <a:schemeClr val="accent2"/>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宋体" panose="02010600030101010101" pitchFamily="2" charset="-122"/>
                </a:rPr>
                <a:t>若目标函数为</a:t>
              </a:r>
              <a:r>
                <a:rPr kumimoji="1" lang="zh-CN" altLang="en-US" sz="2600" b="1">
                  <a:latin typeface="宋体" panose="02010600030101010101" pitchFamily="2" charset="-122"/>
                </a:rPr>
                <a:t>最大化</a:t>
              </a:r>
              <a:r>
                <a:rPr kumimoji="1" lang="zh-CN" altLang="en-US" sz="2600">
                  <a:latin typeface="宋体" panose="02010600030101010101" pitchFamily="2" charset="-122"/>
                </a:rPr>
                <a:t>问题，则</a:t>
              </a:r>
            </a:p>
            <a:p>
              <a:pPr algn="l" eaLnBrk="1" hangingPunct="1">
                <a:lnSpc>
                  <a:spcPct val="100000"/>
                </a:lnSpc>
                <a:spcBef>
                  <a:spcPct val="0"/>
                </a:spcBef>
                <a:buClrTx/>
                <a:buFontTx/>
                <a:buNone/>
              </a:pPr>
              <a:endParaRPr kumimoji="1" lang="zh-CN" altLang="en-US" sz="2600">
                <a:latin typeface="宋体" panose="02010600030101010101" pitchFamily="2" charset="-122"/>
              </a:endParaRPr>
            </a:p>
            <a:p>
              <a:pPr algn="l" eaLnBrk="1" hangingPunct="1">
                <a:lnSpc>
                  <a:spcPct val="100000"/>
                </a:lnSpc>
                <a:spcBef>
                  <a:spcPct val="0"/>
                </a:spcBef>
                <a:buClrTx/>
                <a:buFontTx/>
                <a:buNone/>
              </a:pPr>
              <a:endParaRPr kumimoji="1" lang="zh-CN" altLang="en-US" sz="2600">
                <a:latin typeface="宋体" panose="02010600030101010101" pitchFamily="2" charset="-122"/>
              </a:endParaRPr>
            </a:p>
            <a:p>
              <a:pPr algn="l" eaLnBrk="1" hangingPunct="1">
                <a:lnSpc>
                  <a:spcPct val="100000"/>
                </a:lnSpc>
                <a:spcBef>
                  <a:spcPct val="0"/>
                </a:spcBef>
                <a:buClr>
                  <a:srgbClr val="0000FF"/>
                </a:buClr>
                <a:buFontTx/>
                <a:buNone/>
              </a:pPr>
              <a:r>
                <a:rPr lang="en-US" altLang="zh-CN" sz="2800" b="1">
                  <a:solidFill>
                    <a:srgbClr val="FF3300"/>
                  </a:solidFill>
                </a:rPr>
                <a:t>●</a:t>
              </a:r>
              <a:r>
                <a:rPr kumimoji="1" lang="zh-CN" altLang="en-US" sz="2600">
                  <a:latin typeface="宋体" panose="02010600030101010101" pitchFamily="2" charset="-122"/>
                </a:rPr>
                <a:t> 若目标函数为</a:t>
              </a:r>
              <a:r>
                <a:rPr kumimoji="1" lang="zh-CN" altLang="en-US" sz="2600" b="1">
                  <a:latin typeface="宋体" panose="02010600030101010101" pitchFamily="2" charset="-122"/>
                </a:rPr>
                <a:t>最小化</a:t>
              </a:r>
              <a:r>
                <a:rPr kumimoji="1" lang="zh-CN" altLang="en-US" sz="2600">
                  <a:latin typeface="宋体" panose="02010600030101010101" pitchFamily="2" charset="-122"/>
                </a:rPr>
                <a:t>问题，则</a:t>
              </a:r>
            </a:p>
            <a:p>
              <a:pPr algn="l" eaLnBrk="1" hangingPunct="1">
                <a:lnSpc>
                  <a:spcPct val="100000"/>
                </a:lnSpc>
                <a:spcBef>
                  <a:spcPct val="0"/>
                </a:spcBef>
                <a:buClr>
                  <a:srgbClr val="0000FF"/>
                </a:buClr>
                <a:buFont typeface="Wingdings" pitchFamily="2" charset="2"/>
                <a:buChar char="§"/>
              </a:pPr>
              <a:endParaRPr kumimoji="1" lang="zh-CN" altLang="en-US" sz="2600">
                <a:latin typeface="宋体" panose="02010600030101010101" pitchFamily="2" charset="-122"/>
              </a:endParaRPr>
            </a:p>
            <a:p>
              <a:pPr algn="l" eaLnBrk="1" hangingPunct="1">
                <a:lnSpc>
                  <a:spcPct val="100000"/>
                </a:lnSpc>
                <a:spcBef>
                  <a:spcPct val="0"/>
                </a:spcBef>
                <a:buClr>
                  <a:srgbClr val="0000FF"/>
                </a:buClr>
                <a:buFont typeface="Wingdings" pitchFamily="2" charset="2"/>
                <a:buChar char="§"/>
              </a:pPr>
              <a:endParaRPr kumimoji="1" lang="en-US" altLang="zh-CN" sz="2600">
                <a:latin typeface="宋体" panose="02010600030101010101" pitchFamily="2" charset="-122"/>
              </a:endParaRPr>
            </a:p>
          </p:txBody>
        </p:sp>
        <p:graphicFrame>
          <p:nvGraphicFramePr>
            <p:cNvPr id="34828" name="Object 15">
              <a:extLst>
                <a:ext uri="{FF2B5EF4-FFF2-40B4-BE49-F238E27FC236}">
                  <a16:creationId xmlns:a16="http://schemas.microsoft.com/office/drawing/2014/main" id="{C44742F7-1467-C147-AC1F-E12FF9D16B2B}"/>
                </a:ext>
              </a:extLst>
            </p:cNvPr>
            <p:cNvGraphicFramePr>
              <a:graphicFrameLocks noChangeAspect="1"/>
            </p:cNvGraphicFramePr>
            <p:nvPr/>
          </p:nvGraphicFramePr>
          <p:xfrm>
            <a:off x="2592" y="2763"/>
            <a:ext cx="2831" cy="568"/>
          </p:xfrm>
          <a:graphic>
            <a:graphicData uri="http://schemas.openxmlformats.org/presentationml/2006/ole">
              <mc:AlternateContent xmlns:mc="http://schemas.openxmlformats.org/markup-compatibility/2006">
                <mc:Choice xmlns:v="urn:schemas-microsoft-com:vml" Requires="v">
                  <p:oleObj spid="_x0000_s34879" name="Equation" r:id="rId7" imgW="42418000" imgH="8483600" progId="Equation.DSMT4">
                    <p:embed/>
                  </p:oleObj>
                </mc:Choice>
                <mc:Fallback>
                  <p:oleObj name="Equation" r:id="rId7" imgW="42418000" imgH="8483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92" y="2763"/>
                          <a:ext cx="2831"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9" name="Object 17">
              <a:extLst>
                <a:ext uri="{FF2B5EF4-FFF2-40B4-BE49-F238E27FC236}">
                  <a16:creationId xmlns:a16="http://schemas.microsoft.com/office/drawing/2014/main" id="{4BA20BE2-79A1-D24B-90DB-B1C901C6AA90}"/>
                </a:ext>
              </a:extLst>
            </p:cNvPr>
            <p:cNvGraphicFramePr>
              <a:graphicFrameLocks noChangeAspect="1"/>
            </p:cNvGraphicFramePr>
            <p:nvPr/>
          </p:nvGraphicFramePr>
          <p:xfrm>
            <a:off x="2544" y="3483"/>
            <a:ext cx="3024" cy="597"/>
          </p:xfrm>
          <a:graphic>
            <a:graphicData uri="http://schemas.openxmlformats.org/presentationml/2006/ole">
              <mc:AlternateContent xmlns:mc="http://schemas.openxmlformats.org/markup-compatibility/2006">
                <mc:Choice xmlns:v="urn:schemas-microsoft-com:vml" Requires="v">
                  <p:oleObj spid="_x0000_s34880" name="Equation" r:id="rId9" imgW="43002200" imgH="8483600" progId="Equation.DSMT4">
                    <p:embed/>
                  </p:oleObj>
                </mc:Choice>
                <mc:Fallback>
                  <p:oleObj name="Equation" r:id="rId9" imgW="43002200" imgH="8483600" progId="Equation.DSMT4">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44" y="3483"/>
                          <a:ext cx="3024" cy="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35190" name="AutoShape 22">
            <a:extLst>
              <a:ext uri="{FF2B5EF4-FFF2-40B4-BE49-F238E27FC236}">
                <a16:creationId xmlns:a16="http://schemas.microsoft.com/office/drawing/2014/main" id="{DCBA2F68-5B2D-5743-B73D-621EAB7C341D}"/>
              </a:ext>
            </a:extLst>
          </p:cNvPr>
          <p:cNvSpPr>
            <a:spLocks noChangeArrowheads="1"/>
          </p:cNvSpPr>
          <p:nvPr/>
        </p:nvSpPr>
        <p:spPr bwMode="auto">
          <a:xfrm rot="5353175">
            <a:off x="268288" y="3382962"/>
            <a:ext cx="609600" cy="384175"/>
          </a:xfrm>
          <a:prstGeom prst="notchedRightArrow">
            <a:avLst>
              <a:gd name="adj1" fmla="val 50000"/>
              <a:gd name="adj2" fmla="val 39669"/>
            </a:avLst>
          </a:prstGeom>
          <a:gradFill rotWithShape="0">
            <a:gsLst>
              <a:gs pos="0">
                <a:srgbClr val="0000FF"/>
              </a:gs>
              <a:gs pos="100000">
                <a:srgbClr val="FFFFFF"/>
              </a:gs>
            </a:gsLst>
            <a:path path="rect">
              <a:fillToRect l="50000" t="50000" r="50000" b="50000"/>
            </a:path>
          </a:gradFill>
          <a:ln w="9525">
            <a:solidFill>
              <a:srgbClr val="000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135181"/>
                                        </p:tgtEl>
                                        <p:attrNameLst>
                                          <p:attrName>style.visibility</p:attrName>
                                        </p:attrNameLst>
                                      </p:cBhvr>
                                      <p:to>
                                        <p:strVal val="visible"/>
                                      </p:to>
                                    </p:set>
                                    <p:anim calcmode="lin" valueType="num">
                                      <p:cBhvr>
                                        <p:cTn id="13" dur="500" fill="hold"/>
                                        <p:tgtEl>
                                          <p:spTgt spid="135181"/>
                                        </p:tgtEl>
                                        <p:attrNameLst>
                                          <p:attrName>ppt_w</p:attrName>
                                        </p:attrNameLst>
                                      </p:cBhvr>
                                      <p:tavLst>
                                        <p:tav tm="0">
                                          <p:val>
                                            <p:fltVal val="0"/>
                                          </p:val>
                                        </p:tav>
                                        <p:tav tm="100000">
                                          <p:val>
                                            <p:strVal val="#ppt_w"/>
                                          </p:val>
                                        </p:tav>
                                      </p:tavLst>
                                    </p:anim>
                                    <p:anim calcmode="lin" valueType="num">
                                      <p:cBhvr>
                                        <p:cTn id="14" dur="500" fill="hold"/>
                                        <p:tgtEl>
                                          <p:spTgt spid="135181"/>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35190"/>
                                        </p:tgtEl>
                                        <p:attrNameLst>
                                          <p:attrName>style.visibility</p:attrName>
                                        </p:attrNameLst>
                                      </p:cBhvr>
                                      <p:to>
                                        <p:strVal val="visible"/>
                                      </p:to>
                                    </p:set>
                                    <p:animEffect transition="in" filter="dissolve">
                                      <p:cBhvr>
                                        <p:cTn id="19" dur="500"/>
                                        <p:tgtEl>
                                          <p:spTgt spid="135190"/>
                                        </p:tgtEl>
                                      </p:cBhvr>
                                    </p:animEffect>
                                  </p:childTnLst>
                                </p:cTn>
                              </p:par>
                            </p:childTnLst>
                          </p:cTn>
                        </p:par>
                        <p:par>
                          <p:cTn id="20" fill="hold" nodeType="afterGroup">
                            <p:stCondLst>
                              <p:cond delay="500"/>
                            </p:stCondLst>
                            <p:childTnLst>
                              <p:par>
                                <p:cTn id="21" presetID="3" presetClass="entr" presetSubtype="1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81" grpId="0" autoUpdateAnimBg="0"/>
      <p:bldP spid="13519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1">
            <a:extLst>
              <a:ext uri="{FF2B5EF4-FFF2-40B4-BE49-F238E27FC236}">
                <a16:creationId xmlns:a16="http://schemas.microsoft.com/office/drawing/2014/main" id="{9CD843E5-9C07-9347-AE6D-B3512E5EE11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AD2413EA-951A-464F-9976-76B80F5CF41D}" type="slidenum">
              <a:rPr lang="ja-JP" altLang="en-US" sz="1800">
                <a:solidFill>
                  <a:srgbClr val="A50021"/>
                </a:solidFill>
                <a:ea typeface="MS PGothic" panose="020B0600070205080204" pitchFamily="34" charset="-128"/>
              </a:rPr>
              <a:pPr algn="r">
                <a:lnSpc>
                  <a:spcPct val="100000"/>
                </a:lnSpc>
                <a:spcBef>
                  <a:spcPct val="0"/>
                </a:spcBef>
                <a:buClrTx/>
                <a:buFontTx/>
                <a:buNone/>
              </a:pPr>
              <a:t>26</a:t>
            </a:fld>
            <a:endParaRPr lang="en-US" altLang="ja-JP" sz="1800">
              <a:solidFill>
                <a:srgbClr val="A50021"/>
              </a:solidFill>
              <a:ea typeface="MS PGothic" panose="020B0600070205080204" pitchFamily="34" charset="-128"/>
            </a:endParaRPr>
          </a:p>
        </p:txBody>
      </p:sp>
      <p:sp>
        <p:nvSpPr>
          <p:cNvPr id="35843" name="Rectangle 3">
            <a:extLst>
              <a:ext uri="{FF2B5EF4-FFF2-40B4-BE49-F238E27FC236}">
                <a16:creationId xmlns:a16="http://schemas.microsoft.com/office/drawing/2014/main" id="{2BED8927-B017-C24F-B6A7-D3B0A96157C7}"/>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5844" name="Rectangle 4">
            <a:extLst>
              <a:ext uri="{FF2B5EF4-FFF2-40B4-BE49-F238E27FC236}">
                <a16:creationId xmlns:a16="http://schemas.microsoft.com/office/drawing/2014/main" id="{9E4A2B79-28BE-4A4F-8D0C-73EB4D999BFD}"/>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solidFill>
                  <a:srgbClr val="0000FF"/>
                </a:solidFill>
                <a:latin typeface="Times New Roman" panose="02020603050405020304" pitchFamily="18" charset="0"/>
              </a:rPr>
              <a:t>适应度函数的尺度变换 </a:t>
            </a:r>
          </a:p>
        </p:txBody>
      </p:sp>
      <p:sp>
        <p:nvSpPr>
          <p:cNvPr id="173061" name="Rectangle 5">
            <a:extLst>
              <a:ext uri="{FF2B5EF4-FFF2-40B4-BE49-F238E27FC236}">
                <a16:creationId xmlns:a16="http://schemas.microsoft.com/office/drawing/2014/main" id="{64521881-14A8-ED4B-A788-BED73557BE3B}"/>
              </a:ext>
            </a:extLst>
          </p:cNvPr>
          <p:cNvSpPr>
            <a:spLocks noChangeArrowheads="1"/>
          </p:cNvSpPr>
          <p:nvPr/>
        </p:nvSpPr>
        <p:spPr bwMode="auto">
          <a:xfrm>
            <a:off x="304800" y="1752600"/>
            <a:ext cx="85344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zh-CN" altLang="en-US" sz="2600">
                <a:latin typeface="Times New Roman" panose="02020603050405020304" pitchFamily="18" charset="0"/>
              </a:rPr>
              <a:t>在遗传算法中，将所有妨碍适应度值高的个体产生，从而影响遗传算法正常工作的问题统称为</a:t>
            </a:r>
            <a:r>
              <a:rPr kumimoji="1" lang="zh-CN" altLang="en-US" sz="2600" b="1">
                <a:solidFill>
                  <a:srgbClr val="0000FF"/>
                </a:solidFill>
                <a:latin typeface="Times New Roman" panose="02020603050405020304" pitchFamily="18" charset="0"/>
              </a:rPr>
              <a:t>欺骗问题</a:t>
            </a:r>
            <a:r>
              <a:rPr kumimoji="1" lang="zh-CN" altLang="en-US" sz="2600">
                <a:latin typeface="Times New Roman" panose="02020603050405020304" pitchFamily="18" charset="0"/>
              </a:rPr>
              <a:t>（</a:t>
            </a:r>
            <a:r>
              <a:rPr kumimoji="1" lang="en-US" altLang="zh-CN" sz="2600">
                <a:latin typeface="Times New Roman" panose="02020603050405020304" pitchFamily="18" charset="0"/>
              </a:rPr>
              <a:t>deceptive problem</a:t>
            </a:r>
            <a:r>
              <a:rPr kumimoji="1" lang="zh-CN" altLang="en-US" sz="2600">
                <a:latin typeface="Times New Roman" panose="02020603050405020304" pitchFamily="18" charset="0"/>
              </a:rPr>
              <a:t>）。</a:t>
            </a:r>
            <a:r>
              <a:rPr kumimoji="1" lang="zh-CN" altLang="en-US" sz="2800">
                <a:latin typeface="宋体" panose="02010600030101010101" pitchFamily="2" charset="-122"/>
              </a:rPr>
              <a:t> </a:t>
            </a:r>
          </a:p>
        </p:txBody>
      </p:sp>
      <p:sp>
        <p:nvSpPr>
          <p:cNvPr id="35846" name="Rectangle 9">
            <a:extLst>
              <a:ext uri="{FF2B5EF4-FFF2-40B4-BE49-F238E27FC236}">
                <a16:creationId xmlns:a16="http://schemas.microsoft.com/office/drawing/2014/main" id="{D5DFE1F0-2174-8B4B-BF95-AB052E33736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173066" name="Text Box 10">
            <a:extLst>
              <a:ext uri="{FF2B5EF4-FFF2-40B4-BE49-F238E27FC236}">
                <a16:creationId xmlns:a16="http://schemas.microsoft.com/office/drawing/2014/main" id="{AFCE2F36-CAA8-8249-9D33-6F8338058DEB}"/>
              </a:ext>
            </a:extLst>
          </p:cNvPr>
          <p:cNvSpPr txBox="1">
            <a:spLocks noChangeArrowheads="1"/>
          </p:cNvSpPr>
          <p:nvPr/>
        </p:nvSpPr>
        <p:spPr bwMode="auto">
          <a:xfrm>
            <a:off x="304800" y="3190875"/>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en-US" sz="2600" b="1">
                <a:solidFill>
                  <a:srgbClr val="0000FF"/>
                </a:solidFill>
                <a:latin typeface="宋体" panose="02010600030101010101" pitchFamily="2" charset="-122"/>
              </a:rPr>
              <a:t>过早收敛</a:t>
            </a:r>
            <a:r>
              <a:rPr lang="zh-CN" altLang="en-US" sz="2600">
                <a:latin typeface="宋体" panose="02010600030101010101" pitchFamily="2" charset="-122"/>
              </a:rPr>
              <a:t>：缩小这些个体的适应度，以降低这些超级个体的竞争力。</a:t>
            </a:r>
          </a:p>
        </p:txBody>
      </p:sp>
      <p:sp>
        <p:nvSpPr>
          <p:cNvPr id="173067" name="Text Box 11">
            <a:extLst>
              <a:ext uri="{FF2B5EF4-FFF2-40B4-BE49-F238E27FC236}">
                <a16:creationId xmlns:a16="http://schemas.microsoft.com/office/drawing/2014/main" id="{DFB8AEAD-602C-5949-A362-68A65801C955}"/>
              </a:ext>
            </a:extLst>
          </p:cNvPr>
          <p:cNvSpPr txBox="1">
            <a:spLocks noChangeArrowheads="1"/>
          </p:cNvSpPr>
          <p:nvPr/>
        </p:nvSpPr>
        <p:spPr bwMode="auto">
          <a:xfrm>
            <a:off x="304800" y="4191000"/>
            <a:ext cx="8458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b="1">
                <a:solidFill>
                  <a:schemeClr val="accent2"/>
                </a:solidFill>
                <a:latin typeface="宋体" panose="02010600030101010101" pitchFamily="2" charset="-122"/>
              </a:rPr>
              <a:t> </a:t>
            </a:r>
            <a:r>
              <a:rPr lang="zh-CN" altLang="en-US" sz="2600" b="1">
                <a:solidFill>
                  <a:srgbClr val="0000FF"/>
                </a:solidFill>
                <a:latin typeface="宋体" panose="02010600030101010101" pitchFamily="2" charset="-122"/>
              </a:rPr>
              <a:t>停滞现象</a:t>
            </a:r>
            <a:r>
              <a:rPr lang="zh-CN" altLang="en-US" sz="2600">
                <a:latin typeface="宋体" panose="02010600030101010101" pitchFamily="2" charset="-122"/>
              </a:rPr>
              <a:t>：改变原始适应值的比例关系，以提高个体之间的竞争力。</a:t>
            </a:r>
          </a:p>
        </p:txBody>
      </p:sp>
      <p:sp>
        <p:nvSpPr>
          <p:cNvPr id="173068" name="Text Box 12">
            <a:extLst>
              <a:ext uri="{FF2B5EF4-FFF2-40B4-BE49-F238E27FC236}">
                <a16:creationId xmlns:a16="http://schemas.microsoft.com/office/drawing/2014/main" id="{5AFC7746-9010-B94C-A1BF-7B9EC54AD297}"/>
              </a:ext>
            </a:extLst>
          </p:cNvPr>
          <p:cNvSpPr txBox="1">
            <a:spLocks noChangeArrowheads="1"/>
          </p:cNvSpPr>
          <p:nvPr/>
        </p:nvSpPr>
        <p:spPr bwMode="auto">
          <a:xfrm>
            <a:off x="304800" y="5334000"/>
            <a:ext cx="8382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latin typeface="宋体" panose="02010600030101010101" pitchFamily="2" charset="-122"/>
              </a:rPr>
              <a:t> </a:t>
            </a:r>
            <a:r>
              <a:rPr lang="zh-CN" altLang="en-US" sz="2600" b="1">
                <a:solidFill>
                  <a:srgbClr val="0000FF"/>
                </a:solidFill>
                <a:latin typeface="宋体" panose="02010600030101010101" pitchFamily="2" charset="-122"/>
              </a:rPr>
              <a:t>尺度变换</a:t>
            </a:r>
            <a:r>
              <a:rPr lang="zh-CN" altLang="en-US" sz="2600" b="1">
                <a:solidFill>
                  <a:schemeClr val="accent2"/>
                </a:solidFill>
                <a:latin typeface="宋体" panose="02010600030101010101" pitchFamily="2" charset="-122"/>
              </a:rPr>
              <a:t>（</a:t>
            </a:r>
            <a:r>
              <a:rPr lang="en-US" altLang="zh-CN" sz="2600" b="1">
                <a:solidFill>
                  <a:schemeClr val="accent2"/>
                </a:solidFill>
                <a:latin typeface="Times New Roman" panose="02020603050405020304" pitchFamily="18" charset="0"/>
                <a:cs typeface="Times New Roman" panose="02020603050405020304" pitchFamily="18" charset="0"/>
              </a:rPr>
              <a:t>fitness scaling</a:t>
            </a:r>
            <a:r>
              <a:rPr lang="zh-CN" altLang="en-US" sz="2600" b="1">
                <a:solidFill>
                  <a:schemeClr val="accent2"/>
                </a:solidFill>
                <a:latin typeface="宋体" panose="02010600030101010101" pitchFamily="2" charset="-122"/>
              </a:rPr>
              <a:t>）</a:t>
            </a:r>
            <a:r>
              <a:rPr lang="zh-CN" altLang="en-US" sz="2600">
                <a:latin typeface="宋体" panose="02010600030101010101" pitchFamily="2" charset="-122"/>
              </a:rPr>
              <a:t>或</a:t>
            </a:r>
            <a:r>
              <a:rPr lang="zh-CN" altLang="en-US" sz="2600" b="1">
                <a:solidFill>
                  <a:srgbClr val="0000FF"/>
                </a:solidFill>
                <a:latin typeface="宋体" panose="02010600030101010101" pitchFamily="2" charset="-122"/>
              </a:rPr>
              <a:t>定标</a:t>
            </a:r>
            <a:r>
              <a:rPr lang="zh-CN" altLang="en-US" sz="2600">
                <a:latin typeface="宋体" panose="02010600030101010101" pitchFamily="2" charset="-122"/>
              </a:rPr>
              <a:t>：对适应度函数值域的某种映射变换。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3068"/>
                                        </p:tgtEl>
                                        <p:attrNameLst>
                                          <p:attrName>style.visibility</p:attrName>
                                        </p:attrNameLst>
                                      </p:cBhvr>
                                      <p:to>
                                        <p:strVal val="visible"/>
                                      </p:to>
                                    </p:set>
                                    <p:anim calcmode="lin" valueType="num">
                                      <p:cBhvr additive="base">
                                        <p:cTn id="25" dur="500" fill="hold"/>
                                        <p:tgtEl>
                                          <p:spTgt spid="173068"/>
                                        </p:tgtEl>
                                        <p:attrNameLst>
                                          <p:attrName>ppt_x</p:attrName>
                                        </p:attrNameLst>
                                      </p:cBhvr>
                                      <p:tavLst>
                                        <p:tav tm="0">
                                          <p:val>
                                            <p:strVal val="#ppt_x"/>
                                          </p:val>
                                        </p:tav>
                                        <p:tav tm="100000">
                                          <p:val>
                                            <p:strVal val="#ppt_x"/>
                                          </p:val>
                                        </p:tav>
                                      </p:tavLst>
                                    </p:anim>
                                    <p:anim calcmode="lin" valueType="num">
                                      <p:cBhvr additive="base">
                                        <p:cTn id="26" dur="500" fill="hold"/>
                                        <p:tgtEl>
                                          <p:spTgt spid="173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6" grpId="0" autoUpdateAnimBg="0"/>
      <p:bldP spid="173067" grpId="0" autoUpdateAnimBg="0"/>
      <p:bldP spid="17306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a:extLst>
              <a:ext uri="{FF2B5EF4-FFF2-40B4-BE49-F238E27FC236}">
                <a16:creationId xmlns:a16="http://schemas.microsoft.com/office/drawing/2014/main" id="{C39D8E98-AF93-9943-BEA1-74EC437E5AF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DE79C36-60EB-5348-B7BE-E88C08D2CCDE}" type="slidenum">
              <a:rPr lang="ja-JP" altLang="en-US" sz="1800">
                <a:solidFill>
                  <a:srgbClr val="A50021"/>
                </a:solidFill>
                <a:ea typeface="MS PGothic" panose="020B0600070205080204" pitchFamily="34" charset="-128"/>
              </a:rPr>
              <a:pPr algn="r">
                <a:lnSpc>
                  <a:spcPct val="100000"/>
                </a:lnSpc>
                <a:spcBef>
                  <a:spcPct val="0"/>
                </a:spcBef>
                <a:buClrTx/>
                <a:buFontTx/>
                <a:buNone/>
              </a:pPr>
              <a:t>27</a:t>
            </a:fld>
            <a:endParaRPr lang="en-US" altLang="ja-JP" sz="1800">
              <a:solidFill>
                <a:srgbClr val="A50021"/>
              </a:solidFill>
              <a:ea typeface="MS PGothic" panose="020B0600070205080204" pitchFamily="34" charset="-128"/>
            </a:endParaRPr>
          </a:p>
        </p:txBody>
      </p:sp>
      <p:sp>
        <p:nvSpPr>
          <p:cNvPr id="36867" name="Rectangle 1026">
            <a:extLst>
              <a:ext uri="{FF2B5EF4-FFF2-40B4-BE49-F238E27FC236}">
                <a16:creationId xmlns:a16="http://schemas.microsoft.com/office/drawing/2014/main" id="{28EE8AEE-E0BA-8740-9345-57A88F762CFC}"/>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68" name="Rectangle 1027">
            <a:extLst>
              <a:ext uri="{FF2B5EF4-FFF2-40B4-BE49-F238E27FC236}">
                <a16:creationId xmlns:a16="http://schemas.microsoft.com/office/drawing/2014/main" id="{5DE17707-0F3B-8447-8256-CBF579DA28F6}"/>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latin typeface="Times New Roman" panose="02020603050405020304" pitchFamily="18" charset="0"/>
              </a:rPr>
              <a:t>适应度函数</a:t>
            </a:r>
            <a:r>
              <a:rPr kumimoji="1" lang="zh-CN" altLang="en-US" b="1">
                <a:latin typeface="宋体" panose="02010600030101010101" pitchFamily="2" charset="-122"/>
              </a:rPr>
              <a:t>的尺度变换</a:t>
            </a:r>
            <a:r>
              <a:rPr kumimoji="1" lang="en-US" altLang="zh-CN" b="1">
                <a:latin typeface="宋体" panose="02010600030101010101" pitchFamily="2" charset="-122"/>
              </a:rPr>
              <a:t>(</a:t>
            </a:r>
            <a:r>
              <a:rPr kumimoji="1" lang="zh-CN" altLang="en-US" b="1">
                <a:latin typeface="宋体" panose="02010600030101010101" pitchFamily="2" charset="-122"/>
              </a:rPr>
              <a:t>续）</a:t>
            </a:r>
            <a:r>
              <a:rPr kumimoji="1" lang="zh-CN" altLang="en-US" b="1">
                <a:latin typeface="Times New Roman" panose="02020603050405020304" pitchFamily="18" charset="0"/>
              </a:rPr>
              <a:t> </a:t>
            </a:r>
          </a:p>
        </p:txBody>
      </p:sp>
      <p:sp>
        <p:nvSpPr>
          <p:cNvPr id="36869" name="Rectangle 1028">
            <a:extLst>
              <a:ext uri="{FF2B5EF4-FFF2-40B4-BE49-F238E27FC236}">
                <a16:creationId xmlns:a16="http://schemas.microsoft.com/office/drawing/2014/main" id="{FD679276-0121-9642-908E-B727434C333C}"/>
              </a:ext>
            </a:extLst>
          </p:cNvPr>
          <p:cNvSpPr>
            <a:spLocks noChangeArrowheads="1"/>
          </p:cNvSpPr>
          <p:nvPr/>
        </p:nvSpPr>
        <p:spPr bwMode="auto">
          <a:xfrm>
            <a:off x="228600" y="1676400"/>
            <a:ext cx="7924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1</a:t>
            </a:r>
            <a:r>
              <a:rPr kumimoji="1" lang="zh-CN" altLang="en-US" sz="2800">
                <a:solidFill>
                  <a:srgbClr val="0000FF"/>
                </a:solidFill>
                <a:latin typeface="Times New Roman" panose="02020603050405020304" pitchFamily="18" charset="0"/>
              </a:rPr>
              <a:t>）线性变换：</a:t>
            </a:r>
          </a:p>
          <a:p>
            <a:pPr algn="l" eaLnBrk="1" hangingPunct="1">
              <a:lnSpc>
                <a:spcPct val="100000"/>
              </a:lnSpc>
              <a:spcBef>
                <a:spcPct val="0"/>
              </a:spcBef>
              <a:buClrTx/>
              <a:buFontTx/>
              <a:buChar char="•"/>
            </a:pPr>
            <a:endParaRPr kumimoji="1" lang="zh-CN" altLang="en-US" sz="2800">
              <a:latin typeface="Times New Roman" panose="02020603050405020304" pitchFamily="18" charset="0"/>
            </a:endParaRPr>
          </a:p>
          <a:p>
            <a:pPr algn="l" eaLnBrk="1" hangingPunct="1">
              <a:lnSpc>
                <a:spcPct val="100000"/>
              </a:lnSpc>
              <a:spcBef>
                <a:spcPct val="0"/>
              </a:spcBef>
              <a:buClrTx/>
              <a:buFontTx/>
              <a:buNone/>
            </a:pPr>
            <a:endParaRPr kumimoji="1" lang="en-US" altLang="zh-CN" sz="2800">
              <a:latin typeface="宋体" panose="02010600030101010101" pitchFamily="2" charset="-122"/>
            </a:endParaRPr>
          </a:p>
        </p:txBody>
      </p:sp>
      <p:graphicFrame>
        <p:nvGraphicFramePr>
          <p:cNvPr id="174085" name="Object 1029">
            <a:extLst>
              <a:ext uri="{FF2B5EF4-FFF2-40B4-BE49-F238E27FC236}">
                <a16:creationId xmlns:a16="http://schemas.microsoft.com/office/drawing/2014/main" id="{AFF2F924-A3AD-4C46-8533-3C3CD90C1D52}"/>
              </a:ext>
            </a:extLst>
          </p:cNvPr>
          <p:cNvGraphicFramePr>
            <a:graphicFrameLocks noChangeAspect="1"/>
          </p:cNvGraphicFramePr>
          <p:nvPr/>
        </p:nvGraphicFramePr>
        <p:xfrm>
          <a:off x="2743200" y="2209800"/>
          <a:ext cx="1600200" cy="436563"/>
        </p:xfrm>
        <a:graphic>
          <a:graphicData uri="http://schemas.openxmlformats.org/presentationml/2006/ole">
            <mc:AlternateContent xmlns:mc="http://schemas.openxmlformats.org/markup-compatibility/2006">
              <mc:Choice xmlns:v="urn:schemas-microsoft-com:vml" Requires="v">
                <p:oleObj spid="_x0000_s36970" r:id="rId3" imgW="16967200" imgH="4686300" progId="Equation.3">
                  <p:embed/>
                </p:oleObj>
              </mc:Choice>
              <mc:Fallback>
                <p:oleObj r:id="rId3" imgW="16967200" imgH="4686300" progId="Equation.3">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209800"/>
                        <a:ext cx="160020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1" name="Rectangle 1032">
            <a:extLst>
              <a:ext uri="{FF2B5EF4-FFF2-40B4-BE49-F238E27FC236}">
                <a16:creationId xmlns:a16="http://schemas.microsoft.com/office/drawing/2014/main" id="{C23E33FD-07AB-B341-9B50-CF75DC5AD3E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36872" name="Rectangle 1034">
            <a:extLst>
              <a:ext uri="{FF2B5EF4-FFF2-40B4-BE49-F238E27FC236}">
                <a16:creationId xmlns:a16="http://schemas.microsoft.com/office/drawing/2014/main" id="{DA619691-6C4E-D942-92D1-C3F73BB10E5F}"/>
              </a:ext>
            </a:extLst>
          </p:cNvPr>
          <p:cNvSpPr>
            <a:spLocks noChangeArrowheads="1"/>
          </p:cNvSpPr>
          <p:nvPr/>
        </p:nvSpPr>
        <p:spPr bwMode="auto">
          <a:xfrm>
            <a:off x="409575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3" name="Rectangle 1036">
            <a:extLst>
              <a:ext uri="{FF2B5EF4-FFF2-40B4-BE49-F238E27FC236}">
                <a16:creationId xmlns:a16="http://schemas.microsoft.com/office/drawing/2014/main" id="{78B965F6-2AAE-B841-8686-E2737E18136E}"/>
              </a:ext>
            </a:extLst>
          </p:cNvPr>
          <p:cNvSpPr>
            <a:spLocks noChangeArrowheads="1"/>
          </p:cNvSpPr>
          <p:nvPr/>
        </p:nvSpPr>
        <p:spPr bwMode="auto">
          <a:xfrm>
            <a:off x="410051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053">
            <a:extLst>
              <a:ext uri="{FF2B5EF4-FFF2-40B4-BE49-F238E27FC236}">
                <a16:creationId xmlns:a16="http://schemas.microsoft.com/office/drawing/2014/main" id="{387C4833-A4C8-8D43-A973-29129D6DF9C6}"/>
              </a:ext>
            </a:extLst>
          </p:cNvPr>
          <p:cNvGrpSpPr>
            <a:grpSpLocks/>
          </p:cNvGrpSpPr>
          <p:nvPr/>
        </p:nvGrpSpPr>
        <p:grpSpPr bwMode="auto">
          <a:xfrm>
            <a:off x="6400800" y="3487738"/>
            <a:ext cx="2514600" cy="2608262"/>
            <a:chOff x="4032" y="2197"/>
            <a:chExt cx="1584" cy="1643"/>
          </a:xfrm>
        </p:grpSpPr>
        <p:sp>
          <p:nvSpPr>
            <p:cNvPr id="36890" name="Rectangle 1049">
              <a:extLst>
                <a:ext uri="{FF2B5EF4-FFF2-40B4-BE49-F238E27FC236}">
                  <a16:creationId xmlns:a16="http://schemas.microsoft.com/office/drawing/2014/main" id="{FAD573DA-A79A-B94D-88EE-702E5526741B}"/>
                </a:ext>
              </a:extLst>
            </p:cNvPr>
            <p:cNvSpPr>
              <a:spLocks noChangeArrowheads="1"/>
            </p:cNvSpPr>
            <p:nvPr/>
          </p:nvSpPr>
          <p:spPr bwMode="auto">
            <a:xfrm>
              <a:off x="4032" y="2208"/>
              <a:ext cx="1584" cy="1632"/>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91" name="Object 1033">
              <a:extLst>
                <a:ext uri="{FF2B5EF4-FFF2-40B4-BE49-F238E27FC236}">
                  <a16:creationId xmlns:a16="http://schemas.microsoft.com/office/drawing/2014/main" id="{2132FCBF-AE83-FE48-A646-BA2ACD63A4FA}"/>
                </a:ext>
              </a:extLst>
            </p:cNvPr>
            <p:cNvGraphicFramePr>
              <a:graphicFrameLocks noChangeAspect="1"/>
            </p:cNvGraphicFramePr>
            <p:nvPr/>
          </p:nvGraphicFramePr>
          <p:xfrm>
            <a:off x="4128" y="2197"/>
            <a:ext cx="1296" cy="635"/>
          </p:xfrm>
          <a:graphic>
            <a:graphicData uri="http://schemas.openxmlformats.org/presentationml/2006/ole">
              <mc:AlternateContent xmlns:mc="http://schemas.openxmlformats.org/markup-compatibility/2006">
                <mc:Choice xmlns:v="urn:schemas-microsoft-com:vml" Requires="v">
                  <p:oleObj spid="_x0000_s36971" r:id="rId5" imgW="21945600" imgH="10820400" progId="Equation.DSMT4">
                    <p:embed/>
                  </p:oleObj>
                </mc:Choice>
                <mc:Fallback>
                  <p:oleObj r:id="rId5" imgW="21945600" imgH="10820400" progId="Equation.DSMT4">
                    <p:embed/>
                    <p:pic>
                      <p:nvPicPr>
                        <p:cNvPr id="0" name="Object 103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8" y="2197"/>
                          <a:ext cx="1296"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92" name="Object 1035">
              <a:extLst>
                <a:ext uri="{FF2B5EF4-FFF2-40B4-BE49-F238E27FC236}">
                  <a16:creationId xmlns:a16="http://schemas.microsoft.com/office/drawing/2014/main" id="{87AECB25-B12D-2A40-A7AC-60A199B2B6F0}"/>
                </a:ext>
              </a:extLst>
            </p:cNvPr>
            <p:cNvGraphicFramePr>
              <a:graphicFrameLocks noChangeAspect="1"/>
            </p:cNvGraphicFramePr>
            <p:nvPr/>
          </p:nvGraphicFramePr>
          <p:xfrm>
            <a:off x="4128" y="3008"/>
            <a:ext cx="1392" cy="688"/>
          </p:xfrm>
          <a:graphic>
            <a:graphicData uri="http://schemas.openxmlformats.org/presentationml/2006/ole">
              <mc:AlternateContent xmlns:mc="http://schemas.openxmlformats.org/markup-compatibility/2006">
                <mc:Choice xmlns:v="urn:schemas-microsoft-com:vml" Requires="v">
                  <p:oleObj spid="_x0000_s36972" r:id="rId7" imgW="21653500" imgH="10820400" progId="Equation.DSMT4">
                    <p:embed/>
                  </p:oleObj>
                </mc:Choice>
                <mc:Fallback>
                  <p:oleObj r:id="rId7" imgW="21653500" imgH="10820400" progId="Equation.DSMT4">
                    <p:embed/>
                    <p:pic>
                      <p:nvPicPr>
                        <p:cNvPr id="0" name="Object 103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8" y="3008"/>
                          <a:ext cx="1392" cy="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5" name="Rectangle 1038">
            <a:extLst>
              <a:ext uri="{FF2B5EF4-FFF2-40B4-BE49-F238E27FC236}">
                <a16:creationId xmlns:a16="http://schemas.microsoft.com/office/drawing/2014/main" id="{6383A469-C037-EE41-84B2-15832DB6F4A9}"/>
              </a:ext>
            </a:extLst>
          </p:cNvPr>
          <p:cNvSpPr>
            <a:spLocks noChangeArrowheads="1"/>
          </p:cNvSpPr>
          <p:nvPr/>
        </p:nvSpPr>
        <p:spPr bwMode="auto">
          <a:xfrm>
            <a:off x="4000500"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6" name="Rectangle 1040">
            <a:extLst>
              <a:ext uri="{FF2B5EF4-FFF2-40B4-BE49-F238E27FC236}">
                <a16:creationId xmlns:a16="http://schemas.microsoft.com/office/drawing/2014/main" id="{87D707A2-146E-AD4C-968B-63E47B6B38D4}"/>
              </a:ext>
            </a:extLst>
          </p:cNvPr>
          <p:cNvSpPr>
            <a:spLocks noChangeArrowheads="1"/>
          </p:cNvSpPr>
          <p:nvPr/>
        </p:nvSpPr>
        <p:spPr bwMode="auto">
          <a:xfrm>
            <a:off x="3776663" y="3195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1051">
            <a:extLst>
              <a:ext uri="{FF2B5EF4-FFF2-40B4-BE49-F238E27FC236}">
                <a16:creationId xmlns:a16="http://schemas.microsoft.com/office/drawing/2014/main" id="{3DACB9D8-A028-E14A-9E9E-D84550556721}"/>
              </a:ext>
            </a:extLst>
          </p:cNvPr>
          <p:cNvGrpSpPr>
            <a:grpSpLocks/>
          </p:cNvGrpSpPr>
          <p:nvPr/>
        </p:nvGrpSpPr>
        <p:grpSpPr bwMode="auto">
          <a:xfrm>
            <a:off x="228600" y="3505200"/>
            <a:ext cx="3505200" cy="2514600"/>
            <a:chOff x="144" y="2208"/>
            <a:chExt cx="2208" cy="1584"/>
          </a:xfrm>
        </p:grpSpPr>
        <p:sp>
          <p:nvSpPr>
            <p:cNvPr id="36887" name="Rectangle 1050">
              <a:extLst>
                <a:ext uri="{FF2B5EF4-FFF2-40B4-BE49-F238E27FC236}">
                  <a16:creationId xmlns:a16="http://schemas.microsoft.com/office/drawing/2014/main" id="{6F2AF18F-119F-9444-902E-3DE3CA3C0B1B}"/>
                </a:ext>
              </a:extLst>
            </p:cNvPr>
            <p:cNvSpPr>
              <a:spLocks noChangeArrowheads="1"/>
            </p:cNvSpPr>
            <p:nvPr/>
          </p:nvSpPr>
          <p:spPr bwMode="auto">
            <a:xfrm>
              <a:off x="144" y="2208"/>
              <a:ext cx="2208" cy="1584"/>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36888" name="Object 1037">
              <a:extLst>
                <a:ext uri="{FF2B5EF4-FFF2-40B4-BE49-F238E27FC236}">
                  <a16:creationId xmlns:a16="http://schemas.microsoft.com/office/drawing/2014/main" id="{70422189-4423-174F-BA56-8441E7929C16}"/>
                </a:ext>
              </a:extLst>
            </p:cNvPr>
            <p:cNvGraphicFramePr>
              <a:graphicFrameLocks noChangeAspect="1"/>
            </p:cNvGraphicFramePr>
            <p:nvPr/>
          </p:nvGraphicFramePr>
          <p:xfrm>
            <a:off x="240" y="2272"/>
            <a:ext cx="1488" cy="608"/>
          </p:xfrm>
          <a:graphic>
            <a:graphicData uri="http://schemas.openxmlformats.org/presentationml/2006/ole">
              <mc:AlternateContent xmlns:mc="http://schemas.openxmlformats.org/markup-compatibility/2006">
                <mc:Choice xmlns:v="urn:schemas-microsoft-com:vml" Requires="v">
                  <p:oleObj spid="_x0000_s36973" r:id="rId9" imgW="26327100" imgH="10820400" progId="Equation.DSMT4">
                    <p:embed/>
                  </p:oleObj>
                </mc:Choice>
                <mc:Fallback>
                  <p:oleObj r:id="rId9" imgW="26327100" imgH="10820400" progId="Equation.DSMT4">
                    <p:embed/>
                    <p:pic>
                      <p:nvPicPr>
                        <p:cNvPr id="0" name="Object 103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0" y="2272"/>
                          <a:ext cx="1488" cy="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9" name="Object 1039">
              <a:extLst>
                <a:ext uri="{FF2B5EF4-FFF2-40B4-BE49-F238E27FC236}">
                  <a16:creationId xmlns:a16="http://schemas.microsoft.com/office/drawing/2014/main" id="{B91622FC-024F-624A-9F57-BA004388ED16}"/>
                </a:ext>
              </a:extLst>
            </p:cNvPr>
            <p:cNvGraphicFramePr>
              <a:graphicFrameLocks noChangeAspect="1"/>
            </p:cNvGraphicFramePr>
            <p:nvPr/>
          </p:nvGraphicFramePr>
          <p:xfrm>
            <a:off x="240" y="3029"/>
            <a:ext cx="2112" cy="619"/>
          </p:xfrm>
          <a:graphic>
            <a:graphicData uri="http://schemas.openxmlformats.org/presentationml/2006/ole">
              <mc:AlternateContent xmlns:mc="http://schemas.openxmlformats.org/markup-compatibility/2006">
                <mc:Choice xmlns:v="urn:schemas-microsoft-com:vml" Requires="v">
                  <p:oleObj spid="_x0000_s36974" r:id="rId11" imgW="36576000" imgH="10820400" progId="Equation.DSMT4">
                    <p:embed/>
                  </p:oleObj>
                </mc:Choice>
                <mc:Fallback>
                  <p:oleObj r:id="rId11" imgW="36576000" imgH="10820400" progId="Equation.DSMT4">
                    <p:embed/>
                    <p:pic>
                      <p:nvPicPr>
                        <p:cNvPr id="0" name="Object 103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0" y="3029"/>
                          <a:ext cx="2112" cy="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8" name="Rectangle 1042">
            <a:extLst>
              <a:ext uri="{FF2B5EF4-FFF2-40B4-BE49-F238E27FC236}">
                <a16:creationId xmlns:a16="http://schemas.microsoft.com/office/drawing/2014/main" id="{F5457DDC-789E-4B4A-BF11-E9CA4374BF1F}"/>
              </a:ext>
            </a:extLst>
          </p:cNvPr>
          <p:cNvSpPr>
            <a:spLocks noChangeArrowheads="1"/>
          </p:cNvSpPr>
          <p:nvPr/>
        </p:nvSpPr>
        <p:spPr bwMode="auto">
          <a:xfrm>
            <a:off x="42338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6879" name="Rectangle 1044">
            <a:extLst>
              <a:ext uri="{FF2B5EF4-FFF2-40B4-BE49-F238E27FC236}">
                <a16:creationId xmlns:a16="http://schemas.microsoft.com/office/drawing/2014/main" id="{37021EBC-4053-D24A-99C4-0E975478960C}"/>
              </a:ext>
            </a:extLst>
          </p:cNvPr>
          <p:cNvSpPr>
            <a:spLocks noChangeArrowheads="1"/>
          </p:cNvSpPr>
          <p:nvPr/>
        </p:nvSpPr>
        <p:spPr bwMode="auto">
          <a:xfrm>
            <a:off x="40386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4" name="Group 1054">
            <a:extLst>
              <a:ext uri="{FF2B5EF4-FFF2-40B4-BE49-F238E27FC236}">
                <a16:creationId xmlns:a16="http://schemas.microsoft.com/office/drawing/2014/main" id="{7A4E006E-2EE5-F849-9DA7-089850A69DF0}"/>
              </a:ext>
            </a:extLst>
          </p:cNvPr>
          <p:cNvGrpSpPr>
            <a:grpSpLocks/>
          </p:cNvGrpSpPr>
          <p:nvPr/>
        </p:nvGrpSpPr>
        <p:grpSpPr bwMode="auto">
          <a:xfrm>
            <a:off x="304800" y="2743200"/>
            <a:ext cx="4648200" cy="538163"/>
            <a:chOff x="192" y="1728"/>
            <a:chExt cx="2928" cy="339"/>
          </a:xfrm>
        </p:grpSpPr>
        <p:graphicFrame>
          <p:nvGraphicFramePr>
            <p:cNvPr id="36884" name="Object 1041">
              <a:extLst>
                <a:ext uri="{FF2B5EF4-FFF2-40B4-BE49-F238E27FC236}">
                  <a16:creationId xmlns:a16="http://schemas.microsoft.com/office/drawing/2014/main" id="{8708D563-BE99-6B42-9962-6365039D0162}"/>
                </a:ext>
              </a:extLst>
            </p:cNvPr>
            <p:cNvGraphicFramePr>
              <a:graphicFrameLocks noChangeAspect="1"/>
            </p:cNvGraphicFramePr>
            <p:nvPr/>
          </p:nvGraphicFramePr>
          <p:xfrm>
            <a:off x="816" y="1748"/>
            <a:ext cx="846" cy="319"/>
          </p:xfrm>
          <a:graphic>
            <a:graphicData uri="http://schemas.openxmlformats.org/presentationml/2006/ole">
              <mc:AlternateContent xmlns:mc="http://schemas.openxmlformats.org/markup-compatibility/2006">
                <mc:Choice xmlns:v="urn:schemas-microsoft-com:vml" Requires="v">
                  <p:oleObj spid="_x0000_s36975" name="Equation" r:id="rId13" imgW="11404600" imgH="4394200" progId="Equation.DSMT4">
                    <p:embed/>
                  </p:oleObj>
                </mc:Choice>
                <mc:Fallback>
                  <p:oleObj name="Equation" r:id="rId13" imgW="11404600" imgH="4394200" progId="Equation.DSMT4">
                    <p:embed/>
                    <p:pic>
                      <p:nvPicPr>
                        <p:cNvPr id="0" name="Object 104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16" y="1748"/>
                          <a:ext cx="846"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85" name="Object 1043">
              <a:extLst>
                <a:ext uri="{FF2B5EF4-FFF2-40B4-BE49-F238E27FC236}">
                  <a16:creationId xmlns:a16="http://schemas.microsoft.com/office/drawing/2014/main" id="{CC809722-2C5B-0641-AD40-25E30A3E6551}"/>
                </a:ext>
              </a:extLst>
            </p:cNvPr>
            <p:cNvGraphicFramePr>
              <a:graphicFrameLocks noChangeAspect="1"/>
            </p:cNvGraphicFramePr>
            <p:nvPr/>
          </p:nvGraphicFramePr>
          <p:xfrm>
            <a:off x="1728" y="1748"/>
            <a:ext cx="1392" cy="311"/>
          </p:xfrm>
          <a:graphic>
            <a:graphicData uri="http://schemas.openxmlformats.org/presentationml/2006/ole">
              <mc:AlternateContent xmlns:mc="http://schemas.openxmlformats.org/markup-compatibility/2006">
                <mc:Choice xmlns:v="urn:schemas-microsoft-com:vml" Requires="v">
                  <p:oleObj spid="_x0000_s36976" r:id="rId15" imgW="24574500" imgH="5562600" progId="Equation.DSMT4">
                    <p:embed/>
                  </p:oleObj>
                </mc:Choice>
                <mc:Fallback>
                  <p:oleObj r:id="rId15" imgW="24574500" imgH="5562600" progId="Equation.DSMT4">
                    <p:embed/>
                    <p:pic>
                      <p:nvPicPr>
                        <p:cNvPr id="0" name="Object 104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 y="1748"/>
                          <a:ext cx="1392"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6" name="Text Box 1045">
              <a:extLst>
                <a:ext uri="{FF2B5EF4-FFF2-40B4-BE49-F238E27FC236}">
                  <a16:creationId xmlns:a16="http://schemas.microsoft.com/office/drawing/2014/main" id="{D04EC409-F822-4A49-8107-C1A80046C5B3}"/>
                </a:ext>
              </a:extLst>
            </p:cNvPr>
            <p:cNvSpPr txBox="1">
              <a:spLocks noChangeArrowheads="1"/>
            </p:cNvSpPr>
            <p:nvPr/>
          </p:nvSpPr>
          <p:spPr bwMode="auto">
            <a:xfrm>
              <a:off x="192" y="1728"/>
              <a:ext cx="81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600">
                  <a:latin typeface="宋体" panose="02010600030101010101" pitchFamily="2" charset="-122"/>
                </a:rPr>
                <a:t>满足</a:t>
              </a:r>
            </a:p>
          </p:txBody>
        </p:sp>
      </p:grpSp>
      <p:grpSp>
        <p:nvGrpSpPr>
          <p:cNvPr id="5" name="Group 1052">
            <a:extLst>
              <a:ext uri="{FF2B5EF4-FFF2-40B4-BE49-F238E27FC236}">
                <a16:creationId xmlns:a16="http://schemas.microsoft.com/office/drawing/2014/main" id="{C7A299C5-7370-0E4D-AFBF-C167B210EC8A}"/>
              </a:ext>
            </a:extLst>
          </p:cNvPr>
          <p:cNvGrpSpPr>
            <a:grpSpLocks/>
          </p:cNvGrpSpPr>
          <p:nvPr/>
        </p:nvGrpSpPr>
        <p:grpSpPr bwMode="auto">
          <a:xfrm>
            <a:off x="3733800" y="4327525"/>
            <a:ext cx="3124200" cy="854075"/>
            <a:chOff x="2208" y="2726"/>
            <a:chExt cx="1968" cy="538"/>
          </a:xfrm>
        </p:grpSpPr>
        <p:sp>
          <p:nvSpPr>
            <p:cNvPr id="36882" name="AutoShape 1047">
              <a:extLst>
                <a:ext uri="{FF2B5EF4-FFF2-40B4-BE49-F238E27FC236}">
                  <a16:creationId xmlns:a16="http://schemas.microsoft.com/office/drawing/2014/main" id="{EBB8E1B0-6B4E-A947-8EA4-FB80F03B4EFD}"/>
                </a:ext>
              </a:extLst>
            </p:cNvPr>
            <p:cNvSpPr>
              <a:spLocks noChangeArrowheads="1"/>
            </p:cNvSpPr>
            <p:nvPr/>
          </p:nvSpPr>
          <p:spPr bwMode="auto">
            <a:xfrm>
              <a:off x="2688" y="3024"/>
              <a:ext cx="1008" cy="240"/>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4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0">
              <a:gsLst>
                <a:gs pos="0">
                  <a:srgbClr val="A50021"/>
                </a:gs>
                <a:gs pos="100000">
                  <a:srgbClr val="FFFFFF"/>
                </a:gs>
              </a:gsLst>
              <a:path path="rect">
                <a:fillToRect l="50000" t="50000" r="50000" b="50000"/>
              </a:path>
            </a:gradFill>
            <a:ln w="9525">
              <a:solidFill>
                <a:schemeClr val="accent2"/>
              </a:solidFill>
              <a:miter lim="800000"/>
              <a:headEnd/>
              <a:tailEnd/>
            </a:ln>
          </p:spPr>
          <p:txBody>
            <a:bodyPr wrap="none" anchor="ctr"/>
            <a:lstStyle/>
            <a:p>
              <a:endParaRPr lang="en-US"/>
            </a:p>
          </p:txBody>
        </p:sp>
        <p:sp>
          <p:nvSpPr>
            <p:cNvPr id="36883" name="Text Box 1048">
              <a:extLst>
                <a:ext uri="{FF2B5EF4-FFF2-40B4-BE49-F238E27FC236}">
                  <a16:creationId xmlns:a16="http://schemas.microsoft.com/office/drawing/2014/main" id="{8E7DD92B-E6D4-FD45-B1C8-952AA678BDCE}"/>
                </a:ext>
              </a:extLst>
            </p:cNvPr>
            <p:cNvSpPr txBox="1">
              <a:spLocks noChangeArrowheads="1"/>
            </p:cNvSpPr>
            <p:nvPr/>
          </p:nvSpPr>
          <p:spPr bwMode="auto">
            <a:xfrm>
              <a:off x="2208" y="2726"/>
              <a:ext cx="19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000">
                  <a:latin typeface="宋体" panose="02010600030101010101" pitchFamily="2" charset="-122"/>
                </a:rPr>
                <a:t>满足最小适应度值非负 </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174085"/>
                                        </p:tgtEl>
                                        <p:attrNameLst>
                                          <p:attrName>style.visibility</p:attrName>
                                        </p:attrNameLst>
                                      </p:cBhvr>
                                      <p:to>
                                        <p:strVal val="visible"/>
                                      </p:to>
                                    </p:set>
                                    <p:animEffect transition="in" filter="dissolve">
                                      <p:cBhvr>
                                        <p:cTn id="7" dur="500"/>
                                        <p:tgtEl>
                                          <p:spTgt spid="174085"/>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0-#ppt_w/2"/>
                                          </p:val>
                                        </p:tav>
                                        <p:tav tm="100000">
                                          <p:val>
                                            <p:strVal val="#ppt_x"/>
                                          </p:val>
                                        </p:tav>
                                      </p:tavLst>
                                    </p:anim>
                                    <p:anim calcmode="lin" valueType="num">
                                      <p:cBhvr additive="base">
                                        <p:cTn id="1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500" fill="hold"/>
                                        <p:tgtEl>
                                          <p:spTgt spid="5"/>
                                        </p:tgtEl>
                                        <p:attrNameLst>
                                          <p:attrName>ppt_x</p:attrName>
                                        </p:attrNameLst>
                                      </p:cBhvr>
                                      <p:tavLst>
                                        <p:tav tm="0">
                                          <p:val>
                                            <p:strVal val="#ppt_x-#ppt_w/2"/>
                                          </p:val>
                                        </p:tav>
                                        <p:tav tm="100000">
                                          <p:val>
                                            <p:strVal val="#ppt_x"/>
                                          </p:val>
                                        </p:tav>
                                      </p:tavLst>
                                    </p:anim>
                                    <p:anim calcmode="lin" valueType="num">
                                      <p:cBhvr>
                                        <p:cTn id="24" dur="500" fill="hold"/>
                                        <p:tgtEl>
                                          <p:spTgt spid="5"/>
                                        </p:tgtEl>
                                        <p:attrNameLst>
                                          <p:attrName>ppt_y</p:attrName>
                                        </p:attrNameLst>
                                      </p:cBhvr>
                                      <p:tavLst>
                                        <p:tav tm="0">
                                          <p:val>
                                            <p:strVal val="#ppt_y"/>
                                          </p:val>
                                        </p:tav>
                                        <p:tav tm="100000">
                                          <p:val>
                                            <p:strVal val="#ppt_y"/>
                                          </p:val>
                                        </p:tav>
                                      </p:tavLst>
                                    </p:anim>
                                    <p:anim calcmode="lin" valueType="num">
                                      <p:cBhvr>
                                        <p:cTn id="25" dur="500" fill="hold"/>
                                        <p:tgtEl>
                                          <p:spTgt spid="5"/>
                                        </p:tgtEl>
                                        <p:attrNameLst>
                                          <p:attrName>ppt_w</p:attrName>
                                        </p:attrNameLst>
                                      </p:cBhvr>
                                      <p:tavLst>
                                        <p:tav tm="0">
                                          <p:val>
                                            <p:fltVal val="0"/>
                                          </p:val>
                                        </p:tav>
                                        <p:tav tm="100000">
                                          <p:val>
                                            <p:strVal val="#ppt_w"/>
                                          </p:val>
                                        </p:tav>
                                      </p:tavLst>
                                    </p:anim>
                                    <p:anim calcmode="lin" valueType="num">
                                      <p:cBhvr>
                                        <p:cTn id="26" dur="500" fill="hold"/>
                                        <p:tgtEl>
                                          <p:spTgt spid="5"/>
                                        </p:tgtEl>
                                        <p:attrNameLst>
                                          <p:attrName>ppt_h</p:attrName>
                                        </p:attrNameLst>
                                      </p:cBhvr>
                                      <p:tavLst>
                                        <p:tav tm="0">
                                          <p:val>
                                            <p:strVal val="#ppt_h"/>
                                          </p:val>
                                        </p:tav>
                                        <p:tav tm="100000">
                                          <p:val>
                                            <p:strVal val="#ppt_h"/>
                                          </p:val>
                                        </p:tav>
                                      </p:tavLst>
                                    </p:anim>
                                  </p:childTnLst>
                                </p:cTn>
                              </p:par>
                            </p:childTnLst>
                          </p:cTn>
                        </p:par>
                        <p:par>
                          <p:cTn id="27" fill="hold" nodeType="afterGroup">
                            <p:stCondLst>
                              <p:cond delay="500"/>
                            </p:stCondLst>
                            <p:childTnLst>
                              <p:par>
                                <p:cTn id="28" presetID="2" presetClass="entr" presetSubtype="2"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500" fill="hold"/>
                                        <p:tgtEl>
                                          <p:spTgt spid="2"/>
                                        </p:tgtEl>
                                        <p:attrNameLst>
                                          <p:attrName>ppt_x</p:attrName>
                                        </p:attrNameLst>
                                      </p:cBhvr>
                                      <p:tavLst>
                                        <p:tav tm="0">
                                          <p:val>
                                            <p:strVal val="1+#ppt_w/2"/>
                                          </p:val>
                                        </p:tav>
                                        <p:tav tm="100000">
                                          <p:val>
                                            <p:strVal val="#ppt_x"/>
                                          </p:val>
                                        </p:tav>
                                      </p:tavLst>
                                    </p:anim>
                                    <p:anim calcmode="lin" valueType="num">
                                      <p:cBhvr additive="base">
                                        <p:cTn id="31"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1">
            <a:extLst>
              <a:ext uri="{FF2B5EF4-FFF2-40B4-BE49-F238E27FC236}">
                <a16:creationId xmlns:a16="http://schemas.microsoft.com/office/drawing/2014/main" id="{B596CAB1-7D8F-A548-8121-A7495E68EB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DB1119-4D1B-9D4D-B50E-D3DEE0209C90}" type="slidenum">
              <a:rPr lang="ja-JP" altLang="en-US" sz="1800">
                <a:solidFill>
                  <a:srgbClr val="A50021"/>
                </a:solidFill>
                <a:ea typeface="MS PGothic" panose="020B0600070205080204" pitchFamily="34" charset="-128"/>
              </a:rPr>
              <a:pPr algn="r">
                <a:lnSpc>
                  <a:spcPct val="100000"/>
                </a:lnSpc>
                <a:spcBef>
                  <a:spcPct val="0"/>
                </a:spcBef>
                <a:buClrTx/>
                <a:buFontTx/>
                <a:buNone/>
              </a:pPr>
              <a:t>28</a:t>
            </a:fld>
            <a:endParaRPr lang="en-US" altLang="ja-JP" sz="1800">
              <a:solidFill>
                <a:srgbClr val="A50021"/>
              </a:solidFill>
              <a:ea typeface="MS PGothic" panose="020B0600070205080204" pitchFamily="34" charset="-128"/>
            </a:endParaRPr>
          </a:p>
        </p:txBody>
      </p:sp>
      <p:sp>
        <p:nvSpPr>
          <p:cNvPr id="37891" name="Rectangle 2">
            <a:extLst>
              <a:ext uri="{FF2B5EF4-FFF2-40B4-BE49-F238E27FC236}">
                <a16:creationId xmlns:a16="http://schemas.microsoft.com/office/drawing/2014/main" id="{4886742A-57D7-E240-8E3E-55CB86D7DEC6}"/>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7892" name="Rectangle 3">
            <a:extLst>
              <a:ext uri="{FF2B5EF4-FFF2-40B4-BE49-F238E27FC236}">
                <a16:creationId xmlns:a16="http://schemas.microsoft.com/office/drawing/2014/main" id="{3809317E-1996-8242-92B2-788EAC519A01}"/>
              </a:ext>
            </a:extLst>
          </p:cNvPr>
          <p:cNvSpPr>
            <a:spLocks noChangeArrowheads="1"/>
          </p:cNvSpPr>
          <p:nvPr/>
        </p:nvSpPr>
        <p:spPr bwMode="auto">
          <a:xfrm>
            <a:off x="381000" y="1066800"/>
            <a:ext cx="6858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2"/>
            </a:pPr>
            <a:r>
              <a:rPr kumimoji="1" lang="zh-CN" altLang="en-US" b="1">
                <a:latin typeface="Times New Roman" panose="02020603050405020304" pitchFamily="18" charset="0"/>
              </a:rPr>
              <a:t>适应度函数</a:t>
            </a:r>
            <a:r>
              <a:rPr kumimoji="1" lang="zh-CN" altLang="en-US" b="1">
                <a:latin typeface="宋体" panose="02010600030101010101" pitchFamily="2" charset="-122"/>
              </a:rPr>
              <a:t>的尺度变换</a:t>
            </a:r>
            <a:r>
              <a:rPr kumimoji="1" lang="en-US" altLang="zh-CN" b="1">
                <a:latin typeface="宋体" panose="02010600030101010101" pitchFamily="2" charset="-122"/>
              </a:rPr>
              <a:t>(</a:t>
            </a:r>
            <a:r>
              <a:rPr kumimoji="1" lang="zh-CN" altLang="en-US" b="1">
                <a:latin typeface="宋体" panose="02010600030101010101" pitchFamily="2" charset="-122"/>
              </a:rPr>
              <a:t>续）</a:t>
            </a:r>
            <a:r>
              <a:rPr kumimoji="1" lang="zh-CN" altLang="en-US" b="1">
                <a:latin typeface="Times New Roman" panose="02020603050405020304" pitchFamily="18" charset="0"/>
              </a:rPr>
              <a:t> </a:t>
            </a:r>
          </a:p>
        </p:txBody>
      </p:sp>
      <p:sp>
        <p:nvSpPr>
          <p:cNvPr id="175108" name="Rectangle 4">
            <a:extLst>
              <a:ext uri="{FF2B5EF4-FFF2-40B4-BE49-F238E27FC236}">
                <a16:creationId xmlns:a16="http://schemas.microsoft.com/office/drawing/2014/main" id="{2DB7A7AA-7F19-FB4C-BC18-513E82440025}"/>
              </a:ext>
            </a:extLst>
          </p:cNvPr>
          <p:cNvSpPr>
            <a:spLocks noChangeArrowheads="1"/>
          </p:cNvSpPr>
          <p:nvPr/>
        </p:nvSpPr>
        <p:spPr bwMode="auto">
          <a:xfrm>
            <a:off x="228600" y="1506538"/>
            <a:ext cx="792480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kumimoji="1" lang="en-US" altLang="zh-CN" sz="2800">
              <a:latin typeface="宋体" panose="02010600030101010101" pitchFamily="2" charset="-122"/>
            </a:endParaRPr>
          </a:p>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2</a:t>
            </a:r>
            <a:r>
              <a:rPr kumimoji="1" lang="zh-CN" altLang="en-US" sz="2800">
                <a:solidFill>
                  <a:srgbClr val="0000FF"/>
                </a:solidFill>
                <a:latin typeface="Times New Roman" panose="02020603050405020304" pitchFamily="18" charset="0"/>
              </a:rPr>
              <a:t>）幂函数变换法：</a:t>
            </a:r>
            <a:r>
              <a:rPr kumimoji="1" lang="zh-CN" altLang="en-US" sz="2800">
                <a:solidFill>
                  <a:srgbClr val="0000FF"/>
                </a:solidFill>
                <a:latin typeface="宋体" panose="02010600030101010101" pitchFamily="2" charset="-122"/>
              </a:rPr>
              <a:t> </a:t>
            </a:r>
          </a:p>
          <a:p>
            <a:pPr algn="l" eaLnBrk="1" hangingPunct="1">
              <a:lnSpc>
                <a:spcPct val="100000"/>
              </a:lnSpc>
              <a:spcBef>
                <a:spcPct val="0"/>
              </a:spcBef>
              <a:buClrTx/>
              <a:buFontTx/>
              <a:buChar char="•"/>
            </a:pPr>
            <a:endParaRPr kumimoji="1" lang="zh-CN" altLang="en-US" sz="2800">
              <a:latin typeface="宋体" panose="02010600030101010101" pitchFamily="2" charset="-122"/>
            </a:endParaRPr>
          </a:p>
          <a:p>
            <a:pPr algn="l" eaLnBrk="1" hangingPunct="1">
              <a:lnSpc>
                <a:spcPct val="100000"/>
              </a:lnSpc>
              <a:spcBef>
                <a:spcPct val="0"/>
              </a:spcBef>
              <a:buClrTx/>
              <a:buFontTx/>
              <a:buChar char="•"/>
            </a:pPr>
            <a:endParaRPr kumimoji="1" lang="zh-CN" altLang="en-US" sz="2800">
              <a:latin typeface="宋体" panose="02010600030101010101" pitchFamily="2" charset="-122"/>
            </a:endParaRPr>
          </a:p>
          <a:p>
            <a:pPr algn="l" eaLnBrk="1" hangingPunct="1">
              <a:lnSpc>
                <a:spcPct val="100000"/>
              </a:lnSpc>
              <a:spcBef>
                <a:spcPct val="0"/>
              </a:spcBef>
              <a:buClrTx/>
              <a:buFontTx/>
              <a:buNone/>
            </a:pPr>
            <a:endParaRPr kumimoji="1" lang="en-US" altLang="zh-CN" sz="2800">
              <a:latin typeface="宋体" panose="02010600030101010101" pitchFamily="2" charset="-122"/>
            </a:endParaRPr>
          </a:p>
        </p:txBody>
      </p:sp>
      <p:graphicFrame>
        <p:nvGraphicFramePr>
          <p:cNvPr id="175110" name="Object 6">
            <a:extLst>
              <a:ext uri="{FF2B5EF4-FFF2-40B4-BE49-F238E27FC236}">
                <a16:creationId xmlns:a16="http://schemas.microsoft.com/office/drawing/2014/main" id="{BE4E9B00-4766-9B43-992C-ECB64CBA94FD}"/>
              </a:ext>
            </a:extLst>
          </p:cNvPr>
          <p:cNvGraphicFramePr>
            <a:graphicFrameLocks noChangeAspect="1"/>
          </p:cNvGraphicFramePr>
          <p:nvPr/>
        </p:nvGraphicFramePr>
        <p:xfrm>
          <a:off x="3657600" y="2514600"/>
          <a:ext cx="1447800" cy="609600"/>
        </p:xfrm>
        <a:graphic>
          <a:graphicData uri="http://schemas.openxmlformats.org/presentationml/2006/ole">
            <mc:AlternateContent xmlns:mc="http://schemas.openxmlformats.org/markup-compatibility/2006">
              <mc:Choice xmlns:v="urn:schemas-microsoft-com:vml" Requires="v">
                <p:oleObj spid="_x0000_s37920" r:id="rId3" imgW="12585700" imgH="5270500" progId="Equation.3">
                  <p:embed/>
                </p:oleObj>
              </mc:Choice>
              <mc:Fallback>
                <p:oleObj r:id="rId3" imgW="12585700" imgH="52705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2514600"/>
                        <a:ext cx="1447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5111" name="Object 7">
            <a:extLst>
              <a:ext uri="{FF2B5EF4-FFF2-40B4-BE49-F238E27FC236}">
                <a16:creationId xmlns:a16="http://schemas.microsoft.com/office/drawing/2014/main" id="{D6F227D7-0963-0A44-8452-B6BD360F634E}"/>
              </a:ext>
            </a:extLst>
          </p:cNvPr>
          <p:cNvGraphicFramePr>
            <a:graphicFrameLocks noChangeAspect="1"/>
          </p:cNvGraphicFramePr>
          <p:nvPr/>
        </p:nvGraphicFramePr>
        <p:xfrm>
          <a:off x="3467100" y="3729038"/>
          <a:ext cx="1676400" cy="690562"/>
        </p:xfrm>
        <a:graphic>
          <a:graphicData uri="http://schemas.openxmlformats.org/presentationml/2006/ole">
            <mc:AlternateContent xmlns:mc="http://schemas.openxmlformats.org/markup-compatibility/2006">
              <mc:Choice xmlns:v="urn:schemas-microsoft-com:vml" Requires="v">
                <p:oleObj spid="_x0000_s37921" name="公式" r:id="rId5" imgW="12877800" imgH="5270500" progId="Equation.3">
                  <p:embed/>
                </p:oleObj>
              </mc:Choice>
              <mc:Fallback>
                <p:oleObj name="公式" r:id="rId5" imgW="12877800" imgH="52705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7100" y="3729038"/>
                        <a:ext cx="1676400" cy="69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6" name="Rectangle 8">
            <a:extLst>
              <a:ext uri="{FF2B5EF4-FFF2-40B4-BE49-F238E27FC236}">
                <a16:creationId xmlns:a16="http://schemas.microsoft.com/office/drawing/2014/main" id="{C477FDF2-E5A8-914C-9E94-5BE80F2A2E9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6.2.5  </a:t>
            </a:r>
            <a:r>
              <a:rPr lang="zh-CN" altLang="en-US" sz="3600">
                <a:solidFill>
                  <a:schemeClr val="bg1"/>
                </a:solidFill>
                <a:latin typeface="Times New Roman" panose="02020603050405020304" pitchFamily="18" charset="0"/>
                <a:ea typeface="黑体" panose="02010609060101010101" pitchFamily="49" charset="-122"/>
              </a:rPr>
              <a:t>适应度函数</a:t>
            </a:r>
            <a:r>
              <a:rPr kumimoji="1" lang="zh-CN" altLang="en-US" sz="3200" b="1">
                <a:solidFill>
                  <a:schemeClr val="bg1"/>
                </a:solidFill>
                <a:latin typeface="Times New Roman" panose="02020603050405020304" pitchFamily="18" charset="0"/>
              </a:rPr>
              <a:t> </a:t>
            </a:r>
          </a:p>
        </p:txBody>
      </p:sp>
      <p:sp>
        <p:nvSpPr>
          <p:cNvPr id="175113" name="Rectangle 9">
            <a:extLst>
              <a:ext uri="{FF2B5EF4-FFF2-40B4-BE49-F238E27FC236}">
                <a16:creationId xmlns:a16="http://schemas.microsoft.com/office/drawing/2014/main" id="{61AC2374-1764-A948-ACDF-8DAC5162F3CE}"/>
              </a:ext>
            </a:extLst>
          </p:cNvPr>
          <p:cNvSpPr>
            <a:spLocks noChangeArrowheads="1"/>
          </p:cNvSpPr>
          <p:nvPr/>
        </p:nvSpPr>
        <p:spPr bwMode="auto">
          <a:xfrm>
            <a:off x="228600" y="3192463"/>
            <a:ext cx="3206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solidFill>
                  <a:srgbClr val="0000FF"/>
                </a:solidFill>
                <a:latin typeface="Times New Roman" panose="02020603050405020304" pitchFamily="18" charset="0"/>
              </a:rPr>
              <a:t>（</a:t>
            </a:r>
            <a:r>
              <a:rPr kumimoji="1" lang="en-US" altLang="zh-CN" sz="2800">
                <a:solidFill>
                  <a:srgbClr val="0000FF"/>
                </a:solidFill>
                <a:latin typeface="Times New Roman" panose="02020603050405020304" pitchFamily="18" charset="0"/>
              </a:rPr>
              <a:t>3</a:t>
            </a:r>
            <a:r>
              <a:rPr kumimoji="1" lang="zh-CN" altLang="en-US" sz="2800">
                <a:solidFill>
                  <a:srgbClr val="0000FF"/>
                </a:solidFill>
                <a:latin typeface="Times New Roman" panose="02020603050405020304" pitchFamily="18" charset="0"/>
              </a:rPr>
              <a:t>）指数变换法：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175110"/>
                                        </p:tgtEl>
                                        <p:attrNameLst>
                                          <p:attrName>style.visibility</p:attrName>
                                        </p:attrNameLst>
                                      </p:cBhvr>
                                      <p:to>
                                        <p:strVal val="visible"/>
                                      </p:to>
                                    </p:set>
                                    <p:animEffect transition="in" filter="dissolve">
                                      <p:cBhvr>
                                        <p:cTn id="12" dur="500"/>
                                        <p:tgtEl>
                                          <p:spTgt spid="1751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13"/>
                                        </p:tgtEl>
                                        <p:attrNameLst>
                                          <p:attrName>style.visibility</p:attrName>
                                        </p:attrNameLst>
                                      </p:cBhvr>
                                      <p:to>
                                        <p:strVal val="visible"/>
                                      </p:to>
                                    </p:set>
                                    <p:anim calcmode="lin" valueType="num">
                                      <p:cBhvr additive="base">
                                        <p:cTn id="17" dur="500" fill="hold"/>
                                        <p:tgtEl>
                                          <p:spTgt spid="175113"/>
                                        </p:tgtEl>
                                        <p:attrNameLst>
                                          <p:attrName>ppt_x</p:attrName>
                                        </p:attrNameLst>
                                      </p:cBhvr>
                                      <p:tavLst>
                                        <p:tav tm="0">
                                          <p:val>
                                            <p:strVal val="0-#ppt_w/2"/>
                                          </p:val>
                                        </p:tav>
                                        <p:tav tm="100000">
                                          <p:val>
                                            <p:strVal val="#ppt_x"/>
                                          </p:val>
                                        </p:tav>
                                      </p:tavLst>
                                    </p:anim>
                                    <p:anim calcmode="lin" valueType="num">
                                      <p:cBhvr additive="base">
                                        <p:cTn id="18" dur="500" fill="hold"/>
                                        <p:tgtEl>
                                          <p:spTgt spid="175113"/>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500"/>
                            </p:stCondLst>
                            <p:childTnLst>
                              <p:par>
                                <p:cTn id="20" presetID="9" presetClass="entr" presetSubtype="0" fill="hold" nodeType="afterEffect">
                                  <p:stCondLst>
                                    <p:cond delay="0"/>
                                  </p:stCondLst>
                                  <p:childTnLst>
                                    <p:set>
                                      <p:cBhvr>
                                        <p:cTn id="21" dur="1" fill="hold">
                                          <p:stCondLst>
                                            <p:cond delay="0"/>
                                          </p:stCondLst>
                                        </p:cTn>
                                        <p:tgtEl>
                                          <p:spTgt spid="175111"/>
                                        </p:tgtEl>
                                        <p:attrNameLst>
                                          <p:attrName>style.visibility</p:attrName>
                                        </p:attrNameLst>
                                      </p:cBhvr>
                                      <p:to>
                                        <p:strVal val="visible"/>
                                      </p:to>
                                    </p:set>
                                    <p:animEffect transition="in" filter="dissolve">
                                      <p:cBhvr>
                                        <p:cTn id="22" dur="500"/>
                                        <p:tgtEl>
                                          <p:spTgt spid="175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a:extLst>
              <a:ext uri="{FF2B5EF4-FFF2-40B4-BE49-F238E27FC236}">
                <a16:creationId xmlns:a16="http://schemas.microsoft.com/office/drawing/2014/main" id="{FCD4DBC1-044D-F148-B3A7-2DD491685E1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E6DF27B-49DB-1449-A901-A419BDB611DB}" type="slidenum">
              <a:rPr lang="ja-JP" altLang="en-US" sz="1800">
                <a:solidFill>
                  <a:srgbClr val="A50021"/>
                </a:solidFill>
                <a:ea typeface="MS PGothic" panose="020B0600070205080204" pitchFamily="34" charset="-128"/>
              </a:rPr>
              <a:pPr algn="r">
                <a:lnSpc>
                  <a:spcPct val="100000"/>
                </a:lnSpc>
                <a:spcBef>
                  <a:spcPct val="0"/>
                </a:spcBef>
                <a:buClrTx/>
                <a:buFontTx/>
                <a:buNone/>
              </a:pPr>
              <a:t>29</a:t>
            </a:fld>
            <a:endParaRPr lang="en-US" altLang="ja-JP" sz="1800">
              <a:solidFill>
                <a:srgbClr val="A50021"/>
              </a:solidFill>
              <a:ea typeface="MS PGothic" panose="020B0600070205080204" pitchFamily="34" charset="-128"/>
            </a:endParaRPr>
          </a:p>
        </p:txBody>
      </p:sp>
      <p:sp>
        <p:nvSpPr>
          <p:cNvPr id="38915" name="Rectangle 2">
            <a:extLst>
              <a:ext uri="{FF2B5EF4-FFF2-40B4-BE49-F238E27FC236}">
                <a16:creationId xmlns:a16="http://schemas.microsoft.com/office/drawing/2014/main" id="{F371247F-6504-4548-9005-438A4326CD5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38916" name="Rectangle 3">
            <a:extLst>
              <a:ext uri="{FF2B5EF4-FFF2-40B4-BE49-F238E27FC236}">
                <a16:creationId xmlns:a16="http://schemas.microsoft.com/office/drawing/2014/main" id="{71C31EDC-1D08-5148-9F62-C948FD477B5E}"/>
              </a:ext>
            </a:extLst>
          </p:cNvPr>
          <p:cNvSpPr>
            <a:spLocks noGrp="1" noChangeArrowheads="1"/>
          </p:cNvSpPr>
          <p:nvPr>
            <p:ph idx="1"/>
          </p:nvPr>
        </p:nvSpPr>
        <p:spPr>
          <a:xfrm>
            <a:off x="323850" y="890588"/>
            <a:ext cx="8370888" cy="5562600"/>
          </a:xfrm>
        </p:spPr>
        <p:txBody>
          <a:bodyPr/>
          <a:lstStyle/>
          <a:p>
            <a:pPr marL="0" indent="0" eaLnBrk="1" hangingPunct="1">
              <a:buClr>
                <a:schemeClr val="tx1"/>
              </a:buClr>
              <a:buFontTx/>
              <a:buAutoNum type="arabicPeriod"/>
            </a:pPr>
            <a:r>
              <a:rPr lang="en-US" altLang="zh-CN" b="1">
                <a:solidFill>
                  <a:srgbClr val="0000FF"/>
                </a:solidFill>
                <a:latin typeface="Times New Roman" panose="02020603050405020304" pitchFamily="18" charset="0"/>
              </a:rPr>
              <a:t> </a:t>
            </a:r>
            <a:r>
              <a:rPr lang="zh-CN" altLang="en-US" b="1">
                <a:solidFill>
                  <a:srgbClr val="0000FF"/>
                </a:solidFill>
                <a:latin typeface="Times New Roman" panose="02020603050405020304" pitchFamily="18" charset="0"/>
              </a:rPr>
              <a:t>个体选择概率分配方法</a:t>
            </a:r>
          </a:p>
          <a:p>
            <a:pPr marL="0" indent="0" eaLnBrk="1" hangingPunct="1">
              <a:lnSpc>
                <a:spcPct val="140000"/>
              </a:lnSpc>
              <a:spcBef>
                <a:spcPct val="50000"/>
              </a:spcBef>
              <a:buClr>
                <a:srgbClr val="0000FF"/>
              </a:buClr>
              <a:buFont typeface="Wingdings" pitchFamily="2" charset="2"/>
              <a:buNone/>
            </a:pPr>
            <a:r>
              <a:rPr lang="en-US" altLang="zh-CN" sz="2400" b="1">
                <a:solidFill>
                  <a:srgbClr val="FF3300"/>
                </a:solidFill>
              </a:rPr>
              <a:t>●</a:t>
            </a:r>
            <a:r>
              <a:rPr lang="zh-CN" altLang="en-US" sz="2600">
                <a:latin typeface="Times New Roman" panose="02020603050405020304" pitchFamily="18" charset="0"/>
              </a:rPr>
              <a:t> </a:t>
            </a:r>
            <a:r>
              <a:rPr lang="zh-CN" altLang="en-US" sz="2800">
                <a:latin typeface="Times New Roman" panose="02020603050405020304" pitchFamily="18" charset="0"/>
              </a:rPr>
              <a:t>选择操作也称为复制</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reproduction</a:t>
            </a:r>
            <a:r>
              <a:rPr lang="zh-CN" altLang="en-US" sz="2800">
                <a:latin typeface="Times New Roman" panose="02020603050405020304" pitchFamily="18" charset="0"/>
                <a:cs typeface="Times New Roman" panose="02020603050405020304" pitchFamily="18" charset="0"/>
              </a:rPr>
              <a:t>）</a:t>
            </a:r>
            <a:r>
              <a:rPr lang="zh-CN" altLang="en-US" sz="2800">
                <a:latin typeface="Times New Roman" panose="02020603050405020304" pitchFamily="18" charset="0"/>
              </a:rPr>
              <a:t>操作：从当前群体中按照一定概率选出优良的个体，使它们有机会作为父代繁殖下一代子孙。</a:t>
            </a:r>
          </a:p>
          <a:p>
            <a:pPr marL="0" indent="0" eaLnBrk="1" hangingPunct="1">
              <a:lnSpc>
                <a:spcPct val="140000"/>
              </a:lnSpc>
              <a:spcBef>
                <a:spcPct val="50000"/>
              </a:spcBef>
              <a:buClr>
                <a:srgbClr val="0000FF"/>
              </a:buClr>
              <a:buFont typeface="Wingdings" pitchFamily="2" charset="2"/>
              <a:buNone/>
            </a:pPr>
            <a:r>
              <a:rPr lang="en-US" altLang="zh-CN" sz="2800" b="1">
                <a:solidFill>
                  <a:srgbClr val="FF3300"/>
                </a:solidFill>
              </a:rPr>
              <a:t>●</a:t>
            </a:r>
            <a:r>
              <a:rPr lang="zh-CN" altLang="en-US" sz="2800">
                <a:latin typeface="Times New Roman" panose="02020603050405020304" pitchFamily="18" charset="0"/>
              </a:rPr>
              <a:t> 判断个体优良与否的准则是各个个体的适应度值：个体适应度越高，其被选择的机会就越多。</a:t>
            </a:r>
            <a:r>
              <a:rPr lang="zh-CN" altLang="en-US" sz="2800">
                <a:latin typeface="宋体" panose="02010600030101010101" pitchFamily="2" charset="-122"/>
              </a:rPr>
              <a:t> </a:t>
            </a:r>
            <a:r>
              <a:rPr lang="zh-CN" altLang="en-US" sz="2800"/>
              <a:t> </a:t>
            </a:r>
          </a:p>
        </p:txBody>
      </p:sp>
      <p:sp>
        <p:nvSpPr>
          <p:cNvPr id="38917" name="Rectangle 6">
            <a:extLst>
              <a:ext uri="{FF2B5EF4-FFF2-40B4-BE49-F238E27FC236}">
                <a16:creationId xmlns:a16="http://schemas.microsoft.com/office/drawing/2014/main" id="{C437C2D4-B096-5C43-B6EE-40D42AF492E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18" name="Rectangle 8">
            <a:extLst>
              <a:ext uri="{FF2B5EF4-FFF2-40B4-BE49-F238E27FC236}">
                <a16:creationId xmlns:a16="http://schemas.microsoft.com/office/drawing/2014/main" id="{0532E478-9C43-0342-A944-E723BE7A06D5}"/>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8919" name="Rectangle 10">
            <a:extLst>
              <a:ext uri="{FF2B5EF4-FFF2-40B4-BE49-F238E27FC236}">
                <a16:creationId xmlns:a16="http://schemas.microsoft.com/office/drawing/2014/main" id="{D2A3C19C-D9EE-B843-8820-2CBFD8C21BE0}"/>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1">
            <a:extLst>
              <a:ext uri="{FF2B5EF4-FFF2-40B4-BE49-F238E27FC236}">
                <a16:creationId xmlns:a16="http://schemas.microsoft.com/office/drawing/2014/main" id="{83A8A1FD-03E2-7A47-9D32-BC5FB4CBCFF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201EA29-49B7-294C-9D09-94EE14ABA4D2}" type="slidenum">
              <a:rPr lang="ja-JP" altLang="en-US" sz="1800">
                <a:solidFill>
                  <a:srgbClr val="A50021"/>
                </a:solidFill>
                <a:ea typeface="MS PGothic" panose="020B0600070205080204" pitchFamily="34" charset="-128"/>
              </a:rPr>
              <a:pPr algn="r">
                <a:lnSpc>
                  <a:spcPct val="100000"/>
                </a:lnSpc>
                <a:spcBef>
                  <a:spcPct val="0"/>
                </a:spcBef>
                <a:buClrTx/>
                <a:buFontTx/>
                <a:buNone/>
              </a:pPr>
              <a:t>3</a:t>
            </a:fld>
            <a:endParaRPr lang="en-US" altLang="ja-JP" sz="1800">
              <a:solidFill>
                <a:srgbClr val="A50021"/>
              </a:solidFill>
              <a:ea typeface="MS PGothic" panose="020B0600070205080204" pitchFamily="34" charset="-128"/>
            </a:endParaRPr>
          </a:p>
        </p:txBody>
      </p:sp>
      <p:sp>
        <p:nvSpPr>
          <p:cNvPr id="7171" name="Rectangle 4">
            <a:extLst>
              <a:ext uri="{FF2B5EF4-FFF2-40B4-BE49-F238E27FC236}">
                <a16:creationId xmlns:a16="http://schemas.microsoft.com/office/drawing/2014/main" id="{AA230CEE-F873-B445-AD66-09A5DD028761}"/>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
        <p:nvSpPr>
          <p:cNvPr id="4" name="Rectangle 5">
            <a:extLst>
              <a:ext uri="{FF2B5EF4-FFF2-40B4-BE49-F238E27FC236}">
                <a16:creationId xmlns:a16="http://schemas.microsoft.com/office/drawing/2014/main" id="{4750C033-0DC9-6547-8C6C-AE9942B04F33}"/>
              </a:ext>
            </a:extLst>
          </p:cNvPr>
          <p:cNvSpPr>
            <a:spLocks noChangeArrowheads="1"/>
          </p:cNvSpPr>
          <p:nvPr/>
        </p:nvSpPr>
        <p:spPr bwMode="auto">
          <a:xfrm>
            <a:off x="179388" y="981075"/>
            <a:ext cx="8713787"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r>
              <a:rPr lang="zh-CN" altLang="en-US" sz="2800" b="1"/>
              <a:t>智能优化方法通常包括进化计算和群智能等两大类方法，是一种典型的元启发式随机优化方法，已经广泛应用于组合优化、机器学习、智能控制、模式识别、规划设计、网络安全等领域，是</a:t>
            </a:r>
            <a:r>
              <a:rPr lang="en-US" altLang="en-US" sz="2800" b="1"/>
              <a:t>21</a:t>
            </a:r>
            <a:r>
              <a:rPr lang="zh-CN" altLang="en-US" sz="2800" b="1"/>
              <a:t>世纪有关智能计算中的重要技术之一。</a:t>
            </a:r>
          </a:p>
          <a:p>
            <a:pPr eaLnBrk="1" hangingPunct="1"/>
            <a:r>
              <a:rPr lang="zh-CN" altLang="en-US" sz="2800" b="1"/>
              <a:t>本章首先简要介绍进化算法的概念，详细介绍基本遗传算法，这是进化算法的基本框架。然后介绍双倍体、双种群、自适应等比较典型的改进遗传算法及其应用。介绍了群智能算法产生的背景和粒子群优化算法。介绍了蚁群算法及其应用。</a:t>
            </a:r>
            <a:r>
              <a:rPr lang="zh-CN" altLang="en-US" sz="2800" b="1">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a:extLst>
              <a:ext uri="{FF2B5EF4-FFF2-40B4-BE49-F238E27FC236}">
                <a16:creationId xmlns:a16="http://schemas.microsoft.com/office/drawing/2014/main" id="{2FD2E7C3-87E8-F14C-B145-54FBD689E6A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469F687-1B74-0544-B995-4A6055F606E2}" type="slidenum">
              <a:rPr lang="ja-JP" altLang="en-US" sz="1800">
                <a:solidFill>
                  <a:srgbClr val="A50021"/>
                </a:solidFill>
                <a:ea typeface="MS PGothic" panose="020B0600070205080204" pitchFamily="34" charset="-128"/>
              </a:rPr>
              <a:pPr algn="r">
                <a:lnSpc>
                  <a:spcPct val="100000"/>
                </a:lnSpc>
                <a:spcBef>
                  <a:spcPct val="0"/>
                </a:spcBef>
                <a:buClrTx/>
                <a:buFontTx/>
                <a:buNone/>
              </a:pPr>
              <a:t>30</a:t>
            </a:fld>
            <a:endParaRPr lang="en-US" altLang="ja-JP" sz="1800">
              <a:solidFill>
                <a:srgbClr val="A50021"/>
              </a:solidFill>
              <a:ea typeface="MS PGothic" panose="020B0600070205080204" pitchFamily="34" charset="-128"/>
            </a:endParaRPr>
          </a:p>
        </p:txBody>
      </p:sp>
      <p:sp>
        <p:nvSpPr>
          <p:cNvPr id="39939" name="Rectangle 2">
            <a:extLst>
              <a:ext uri="{FF2B5EF4-FFF2-40B4-BE49-F238E27FC236}">
                <a16:creationId xmlns:a16="http://schemas.microsoft.com/office/drawing/2014/main" id="{8C1AE13C-6B21-234A-9BB4-0DA009E44EF1}"/>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39940" name="Rectangle 3">
            <a:extLst>
              <a:ext uri="{FF2B5EF4-FFF2-40B4-BE49-F238E27FC236}">
                <a16:creationId xmlns:a16="http://schemas.microsoft.com/office/drawing/2014/main" id="{10F3571D-B9F6-1447-A153-DE0BEC4404D3}"/>
              </a:ext>
            </a:extLst>
          </p:cNvPr>
          <p:cNvSpPr>
            <a:spLocks noGrp="1" noChangeArrowheads="1"/>
          </p:cNvSpPr>
          <p:nvPr>
            <p:ph sz="half" idx="1"/>
          </p:nvPr>
        </p:nvSpPr>
        <p:spPr>
          <a:xfrm>
            <a:off x="323850" y="981075"/>
            <a:ext cx="8424863" cy="5400675"/>
          </a:xfrm>
        </p:spPr>
        <p:txBody>
          <a:bodyPr/>
          <a:lstStyle/>
          <a:p>
            <a:pPr marL="0" indent="0" eaLnBrk="1" hangingPunct="1">
              <a:buClr>
                <a:schemeClr val="tx1"/>
              </a:buClr>
              <a:buFontTx/>
              <a:buAutoNum type="arabicPeriod"/>
            </a:pPr>
            <a:r>
              <a:rPr lang="en-US" altLang="zh-CN" b="1">
                <a:solidFill>
                  <a:srgbClr val="0000FF"/>
                </a:solidFill>
                <a:latin typeface="Times New Roman" panose="02020603050405020304" pitchFamily="18" charset="0"/>
              </a:rPr>
              <a:t> </a:t>
            </a:r>
            <a:r>
              <a:rPr lang="zh-CN" altLang="en-US" b="1">
                <a:solidFill>
                  <a:srgbClr val="0000FF"/>
                </a:solidFill>
                <a:latin typeface="Times New Roman" panose="02020603050405020304" pitchFamily="18" charset="0"/>
              </a:rPr>
              <a:t>个体选择概率分配方法</a:t>
            </a:r>
          </a:p>
          <a:p>
            <a:pPr marL="0" indent="0" eaLnBrk="1" hangingPunct="1">
              <a:spcBef>
                <a:spcPct val="50000"/>
              </a:spcBef>
              <a:buClr>
                <a:schemeClr val="tx1"/>
              </a:buClr>
              <a:buFontTx/>
              <a:buNone/>
            </a:pPr>
            <a:r>
              <a:rPr lang="zh-CN" altLang="en-US" b="1">
                <a:latin typeface="Times New Roman" panose="02020603050405020304" pitchFamily="18" charset="0"/>
              </a:rPr>
              <a:t>（</a:t>
            </a:r>
            <a:r>
              <a:rPr lang="en-US" altLang="zh-CN" b="1">
                <a:latin typeface="Times New Roman" panose="02020603050405020304" pitchFamily="18" charset="0"/>
              </a:rPr>
              <a:t>1</a:t>
            </a:r>
            <a:r>
              <a:rPr lang="zh-CN" altLang="en-US" b="1">
                <a:latin typeface="Times New Roman" panose="02020603050405020304" pitchFamily="18" charset="0"/>
              </a:rPr>
              <a:t>）</a:t>
            </a:r>
            <a:r>
              <a:rPr lang="zh-CN" altLang="en-US" b="1">
                <a:solidFill>
                  <a:srgbClr val="0000FF"/>
                </a:solidFill>
                <a:latin typeface="Times New Roman" panose="02020603050405020304" pitchFamily="18" charset="0"/>
              </a:rPr>
              <a:t>适应度比例方法</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fitness proportional model</a:t>
            </a:r>
            <a:r>
              <a:rPr lang="zh-CN" altLang="en-US"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或蒙特卡罗法</a:t>
            </a:r>
            <a:r>
              <a:rPr lang="zh-CN" altLang="en-US" b="1">
                <a:latin typeface="Times New Roman" panose="02020603050405020304" pitchFamily="18" charset="0"/>
                <a:cs typeface="Times New Roman" panose="02020603050405020304" pitchFamily="18" charset="0"/>
              </a:rPr>
              <a:t>（</a:t>
            </a:r>
            <a:r>
              <a:rPr lang="en-US" altLang="zh-CN" b="1">
                <a:latin typeface="Times New Roman" panose="02020603050405020304" pitchFamily="18" charset="0"/>
                <a:cs typeface="Times New Roman" panose="02020603050405020304" pitchFamily="18" charset="0"/>
              </a:rPr>
              <a:t>Monte Carlo</a:t>
            </a:r>
            <a:r>
              <a:rPr lang="zh-CN" altLang="en-US" b="1">
                <a:latin typeface="Times New Roman" panose="02020603050405020304" pitchFamily="18" charset="0"/>
                <a:cs typeface="Times New Roman" panose="02020603050405020304" pitchFamily="18" charset="0"/>
              </a:rPr>
              <a:t>）</a:t>
            </a:r>
            <a:r>
              <a:rPr lang="zh-CN" altLang="en-US" b="1">
                <a:latin typeface="Times New Roman" panose="02020603050405020304" pitchFamily="18" charset="0"/>
              </a:rPr>
              <a:t> </a:t>
            </a:r>
            <a:endParaRPr lang="zh-CN" altLang="en-US">
              <a:latin typeface="Times New Roman" panose="02020603050405020304" pitchFamily="18" charset="0"/>
            </a:endParaRPr>
          </a:p>
        </p:txBody>
      </p:sp>
      <p:sp>
        <p:nvSpPr>
          <p:cNvPr id="39941" name="Rectangle 4">
            <a:extLst>
              <a:ext uri="{FF2B5EF4-FFF2-40B4-BE49-F238E27FC236}">
                <a16:creationId xmlns:a16="http://schemas.microsoft.com/office/drawing/2014/main" id="{4F472EB5-813E-9A47-BE05-D20CCA8C9976}"/>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76133" name="Object 5">
            <a:extLst>
              <a:ext uri="{FF2B5EF4-FFF2-40B4-BE49-F238E27FC236}">
                <a16:creationId xmlns:a16="http://schemas.microsoft.com/office/drawing/2014/main" id="{BFAB7B18-07D6-2E4F-BDF2-E028A0F9E0AC}"/>
              </a:ext>
            </a:extLst>
          </p:cNvPr>
          <p:cNvGraphicFramePr>
            <a:graphicFrameLocks noChangeAspect="1"/>
          </p:cNvGraphicFramePr>
          <p:nvPr/>
        </p:nvGraphicFramePr>
        <p:xfrm>
          <a:off x="3132138" y="4797425"/>
          <a:ext cx="1947862" cy="1663700"/>
        </p:xfrm>
        <a:graphic>
          <a:graphicData uri="http://schemas.openxmlformats.org/presentationml/2006/ole">
            <mc:AlternateContent xmlns:mc="http://schemas.openxmlformats.org/markup-compatibility/2006">
              <mc:Choice xmlns:v="urn:schemas-microsoft-com:vml" Requires="v">
                <p:oleObj spid="_x0000_s39970" r:id="rId3" imgW="16675100" imgH="14338300" progId="Equation.3">
                  <p:embed/>
                </p:oleObj>
              </mc:Choice>
              <mc:Fallback>
                <p:oleObj r:id="rId3" imgW="16675100" imgH="14338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4797425"/>
                        <a:ext cx="1947862"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43" name="Rectangle 6">
            <a:extLst>
              <a:ext uri="{FF2B5EF4-FFF2-40B4-BE49-F238E27FC236}">
                <a16:creationId xmlns:a16="http://schemas.microsoft.com/office/drawing/2014/main" id="{EEC29D4C-D136-CA40-A559-B79D82BD51CE}"/>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4" name="Rectangle 8">
            <a:extLst>
              <a:ext uri="{FF2B5EF4-FFF2-40B4-BE49-F238E27FC236}">
                <a16:creationId xmlns:a16="http://schemas.microsoft.com/office/drawing/2014/main" id="{A368D16D-DF54-2E47-A146-626B17DB3038}"/>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9945" name="Rectangle 10">
            <a:extLst>
              <a:ext uri="{FF2B5EF4-FFF2-40B4-BE49-F238E27FC236}">
                <a16:creationId xmlns:a16="http://schemas.microsoft.com/office/drawing/2014/main" id="{C4B55360-BF9B-444F-82A8-54985909DD15}"/>
              </a:ext>
            </a:extLst>
          </p:cNvPr>
          <p:cNvSpPr>
            <a:spLocks noChangeArrowheads="1"/>
          </p:cNvSpPr>
          <p:nvPr/>
        </p:nvSpPr>
        <p:spPr bwMode="auto">
          <a:xfrm>
            <a:off x="395288" y="3068638"/>
            <a:ext cx="7924800" cy="54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各个个体被选择的概率和其适应度值成比例。</a:t>
            </a:r>
          </a:p>
        </p:txBody>
      </p:sp>
      <p:sp>
        <p:nvSpPr>
          <p:cNvPr id="39946" name="Rectangle 11">
            <a:extLst>
              <a:ext uri="{FF2B5EF4-FFF2-40B4-BE49-F238E27FC236}">
                <a16:creationId xmlns:a16="http://schemas.microsoft.com/office/drawing/2014/main" id="{F32E28CB-1F89-CF43-92A0-880F6B90DDF2}"/>
              </a:ext>
            </a:extLst>
          </p:cNvPr>
          <p:cNvSpPr>
            <a:spLocks noChangeArrowheads="1"/>
          </p:cNvSpPr>
          <p:nvPr/>
        </p:nvSpPr>
        <p:spPr bwMode="auto">
          <a:xfrm>
            <a:off x="395288" y="4076700"/>
            <a:ext cx="4937125"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个体  被选择的概率为：</a:t>
            </a:r>
            <a:r>
              <a:rPr lang="zh-CN" altLang="en-US" sz="2800"/>
              <a:t> </a:t>
            </a:r>
          </a:p>
        </p:txBody>
      </p:sp>
      <p:graphicFrame>
        <p:nvGraphicFramePr>
          <p:cNvPr id="39947" name="Object 14">
            <a:extLst>
              <a:ext uri="{FF2B5EF4-FFF2-40B4-BE49-F238E27FC236}">
                <a16:creationId xmlns:a16="http://schemas.microsoft.com/office/drawing/2014/main" id="{E5318F1D-D332-DE43-93A3-4F21EFEA3013}"/>
              </a:ext>
            </a:extLst>
          </p:cNvPr>
          <p:cNvGraphicFramePr>
            <a:graphicFrameLocks noGrp="1" noChangeAspect="1"/>
          </p:cNvGraphicFramePr>
          <p:nvPr>
            <p:ph sz="half" idx="2"/>
          </p:nvPr>
        </p:nvGraphicFramePr>
        <p:xfrm>
          <a:off x="1785938" y="4143375"/>
          <a:ext cx="233362" cy="433388"/>
        </p:xfrm>
        <a:graphic>
          <a:graphicData uri="http://schemas.openxmlformats.org/presentationml/2006/ole">
            <mc:AlternateContent xmlns:mc="http://schemas.openxmlformats.org/markup-compatibility/2006">
              <mc:Choice xmlns:v="urn:schemas-microsoft-com:vml" Requires="v">
                <p:oleObj spid="_x0000_s39971" name="公式" r:id="rId5" imgW="2044700" imgH="3797300" progId="Equation.3">
                  <p:embed/>
                </p:oleObj>
              </mc:Choice>
              <mc:Fallback>
                <p:oleObj name="公式" r:id="rId5" imgW="2044700" imgH="37973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938" y="4143375"/>
                        <a:ext cx="233362"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176133"/>
                                        </p:tgtEl>
                                        <p:attrNameLst>
                                          <p:attrName>style.visibility</p:attrName>
                                        </p:attrNameLst>
                                      </p:cBhvr>
                                      <p:to>
                                        <p:strVal val="visible"/>
                                      </p:to>
                                    </p:set>
                                    <p:anim calcmode="lin" valueType="num">
                                      <p:cBhvr additive="base">
                                        <p:cTn id="7" dur="500" fill="hold"/>
                                        <p:tgtEl>
                                          <p:spTgt spid="176133"/>
                                        </p:tgtEl>
                                        <p:attrNameLst>
                                          <p:attrName>ppt_x</p:attrName>
                                        </p:attrNameLst>
                                      </p:cBhvr>
                                      <p:tavLst>
                                        <p:tav tm="0">
                                          <p:val>
                                            <p:strVal val="1+#ppt_w/2"/>
                                          </p:val>
                                        </p:tav>
                                        <p:tav tm="100000">
                                          <p:val>
                                            <p:strVal val="#ppt_x"/>
                                          </p:val>
                                        </p:tav>
                                      </p:tavLst>
                                    </p:anim>
                                    <p:anim calcmode="lin" valueType="num">
                                      <p:cBhvr additive="base">
                                        <p:cTn id="8" dur="500" fill="hold"/>
                                        <p:tgtEl>
                                          <p:spTgt spid="176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a:extLst>
              <a:ext uri="{FF2B5EF4-FFF2-40B4-BE49-F238E27FC236}">
                <a16:creationId xmlns:a16="http://schemas.microsoft.com/office/drawing/2014/main" id="{C55FAF3C-79B1-3146-A47F-04269E3B6B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C723D8A-10E8-CC4F-AA27-DDE452463CA1}" type="slidenum">
              <a:rPr lang="ja-JP" altLang="en-US" sz="1800">
                <a:solidFill>
                  <a:srgbClr val="A50021"/>
                </a:solidFill>
                <a:ea typeface="MS PGothic" panose="020B0600070205080204" pitchFamily="34" charset="-128"/>
              </a:rPr>
              <a:pPr algn="r">
                <a:lnSpc>
                  <a:spcPct val="100000"/>
                </a:lnSpc>
                <a:spcBef>
                  <a:spcPct val="0"/>
                </a:spcBef>
                <a:buClrTx/>
                <a:buFontTx/>
                <a:buNone/>
              </a:pPr>
              <a:t>31</a:t>
            </a:fld>
            <a:endParaRPr lang="en-US" altLang="ja-JP" sz="1800">
              <a:solidFill>
                <a:srgbClr val="A50021"/>
              </a:solidFill>
              <a:ea typeface="MS PGothic" panose="020B0600070205080204" pitchFamily="34" charset="-128"/>
            </a:endParaRPr>
          </a:p>
        </p:txBody>
      </p:sp>
      <p:sp>
        <p:nvSpPr>
          <p:cNvPr id="40963" name="Rectangle 2">
            <a:extLst>
              <a:ext uri="{FF2B5EF4-FFF2-40B4-BE49-F238E27FC236}">
                <a16:creationId xmlns:a16="http://schemas.microsoft.com/office/drawing/2014/main" id="{478D636C-22F9-3D4C-8FB6-623F65712BCA}"/>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0964" name="Rectangle 3">
            <a:extLst>
              <a:ext uri="{FF2B5EF4-FFF2-40B4-BE49-F238E27FC236}">
                <a16:creationId xmlns:a16="http://schemas.microsoft.com/office/drawing/2014/main" id="{2D028BD9-A844-6D4B-ABAA-5FBC350B7CA3}"/>
              </a:ext>
            </a:extLst>
          </p:cNvPr>
          <p:cNvSpPr>
            <a:spLocks noGrp="1" noChangeArrowheads="1"/>
          </p:cNvSpPr>
          <p:nvPr>
            <p:ph idx="1"/>
          </p:nvPr>
        </p:nvSpPr>
        <p:spPr>
          <a:xfrm>
            <a:off x="304800" y="908050"/>
            <a:ext cx="7772400" cy="5416550"/>
          </a:xfrm>
        </p:spPr>
        <p:txBody>
          <a:bodyPr/>
          <a:lstStyle/>
          <a:p>
            <a:pPr marL="609600" indent="-609600" eaLnBrk="1" hangingPunct="1">
              <a:buClr>
                <a:schemeClr val="tx1"/>
              </a:buClr>
              <a:buFontTx/>
              <a:buNone/>
            </a:pPr>
            <a:r>
              <a:rPr lang="en-US" altLang="zh-CN" b="1">
                <a:latin typeface="Times New Roman" panose="02020603050405020304" pitchFamily="18" charset="0"/>
              </a:rPr>
              <a:t>  1. </a:t>
            </a:r>
            <a:r>
              <a:rPr lang="zh-CN" altLang="en-US" b="1">
                <a:solidFill>
                  <a:srgbClr val="0000FF"/>
                </a:solidFill>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p>
        </p:txBody>
      </p:sp>
      <p:sp>
        <p:nvSpPr>
          <p:cNvPr id="40965" name="Rectangle 4">
            <a:extLst>
              <a:ext uri="{FF2B5EF4-FFF2-40B4-BE49-F238E27FC236}">
                <a16:creationId xmlns:a16="http://schemas.microsoft.com/office/drawing/2014/main" id="{B83589CD-F5D0-274E-A5FC-AE438F775E9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6" name="Rectangle 5">
            <a:extLst>
              <a:ext uri="{FF2B5EF4-FFF2-40B4-BE49-F238E27FC236}">
                <a16:creationId xmlns:a16="http://schemas.microsoft.com/office/drawing/2014/main" id="{E9BAA0A8-3791-0943-9B3C-63AF6207DB79}"/>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7" name="Rectangle 6">
            <a:extLst>
              <a:ext uri="{FF2B5EF4-FFF2-40B4-BE49-F238E27FC236}">
                <a16:creationId xmlns:a16="http://schemas.microsoft.com/office/drawing/2014/main" id="{213D8E2E-7829-2F49-9332-2270E56C6ACC}"/>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68" name="Rectangle 7">
            <a:extLst>
              <a:ext uri="{FF2B5EF4-FFF2-40B4-BE49-F238E27FC236}">
                <a16:creationId xmlns:a16="http://schemas.microsoft.com/office/drawing/2014/main" id="{4B765267-EF99-CB4F-92D9-D2B6B5909D5C}"/>
              </a:ext>
            </a:extLst>
          </p:cNvPr>
          <p:cNvSpPr>
            <a:spLocks noChangeArrowheads="1"/>
          </p:cNvSpPr>
          <p:nvPr/>
        </p:nvSpPr>
        <p:spPr bwMode="auto">
          <a:xfrm>
            <a:off x="381000" y="2351088"/>
            <a:ext cx="40036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buClr>
                <a:schemeClr val="tx1"/>
              </a:buClr>
              <a:buFontTx/>
              <a:buNone/>
            </a:pPr>
            <a:r>
              <a:rPr lang="en-US" altLang="zh-CN" sz="2800">
                <a:latin typeface="Times New Roman" panose="02020603050405020304" pitchFamily="18" charset="0"/>
              </a:rPr>
              <a:t>① </a:t>
            </a:r>
            <a:r>
              <a:rPr lang="zh-CN" altLang="en-US" sz="2800">
                <a:solidFill>
                  <a:srgbClr val="0000FF"/>
                </a:solidFill>
                <a:latin typeface="Times New Roman" panose="02020603050405020304" pitchFamily="18" charset="0"/>
              </a:rPr>
              <a:t>线性排序</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J. E. Baker</a:t>
            </a:r>
            <a:endParaRPr lang="en-US" altLang="zh-CN" sz="2800">
              <a:latin typeface="Times New Roman" panose="02020603050405020304" pitchFamily="18" charset="0"/>
            </a:endParaRPr>
          </a:p>
        </p:txBody>
      </p:sp>
      <p:sp>
        <p:nvSpPr>
          <p:cNvPr id="40969" name="Rectangle 11">
            <a:extLst>
              <a:ext uri="{FF2B5EF4-FFF2-40B4-BE49-F238E27FC236}">
                <a16:creationId xmlns:a16="http://schemas.microsoft.com/office/drawing/2014/main" id="{1D83909E-C3E8-EE47-B70F-333E85B53BF4}"/>
              </a:ext>
            </a:extLst>
          </p:cNvPr>
          <p:cNvSpPr>
            <a:spLocks noChangeArrowheads="1"/>
          </p:cNvSpPr>
          <p:nvPr/>
        </p:nvSpPr>
        <p:spPr bwMode="auto">
          <a:xfrm>
            <a:off x="419100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0970" name="Rectangle 17">
            <a:extLst>
              <a:ext uri="{FF2B5EF4-FFF2-40B4-BE49-F238E27FC236}">
                <a16:creationId xmlns:a16="http://schemas.microsoft.com/office/drawing/2014/main" id="{F7617314-33A7-0D4D-97C2-E4FC401817E8}"/>
              </a:ext>
            </a:extLst>
          </p:cNvPr>
          <p:cNvSpPr>
            <a:spLocks noChangeArrowheads="1"/>
          </p:cNvSpPr>
          <p:nvPr/>
        </p:nvSpPr>
        <p:spPr bwMode="auto">
          <a:xfrm>
            <a:off x="414338" y="3190875"/>
            <a:ext cx="8424862" cy="25844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buClr>
                <a:srgbClr val="0000FF"/>
              </a:buClr>
              <a:buFont typeface="Wingdings" pitchFamily="2" charset="2"/>
              <a:buChar char="Ø"/>
            </a:pPr>
            <a:r>
              <a:rPr lang="en-US" altLang="zh-CN" sz="2400">
                <a:latin typeface="宋体" panose="02010600030101010101" pitchFamily="2" charset="-122"/>
              </a:rPr>
              <a:t> </a:t>
            </a:r>
            <a:r>
              <a:rPr lang="zh-CN" altLang="en-US" sz="2400">
                <a:latin typeface="宋体" panose="02010600030101010101" pitchFamily="2" charset="-122"/>
              </a:rPr>
              <a:t>群体成员按适应值大小从好到坏依次排列：</a:t>
            </a:r>
          </a:p>
          <a:p>
            <a:pPr algn="l" eaLnBrk="1" hangingPunct="1">
              <a:buClr>
                <a:srgbClr val="0000FF"/>
              </a:buClr>
              <a:buFont typeface="Wingdings" pitchFamily="2" charset="2"/>
              <a:buChar char="Ø"/>
            </a:pPr>
            <a:r>
              <a:rPr lang="zh-CN" altLang="en-US" sz="2400">
                <a:latin typeface="宋体" panose="02010600030101010101" pitchFamily="2" charset="-122"/>
              </a:rPr>
              <a:t> 个体</a:t>
            </a:r>
          </a:p>
          <a:p>
            <a:pPr algn="l" eaLnBrk="1" hangingPunct="1">
              <a:buClr>
                <a:srgbClr val="0000FF"/>
              </a:buClr>
              <a:buFont typeface="Wingdings" pitchFamily="2" charset="2"/>
              <a:buChar char="Ø"/>
            </a:pPr>
            <a:endParaRPr lang="zh-CN" altLang="en-US" sz="2400">
              <a:latin typeface="宋体" panose="02010600030101010101" pitchFamily="2" charset="-122"/>
            </a:endParaRPr>
          </a:p>
          <a:p>
            <a:pPr algn="l" eaLnBrk="1" hangingPunct="1">
              <a:buClr>
                <a:srgbClr val="0000FF"/>
              </a:buClr>
              <a:buFont typeface="Wingdings" pitchFamily="2" charset="2"/>
              <a:buChar char="Ø"/>
            </a:pPr>
            <a:endParaRPr lang="zh-CN" altLang="en-US" sz="2400">
              <a:latin typeface="宋体" panose="02010600030101010101" pitchFamily="2" charset="-122"/>
            </a:endParaRPr>
          </a:p>
          <a:p>
            <a:pPr algn="l" eaLnBrk="1" hangingPunct="1">
              <a:buClr>
                <a:srgbClr val="0000FF"/>
              </a:buClr>
              <a:buFont typeface="Wingdings" pitchFamily="2" charset="2"/>
              <a:buChar char="Ø"/>
            </a:pPr>
            <a:r>
              <a:rPr kumimoji="1" lang="zh-CN" altLang="en-US" sz="2400">
                <a:latin typeface="宋体" panose="02010600030101010101" pitchFamily="2" charset="-122"/>
              </a:rPr>
              <a:t> 按转盘式选择的方式选择父体</a:t>
            </a:r>
            <a:endParaRPr lang="zh-CN" altLang="en-US" sz="2400">
              <a:latin typeface="宋体" panose="02010600030101010101" pitchFamily="2" charset="-122"/>
            </a:endParaRPr>
          </a:p>
        </p:txBody>
      </p:sp>
      <p:graphicFrame>
        <p:nvGraphicFramePr>
          <p:cNvPr id="40971" name="Object 10">
            <a:extLst>
              <a:ext uri="{FF2B5EF4-FFF2-40B4-BE49-F238E27FC236}">
                <a16:creationId xmlns:a16="http://schemas.microsoft.com/office/drawing/2014/main" id="{095D2B79-71B5-D74C-811A-10E0C0CE9663}"/>
              </a:ext>
            </a:extLst>
          </p:cNvPr>
          <p:cNvGraphicFramePr>
            <a:graphicFrameLocks noChangeAspect="1"/>
          </p:cNvGraphicFramePr>
          <p:nvPr/>
        </p:nvGraphicFramePr>
        <p:xfrm>
          <a:off x="6586538" y="3260725"/>
          <a:ext cx="1600200" cy="481013"/>
        </p:xfrm>
        <a:graphic>
          <a:graphicData uri="http://schemas.openxmlformats.org/presentationml/2006/ole">
            <mc:AlternateContent xmlns:mc="http://schemas.openxmlformats.org/markup-compatibility/2006">
              <mc:Choice xmlns:v="urn:schemas-microsoft-com:vml" Requires="v">
                <p:oleObj spid="_x0000_s41007" r:id="rId3" imgW="17551400" imgH="5270500" progId="Equation.3">
                  <p:embed/>
                </p:oleObj>
              </mc:Choice>
              <mc:Fallback>
                <p:oleObj r:id="rId3" imgW="17551400" imgH="5270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6538" y="3260725"/>
                        <a:ext cx="1600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2" name="Object 12">
            <a:extLst>
              <a:ext uri="{FF2B5EF4-FFF2-40B4-BE49-F238E27FC236}">
                <a16:creationId xmlns:a16="http://schemas.microsoft.com/office/drawing/2014/main" id="{DDE32E81-ACAA-AA4A-B1EC-3E564564C2B0}"/>
              </a:ext>
            </a:extLst>
          </p:cNvPr>
          <p:cNvGraphicFramePr>
            <a:graphicFrameLocks noChangeAspect="1"/>
          </p:cNvGraphicFramePr>
          <p:nvPr/>
        </p:nvGraphicFramePr>
        <p:xfrm>
          <a:off x="1547813" y="3781425"/>
          <a:ext cx="2392362" cy="447675"/>
        </p:xfrm>
        <a:graphic>
          <a:graphicData uri="http://schemas.openxmlformats.org/presentationml/2006/ole">
            <mc:AlternateContent xmlns:mc="http://schemas.openxmlformats.org/markup-compatibility/2006">
              <mc:Choice xmlns:v="urn:schemas-microsoft-com:vml" Requires="v">
                <p:oleObj spid="_x0000_s41008" name="公式" r:id="rId5" imgW="28092400" imgH="5270500" progId="Equation.3">
                  <p:embed/>
                </p:oleObj>
              </mc:Choice>
              <mc:Fallback>
                <p:oleObj name="公式" r:id="rId5" imgW="28092400" imgH="52705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3781425"/>
                        <a:ext cx="2392362" cy="44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73" name="Object 14">
            <a:extLst>
              <a:ext uri="{FF2B5EF4-FFF2-40B4-BE49-F238E27FC236}">
                <a16:creationId xmlns:a16="http://schemas.microsoft.com/office/drawing/2014/main" id="{50701D6D-2114-B745-BCAD-2935A95B4871}"/>
              </a:ext>
            </a:extLst>
          </p:cNvPr>
          <p:cNvGraphicFramePr>
            <a:graphicFrameLocks noChangeAspect="1"/>
          </p:cNvGraphicFramePr>
          <p:nvPr/>
        </p:nvGraphicFramePr>
        <p:xfrm>
          <a:off x="3492500" y="4213225"/>
          <a:ext cx="1981200" cy="836613"/>
        </p:xfrm>
        <a:graphic>
          <a:graphicData uri="http://schemas.openxmlformats.org/presentationml/2006/ole">
            <mc:AlternateContent xmlns:mc="http://schemas.openxmlformats.org/markup-compatibility/2006">
              <mc:Choice xmlns:v="urn:schemas-microsoft-com:vml" Requires="v">
                <p:oleObj spid="_x0000_s41009" r:id="rId7" imgW="22821900" imgH="9652000" progId="Equation.3">
                  <p:embed/>
                </p:oleObj>
              </mc:Choice>
              <mc:Fallback>
                <p:oleObj r:id="rId7" imgW="22821900" imgH="9652000" progId="Equation.3">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92500" y="4213225"/>
                        <a:ext cx="1981200"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a:extLst>
              <a:ext uri="{FF2B5EF4-FFF2-40B4-BE49-F238E27FC236}">
                <a16:creationId xmlns:a16="http://schemas.microsoft.com/office/drawing/2014/main" id="{3FFF3CCB-B456-6946-8E6C-9F6FDB42B6E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77CA482-785C-E046-8BB4-BE5033A3B1EF}" type="slidenum">
              <a:rPr lang="ja-JP" altLang="en-US" sz="1800">
                <a:solidFill>
                  <a:srgbClr val="A50021"/>
                </a:solidFill>
                <a:ea typeface="MS PGothic" panose="020B0600070205080204" pitchFamily="34" charset="-128"/>
              </a:rPr>
              <a:pPr algn="r">
                <a:lnSpc>
                  <a:spcPct val="100000"/>
                </a:lnSpc>
                <a:spcBef>
                  <a:spcPct val="0"/>
                </a:spcBef>
                <a:buClrTx/>
                <a:buFontTx/>
                <a:buNone/>
              </a:pPr>
              <a:t>32</a:t>
            </a:fld>
            <a:endParaRPr lang="en-US" altLang="ja-JP" sz="1800">
              <a:solidFill>
                <a:srgbClr val="A50021"/>
              </a:solidFill>
              <a:ea typeface="MS PGothic" panose="020B0600070205080204" pitchFamily="34" charset="-128"/>
            </a:endParaRPr>
          </a:p>
        </p:txBody>
      </p:sp>
      <p:sp>
        <p:nvSpPr>
          <p:cNvPr id="41987" name="Rectangle 2">
            <a:extLst>
              <a:ext uri="{FF2B5EF4-FFF2-40B4-BE49-F238E27FC236}">
                <a16:creationId xmlns:a16="http://schemas.microsoft.com/office/drawing/2014/main" id="{B6CB12D1-F1EB-DD40-BFAD-73528CA9C9FA}"/>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1988" name="Rectangle 3">
            <a:extLst>
              <a:ext uri="{FF2B5EF4-FFF2-40B4-BE49-F238E27FC236}">
                <a16:creationId xmlns:a16="http://schemas.microsoft.com/office/drawing/2014/main" id="{2EE453E5-E734-4A46-BF6C-0FBBE449161C}"/>
              </a:ext>
            </a:extLst>
          </p:cNvPr>
          <p:cNvSpPr>
            <a:spLocks noGrp="1" noChangeArrowheads="1"/>
          </p:cNvSpPr>
          <p:nvPr>
            <p:ph idx="1"/>
          </p:nvPr>
        </p:nvSpPr>
        <p:spPr>
          <a:xfrm>
            <a:off x="228600" y="838200"/>
            <a:ext cx="7772400" cy="5562600"/>
          </a:xfrm>
        </p:spPr>
        <p:txBody>
          <a:bodyPr/>
          <a:lstStyle/>
          <a:p>
            <a:pPr marL="609600" indent="-609600" eaLnBrk="1" hangingPunct="1">
              <a:buClr>
                <a:schemeClr val="tx1"/>
              </a:buClr>
              <a:buFontTx/>
              <a:buNone/>
            </a:pPr>
            <a:r>
              <a:rPr lang="en-US" altLang="zh-CN" b="1">
                <a:latin typeface="Times New Roman" panose="02020603050405020304" pitchFamily="18" charset="0"/>
              </a:rPr>
              <a:t>  1. </a:t>
            </a:r>
            <a:r>
              <a:rPr lang="zh-CN" altLang="en-US" b="1">
                <a:latin typeface="Times New Roman" panose="02020603050405020304" pitchFamily="18" charset="0"/>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p>
        </p:txBody>
      </p:sp>
      <p:sp>
        <p:nvSpPr>
          <p:cNvPr id="41989" name="Rectangle 4">
            <a:extLst>
              <a:ext uri="{FF2B5EF4-FFF2-40B4-BE49-F238E27FC236}">
                <a16:creationId xmlns:a16="http://schemas.microsoft.com/office/drawing/2014/main" id="{6C0BA547-C888-AF47-AD2C-62CFD96C58CE}"/>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0" name="Rectangle 5">
            <a:extLst>
              <a:ext uri="{FF2B5EF4-FFF2-40B4-BE49-F238E27FC236}">
                <a16:creationId xmlns:a16="http://schemas.microsoft.com/office/drawing/2014/main" id="{977BE7BC-DD45-8241-B49C-65D23481D18B}"/>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1" name="Rectangle 6">
            <a:extLst>
              <a:ext uri="{FF2B5EF4-FFF2-40B4-BE49-F238E27FC236}">
                <a16:creationId xmlns:a16="http://schemas.microsoft.com/office/drawing/2014/main" id="{76CE2F16-2803-8344-9BDA-7CD4DC241D1D}"/>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2" name="Rectangle 8">
            <a:extLst>
              <a:ext uri="{FF2B5EF4-FFF2-40B4-BE49-F238E27FC236}">
                <a16:creationId xmlns:a16="http://schemas.microsoft.com/office/drawing/2014/main" id="{C7ABB495-589C-CB40-9555-A688B097EBAF}"/>
              </a:ext>
            </a:extLst>
          </p:cNvPr>
          <p:cNvSpPr>
            <a:spLocks noChangeArrowheads="1"/>
          </p:cNvSpPr>
          <p:nvPr/>
        </p:nvSpPr>
        <p:spPr bwMode="auto">
          <a:xfrm>
            <a:off x="395288" y="2333625"/>
            <a:ext cx="52562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800">
                <a:latin typeface="Times New Roman" panose="02020603050405020304" pitchFamily="18" charset="0"/>
              </a:rPr>
              <a:t>② </a:t>
            </a:r>
            <a:r>
              <a:rPr lang="zh-CN" altLang="en-US" sz="2800">
                <a:solidFill>
                  <a:srgbClr val="0000FF"/>
                </a:solidFill>
                <a:latin typeface="Times New Roman" panose="02020603050405020304" pitchFamily="18" charset="0"/>
              </a:rPr>
              <a:t>非线性排序</a:t>
            </a:r>
            <a:r>
              <a:rPr lang="zh-CN" altLang="en-US" sz="280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Z. Michalewicz</a:t>
            </a:r>
            <a:r>
              <a:rPr lang="en-US" altLang="zh-CN" sz="2800">
                <a:latin typeface="宋体" panose="02010600030101010101" pitchFamily="2" charset="-122"/>
              </a:rPr>
              <a:t> </a:t>
            </a:r>
          </a:p>
        </p:txBody>
      </p:sp>
      <p:sp>
        <p:nvSpPr>
          <p:cNvPr id="41993" name="Rectangle 11">
            <a:extLst>
              <a:ext uri="{FF2B5EF4-FFF2-40B4-BE49-F238E27FC236}">
                <a16:creationId xmlns:a16="http://schemas.microsoft.com/office/drawing/2014/main" id="{1B558F8B-3433-4F47-B275-7543382CBF9F}"/>
              </a:ext>
            </a:extLst>
          </p:cNvPr>
          <p:cNvSpPr>
            <a:spLocks noChangeArrowheads="1"/>
          </p:cNvSpPr>
          <p:nvPr/>
        </p:nvSpPr>
        <p:spPr bwMode="auto">
          <a:xfrm>
            <a:off x="40528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1994" name="Text Box 9">
            <a:extLst>
              <a:ext uri="{FF2B5EF4-FFF2-40B4-BE49-F238E27FC236}">
                <a16:creationId xmlns:a16="http://schemas.microsoft.com/office/drawing/2014/main" id="{8BEFF8F8-12CC-3B45-A170-A88071371933}"/>
              </a:ext>
            </a:extLst>
          </p:cNvPr>
          <p:cNvSpPr txBox="1">
            <a:spLocks noChangeArrowheads="1"/>
          </p:cNvSpPr>
          <p:nvPr/>
        </p:nvSpPr>
        <p:spPr bwMode="auto">
          <a:xfrm>
            <a:off x="395288" y="2990850"/>
            <a:ext cx="8305800" cy="207803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Tx/>
              <a:buNone/>
            </a:pPr>
            <a:r>
              <a:rPr lang="en-US" altLang="zh-CN" sz="2400" b="1">
                <a:solidFill>
                  <a:srgbClr val="FF3300"/>
                </a:solidFill>
              </a:rPr>
              <a:t>●</a:t>
            </a:r>
            <a:r>
              <a:rPr lang="en-US" altLang="zh-CN" sz="2400">
                <a:latin typeface="宋体" panose="02010600030101010101" pitchFamily="2" charset="-122"/>
              </a:rPr>
              <a:t> </a:t>
            </a:r>
            <a:r>
              <a:rPr lang="zh-CN" altLang="en-US" sz="2600">
                <a:latin typeface="宋体" panose="02010600030101010101" pitchFamily="2" charset="-122"/>
              </a:rPr>
              <a:t>将群体成员按适应值从好到坏依次排列，并按下式分配选择概率：</a:t>
            </a:r>
          </a:p>
          <a:p>
            <a:pPr algn="l" eaLnBrk="1" hangingPunct="1">
              <a:lnSpc>
                <a:spcPct val="100000"/>
              </a:lnSpc>
              <a:spcBef>
                <a:spcPct val="50000"/>
              </a:spcBef>
              <a:buClr>
                <a:srgbClr val="0000FF"/>
              </a:buClr>
              <a:buFont typeface="Wingdings" pitchFamily="2" charset="2"/>
              <a:buChar char="§"/>
            </a:pPr>
            <a:endParaRPr lang="zh-CN" altLang="en-US" sz="2600">
              <a:latin typeface="宋体" panose="02010600030101010101" pitchFamily="2" charset="-122"/>
            </a:endParaRPr>
          </a:p>
          <a:p>
            <a:pPr algn="l" eaLnBrk="1" hangingPunct="1">
              <a:lnSpc>
                <a:spcPct val="100000"/>
              </a:lnSpc>
              <a:spcBef>
                <a:spcPct val="50000"/>
              </a:spcBef>
              <a:buClr>
                <a:srgbClr val="0000FF"/>
              </a:buClr>
              <a:buFont typeface="Wingdings" pitchFamily="2" charset="2"/>
              <a:buChar char="§"/>
            </a:pPr>
            <a:endParaRPr lang="en-US" altLang="zh-CN" sz="2400">
              <a:latin typeface="宋体" panose="02010600030101010101" pitchFamily="2" charset="-122"/>
            </a:endParaRPr>
          </a:p>
        </p:txBody>
      </p:sp>
      <p:graphicFrame>
        <p:nvGraphicFramePr>
          <p:cNvPr id="41995" name="Object 10">
            <a:extLst>
              <a:ext uri="{FF2B5EF4-FFF2-40B4-BE49-F238E27FC236}">
                <a16:creationId xmlns:a16="http://schemas.microsoft.com/office/drawing/2014/main" id="{E684B14B-4188-C144-B327-F253A745B201}"/>
              </a:ext>
            </a:extLst>
          </p:cNvPr>
          <p:cNvGraphicFramePr>
            <a:graphicFrameLocks noChangeAspect="1"/>
          </p:cNvGraphicFramePr>
          <p:nvPr/>
        </p:nvGraphicFramePr>
        <p:xfrm>
          <a:off x="1947863" y="3733800"/>
          <a:ext cx="5353050" cy="1200150"/>
        </p:xfrm>
        <a:graphic>
          <a:graphicData uri="http://schemas.openxmlformats.org/presentationml/2006/ole">
            <mc:AlternateContent xmlns:mc="http://schemas.openxmlformats.org/markup-compatibility/2006">
              <mc:Choice xmlns:v="urn:schemas-microsoft-com:vml" Requires="v">
                <p:oleObj spid="_x0000_s42007" name="公式" r:id="rId3" imgW="50025300" imgH="11112500" progId="Equation.3">
                  <p:embed/>
                </p:oleObj>
              </mc:Choice>
              <mc:Fallback>
                <p:oleObj name="公式" r:id="rId3" imgW="50025300" imgH="11112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7863" y="3733800"/>
                        <a:ext cx="53530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a:extLst>
              <a:ext uri="{FF2B5EF4-FFF2-40B4-BE49-F238E27FC236}">
                <a16:creationId xmlns:a16="http://schemas.microsoft.com/office/drawing/2014/main" id="{ACB5D0B3-F586-C945-9833-2DE017F00B5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ECDAAE6-6E10-FD4C-AEDF-81DAB217CB09}" type="slidenum">
              <a:rPr lang="ja-JP" altLang="en-US" sz="1800">
                <a:solidFill>
                  <a:srgbClr val="A50021"/>
                </a:solidFill>
                <a:ea typeface="MS PGothic" panose="020B0600070205080204" pitchFamily="34" charset="-128"/>
              </a:rPr>
              <a:pPr algn="r">
                <a:lnSpc>
                  <a:spcPct val="100000"/>
                </a:lnSpc>
                <a:spcBef>
                  <a:spcPct val="0"/>
                </a:spcBef>
                <a:buClrTx/>
                <a:buFontTx/>
                <a:buNone/>
              </a:pPr>
              <a:t>33</a:t>
            </a:fld>
            <a:endParaRPr lang="en-US" altLang="ja-JP" sz="1800">
              <a:solidFill>
                <a:srgbClr val="A50021"/>
              </a:solidFill>
              <a:ea typeface="MS PGothic" panose="020B0600070205080204" pitchFamily="34" charset="-128"/>
            </a:endParaRPr>
          </a:p>
        </p:txBody>
      </p:sp>
      <p:sp>
        <p:nvSpPr>
          <p:cNvPr id="43011" name="Rectangle 2">
            <a:extLst>
              <a:ext uri="{FF2B5EF4-FFF2-40B4-BE49-F238E27FC236}">
                <a16:creationId xmlns:a16="http://schemas.microsoft.com/office/drawing/2014/main" id="{542D1F7B-C257-5F4F-B061-386BAB83756B}"/>
              </a:ext>
            </a:extLst>
          </p:cNvPr>
          <p:cNvSpPr>
            <a:spLocks noGrp="1" noChangeArrowheads="1"/>
          </p:cNvSpPr>
          <p:nvPr>
            <p:ph type="title"/>
          </p:nvPr>
        </p:nvSpPr>
        <p:spPr/>
        <p:txBody>
          <a:bodyPr/>
          <a:lstStyle/>
          <a:p>
            <a:pPr eaLnBrk="1" hangingPunct="1"/>
            <a:r>
              <a:rPr lang="en-US" altLang="zh-CN" sz="3600" b="0" dirty="0">
                <a:latin typeface="Times New Roman" panose="02020603050405020304" pitchFamily="18" charset="0"/>
                <a:ea typeface="黑体" panose="02010609060101010101" pitchFamily="49" charset="-122"/>
              </a:rPr>
              <a:t>6.2.6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
        <p:nvSpPr>
          <p:cNvPr id="43012" name="Rectangle 3">
            <a:extLst>
              <a:ext uri="{FF2B5EF4-FFF2-40B4-BE49-F238E27FC236}">
                <a16:creationId xmlns:a16="http://schemas.microsoft.com/office/drawing/2014/main" id="{78924C5F-01FF-D84D-8442-F30FB3A36DC3}"/>
              </a:ext>
            </a:extLst>
          </p:cNvPr>
          <p:cNvSpPr>
            <a:spLocks noGrp="1" noChangeArrowheads="1"/>
          </p:cNvSpPr>
          <p:nvPr>
            <p:ph idx="1"/>
          </p:nvPr>
        </p:nvSpPr>
        <p:spPr>
          <a:xfrm>
            <a:off x="107950" y="762000"/>
            <a:ext cx="8659813" cy="5562600"/>
          </a:xfrm>
        </p:spPr>
        <p:txBody>
          <a:bodyPr/>
          <a:lstStyle/>
          <a:p>
            <a:pPr marL="609600" indent="-609600" eaLnBrk="1" hangingPunct="1">
              <a:buClr>
                <a:schemeClr val="tx1"/>
              </a:buClr>
              <a:buFontTx/>
              <a:buNone/>
            </a:pPr>
            <a:r>
              <a:rPr lang="en-US" altLang="zh-CN" b="1">
                <a:latin typeface="宋体" panose="02010600030101010101" pitchFamily="2" charset="-122"/>
              </a:rPr>
              <a:t> 1.</a:t>
            </a:r>
            <a:r>
              <a:rPr lang="zh-CN" altLang="en-US" b="1">
                <a:latin typeface="宋体" panose="02010600030101010101" pitchFamily="2" charset="-122"/>
              </a:rPr>
              <a:t>个体选择概率分配方法</a:t>
            </a:r>
          </a:p>
          <a:p>
            <a:pPr marL="609600" indent="-609600" eaLnBrk="1" hangingPunct="1">
              <a:spcBef>
                <a:spcPct val="50000"/>
              </a:spcBef>
              <a:buClr>
                <a:schemeClr val="tx1"/>
              </a:buClr>
              <a:buFontTx/>
              <a:buNone/>
            </a:pPr>
            <a:r>
              <a:rPr lang="zh-CN" altLang="en-US" sz="2800" b="1">
                <a:latin typeface="Times New Roman" panose="02020603050405020304" pitchFamily="18" charset="0"/>
              </a:rPr>
              <a:t>（</a:t>
            </a:r>
            <a:r>
              <a:rPr lang="en-US" altLang="zh-CN" sz="2800" b="1">
                <a:latin typeface="Times New Roman" panose="02020603050405020304" pitchFamily="18" charset="0"/>
              </a:rPr>
              <a:t>2</a:t>
            </a:r>
            <a:r>
              <a:rPr lang="zh-CN" altLang="en-US" sz="2800" b="1">
                <a:latin typeface="Times New Roman" panose="02020603050405020304" pitchFamily="18" charset="0"/>
              </a:rPr>
              <a:t>） </a:t>
            </a:r>
            <a:r>
              <a:rPr lang="zh-CN" altLang="en-US" sz="2800" b="1">
                <a:solidFill>
                  <a:srgbClr val="0000FF"/>
                </a:solidFill>
                <a:latin typeface="Times New Roman" panose="02020603050405020304" pitchFamily="18" charset="0"/>
              </a:rPr>
              <a:t>排序方法 </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rank-based model</a:t>
            </a:r>
            <a:r>
              <a:rPr lang="zh-CN" altLang="en-US" sz="2800" b="1">
                <a:latin typeface="Times New Roman" panose="02020603050405020304" pitchFamily="18" charset="0"/>
              </a:rPr>
              <a:t>）</a:t>
            </a:r>
            <a:r>
              <a:rPr lang="zh-CN" altLang="en-US" sz="2800" b="1">
                <a:latin typeface="宋体" panose="02010600030101010101" pitchFamily="2" charset="-122"/>
              </a:rPr>
              <a:t> </a:t>
            </a:r>
          </a:p>
        </p:txBody>
      </p:sp>
      <p:sp>
        <p:nvSpPr>
          <p:cNvPr id="43013" name="Rectangle 4">
            <a:extLst>
              <a:ext uri="{FF2B5EF4-FFF2-40B4-BE49-F238E27FC236}">
                <a16:creationId xmlns:a16="http://schemas.microsoft.com/office/drawing/2014/main" id="{0729F126-F22E-E745-AE0D-E96C751E9932}"/>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4" name="Rectangle 5">
            <a:extLst>
              <a:ext uri="{FF2B5EF4-FFF2-40B4-BE49-F238E27FC236}">
                <a16:creationId xmlns:a16="http://schemas.microsoft.com/office/drawing/2014/main" id="{FD15C77A-6F1E-5D45-B39E-6C74D60EA753}"/>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5" name="Rectangle 6">
            <a:extLst>
              <a:ext uri="{FF2B5EF4-FFF2-40B4-BE49-F238E27FC236}">
                <a16:creationId xmlns:a16="http://schemas.microsoft.com/office/drawing/2014/main" id="{CAC08802-52F5-8049-A08C-A9364AE5B438}"/>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6" name="Rectangle 8">
            <a:extLst>
              <a:ext uri="{FF2B5EF4-FFF2-40B4-BE49-F238E27FC236}">
                <a16:creationId xmlns:a16="http://schemas.microsoft.com/office/drawing/2014/main" id="{3DF7EC00-AFA9-8F41-A342-6D6B29CAA6B6}"/>
              </a:ext>
            </a:extLst>
          </p:cNvPr>
          <p:cNvSpPr>
            <a:spLocks noChangeArrowheads="1"/>
          </p:cNvSpPr>
          <p:nvPr/>
        </p:nvSpPr>
        <p:spPr bwMode="auto">
          <a:xfrm>
            <a:off x="4052888" y="3186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7" name="Rectangle 13">
            <a:extLst>
              <a:ext uri="{FF2B5EF4-FFF2-40B4-BE49-F238E27FC236}">
                <a16:creationId xmlns:a16="http://schemas.microsoft.com/office/drawing/2014/main" id="{58FFC172-282A-4C40-8849-28C028782A85}"/>
              </a:ext>
            </a:extLst>
          </p:cNvPr>
          <p:cNvSpPr>
            <a:spLocks noChangeArrowheads="1"/>
          </p:cNvSpPr>
          <p:nvPr/>
        </p:nvSpPr>
        <p:spPr bwMode="auto">
          <a:xfrm>
            <a:off x="4281488"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8" name="Rectangle 15">
            <a:extLst>
              <a:ext uri="{FF2B5EF4-FFF2-40B4-BE49-F238E27FC236}">
                <a16:creationId xmlns:a16="http://schemas.microsoft.com/office/drawing/2014/main" id="{04BD849B-3CF8-CE40-A854-00D5C8527E70}"/>
              </a:ext>
            </a:extLst>
          </p:cNvPr>
          <p:cNvSpPr>
            <a:spLocks noChangeArrowheads="1"/>
          </p:cNvSpPr>
          <p:nvPr/>
        </p:nvSpPr>
        <p:spPr bwMode="auto">
          <a:xfrm>
            <a:off x="403383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19" name="Rectangle 17">
            <a:extLst>
              <a:ext uri="{FF2B5EF4-FFF2-40B4-BE49-F238E27FC236}">
                <a16:creationId xmlns:a16="http://schemas.microsoft.com/office/drawing/2014/main" id="{9661A578-F0F0-274C-80E5-0EBDB02A6974}"/>
              </a:ext>
            </a:extLst>
          </p:cNvPr>
          <p:cNvSpPr>
            <a:spLocks noChangeArrowheads="1"/>
          </p:cNvSpPr>
          <p:nvPr/>
        </p:nvSpPr>
        <p:spPr bwMode="auto">
          <a:xfrm>
            <a:off x="4343400" y="34290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3020" name="Text Box 10">
            <a:extLst>
              <a:ext uri="{FF2B5EF4-FFF2-40B4-BE49-F238E27FC236}">
                <a16:creationId xmlns:a16="http://schemas.microsoft.com/office/drawing/2014/main" id="{D8CDCC27-C8F4-1643-8D21-3F9656C15429}"/>
              </a:ext>
            </a:extLst>
          </p:cNvPr>
          <p:cNvSpPr txBox="1">
            <a:spLocks noChangeArrowheads="1"/>
          </p:cNvSpPr>
          <p:nvPr/>
        </p:nvSpPr>
        <p:spPr bwMode="auto">
          <a:xfrm>
            <a:off x="323850" y="2362200"/>
            <a:ext cx="8640763" cy="35210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latin typeface="宋体" panose="02010600030101010101" pitchFamily="2" charset="-122"/>
              </a:rPr>
              <a:t>可用其他非线性函数来分配选择概率，只要满足以下条件：</a:t>
            </a:r>
          </a:p>
          <a:p>
            <a:pPr algn="l" eaLnBrk="1" hangingPunct="1">
              <a:lnSpc>
                <a:spcPct val="100000"/>
              </a:lnSpc>
              <a:spcBef>
                <a:spcPct val="50000"/>
              </a:spcBef>
              <a:buClr>
                <a:srgbClr val="0000FF"/>
              </a:buClr>
              <a:buFont typeface="Wingdings" pitchFamily="2" charset="2"/>
              <a:buNone/>
            </a:pPr>
            <a:endParaRPr lang="zh-CN" altLang="en-US" sz="2800">
              <a:latin typeface="宋体" panose="02010600030101010101" pitchFamily="2" charset="-122"/>
              <a:cs typeface="Times New Roman" panose="02020603050405020304" pitchFamily="18" charset="0"/>
            </a:endParaRPr>
          </a:p>
          <a:p>
            <a:pPr algn="l" eaLnBrk="1" hangingPunct="1">
              <a:lnSpc>
                <a:spcPct val="100000"/>
              </a:lnSpc>
              <a:spcBef>
                <a:spcPct val="50000"/>
              </a:spcBef>
              <a:buClr>
                <a:srgbClr val="0000FF"/>
              </a:buClr>
              <a:buFont typeface="Wingdings" pitchFamily="2" charset="2"/>
              <a:buNone/>
            </a:pPr>
            <a:endParaRPr lang="zh-CN" altLang="en-US" sz="2800">
              <a:latin typeface="宋体" panose="02010600030101010101" pitchFamily="2" charset="-122"/>
              <a:cs typeface="Times New Roman" panose="02020603050405020304" pitchFamily="18" charset="0"/>
            </a:endParaRPr>
          </a:p>
          <a:p>
            <a:pPr algn="l" eaLnBrk="1" hangingPunct="1">
              <a:lnSpc>
                <a:spcPct val="100000"/>
              </a:lnSpc>
              <a:spcBef>
                <a:spcPct val="50000"/>
              </a:spcBef>
              <a:buClr>
                <a:srgbClr val="0000FF"/>
              </a:buClr>
              <a:buFont typeface="Wingdings" pitchFamily="2" charset="2"/>
              <a:buNone/>
            </a:pPr>
            <a:r>
              <a:rPr lang="zh-CN" altLang="en-US" sz="2800">
                <a:latin typeface="宋体" panose="02010600030101010101" pitchFamily="2" charset="-122"/>
                <a:cs typeface="Times New Roman" panose="02020603050405020304" pitchFamily="18" charset="0"/>
              </a:rPr>
              <a:t> </a:t>
            </a:r>
          </a:p>
          <a:p>
            <a:pPr algn="l" eaLnBrk="1" hangingPunct="1">
              <a:lnSpc>
                <a:spcPct val="100000"/>
              </a:lnSpc>
              <a:spcBef>
                <a:spcPct val="50000"/>
              </a:spcBef>
              <a:buClr>
                <a:srgbClr val="0000FF"/>
              </a:buClr>
              <a:buFont typeface="Wingdings" pitchFamily="2" charset="2"/>
              <a:buNone/>
            </a:pPr>
            <a:endParaRPr lang="en-US" altLang="zh-CN" sz="2800">
              <a:latin typeface="宋体" panose="02010600030101010101" pitchFamily="2" charset="-122"/>
            </a:endParaRPr>
          </a:p>
        </p:txBody>
      </p:sp>
      <p:graphicFrame>
        <p:nvGraphicFramePr>
          <p:cNvPr id="43021" name="Object 12">
            <a:extLst>
              <a:ext uri="{FF2B5EF4-FFF2-40B4-BE49-F238E27FC236}">
                <a16:creationId xmlns:a16="http://schemas.microsoft.com/office/drawing/2014/main" id="{45A8B362-093B-A047-8453-37060AA26991}"/>
              </a:ext>
            </a:extLst>
          </p:cNvPr>
          <p:cNvGraphicFramePr>
            <a:graphicFrameLocks noChangeAspect="1"/>
          </p:cNvGraphicFramePr>
          <p:nvPr/>
        </p:nvGraphicFramePr>
        <p:xfrm>
          <a:off x="611188" y="4587875"/>
          <a:ext cx="1655762" cy="877888"/>
        </p:xfrm>
        <a:graphic>
          <a:graphicData uri="http://schemas.openxmlformats.org/presentationml/2006/ole">
            <mc:AlternateContent xmlns:mc="http://schemas.openxmlformats.org/markup-compatibility/2006">
              <mc:Choice xmlns:v="urn:schemas-microsoft-com:vml" Requires="v">
                <p:oleObj spid="_x0000_s43057" name="公式" r:id="rId3" imgW="18719800" imgH="9944100" progId="Equation.3">
                  <p:embed/>
                </p:oleObj>
              </mc:Choice>
              <mc:Fallback>
                <p:oleObj name="公式" r:id="rId3" imgW="18719800" imgH="9944100"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4587875"/>
                        <a:ext cx="1655762"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2" name="Object 14">
            <a:extLst>
              <a:ext uri="{FF2B5EF4-FFF2-40B4-BE49-F238E27FC236}">
                <a16:creationId xmlns:a16="http://schemas.microsoft.com/office/drawing/2014/main" id="{45A79A80-2FC9-1748-8452-82524CED4DD2}"/>
              </a:ext>
            </a:extLst>
          </p:cNvPr>
          <p:cNvGraphicFramePr>
            <a:graphicFrameLocks noChangeAspect="1"/>
          </p:cNvGraphicFramePr>
          <p:nvPr/>
        </p:nvGraphicFramePr>
        <p:xfrm>
          <a:off x="585788" y="3673475"/>
          <a:ext cx="8431212" cy="496888"/>
        </p:xfrm>
        <a:graphic>
          <a:graphicData uri="http://schemas.openxmlformats.org/presentationml/2006/ole">
            <mc:AlternateContent xmlns:mc="http://schemas.openxmlformats.org/markup-compatibility/2006">
              <mc:Choice xmlns:v="urn:schemas-microsoft-com:vml" Requires="v">
                <p:oleObj spid="_x0000_s43058" name="公式" r:id="rId5" imgW="92163900" imgH="5562600" progId="Equation.3">
                  <p:embed/>
                </p:oleObj>
              </mc:Choice>
              <mc:Fallback>
                <p:oleObj name="公式" r:id="rId5" imgW="92163900" imgH="5562600" progId="Equation.3">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788" y="3673475"/>
                        <a:ext cx="843121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3" name="Object 16">
            <a:extLst>
              <a:ext uri="{FF2B5EF4-FFF2-40B4-BE49-F238E27FC236}">
                <a16:creationId xmlns:a16="http://schemas.microsoft.com/office/drawing/2014/main" id="{057822D2-48E7-414B-A696-B279431BCE4B}"/>
              </a:ext>
            </a:extLst>
          </p:cNvPr>
          <p:cNvGraphicFramePr>
            <a:graphicFrameLocks noChangeAspect="1"/>
          </p:cNvGraphicFramePr>
          <p:nvPr/>
        </p:nvGraphicFramePr>
        <p:xfrm>
          <a:off x="3322638" y="4283075"/>
          <a:ext cx="2346325" cy="457200"/>
        </p:xfrm>
        <a:graphic>
          <a:graphicData uri="http://schemas.openxmlformats.org/presentationml/2006/ole">
            <mc:AlternateContent xmlns:mc="http://schemas.openxmlformats.org/markup-compatibility/2006">
              <mc:Choice xmlns:v="urn:schemas-microsoft-com:vml" Requires="v">
                <p:oleObj spid="_x0000_s43059" name="公式" r:id="rId7" imgW="25742900" imgH="4978400" progId="Equation.3">
                  <p:embed/>
                </p:oleObj>
              </mc:Choice>
              <mc:Fallback>
                <p:oleObj name="公式" r:id="rId7" imgW="25742900" imgH="49784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22638" y="4283075"/>
                        <a:ext cx="2346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矩形 2">
            <a:extLst>
              <a:ext uri="{FF2B5EF4-FFF2-40B4-BE49-F238E27FC236}">
                <a16:creationId xmlns:a16="http://schemas.microsoft.com/office/drawing/2014/main" id="{D9DEEB7D-713A-8343-A45A-0C93AC95C9A9}"/>
              </a:ext>
            </a:extLst>
          </p:cNvPr>
          <p:cNvSpPr>
            <a:spLocks noChangeArrowheads="1"/>
          </p:cNvSpPr>
          <p:nvPr/>
        </p:nvSpPr>
        <p:spPr bwMode="auto">
          <a:xfrm>
            <a:off x="298450" y="95567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轮盘赌选择法原理</a:t>
            </a:r>
          </a:p>
        </p:txBody>
      </p:sp>
      <p:sp>
        <p:nvSpPr>
          <p:cNvPr id="6" name="Rectangle 3">
            <a:extLst>
              <a:ext uri="{FF2B5EF4-FFF2-40B4-BE49-F238E27FC236}">
                <a16:creationId xmlns:a16="http://schemas.microsoft.com/office/drawing/2014/main" id="{3EDBC1E9-6851-0F45-8EEE-39D5BB9EEF5C}"/>
              </a:ext>
            </a:extLst>
          </p:cNvPr>
          <p:cNvSpPr txBox="1">
            <a:spLocks noChangeArrowheads="1"/>
          </p:cNvSpPr>
          <p:nvPr/>
        </p:nvSpPr>
        <p:spPr bwMode="auto">
          <a:xfrm>
            <a:off x="323850" y="2151063"/>
            <a:ext cx="3408363" cy="3527425"/>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defTabSz="914400" eaLnBrk="1" hangingPunct="1">
              <a:lnSpc>
                <a:spcPct val="200000"/>
              </a:lnSpc>
              <a:buClr>
                <a:srgbClr val="FFFF00"/>
              </a:buClr>
              <a:buSzPct val="75000"/>
              <a:buFont typeface="Wingdings" pitchFamily="2" charset="2"/>
              <a:buNone/>
            </a:pPr>
            <a:r>
              <a:rPr kumimoji="1" lang="zh-CN" altLang="en-US" sz="28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个体</a:t>
            </a:r>
            <a:r>
              <a:rPr kumimoji="1" lang="zh-CN" altLang="en-US" sz="2800" b="1">
                <a:solidFill>
                  <a:srgbClr val="FF0000"/>
                </a:solidFill>
                <a:effectLst>
                  <a:outerShdw blurRad="38100" dist="38100" dir="2700000" algn="tl">
                    <a:srgbClr val="C0C0C0"/>
                  </a:outerShdw>
                </a:effectLst>
                <a:latin typeface="Times New Roman" panose="02020603050405020304" pitchFamily="18" charset="0"/>
                <a:ea typeface="楷体_GB2312"/>
                <a:cs typeface="楷体_GB2312"/>
              </a:rPr>
              <a:t>适应度越大</a:t>
            </a:r>
            <a:r>
              <a:rPr kumimoji="1" lang="zh-CN" altLang="en-US" sz="28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，占总的适应度的</a:t>
            </a:r>
            <a:r>
              <a:rPr kumimoji="1" lang="zh-CN" altLang="en-US" sz="2800" b="1">
                <a:solidFill>
                  <a:srgbClr val="FF0000"/>
                </a:solidFill>
                <a:effectLst>
                  <a:outerShdw blurRad="38100" dist="38100" dir="2700000" algn="tl">
                    <a:srgbClr val="C0C0C0"/>
                  </a:outerShdw>
                </a:effectLst>
                <a:latin typeface="Times New Roman" panose="02020603050405020304" pitchFamily="18" charset="0"/>
                <a:ea typeface="楷体_GB2312"/>
                <a:cs typeface="楷体_GB2312"/>
              </a:rPr>
              <a:t>占比越大</a:t>
            </a:r>
            <a:r>
              <a:rPr kumimoji="1" lang="zh-CN" altLang="en-US" sz="28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，个体被选中的</a:t>
            </a:r>
            <a:r>
              <a:rPr kumimoji="1" lang="zh-CN" altLang="en-US" sz="2800" b="1">
                <a:solidFill>
                  <a:srgbClr val="FF0000"/>
                </a:solidFill>
                <a:effectLst>
                  <a:outerShdw blurRad="38100" dist="38100" dir="2700000" algn="tl">
                    <a:srgbClr val="C0C0C0"/>
                  </a:outerShdw>
                </a:effectLst>
                <a:latin typeface="Times New Roman" panose="02020603050405020304" pitchFamily="18" charset="0"/>
                <a:ea typeface="楷体_GB2312"/>
                <a:cs typeface="楷体_GB2312"/>
              </a:rPr>
              <a:t>概率越高。</a:t>
            </a:r>
          </a:p>
        </p:txBody>
      </p:sp>
      <p:pic>
        <p:nvPicPr>
          <p:cNvPr id="23556" name="Picture 4">
            <a:extLst>
              <a:ext uri="{FF2B5EF4-FFF2-40B4-BE49-F238E27FC236}">
                <a16:creationId xmlns:a16="http://schemas.microsoft.com/office/drawing/2014/main" id="{B5AE0BA8-A33B-2942-80FB-7589285414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688" y="1541463"/>
            <a:ext cx="4689475"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6D3D386-DEC7-904B-A9FE-B142F2BD309F}"/>
              </a:ext>
            </a:extLst>
          </p:cNvPr>
          <p:cNvSpPr>
            <a:spLocks noGrp="1" noChangeArrowheads="1"/>
          </p:cNvSpPr>
          <p:nvPr>
            <p:ph type="title"/>
          </p:nvPr>
        </p:nvSpPr>
        <p:spPr>
          <a:xfrm>
            <a:off x="0" y="0"/>
            <a:ext cx="9144000" cy="765175"/>
          </a:xfrm>
        </p:spPr>
        <p:txBody>
          <a:bodyPr/>
          <a:lstStyle/>
          <a:p>
            <a:pPr eaLnBrk="1" hangingPunct="1"/>
            <a:r>
              <a:rPr lang="en-US" altLang="zh-CN" sz="3600" b="0" dirty="0">
                <a:latin typeface="Times New Roman" panose="02020603050405020304" pitchFamily="18" charset="0"/>
                <a:ea typeface="黑体" panose="02010609060101010101" pitchFamily="49" charset="-122"/>
              </a:rPr>
              <a:t>6.2.6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Tree>
    <p:custDataLst>
      <p:tags r:id="rId1"/>
    </p:custDataLst>
    <p:extLst>
      <p:ext uri="{BB962C8B-B14F-4D97-AF65-F5344CB8AC3E}">
        <p14:creationId xmlns:p14="http://schemas.microsoft.com/office/powerpoint/2010/main" val="635840832"/>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CA894098-82AA-6E43-8EB8-CC1B9C5D9E2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8D33EBB-37A5-9C4A-84E1-E0DE3A2302E1}" type="slidenum">
              <a:rPr lang="ja-JP" altLang="en-US" sz="1800">
                <a:solidFill>
                  <a:srgbClr val="A50021"/>
                </a:solidFill>
                <a:ea typeface="MS PGothic" panose="020B0600070205080204" pitchFamily="34" charset="-128"/>
              </a:rPr>
              <a:pPr algn="r">
                <a:lnSpc>
                  <a:spcPct val="100000"/>
                </a:lnSpc>
                <a:spcBef>
                  <a:spcPct val="0"/>
                </a:spcBef>
                <a:buClrTx/>
                <a:buFontTx/>
                <a:buNone/>
              </a:pPr>
              <a:t>35</a:t>
            </a:fld>
            <a:endParaRPr lang="en-US" altLang="ja-JP" sz="1800">
              <a:solidFill>
                <a:srgbClr val="A50021"/>
              </a:solidFill>
              <a:ea typeface="MS PGothic" panose="020B0600070205080204" pitchFamily="34" charset="-128"/>
            </a:endParaRPr>
          </a:p>
        </p:txBody>
      </p:sp>
      <p:sp>
        <p:nvSpPr>
          <p:cNvPr id="45059" name="Rectangle 2">
            <a:extLst>
              <a:ext uri="{FF2B5EF4-FFF2-40B4-BE49-F238E27FC236}">
                <a16:creationId xmlns:a16="http://schemas.microsoft.com/office/drawing/2014/main" id="{74E9D311-8092-D441-893B-5A93BB73080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5060" name="Rectangle 3">
            <a:extLst>
              <a:ext uri="{FF2B5EF4-FFF2-40B4-BE49-F238E27FC236}">
                <a16:creationId xmlns:a16="http://schemas.microsoft.com/office/drawing/2014/main" id="{39BF57C0-FAA5-274C-AC9B-2217F4993D7F}"/>
              </a:ext>
            </a:extLst>
          </p:cNvPr>
          <p:cNvSpPr>
            <a:spLocks noGrp="1" noChangeArrowheads="1"/>
          </p:cNvSpPr>
          <p:nvPr>
            <p:ph idx="1"/>
          </p:nvPr>
        </p:nvSpPr>
        <p:spPr>
          <a:xfrm>
            <a:off x="184150" y="765175"/>
            <a:ext cx="7772400"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a:t>
            </a:r>
            <a:r>
              <a:rPr lang="en-US" altLang="zh-CN" b="1">
                <a:solidFill>
                  <a:srgbClr val="0000FF"/>
                </a:solidFill>
                <a:latin typeface="Times New Roman" panose="02020603050405020304" pitchFamily="18" charset="0"/>
              </a:rPr>
              <a:t>2. </a:t>
            </a:r>
            <a:r>
              <a:rPr lang="zh-CN" altLang="en-US" b="1">
                <a:solidFill>
                  <a:srgbClr val="0000FF"/>
                </a:solidFill>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zh-CN" altLang="en-US" sz="2800" b="1">
                <a:solidFill>
                  <a:srgbClr val="0000FF"/>
                </a:solidFill>
                <a:latin typeface="Times New Roman" panose="02020603050405020304" pitchFamily="18" charset="0"/>
              </a:rPr>
              <a:t>转盘赌选择</a:t>
            </a:r>
            <a:endParaRPr lang="zh-CN" altLang="en-US" sz="2800">
              <a:solidFill>
                <a:srgbClr val="0000FF"/>
              </a:solidFill>
              <a:latin typeface="宋体" panose="02010600030101010101" pitchFamily="2" charset="-122"/>
            </a:endParaRPr>
          </a:p>
        </p:txBody>
      </p:sp>
      <p:graphicFrame>
        <p:nvGraphicFramePr>
          <p:cNvPr id="9" name="Object 159">
            <a:extLst>
              <a:ext uri="{FF2B5EF4-FFF2-40B4-BE49-F238E27FC236}">
                <a16:creationId xmlns:a16="http://schemas.microsoft.com/office/drawing/2014/main" id="{874AD982-FA65-A74E-9951-CF80ECF463CF}"/>
              </a:ext>
            </a:extLst>
          </p:cNvPr>
          <p:cNvGraphicFramePr>
            <a:graphicFrameLocks noChangeAspect="1"/>
          </p:cNvGraphicFramePr>
          <p:nvPr/>
        </p:nvGraphicFramePr>
        <p:xfrm>
          <a:off x="381000" y="4229100"/>
          <a:ext cx="8458200" cy="1647825"/>
        </p:xfrm>
        <a:graphic>
          <a:graphicData uri="http://schemas.openxmlformats.org/presentationml/2006/ole">
            <mc:AlternateContent xmlns:mc="http://schemas.openxmlformats.org/markup-compatibility/2006">
              <mc:Choice xmlns:v="urn:schemas-microsoft-com:vml" Requires="v">
                <p:oleObj spid="_x0000_s45078" name="位图图像" r:id="rId3" imgW="3054350" imgH="628650" progId="Paint.Picture">
                  <p:embed/>
                </p:oleObj>
              </mc:Choice>
              <mc:Fallback>
                <p:oleObj name="位图图像" r:id="rId3" imgW="3054350" imgH="628650" progId="Paint.Picture">
                  <p:embed/>
                  <p:pic>
                    <p:nvPicPr>
                      <p:cNvPr id="0" name="Object 1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4229100"/>
                        <a:ext cx="8458200" cy="1647825"/>
                      </a:xfrm>
                      <a:prstGeom prst="rect">
                        <a:avLst/>
                      </a:prstGeom>
                      <a:noFill/>
                      <a:ln>
                        <a:noFill/>
                      </a:ln>
                      <a:effectLst/>
                      <a:extLst>
                        <a:ext uri="{909E8E84-426E-40DD-AFC4-6F175D3DCCD1}">
                          <a14:hiddenFill xmlns:a14="http://schemas.microsoft.com/office/drawing/2010/main">
                            <a:solidFill>
                              <a:srgbClr val="A5002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 name="Text Box 160">
            <a:extLst>
              <a:ext uri="{FF2B5EF4-FFF2-40B4-BE49-F238E27FC236}">
                <a16:creationId xmlns:a16="http://schemas.microsoft.com/office/drawing/2014/main" id="{ACC71534-B613-6140-B85E-B4D64CBBBAB3}"/>
              </a:ext>
            </a:extLst>
          </p:cNvPr>
          <p:cNvSpPr txBox="1">
            <a:spLocks noChangeArrowheads="1"/>
          </p:cNvSpPr>
          <p:nvPr/>
        </p:nvSpPr>
        <p:spPr bwMode="auto">
          <a:xfrm>
            <a:off x="409575" y="5924550"/>
            <a:ext cx="40179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第</a:t>
            </a:r>
            <a:r>
              <a:rPr lang="en-US" altLang="zh-CN" sz="2400">
                <a:latin typeface="Times New Roman" panose="02020603050405020304" pitchFamily="18" charset="0"/>
                <a:cs typeface="Times New Roman" panose="02020603050405020304" pitchFamily="18" charset="0"/>
              </a:rPr>
              <a:t>1</a:t>
            </a:r>
            <a:r>
              <a:rPr lang="zh-CN" altLang="en-US" sz="2400">
                <a:latin typeface="宋体" panose="02010600030101010101" pitchFamily="2" charset="-122"/>
              </a:rPr>
              <a:t>轮产生一个随机数：</a:t>
            </a:r>
            <a:r>
              <a:rPr lang="en-US" altLang="zh-CN" sz="2400" b="1">
                <a:solidFill>
                  <a:schemeClr val="accent2"/>
                </a:solidFill>
                <a:latin typeface="Times New Roman" panose="02020603050405020304" pitchFamily="18" charset="0"/>
                <a:cs typeface="Times New Roman" panose="02020603050405020304" pitchFamily="18" charset="0"/>
              </a:rPr>
              <a:t>0.81</a:t>
            </a:r>
            <a:r>
              <a:rPr lang="en-US" altLang="zh-CN" sz="2400">
                <a:latin typeface="宋体" panose="02010600030101010101" pitchFamily="2" charset="-122"/>
              </a:rPr>
              <a:t> </a:t>
            </a:r>
          </a:p>
        </p:txBody>
      </p:sp>
      <p:sp>
        <p:nvSpPr>
          <p:cNvPr id="11" name="Oval 162">
            <a:extLst>
              <a:ext uri="{FF2B5EF4-FFF2-40B4-BE49-F238E27FC236}">
                <a16:creationId xmlns:a16="http://schemas.microsoft.com/office/drawing/2014/main" id="{CB71A223-3ABF-0548-9E01-8BF6017F3E63}"/>
              </a:ext>
            </a:extLst>
          </p:cNvPr>
          <p:cNvSpPr>
            <a:spLocks noChangeArrowheads="1"/>
          </p:cNvSpPr>
          <p:nvPr/>
        </p:nvSpPr>
        <p:spPr bwMode="auto">
          <a:xfrm>
            <a:off x="4876800" y="5181600"/>
            <a:ext cx="609600" cy="457200"/>
          </a:xfrm>
          <a:prstGeom prst="ellipse">
            <a:avLst/>
          </a:prstGeom>
          <a:noFill/>
          <a:ln w="254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2" name="Text Box 161">
            <a:extLst>
              <a:ext uri="{FF2B5EF4-FFF2-40B4-BE49-F238E27FC236}">
                <a16:creationId xmlns:a16="http://schemas.microsoft.com/office/drawing/2014/main" id="{7D9CCB8C-ECBA-E641-8CCB-DE859D989A6E}"/>
              </a:ext>
            </a:extLst>
          </p:cNvPr>
          <p:cNvSpPr txBox="1">
            <a:spLocks noChangeArrowheads="1"/>
          </p:cNvSpPr>
          <p:nvPr/>
        </p:nvSpPr>
        <p:spPr bwMode="auto">
          <a:xfrm>
            <a:off x="4802188" y="5924550"/>
            <a:ext cx="40909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zh-CN" altLang="en-US" sz="2400">
                <a:latin typeface="宋体" panose="02010600030101010101" pitchFamily="2" charset="-122"/>
              </a:rPr>
              <a:t>第</a:t>
            </a:r>
            <a:r>
              <a:rPr lang="en-US" altLang="zh-CN" sz="2400">
                <a:latin typeface="Times New Roman" panose="02020603050405020304" pitchFamily="18" charset="0"/>
                <a:cs typeface="Times New Roman" panose="02020603050405020304" pitchFamily="18" charset="0"/>
              </a:rPr>
              <a:t>2</a:t>
            </a:r>
            <a:r>
              <a:rPr lang="zh-CN" altLang="en-US" sz="2400">
                <a:latin typeface="宋体" panose="02010600030101010101" pitchFamily="2" charset="-122"/>
              </a:rPr>
              <a:t>轮产生一个随机数：</a:t>
            </a:r>
            <a:r>
              <a:rPr lang="en-US" altLang="zh-CN" sz="2400" b="1">
                <a:solidFill>
                  <a:srgbClr val="0000FF"/>
                </a:solidFill>
                <a:latin typeface="Times New Roman" panose="02020603050405020304" pitchFamily="18" charset="0"/>
                <a:cs typeface="Times New Roman" panose="02020603050405020304" pitchFamily="18" charset="0"/>
              </a:rPr>
              <a:t>0.32</a:t>
            </a:r>
            <a:r>
              <a:rPr lang="en-US" altLang="zh-CN" sz="2400">
                <a:latin typeface="宋体" panose="02010600030101010101" pitchFamily="2" charset="-122"/>
              </a:rPr>
              <a:t> </a:t>
            </a:r>
          </a:p>
        </p:txBody>
      </p:sp>
      <p:sp>
        <p:nvSpPr>
          <p:cNvPr id="13" name="Oval 163">
            <a:extLst>
              <a:ext uri="{FF2B5EF4-FFF2-40B4-BE49-F238E27FC236}">
                <a16:creationId xmlns:a16="http://schemas.microsoft.com/office/drawing/2014/main" id="{35BAF543-CB4D-B14C-8540-FC06FE586791}"/>
              </a:ext>
            </a:extLst>
          </p:cNvPr>
          <p:cNvSpPr>
            <a:spLocks noChangeArrowheads="1"/>
          </p:cNvSpPr>
          <p:nvPr/>
        </p:nvSpPr>
        <p:spPr bwMode="auto">
          <a:xfrm>
            <a:off x="2286000" y="5181600"/>
            <a:ext cx="609600" cy="457200"/>
          </a:xfrm>
          <a:prstGeom prst="ellipse">
            <a:avLst/>
          </a:prstGeom>
          <a:noFill/>
          <a:ln w="25400">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45066" name="Picture 14">
            <a:extLst>
              <a:ext uri="{FF2B5EF4-FFF2-40B4-BE49-F238E27FC236}">
                <a16:creationId xmlns:a16="http://schemas.microsoft.com/office/drawing/2014/main" id="{6367CAB2-3DC0-7B42-B84D-B1ABB077F3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1275" y="1341438"/>
            <a:ext cx="273685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1000"/>
                            </p:stCondLst>
                            <p:childTnLst>
                              <p:par>
                                <p:cTn id="14" presetID="19"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p:cTn id="16" dur="1000" fill="hold"/>
                                        <p:tgtEl>
                                          <p:spTgt spid="11"/>
                                        </p:tgtEl>
                                        <p:attrNameLst>
                                          <p:attrName>ppt_w</p:attrName>
                                        </p:attrNameLst>
                                      </p:cBhvr>
                                      <p:tavLst>
                                        <p:tav tm="0" fmla="#ppt_w*sin(2.5*pi*$)">
                                          <p:val>
                                            <p:fltVal val="0"/>
                                          </p:val>
                                        </p:tav>
                                        <p:tav tm="100000">
                                          <p:val>
                                            <p:fltVal val="1"/>
                                          </p:val>
                                        </p:tav>
                                      </p:tavLst>
                                    </p:anim>
                                    <p:anim calcmode="lin" valueType="num">
                                      <p:cBhvr>
                                        <p:cTn id="17" dur="1000" fill="hold"/>
                                        <p:tgtEl>
                                          <p:spTgt spid="11"/>
                                        </p:tgtEl>
                                        <p:attrNameLst>
                                          <p:attrName>ppt_h</p:attrName>
                                        </p:attrNameLst>
                                      </p:cBhvr>
                                      <p:tavLst>
                                        <p:tav tm="0">
                                          <p:val>
                                            <p:strVal val="#ppt_h"/>
                                          </p:val>
                                        </p:tav>
                                        <p:tav tm="100000">
                                          <p:val>
                                            <p:strVal val="#ppt_h"/>
                                          </p:val>
                                        </p:tav>
                                      </p:tavLst>
                                    </p:anim>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par>
                          <p:cTn id="18" fill="hold" nodeType="afterGroup">
                            <p:stCondLst>
                              <p:cond delay="2000"/>
                            </p:stCondLst>
                            <p:childTnLst>
                              <p:par>
                                <p:cTn id="19" presetID="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1+#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2500"/>
                            </p:stCondLst>
                            <p:childTnLst>
                              <p:par>
                                <p:cTn id="24" presetID="19" presetClass="entr" presetSubtype="1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fmla="#ppt_w*sin(2.5*pi*$)">
                                          <p:val>
                                            <p:fltVal val="0"/>
                                          </p:val>
                                        </p:tav>
                                        <p:tav tm="100000">
                                          <p:val>
                                            <p:fltVal val="1"/>
                                          </p:val>
                                        </p:tav>
                                      </p:tavLst>
                                    </p:anim>
                                    <p:anim calcmode="lin" valueType="num">
                                      <p:cBhvr>
                                        <p:cTn id="27" dur="10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nimBg="1"/>
      <p:bldP spid="12" grpId="0" autoUpdateAnimBg="0"/>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矩形 2">
            <a:extLst>
              <a:ext uri="{FF2B5EF4-FFF2-40B4-BE49-F238E27FC236}">
                <a16:creationId xmlns:a16="http://schemas.microsoft.com/office/drawing/2014/main" id="{1C1CE052-B800-614A-8A7F-8B2975EDF974}"/>
              </a:ext>
            </a:extLst>
          </p:cNvPr>
          <p:cNvSpPr>
            <a:spLocks noChangeArrowheads="1"/>
          </p:cNvSpPr>
          <p:nvPr/>
        </p:nvSpPr>
        <p:spPr bwMode="auto">
          <a:xfrm>
            <a:off x="467544" y="1034976"/>
            <a:ext cx="50704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轮盘赌选择法的实现步骤</a:t>
            </a:r>
          </a:p>
        </p:txBody>
      </p:sp>
      <p:sp>
        <p:nvSpPr>
          <p:cNvPr id="7" name="Rectangle 3">
            <a:extLst>
              <a:ext uri="{FF2B5EF4-FFF2-40B4-BE49-F238E27FC236}">
                <a16:creationId xmlns:a16="http://schemas.microsoft.com/office/drawing/2014/main" id="{3E15E2B9-58D5-2D49-B5D8-3EF7537AEA10}"/>
              </a:ext>
            </a:extLst>
          </p:cNvPr>
          <p:cNvSpPr txBox="1">
            <a:spLocks noChangeArrowheads="1"/>
          </p:cNvSpPr>
          <p:nvPr/>
        </p:nvSpPr>
        <p:spPr bwMode="auto">
          <a:xfrm>
            <a:off x="361950" y="1847850"/>
            <a:ext cx="8318500" cy="4392613"/>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150000"/>
              </a:lnSpc>
              <a:buClr>
                <a:srgbClr val="FFFF00"/>
              </a:buClr>
              <a:buSzPct val="75000"/>
              <a:buFont typeface="Wingdings" pitchFamily="2" charset="2"/>
              <a:buNone/>
            </a:pP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2800" b="1">
                <a:solidFill>
                  <a:srgbClr val="262626"/>
                </a:solidFill>
                <a:effectLst>
                  <a:outerShdw blurRad="38100" dist="38100" dir="2700000" algn="tl">
                    <a:srgbClr val="C0C0C0"/>
                  </a:outerShdw>
                </a:effectLst>
                <a:latin typeface="楷体_GB2312"/>
                <a:ea typeface="楷体_GB2312"/>
                <a:cs typeface="楷体_GB2312"/>
              </a:rPr>
              <a:t>1</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 计算群体中</a:t>
            </a:r>
            <a:r>
              <a:rPr kumimoji="1" lang="zh-CN" altLang="en-US" sz="2800" b="1">
                <a:solidFill>
                  <a:srgbClr val="FF0000"/>
                </a:solidFill>
                <a:effectLst>
                  <a:outerShdw blurRad="38100" dist="38100" dir="2700000" algn="tl">
                    <a:srgbClr val="C0C0C0"/>
                  </a:outerShdw>
                </a:effectLst>
                <a:latin typeface="楷体_GB2312"/>
                <a:ea typeface="楷体_GB2312"/>
                <a:cs typeface="楷体_GB2312"/>
              </a:rPr>
              <a:t>所有个体的适应度</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函数值；</a:t>
            </a:r>
          </a:p>
          <a:p>
            <a:pPr defTabSz="914400" eaLnBrk="1" hangingPunct="1">
              <a:lnSpc>
                <a:spcPct val="150000"/>
              </a:lnSpc>
              <a:buClr>
                <a:srgbClr val="FFFF00"/>
              </a:buClr>
              <a:buSzPct val="75000"/>
              <a:buFont typeface="Wingdings" pitchFamily="2" charset="2"/>
              <a:buNone/>
            </a:pP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2800" b="1">
                <a:solidFill>
                  <a:srgbClr val="262626"/>
                </a:solidFill>
                <a:effectLst>
                  <a:outerShdw blurRad="38100" dist="38100" dir="2700000" algn="tl">
                    <a:srgbClr val="C0C0C0"/>
                  </a:outerShdw>
                </a:effectLst>
                <a:latin typeface="楷体_GB2312"/>
                <a:ea typeface="楷体_GB2312"/>
                <a:cs typeface="楷体_GB2312"/>
              </a:rPr>
              <a:t>2</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 利用</a:t>
            </a:r>
            <a:r>
              <a:rPr kumimoji="1" lang="zh-CN" altLang="en-US" sz="2800" b="1">
                <a:solidFill>
                  <a:srgbClr val="FF0000"/>
                </a:solidFill>
                <a:effectLst>
                  <a:outerShdw blurRad="38100" dist="38100" dir="2700000" algn="tl">
                    <a:srgbClr val="C0C0C0"/>
                  </a:outerShdw>
                </a:effectLst>
                <a:latin typeface="楷体_GB2312"/>
                <a:ea typeface="楷体_GB2312"/>
                <a:cs typeface="楷体_GB2312"/>
              </a:rPr>
              <a:t>比例选择算子</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的公式，计算每个个体被       选中遗传到下一代群体的</a:t>
            </a:r>
            <a:r>
              <a:rPr kumimoji="1" lang="zh-CN" altLang="en-US" sz="2800" b="1">
                <a:solidFill>
                  <a:srgbClr val="FF0000"/>
                </a:solidFill>
                <a:effectLst>
                  <a:outerShdw blurRad="38100" dist="38100" dir="2700000" algn="tl">
                    <a:srgbClr val="C0C0C0"/>
                  </a:outerShdw>
                </a:effectLst>
                <a:latin typeface="楷体_GB2312"/>
                <a:ea typeface="楷体_GB2312"/>
                <a:cs typeface="楷体_GB2312"/>
              </a:rPr>
              <a:t>概率</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a:t>
            </a:r>
          </a:p>
          <a:p>
            <a:pPr defTabSz="914400" eaLnBrk="1" hangingPunct="1">
              <a:lnSpc>
                <a:spcPct val="150000"/>
              </a:lnSpc>
              <a:buClr>
                <a:srgbClr val="FFFF00"/>
              </a:buClr>
              <a:buSzPct val="75000"/>
              <a:buFont typeface="Wingdings" pitchFamily="2" charset="2"/>
              <a:buNone/>
            </a:pP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2800" b="1">
                <a:solidFill>
                  <a:srgbClr val="262626"/>
                </a:solidFill>
                <a:effectLst>
                  <a:outerShdw blurRad="38100" dist="38100" dir="2700000" algn="tl">
                    <a:srgbClr val="C0C0C0"/>
                  </a:outerShdw>
                </a:effectLst>
                <a:latin typeface="楷体_GB2312"/>
                <a:ea typeface="楷体_GB2312"/>
                <a:cs typeface="楷体_GB2312"/>
              </a:rPr>
              <a:t>3</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 采用</a:t>
            </a:r>
            <a:r>
              <a:rPr kumimoji="1" lang="zh-CN" altLang="en-US" sz="2800" b="1">
                <a:solidFill>
                  <a:srgbClr val="FF0000"/>
                </a:solidFill>
                <a:effectLst>
                  <a:outerShdw blurRad="38100" dist="38100" dir="2700000" algn="tl">
                    <a:srgbClr val="C0C0C0"/>
                  </a:outerShdw>
                </a:effectLst>
                <a:latin typeface="楷体_GB2312"/>
                <a:ea typeface="楷体_GB2312"/>
                <a:cs typeface="楷体_GB2312"/>
              </a:rPr>
              <a:t>模拟赌盘操作</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（即生成</a:t>
            </a:r>
            <a:r>
              <a:rPr kumimoji="1" lang="en-US" altLang="zh-CN" sz="2800" b="1">
                <a:solidFill>
                  <a:srgbClr val="262626"/>
                </a:solidFill>
                <a:effectLst>
                  <a:outerShdw blurRad="38100" dist="38100" dir="2700000" algn="tl">
                    <a:srgbClr val="C0C0C0"/>
                  </a:outerShdw>
                </a:effectLst>
                <a:latin typeface="楷体_GB2312"/>
                <a:ea typeface="楷体_GB2312"/>
                <a:cs typeface="楷体_GB2312"/>
              </a:rPr>
              <a:t>0</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到</a:t>
            </a:r>
            <a:r>
              <a:rPr kumimoji="1" lang="en-US" altLang="zh-CN" sz="2800" b="1">
                <a:solidFill>
                  <a:srgbClr val="262626"/>
                </a:solidFill>
                <a:effectLst>
                  <a:outerShdw blurRad="38100" dist="38100" dir="2700000" algn="tl">
                    <a:srgbClr val="C0C0C0"/>
                  </a:outerShdw>
                </a:effectLst>
                <a:latin typeface="楷体_GB2312"/>
                <a:ea typeface="楷体_GB2312"/>
                <a:cs typeface="楷体_GB2312"/>
              </a:rPr>
              <a:t>1</a:t>
            </a:r>
            <a:r>
              <a:rPr kumimoji="1" lang="zh-CN" altLang="en-US" sz="2800" b="1">
                <a:solidFill>
                  <a:srgbClr val="262626"/>
                </a:solidFill>
                <a:effectLst>
                  <a:outerShdw blurRad="38100" dist="38100" dir="2700000" algn="tl">
                    <a:srgbClr val="C0C0C0"/>
                  </a:outerShdw>
                </a:effectLst>
                <a:latin typeface="楷体_GB2312"/>
                <a:ea typeface="楷体_GB2312"/>
                <a:cs typeface="楷体_GB2312"/>
              </a:rPr>
              <a:t>之间的随机数与每个个体遗传到下一代群体的概率进行匹配）来确定各个个体是否遗传到下一代群体中。</a:t>
            </a:r>
          </a:p>
        </p:txBody>
      </p:sp>
      <p:sp>
        <p:nvSpPr>
          <p:cNvPr id="4" name="Rectangle 2">
            <a:extLst>
              <a:ext uri="{FF2B5EF4-FFF2-40B4-BE49-F238E27FC236}">
                <a16:creationId xmlns:a16="http://schemas.microsoft.com/office/drawing/2014/main" id="{667706ED-8412-6849-90C1-C99677FFA130}"/>
              </a:ext>
            </a:extLst>
          </p:cNvPr>
          <p:cNvSpPr>
            <a:spLocks noGrp="1" noChangeArrowheads="1"/>
          </p:cNvSpPr>
          <p:nvPr>
            <p:ph type="title"/>
          </p:nvPr>
        </p:nvSpPr>
        <p:spPr>
          <a:xfrm>
            <a:off x="0" y="0"/>
            <a:ext cx="9144000" cy="765175"/>
          </a:xfrm>
        </p:spPr>
        <p:txBody>
          <a:bodyPr/>
          <a:lstStyle/>
          <a:p>
            <a:pPr eaLnBrk="1" hangingPunct="1"/>
            <a:r>
              <a:rPr lang="en-US" altLang="zh-CN" sz="3600" b="0" dirty="0">
                <a:latin typeface="Times New Roman" panose="02020603050405020304" pitchFamily="18" charset="0"/>
                <a:ea typeface="黑体" panose="02010609060101010101" pitchFamily="49" charset="-122"/>
              </a:rPr>
              <a:t>6.2.6  </a:t>
            </a:r>
            <a:r>
              <a:rPr lang="zh-CN" altLang="en-US" sz="3600" b="0" dirty="0">
                <a:latin typeface="Times New Roman" panose="02020603050405020304" pitchFamily="18" charset="0"/>
                <a:ea typeface="黑体" panose="02010609060101010101" pitchFamily="49" charset="-122"/>
              </a:rPr>
              <a:t>选择</a:t>
            </a:r>
            <a:r>
              <a:rPr lang="zh-CN" altLang="en-US" sz="3600" dirty="0"/>
              <a:t> </a:t>
            </a:r>
          </a:p>
        </p:txBody>
      </p:sp>
    </p:spTree>
    <p:custDataLst>
      <p:tags r:id="rId1"/>
    </p:custDataLst>
    <p:extLst>
      <p:ext uri="{BB962C8B-B14F-4D97-AF65-F5344CB8AC3E}">
        <p14:creationId xmlns:p14="http://schemas.microsoft.com/office/powerpoint/2010/main" val="1139106849"/>
      </p:ext>
    </p:extLst>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8F88B171-E3F7-A249-BE9A-AEA49DC97C3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D28DE0E-6F6E-B240-882A-0252D57E2367}" type="slidenum">
              <a:rPr lang="ja-JP" altLang="en-US" sz="1800">
                <a:solidFill>
                  <a:srgbClr val="A50021"/>
                </a:solidFill>
                <a:ea typeface="MS PGothic" panose="020B0600070205080204" pitchFamily="34" charset="-128"/>
              </a:rPr>
              <a:pPr algn="r">
                <a:lnSpc>
                  <a:spcPct val="100000"/>
                </a:lnSpc>
                <a:spcBef>
                  <a:spcPct val="0"/>
                </a:spcBef>
                <a:buClrTx/>
                <a:buFontTx/>
                <a:buNone/>
              </a:pPr>
              <a:t>37</a:t>
            </a:fld>
            <a:endParaRPr lang="en-US" altLang="ja-JP" sz="1800">
              <a:solidFill>
                <a:srgbClr val="A50021"/>
              </a:solidFill>
              <a:ea typeface="MS PGothic" panose="020B0600070205080204" pitchFamily="34" charset="-128"/>
            </a:endParaRPr>
          </a:p>
        </p:txBody>
      </p:sp>
      <p:sp>
        <p:nvSpPr>
          <p:cNvPr id="46083" name="Rectangle 2">
            <a:extLst>
              <a:ext uri="{FF2B5EF4-FFF2-40B4-BE49-F238E27FC236}">
                <a16:creationId xmlns:a16="http://schemas.microsoft.com/office/drawing/2014/main" id="{F6315555-881D-CC48-B98D-C4AEAE09E5C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6084" name="Rectangle 3">
            <a:extLst>
              <a:ext uri="{FF2B5EF4-FFF2-40B4-BE49-F238E27FC236}">
                <a16:creationId xmlns:a16="http://schemas.microsoft.com/office/drawing/2014/main" id="{3CFF27A6-B2C1-034F-8460-F635B31B34DF}"/>
              </a:ext>
            </a:extLst>
          </p:cNvPr>
          <p:cNvSpPr>
            <a:spLocks noGrp="1" noChangeArrowheads="1"/>
          </p:cNvSpPr>
          <p:nvPr>
            <p:ph idx="1"/>
          </p:nvPr>
        </p:nvSpPr>
        <p:spPr>
          <a:xfrm>
            <a:off x="179388" y="819150"/>
            <a:ext cx="8588375"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选择个体方法</a:t>
            </a:r>
          </a:p>
          <a:p>
            <a:pPr marL="609600" indent="-609600"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b="1">
                <a:solidFill>
                  <a:srgbClr val="0000FF"/>
                </a:solidFill>
                <a:latin typeface="Times New Roman" panose="02020603050405020304" pitchFamily="18" charset="0"/>
              </a:rPr>
              <a:t>锦标赛选择方法</a:t>
            </a:r>
            <a:r>
              <a:rPr lang="zh-CN" altLang="en-US" sz="2800" b="1">
                <a:latin typeface="Times New Roman" panose="02020603050405020304" pitchFamily="18" charset="0"/>
              </a:rPr>
              <a:t>（</a:t>
            </a:r>
            <a:r>
              <a:rPr lang="en-US" altLang="zh-CN" sz="2800" b="1">
                <a:latin typeface="Times New Roman" panose="02020603050405020304" pitchFamily="18" charset="0"/>
                <a:cs typeface="Times New Roman" panose="02020603050405020304" pitchFamily="18" charset="0"/>
              </a:rPr>
              <a:t>tournament selection model</a:t>
            </a:r>
            <a:r>
              <a:rPr lang="zh-CN" altLang="en-US" sz="2800" b="1">
                <a:latin typeface="Times New Roman" panose="02020603050405020304" pitchFamily="18" charset="0"/>
              </a:rPr>
              <a:t>）</a:t>
            </a:r>
            <a:r>
              <a:rPr lang="zh-CN" altLang="en-US" sz="2800" b="1">
                <a:solidFill>
                  <a:schemeClr val="folHlink"/>
                </a:solidFill>
                <a:latin typeface="宋体" panose="02010600030101010101" pitchFamily="2" charset="-122"/>
              </a:rPr>
              <a:t> </a:t>
            </a:r>
            <a:r>
              <a:rPr lang="zh-CN" altLang="en-US" sz="2800"/>
              <a:t> </a:t>
            </a:r>
          </a:p>
        </p:txBody>
      </p:sp>
      <p:sp>
        <p:nvSpPr>
          <p:cNvPr id="46085" name="Rectangle 4">
            <a:extLst>
              <a:ext uri="{FF2B5EF4-FFF2-40B4-BE49-F238E27FC236}">
                <a16:creationId xmlns:a16="http://schemas.microsoft.com/office/drawing/2014/main" id="{E3C5AE2C-77E0-ED45-A0BB-7D5B582468D7}"/>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6086" name="Rectangle 6">
            <a:extLst>
              <a:ext uri="{FF2B5EF4-FFF2-40B4-BE49-F238E27FC236}">
                <a16:creationId xmlns:a16="http://schemas.microsoft.com/office/drawing/2014/main" id="{5304AC58-12BF-7947-9FEC-25D65DC7F149}"/>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6087" name="Rectangle 8">
            <a:extLst>
              <a:ext uri="{FF2B5EF4-FFF2-40B4-BE49-F238E27FC236}">
                <a16:creationId xmlns:a16="http://schemas.microsoft.com/office/drawing/2014/main" id="{E7243F11-D524-5C48-86F4-0DE702D72AEA}"/>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2282" name="Text Box 10">
            <a:extLst>
              <a:ext uri="{FF2B5EF4-FFF2-40B4-BE49-F238E27FC236}">
                <a16:creationId xmlns:a16="http://schemas.microsoft.com/office/drawing/2014/main" id="{AD099783-5092-A349-A5C0-9CDD1A71F1DB}"/>
              </a:ext>
            </a:extLst>
          </p:cNvPr>
          <p:cNvSpPr txBox="1">
            <a:spLocks noChangeArrowheads="1"/>
          </p:cNvSpPr>
          <p:nvPr/>
        </p:nvSpPr>
        <p:spPr bwMode="auto">
          <a:xfrm>
            <a:off x="381000" y="2286000"/>
            <a:ext cx="8305800" cy="13636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a:latin typeface="宋体" panose="02010600030101010101" pitchFamily="2" charset="-122"/>
              </a:rPr>
              <a:t> </a:t>
            </a:r>
            <a:r>
              <a:rPr lang="zh-CN" altLang="en-US" sz="2400" b="1">
                <a:latin typeface="宋体" panose="02010600030101010101" pitchFamily="2" charset="-122"/>
              </a:rPr>
              <a:t>锦标赛选择方法</a:t>
            </a:r>
            <a:r>
              <a:rPr lang="zh-CN" altLang="en-US" sz="2400">
                <a:latin typeface="Times New Roman" panose="02020603050405020304" pitchFamily="18" charset="0"/>
                <a:cs typeface="Times New Roman" panose="02020603050405020304" pitchFamily="18" charset="0"/>
              </a:rPr>
              <a:t>：</a:t>
            </a:r>
            <a:r>
              <a:rPr lang="zh-CN" altLang="en-US" sz="2400">
                <a:latin typeface="宋体" panose="02010600030101010101" pitchFamily="2" charset="-122"/>
              </a:rPr>
              <a:t>从群体中随机选择个个体，将其中适应度最高的个体保存到下一代。这一过程反复执行，直到保存到下一代的个体数达到预先设定的数量为止。 </a:t>
            </a:r>
          </a:p>
        </p:txBody>
      </p:sp>
      <p:sp>
        <p:nvSpPr>
          <p:cNvPr id="182283" name="Text Box 11">
            <a:extLst>
              <a:ext uri="{FF2B5EF4-FFF2-40B4-BE49-F238E27FC236}">
                <a16:creationId xmlns:a16="http://schemas.microsoft.com/office/drawing/2014/main" id="{42D48F33-E5AA-4F4A-8088-CF2C2E1F44F3}"/>
              </a:ext>
            </a:extLst>
          </p:cNvPr>
          <p:cNvSpPr txBox="1">
            <a:spLocks noChangeArrowheads="1"/>
          </p:cNvSpPr>
          <p:nvPr/>
        </p:nvSpPr>
        <p:spPr bwMode="auto">
          <a:xfrm>
            <a:off x="381000" y="4070350"/>
            <a:ext cx="8305800" cy="13636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a:latin typeface="Times New Roman" panose="02020603050405020304" pitchFamily="18" charset="0"/>
              </a:rPr>
              <a:t> </a:t>
            </a:r>
            <a:r>
              <a:rPr lang="zh-CN" altLang="en-US" sz="2400" b="1">
                <a:latin typeface="Times New Roman" panose="02020603050405020304" pitchFamily="18" charset="0"/>
              </a:rPr>
              <a:t>随机竞争方法</a:t>
            </a:r>
            <a:r>
              <a:rPr lang="zh-CN" altLang="en-US" sz="2400">
                <a:latin typeface="Times New Roman" panose="02020603050405020304" pitchFamily="18" charset="0"/>
              </a:rPr>
              <a:t>（</a:t>
            </a:r>
            <a:r>
              <a:rPr lang="en-US" altLang="zh-CN" sz="2400">
                <a:latin typeface="Times New Roman" panose="02020603050405020304" pitchFamily="18" charset="0"/>
              </a:rPr>
              <a:t>stochastic tournament</a:t>
            </a:r>
            <a:r>
              <a:rPr lang="zh-CN" altLang="en-US" sz="2400">
                <a:latin typeface="Times New Roman" panose="02020603050405020304" pitchFamily="18" charset="0"/>
              </a:rPr>
              <a:t>）：每次按赌轮选择方法选取一对个体，然后让这两个个体进行竞争，适应度高者获胜。如此反复，直到选满为止。</a:t>
            </a:r>
            <a:r>
              <a:rPr lang="zh-CN" altLang="en-US" sz="2400">
                <a:latin typeface="宋体" panose="02010600030101010101" pitchFamily="2"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82282"/>
                                        </p:tgtEl>
                                        <p:attrNameLst>
                                          <p:attrName>style.visibility</p:attrName>
                                        </p:attrNameLst>
                                      </p:cBhvr>
                                      <p:to>
                                        <p:strVal val="visible"/>
                                      </p:to>
                                    </p:set>
                                    <p:animEffect transition="in" filter="checkerboard(across)">
                                      <p:cBhvr>
                                        <p:cTn id="7" dur="500"/>
                                        <p:tgtEl>
                                          <p:spTgt spid="182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2283"/>
                                        </p:tgtEl>
                                        <p:attrNameLst>
                                          <p:attrName>style.visibility</p:attrName>
                                        </p:attrNameLst>
                                      </p:cBhvr>
                                      <p:to>
                                        <p:strVal val="visible"/>
                                      </p:to>
                                    </p:set>
                                    <p:animEffect transition="in" filter="dissolve">
                                      <p:cBhvr>
                                        <p:cTn id="12" dur="500"/>
                                        <p:tgtEl>
                                          <p:spTgt spid="182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82" grpId="0" animBg="1" autoUpdateAnimBg="0"/>
      <p:bldP spid="18228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75630E63-D19A-4445-AD67-48C624BCDB0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DA6C344-C7D6-C744-88D7-150CA5567FCB}" type="slidenum">
              <a:rPr lang="ja-JP" altLang="en-US" sz="1800">
                <a:solidFill>
                  <a:srgbClr val="A50021"/>
                </a:solidFill>
                <a:ea typeface="MS PGothic" panose="020B0600070205080204" pitchFamily="34" charset="-128"/>
              </a:rPr>
              <a:pPr algn="r">
                <a:lnSpc>
                  <a:spcPct val="100000"/>
                </a:lnSpc>
                <a:spcBef>
                  <a:spcPct val="0"/>
                </a:spcBef>
                <a:buClrTx/>
                <a:buFontTx/>
                <a:buNone/>
              </a:pPr>
              <a:t>38</a:t>
            </a:fld>
            <a:endParaRPr lang="en-US" altLang="ja-JP" sz="1800">
              <a:solidFill>
                <a:srgbClr val="A50021"/>
              </a:solidFill>
              <a:ea typeface="MS PGothic" panose="020B0600070205080204" pitchFamily="34" charset="-128"/>
            </a:endParaRPr>
          </a:p>
        </p:txBody>
      </p:sp>
      <p:sp>
        <p:nvSpPr>
          <p:cNvPr id="47107" name="Rectangle 1026">
            <a:extLst>
              <a:ext uri="{FF2B5EF4-FFF2-40B4-BE49-F238E27FC236}">
                <a16:creationId xmlns:a16="http://schemas.microsoft.com/office/drawing/2014/main" id="{5F5F92C5-F27E-7D48-8299-D9169E8BB6FD}"/>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6.2.6  </a:t>
            </a:r>
            <a:r>
              <a:rPr lang="zh-CN" altLang="en-US" sz="3600" b="0">
                <a:latin typeface="Times New Roman" panose="02020603050405020304" pitchFamily="18" charset="0"/>
                <a:ea typeface="黑体" panose="02010609060101010101" pitchFamily="49" charset="-122"/>
              </a:rPr>
              <a:t>选择</a:t>
            </a:r>
            <a:r>
              <a:rPr lang="zh-CN" altLang="en-US" sz="3600"/>
              <a:t> </a:t>
            </a:r>
          </a:p>
        </p:txBody>
      </p:sp>
      <p:sp>
        <p:nvSpPr>
          <p:cNvPr id="47108" name="Rectangle 1027">
            <a:extLst>
              <a:ext uri="{FF2B5EF4-FFF2-40B4-BE49-F238E27FC236}">
                <a16:creationId xmlns:a16="http://schemas.microsoft.com/office/drawing/2014/main" id="{00200B87-FA0F-C94F-9B0C-43308284DF7E}"/>
              </a:ext>
            </a:extLst>
          </p:cNvPr>
          <p:cNvSpPr>
            <a:spLocks noGrp="1" noChangeArrowheads="1"/>
          </p:cNvSpPr>
          <p:nvPr>
            <p:ph idx="1"/>
          </p:nvPr>
        </p:nvSpPr>
        <p:spPr>
          <a:xfrm>
            <a:off x="179388" y="685800"/>
            <a:ext cx="7772400" cy="5562600"/>
          </a:xfrm>
        </p:spPr>
        <p:txBody>
          <a:bodyPr/>
          <a:lstStyle/>
          <a:p>
            <a:pPr marL="609600" indent="-609600" eaLnBrk="1" hangingPunct="1">
              <a:spcBef>
                <a:spcPct val="50000"/>
              </a:spcBef>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选择个体方法</a:t>
            </a:r>
          </a:p>
          <a:p>
            <a:pPr marL="609600" indent="-609600" eaLnBrk="1" hangingPunct="1">
              <a:spcBef>
                <a:spcPct val="50000"/>
              </a:spcBef>
              <a:buClr>
                <a:schemeClr val="tx1"/>
              </a:buClr>
              <a:buFontTx/>
              <a:buNone/>
            </a:pPr>
            <a:endParaRPr lang="en-US" altLang="zh-CN" sz="2800">
              <a:latin typeface="Times New Roman" panose="02020603050405020304" pitchFamily="18" charset="0"/>
            </a:endParaRPr>
          </a:p>
        </p:txBody>
      </p:sp>
      <p:sp>
        <p:nvSpPr>
          <p:cNvPr id="47109" name="Rectangle 1028">
            <a:extLst>
              <a:ext uri="{FF2B5EF4-FFF2-40B4-BE49-F238E27FC236}">
                <a16:creationId xmlns:a16="http://schemas.microsoft.com/office/drawing/2014/main" id="{D4D0EC38-1A4E-0741-8FE6-B600D3B0B3E4}"/>
              </a:ext>
            </a:extLst>
          </p:cNvPr>
          <p:cNvSpPr>
            <a:spLocks noChangeArrowheads="1"/>
          </p:cNvSpPr>
          <p:nvPr/>
        </p:nvSpPr>
        <p:spPr bwMode="auto">
          <a:xfrm>
            <a:off x="4181475" y="30956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0" name="Rectangle 1029">
            <a:extLst>
              <a:ext uri="{FF2B5EF4-FFF2-40B4-BE49-F238E27FC236}">
                <a16:creationId xmlns:a16="http://schemas.microsoft.com/office/drawing/2014/main" id="{2547BC67-A5D8-E94B-BDE9-6B3D910EABF4}"/>
              </a:ext>
            </a:extLst>
          </p:cNvPr>
          <p:cNvSpPr>
            <a:spLocks noChangeArrowheads="1"/>
          </p:cNvSpPr>
          <p:nvPr/>
        </p:nvSpPr>
        <p:spPr bwMode="auto">
          <a:xfrm>
            <a:off x="4367213"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1" name="Rectangle 1031">
            <a:extLst>
              <a:ext uri="{FF2B5EF4-FFF2-40B4-BE49-F238E27FC236}">
                <a16:creationId xmlns:a16="http://schemas.microsoft.com/office/drawing/2014/main" id="{36E2DDB7-329A-D044-B1D7-2073A1F4A0D6}"/>
              </a:ext>
            </a:extLst>
          </p:cNvPr>
          <p:cNvSpPr>
            <a:spLocks noChangeArrowheads="1"/>
          </p:cNvSpPr>
          <p:nvPr/>
        </p:nvSpPr>
        <p:spPr bwMode="auto">
          <a:xfrm>
            <a:off x="437673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4330" name="Text Box 1034">
            <a:extLst>
              <a:ext uri="{FF2B5EF4-FFF2-40B4-BE49-F238E27FC236}">
                <a16:creationId xmlns:a16="http://schemas.microsoft.com/office/drawing/2014/main" id="{0D4622C2-401A-644E-A82C-F0E59B89C8FA}"/>
              </a:ext>
            </a:extLst>
          </p:cNvPr>
          <p:cNvSpPr txBox="1">
            <a:spLocks noChangeArrowheads="1"/>
          </p:cNvSpPr>
          <p:nvPr/>
        </p:nvSpPr>
        <p:spPr bwMode="auto">
          <a:xfrm>
            <a:off x="250825" y="2859088"/>
            <a:ext cx="8382000" cy="13636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en-US" altLang="zh-CN" sz="2400" b="1">
                <a:latin typeface="宋体" panose="02010600030101010101" pitchFamily="2" charset="-122"/>
              </a:rPr>
              <a:t> </a:t>
            </a:r>
            <a:r>
              <a:rPr lang="zh-CN" altLang="en-US" sz="2400" b="1">
                <a:latin typeface="宋体" panose="02010600030101010101" pitchFamily="2" charset="-122"/>
              </a:rPr>
              <a:t>最佳个体（</a:t>
            </a:r>
            <a:r>
              <a:rPr lang="en-US" altLang="zh-CN" sz="2400" b="1">
                <a:latin typeface="Times New Roman" panose="02020603050405020304" pitchFamily="18" charset="0"/>
                <a:cs typeface="Times New Roman" panose="02020603050405020304" pitchFamily="18" charset="0"/>
              </a:rPr>
              <a:t>elitist model</a:t>
            </a:r>
            <a:r>
              <a:rPr lang="zh-CN" altLang="en-US" sz="2400" b="1">
                <a:latin typeface="宋体" panose="02010600030101010101" pitchFamily="2" charset="-122"/>
              </a:rPr>
              <a:t>）保存方法</a:t>
            </a:r>
            <a:r>
              <a:rPr lang="zh-CN" altLang="en-US" sz="2400">
                <a:latin typeface="宋体" panose="02010600030101010101" pitchFamily="2" charset="-122"/>
              </a:rPr>
              <a:t>：把群体中适应度最高的个体不进行交叉而直接复制到下一代中，保证遗传算法终止时得到的最后结果一定是历代出现过的最高适应度的个体。 </a:t>
            </a:r>
          </a:p>
        </p:txBody>
      </p:sp>
      <p:sp>
        <p:nvSpPr>
          <p:cNvPr id="184331" name="Rectangle 1035">
            <a:extLst>
              <a:ext uri="{FF2B5EF4-FFF2-40B4-BE49-F238E27FC236}">
                <a16:creationId xmlns:a16="http://schemas.microsoft.com/office/drawing/2014/main" id="{702B3538-E609-CE41-A202-A84882883A26}"/>
              </a:ext>
            </a:extLst>
          </p:cNvPr>
          <p:cNvSpPr>
            <a:spLocks noChangeArrowheads="1"/>
          </p:cNvSpPr>
          <p:nvPr/>
        </p:nvSpPr>
        <p:spPr bwMode="auto">
          <a:xfrm>
            <a:off x="323850" y="1528763"/>
            <a:ext cx="40544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3</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最佳个体保存方法</a:t>
            </a:r>
            <a:r>
              <a:rPr lang="zh-CN" altLang="en-US" sz="2800">
                <a:solidFill>
                  <a:srgbClr val="0000FF"/>
                </a:solidFill>
              </a:rPr>
              <a:t> </a:t>
            </a:r>
          </a:p>
        </p:txBody>
      </p:sp>
      <p:sp>
        <p:nvSpPr>
          <p:cNvPr id="47114" name="Rectangle 1037">
            <a:extLst>
              <a:ext uri="{FF2B5EF4-FFF2-40B4-BE49-F238E27FC236}">
                <a16:creationId xmlns:a16="http://schemas.microsoft.com/office/drawing/2014/main" id="{D2D44BA7-3C34-524B-9074-840C37762B7F}"/>
              </a:ext>
            </a:extLst>
          </p:cNvPr>
          <p:cNvSpPr>
            <a:spLocks noChangeArrowheads="1"/>
          </p:cNvSpPr>
          <p:nvPr/>
        </p:nvSpPr>
        <p:spPr bwMode="auto">
          <a:xfrm>
            <a:off x="4395788"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5" name="Rectangle 1039">
            <a:extLst>
              <a:ext uri="{FF2B5EF4-FFF2-40B4-BE49-F238E27FC236}">
                <a16:creationId xmlns:a16="http://schemas.microsoft.com/office/drawing/2014/main" id="{773AB079-E5E4-6D44-A9A5-B65AC7946647}"/>
              </a:ext>
            </a:extLst>
          </p:cNvPr>
          <p:cNvSpPr>
            <a:spLocks noChangeArrowheads="1"/>
          </p:cNvSpPr>
          <p:nvPr/>
        </p:nvSpPr>
        <p:spPr bwMode="auto">
          <a:xfrm>
            <a:off x="39814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6" name="Rectangle 1041">
            <a:extLst>
              <a:ext uri="{FF2B5EF4-FFF2-40B4-BE49-F238E27FC236}">
                <a16:creationId xmlns:a16="http://schemas.microsoft.com/office/drawing/2014/main" id="{8C8D167C-FAA7-5A4C-BA09-AB5856EE1E2E}"/>
              </a:ext>
            </a:extLst>
          </p:cNvPr>
          <p:cNvSpPr>
            <a:spLocks noChangeArrowheads="1"/>
          </p:cNvSpPr>
          <p:nvPr/>
        </p:nvSpPr>
        <p:spPr bwMode="auto">
          <a:xfrm>
            <a:off x="36623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7117" name="Rectangle 1043">
            <a:extLst>
              <a:ext uri="{FF2B5EF4-FFF2-40B4-BE49-F238E27FC236}">
                <a16:creationId xmlns:a16="http://schemas.microsoft.com/office/drawing/2014/main" id="{0C3F83D6-4501-C145-9A00-D9C8D924DF23}"/>
              </a:ext>
            </a:extLst>
          </p:cNvPr>
          <p:cNvSpPr>
            <a:spLocks noChangeArrowheads="1"/>
          </p:cNvSpPr>
          <p:nvPr/>
        </p:nvSpPr>
        <p:spPr bwMode="auto">
          <a:xfrm>
            <a:off x="4052888"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4331"/>
                                        </p:tgtEl>
                                        <p:attrNameLst>
                                          <p:attrName>style.visibility</p:attrName>
                                        </p:attrNameLst>
                                      </p:cBhvr>
                                      <p:to>
                                        <p:strVal val="visible"/>
                                      </p:to>
                                    </p:set>
                                    <p:anim calcmode="lin" valueType="num">
                                      <p:cBhvr additive="base">
                                        <p:cTn id="7" dur="500" fill="hold"/>
                                        <p:tgtEl>
                                          <p:spTgt spid="184331"/>
                                        </p:tgtEl>
                                        <p:attrNameLst>
                                          <p:attrName>ppt_x</p:attrName>
                                        </p:attrNameLst>
                                      </p:cBhvr>
                                      <p:tavLst>
                                        <p:tav tm="0">
                                          <p:val>
                                            <p:strVal val="0-#ppt_w/2"/>
                                          </p:val>
                                        </p:tav>
                                        <p:tav tm="100000">
                                          <p:val>
                                            <p:strVal val="#ppt_x"/>
                                          </p:val>
                                        </p:tav>
                                      </p:tavLst>
                                    </p:anim>
                                    <p:anim calcmode="lin" valueType="num">
                                      <p:cBhvr additive="base">
                                        <p:cTn id="8" dur="500" fill="hold"/>
                                        <p:tgtEl>
                                          <p:spTgt spid="18433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84330"/>
                                        </p:tgtEl>
                                        <p:attrNameLst>
                                          <p:attrName>style.visibility</p:attrName>
                                        </p:attrNameLst>
                                      </p:cBhvr>
                                      <p:to>
                                        <p:strVal val="visible"/>
                                      </p:to>
                                    </p:set>
                                    <p:animEffect transition="in" filter="dissolve">
                                      <p:cBhvr>
                                        <p:cTn id="12" dur="500"/>
                                        <p:tgtEl>
                                          <p:spTgt spid="184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30" grpId="0" animBg="1" autoUpdateAnimBg="0"/>
      <p:bldP spid="184331"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9CB2FCF1-79FB-AC41-A26A-8B12197DF74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7393504-A5AE-4648-B100-6FAE3F45A9BA}" type="slidenum">
              <a:rPr lang="ja-JP" altLang="en-US" sz="1800">
                <a:solidFill>
                  <a:srgbClr val="A50021"/>
                </a:solidFill>
                <a:ea typeface="MS PGothic" panose="020B0600070205080204" pitchFamily="34" charset="-128"/>
              </a:rPr>
              <a:pPr algn="r">
                <a:lnSpc>
                  <a:spcPct val="100000"/>
                </a:lnSpc>
                <a:spcBef>
                  <a:spcPct val="0"/>
                </a:spcBef>
                <a:buClrTx/>
                <a:buFontTx/>
                <a:buNone/>
              </a:pPr>
              <a:t>39</a:t>
            </a:fld>
            <a:endParaRPr lang="en-US" altLang="ja-JP" sz="1800">
              <a:solidFill>
                <a:srgbClr val="A50021"/>
              </a:solidFill>
              <a:ea typeface="MS PGothic" panose="020B0600070205080204" pitchFamily="34" charset="-128"/>
            </a:endParaRPr>
          </a:p>
        </p:txBody>
      </p:sp>
      <p:sp>
        <p:nvSpPr>
          <p:cNvPr id="48131" name="Rectangle 2">
            <a:extLst>
              <a:ext uri="{FF2B5EF4-FFF2-40B4-BE49-F238E27FC236}">
                <a16:creationId xmlns:a16="http://schemas.microsoft.com/office/drawing/2014/main" id="{139FB08E-EB43-0248-A38A-99909B82ADB0}"/>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6.2.7  </a:t>
            </a:r>
            <a:r>
              <a:rPr lang="zh-CN" altLang="en-US" sz="3600" b="0">
                <a:latin typeface="Times New Roman" panose="02020603050405020304" pitchFamily="18" charset="0"/>
                <a:ea typeface="黑体" panose="02010609060101010101" pitchFamily="49" charset="-122"/>
              </a:rPr>
              <a:t>交叉</a:t>
            </a:r>
            <a:r>
              <a:rPr lang="zh-CN" altLang="en-US" sz="3600"/>
              <a:t> </a:t>
            </a:r>
          </a:p>
        </p:txBody>
      </p:sp>
      <p:sp>
        <p:nvSpPr>
          <p:cNvPr id="48132" name="Rectangle 3">
            <a:extLst>
              <a:ext uri="{FF2B5EF4-FFF2-40B4-BE49-F238E27FC236}">
                <a16:creationId xmlns:a16="http://schemas.microsoft.com/office/drawing/2014/main" id="{72E40882-45E3-2A4D-A40D-72B680059211}"/>
              </a:ext>
            </a:extLst>
          </p:cNvPr>
          <p:cNvSpPr>
            <a:spLocks noGrp="1" noChangeArrowheads="1"/>
          </p:cNvSpPr>
          <p:nvPr>
            <p:ph idx="1"/>
          </p:nvPr>
        </p:nvSpPr>
        <p:spPr>
          <a:xfrm>
            <a:off x="179388" y="836613"/>
            <a:ext cx="7772400" cy="4724400"/>
          </a:xfrm>
        </p:spPr>
        <p:txBody>
          <a:bodyPr/>
          <a:lstStyle/>
          <a:p>
            <a:pPr marL="0" indent="0" eaLnBrk="1" hangingPunct="1">
              <a:buClr>
                <a:schemeClr val="tx1"/>
              </a:buClr>
              <a:buFontTx/>
              <a:buNone/>
            </a:pPr>
            <a:r>
              <a:rPr lang="en-US" altLang="zh-CN" b="1">
                <a:latin typeface="Times New Roman" panose="02020603050405020304" pitchFamily="18" charset="0"/>
              </a:rPr>
              <a:t>  1. </a:t>
            </a:r>
            <a:r>
              <a:rPr lang="zh-CN" altLang="en-US" b="1">
                <a:latin typeface="Times New Roman" panose="02020603050405020304" pitchFamily="18" charset="0"/>
              </a:rPr>
              <a:t>基本的交叉算子</a:t>
            </a:r>
          </a:p>
          <a:p>
            <a:pPr marL="0" indent="0" eaLnBrk="1" hangingPunct="1">
              <a:buClr>
                <a:schemeClr val="tx1"/>
              </a:buClr>
              <a:buFontTx/>
              <a:buNone/>
            </a:pPr>
            <a:r>
              <a:rPr lang="zh-CN" altLang="en-US" sz="2800">
                <a:latin typeface="Times New Roman" panose="02020603050405020304" pitchFamily="18" charset="0"/>
              </a:rPr>
              <a:t>（</a:t>
            </a:r>
            <a:r>
              <a:rPr lang="en-US" altLang="zh-CN" sz="2800">
                <a:latin typeface="Times New Roman" panose="02020603050405020304" pitchFamily="18" charset="0"/>
              </a:rPr>
              <a:t>1</a:t>
            </a:r>
            <a:r>
              <a:rPr lang="zh-CN" altLang="en-US" sz="2800">
                <a:latin typeface="Times New Roman" panose="02020603050405020304" pitchFamily="18" charset="0"/>
              </a:rPr>
              <a:t>）</a:t>
            </a:r>
            <a:r>
              <a:rPr lang="zh-CN" altLang="en-US" sz="2800" b="1">
                <a:latin typeface="Times New Roman" panose="02020603050405020304" pitchFamily="18" charset="0"/>
              </a:rPr>
              <a:t>一点交叉</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single-point crossover</a:t>
            </a:r>
            <a:r>
              <a:rPr lang="zh-CN" altLang="en-US" sz="2800">
                <a:latin typeface="Times New Roman" panose="02020603050405020304" pitchFamily="18" charset="0"/>
              </a:rPr>
              <a:t>）</a:t>
            </a:r>
          </a:p>
          <a:p>
            <a:pPr marL="0" indent="0" eaLnBrk="1" hangingPunct="1">
              <a:buClr>
                <a:schemeClr val="tx1"/>
              </a:buClr>
              <a:buFontTx/>
              <a:buNone/>
            </a:pPr>
            <a:endParaRPr lang="en-US" altLang="zh-CN" sz="2800">
              <a:latin typeface="Times New Roman" panose="02020603050405020304" pitchFamily="18" charset="0"/>
            </a:endParaRPr>
          </a:p>
        </p:txBody>
      </p:sp>
      <p:sp>
        <p:nvSpPr>
          <p:cNvPr id="9220" name="Text Box 4">
            <a:extLst>
              <a:ext uri="{FF2B5EF4-FFF2-40B4-BE49-F238E27FC236}">
                <a16:creationId xmlns:a16="http://schemas.microsoft.com/office/drawing/2014/main" id="{EC11146C-5CEA-B845-87BA-C843B84996BF}"/>
              </a:ext>
            </a:extLst>
          </p:cNvPr>
          <p:cNvSpPr txBox="1">
            <a:spLocks noChangeArrowheads="1"/>
          </p:cNvSpPr>
          <p:nvPr/>
        </p:nvSpPr>
        <p:spPr bwMode="auto">
          <a:xfrm>
            <a:off x="395288" y="2276475"/>
            <a:ext cx="8382000" cy="157480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solidFill>
                  <a:srgbClr val="0000FF"/>
                </a:solidFill>
                <a:latin typeface="宋体" panose="02010600030101010101" pitchFamily="2" charset="-122"/>
              </a:rPr>
              <a:t>一点交叉</a:t>
            </a:r>
            <a:r>
              <a:rPr lang="zh-CN" altLang="en-US" sz="2800">
                <a:latin typeface="宋体" panose="02010600030101010101" pitchFamily="2" charset="-122"/>
              </a:rPr>
              <a:t>：在个体串中随机设定一个交叉点，实行交叉时，该点前或后的两个个体的部分结构进行互换，并生成两个新的个体。 </a:t>
            </a:r>
          </a:p>
        </p:txBody>
      </p:sp>
      <p:sp>
        <p:nvSpPr>
          <p:cNvPr id="9221" name="Text Box 5">
            <a:extLst>
              <a:ext uri="{FF2B5EF4-FFF2-40B4-BE49-F238E27FC236}">
                <a16:creationId xmlns:a16="http://schemas.microsoft.com/office/drawing/2014/main" id="{750273E1-F58E-424E-8F4A-4AC93B0D4B52}"/>
              </a:ext>
            </a:extLst>
          </p:cNvPr>
          <p:cNvSpPr txBox="1">
            <a:spLocks noChangeArrowheads="1"/>
          </p:cNvSpPr>
          <p:nvPr/>
        </p:nvSpPr>
        <p:spPr bwMode="auto">
          <a:xfrm>
            <a:off x="395288" y="5157788"/>
            <a:ext cx="8382000" cy="10572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800" b="1">
                <a:solidFill>
                  <a:srgbClr val="FF3300"/>
                </a:solidFill>
              </a:rPr>
              <a:t>●</a:t>
            </a:r>
            <a:r>
              <a:rPr lang="en-US" altLang="zh-CN" sz="2800">
                <a:latin typeface="宋体" panose="02010600030101010101" pitchFamily="2" charset="-122"/>
              </a:rPr>
              <a:t> </a:t>
            </a:r>
            <a:r>
              <a:rPr lang="zh-CN" altLang="en-US" sz="2800">
                <a:solidFill>
                  <a:srgbClr val="0000FF"/>
                </a:solidFill>
                <a:latin typeface="宋体" panose="02010600030101010101" pitchFamily="2" charset="-122"/>
              </a:rPr>
              <a:t>二点交叉</a:t>
            </a:r>
            <a:r>
              <a:rPr lang="zh-CN" altLang="en-US" sz="2800">
                <a:latin typeface="宋体" panose="02010600030101010101" pitchFamily="2" charset="-122"/>
              </a:rPr>
              <a:t>：随机设置两个交叉点，将两个交叉点之间的码串相互交换。 </a:t>
            </a:r>
          </a:p>
        </p:txBody>
      </p:sp>
      <p:sp>
        <p:nvSpPr>
          <p:cNvPr id="9222" name="Rectangle 6">
            <a:extLst>
              <a:ext uri="{FF2B5EF4-FFF2-40B4-BE49-F238E27FC236}">
                <a16:creationId xmlns:a16="http://schemas.microsoft.com/office/drawing/2014/main" id="{22AFAF9C-5058-D442-BB4A-AA524BD3BE67}"/>
              </a:ext>
            </a:extLst>
          </p:cNvPr>
          <p:cNvSpPr>
            <a:spLocks noChangeArrowheads="1"/>
          </p:cNvSpPr>
          <p:nvPr/>
        </p:nvSpPr>
        <p:spPr bwMode="auto">
          <a:xfrm>
            <a:off x="307975" y="4475163"/>
            <a:ext cx="6129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800">
                <a:latin typeface="Times New Roman" panose="02020603050405020304" pitchFamily="18" charset="0"/>
              </a:rPr>
              <a:t>（</a:t>
            </a:r>
            <a:r>
              <a:rPr lang="en-US" altLang="zh-CN" sz="2800">
                <a:latin typeface="Times New Roman" panose="02020603050405020304" pitchFamily="18" charset="0"/>
              </a:rPr>
              <a:t>2</a:t>
            </a:r>
            <a:r>
              <a:rPr lang="zh-CN" altLang="en-US" sz="2800">
                <a:latin typeface="Times New Roman" panose="02020603050405020304" pitchFamily="18" charset="0"/>
              </a:rPr>
              <a:t>）</a:t>
            </a:r>
            <a:r>
              <a:rPr lang="zh-CN" altLang="en-US" sz="2800" b="1">
                <a:latin typeface="Times New Roman" panose="02020603050405020304" pitchFamily="18" charset="0"/>
              </a:rPr>
              <a:t>二点交叉</a:t>
            </a:r>
            <a:r>
              <a:rPr lang="zh-CN" altLang="en-US" sz="2800">
                <a:latin typeface="Times New Roman" panose="02020603050405020304" pitchFamily="18" charset="0"/>
              </a:rPr>
              <a:t> （</a:t>
            </a:r>
            <a:r>
              <a:rPr lang="en-US" altLang="zh-CN" sz="2800">
                <a:latin typeface="Times New Roman" panose="02020603050405020304" pitchFamily="18" charset="0"/>
                <a:cs typeface="Times New Roman" panose="02020603050405020304" pitchFamily="18" charset="0"/>
              </a:rPr>
              <a:t>two-point crossover</a:t>
            </a:r>
            <a:r>
              <a:rPr lang="zh-CN" altLang="en-US" sz="2800">
                <a:latin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grpId="0" nodeType="after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barn(outHorizontal)">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9222"/>
                                        </p:tgtEl>
                                        <p:attrNameLst>
                                          <p:attrName>style.visibility</p:attrName>
                                        </p:attrNameLst>
                                      </p:cBhvr>
                                      <p:to>
                                        <p:strVal val="visible"/>
                                      </p:to>
                                    </p:set>
                                    <p:animEffect transition="in" filter="barn(inHorizontal)">
                                      <p:cBhvr>
                                        <p:cTn id="12" dur="500"/>
                                        <p:tgtEl>
                                          <p:spTgt spid="9222"/>
                                        </p:tgtEl>
                                      </p:cBhvr>
                                    </p:animEffect>
                                  </p:childTnLst>
                                </p:cTn>
                              </p:par>
                            </p:childTnLst>
                          </p:cTn>
                        </p:par>
                        <p:par>
                          <p:cTn id="13" fill="hold" nodeType="afterGroup">
                            <p:stCondLst>
                              <p:cond delay="500"/>
                            </p:stCondLst>
                            <p:childTnLst>
                              <p:par>
                                <p:cTn id="14" presetID="2" presetClass="entr" presetSubtype="8" fill="hold" grpId="0" nodeType="afterEffect">
                                  <p:stCondLst>
                                    <p:cond delay="0"/>
                                  </p:stCondLst>
                                  <p:childTnLst>
                                    <p:set>
                                      <p:cBhvr>
                                        <p:cTn id="15" dur="1" fill="hold">
                                          <p:stCondLst>
                                            <p:cond delay="0"/>
                                          </p:stCondLst>
                                        </p:cTn>
                                        <p:tgtEl>
                                          <p:spTgt spid="9221"/>
                                        </p:tgtEl>
                                        <p:attrNameLst>
                                          <p:attrName>style.visibility</p:attrName>
                                        </p:attrNameLst>
                                      </p:cBhvr>
                                      <p:to>
                                        <p:strVal val="visible"/>
                                      </p:to>
                                    </p:set>
                                    <p:anim calcmode="lin" valueType="num">
                                      <p:cBhvr additive="base">
                                        <p:cTn id="16" dur="500" fill="hold"/>
                                        <p:tgtEl>
                                          <p:spTgt spid="9221"/>
                                        </p:tgtEl>
                                        <p:attrNameLst>
                                          <p:attrName>ppt_x</p:attrName>
                                        </p:attrNameLst>
                                      </p:cBhvr>
                                      <p:tavLst>
                                        <p:tav tm="0">
                                          <p:val>
                                            <p:strVal val="0-#ppt_w/2"/>
                                          </p:val>
                                        </p:tav>
                                        <p:tav tm="100000">
                                          <p:val>
                                            <p:strVal val="#ppt_x"/>
                                          </p:val>
                                        </p:tav>
                                      </p:tavLst>
                                    </p:anim>
                                    <p:anim calcmode="lin" valueType="num">
                                      <p:cBhvr additive="base">
                                        <p:cTn id="17" dur="500" fill="hold"/>
                                        <p:tgtEl>
                                          <p:spTgt spid="92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nimBg="1" autoUpdateAnimBg="0"/>
      <p:bldP spid="9221" grpId="0" animBg="1" autoUpdateAnimBg="0"/>
      <p:bldP spid="922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灯片编号占位符 3">
            <a:extLst>
              <a:ext uri="{FF2B5EF4-FFF2-40B4-BE49-F238E27FC236}">
                <a16:creationId xmlns:a16="http://schemas.microsoft.com/office/drawing/2014/main" id="{7ECA4666-7BA7-5E48-8507-F8BE4F4B062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13E52D7-CF5A-5C4D-A8DC-78AC6895309B}" type="slidenum">
              <a:rPr lang="ja-JP" altLang="en-US" sz="1800">
                <a:solidFill>
                  <a:srgbClr val="A50021"/>
                </a:solidFill>
                <a:ea typeface="MS PGothic" panose="020B0600070205080204" pitchFamily="34" charset="-128"/>
              </a:rPr>
              <a:pPr algn="r">
                <a:lnSpc>
                  <a:spcPct val="100000"/>
                </a:lnSpc>
                <a:spcBef>
                  <a:spcPct val="0"/>
                </a:spcBef>
                <a:buClrTx/>
                <a:buFontTx/>
                <a:buNone/>
              </a:pPr>
              <a:t>4</a:t>
            </a:fld>
            <a:endParaRPr lang="en-US" altLang="ja-JP" sz="1800">
              <a:solidFill>
                <a:srgbClr val="A50021"/>
              </a:solidFill>
              <a:ea typeface="MS PGothic" panose="020B0600070205080204" pitchFamily="34" charset="-128"/>
            </a:endParaRPr>
          </a:p>
        </p:txBody>
      </p:sp>
      <p:sp>
        <p:nvSpPr>
          <p:cNvPr id="60419" name="Rectangle 1027">
            <a:extLst>
              <a:ext uri="{FF2B5EF4-FFF2-40B4-BE49-F238E27FC236}">
                <a16:creationId xmlns:a16="http://schemas.microsoft.com/office/drawing/2014/main" id="{42EE14DD-E921-9E4C-B783-BBF491E9E818}"/>
              </a:ext>
            </a:extLst>
          </p:cNvPr>
          <p:cNvSpPr>
            <a:spLocks noGrp="1" noChangeArrowheads="1"/>
          </p:cNvSpPr>
          <p:nvPr>
            <p:ph type="body" idx="1"/>
          </p:nvPr>
        </p:nvSpPr>
        <p:spPr>
          <a:xfrm>
            <a:off x="611188" y="981075"/>
            <a:ext cx="8281987" cy="5400675"/>
          </a:xfrm>
        </p:spPr>
        <p:txBody>
          <a:bodyPr/>
          <a:lstStyle/>
          <a:p>
            <a:pPr eaLnBrk="1" hangingPunct="1">
              <a:lnSpc>
                <a:spcPct val="160000"/>
              </a:lnSpc>
            </a:pPr>
            <a:r>
              <a:rPr lang="en-US" altLang="zh-CN" b="1">
                <a:latin typeface="Times New Roman" panose="02020603050405020304" pitchFamily="18" charset="0"/>
              </a:rPr>
              <a:t>6.1  </a:t>
            </a:r>
            <a:r>
              <a:rPr lang="zh-CN" altLang="en-US" b="1">
                <a:latin typeface="Times New Roman" panose="02020603050405020304" pitchFamily="18" charset="0"/>
              </a:rPr>
              <a:t>进化算法的产生与发展 </a:t>
            </a:r>
          </a:p>
          <a:p>
            <a:pPr eaLnBrk="1" hangingPunct="1">
              <a:lnSpc>
                <a:spcPct val="160000"/>
              </a:lnSpc>
            </a:pPr>
            <a:r>
              <a:rPr lang="en-US" altLang="zh-CN" b="1">
                <a:latin typeface="Times New Roman" panose="02020603050405020304" pitchFamily="18" charset="0"/>
              </a:rPr>
              <a:t>6.2  </a:t>
            </a:r>
            <a:r>
              <a:rPr lang="zh-CN" altLang="en-US" b="1">
                <a:latin typeface="Times New Roman" panose="02020603050405020304" pitchFamily="18" charset="0"/>
              </a:rPr>
              <a:t>基本遗传算法 </a:t>
            </a:r>
          </a:p>
          <a:p>
            <a:pPr eaLnBrk="1" hangingPunct="1">
              <a:lnSpc>
                <a:spcPct val="160000"/>
              </a:lnSpc>
            </a:pPr>
            <a:r>
              <a:rPr lang="en-US" altLang="zh-CN" b="1">
                <a:latin typeface="Times New Roman" panose="02020603050405020304" pitchFamily="18" charset="0"/>
              </a:rPr>
              <a:t>6.3  </a:t>
            </a:r>
            <a:r>
              <a:rPr lang="zh-CN" altLang="en-US" b="1">
                <a:latin typeface="Times New Roman" panose="02020603050405020304" pitchFamily="18" charset="0"/>
              </a:rPr>
              <a:t>遗传算法的改进算法 </a:t>
            </a:r>
          </a:p>
          <a:p>
            <a:pPr eaLnBrk="1" hangingPunct="1">
              <a:lnSpc>
                <a:spcPct val="160000"/>
              </a:lnSpc>
            </a:pPr>
            <a:r>
              <a:rPr lang="en-US" altLang="zh-CN" b="1">
                <a:latin typeface="Times New Roman" panose="02020603050405020304" pitchFamily="18" charset="0"/>
              </a:rPr>
              <a:t>6.4  </a:t>
            </a:r>
            <a:r>
              <a:rPr lang="zh-CN" altLang="en-US" b="1">
                <a:latin typeface="Times New Roman" panose="02020603050405020304" pitchFamily="18" charset="0"/>
              </a:rPr>
              <a:t>遗传算法的应用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6.5  </a:t>
            </a:r>
            <a:r>
              <a:rPr lang="zh-CN" altLang="en-US" b="1">
                <a:latin typeface="Times New Roman" panose="02020603050405020304" pitchFamily="18" charset="0"/>
              </a:rPr>
              <a:t>群智能算法产生的背景</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6.6  </a:t>
            </a:r>
            <a:r>
              <a:rPr lang="zh-CN" altLang="en-US" b="1">
                <a:latin typeface="Times New Roman" panose="02020603050405020304" pitchFamily="18" charset="0"/>
              </a:rPr>
              <a:t>粒子群优化算法及其应用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6.7  </a:t>
            </a:r>
            <a:r>
              <a:rPr lang="zh-CN" altLang="en-US" b="1">
                <a:latin typeface="Times New Roman" panose="02020603050405020304" pitchFamily="18" charset="0"/>
              </a:rPr>
              <a:t>蚁群算法及其应用</a:t>
            </a:r>
          </a:p>
        </p:txBody>
      </p:sp>
      <p:sp>
        <p:nvSpPr>
          <p:cNvPr id="8196" name="Rectangle 4">
            <a:extLst>
              <a:ext uri="{FF2B5EF4-FFF2-40B4-BE49-F238E27FC236}">
                <a16:creationId xmlns:a16="http://schemas.microsoft.com/office/drawing/2014/main" id="{C852205D-35A8-9443-8286-6A1CBCEE8426}"/>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0419">
                                            <p:txEl>
                                              <p:pRg st="1" end="1"/>
                                            </p:txEl>
                                          </p:spTgt>
                                        </p:tgtEl>
                                        <p:attrNameLst>
                                          <p:attrName>style.visibility</p:attrName>
                                        </p:attrNameLst>
                                      </p:cBhvr>
                                      <p:to>
                                        <p:strVal val="visible"/>
                                      </p:to>
                                    </p:set>
                                    <p:anim calcmode="lin" valueType="num">
                                      <p:cBhvr additive="base">
                                        <p:cTn id="12" dur="500" fill="hold"/>
                                        <p:tgtEl>
                                          <p:spTgt spid="60419">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0419">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0419">
                                            <p:txEl>
                                              <p:pRg st="3" end="3"/>
                                            </p:txEl>
                                          </p:spTgt>
                                        </p:tgtEl>
                                        <p:attrNameLst>
                                          <p:attrName>style.visibility</p:attrName>
                                        </p:attrNameLst>
                                      </p:cBhvr>
                                      <p:to>
                                        <p:strVal val="visible"/>
                                      </p:to>
                                    </p:set>
                                    <p:anim calcmode="lin" valueType="num">
                                      <p:cBhvr additive="base">
                                        <p:cTn id="22" dur="500" fill="hold"/>
                                        <p:tgtEl>
                                          <p:spTgt spid="60419">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0419">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0419">
                                            <p:txEl>
                                              <p:pRg st="5" end="5"/>
                                            </p:txEl>
                                          </p:spTgt>
                                        </p:tgtEl>
                                        <p:attrNameLst>
                                          <p:attrName>style.visibility</p:attrName>
                                        </p:attrNameLst>
                                      </p:cBhvr>
                                      <p:to>
                                        <p:strVal val="visible"/>
                                      </p:to>
                                    </p:set>
                                    <p:anim calcmode="lin" valueType="num">
                                      <p:cBhvr additive="base">
                                        <p:cTn id="32" dur="500" fill="hold"/>
                                        <p:tgtEl>
                                          <p:spTgt spid="60419">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0419">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0419">
                                            <p:txEl>
                                              <p:pRg st="6" end="6"/>
                                            </p:txEl>
                                          </p:spTgt>
                                        </p:tgtEl>
                                        <p:attrNameLst>
                                          <p:attrName>style.visibility</p:attrName>
                                        </p:attrNameLst>
                                      </p:cBhvr>
                                      <p:to>
                                        <p:strVal val="visible"/>
                                      </p:to>
                                    </p:set>
                                    <p:anim calcmode="lin" valueType="num">
                                      <p:cBhvr additive="base">
                                        <p:cTn id="37" dur="500" fill="hold"/>
                                        <p:tgtEl>
                                          <p:spTgt spid="60419">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041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矩形 2">
            <a:extLst>
              <a:ext uri="{FF2B5EF4-FFF2-40B4-BE49-F238E27FC236}">
                <a16:creationId xmlns:a16="http://schemas.microsoft.com/office/drawing/2014/main" id="{3F70C923-0B39-0E40-826D-F82E8136FBB5}"/>
              </a:ext>
            </a:extLst>
          </p:cNvPr>
          <p:cNvSpPr>
            <a:spLocks noChangeArrowheads="1"/>
          </p:cNvSpPr>
          <p:nvPr/>
        </p:nvSpPr>
        <p:spPr bwMode="auto">
          <a:xfrm>
            <a:off x="246565" y="958215"/>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单点交叉运算</a:t>
            </a:r>
          </a:p>
        </p:txBody>
      </p:sp>
      <p:sp>
        <p:nvSpPr>
          <p:cNvPr id="7" name="Rectangle 3">
            <a:extLst>
              <a:ext uri="{FF2B5EF4-FFF2-40B4-BE49-F238E27FC236}">
                <a16:creationId xmlns:a16="http://schemas.microsoft.com/office/drawing/2014/main" id="{DD907CBF-4268-BB4E-AF25-850EB0FB74C1}"/>
              </a:ext>
            </a:extLst>
          </p:cNvPr>
          <p:cNvSpPr txBox="1">
            <a:spLocks noChangeArrowheads="1"/>
          </p:cNvSpPr>
          <p:nvPr/>
        </p:nvSpPr>
        <p:spPr bwMode="auto">
          <a:xfrm>
            <a:off x="708025" y="1741488"/>
            <a:ext cx="8108950" cy="4565650"/>
          </a:xfrm>
          <a:prstGeom prst="rect">
            <a:avLst/>
          </a:prstGeom>
          <a:noFill/>
          <a:ln w="9525">
            <a:noFill/>
            <a:miter lim="800000"/>
            <a:headEnd/>
            <a:tailEnd/>
          </a:ln>
          <a:effectLst/>
        </p:spPr>
        <p:txBody>
          <a:bodyPr/>
          <a:lstStyle/>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交叉前（父代）：</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00000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01110000000010000</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accent6"/>
                </a:solidFill>
                <a:effectLst>
                  <a:outerShdw blurRad="38100" dist="38100" dir="2700000" algn="tl">
                    <a:srgbClr val="000000"/>
                  </a:outerShdw>
                </a:effectLst>
                <a:latin typeface="Times New Roman"/>
                <a:ea typeface="楷体_GB2312"/>
              </a:rPr>
              <a:t>11100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accent6"/>
                </a:solidFill>
                <a:effectLst>
                  <a:outerShdw blurRad="38100" dist="38100" dir="2700000" algn="tl">
                    <a:srgbClr val="000000"/>
                  </a:outerShdw>
                </a:effectLst>
                <a:latin typeface="Times New Roman"/>
                <a:ea typeface="楷体_GB2312"/>
              </a:rPr>
              <a:t>00000111111000101</a:t>
            </a:r>
          </a:p>
          <a:p>
            <a:pPr marL="342900" indent="-342900" defTabSz="914400">
              <a:lnSpc>
                <a:spcPct val="150000"/>
              </a:lnSpc>
              <a:buClr>
                <a:srgbClr val="FFFF00"/>
              </a:buClr>
              <a:buSzPct val="75000"/>
              <a:buFont typeface="Wingdings" pitchFamily="2" charset="2"/>
              <a:buNone/>
              <a:defRPr/>
            </a:pPr>
            <a:r>
              <a:rPr kumimoji="1" lang="zh-CN" altLang="en-US" sz="3200" b="1" kern="0" dirty="0">
                <a:solidFill>
                  <a:srgbClr val="002060"/>
                </a:solidFill>
                <a:effectLst>
                  <a:outerShdw blurRad="38100" dist="38100" dir="2700000" algn="tl">
                    <a:srgbClr val="000000"/>
                  </a:outerShdw>
                </a:effectLst>
                <a:latin typeface="Times New Roman"/>
                <a:ea typeface="楷体_GB2312"/>
              </a:rPr>
              <a:t>交叉后（子代）：</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rgbClr val="FF0000"/>
                </a:solidFill>
                <a:effectLst>
                  <a:outerShdw blurRad="38100" dist="38100" dir="2700000" algn="tl">
                    <a:srgbClr val="000000"/>
                  </a:outerShdw>
                </a:effectLst>
                <a:latin typeface="Times New Roman"/>
                <a:ea typeface="楷体_GB2312"/>
              </a:rPr>
              <a:t>00000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chemeClr val="accent6"/>
                </a:solidFill>
                <a:effectLst>
                  <a:outerShdw blurRad="38100" dist="38100" dir="2700000" algn="tl">
                    <a:srgbClr val="000000"/>
                  </a:outerShdw>
                </a:effectLst>
                <a:latin typeface="Times New Roman"/>
                <a:ea typeface="楷体_GB2312"/>
              </a:rPr>
              <a:t>00000111111000101</a:t>
            </a:r>
          </a:p>
          <a:p>
            <a:pPr marL="342900" indent="-342900" defTabSz="914400">
              <a:lnSpc>
                <a:spcPct val="150000"/>
              </a:lnSpc>
              <a:buClr>
                <a:srgbClr val="FFFF00"/>
              </a:buClr>
              <a:buSzPct val="75000"/>
              <a:buFont typeface="Wingdings" pitchFamily="2" charset="2"/>
              <a:buNone/>
              <a:defRPr/>
            </a:pPr>
            <a:r>
              <a:rPr kumimoji="1" lang="en-US" altLang="zh-CN" sz="3200" b="1" kern="0" dirty="0">
                <a:solidFill>
                  <a:schemeClr val="accent6"/>
                </a:solidFill>
                <a:effectLst>
                  <a:outerShdw blurRad="38100" dist="38100" dir="2700000" algn="tl">
                    <a:srgbClr val="000000"/>
                  </a:outerShdw>
                </a:effectLst>
                <a:latin typeface="Times New Roman"/>
                <a:ea typeface="楷体_GB2312"/>
              </a:rPr>
              <a:t>11100</a:t>
            </a:r>
            <a:r>
              <a:rPr kumimoji="1" lang="en-US" altLang="zh-CN" sz="3200" b="1" kern="0" dirty="0">
                <a:solidFill>
                  <a:schemeClr val="tx2">
                    <a:lumMod val="50000"/>
                  </a:schemeClr>
                </a:solidFill>
                <a:effectLst>
                  <a:outerShdw blurRad="38100" dist="38100" dir="2700000" algn="tl">
                    <a:srgbClr val="000000"/>
                  </a:outerShdw>
                </a:effectLst>
                <a:latin typeface="Times New Roman"/>
                <a:ea typeface="楷体_GB2312"/>
              </a:rPr>
              <a:t>|</a:t>
            </a:r>
            <a:r>
              <a:rPr kumimoji="1" lang="en-US" altLang="zh-CN" sz="3200" b="1" kern="0" dirty="0">
                <a:solidFill>
                  <a:srgbClr val="FF0000"/>
                </a:solidFill>
                <a:effectLst>
                  <a:outerShdw blurRad="38100" dist="38100" dir="2700000" algn="tl">
                    <a:srgbClr val="000000"/>
                  </a:outerShdw>
                </a:effectLst>
                <a:latin typeface="Times New Roman"/>
                <a:ea typeface="楷体_GB2312"/>
              </a:rPr>
              <a:t>01110000000010000</a:t>
            </a:r>
          </a:p>
        </p:txBody>
      </p:sp>
      <p:sp>
        <p:nvSpPr>
          <p:cNvPr id="27652" name="AutoShape 5">
            <a:extLst>
              <a:ext uri="{FF2B5EF4-FFF2-40B4-BE49-F238E27FC236}">
                <a16:creationId xmlns:a16="http://schemas.microsoft.com/office/drawing/2014/main" id="{2B3F2657-B352-AE44-982C-2E3333744FF8}"/>
              </a:ext>
            </a:extLst>
          </p:cNvPr>
          <p:cNvSpPr>
            <a:spLocks noChangeArrowheads="1"/>
          </p:cNvSpPr>
          <p:nvPr/>
        </p:nvSpPr>
        <p:spPr bwMode="auto">
          <a:xfrm>
            <a:off x="5316538" y="1525588"/>
            <a:ext cx="2232025" cy="647700"/>
          </a:xfrm>
          <a:prstGeom prst="wedgeRoundRectCallout">
            <a:avLst>
              <a:gd name="adj1" fmla="val -211662"/>
              <a:gd name="adj2" fmla="val 151310"/>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kumimoji="1" lang="zh-CN" altLang="en-US" sz="3200" b="1">
                <a:solidFill>
                  <a:srgbClr val="FFFFFF"/>
                </a:solidFill>
                <a:latin typeface="Times New Roman" panose="02020603050405020304" pitchFamily="18" charset="0"/>
                <a:ea typeface="楷体_GB2312"/>
                <a:cs typeface="楷体_GB2312"/>
              </a:rPr>
              <a:t>交叉点</a:t>
            </a:r>
          </a:p>
        </p:txBody>
      </p:sp>
      <p:sp>
        <p:nvSpPr>
          <p:cNvPr id="5" name="矩形 2">
            <a:extLst>
              <a:ext uri="{FF2B5EF4-FFF2-40B4-BE49-F238E27FC236}">
                <a16:creationId xmlns:a16="http://schemas.microsoft.com/office/drawing/2014/main" id="{032454AA-7B15-264A-90D8-87095C081470}"/>
              </a:ext>
            </a:extLst>
          </p:cNvPr>
          <p:cNvSpPr>
            <a:spLocks noChangeArrowheads="1"/>
          </p:cNvSpPr>
          <p:nvPr/>
        </p:nvSpPr>
        <p:spPr bwMode="auto">
          <a:xfrm>
            <a:off x="5438775" y="3278188"/>
            <a:ext cx="3705225"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400" b="1">
                <a:solidFill>
                  <a:srgbClr val="7030A0"/>
                </a:solidFill>
                <a:latin typeface="楷体" pitchFamily="49" charset="-122"/>
                <a:ea typeface="楷体" pitchFamily="49" charset="-122"/>
              </a:rPr>
              <a:t>还能怎么交叉运算？</a:t>
            </a:r>
          </a:p>
        </p:txBody>
      </p:sp>
      <p:sp>
        <p:nvSpPr>
          <p:cNvPr id="6" name="Rectangle 2">
            <a:extLst>
              <a:ext uri="{FF2B5EF4-FFF2-40B4-BE49-F238E27FC236}">
                <a16:creationId xmlns:a16="http://schemas.microsoft.com/office/drawing/2014/main" id="{4054D35D-6D09-0D43-95FF-1EC1FB713061}"/>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6.2.7  </a:t>
            </a:r>
            <a:r>
              <a:rPr lang="zh-CN" altLang="en-US" sz="3600" b="0">
                <a:latin typeface="Times New Roman" panose="02020603050405020304" pitchFamily="18" charset="0"/>
                <a:ea typeface="黑体" panose="02010609060101010101" pitchFamily="49" charset="-122"/>
              </a:rPr>
              <a:t>交叉</a:t>
            </a:r>
            <a:r>
              <a:rPr lang="zh-CN" altLang="en-US" sz="3600"/>
              <a:t> </a:t>
            </a:r>
          </a:p>
        </p:txBody>
      </p:sp>
    </p:spTree>
    <p:custDataLst>
      <p:tags r:id="rId1"/>
    </p:custDataLst>
    <p:extLst>
      <p:ext uri="{BB962C8B-B14F-4D97-AF65-F5344CB8AC3E}">
        <p14:creationId xmlns:p14="http://schemas.microsoft.com/office/powerpoint/2010/main" val="17097670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a:extLst>
              <a:ext uri="{FF2B5EF4-FFF2-40B4-BE49-F238E27FC236}">
                <a16:creationId xmlns:a16="http://schemas.microsoft.com/office/drawing/2014/main" id="{C65DFD2A-7960-9E4F-A48D-62549B9FCF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F0331D5-73CB-A847-94F3-D9B967F067CD}" type="slidenum">
              <a:rPr lang="ja-JP" altLang="en-US" sz="1800">
                <a:solidFill>
                  <a:srgbClr val="A50021"/>
                </a:solidFill>
                <a:ea typeface="MS PGothic" panose="020B0600070205080204" pitchFamily="34" charset="-128"/>
              </a:rPr>
              <a:pPr algn="r">
                <a:lnSpc>
                  <a:spcPct val="100000"/>
                </a:lnSpc>
                <a:spcBef>
                  <a:spcPct val="0"/>
                </a:spcBef>
                <a:buClrTx/>
                <a:buFontTx/>
                <a:buNone/>
              </a:pPr>
              <a:t>41</a:t>
            </a:fld>
            <a:endParaRPr lang="en-US" altLang="ja-JP" sz="1800">
              <a:solidFill>
                <a:srgbClr val="A50021"/>
              </a:solidFill>
              <a:ea typeface="MS PGothic" panose="020B0600070205080204" pitchFamily="34" charset="-128"/>
            </a:endParaRPr>
          </a:p>
        </p:txBody>
      </p:sp>
      <p:sp>
        <p:nvSpPr>
          <p:cNvPr id="187408" name="Rectangle 1040">
            <a:extLst>
              <a:ext uri="{FF2B5EF4-FFF2-40B4-BE49-F238E27FC236}">
                <a16:creationId xmlns:a16="http://schemas.microsoft.com/office/drawing/2014/main" id="{D1AD5084-362D-5946-A994-05B0958BCDEC}"/>
              </a:ext>
            </a:extLst>
          </p:cNvPr>
          <p:cNvSpPr>
            <a:spLocks noChangeArrowheads="1"/>
          </p:cNvSpPr>
          <p:nvPr/>
        </p:nvSpPr>
        <p:spPr bwMode="auto">
          <a:xfrm>
            <a:off x="3962400" y="2819400"/>
            <a:ext cx="1447800" cy="106680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49156" name="Rectangle 1026">
            <a:extLst>
              <a:ext uri="{FF2B5EF4-FFF2-40B4-BE49-F238E27FC236}">
                <a16:creationId xmlns:a16="http://schemas.microsoft.com/office/drawing/2014/main" id="{6C79C74B-6F67-ED4D-A90A-98AF61AA386E}"/>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6.2.7  </a:t>
            </a:r>
            <a:r>
              <a:rPr lang="zh-CN" altLang="en-US" sz="3600" b="0">
                <a:latin typeface="Times New Roman" panose="02020603050405020304" pitchFamily="18" charset="0"/>
                <a:ea typeface="黑体" panose="02010609060101010101" pitchFamily="49" charset="-122"/>
              </a:rPr>
              <a:t>交叉</a:t>
            </a:r>
            <a:r>
              <a:rPr lang="zh-CN" altLang="en-US" sz="3600"/>
              <a:t> </a:t>
            </a:r>
          </a:p>
        </p:txBody>
      </p:sp>
      <p:sp>
        <p:nvSpPr>
          <p:cNvPr id="49157" name="Rectangle 1027">
            <a:extLst>
              <a:ext uri="{FF2B5EF4-FFF2-40B4-BE49-F238E27FC236}">
                <a16:creationId xmlns:a16="http://schemas.microsoft.com/office/drawing/2014/main" id="{C76EB257-8AEA-DB43-BF11-3C54C054FFB4}"/>
              </a:ext>
            </a:extLst>
          </p:cNvPr>
          <p:cNvSpPr>
            <a:spLocks noGrp="1" noChangeArrowheads="1"/>
          </p:cNvSpPr>
          <p:nvPr>
            <p:ph idx="1"/>
          </p:nvPr>
        </p:nvSpPr>
        <p:spPr>
          <a:xfrm>
            <a:off x="304800" y="685800"/>
            <a:ext cx="8839200" cy="2022475"/>
          </a:xfrm>
        </p:spPr>
        <p:txBody>
          <a:bodyPr/>
          <a:lstStyle/>
          <a:p>
            <a:pPr marL="609600" indent="-609600" eaLnBrk="1" hangingPunct="1">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修正的交叉方法</a:t>
            </a:r>
          </a:p>
          <a:p>
            <a:pPr marL="609600" indent="-609600" eaLnBrk="1" hangingPunct="1">
              <a:buClr>
                <a:schemeClr val="tx1"/>
              </a:buClr>
              <a:buFontTx/>
              <a:buNone/>
            </a:pPr>
            <a:r>
              <a:rPr lang="zh-CN" altLang="en-US" sz="2800" b="1">
                <a:latin typeface="Times New Roman" panose="02020603050405020304" pitchFamily="18" charset="0"/>
              </a:rPr>
              <a:t>部分匹配交叉</a:t>
            </a:r>
            <a:r>
              <a:rPr lang="en-US" altLang="zh-CN" sz="2800">
                <a:latin typeface="Times New Roman" panose="02020603050405020304" pitchFamily="18" charset="0"/>
              </a:rPr>
              <a:t>PMX</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Goldberg D. E.</a:t>
            </a:r>
            <a:r>
              <a:rPr lang="zh-CN" altLang="en-US" sz="2800">
                <a:latin typeface="Times New Roman" panose="02020603050405020304" pitchFamily="18" charset="0"/>
              </a:rPr>
              <a:t>和</a:t>
            </a:r>
            <a:r>
              <a:rPr lang="en-US" altLang="zh-CN" sz="2800">
                <a:latin typeface="Times New Roman" panose="02020603050405020304" pitchFamily="18" charset="0"/>
                <a:cs typeface="Times New Roman" panose="02020603050405020304" pitchFamily="18" charset="0"/>
              </a:rPr>
              <a:t>R.  Lingle(1985)</a:t>
            </a:r>
            <a:r>
              <a:rPr lang="en-US" altLang="zh-CN" sz="2800">
                <a:latin typeface="Times New Roman" panose="02020603050405020304" pitchFamily="18" charset="0"/>
              </a:rPr>
              <a:t>  </a:t>
            </a:r>
          </a:p>
          <a:p>
            <a:pPr marL="609600" indent="-609600" eaLnBrk="1" hangingPunct="1">
              <a:buClr>
                <a:schemeClr val="tx1"/>
              </a:buClr>
              <a:buFontTx/>
              <a:buNone/>
            </a:pPr>
            <a:endParaRPr lang="en-US" altLang="zh-CN" sz="2800">
              <a:latin typeface="Times New Roman" panose="02020603050405020304" pitchFamily="18" charset="0"/>
            </a:endParaRPr>
          </a:p>
        </p:txBody>
      </p:sp>
      <p:sp>
        <p:nvSpPr>
          <p:cNvPr id="49158" name="Rectangle 1032">
            <a:extLst>
              <a:ext uri="{FF2B5EF4-FFF2-40B4-BE49-F238E27FC236}">
                <a16:creationId xmlns:a16="http://schemas.microsoft.com/office/drawing/2014/main" id="{C568AF8D-33C5-3346-8CD5-8455FC063EA0}"/>
              </a:ext>
            </a:extLst>
          </p:cNvPr>
          <p:cNvSpPr>
            <a:spLocks noChangeArrowheads="1"/>
          </p:cNvSpPr>
          <p:nvPr/>
        </p:nvSpPr>
        <p:spPr bwMode="auto">
          <a:xfrm>
            <a:off x="3405188"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043">
            <a:extLst>
              <a:ext uri="{FF2B5EF4-FFF2-40B4-BE49-F238E27FC236}">
                <a16:creationId xmlns:a16="http://schemas.microsoft.com/office/drawing/2014/main" id="{7A836E0A-683A-5344-B300-584CBD56B1E2}"/>
              </a:ext>
            </a:extLst>
          </p:cNvPr>
          <p:cNvGrpSpPr>
            <a:grpSpLocks/>
          </p:cNvGrpSpPr>
          <p:nvPr/>
        </p:nvGrpSpPr>
        <p:grpSpPr bwMode="auto">
          <a:xfrm>
            <a:off x="1905000" y="2819400"/>
            <a:ext cx="5105400" cy="1112838"/>
            <a:chOff x="1200" y="1776"/>
            <a:chExt cx="3216" cy="701"/>
          </a:xfrm>
        </p:grpSpPr>
        <p:graphicFrame>
          <p:nvGraphicFramePr>
            <p:cNvPr id="49167" name="Object 1026">
              <a:extLst>
                <a:ext uri="{FF2B5EF4-FFF2-40B4-BE49-F238E27FC236}">
                  <a16:creationId xmlns:a16="http://schemas.microsoft.com/office/drawing/2014/main" id="{518E2235-DAA4-064A-B24E-880EC2210914}"/>
                </a:ext>
              </a:extLst>
            </p:cNvPr>
            <p:cNvGraphicFramePr>
              <a:graphicFrameLocks noChangeAspect="1"/>
            </p:cNvGraphicFramePr>
            <p:nvPr/>
          </p:nvGraphicFramePr>
          <p:xfrm>
            <a:off x="1200" y="1776"/>
            <a:ext cx="3168" cy="356"/>
          </p:xfrm>
          <a:graphic>
            <a:graphicData uri="http://schemas.openxmlformats.org/presentationml/2006/ole">
              <mc:AlternateContent xmlns:mc="http://schemas.openxmlformats.org/markup-compatibility/2006">
                <mc:Choice xmlns:v="urn:schemas-microsoft-com:vml" Requires="v">
                  <p:oleObj spid="_x0000_s49213" r:id="rId3" imgW="58508900" imgH="5854700" progId="Equation.3">
                    <p:embed/>
                  </p:oleObj>
                </mc:Choice>
                <mc:Fallback>
                  <p:oleObj r:id="rId3" imgW="58508900" imgH="5854700" progId="Equation.3">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0" y="1776"/>
                          <a:ext cx="3168" cy="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8" name="Object 1027">
              <a:extLst>
                <a:ext uri="{FF2B5EF4-FFF2-40B4-BE49-F238E27FC236}">
                  <a16:creationId xmlns:a16="http://schemas.microsoft.com/office/drawing/2014/main" id="{898D4A3C-B70C-3A4C-ADF3-DBE351C83BC6}"/>
                </a:ext>
              </a:extLst>
            </p:cNvPr>
            <p:cNvGraphicFramePr>
              <a:graphicFrameLocks noChangeAspect="1"/>
            </p:cNvGraphicFramePr>
            <p:nvPr/>
          </p:nvGraphicFramePr>
          <p:xfrm>
            <a:off x="1200" y="2130"/>
            <a:ext cx="3216" cy="347"/>
          </p:xfrm>
          <a:graphic>
            <a:graphicData uri="http://schemas.openxmlformats.org/presentationml/2006/ole">
              <mc:AlternateContent xmlns:mc="http://schemas.openxmlformats.org/markup-compatibility/2006">
                <mc:Choice xmlns:v="urn:schemas-microsoft-com:vml" Requires="v">
                  <p:oleObj spid="_x0000_s49214" r:id="rId5" imgW="58508900" imgH="5854700" progId="Equation.3">
                    <p:embed/>
                  </p:oleObj>
                </mc:Choice>
                <mc:Fallback>
                  <p:oleObj r:id="rId5" imgW="58508900" imgH="5854700" progId="Equation.3">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 y="2130"/>
                          <a:ext cx="3216"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0" name="Rectangle 1035">
            <a:extLst>
              <a:ext uri="{FF2B5EF4-FFF2-40B4-BE49-F238E27FC236}">
                <a16:creationId xmlns:a16="http://schemas.microsoft.com/office/drawing/2014/main" id="{87AAB015-005D-CA4D-B114-957A7DA009CA}"/>
              </a:ext>
            </a:extLst>
          </p:cNvPr>
          <p:cNvSpPr>
            <a:spLocks noChangeArrowheads="1"/>
          </p:cNvSpPr>
          <p:nvPr/>
        </p:nvSpPr>
        <p:spPr bwMode="auto">
          <a:xfrm>
            <a:off x="33718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3" name="Group 1042">
            <a:extLst>
              <a:ext uri="{FF2B5EF4-FFF2-40B4-BE49-F238E27FC236}">
                <a16:creationId xmlns:a16="http://schemas.microsoft.com/office/drawing/2014/main" id="{8DD16FE1-47D8-094B-BA71-5CAFABAC03F3}"/>
              </a:ext>
            </a:extLst>
          </p:cNvPr>
          <p:cNvGrpSpPr>
            <a:grpSpLocks/>
          </p:cNvGrpSpPr>
          <p:nvPr/>
        </p:nvGrpSpPr>
        <p:grpSpPr bwMode="auto">
          <a:xfrm>
            <a:off x="1905000" y="4451350"/>
            <a:ext cx="5105400" cy="1187450"/>
            <a:chOff x="1200" y="2804"/>
            <a:chExt cx="3216" cy="748"/>
          </a:xfrm>
        </p:grpSpPr>
        <p:sp>
          <p:nvSpPr>
            <p:cNvPr id="49164" name="Rectangle 1041">
              <a:extLst>
                <a:ext uri="{FF2B5EF4-FFF2-40B4-BE49-F238E27FC236}">
                  <a16:creationId xmlns:a16="http://schemas.microsoft.com/office/drawing/2014/main" id="{6B585968-0304-8540-9DF4-04327A5ED7B7}"/>
                </a:ext>
              </a:extLst>
            </p:cNvPr>
            <p:cNvSpPr>
              <a:spLocks noChangeArrowheads="1"/>
            </p:cNvSpPr>
            <p:nvPr/>
          </p:nvSpPr>
          <p:spPr bwMode="auto">
            <a:xfrm>
              <a:off x="2496" y="2832"/>
              <a:ext cx="912" cy="672"/>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9165" name="Object 1024">
              <a:extLst>
                <a:ext uri="{FF2B5EF4-FFF2-40B4-BE49-F238E27FC236}">
                  <a16:creationId xmlns:a16="http://schemas.microsoft.com/office/drawing/2014/main" id="{631ED055-1A07-6041-BB4B-159F95A9C2CE}"/>
                </a:ext>
              </a:extLst>
            </p:cNvPr>
            <p:cNvGraphicFramePr>
              <a:graphicFrameLocks noChangeAspect="1"/>
            </p:cNvGraphicFramePr>
            <p:nvPr/>
          </p:nvGraphicFramePr>
          <p:xfrm>
            <a:off x="1200" y="2804"/>
            <a:ext cx="3168" cy="331"/>
          </p:xfrm>
          <a:graphic>
            <a:graphicData uri="http://schemas.openxmlformats.org/presentationml/2006/ole">
              <mc:AlternateContent xmlns:mc="http://schemas.openxmlformats.org/markup-compatibility/2006">
                <mc:Choice xmlns:v="urn:schemas-microsoft-com:vml" Requires="v">
                  <p:oleObj spid="_x0000_s49215" r:id="rId7" imgW="59397900" imgH="5854700" progId="Equation.3">
                    <p:embed/>
                  </p:oleObj>
                </mc:Choice>
                <mc:Fallback>
                  <p:oleObj r:id="rId7" imgW="59397900" imgH="5854700" progId="Equation.3">
                    <p:embed/>
                    <p:pic>
                      <p:nvPicPr>
                        <p:cNvPr id="0" name="Object 10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2804"/>
                          <a:ext cx="3168"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6" name="Object 1025">
              <a:extLst>
                <a:ext uri="{FF2B5EF4-FFF2-40B4-BE49-F238E27FC236}">
                  <a16:creationId xmlns:a16="http://schemas.microsoft.com/office/drawing/2014/main" id="{09995123-7EB4-2847-A3FA-57FDB262ED4D}"/>
                </a:ext>
              </a:extLst>
            </p:cNvPr>
            <p:cNvGraphicFramePr>
              <a:graphicFrameLocks noChangeAspect="1"/>
            </p:cNvGraphicFramePr>
            <p:nvPr/>
          </p:nvGraphicFramePr>
          <p:xfrm>
            <a:off x="1200" y="3232"/>
            <a:ext cx="3216" cy="320"/>
          </p:xfrm>
          <a:graphic>
            <a:graphicData uri="http://schemas.openxmlformats.org/presentationml/2006/ole">
              <mc:AlternateContent xmlns:mc="http://schemas.openxmlformats.org/markup-compatibility/2006">
                <mc:Choice xmlns:v="urn:schemas-microsoft-com:vml" Requires="v">
                  <p:oleObj spid="_x0000_s49216" r:id="rId9" imgW="59690000" imgH="5854700" progId="Equation.3">
                    <p:embed/>
                  </p:oleObj>
                </mc:Choice>
                <mc:Fallback>
                  <p:oleObj r:id="rId9" imgW="59690000" imgH="5854700" progId="Equation.3">
                    <p:embed/>
                    <p:pic>
                      <p:nvPicPr>
                        <p:cNvPr id="0" name="Object 10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00" y="3232"/>
                          <a:ext cx="321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9162" name="Rectangle 1038">
            <a:extLst>
              <a:ext uri="{FF2B5EF4-FFF2-40B4-BE49-F238E27FC236}">
                <a16:creationId xmlns:a16="http://schemas.microsoft.com/office/drawing/2014/main" id="{FE2C1233-0C82-344B-90E1-99D1386214C8}"/>
              </a:ext>
            </a:extLst>
          </p:cNvPr>
          <p:cNvSpPr>
            <a:spLocks noChangeArrowheads="1"/>
          </p:cNvSpPr>
          <p:nvPr/>
        </p:nvSpPr>
        <p:spPr bwMode="auto">
          <a:xfrm>
            <a:off x="3338513" y="33051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87407" name="AutoShape 1039">
            <a:extLst>
              <a:ext uri="{FF2B5EF4-FFF2-40B4-BE49-F238E27FC236}">
                <a16:creationId xmlns:a16="http://schemas.microsoft.com/office/drawing/2014/main" id="{F6D378B9-EF7D-2944-B218-493214A5D755}"/>
              </a:ext>
            </a:extLst>
          </p:cNvPr>
          <p:cNvSpPr>
            <a:spLocks noChangeArrowheads="1"/>
          </p:cNvSpPr>
          <p:nvPr/>
        </p:nvSpPr>
        <p:spPr bwMode="auto">
          <a:xfrm>
            <a:off x="1066800" y="3276600"/>
            <a:ext cx="533400" cy="1828800"/>
          </a:xfrm>
          <a:prstGeom prst="curvedRightArrow">
            <a:avLst>
              <a:gd name="adj1" fmla="val 68571"/>
              <a:gd name="adj2" fmla="val 137143"/>
              <a:gd name="adj3" fmla="val 33333"/>
            </a:avLst>
          </a:prstGeom>
          <a:gradFill rotWithShape="0">
            <a:gsLst>
              <a:gs pos="0">
                <a:srgbClr val="A50021"/>
              </a:gs>
              <a:gs pos="100000">
                <a:srgbClr val="FFFFFF"/>
              </a:gs>
            </a:gsLst>
            <a:path path="rect">
              <a:fillToRect l="50000" t="50000" r="50000" b="50000"/>
            </a:path>
          </a:gradFill>
          <a:ln w="9525">
            <a:solidFill>
              <a:srgbClr val="A50021"/>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8740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7" presetClass="entr" presetSubtype="1" fill="hold" grpId="0" nodeType="clickEffect">
                                  <p:stCondLst>
                                    <p:cond delay="0"/>
                                  </p:stCondLst>
                                  <p:childTnLst>
                                    <p:set>
                                      <p:cBhvr>
                                        <p:cTn id="16" dur="1" fill="hold">
                                          <p:stCondLst>
                                            <p:cond delay="0"/>
                                          </p:stCondLst>
                                        </p:cTn>
                                        <p:tgtEl>
                                          <p:spTgt spid="187407"/>
                                        </p:tgtEl>
                                        <p:attrNameLst>
                                          <p:attrName>style.visibility</p:attrName>
                                        </p:attrNameLst>
                                      </p:cBhvr>
                                      <p:to>
                                        <p:strVal val="visible"/>
                                      </p:to>
                                    </p:set>
                                    <p:anim calcmode="lin" valueType="num">
                                      <p:cBhvr>
                                        <p:cTn id="17" dur="500" fill="hold"/>
                                        <p:tgtEl>
                                          <p:spTgt spid="187407"/>
                                        </p:tgtEl>
                                        <p:attrNameLst>
                                          <p:attrName>ppt_x</p:attrName>
                                        </p:attrNameLst>
                                      </p:cBhvr>
                                      <p:tavLst>
                                        <p:tav tm="0">
                                          <p:val>
                                            <p:strVal val="#ppt_x"/>
                                          </p:val>
                                        </p:tav>
                                        <p:tav tm="100000">
                                          <p:val>
                                            <p:strVal val="#ppt_x"/>
                                          </p:val>
                                        </p:tav>
                                      </p:tavLst>
                                    </p:anim>
                                    <p:anim calcmode="lin" valueType="num">
                                      <p:cBhvr>
                                        <p:cTn id="18" dur="500" fill="hold"/>
                                        <p:tgtEl>
                                          <p:spTgt spid="187407"/>
                                        </p:tgtEl>
                                        <p:attrNameLst>
                                          <p:attrName>ppt_y</p:attrName>
                                        </p:attrNameLst>
                                      </p:cBhvr>
                                      <p:tavLst>
                                        <p:tav tm="0">
                                          <p:val>
                                            <p:strVal val="#ppt_y-#ppt_h/2"/>
                                          </p:val>
                                        </p:tav>
                                        <p:tav tm="100000">
                                          <p:val>
                                            <p:strVal val="#ppt_y"/>
                                          </p:val>
                                        </p:tav>
                                      </p:tavLst>
                                    </p:anim>
                                    <p:anim calcmode="lin" valueType="num">
                                      <p:cBhvr>
                                        <p:cTn id="19" dur="500" fill="hold"/>
                                        <p:tgtEl>
                                          <p:spTgt spid="187407"/>
                                        </p:tgtEl>
                                        <p:attrNameLst>
                                          <p:attrName>ppt_w</p:attrName>
                                        </p:attrNameLst>
                                      </p:cBhvr>
                                      <p:tavLst>
                                        <p:tav tm="0">
                                          <p:val>
                                            <p:strVal val="#ppt_w"/>
                                          </p:val>
                                        </p:tav>
                                        <p:tav tm="100000">
                                          <p:val>
                                            <p:strVal val="#ppt_w"/>
                                          </p:val>
                                        </p:tav>
                                      </p:tavLst>
                                    </p:anim>
                                    <p:anim calcmode="lin" valueType="num">
                                      <p:cBhvr>
                                        <p:cTn id="20" dur="500" fill="hold"/>
                                        <p:tgtEl>
                                          <p:spTgt spid="187407"/>
                                        </p:tgtEl>
                                        <p:attrNameLst>
                                          <p:attrName>ppt_h</p:attrName>
                                        </p:attrNameLst>
                                      </p:cBhvr>
                                      <p:tavLst>
                                        <p:tav tm="0">
                                          <p:val>
                                            <p:fltVal val="0"/>
                                          </p:val>
                                        </p:tav>
                                        <p:tav tm="100000">
                                          <p:val>
                                            <p:strVal val="#ppt_h"/>
                                          </p:val>
                                        </p:tav>
                                      </p:tavLst>
                                    </p:anim>
                                  </p:childTnLst>
                                </p:cTn>
                              </p:par>
                            </p:childTnLst>
                          </p:cTn>
                        </p:par>
                        <p:par>
                          <p:cTn id="21" fill="hold" nodeType="afterGroup">
                            <p:stCondLst>
                              <p:cond delay="500"/>
                            </p:stCondLst>
                            <p:childTnLst>
                              <p:par>
                                <p:cTn id="22" presetID="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8" grpId="0" animBg="1"/>
      <p:bldP spid="18740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a:extLst>
              <a:ext uri="{FF2B5EF4-FFF2-40B4-BE49-F238E27FC236}">
                <a16:creationId xmlns:a16="http://schemas.microsoft.com/office/drawing/2014/main" id="{C5C89A5B-6498-1D4D-A95E-A8E030ED858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B4E9BDF-6231-D649-A574-4371F54686DD}" type="slidenum">
              <a:rPr lang="ja-JP" altLang="en-US" sz="1800">
                <a:solidFill>
                  <a:srgbClr val="A50021"/>
                </a:solidFill>
                <a:ea typeface="MS PGothic" panose="020B0600070205080204" pitchFamily="34" charset="-128"/>
              </a:rPr>
              <a:pPr algn="r">
                <a:lnSpc>
                  <a:spcPct val="100000"/>
                </a:lnSpc>
                <a:spcBef>
                  <a:spcPct val="0"/>
                </a:spcBef>
                <a:buClrTx/>
                <a:buFontTx/>
                <a:buNone/>
              </a:pPr>
              <a:t>42</a:t>
            </a:fld>
            <a:endParaRPr lang="en-US" altLang="ja-JP" sz="1800">
              <a:solidFill>
                <a:srgbClr val="A50021"/>
              </a:solidFill>
              <a:ea typeface="MS PGothic" panose="020B0600070205080204" pitchFamily="34" charset="-128"/>
            </a:endParaRPr>
          </a:p>
        </p:txBody>
      </p:sp>
      <p:sp>
        <p:nvSpPr>
          <p:cNvPr id="50179" name="Rectangle 2">
            <a:extLst>
              <a:ext uri="{FF2B5EF4-FFF2-40B4-BE49-F238E27FC236}">
                <a16:creationId xmlns:a16="http://schemas.microsoft.com/office/drawing/2014/main" id="{FD27D2A4-96FE-D44B-BC2E-D51B45BEEF8D}"/>
              </a:ext>
            </a:extLst>
          </p:cNvPr>
          <p:cNvSpPr>
            <a:spLocks noGrp="1" noChangeArrowheads="1"/>
          </p:cNvSpPr>
          <p:nvPr>
            <p:ph type="title"/>
          </p:nvPr>
        </p:nvSpPr>
        <p:spPr>
          <a:xfrm>
            <a:off x="0" y="0"/>
            <a:ext cx="9144000" cy="692150"/>
          </a:xfrm>
        </p:spPr>
        <p:txBody>
          <a:bodyPr/>
          <a:lstStyle/>
          <a:p>
            <a:pPr eaLnBrk="1" hangingPunct="1"/>
            <a:r>
              <a:rPr lang="en-US" altLang="zh-CN" sz="3600" b="0" dirty="0">
                <a:latin typeface="Times New Roman" panose="02020603050405020304" pitchFamily="18" charset="0"/>
                <a:ea typeface="黑体" panose="02010609060101010101" pitchFamily="49" charset="-122"/>
              </a:rPr>
              <a:t>6.2.8  </a:t>
            </a:r>
            <a:r>
              <a:rPr lang="zh-CN" altLang="en-US" sz="3600" b="0" dirty="0">
                <a:latin typeface="Times New Roman" panose="02020603050405020304" pitchFamily="18" charset="0"/>
                <a:ea typeface="黑体" panose="02010609060101010101" pitchFamily="49" charset="-122"/>
              </a:rPr>
              <a:t>变异</a:t>
            </a:r>
            <a:r>
              <a:rPr lang="zh-CN" altLang="en-US" sz="3600" dirty="0"/>
              <a:t> </a:t>
            </a:r>
          </a:p>
        </p:txBody>
      </p:sp>
      <p:sp>
        <p:nvSpPr>
          <p:cNvPr id="50180" name="Rectangle 3">
            <a:extLst>
              <a:ext uri="{FF2B5EF4-FFF2-40B4-BE49-F238E27FC236}">
                <a16:creationId xmlns:a16="http://schemas.microsoft.com/office/drawing/2014/main" id="{74188575-AF4F-D34A-8D06-DCAE886C71EB}"/>
              </a:ext>
            </a:extLst>
          </p:cNvPr>
          <p:cNvSpPr>
            <a:spLocks noGrp="1" noChangeArrowheads="1"/>
          </p:cNvSpPr>
          <p:nvPr>
            <p:ph idx="1"/>
          </p:nvPr>
        </p:nvSpPr>
        <p:spPr>
          <a:xfrm>
            <a:off x="228600" y="838200"/>
            <a:ext cx="8583613" cy="4800600"/>
          </a:xfrm>
        </p:spPr>
        <p:txBody>
          <a:bodyPr/>
          <a:lstStyle/>
          <a:p>
            <a:pPr marL="374650" indent="-374650" eaLnBrk="1" hangingPunct="1">
              <a:spcBef>
                <a:spcPct val="50000"/>
              </a:spcBef>
              <a:buClr>
                <a:schemeClr val="tx1"/>
              </a:buClr>
              <a:buFontTx/>
              <a:buNone/>
              <a:tabLst>
                <a:tab pos="374650" algn="l"/>
              </a:tabLst>
            </a:pPr>
            <a:r>
              <a:rPr lang="en-US" altLang="zh-CN" sz="2400" b="1">
                <a:solidFill>
                  <a:srgbClr val="FF3300"/>
                </a:solidFill>
              </a:rPr>
              <a:t>●</a:t>
            </a:r>
            <a:r>
              <a:rPr lang="zh-CN" altLang="en-US" sz="2600" b="1">
                <a:solidFill>
                  <a:srgbClr val="0000FF"/>
                </a:solidFill>
                <a:latin typeface="Times New Roman" panose="02020603050405020304" pitchFamily="18" charset="0"/>
              </a:rPr>
              <a:t>位点变异</a:t>
            </a:r>
            <a:r>
              <a:rPr lang="zh-CN" altLang="en-US" sz="2600">
                <a:latin typeface="Times New Roman" panose="02020603050405020304" pitchFamily="18" charset="0"/>
              </a:rPr>
              <a:t>：群体中的个体码串，随机挑选一个或多个基因座，并对这些基因座的基因值以变异概率作变动。</a:t>
            </a:r>
            <a:endParaRPr lang="zh-CN" altLang="en-US" sz="2800"/>
          </a:p>
        </p:txBody>
      </p:sp>
      <p:sp>
        <p:nvSpPr>
          <p:cNvPr id="50181" name="Rectangle 4">
            <a:extLst>
              <a:ext uri="{FF2B5EF4-FFF2-40B4-BE49-F238E27FC236}">
                <a16:creationId xmlns:a16="http://schemas.microsoft.com/office/drawing/2014/main" id="{5CB12C76-F700-0C49-932C-49E042C153D2}"/>
              </a:ext>
            </a:extLst>
          </p:cNvPr>
          <p:cNvSpPr>
            <a:spLocks noChangeArrowheads="1"/>
          </p:cNvSpPr>
          <p:nvPr/>
        </p:nvSpPr>
        <p:spPr bwMode="auto">
          <a:xfrm>
            <a:off x="304800" y="2057400"/>
            <a:ext cx="8458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8925" indent="-288925"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逆转变异</a:t>
            </a:r>
            <a:r>
              <a:rPr lang="zh-CN" altLang="en-US" sz="2600">
                <a:latin typeface="Times New Roman" panose="02020603050405020304" pitchFamily="18" charset="0"/>
              </a:rPr>
              <a:t>：在个体码串中随机选择两点（逆转点），然后将两点之间的基因值以逆向排序插入到原位置中</a:t>
            </a:r>
            <a:r>
              <a:rPr lang="zh-CN" altLang="en-US" sz="2800">
                <a:latin typeface="Times New Roman" panose="02020603050405020304" pitchFamily="18" charset="0"/>
              </a:rPr>
              <a:t>。</a:t>
            </a:r>
            <a:r>
              <a:rPr lang="zh-CN" altLang="en-US" sz="2800">
                <a:latin typeface="宋体" panose="02010600030101010101" pitchFamily="2" charset="-122"/>
              </a:rPr>
              <a:t> </a:t>
            </a:r>
            <a:r>
              <a:rPr lang="zh-CN" altLang="en-US" sz="2800"/>
              <a:t>       </a:t>
            </a:r>
          </a:p>
        </p:txBody>
      </p:sp>
      <p:sp>
        <p:nvSpPr>
          <p:cNvPr id="50182" name="Rectangle 5">
            <a:extLst>
              <a:ext uri="{FF2B5EF4-FFF2-40B4-BE49-F238E27FC236}">
                <a16:creationId xmlns:a16="http://schemas.microsoft.com/office/drawing/2014/main" id="{F2F60C1D-0277-624E-94A5-F58BBEEA43DD}"/>
              </a:ext>
            </a:extLst>
          </p:cNvPr>
          <p:cNvSpPr>
            <a:spLocks noChangeArrowheads="1"/>
          </p:cNvSpPr>
          <p:nvPr/>
        </p:nvSpPr>
        <p:spPr bwMode="auto">
          <a:xfrm>
            <a:off x="304800" y="3200400"/>
            <a:ext cx="842486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288925" indent="-288925"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插入变异</a:t>
            </a:r>
            <a:r>
              <a:rPr lang="zh-CN" altLang="en-US" sz="2600">
                <a:latin typeface="Times New Roman" panose="02020603050405020304" pitchFamily="18" charset="0"/>
              </a:rPr>
              <a:t>：在个体码串中随机选择一个码，然后将此码插入随机选择的插入点中间。 </a:t>
            </a:r>
          </a:p>
        </p:txBody>
      </p:sp>
      <p:sp>
        <p:nvSpPr>
          <p:cNvPr id="50183" name="Rectangle 6">
            <a:extLst>
              <a:ext uri="{FF2B5EF4-FFF2-40B4-BE49-F238E27FC236}">
                <a16:creationId xmlns:a16="http://schemas.microsoft.com/office/drawing/2014/main" id="{C6AD8F4D-A9FC-E043-B012-DFEE552DD2FF}"/>
              </a:ext>
            </a:extLst>
          </p:cNvPr>
          <p:cNvSpPr>
            <a:spLocks noChangeArrowheads="1"/>
          </p:cNvSpPr>
          <p:nvPr/>
        </p:nvSpPr>
        <p:spPr bwMode="auto">
          <a:xfrm>
            <a:off x="304800" y="4286250"/>
            <a:ext cx="8497888" cy="226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74650" indent="-3746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互换变异</a:t>
            </a:r>
            <a:r>
              <a:rPr lang="zh-CN" altLang="en-US" sz="2600">
                <a:latin typeface="Times New Roman" panose="02020603050405020304" pitchFamily="18" charset="0"/>
              </a:rPr>
              <a:t>：随机选取染色体的两个基因进行简单互换。</a:t>
            </a:r>
          </a:p>
          <a:p>
            <a:pPr eaLnBrk="1" hangingPunct="1">
              <a:spcBef>
                <a:spcPct val="50000"/>
              </a:spcBef>
              <a:buClr>
                <a:schemeClr val="tx1"/>
              </a:buClr>
              <a:buFontTx/>
              <a:buNone/>
            </a:pPr>
            <a:r>
              <a:rPr lang="en-US" altLang="zh-CN" sz="2800" b="1">
                <a:solidFill>
                  <a:srgbClr val="FF3300"/>
                </a:solidFill>
              </a:rPr>
              <a:t>● </a:t>
            </a:r>
            <a:r>
              <a:rPr lang="zh-CN" altLang="en-US" sz="2600" b="1">
                <a:solidFill>
                  <a:srgbClr val="0000FF"/>
                </a:solidFill>
                <a:latin typeface="Times New Roman" panose="02020603050405020304" pitchFamily="18" charset="0"/>
              </a:rPr>
              <a:t>移动变异</a:t>
            </a:r>
            <a:r>
              <a:rPr lang="zh-CN" altLang="en-US" sz="2600">
                <a:latin typeface="Times New Roman" panose="02020603050405020304" pitchFamily="18" charset="0"/>
              </a:rPr>
              <a:t>：随机选取一个基因，向左或者向右移动一个随机位数。</a:t>
            </a:r>
          </a:p>
        </p:txBody>
      </p:sp>
    </p:spTree>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矩形 2">
            <a:extLst>
              <a:ext uri="{FF2B5EF4-FFF2-40B4-BE49-F238E27FC236}">
                <a16:creationId xmlns:a16="http://schemas.microsoft.com/office/drawing/2014/main" id="{D6DF09E1-EC10-3042-8242-FE64BFCA062D}"/>
              </a:ext>
            </a:extLst>
          </p:cNvPr>
          <p:cNvSpPr>
            <a:spLocks noChangeArrowheads="1"/>
          </p:cNvSpPr>
          <p:nvPr/>
        </p:nvSpPr>
        <p:spPr bwMode="auto">
          <a:xfrm>
            <a:off x="323528" y="865032"/>
            <a:ext cx="51244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基本位变异算子的执行过程</a:t>
            </a:r>
          </a:p>
        </p:txBody>
      </p:sp>
      <p:sp>
        <p:nvSpPr>
          <p:cNvPr id="7" name="Rectangle 3">
            <a:extLst>
              <a:ext uri="{FF2B5EF4-FFF2-40B4-BE49-F238E27FC236}">
                <a16:creationId xmlns:a16="http://schemas.microsoft.com/office/drawing/2014/main" id="{ECD26AA6-8EC9-8245-98F9-7351BFECE662}"/>
              </a:ext>
            </a:extLst>
          </p:cNvPr>
          <p:cNvSpPr txBox="1">
            <a:spLocks noChangeArrowheads="1"/>
          </p:cNvSpPr>
          <p:nvPr/>
        </p:nvSpPr>
        <p:spPr bwMode="auto">
          <a:xfrm>
            <a:off x="519113" y="2333625"/>
            <a:ext cx="6769100" cy="3168650"/>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15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变异前：</a:t>
            </a:r>
          </a:p>
          <a:p>
            <a:pPr defTabSz="914400" eaLnBrk="1" hangingPunct="1">
              <a:lnSpc>
                <a:spcPct val="150000"/>
              </a:lnSpc>
              <a:buClr>
                <a:srgbClr val="FFFF00"/>
              </a:buClr>
              <a:buSzPct val="75000"/>
              <a:buFont typeface="Wingdings" pitchFamily="2" charset="2"/>
              <a:buNone/>
            </a:pP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00000111000</a:t>
            </a:r>
            <a:r>
              <a:rPr kumimoji="1" lang="en-US" altLang="zh-CN" sz="3200" b="1" u="sng">
                <a:solidFill>
                  <a:srgbClr val="FF0000"/>
                </a:solidFill>
                <a:effectLst>
                  <a:outerShdw blurRad="38100" dist="38100" dir="2700000" algn="tl">
                    <a:srgbClr val="C0C0C0"/>
                  </a:outerShdw>
                </a:effectLst>
                <a:latin typeface="Times New Roman" panose="02020603050405020304" pitchFamily="18" charset="0"/>
                <a:ea typeface="楷体_GB2312"/>
                <a:cs typeface="楷体_GB2312"/>
              </a:rPr>
              <a:t>0</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000010000</a:t>
            </a:r>
          </a:p>
          <a:p>
            <a:pPr defTabSz="914400" eaLnBrk="1" hangingPunct="1">
              <a:lnSpc>
                <a:spcPct val="15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变异后：</a:t>
            </a:r>
          </a:p>
          <a:p>
            <a:pPr defTabSz="914400" eaLnBrk="1" hangingPunct="1">
              <a:lnSpc>
                <a:spcPct val="150000"/>
              </a:lnSpc>
              <a:buClr>
                <a:srgbClr val="FFFF00"/>
              </a:buClr>
              <a:buSzPct val="75000"/>
              <a:buFont typeface="Wingdings" pitchFamily="2" charset="2"/>
              <a:buNone/>
            </a:pP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00000111000</a:t>
            </a:r>
            <a:r>
              <a:rPr kumimoji="1" lang="en-US" altLang="zh-CN" sz="3200" b="1" u="sng">
                <a:solidFill>
                  <a:srgbClr val="00B050"/>
                </a:solidFill>
                <a:effectLst>
                  <a:outerShdw blurRad="38100" dist="38100" dir="2700000" algn="tl">
                    <a:srgbClr val="C0C0C0"/>
                  </a:outerShdw>
                </a:effectLst>
                <a:latin typeface="Times New Roman" panose="02020603050405020304" pitchFamily="18" charset="0"/>
                <a:ea typeface="楷体_GB2312"/>
                <a:cs typeface="楷体_GB2312"/>
              </a:rPr>
              <a:t>1</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000010000</a:t>
            </a:r>
          </a:p>
          <a:p>
            <a:pPr defTabSz="914400" eaLnBrk="1" hangingPunct="1">
              <a:lnSpc>
                <a:spcPct val="150000"/>
              </a:lnSpc>
              <a:buClr>
                <a:srgbClr val="FFFF00"/>
              </a:buClr>
              <a:buSzPct val="75000"/>
              <a:buFont typeface="Wingdings" pitchFamily="2" charset="2"/>
              <a:buNone/>
            </a:pPr>
            <a:endParaRPr kumimoji="1" lang="en-US" altLang="zh-CN" sz="3200" b="1">
              <a:solidFill>
                <a:srgbClr val="FFFFFF"/>
              </a:solidFill>
              <a:effectLst>
                <a:outerShdw blurRad="38100" dist="38100" dir="2700000" algn="tl">
                  <a:srgbClr val="C0C0C0"/>
                </a:outerShdw>
              </a:effectLst>
              <a:latin typeface="Times New Roman" panose="02020603050405020304" pitchFamily="18" charset="0"/>
              <a:ea typeface="楷体_GB2312"/>
              <a:cs typeface="楷体_GB2312"/>
            </a:endParaRPr>
          </a:p>
        </p:txBody>
      </p:sp>
      <p:sp>
        <p:nvSpPr>
          <p:cNvPr id="29700" name="AutoShape 4">
            <a:extLst>
              <a:ext uri="{FF2B5EF4-FFF2-40B4-BE49-F238E27FC236}">
                <a16:creationId xmlns:a16="http://schemas.microsoft.com/office/drawing/2014/main" id="{97DA04E4-A02B-314A-B681-F30E38F436EE}"/>
              </a:ext>
            </a:extLst>
          </p:cNvPr>
          <p:cNvSpPr>
            <a:spLocks noChangeArrowheads="1"/>
          </p:cNvSpPr>
          <p:nvPr/>
        </p:nvSpPr>
        <p:spPr bwMode="auto">
          <a:xfrm>
            <a:off x="5056188" y="1973263"/>
            <a:ext cx="1655762" cy="647700"/>
          </a:xfrm>
          <a:prstGeom prst="wedgeRoundRectCallout">
            <a:avLst>
              <a:gd name="adj1" fmla="val -177037"/>
              <a:gd name="adj2" fmla="val 162009"/>
              <a:gd name="adj3" fmla="val 16667"/>
            </a:avLst>
          </a:prstGeom>
          <a:solidFill>
            <a:srgbClr val="00CCCC"/>
          </a:solidFill>
          <a:ln w="12700" cap="sq">
            <a:solidFill>
              <a:srgbClr val="FFFFFF"/>
            </a:solidFill>
            <a:miter lim="800000"/>
            <a:headEnd type="none" w="sm" len="sm"/>
            <a:tailEnd type="none" w="sm" len="sm"/>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kumimoji="1" lang="zh-CN" altLang="en-US" sz="3200" b="1">
                <a:solidFill>
                  <a:srgbClr val="FFFFFF"/>
                </a:solidFill>
                <a:latin typeface="Times New Roman" panose="02020603050405020304" pitchFamily="18" charset="0"/>
                <a:ea typeface="楷体_GB2312"/>
                <a:cs typeface="楷体_GB2312"/>
              </a:rPr>
              <a:t>变异点</a:t>
            </a:r>
          </a:p>
        </p:txBody>
      </p:sp>
      <p:sp>
        <p:nvSpPr>
          <p:cNvPr id="5" name="矩形 2">
            <a:extLst>
              <a:ext uri="{FF2B5EF4-FFF2-40B4-BE49-F238E27FC236}">
                <a16:creationId xmlns:a16="http://schemas.microsoft.com/office/drawing/2014/main" id="{EE142941-DAC1-F441-8C8C-EF181868C99B}"/>
              </a:ext>
            </a:extLst>
          </p:cNvPr>
          <p:cNvSpPr>
            <a:spLocks noChangeArrowheads="1"/>
          </p:cNvSpPr>
          <p:nvPr/>
        </p:nvSpPr>
        <p:spPr bwMode="auto">
          <a:xfrm>
            <a:off x="5248275" y="3146425"/>
            <a:ext cx="3705225"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5400" b="1">
                <a:solidFill>
                  <a:srgbClr val="7030A0"/>
                </a:solidFill>
                <a:latin typeface="楷体" pitchFamily="49" charset="-122"/>
                <a:ea typeface="楷体" pitchFamily="49" charset="-122"/>
              </a:rPr>
              <a:t>还能怎么变异运算？</a:t>
            </a:r>
          </a:p>
        </p:txBody>
      </p:sp>
      <p:sp>
        <p:nvSpPr>
          <p:cNvPr id="6" name="Rectangle 2">
            <a:extLst>
              <a:ext uri="{FF2B5EF4-FFF2-40B4-BE49-F238E27FC236}">
                <a16:creationId xmlns:a16="http://schemas.microsoft.com/office/drawing/2014/main" id="{E0822B2B-BF8F-3943-88B7-593247C9CF5B}"/>
              </a:ext>
            </a:extLst>
          </p:cNvPr>
          <p:cNvSpPr>
            <a:spLocks noGrp="1" noChangeArrowheads="1"/>
          </p:cNvSpPr>
          <p:nvPr>
            <p:ph type="title"/>
          </p:nvPr>
        </p:nvSpPr>
        <p:spPr>
          <a:xfrm>
            <a:off x="0" y="0"/>
            <a:ext cx="9144000" cy="692150"/>
          </a:xfrm>
        </p:spPr>
        <p:txBody>
          <a:bodyPr/>
          <a:lstStyle/>
          <a:p>
            <a:pPr eaLnBrk="1" hangingPunct="1"/>
            <a:r>
              <a:rPr lang="en-US" altLang="zh-CN" sz="3600" b="0" dirty="0">
                <a:latin typeface="Times New Roman" panose="02020603050405020304" pitchFamily="18" charset="0"/>
                <a:ea typeface="黑体" panose="02010609060101010101" pitchFamily="49" charset="-122"/>
              </a:rPr>
              <a:t>6.2.8  </a:t>
            </a:r>
            <a:r>
              <a:rPr lang="zh-CN" altLang="en-US" sz="3600" b="0" dirty="0">
                <a:latin typeface="Times New Roman" panose="02020603050405020304" pitchFamily="18" charset="0"/>
                <a:ea typeface="黑体" panose="02010609060101010101" pitchFamily="49" charset="-122"/>
              </a:rPr>
              <a:t>变异</a:t>
            </a:r>
            <a:r>
              <a:rPr lang="zh-CN" altLang="en-US" sz="3600" dirty="0"/>
              <a:t> </a:t>
            </a:r>
          </a:p>
        </p:txBody>
      </p:sp>
    </p:spTree>
    <p:custDataLst>
      <p:tags r:id="rId1"/>
    </p:custDataLst>
    <p:extLst>
      <p:ext uri="{BB962C8B-B14F-4D97-AF65-F5344CB8AC3E}">
        <p14:creationId xmlns:p14="http://schemas.microsoft.com/office/powerpoint/2010/main" val="399581967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1">
            <a:extLst>
              <a:ext uri="{FF2B5EF4-FFF2-40B4-BE49-F238E27FC236}">
                <a16:creationId xmlns:a16="http://schemas.microsoft.com/office/drawing/2014/main" id="{DAAA00E3-7120-8748-93FF-924DD5C97B8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553B1FE-752F-7743-A817-981B1E8320C7}" type="slidenum">
              <a:rPr lang="ja-JP" altLang="en-US" sz="1800">
                <a:solidFill>
                  <a:srgbClr val="A50021"/>
                </a:solidFill>
                <a:ea typeface="MS PGothic" panose="020B0600070205080204" pitchFamily="34" charset="-128"/>
              </a:rPr>
              <a:pPr algn="r">
                <a:lnSpc>
                  <a:spcPct val="100000"/>
                </a:lnSpc>
                <a:spcBef>
                  <a:spcPct val="0"/>
                </a:spcBef>
                <a:buClrTx/>
                <a:buFontTx/>
                <a:buNone/>
              </a:pPr>
              <a:t>44</a:t>
            </a:fld>
            <a:endParaRPr lang="en-US" altLang="ja-JP" sz="1800">
              <a:solidFill>
                <a:srgbClr val="A50021"/>
              </a:solidFill>
              <a:ea typeface="MS PGothic" panose="020B0600070205080204" pitchFamily="34" charset="-128"/>
            </a:endParaRPr>
          </a:p>
        </p:txBody>
      </p:sp>
      <p:sp>
        <p:nvSpPr>
          <p:cNvPr id="51203" name="Rectangle 2">
            <a:extLst>
              <a:ext uri="{FF2B5EF4-FFF2-40B4-BE49-F238E27FC236}">
                <a16:creationId xmlns:a16="http://schemas.microsoft.com/office/drawing/2014/main" id="{07556659-35A1-7A43-9ABA-2017EA6505DB}"/>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1204" name="Rectangle 4">
            <a:extLst>
              <a:ext uri="{FF2B5EF4-FFF2-40B4-BE49-F238E27FC236}">
                <a16:creationId xmlns:a16="http://schemas.microsoft.com/office/drawing/2014/main" id="{04807B45-7207-AC4C-B984-3B3E0AB29AC6}"/>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51205" name="Picture 3">
            <a:extLst>
              <a:ext uri="{FF2B5EF4-FFF2-40B4-BE49-F238E27FC236}">
                <a16:creationId xmlns:a16="http://schemas.microsoft.com/office/drawing/2014/main" id="{2195968A-2E12-4149-8B02-A9432EFFE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798513"/>
            <a:ext cx="6324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2">
            <a:extLst>
              <a:ext uri="{FF2B5EF4-FFF2-40B4-BE49-F238E27FC236}">
                <a16:creationId xmlns:a16="http://schemas.microsoft.com/office/drawing/2014/main" id="{8F9DEE15-E300-5547-BE25-4271B7F5145B}"/>
              </a:ext>
            </a:extLst>
          </p:cNvPr>
          <p:cNvSpPr>
            <a:spLocks noChangeArrowheads="1"/>
          </p:cNvSpPr>
          <p:nvPr/>
        </p:nvSpPr>
        <p:spPr bwMode="auto">
          <a:xfrm>
            <a:off x="346338" y="986632"/>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遗传算法执行流程</a:t>
            </a:r>
          </a:p>
        </p:txBody>
      </p:sp>
      <p:grpSp>
        <p:nvGrpSpPr>
          <p:cNvPr id="30723" name="Group 30">
            <a:extLst>
              <a:ext uri="{FF2B5EF4-FFF2-40B4-BE49-F238E27FC236}">
                <a16:creationId xmlns:a16="http://schemas.microsoft.com/office/drawing/2014/main" id="{D7283A30-46D1-7440-9064-91A914F5F443}"/>
              </a:ext>
            </a:extLst>
          </p:cNvPr>
          <p:cNvGrpSpPr>
            <a:grpSpLocks/>
          </p:cNvGrpSpPr>
          <p:nvPr/>
        </p:nvGrpSpPr>
        <p:grpSpPr bwMode="auto">
          <a:xfrm>
            <a:off x="346338" y="1544120"/>
            <a:ext cx="8264971" cy="4798590"/>
            <a:chOff x="-136" y="490"/>
            <a:chExt cx="4150" cy="2862"/>
          </a:xfrm>
        </p:grpSpPr>
        <p:sp>
          <p:nvSpPr>
            <p:cNvPr id="29" name="Text Box 5">
              <a:extLst>
                <a:ext uri="{FF2B5EF4-FFF2-40B4-BE49-F238E27FC236}">
                  <a16:creationId xmlns:a16="http://schemas.microsoft.com/office/drawing/2014/main" id="{F6C854BF-913F-5144-818B-6978B5C43AFF}"/>
                </a:ext>
              </a:extLst>
            </p:cNvPr>
            <p:cNvSpPr txBox="1">
              <a:spLocks noChangeArrowheads="1"/>
            </p:cNvSpPr>
            <p:nvPr/>
          </p:nvSpPr>
          <p:spPr bwMode="auto">
            <a:xfrm>
              <a:off x="2200" y="490"/>
              <a:ext cx="1326" cy="247"/>
            </a:xfrm>
            <a:prstGeom prst="rect">
              <a:avLst/>
            </a:prstGeom>
            <a:noFill/>
            <a:ln w="9525" algn="ctr">
              <a:solidFill>
                <a:srgbClr val="FF0000"/>
              </a:solidFill>
              <a:miter lim="800000"/>
              <a:headEnd/>
              <a:tailEnd/>
            </a:ln>
            <a:effectLst/>
          </p:spPr>
          <p:txBody>
            <a:bodyPr lIns="0" rIns="0" anchor="ctr" anchorCtr="1"/>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a:r>
                <a:rPr lang="zh-CN" altLang="en-US" b="1">
                  <a:solidFill>
                    <a:srgbClr val="262626"/>
                  </a:solidFill>
                  <a:latin typeface="Times New Roman" panose="02020603050405020304" pitchFamily="18" charset="0"/>
                  <a:ea typeface="楷体_GB2312"/>
                  <a:cs typeface="楷体_GB2312"/>
                </a:rPr>
                <a:t>产生初始群体</a:t>
              </a:r>
            </a:p>
          </p:txBody>
        </p:sp>
        <p:sp>
          <p:nvSpPr>
            <p:cNvPr id="30725" name="Line 6">
              <a:extLst>
                <a:ext uri="{FF2B5EF4-FFF2-40B4-BE49-F238E27FC236}">
                  <a16:creationId xmlns:a16="http://schemas.microsoft.com/office/drawing/2014/main" id="{4C365D3B-A282-3345-B52A-9B5ADD4AF8AF}"/>
                </a:ext>
              </a:extLst>
            </p:cNvPr>
            <p:cNvSpPr>
              <a:spLocks noChangeShapeType="1"/>
            </p:cNvSpPr>
            <p:nvPr/>
          </p:nvSpPr>
          <p:spPr bwMode="auto">
            <a:xfrm>
              <a:off x="2859" y="751"/>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1" name="Text Box 7">
              <a:extLst>
                <a:ext uri="{FF2B5EF4-FFF2-40B4-BE49-F238E27FC236}">
                  <a16:creationId xmlns:a16="http://schemas.microsoft.com/office/drawing/2014/main" id="{5E14062E-8B39-A54D-9BD4-838D1AFF12A7}"/>
                </a:ext>
              </a:extLst>
            </p:cNvPr>
            <p:cNvSpPr txBox="1">
              <a:spLocks noChangeArrowheads="1"/>
            </p:cNvSpPr>
            <p:nvPr/>
          </p:nvSpPr>
          <p:spPr bwMode="auto">
            <a:xfrm>
              <a:off x="2157" y="890"/>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dirty="0">
                  <a:solidFill>
                    <a:srgbClr val="262626"/>
                  </a:solidFill>
                  <a:latin typeface="Times New Roman" panose="02020603050405020304" pitchFamily="18" charset="0"/>
                  <a:ea typeface="楷体_GB2312"/>
                  <a:cs typeface="楷体_GB2312"/>
                </a:rPr>
                <a:t>是否满足停止准则</a:t>
              </a:r>
            </a:p>
          </p:txBody>
        </p:sp>
        <p:sp>
          <p:nvSpPr>
            <p:cNvPr id="30727" name="Line 8">
              <a:extLst>
                <a:ext uri="{FF2B5EF4-FFF2-40B4-BE49-F238E27FC236}">
                  <a16:creationId xmlns:a16="http://schemas.microsoft.com/office/drawing/2014/main" id="{DB8E75E2-21A1-484D-B897-3CF5373CB98F}"/>
                </a:ext>
              </a:extLst>
            </p:cNvPr>
            <p:cNvSpPr>
              <a:spLocks noChangeShapeType="1"/>
            </p:cNvSpPr>
            <p:nvPr/>
          </p:nvSpPr>
          <p:spPr bwMode="auto">
            <a:xfrm rot="10800000" flipH="1">
              <a:off x="1911" y="1016"/>
              <a:ext cx="227"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3" name="Text Box 10">
              <a:extLst>
                <a:ext uri="{FF2B5EF4-FFF2-40B4-BE49-F238E27FC236}">
                  <a16:creationId xmlns:a16="http://schemas.microsoft.com/office/drawing/2014/main" id="{EE61C9C8-FA45-1F4B-ABCC-BBA71B4EDF48}"/>
                </a:ext>
              </a:extLst>
            </p:cNvPr>
            <p:cNvSpPr txBox="1">
              <a:spLocks noChangeArrowheads="1"/>
            </p:cNvSpPr>
            <p:nvPr/>
          </p:nvSpPr>
          <p:spPr bwMode="auto">
            <a:xfrm>
              <a:off x="1891" y="663"/>
              <a:ext cx="226" cy="250"/>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是</a:t>
              </a:r>
            </a:p>
          </p:txBody>
        </p:sp>
        <p:sp>
          <p:nvSpPr>
            <p:cNvPr id="34" name="Text Box 11">
              <a:extLst>
                <a:ext uri="{FF2B5EF4-FFF2-40B4-BE49-F238E27FC236}">
                  <a16:creationId xmlns:a16="http://schemas.microsoft.com/office/drawing/2014/main" id="{C3115424-1C09-B641-9941-2C929C24150A}"/>
                </a:ext>
              </a:extLst>
            </p:cNvPr>
            <p:cNvSpPr txBox="1">
              <a:spLocks noChangeArrowheads="1"/>
            </p:cNvSpPr>
            <p:nvPr/>
          </p:nvSpPr>
          <p:spPr bwMode="auto">
            <a:xfrm>
              <a:off x="633" y="898"/>
              <a:ext cx="1281"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输出结果并结束</a:t>
              </a:r>
            </a:p>
          </p:txBody>
        </p:sp>
        <p:sp>
          <p:nvSpPr>
            <p:cNvPr id="35" name="Text Box 13">
              <a:extLst>
                <a:ext uri="{FF2B5EF4-FFF2-40B4-BE49-F238E27FC236}">
                  <a16:creationId xmlns:a16="http://schemas.microsoft.com/office/drawing/2014/main" id="{48C0D595-E767-4040-B1DD-67707CDA7969}"/>
                </a:ext>
              </a:extLst>
            </p:cNvPr>
            <p:cNvSpPr txBox="1">
              <a:spLocks noChangeArrowheads="1"/>
            </p:cNvSpPr>
            <p:nvPr/>
          </p:nvSpPr>
          <p:spPr bwMode="auto">
            <a:xfrm>
              <a:off x="2162" y="1422"/>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计算个体适应度值</a:t>
              </a:r>
            </a:p>
          </p:txBody>
        </p:sp>
        <p:sp>
          <p:nvSpPr>
            <p:cNvPr id="36" name="Text Box 14">
              <a:extLst>
                <a:ext uri="{FF2B5EF4-FFF2-40B4-BE49-F238E27FC236}">
                  <a16:creationId xmlns:a16="http://schemas.microsoft.com/office/drawing/2014/main" id="{100C82D1-1A5D-894F-B03E-E30B8B97A5F4}"/>
                </a:ext>
              </a:extLst>
            </p:cNvPr>
            <p:cNvSpPr txBox="1">
              <a:spLocks noChangeArrowheads="1"/>
            </p:cNvSpPr>
            <p:nvPr/>
          </p:nvSpPr>
          <p:spPr bwMode="auto">
            <a:xfrm>
              <a:off x="2141" y="1814"/>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比例选择运算</a:t>
              </a:r>
            </a:p>
          </p:txBody>
        </p:sp>
        <p:sp>
          <p:nvSpPr>
            <p:cNvPr id="37" name="Text Box 15">
              <a:extLst>
                <a:ext uri="{FF2B5EF4-FFF2-40B4-BE49-F238E27FC236}">
                  <a16:creationId xmlns:a16="http://schemas.microsoft.com/office/drawing/2014/main" id="{B0C7DE2A-A43A-0C48-8FDB-882C3628E386}"/>
                </a:ext>
              </a:extLst>
            </p:cNvPr>
            <p:cNvSpPr txBox="1">
              <a:spLocks noChangeArrowheads="1"/>
            </p:cNvSpPr>
            <p:nvPr/>
          </p:nvSpPr>
          <p:spPr bwMode="auto">
            <a:xfrm>
              <a:off x="2138" y="2206"/>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单点交叉运算</a:t>
              </a:r>
            </a:p>
          </p:txBody>
        </p:sp>
        <p:sp>
          <p:nvSpPr>
            <p:cNvPr id="38" name="Text Box 16">
              <a:extLst>
                <a:ext uri="{FF2B5EF4-FFF2-40B4-BE49-F238E27FC236}">
                  <a16:creationId xmlns:a16="http://schemas.microsoft.com/office/drawing/2014/main" id="{1BF53879-3C29-8942-B3D1-F2EAA1531C34}"/>
                </a:ext>
              </a:extLst>
            </p:cNvPr>
            <p:cNvSpPr txBox="1">
              <a:spLocks noChangeArrowheads="1"/>
            </p:cNvSpPr>
            <p:nvPr/>
          </p:nvSpPr>
          <p:spPr bwMode="auto">
            <a:xfrm>
              <a:off x="2133" y="2593"/>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基本位变异运算</a:t>
              </a:r>
            </a:p>
          </p:txBody>
        </p:sp>
        <p:sp>
          <p:nvSpPr>
            <p:cNvPr id="30734" name="Line 17">
              <a:extLst>
                <a:ext uri="{FF2B5EF4-FFF2-40B4-BE49-F238E27FC236}">
                  <a16:creationId xmlns:a16="http://schemas.microsoft.com/office/drawing/2014/main" id="{6865269F-E40D-0A43-98A9-C9CB8A04391B}"/>
                </a:ext>
              </a:extLst>
            </p:cNvPr>
            <p:cNvSpPr>
              <a:spLocks noChangeShapeType="1"/>
            </p:cNvSpPr>
            <p:nvPr/>
          </p:nvSpPr>
          <p:spPr bwMode="auto">
            <a:xfrm>
              <a:off x="2864" y="1149"/>
              <a:ext cx="0" cy="272"/>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0735" name="Line 18">
              <a:extLst>
                <a:ext uri="{FF2B5EF4-FFF2-40B4-BE49-F238E27FC236}">
                  <a16:creationId xmlns:a16="http://schemas.microsoft.com/office/drawing/2014/main" id="{37C8322D-DDB0-4E4D-AB18-C2C4B590D850}"/>
                </a:ext>
              </a:extLst>
            </p:cNvPr>
            <p:cNvSpPr>
              <a:spLocks noChangeShapeType="1"/>
            </p:cNvSpPr>
            <p:nvPr/>
          </p:nvSpPr>
          <p:spPr bwMode="auto">
            <a:xfrm>
              <a:off x="2856" y="1670"/>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0736" name="Line 19">
              <a:extLst>
                <a:ext uri="{FF2B5EF4-FFF2-40B4-BE49-F238E27FC236}">
                  <a16:creationId xmlns:a16="http://schemas.microsoft.com/office/drawing/2014/main" id="{7B2877D5-66CC-E047-B884-6F1BBF1D0CF8}"/>
                </a:ext>
              </a:extLst>
            </p:cNvPr>
            <p:cNvSpPr>
              <a:spLocks noChangeShapeType="1"/>
            </p:cNvSpPr>
            <p:nvPr/>
          </p:nvSpPr>
          <p:spPr bwMode="auto">
            <a:xfrm>
              <a:off x="2851" y="2065"/>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30737" name="Line 20">
              <a:extLst>
                <a:ext uri="{FF2B5EF4-FFF2-40B4-BE49-F238E27FC236}">
                  <a16:creationId xmlns:a16="http://schemas.microsoft.com/office/drawing/2014/main" id="{BDDB5E3B-0E1A-BD4E-8C96-16F94641BB56}"/>
                </a:ext>
              </a:extLst>
            </p:cNvPr>
            <p:cNvSpPr>
              <a:spLocks noChangeShapeType="1"/>
            </p:cNvSpPr>
            <p:nvPr/>
          </p:nvSpPr>
          <p:spPr bwMode="auto">
            <a:xfrm>
              <a:off x="2851" y="2457"/>
              <a:ext cx="0" cy="136"/>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3" name="Text Box 21">
              <a:extLst>
                <a:ext uri="{FF2B5EF4-FFF2-40B4-BE49-F238E27FC236}">
                  <a16:creationId xmlns:a16="http://schemas.microsoft.com/office/drawing/2014/main" id="{4A64FA79-2DE5-FB4F-A560-F5249D4A0EF8}"/>
                </a:ext>
              </a:extLst>
            </p:cNvPr>
            <p:cNvSpPr txBox="1">
              <a:spLocks noChangeArrowheads="1"/>
            </p:cNvSpPr>
            <p:nvPr/>
          </p:nvSpPr>
          <p:spPr bwMode="auto">
            <a:xfrm>
              <a:off x="2609" y="1117"/>
              <a:ext cx="226" cy="250"/>
            </a:xfrm>
            <a:prstGeom prst="rect">
              <a:avLst/>
            </a:prstGeom>
            <a:noFill/>
            <a:ln w="12700" cap="sq">
              <a:noFill/>
              <a:miter lim="800000"/>
              <a:headEnd type="none" w="sm" len="sm"/>
              <a:tailEnd type="none" w="sm" len="sm"/>
            </a:ln>
            <a:effectLst/>
          </p:spPr>
          <p:txBody>
            <a:bodyPr>
              <a:spAutoFit/>
            </a:bodyPr>
            <a:lstStyle/>
            <a:p>
              <a:pPr defTabSz="914400">
                <a:spcBef>
                  <a:spcPct val="50000"/>
                </a:spcBef>
                <a:defRPr/>
              </a:pPr>
              <a:r>
                <a:rPr kumimoji="1" lang="zh-CN" altLang="en-US" sz="2000" b="1" dirty="0">
                  <a:solidFill>
                    <a:schemeClr val="tx2">
                      <a:lumMod val="50000"/>
                    </a:schemeClr>
                  </a:solidFill>
                  <a:latin typeface="Times New Roman" pitchFamily="18" charset="0"/>
                  <a:ea typeface="楷体_GB2312" pitchFamily="49" charset="-122"/>
                </a:rPr>
                <a:t>否</a:t>
              </a:r>
            </a:p>
          </p:txBody>
        </p:sp>
        <p:sp>
          <p:nvSpPr>
            <p:cNvPr id="30739" name="Rectangle 22">
              <a:extLst>
                <a:ext uri="{FF2B5EF4-FFF2-40B4-BE49-F238E27FC236}">
                  <a16:creationId xmlns:a16="http://schemas.microsoft.com/office/drawing/2014/main" id="{05FB06E6-B95A-134C-87B9-FC92837B6158}"/>
                </a:ext>
              </a:extLst>
            </p:cNvPr>
            <p:cNvSpPr>
              <a:spLocks noChangeArrowheads="1"/>
            </p:cNvSpPr>
            <p:nvPr/>
          </p:nvSpPr>
          <p:spPr bwMode="auto">
            <a:xfrm>
              <a:off x="1927" y="1706"/>
              <a:ext cx="1815" cy="1316"/>
            </a:xfrm>
            <a:prstGeom prst="rect">
              <a:avLst/>
            </a:prstGeom>
            <a:noFill/>
            <a:ln w="38100">
              <a:solidFill>
                <a:srgbClr val="FF0000"/>
              </a:solidFill>
              <a:prstDash val="dash"/>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endParaRPr kumimoji="1" lang="zh-CN" altLang="en-US" sz="3200" b="1">
                <a:solidFill>
                  <a:srgbClr val="FFFFFF"/>
                </a:solidFill>
                <a:ea typeface="楷体_GB2312"/>
                <a:cs typeface="楷体_GB2312"/>
              </a:endParaRPr>
            </a:p>
          </p:txBody>
        </p:sp>
        <p:sp>
          <p:nvSpPr>
            <p:cNvPr id="30740" name="Line 23">
              <a:extLst>
                <a:ext uri="{FF2B5EF4-FFF2-40B4-BE49-F238E27FC236}">
                  <a16:creationId xmlns:a16="http://schemas.microsoft.com/office/drawing/2014/main" id="{6FD632AF-C282-A641-856A-BA4AB5FAB484}"/>
                </a:ext>
              </a:extLst>
            </p:cNvPr>
            <p:cNvSpPr>
              <a:spLocks noChangeShapeType="1"/>
            </p:cNvSpPr>
            <p:nvPr/>
          </p:nvSpPr>
          <p:spPr bwMode="auto">
            <a:xfrm>
              <a:off x="2851" y="2848"/>
              <a:ext cx="0" cy="272"/>
            </a:xfrm>
            <a:prstGeom prst="line">
              <a:avLst/>
            </a:prstGeom>
            <a:noFill/>
            <a:ln w="38100" cap="sq">
              <a:solidFill>
                <a:srgbClr val="00B050"/>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en-US"/>
            </a:p>
          </p:txBody>
        </p:sp>
        <p:sp>
          <p:nvSpPr>
            <p:cNvPr id="46" name="Text Box 24">
              <a:extLst>
                <a:ext uri="{FF2B5EF4-FFF2-40B4-BE49-F238E27FC236}">
                  <a16:creationId xmlns:a16="http://schemas.microsoft.com/office/drawing/2014/main" id="{6D397AF7-4912-0248-BC7C-D3D2E7A49815}"/>
                </a:ext>
              </a:extLst>
            </p:cNvPr>
            <p:cNvSpPr txBox="1">
              <a:spLocks noChangeArrowheads="1"/>
            </p:cNvSpPr>
            <p:nvPr/>
          </p:nvSpPr>
          <p:spPr bwMode="auto">
            <a:xfrm>
              <a:off x="2154" y="3113"/>
              <a:ext cx="1406" cy="239"/>
            </a:xfrm>
            <a:prstGeom prst="rect">
              <a:avLst/>
            </a:prstGeom>
            <a:noFill/>
            <a:ln w="12700" cap="sq">
              <a:solidFill>
                <a:srgbClr val="FF4568"/>
              </a:solidFill>
              <a:miter lim="800000"/>
              <a:headEnd type="none" w="sm" len="sm"/>
              <a:tailEnd type="none" w="sm" len="sm"/>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spcBef>
                  <a:spcPct val="50000"/>
                </a:spcBef>
              </a:pPr>
              <a:r>
                <a:rPr kumimoji="1" lang="zh-CN" altLang="en-US" b="1">
                  <a:solidFill>
                    <a:srgbClr val="262626"/>
                  </a:solidFill>
                  <a:latin typeface="Times New Roman" panose="02020603050405020304" pitchFamily="18" charset="0"/>
                  <a:ea typeface="楷体_GB2312"/>
                  <a:cs typeface="楷体_GB2312"/>
                </a:rPr>
                <a:t>产生新一代群体</a:t>
              </a:r>
            </a:p>
          </p:txBody>
        </p:sp>
        <p:sp>
          <p:nvSpPr>
            <p:cNvPr id="30742" name="Line 25">
              <a:extLst>
                <a:ext uri="{FF2B5EF4-FFF2-40B4-BE49-F238E27FC236}">
                  <a16:creationId xmlns:a16="http://schemas.microsoft.com/office/drawing/2014/main" id="{251A48FA-AD13-7645-B021-2FAA0C9E6CAD}"/>
                </a:ext>
              </a:extLst>
            </p:cNvPr>
            <p:cNvSpPr>
              <a:spLocks noChangeShapeType="1"/>
            </p:cNvSpPr>
            <p:nvPr/>
          </p:nvSpPr>
          <p:spPr bwMode="auto">
            <a:xfrm rot="10800000" flipH="1">
              <a:off x="3583" y="3239"/>
              <a:ext cx="431" cy="0"/>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0743" name="Line 26">
              <a:extLst>
                <a:ext uri="{FF2B5EF4-FFF2-40B4-BE49-F238E27FC236}">
                  <a16:creationId xmlns:a16="http://schemas.microsoft.com/office/drawing/2014/main" id="{2DB3383B-706B-404D-9283-35047A183B81}"/>
                </a:ext>
              </a:extLst>
            </p:cNvPr>
            <p:cNvSpPr>
              <a:spLocks noChangeShapeType="1"/>
            </p:cNvSpPr>
            <p:nvPr/>
          </p:nvSpPr>
          <p:spPr bwMode="auto">
            <a:xfrm rot="10800000" flipH="1">
              <a:off x="3558" y="1010"/>
              <a:ext cx="453" cy="0"/>
            </a:xfrm>
            <a:prstGeom prst="line">
              <a:avLst/>
            </a:prstGeom>
            <a:noFill/>
            <a:ln w="38100" cap="sq">
              <a:solidFill>
                <a:srgbClr val="00B050"/>
              </a:solidFill>
              <a:round/>
              <a:headEnd type="triangl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30744" name="Line 27">
              <a:extLst>
                <a:ext uri="{FF2B5EF4-FFF2-40B4-BE49-F238E27FC236}">
                  <a16:creationId xmlns:a16="http://schemas.microsoft.com/office/drawing/2014/main" id="{E85BEFEA-958A-BB4F-84E6-564EB38474B4}"/>
                </a:ext>
              </a:extLst>
            </p:cNvPr>
            <p:cNvSpPr>
              <a:spLocks noChangeShapeType="1"/>
            </p:cNvSpPr>
            <p:nvPr/>
          </p:nvSpPr>
          <p:spPr bwMode="auto">
            <a:xfrm>
              <a:off x="4014" y="1026"/>
              <a:ext cx="0" cy="2199"/>
            </a:xfrm>
            <a:prstGeom prst="line">
              <a:avLst/>
            </a:prstGeom>
            <a:noFill/>
            <a:ln w="38100" cap="sq">
              <a:solidFill>
                <a:srgbClr val="00B050"/>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en-US"/>
            </a:p>
          </p:txBody>
        </p:sp>
        <p:sp>
          <p:nvSpPr>
            <p:cNvPr id="50" name="AutoShape 28">
              <a:extLst>
                <a:ext uri="{FF2B5EF4-FFF2-40B4-BE49-F238E27FC236}">
                  <a16:creationId xmlns:a16="http://schemas.microsoft.com/office/drawing/2014/main" id="{FAB43C71-9943-3D49-9C1F-6BE86FBF013C}"/>
                </a:ext>
              </a:extLst>
            </p:cNvPr>
            <p:cNvSpPr>
              <a:spLocks noChangeArrowheads="1"/>
            </p:cNvSpPr>
            <p:nvPr/>
          </p:nvSpPr>
          <p:spPr bwMode="auto">
            <a:xfrm>
              <a:off x="-136" y="1749"/>
              <a:ext cx="1658" cy="600"/>
            </a:xfrm>
            <a:prstGeom prst="wedgeRoundRectCallout">
              <a:avLst>
                <a:gd name="adj1" fmla="val 83222"/>
                <a:gd name="adj2" fmla="val 98579"/>
                <a:gd name="adj3" fmla="val 16667"/>
              </a:avLst>
            </a:prstGeom>
            <a:solidFill>
              <a:srgbClr val="00CCCC"/>
            </a:solidFill>
            <a:ln w="12700" cap="sq">
              <a:solidFill>
                <a:srgbClr val="FFFFFF"/>
              </a:solidFill>
              <a:miter lim="800000"/>
              <a:headEnd type="none" w="sm" len="sm"/>
              <a:tailEnd type="none" w="sm" len="sm"/>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defTabSz="914400" eaLnBrk="1" hangingPunct="1"/>
              <a:r>
                <a:rPr kumimoji="1" lang="zh-CN" altLang="en-US" sz="2400" b="1">
                  <a:solidFill>
                    <a:srgbClr val="262626"/>
                  </a:solidFill>
                  <a:ea typeface="楷体_GB2312"/>
                  <a:cs typeface="楷体_GB2312"/>
                </a:rPr>
                <a:t>执行</a:t>
              </a:r>
              <a:r>
                <a:rPr kumimoji="1" lang="en-US" altLang="zh-CN" sz="2400" b="1">
                  <a:solidFill>
                    <a:srgbClr val="262626"/>
                  </a:solidFill>
                  <a:latin typeface="Times New Roman" panose="02020603050405020304" pitchFamily="18" charset="0"/>
                  <a:ea typeface="楷体_GB2312"/>
                  <a:cs typeface="Times New Roman" panose="02020603050405020304" pitchFamily="18" charset="0"/>
                </a:rPr>
                <a:t>M / 2</a:t>
              </a:r>
              <a:r>
                <a:rPr kumimoji="1" lang="zh-CN" altLang="en-US" sz="2400" b="1">
                  <a:solidFill>
                    <a:srgbClr val="262626"/>
                  </a:solidFill>
                  <a:ea typeface="楷体_GB2312"/>
                  <a:cs typeface="楷体_GB2312"/>
                </a:rPr>
                <a:t>次产生</a:t>
              </a:r>
              <a:r>
                <a:rPr kumimoji="1" lang="en-US" altLang="zh-CN" sz="2400" b="1">
                  <a:solidFill>
                    <a:srgbClr val="262626"/>
                  </a:solidFill>
                  <a:latin typeface="Times New Roman" panose="02020603050405020304" pitchFamily="18" charset="0"/>
                  <a:ea typeface="楷体_GB2312"/>
                  <a:cs typeface="楷体_GB2312"/>
                </a:rPr>
                <a:t>M</a:t>
              </a:r>
              <a:r>
                <a:rPr kumimoji="1" lang="zh-CN" altLang="en-US" sz="2400" b="1">
                  <a:solidFill>
                    <a:srgbClr val="262626"/>
                  </a:solidFill>
                  <a:ea typeface="楷体_GB2312"/>
                  <a:cs typeface="楷体_GB2312"/>
                </a:rPr>
                <a:t>个新个体</a:t>
              </a:r>
            </a:p>
          </p:txBody>
        </p:sp>
      </p:grpSp>
      <p:sp>
        <p:nvSpPr>
          <p:cNvPr id="26" name="Rectangle 2">
            <a:extLst>
              <a:ext uri="{FF2B5EF4-FFF2-40B4-BE49-F238E27FC236}">
                <a16:creationId xmlns:a16="http://schemas.microsoft.com/office/drawing/2014/main" id="{DE58087C-9E9A-B648-B66E-6FA660ECA4F1}"/>
              </a:ext>
            </a:extLst>
          </p:cNvPr>
          <p:cNvSpPr txBox="1">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pitchFamily="34" charset="0"/>
                <a:ea typeface="宋体" pitchFamily="2" charset="-122"/>
              </a:defRPr>
            </a:lvl2pPr>
            <a:lvl3pPr indent="176213" algn="l" rtl="0" eaLnBrk="0" fontAlgn="base" hangingPunct="0">
              <a:spcBef>
                <a:spcPct val="0"/>
              </a:spcBef>
              <a:spcAft>
                <a:spcPct val="0"/>
              </a:spcAft>
              <a:defRPr sz="3800" b="1">
                <a:solidFill>
                  <a:schemeClr val="bg1"/>
                </a:solidFill>
                <a:latin typeface="Arial" pitchFamily="34" charset="0"/>
                <a:ea typeface="宋体" pitchFamily="2" charset="-122"/>
              </a:defRPr>
            </a:lvl3pPr>
            <a:lvl4pPr indent="176213" algn="l" rtl="0" eaLnBrk="0" fontAlgn="base" hangingPunct="0">
              <a:spcBef>
                <a:spcPct val="0"/>
              </a:spcBef>
              <a:spcAft>
                <a:spcPct val="0"/>
              </a:spcAft>
              <a:defRPr sz="3800" b="1">
                <a:solidFill>
                  <a:schemeClr val="bg1"/>
                </a:solidFill>
                <a:latin typeface="Arial" pitchFamily="34" charset="0"/>
                <a:ea typeface="宋体" pitchFamily="2" charset="-122"/>
              </a:defRPr>
            </a:lvl4pPr>
            <a:lvl5pPr indent="176213" algn="l" rtl="0" eaLnBrk="0" fontAlgn="base" hangingPunct="0">
              <a:spcBef>
                <a:spcPct val="0"/>
              </a:spcBef>
              <a:spcAft>
                <a:spcPct val="0"/>
              </a:spcAft>
              <a:defRPr sz="3800" b="1">
                <a:solidFill>
                  <a:schemeClr val="bg1"/>
                </a:solidFill>
                <a:latin typeface="Arial" pitchFamily="34" charset="0"/>
                <a:ea typeface="宋体" pitchFamily="2" charset="-122"/>
              </a:defRPr>
            </a:lvl5pPr>
            <a:lvl6pPr marL="457200" indent="176213" algn="l" rtl="0" fontAlgn="base">
              <a:spcBef>
                <a:spcPct val="0"/>
              </a:spcBef>
              <a:spcAft>
                <a:spcPct val="0"/>
              </a:spcAft>
              <a:defRPr sz="3800" b="1">
                <a:solidFill>
                  <a:schemeClr val="bg1"/>
                </a:solidFill>
                <a:latin typeface="Arial" pitchFamily="34" charset="0"/>
                <a:ea typeface="宋体" pitchFamily="2" charset="-122"/>
              </a:defRPr>
            </a:lvl6pPr>
            <a:lvl7pPr marL="914400" indent="176213" algn="l" rtl="0" fontAlgn="base">
              <a:spcBef>
                <a:spcPct val="0"/>
              </a:spcBef>
              <a:spcAft>
                <a:spcPct val="0"/>
              </a:spcAft>
              <a:defRPr sz="3800" b="1">
                <a:solidFill>
                  <a:schemeClr val="bg1"/>
                </a:solidFill>
                <a:latin typeface="Arial" pitchFamily="34" charset="0"/>
                <a:ea typeface="宋体" pitchFamily="2" charset="-122"/>
              </a:defRPr>
            </a:lvl7pPr>
            <a:lvl8pPr marL="1371600" indent="176213" algn="l" rtl="0" fontAlgn="base">
              <a:spcBef>
                <a:spcPct val="0"/>
              </a:spcBef>
              <a:spcAft>
                <a:spcPct val="0"/>
              </a:spcAft>
              <a:defRPr sz="3800" b="1">
                <a:solidFill>
                  <a:schemeClr val="bg1"/>
                </a:solidFill>
                <a:latin typeface="Arial" pitchFamily="34" charset="0"/>
                <a:ea typeface="宋体" pitchFamily="2" charset="-122"/>
              </a:defRPr>
            </a:lvl8pPr>
            <a:lvl9pPr marL="1828800" indent="176213" algn="l" rtl="0" fontAlgn="base">
              <a:spcBef>
                <a:spcPct val="0"/>
              </a:spcBef>
              <a:spcAft>
                <a:spcPct val="0"/>
              </a:spcAft>
              <a:defRPr sz="3800" b="1">
                <a:solidFill>
                  <a:schemeClr val="bg1"/>
                </a:solidFill>
                <a:latin typeface="Arial" pitchFamily="34" charset="0"/>
                <a:ea typeface="宋体" pitchFamily="2" charset="-122"/>
              </a:defRPr>
            </a:lvl9pPr>
          </a:lstStyle>
          <a:p>
            <a:pPr eaLnBrk="1" hangingPunct="1"/>
            <a:r>
              <a:rPr lang="en-US" altLang="zh-CN" sz="3600" b="0" kern="0">
                <a:latin typeface="Times New Roman" panose="02020603050405020304" pitchFamily="18" charset="0"/>
                <a:ea typeface="黑体" panose="02010609060101010101" pitchFamily="49" charset="-122"/>
              </a:rPr>
              <a:t>6.2.9  </a:t>
            </a:r>
            <a:r>
              <a:rPr lang="zh-CN" altLang="en-US" sz="3600" b="0" kern="0">
                <a:latin typeface="Times New Roman" panose="02020603050405020304" pitchFamily="18" charset="0"/>
                <a:ea typeface="黑体" panose="02010609060101010101" pitchFamily="49" charset="-122"/>
              </a:rPr>
              <a:t>遗传算法的一般步骤</a:t>
            </a:r>
          </a:p>
        </p:txBody>
      </p:sp>
    </p:spTree>
    <p:custDataLst>
      <p:tags r:id="rId1"/>
    </p:custDataLst>
    <p:extLst>
      <p:ext uri="{BB962C8B-B14F-4D97-AF65-F5344CB8AC3E}">
        <p14:creationId xmlns:p14="http://schemas.microsoft.com/office/powerpoint/2010/main" val="3623051438"/>
      </p:ext>
    </p:extLst>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2">
            <a:extLst>
              <a:ext uri="{FF2B5EF4-FFF2-40B4-BE49-F238E27FC236}">
                <a16:creationId xmlns:a16="http://schemas.microsoft.com/office/drawing/2014/main" id="{DA1D4B14-EADA-C64A-821C-EB5C274AA3D4}"/>
              </a:ext>
            </a:extLst>
          </p:cNvPr>
          <p:cNvSpPr>
            <a:spLocks noChangeArrowheads="1"/>
          </p:cNvSpPr>
          <p:nvPr/>
        </p:nvSpPr>
        <p:spPr bwMode="auto">
          <a:xfrm>
            <a:off x="251520" y="1085850"/>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遗传算法参数</a:t>
            </a:r>
          </a:p>
        </p:txBody>
      </p:sp>
      <p:sp>
        <p:nvSpPr>
          <p:cNvPr id="5" name="Rectangle 3">
            <a:extLst>
              <a:ext uri="{FF2B5EF4-FFF2-40B4-BE49-F238E27FC236}">
                <a16:creationId xmlns:a16="http://schemas.microsoft.com/office/drawing/2014/main" id="{139C62E1-0659-674B-BFA4-91E558BF839B}"/>
              </a:ext>
            </a:extLst>
          </p:cNvPr>
          <p:cNvSpPr txBox="1">
            <a:spLocks noChangeArrowheads="1"/>
          </p:cNvSpPr>
          <p:nvPr/>
        </p:nvSpPr>
        <p:spPr bwMode="auto">
          <a:xfrm>
            <a:off x="998538" y="1714500"/>
            <a:ext cx="7235825" cy="4057650"/>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20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1</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M </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种群规模 </a:t>
            </a:r>
          </a:p>
          <a:p>
            <a:pPr defTabSz="914400" eaLnBrk="1" hangingPunct="1">
              <a:lnSpc>
                <a:spcPct val="20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2</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P</a:t>
            </a:r>
            <a:r>
              <a:rPr kumimoji="1" lang="en-US" altLang="zh-CN" sz="3200" b="1" baseline="-25000">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c  </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交叉概率 </a:t>
            </a:r>
          </a:p>
          <a:p>
            <a:pPr defTabSz="914400" eaLnBrk="1" hangingPunct="1">
              <a:lnSpc>
                <a:spcPct val="20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3</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P</a:t>
            </a:r>
            <a:r>
              <a:rPr kumimoji="1" lang="en-US" altLang="zh-CN" sz="3200" b="1" baseline="-25000">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m </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变异概率</a:t>
            </a:r>
            <a:endPar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endParaRPr>
          </a:p>
          <a:p>
            <a:pPr defTabSz="914400" eaLnBrk="1" hangingPunct="1">
              <a:lnSpc>
                <a:spcPct val="200000"/>
              </a:lnSpc>
              <a:buClr>
                <a:srgbClr val="FFFF00"/>
              </a:buClr>
              <a:buSzPct val="75000"/>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4</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a:t>
            </a:r>
            <a:r>
              <a:rPr kumimoji="1" lang="en-US" altLang="zh-CN"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T  </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终止进化代数（</a:t>
            </a:r>
            <a:r>
              <a:rPr kumimoji="1" lang="zh-CN" altLang="en-US" sz="3200" b="1">
                <a:solidFill>
                  <a:srgbClr val="FF0000"/>
                </a:solidFill>
                <a:effectLst>
                  <a:outerShdw blurRad="38100" dist="38100" dir="2700000" algn="tl">
                    <a:srgbClr val="C0C0C0"/>
                  </a:outerShdw>
                </a:effectLst>
                <a:latin typeface="Times New Roman" panose="02020603050405020304" pitchFamily="18" charset="0"/>
                <a:ea typeface="楷体_GB2312"/>
                <a:cs typeface="楷体_GB2312"/>
              </a:rPr>
              <a:t>停止规则</a:t>
            </a: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a:t>
            </a:r>
          </a:p>
          <a:p>
            <a:pPr defTabSz="914400" eaLnBrk="1" hangingPunct="1">
              <a:lnSpc>
                <a:spcPct val="150000"/>
              </a:lnSpc>
              <a:buClr>
                <a:srgbClr val="FFFF00"/>
              </a:buClr>
              <a:buSzPct val="75000"/>
              <a:buFont typeface="Wingdings" pitchFamily="2" charset="2"/>
              <a:buNone/>
            </a:pPr>
            <a:r>
              <a:rPr kumimoji="1" lang="zh-CN" altLang="en-US" sz="3200" b="1">
                <a:solidFill>
                  <a:srgbClr val="262626"/>
                </a:solidFill>
                <a:effectLst>
                  <a:outerShdw blurRad="38100" dist="38100" dir="2700000" algn="tl">
                    <a:srgbClr val="C0C0C0"/>
                  </a:outerShdw>
                </a:effectLst>
                <a:latin typeface="Times New Roman" panose="02020603050405020304" pitchFamily="18" charset="0"/>
                <a:ea typeface="楷体_GB2312"/>
                <a:cs typeface="楷体_GB2312"/>
              </a:rPr>
              <a:t> </a:t>
            </a:r>
          </a:p>
        </p:txBody>
      </p:sp>
      <p:sp>
        <p:nvSpPr>
          <p:cNvPr id="4" name="Rectangle 2">
            <a:extLst>
              <a:ext uri="{FF2B5EF4-FFF2-40B4-BE49-F238E27FC236}">
                <a16:creationId xmlns:a16="http://schemas.microsoft.com/office/drawing/2014/main" id="{7576A1CF-A1E2-D940-A5D8-7C1ACA6E1E4A}"/>
              </a:ext>
            </a:extLst>
          </p:cNvPr>
          <p:cNvSpPr txBox="1">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indent="176213" algn="l" rtl="0" eaLnBrk="0" fontAlgn="base" hangingPunct="0">
              <a:spcBef>
                <a:spcPct val="0"/>
              </a:spcBef>
              <a:spcAft>
                <a:spcPct val="0"/>
              </a:spcAft>
              <a:defRPr sz="3800" b="1">
                <a:solidFill>
                  <a:schemeClr val="bg1"/>
                </a:solidFill>
                <a:latin typeface="+mj-lt"/>
                <a:ea typeface="+mj-ea"/>
                <a:cs typeface="+mj-cs"/>
              </a:defRPr>
            </a:lvl1pPr>
            <a:lvl2pPr indent="176213" algn="l" rtl="0" eaLnBrk="0" fontAlgn="base" hangingPunct="0">
              <a:spcBef>
                <a:spcPct val="0"/>
              </a:spcBef>
              <a:spcAft>
                <a:spcPct val="0"/>
              </a:spcAft>
              <a:defRPr sz="3800" b="1">
                <a:solidFill>
                  <a:schemeClr val="bg1"/>
                </a:solidFill>
                <a:latin typeface="Arial" pitchFamily="34" charset="0"/>
                <a:ea typeface="宋体" pitchFamily="2" charset="-122"/>
              </a:defRPr>
            </a:lvl2pPr>
            <a:lvl3pPr indent="176213" algn="l" rtl="0" eaLnBrk="0" fontAlgn="base" hangingPunct="0">
              <a:spcBef>
                <a:spcPct val="0"/>
              </a:spcBef>
              <a:spcAft>
                <a:spcPct val="0"/>
              </a:spcAft>
              <a:defRPr sz="3800" b="1">
                <a:solidFill>
                  <a:schemeClr val="bg1"/>
                </a:solidFill>
                <a:latin typeface="Arial" pitchFamily="34" charset="0"/>
                <a:ea typeface="宋体" pitchFamily="2" charset="-122"/>
              </a:defRPr>
            </a:lvl3pPr>
            <a:lvl4pPr indent="176213" algn="l" rtl="0" eaLnBrk="0" fontAlgn="base" hangingPunct="0">
              <a:spcBef>
                <a:spcPct val="0"/>
              </a:spcBef>
              <a:spcAft>
                <a:spcPct val="0"/>
              </a:spcAft>
              <a:defRPr sz="3800" b="1">
                <a:solidFill>
                  <a:schemeClr val="bg1"/>
                </a:solidFill>
                <a:latin typeface="Arial" pitchFamily="34" charset="0"/>
                <a:ea typeface="宋体" pitchFamily="2" charset="-122"/>
              </a:defRPr>
            </a:lvl4pPr>
            <a:lvl5pPr indent="176213" algn="l" rtl="0" eaLnBrk="0" fontAlgn="base" hangingPunct="0">
              <a:spcBef>
                <a:spcPct val="0"/>
              </a:spcBef>
              <a:spcAft>
                <a:spcPct val="0"/>
              </a:spcAft>
              <a:defRPr sz="3800" b="1">
                <a:solidFill>
                  <a:schemeClr val="bg1"/>
                </a:solidFill>
                <a:latin typeface="Arial" pitchFamily="34" charset="0"/>
                <a:ea typeface="宋体" pitchFamily="2" charset="-122"/>
              </a:defRPr>
            </a:lvl5pPr>
            <a:lvl6pPr marL="457200" indent="176213" algn="l" rtl="0" fontAlgn="base">
              <a:spcBef>
                <a:spcPct val="0"/>
              </a:spcBef>
              <a:spcAft>
                <a:spcPct val="0"/>
              </a:spcAft>
              <a:defRPr sz="3800" b="1">
                <a:solidFill>
                  <a:schemeClr val="bg1"/>
                </a:solidFill>
                <a:latin typeface="Arial" pitchFamily="34" charset="0"/>
                <a:ea typeface="宋体" pitchFamily="2" charset="-122"/>
              </a:defRPr>
            </a:lvl6pPr>
            <a:lvl7pPr marL="914400" indent="176213" algn="l" rtl="0" fontAlgn="base">
              <a:spcBef>
                <a:spcPct val="0"/>
              </a:spcBef>
              <a:spcAft>
                <a:spcPct val="0"/>
              </a:spcAft>
              <a:defRPr sz="3800" b="1">
                <a:solidFill>
                  <a:schemeClr val="bg1"/>
                </a:solidFill>
                <a:latin typeface="Arial" pitchFamily="34" charset="0"/>
                <a:ea typeface="宋体" pitchFamily="2" charset="-122"/>
              </a:defRPr>
            </a:lvl7pPr>
            <a:lvl8pPr marL="1371600" indent="176213" algn="l" rtl="0" fontAlgn="base">
              <a:spcBef>
                <a:spcPct val="0"/>
              </a:spcBef>
              <a:spcAft>
                <a:spcPct val="0"/>
              </a:spcAft>
              <a:defRPr sz="3800" b="1">
                <a:solidFill>
                  <a:schemeClr val="bg1"/>
                </a:solidFill>
                <a:latin typeface="Arial" pitchFamily="34" charset="0"/>
                <a:ea typeface="宋体" pitchFamily="2" charset="-122"/>
              </a:defRPr>
            </a:lvl8pPr>
            <a:lvl9pPr marL="1828800" indent="176213" algn="l" rtl="0" fontAlgn="base">
              <a:spcBef>
                <a:spcPct val="0"/>
              </a:spcBef>
              <a:spcAft>
                <a:spcPct val="0"/>
              </a:spcAft>
              <a:defRPr sz="3800" b="1">
                <a:solidFill>
                  <a:schemeClr val="bg1"/>
                </a:solidFill>
                <a:latin typeface="Arial" pitchFamily="34" charset="0"/>
                <a:ea typeface="宋体" pitchFamily="2" charset="-122"/>
              </a:defRPr>
            </a:lvl9pPr>
          </a:lstStyle>
          <a:p>
            <a:pPr eaLnBrk="1" hangingPunct="1"/>
            <a:r>
              <a:rPr lang="en-US" altLang="zh-CN" sz="3600" b="0" kern="0">
                <a:latin typeface="Times New Roman" panose="02020603050405020304" pitchFamily="18" charset="0"/>
                <a:ea typeface="黑体" panose="02010609060101010101" pitchFamily="49" charset="-122"/>
              </a:rPr>
              <a:t>6.2.9  </a:t>
            </a:r>
            <a:r>
              <a:rPr lang="zh-CN" altLang="en-US" sz="3600" b="0" kern="0">
                <a:latin typeface="Times New Roman" panose="02020603050405020304" pitchFamily="18" charset="0"/>
                <a:ea typeface="黑体" panose="02010609060101010101" pitchFamily="49" charset="-122"/>
              </a:rPr>
              <a:t>遗传算法的一般步骤</a:t>
            </a:r>
          </a:p>
        </p:txBody>
      </p:sp>
    </p:spTree>
    <p:custDataLst>
      <p:tags r:id="rId1"/>
    </p:custDataLst>
    <p:extLst>
      <p:ext uri="{BB962C8B-B14F-4D97-AF65-F5344CB8AC3E}">
        <p14:creationId xmlns:p14="http://schemas.microsoft.com/office/powerpoint/2010/main" val="2750179108"/>
      </p:ext>
    </p:extLst>
  </p:cSld>
  <p:clrMapOvr>
    <a:masterClrMapping/>
  </p:clrMapOvr>
  <p:transition>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1">
            <a:extLst>
              <a:ext uri="{FF2B5EF4-FFF2-40B4-BE49-F238E27FC236}">
                <a16:creationId xmlns:a16="http://schemas.microsoft.com/office/drawing/2014/main" id="{0B2D66FC-FB49-1942-BF99-99DE5D22E5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A9EF3FA-D6A4-DF4B-9848-018AA5F9A78A}" type="slidenum">
              <a:rPr lang="ja-JP" altLang="en-US" sz="1800">
                <a:solidFill>
                  <a:srgbClr val="A50021"/>
                </a:solidFill>
                <a:ea typeface="MS PGothic" panose="020B0600070205080204" pitchFamily="34" charset="-128"/>
              </a:rPr>
              <a:pPr algn="r">
                <a:lnSpc>
                  <a:spcPct val="100000"/>
                </a:lnSpc>
                <a:spcBef>
                  <a:spcPct val="0"/>
                </a:spcBef>
                <a:buClrTx/>
                <a:buFontTx/>
                <a:buNone/>
              </a:pPr>
              <a:t>47</a:t>
            </a:fld>
            <a:endParaRPr lang="en-US" altLang="ja-JP" sz="1800">
              <a:solidFill>
                <a:srgbClr val="A50021"/>
              </a:solidFill>
              <a:ea typeface="MS PGothic" panose="020B0600070205080204" pitchFamily="34" charset="-128"/>
            </a:endParaRPr>
          </a:p>
        </p:txBody>
      </p:sp>
      <p:sp>
        <p:nvSpPr>
          <p:cNvPr id="52227" name="Rectangle 2">
            <a:extLst>
              <a:ext uri="{FF2B5EF4-FFF2-40B4-BE49-F238E27FC236}">
                <a16:creationId xmlns:a16="http://schemas.microsoft.com/office/drawing/2014/main" id="{111E0E46-55FC-5344-AC0F-97BF3067ACD1}"/>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2228" name="Rectangle 3">
            <a:extLst>
              <a:ext uri="{FF2B5EF4-FFF2-40B4-BE49-F238E27FC236}">
                <a16:creationId xmlns:a16="http://schemas.microsoft.com/office/drawing/2014/main" id="{4E2AEDD7-95BF-FF41-A45F-9E3E1B5AF6A2}"/>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2229" name="Text Box 5">
            <a:extLst>
              <a:ext uri="{FF2B5EF4-FFF2-40B4-BE49-F238E27FC236}">
                <a16:creationId xmlns:a16="http://schemas.microsoft.com/office/drawing/2014/main" id="{5FA08F2B-497E-454A-93B7-B409039E0435}"/>
              </a:ext>
            </a:extLst>
          </p:cNvPr>
          <p:cNvSpPr txBox="1">
            <a:spLocks noChangeArrowheads="1"/>
          </p:cNvSpPr>
          <p:nvPr/>
        </p:nvSpPr>
        <p:spPr bwMode="auto">
          <a:xfrm>
            <a:off x="76200" y="838200"/>
            <a:ext cx="8672513"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1</a:t>
            </a:r>
            <a:r>
              <a:rPr lang="zh-CN" altLang="en-US" sz="2600">
                <a:latin typeface="Times New Roman" panose="02020603050405020304" pitchFamily="18" charset="0"/>
              </a:rPr>
              <a:t>）使用随机方法或者其它方法，产生一个有</a:t>
            </a:r>
            <a:r>
              <a:rPr lang="en-US" altLang="zh-CN" sz="2600" i="1">
                <a:latin typeface="Times New Roman" panose="02020603050405020304" pitchFamily="18" charset="0"/>
                <a:cs typeface="Times New Roman" panose="02020603050405020304" pitchFamily="18" charset="0"/>
              </a:rPr>
              <a:t>N</a:t>
            </a:r>
            <a:r>
              <a:rPr lang="zh-CN" altLang="en-US" sz="2600">
                <a:latin typeface="Times New Roman" panose="02020603050405020304" pitchFamily="18" charset="0"/>
              </a:rPr>
              <a:t>个染色 体的初始群体  </a:t>
            </a:r>
            <a:r>
              <a:rPr lang="en-US" altLang="zh-CN" sz="2600" i="1">
                <a:latin typeface="Times New Roman" panose="02020603050405020304" pitchFamily="18" charset="0"/>
                <a:cs typeface="Times New Roman" panose="02020603050405020304" pitchFamily="18" charset="0"/>
              </a:rPr>
              <a:t>pop(1)</a:t>
            </a:r>
            <a:r>
              <a:rPr lang="zh-CN" altLang="en-US" sz="2600">
                <a:latin typeface="Times New Roman" panose="02020603050405020304" pitchFamily="18" charset="0"/>
              </a:rPr>
              <a:t>，          ；</a:t>
            </a:r>
            <a:r>
              <a:rPr lang="zh-CN" altLang="en-US" sz="2400">
                <a:latin typeface="Times New Roman" panose="02020603050405020304" pitchFamily="18" charset="0"/>
              </a:rPr>
              <a:t> </a:t>
            </a:r>
          </a:p>
        </p:txBody>
      </p:sp>
      <p:graphicFrame>
        <p:nvGraphicFramePr>
          <p:cNvPr id="52230" name="Object 6">
            <a:extLst>
              <a:ext uri="{FF2B5EF4-FFF2-40B4-BE49-F238E27FC236}">
                <a16:creationId xmlns:a16="http://schemas.microsoft.com/office/drawing/2014/main" id="{4ABA57AA-5571-F34D-AA29-AC44D7153483}"/>
              </a:ext>
            </a:extLst>
          </p:cNvPr>
          <p:cNvGraphicFramePr>
            <a:graphicFrameLocks noChangeAspect="1"/>
          </p:cNvGraphicFramePr>
          <p:nvPr/>
        </p:nvGraphicFramePr>
        <p:xfrm>
          <a:off x="3708400" y="1425575"/>
          <a:ext cx="795338" cy="430213"/>
        </p:xfrm>
        <a:graphic>
          <a:graphicData uri="http://schemas.openxmlformats.org/presentationml/2006/ole">
            <mc:AlternateContent xmlns:mc="http://schemas.openxmlformats.org/markup-compatibility/2006">
              <mc:Choice xmlns:v="urn:schemas-microsoft-com:vml" Requires="v">
                <p:oleObj spid="_x0000_s52284" name="Equation" r:id="rId3" imgW="7315200" imgH="4102100" progId="Equation.3">
                  <p:embed/>
                </p:oleObj>
              </mc:Choice>
              <mc:Fallback>
                <p:oleObj name="Equation" r:id="rId3" imgW="7315200" imgH="4102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425575"/>
                        <a:ext cx="795338"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Rectangle 9">
            <a:extLst>
              <a:ext uri="{FF2B5EF4-FFF2-40B4-BE49-F238E27FC236}">
                <a16:creationId xmlns:a16="http://schemas.microsoft.com/office/drawing/2014/main" id="{25795875-4429-F44D-A325-43077B822B88}"/>
              </a:ext>
            </a:extLst>
          </p:cNvPr>
          <p:cNvSpPr>
            <a:spLocks noChangeArrowheads="1"/>
          </p:cNvSpPr>
          <p:nvPr/>
        </p:nvSpPr>
        <p:spPr bwMode="auto">
          <a:xfrm>
            <a:off x="394335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52232" name="Group 17">
            <a:extLst>
              <a:ext uri="{FF2B5EF4-FFF2-40B4-BE49-F238E27FC236}">
                <a16:creationId xmlns:a16="http://schemas.microsoft.com/office/drawing/2014/main" id="{F335188F-E353-7C4C-8D72-1E47D88ABE88}"/>
              </a:ext>
            </a:extLst>
          </p:cNvPr>
          <p:cNvGrpSpPr>
            <a:grpSpLocks/>
          </p:cNvGrpSpPr>
          <p:nvPr/>
        </p:nvGrpSpPr>
        <p:grpSpPr bwMode="auto">
          <a:xfrm>
            <a:off x="107950" y="2019300"/>
            <a:ext cx="13263563" cy="1257300"/>
            <a:chOff x="48" y="1248"/>
            <a:chExt cx="8355" cy="792"/>
          </a:xfrm>
        </p:grpSpPr>
        <p:sp>
          <p:nvSpPr>
            <p:cNvPr id="52237" name="Text Box 7">
              <a:extLst>
                <a:ext uri="{FF2B5EF4-FFF2-40B4-BE49-F238E27FC236}">
                  <a16:creationId xmlns:a16="http://schemas.microsoft.com/office/drawing/2014/main" id="{D4308075-E781-754E-893F-38DA19D71030}"/>
                </a:ext>
              </a:extLst>
            </p:cNvPr>
            <p:cNvSpPr txBox="1">
              <a:spLocks noChangeArrowheads="1"/>
            </p:cNvSpPr>
            <p:nvPr/>
          </p:nvSpPr>
          <p:spPr bwMode="auto">
            <a:xfrm>
              <a:off x="48" y="1248"/>
              <a:ext cx="5280" cy="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2</a:t>
              </a:r>
              <a:r>
                <a:rPr lang="zh-CN" altLang="en-US" sz="2600">
                  <a:latin typeface="Times New Roman" panose="02020603050405020304" pitchFamily="18" charset="0"/>
                </a:rPr>
                <a:t>）对群体中的每一个染色体</a:t>
              </a:r>
              <a:r>
                <a:rPr lang="en-US" altLang="zh-CN" sz="2600" i="1">
                  <a:latin typeface="Times New Roman" panose="02020603050405020304" pitchFamily="18" charset="0"/>
                  <a:cs typeface="Times New Roman" panose="02020603050405020304" pitchFamily="18" charset="0"/>
                </a:rPr>
                <a:t>pop</a:t>
              </a:r>
              <a:r>
                <a:rPr lang="en-US" altLang="zh-CN" sz="2600" i="1" baseline="-30000">
                  <a:latin typeface="Times New Roman" panose="02020603050405020304" pitchFamily="18" charset="0"/>
                  <a:cs typeface="Times New Roman" panose="02020603050405020304" pitchFamily="18" charset="0"/>
                </a:rPr>
                <a:t>i</a:t>
              </a:r>
              <a:r>
                <a:rPr lang="en-US" altLang="zh-CN" sz="2600" i="1">
                  <a:latin typeface="Times New Roman" panose="02020603050405020304" pitchFamily="18" charset="0"/>
                  <a:cs typeface="Times New Roman" panose="02020603050405020304" pitchFamily="18" charset="0"/>
                </a:rPr>
                <a:t>(t)</a:t>
              </a:r>
              <a:r>
                <a:rPr lang="zh-CN" altLang="en-US" sz="2600">
                  <a:latin typeface="Times New Roman" panose="02020603050405020304" pitchFamily="18" charset="0"/>
                </a:rPr>
                <a:t>，计算其适应值</a:t>
              </a:r>
              <a:endParaRPr lang="zh-CN" altLang="en-US" sz="2400">
                <a:latin typeface="Times New Roman" panose="02020603050405020304" pitchFamily="18" charset="0"/>
              </a:endParaRPr>
            </a:p>
          </p:txBody>
        </p:sp>
        <p:graphicFrame>
          <p:nvGraphicFramePr>
            <p:cNvPr id="52238" name="Object 8">
              <a:extLst>
                <a:ext uri="{FF2B5EF4-FFF2-40B4-BE49-F238E27FC236}">
                  <a16:creationId xmlns:a16="http://schemas.microsoft.com/office/drawing/2014/main" id="{9BF3DED7-F937-2B45-9657-205F15097520}"/>
                </a:ext>
              </a:extLst>
            </p:cNvPr>
            <p:cNvGraphicFramePr>
              <a:graphicFrameLocks noChangeAspect="1"/>
            </p:cNvGraphicFramePr>
            <p:nvPr/>
          </p:nvGraphicFramePr>
          <p:xfrm>
            <a:off x="1536" y="1680"/>
            <a:ext cx="2028" cy="354"/>
          </p:xfrm>
          <a:graphic>
            <a:graphicData uri="http://schemas.openxmlformats.org/presentationml/2006/ole">
              <mc:AlternateContent xmlns:mc="http://schemas.openxmlformats.org/markup-compatibility/2006">
                <mc:Choice xmlns:v="urn:schemas-microsoft-com:vml" Requires="v">
                  <p:oleObj spid="_x0000_s52285" r:id="rId5" imgW="30429200" imgH="5270500" progId="Equation.3">
                    <p:embed/>
                  </p:oleObj>
                </mc:Choice>
                <mc:Fallback>
                  <p:oleObj r:id="rId5" imgW="30429200" imgH="5270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 y="1680"/>
                          <a:ext cx="2028"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9" name="Rectangle 13">
              <a:extLst>
                <a:ext uri="{FF2B5EF4-FFF2-40B4-BE49-F238E27FC236}">
                  <a16:creationId xmlns:a16="http://schemas.microsoft.com/office/drawing/2014/main" id="{BE942BF7-7A79-0643-BC38-36A1168C9E38}"/>
                </a:ext>
              </a:extLst>
            </p:cNvPr>
            <p:cNvSpPr>
              <a:spLocks noChangeArrowheads="1"/>
            </p:cNvSpPr>
            <p:nvPr/>
          </p:nvSpPr>
          <p:spPr bwMode="auto">
            <a:xfrm>
              <a:off x="2643" y="2040"/>
              <a:ext cx="576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sp>
        <p:nvSpPr>
          <p:cNvPr id="52233" name="Rectangle 15">
            <a:extLst>
              <a:ext uri="{FF2B5EF4-FFF2-40B4-BE49-F238E27FC236}">
                <a16:creationId xmlns:a16="http://schemas.microsoft.com/office/drawing/2014/main" id="{79C38031-EB15-4E4D-B055-0F3F4785E581}"/>
              </a:ext>
            </a:extLst>
          </p:cNvPr>
          <p:cNvSpPr>
            <a:spLocks noChangeArrowheads="1"/>
          </p:cNvSpPr>
          <p:nvPr/>
        </p:nvSpPr>
        <p:spPr bwMode="auto">
          <a:xfrm>
            <a:off x="3509963"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2234" name="Text Box 10">
            <a:extLst>
              <a:ext uri="{FF2B5EF4-FFF2-40B4-BE49-F238E27FC236}">
                <a16:creationId xmlns:a16="http://schemas.microsoft.com/office/drawing/2014/main" id="{F6E2DE0E-0E62-D547-A5B3-7F4755D7CB4E}"/>
              </a:ext>
            </a:extLst>
          </p:cNvPr>
          <p:cNvSpPr txBox="1">
            <a:spLocks noChangeArrowheads="1"/>
          </p:cNvSpPr>
          <p:nvPr/>
        </p:nvSpPr>
        <p:spPr bwMode="auto">
          <a:xfrm>
            <a:off x="179388" y="3455988"/>
            <a:ext cx="83820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3</a:t>
            </a:r>
            <a:r>
              <a:rPr lang="zh-CN" altLang="en-US" sz="2600">
                <a:latin typeface="Times New Roman" panose="02020603050405020304" pitchFamily="18" charset="0"/>
              </a:rPr>
              <a:t>）若满足停止条件，则算法停止；否则，以概率</a:t>
            </a:r>
          </a:p>
          <a:p>
            <a:pPr eaLnBrk="1" hangingPunct="1">
              <a:spcBef>
                <a:spcPct val="50000"/>
              </a:spcBef>
              <a:buClrTx/>
              <a:buFontTx/>
              <a:buNone/>
            </a:pPr>
            <a:endParaRPr lang="zh-CN" altLang="en-US" sz="2600">
              <a:latin typeface="Times New Roman" panose="02020603050405020304" pitchFamily="18" charset="0"/>
            </a:endParaRPr>
          </a:p>
          <a:p>
            <a:pPr eaLnBrk="1" hangingPunct="1">
              <a:spcBef>
                <a:spcPct val="50000"/>
              </a:spcBef>
              <a:buClrTx/>
              <a:buFontTx/>
              <a:buNone/>
            </a:pPr>
            <a:r>
              <a:rPr lang="zh-CN" altLang="en-US" sz="2600">
                <a:latin typeface="Times New Roman" panose="02020603050405020304" pitchFamily="18" charset="0"/>
              </a:rPr>
              <a:t>         从</a:t>
            </a:r>
            <a:r>
              <a:rPr lang="en-US" altLang="zh-CN" sz="2600" i="1">
                <a:latin typeface="Times New Roman" panose="02020603050405020304" pitchFamily="18" charset="0"/>
              </a:rPr>
              <a:t>pop(t)</a:t>
            </a:r>
            <a:r>
              <a:rPr lang="zh-CN" altLang="en-US" sz="2600">
                <a:latin typeface="Times New Roman" panose="02020603050405020304" pitchFamily="18" charset="0"/>
              </a:rPr>
              <a:t>中随机选择一些</a:t>
            </a:r>
            <a:r>
              <a:rPr lang="zh-CN" altLang="en-US" sz="2600">
                <a:latin typeface="宋体" panose="02010600030101010101" pitchFamily="2" charset="-122"/>
              </a:rPr>
              <a:t>染色体构成一个新种群  </a:t>
            </a:r>
          </a:p>
        </p:txBody>
      </p:sp>
      <p:graphicFrame>
        <p:nvGraphicFramePr>
          <p:cNvPr id="52235" name="Object 12">
            <a:extLst>
              <a:ext uri="{FF2B5EF4-FFF2-40B4-BE49-F238E27FC236}">
                <a16:creationId xmlns:a16="http://schemas.microsoft.com/office/drawing/2014/main" id="{6AC31745-A14D-D044-A717-08CB6C6603D8}"/>
              </a:ext>
            </a:extLst>
          </p:cNvPr>
          <p:cNvGraphicFramePr>
            <a:graphicFrameLocks noChangeAspect="1"/>
          </p:cNvGraphicFramePr>
          <p:nvPr/>
        </p:nvGraphicFramePr>
        <p:xfrm>
          <a:off x="2987675" y="3976688"/>
          <a:ext cx="1905000" cy="965200"/>
        </p:xfrm>
        <a:graphic>
          <a:graphicData uri="http://schemas.openxmlformats.org/presentationml/2006/ole">
            <mc:AlternateContent xmlns:mc="http://schemas.openxmlformats.org/markup-compatibility/2006">
              <mc:Choice xmlns:v="urn:schemas-microsoft-com:vml" Requires="v">
                <p:oleObj spid="_x0000_s52286" r:id="rId7" imgW="20193000" imgH="10236200" progId="Equation.3">
                  <p:embed/>
                </p:oleObj>
              </mc:Choice>
              <mc:Fallback>
                <p:oleObj r:id="rId7" imgW="20193000" imgH="102362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7675" y="3976688"/>
                        <a:ext cx="190500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6" name="Object 14">
            <a:extLst>
              <a:ext uri="{FF2B5EF4-FFF2-40B4-BE49-F238E27FC236}">
                <a16:creationId xmlns:a16="http://schemas.microsoft.com/office/drawing/2014/main" id="{F16A719D-8934-4441-B970-FB50E21642F6}"/>
              </a:ext>
            </a:extLst>
          </p:cNvPr>
          <p:cNvGraphicFramePr>
            <a:graphicFrameLocks noChangeAspect="1"/>
          </p:cNvGraphicFramePr>
          <p:nvPr/>
        </p:nvGraphicFramePr>
        <p:xfrm>
          <a:off x="1979613" y="5616575"/>
          <a:ext cx="5329237" cy="549275"/>
        </p:xfrm>
        <a:graphic>
          <a:graphicData uri="http://schemas.openxmlformats.org/presentationml/2006/ole">
            <mc:AlternateContent xmlns:mc="http://schemas.openxmlformats.org/markup-compatibility/2006">
              <mc:Choice xmlns:v="urn:schemas-microsoft-com:vml" Requires="v">
                <p:oleObj spid="_x0000_s52287" r:id="rId9" imgW="55003700" imgH="5854700" progId="Equation.3">
                  <p:embed/>
                </p:oleObj>
              </mc:Choice>
              <mc:Fallback>
                <p:oleObj r:id="rId9" imgW="55003700" imgH="58547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616575"/>
                        <a:ext cx="532923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1">
            <a:extLst>
              <a:ext uri="{FF2B5EF4-FFF2-40B4-BE49-F238E27FC236}">
                <a16:creationId xmlns:a16="http://schemas.microsoft.com/office/drawing/2014/main" id="{568F9827-B9B3-7544-837C-D635B09978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C68B066-4C07-714F-871A-716F9FAFD04A}" type="slidenum">
              <a:rPr lang="ja-JP" altLang="en-US" sz="1800">
                <a:solidFill>
                  <a:srgbClr val="A50021"/>
                </a:solidFill>
                <a:ea typeface="MS PGothic" panose="020B0600070205080204" pitchFamily="34" charset="-128"/>
              </a:rPr>
              <a:pPr algn="r">
                <a:lnSpc>
                  <a:spcPct val="100000"/>
                </a:lnSpc>
                <a:spcBef>
                  <a:spcPct val="0"/>
                </a:spcBef>
                <a:buClrTx/>
                <a:buFontTx/>
                <a:buNone/>
              </a:pPr>
              <a:t>48</a:t>
            </a:fld>
            <a:endParaRPr lang="en-US" altLang="ja-JP" sz="1800">
              <a:solidFill>
                <a:srgbClr val="A50021"/>
              </a:solidFill>
              <a:ea typeface="MS PGothic" panose="020B0600070205080204" pitchFamily="34" charset="-128"/>
            </a:endParaRPr>
          </a:p>
        </p:txBody>
      </p:sp>
      <p:sp>
        <p:nvSpPr>
          <p:cNvPr id="53251" name="Rectangle 2">
            <a:extLst>
              <a:ext uri="{FF2B5EF4-FFF2-40B4-BE49-F238E27FC236}">
                <a16:creationId xmlns:a16="http://schemas.microsoft.com/office/drawing/2014/main" id="{051CC43D-4B4F-6D4A-8683-A21E5B3292C8}"/>
              </a:ext>
            </a:extLst>
          </p:cNvPr>
          <p:cNvSpPr>
            <a:spLocks noGrp="1" noChangeArrowheads="1"/>
          </p:cNvSpPr>
          <p:nvPr>
            <p:ph type="title" idx="4294967295"/>
          </p:nvPr>
        </p:nvSpPr>
        <p:spPr/>
        <p:txBody>
          <a:bodyPr/>
          <a:lstStyle/>
          <a:p>
            <a:pPr eaLnBrk="1" hangingPunct="1"/>
            <a:r>
              <a:rPr lang="en-US" altLang="zh-CN" sz="3600" b="0">
                <a:latin typeface="Times New Roman" panose="02020603050405020304" pitchFamily="18" charset="0"/>
                <a:ea typeface="黑体" panose="02010609060101010101" pitchFamily="49" charset="-122"/>
              </a:rPr>
              <a:t>6.2.9  </a:t>
            </a:r>
            <a:r>
              <a:rPr lang="zh-CN" altLang="en-US" sz="3600" b="0">
                <a:latin typeface="Times New Roman" panose="02020603050405020304" pitchFamily="18" charset="0"/>
                <a:ea typeface="黑体" panose="02010609060101010101" pitchFamily="49" charset="-122"/>
              </a:rPr>
              <a:t>遗传算法的一般步骤</a:t>
            </a:r>
          </a:p>
        </p:txBody>
      </p:sp>
      <p:sp>
        <p:nvSpPr>
          <p:cNvPr id="53252" name="Rectangle 3">
            <a:extLst>
              <a:ext uri="{FF2B5EF4-FFF2-40B4-BE49-F238E27FC236}">
                <a16:creationId xmlns:a16="http://schemas.microsoft.com/office/drawing/2014/main" id="{9DCDF79F-5AA6-DF4D-98F2-076CB06685AA}"/>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3" name="Rectangle 12">
            <a:extLst>
              <a:ext uri="{FF2B5EF4-FFF2-40B4-BE49-F238E27FC236}">
                <a16:creationId xmlns:a16="http://schemas.microsoft.com/office/drawing/2014/main" id="{61208B54-EAC7-774A-8549-8F4515CC330C}"/>
              </a:ext>
            </a:extLst>
          </p:cNvPr>
          <p:cNvSpPr>
            <a:spLocks noChangeArrowheads="1"/>
          </p:cNvSpPr>
          <p:nvPr/>
        </p:nvSpPr>
        <p:spPr bwMode="auto">
          <a:xfrm>
            <a:off x="409575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4" name="Text Box 5">
            <a:extLst>
              <a:ext uri="{FF2B5EF4-FFF2-40B4-BE49-F238E27FC236}">
                <a16:creationId xmlns:a16="http://schemas.microsoft.com/office/drawing/2014/main" id="{B2CCC051-0977-E143-B4B4-DD25B34D4A8B}"/>
              </a:ext>
            </a:extLst>
          </p:cNvPr>
          <p:cNvSpPr txBox="1">
            <a:spLocks noChangeArrowheads="1"/>
          </p:cNvSpPr>
          <p:nvPr/>
        </p:nvSpPr>
        <p:spPr bwMode="auto">
          <a:xfrm>
            <a:off x="107950" y="1016000"/>
            <a:ext cx="86868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2600">
                <a:latin typeface="Times New Roman" panose="02020603050405020304" pitchFamily="18" charset="0"/>
              </a:rPr>
              <a:t>（</a:t>
            </a:r>
            <a:r>
              <a:rPr lang="en-US" altLang="zh-CN" sz="2600">
                <a:latin typeface="Times New Roman" panose="02020603050405020304" pitchFamily="18" charset="0"/>
              </a:rPr>
              <a:t>4</a:t>
            </a:r>
            <a:r>
              <a:rPr lang="zh-CN" altLang="en-US" sz="2600">
                <a:latin typeface="Times New Roman" panose="02020603050405020304" pitchFamily="18" charset="0"/>
              </a:rPr>
              <a:t>）</a:t>
            </a:r>
            <a:r>
              <a:rPr lang="zh-CN" altLang="en-US" sz="2600">
                <a:latin typeface="宋体" panose="02010600030101010101" pitchFamily="2" charset="-122"/>
              </a:rPr>
              <a:t>以概率   进行交叉产生一些新的染色体，得到一个新的群体 </a:t>
            </a:r>
            <a:r>
              <a:rPr lang="zh-CN" altLang="en-US" sz="2400">
                <a:latin typeface="宋体" panose="02010600030101010101" pitchFamily="2" charset="-122"/>
              </a:rPr>
              <a:t> </a:t>
            </a:r>
          </a:p>
        </p:txBody>
      </p:sp>
      <p:graphicFrame>
        <p:nvGraphicFramePr>
          <p:cNvPr id="53255" name="Object 10">
            <a:extLst>
              <a:ext uri="{FF2B5EF4-FFF2-40B4-BE49-F238E27FC236}">
                <a16:creationId xmlns:a16="http://schemas.microsoft.com/office/drawing/2014/main" id="{CC737AA4-24B9-0946-845B-9B59F9ABC784}"/>
              </a:ext>
            </a:extLst>
          </p:cNvPr>
          <p:cNvGraphicFramePr>
            <a:graphicFrameLocks noChangeAspect="1"/>
          </p:cNvGraphicFramePr>
          <p:nvPr/>
        </p:nvGraphicFramePr>
        <p:xfrm>
          <a:off x="2119313" y="1019175"/>
          <a:ext cx="508000" cy="609600"/>
        </p:xfrm>
        <a:graphic>
          <a:graphicData uri="http://schemas.openxmlformats.org/presentationml/2006/ole">
            <mc:AlternateContent xmlns:mc="http://schemas.openxmlformats.org/markup-compatibility/2006">
              <mc:Choice xmlns:v="urn:schemas-microsoft-com:vml" Requires="v">
                <p:oleObj spid="_x0000_s53331" name="Equation" r:id="rId3" imgW="4394200" imgH="5270500" progId="Equation.3">
                  <p:embed/>
                </p:oleObj>
              </mc:Choice>
              <mc:Fallback>
                <p:oleObj name="Equation" r:id="rId3" imgW="4394200" imgH="5270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313" y="1019175"/>
                        <a:ext cx="5080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6" name="Object 11">
            <a:extLst>
              <a:ext uri="{FF2B5EF4-FFF2-40B4-BE49-F238E27FC236}">
                <a16:creationId xmlns:a16="http://schemas.microsoft.com/office/drawing/2014/main" id="{EE3E27CF-011D-F34B-BFCD-10CE12B1D362}"/>
              </a:ext>
            </a:extLst>
          </p:cNvPr>
          <p:cNvGraphicFramePr>
            <a:graphicFrameLocks noChangeAspect="1"/>
          </p:cNvGraphicFramePr>
          <p:nvPr/>
        </p:nvGraphicFramePr>
        <p:xfrm>
          <a:off x="2709863" y="1979613"/>
          <a:ext cx="2438400" cy="512762"/>
        </p:xfrm>
        <a:graphic>
          <a:graphicData uri="http://schemas.openxmlformats.org/presentationml/2006/ole">
            <mc:AlternateContent xmlns:mc="http://schemas.openxmlformats.org/markup-compatibility/2006">
              <mc:Choice xmlns:v="urn:schemas-microsoft-com:vml" Requires="v">
                <p:oleObj spid="_x0000_s53332" r:id="rId5" imgW="21945600" imgH="4686300" progId="Equation.3">
                  <p:embed/>
                </p:oleObj>
              </mc:Choice>
              <mc:Fallback>
                <p:oleObj r:id="rId5" imgW="21945600" imgH="4686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1979613"/>
                        <a:ext cx="2438400"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3257" name="Rectangle 15">
            <a:extLst>
              <a:ext uri="{FF2B5EF4-FFF2-40B4-BE49-F238E27FC236}">
                <a16:creationId xmlns:a16="http://schemas.microsoft.com/office/drawing/2014/main" id="{2E8DFA9A-2361-8548-9E43-7014814A36CE}"/>
              </a:ext>
            </a:extLst>
          </p:cNvPr>
          <p:cNvSpPr>
            <a:spLocks noChangeArrowheads="1"/>
          </p:cNvSpPr>
          <p:nvPr/>
        </p:nvSpPr>
        <p:spPr bwMode="auto">
          <a:xfrm>
            <a:off x="4200525"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8" name="Rectangle 17">
            <a:extLst>
              <a:ext uri="{FF2B5EF4-FFF2-40B4-BE49-F238E27FC236}">
                <a16:creationId xmlns:a16="http://schemas.microsoft.com/office/drawing/2014/main" id="{4C93457F-C9AE-6A49-99CC-D8609E004048}"/>
              </a:ext>
            </a:extLst>
          </p:cNvPr>
          <p:cNvSpPr>
            <a:spLocks noChangeArrowheads="1"/>
          </p:cNvSpPr>
          <p:nvPr/>
        </p:nvSpPr>
        <p:spPr bwMode="auto">
          <a:xfrm>
            <a:off x="4324350" y="3343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59" name="Rectangle 19">
            <a:extLst>
              <a:ext uri="{FF2B5EF4-FFF2-40B4-BE49-F238E27FC236}">
                <a16:creationId xmlns:a16="http://schemas.microsoft.com/office/drawing/2014/main" id="{52C8F156-241E-7A42-94A9-3B3E776EAA03}"/>
              </a:ext>
            </a:extLst>
          </p:cNvPr>
          <p:cNvSpPr>
            <a:spLocks noChangeArrowheads="1"/>
          </p:cNvSpPr>
          <p:nvPr/>
        </p:nvSpPr>
        <p:spPr bwMode="auto">
          <a:xfrm>
            <a:off x="3919538"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53260" name="Text Box 8">
            <a:extLst>
              <a:ext uri="{FF2B5EF4-FFF2-40B4-BE49-F238E27FC236}">
                <a16:creationId xmlns:a16="http://schemas.microsoft.com/office/drawing/2014/main" id="{5A6C248D-7134-E74F-A034-B6A80A3B4582}"/>
              </a:ext>
            </a:extLst>
          </p:cNvPr>
          <p:cNvSpPr txBox="1">
            <a:spLocks noChangeArrowheads="1"/>
          </p:cNvSpPr>
          <p:nvPr/>
        </p:nvSpPr>
        <p:spPr bwMode="auto">
          <a:xfrm>
            <a:off x="76200" y="2547938"/>
            <a:ext cx="8763000" cy="301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577850" indent="-5778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600">
                <a:latin typeface="Times New Roman" panose="02020603050405020304" pitchFamily="18" charset="0"/>
              </a:rPr>
              <a:t> </a:t>
            </a:r>
            <a:r>
              <a:rPr lang="zh-CN" altLang="en-US" sz="2600">
                <a:latin typeface="Times New Roman" panose="02020603050405020304" pitchFamily="18" charset="0"/>
              </a:rPr>
              <a:t>（</a:t>
            </a:r>
            <a:r>
              <a:rPr lang="en-US" altLang="zh-CN" sz="2600">
                <a:latin typeface="Times New Roman" panose="02020603050405020304" pitchFamily="18" charset="0"/>
              </a:rPr>
              <a:t>5</a:t>
            </a:r>
            <a:r>
              <a:rPr lang="zh-CN" altLang="en-US" sz="2600">
                <a:latin typeface="Times New Roman" panose="02020603050405020304" pitchFamily="18" charset="0"/>
              </a:rPr>
              <a:t>）以一个较小的概率   使染色体的一个基因发生变异，形成                         ；              ，成为一个新的群体</a:t>
            </a:r>
          </a:p>
          <a:p>
            <a:pPr eaLnBrk="1" hangingPunct="1">
              <a:spcBef>
                <a:spcPct val="50000"/>
              </a:spcBef>
              <a:buClrTx/>
              <a:buFontTx/>
              <a:buNone/>
            </a:pPr>
            <a:r>
              <a:rPr lang="zh-CN" altLang="en-US" sz="2600">
                <a:latin typeface="Times New Roman" panose="02020603050405020304" pitchFamily="18" charset="0"/>
              </a:rPr>
              <a:t>  </a:t>
            </a:r>
          </a:p>
          <a:p>
            <a:pPr eaLnBrk="1" hangingPunct="1">
              <a:spcBef>
                <a:spcPct val="50000"/>
              </a:spcBef>
              <a:buClrTx/>
              <a:buFontTx/>
              <a:buNone/>
            </a:pPr>
            <a:r>
              <a:rPr lang="zh-CN" altLang="en-US" sz="2600">
                <a:latin typeface="Times New Roman" panose="02020603050405020304" pitchFamily="18" charset="0"/>
              </a:rPr>
              <a:t>       返回</a:t>
            </a:r>
            <a:r>
              <a:rPr lang="zh-CN" altLang="en-US" sz="2600">
                <a:latin typeface="Times New Roman" panose="02020603050405020304" pitchFamily="18" charset="0"/>
                <a:cs typeface="Times New Roman" panose="02020603050405020304" pitchFamily="18" charset="0"/>
              </a:rPr>
              <a:t> （</a:t>
            </a:r>
            <a:r>
              <a:rPr lang="en-US" altLang="zh-CN" sz="2600">
                <a:latin typeface="Times New Roman" panose="02020603050405020304" pitchFamily="18" charset="0"/>
                <a:cs typeface="Times New Roman" panose="02020603050405020304" pitchFamily="18" charset="0"/>
              </a:rPr>
              <a:t>2</a:t>
            </a:r>
            <a:r>
              <a:rPr lang="zh-CN" altLang="en-US" sz="2600">
                <a:latin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a:p>
            <a:pPr eaLnBrk="1" hangingPunct="1">
              <a:spcBef>
                <a:spcPct val="50000"/>
              </a:spcBef>
              <a:buClrTx/>
              <a:buFontTx/>
              <a:buNone/>
            </a:pPr>
            <a:r>
              <a:rPr lang="zh-CN" altLang="en-US" sz="2400">
                <a:latin typeface="Times New Roman" panose="02020603050405020304" pitchFamily="18" charset="0"/>
              </a:rPr>
              <a:t> </a:t>
            </a:r>
          </a:p>
        </p:txBody>
      </p:sp>
      <p:graphicFrame>
        <p:nvGraphicFramePr>
          <p:cNvPr id="53261" name="Object 13">
            <a:extLst>
              <a:ext uri="{FF2B5EF4-FFF2-40B4-BE49-F238E27FC236}">
                <a16:creationId xmlns:a16="http://schemas.microsoft.com/office/drawing/2014/main" id="{29304CE5-603A-D04E-9173-28B8C0390287}"/>
              </a:ext>
            </a:extLst>
          </p:cNvPr>
          <p:cNvGraphicFramePr>
            <a:graphicFrameLocks noChangeAspect="1"/>
          </p:cNvGraphicFramePr>
          <p:nvPr/>
        </p:nvGraphicFramePr>
        <p:xfrm>
          <a:off x="3708400" y="2587625"/>
          <a:ext cx="522288" cy="554038"/>
        </p:xfrm>
        <a:graphic>
          <a:graphicData uri="http://schemas.openxmlformats.org/presentationml/2006/ole">
            <mc:AlternateContent xmlns:mc="http://schemas.openxmlformats.org/markup-compatibility/2006">
              <mc:Choice xmlns:v="urn:schemas-microsoft-com:vml" Requires="v">
                <p:oleObj spid="_x0000_s53333" name="Equation" r:id="rId7" imgW="4978400" imgH="5270500" progId="Equation.3">
                  <p:embed/>
                </p:oleObj>
              </mc:Choice>
              <mc:Fallback>
                <p:oleObj name="Equation" r:id="rId7" imgW="4978400" imgH="5270500"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08400" y="2587625"/>
                        <a:ext cx="522288" cy="554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2" name="Object 14">
            <a:extLst>
              <a:ext uri="{FF2B5EF4-FFF2-40B4-BE49-F238E27FC236}">
                <a16:creationId xmlns:a16="http://schemas.microsoft.com/office/drawing/2014/main" id="{BC202664-6F64-E841-AAFC-3CC1EABFEA96}"/>
              </a:ext>
            </a:extLst>
          </p:cNvPr>
          <p:cNvGraphicFramePr>
            <a:graphicFrameLocks noChangeAspect="1"/>
          </p:cNvGraphicFramePr>
          <p:nvPr/>
        </p:nvGraphicFramePr>
        <p:xfrm>
          <a:off x="1447800" y="3124200"/>
          <a:ext cx="1981200" cy="457200"/>
        </p:xfrm>
        <a:graphic>
          <a:graphicData uri="http://schemas.openxmlformats.org/presentationml/2006/ole">
            <mc:AlternateContent xmlns:mc="http://schemas.openxmlformats.org/markup-compatibility/2006">
              <mc:Choice xmlns:v="urn:schemas-microsoft-com:vml" Requires="v">
                <p:oleObj spid="_x0000_s53334" r:id="rId9" imgW="19596100" imgH="4686300" progId="Equation.3">
                  <p:embed/>
                </p:oleObj>
              </mc:Choice>
              <mc:Fallback>
                <p:oleObj r:id="rId9" imgW="19596100" imgH="46863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124200"/>
                        <a:ext cx="1981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3" name="Object 16">
            <a:extLst>
              <a:ext uri="{FF2B5EF4-FFF2-40B4-BE49-F238E27FC236}">
                <a16:creationId xmlns:a16="http://schemas.microsoft.com/office/drawing/2014/main" id="{AC6DF0FC-309D-C44C-9267-32BF36E18B44}"/>
              </a:ext>
            </a:extLst>
          </p:cNvPr>
          <p:cNvGraphicFramePr>
            <a:graphicFrameLocks noChangeAspect="1"/>
          </p:cNvGraphicFramePr>
          <p:nvPr/>
        </p:nvGraphicFramePr>
        <p:xfrm>
          <a:off x="3875088" y="3200400"/>
          <a:ext cx="1014412" cy="342900"/>
        </p:xfrm>
        <a:graphic>
          <a:graphicData uri="http://schemas.openxmlformats.org/presentationml/2006/ole">
            <mc:AlternateContent xmlns:mc="http://schemas.openxmlformats.org/markup-compatibility/2006">
              <mc:Choice xmlns:v="urn:schemas-microsoft-com:vml" Requires="v">
                <p:oleObj spid="_x0000_s53335" name="公式" r:id="rId11" imgW="12293600" imgH="4102100" progId="Equation.3">
                  <p:embed/>
                </p:oleObj>
              </mc:Choice>
              <mc:Fallback>
                <p:oleObj name="公式" r:id="rId11" imgW="12293600" imgH="4102100" progId="Equation.3">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75088" y="3200400"/>
                        <a:ext cx="1014412"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3264" name="Object 18">
            <a:extLst>
              <a:ext uri="{FF2B5EF4-FFF2-40B4-BE49-F238E27FC236}">
                <a16:creationId xmlns:a16="http://schemas.microsoft.com/office/drawing/2014/main" id="{2949508D-7620-2F49-8A30-4CC5D33DEE01}"/>
              </a:ext>
            </a:extLst>
          </p:cNvPr>
          <p:cNvGraphicFramePr>
            <a:graphicFrameLocks noChangeAspect="1"/>
          </p:cNvGraphicFramePr>
          <p:nvPr/>
        </p:nvGraphicFramePr>
        <p:xfrm>
          <a:off x="2819400" y="3811588"/>
          <a:ext cx="3276600" cy="455612"/>
        </p:xfrm>
        <a:graphic>
          <a:graphicData uri="http://schemas.openxmlformats.org/presentationml/2006/ole">
            <mc:AlternateContent xmlns:mc="http://schemas.openxmlformats.org/markup-compatibility/2006">
              <mc:Choice xmlns:v="urn:schemas-microsoft-com:vml" Requires="v">
                <p:oleObj spid="_x0000_s53336" r:id="rId13" imgW="32766000" imgH="4686300" progId="Equation.3">
                  <p:embed/>
                </p:oleObj>
              </mc:Choice>
              <mc:Fallback>
                <p:oleObj r:id="rId13" imgW="32766000" imgH="4686300" progId="Equation.3">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19400" y="3811588"/>
                        <a:ext cx="32766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灯片编号占位符 3">
            <a:extLst>
              <a:ext uri="{FF2B5EF4-FFF2-40B4-BE49-F238E27FC236}">
                <a16:creationId xmlns:a16="http://schemas.microsoft.com/office/drawing/2014/main" id="{C5879E58-9BED-BD42-A852-B43FBF640A7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AA1564A-2FBB-0B40-ABBF-179A0E72B3F2}" type="slidenum">
              <a:rPr lang="ja-JP" altLang="en-US" sz="1800">
                <a:solidFill>
                  <a:srgbClr val="A50021"/>
                </a:solidFill>
                <a:ea typeface="MS PGothic" panose="020B0600070205080204" pitchFamily="34" charset="-128"/>
              </a:rPr>
              <a:pPr algn="r">
                <a:lnSpc>
                  <a:spcPct val="100000"/>
                </a:lnSpc>
                <a:spcBef>
                  <a:spcPct val="0"/>
                </a:spcBef>
                <a:buClrTx/>
                <a:buFontTx/>
                <a:buNone/>
              </a:pPr>
              <a:t>49</a:t>
            </a:fld>
            <a:endParaRPr lang="en-US" altLang="ja-JP" sz="1800">
              <a:solidFill>
                <a:srgbClr val="A50021"/>
              </a:solidFill>
              <a:ea typeface="MS PGothic" panose="020B0600070205080204" pitchFamily="34" charset="-128"/>
            </a:endParaRPr>
          </a:p>
        </p:txBody>
      </p:sp>
      <p:sp>
        <p:nvSpPr>
          <p:cNvPr id="54275" name="Rectangle 2">
            <a:extLst>
              <a:ext uri="{FF2B5EF4-FFF2-40B4-BE49-F238E27FC236}">
                <a16:creationId xmlns:a16="http://schemas.microsoft.com/office/drawing/2014/main" id="{B05D89FE-0FB0-3F43-BD1D-CD2D4EE0D635}"/>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6.2.10  </a:t>
            </a:r>
            <a:r>
              <a:rPr lang="zh-CN" altLang="en-US" sz="3600" b="0">
                <a:latin typeface="Times New Roman" panose="02020603050405020304" pitchFamily="18" charset="0"/>
                <a:ea typeface="黑体" panose="02010609060101010101" pitchFamily="49" charset="-122"/>
              </a:rPr>
              <a:t>遗传算法的特点</a:t>
            </a:r>
            <a:r>
              <a:rPr lang="zh-CN" altLang="en-US" sz="3600"/>
              <a:t> </a:t>
            </a:r>
          </a:p>
        </p:txBody>
      </p:sp>
      <p:sp>
        <p:nvSpPr>
          <p:cNvPr id="11267" name="Rectangle 3">
            <a:extLst>
              <a:ext uri="{FF2B5EF4-FFF2-40B4-BE49-F238E27FC236}">
                <a16:creationId xmlns:a16="http://schemas.microsoft.com/office/drawing/2014/main" id="{8EF2002E-9A01-EB40-B18B-1C202EBBCA85}"/>
              </a:ext>
            </a:extLst>
          </p:cNvPr>
          <p:cNvSpPr>
            <a:spLocks noGrp="1" noChangeArrowheads="1"/>
          </p:cNvSpPr>
          <p:nvPr>
            <p:ph idx="1"/>
          </p:nvPr>
        </p:nvSpPr>
        <p:spPr>
          <a:xfrm>
            <a:off x="428625" y="1071563"/>
            <a:ext cx="8358188" cy="4419600"/>
          </a:xfrm>
        </p:spPr>
        <p:txBody>
          <a:bodyPr/>
          <a:lstStyle/>
          <a:p>
            <a:pPr marL="609600" indent="-609600" eaLnBrk="1" hangingPunct="1">
              <a:spcBef>
                <a:spcPct val="25000"/>
              </a:spcBef>
              <a:buClr>
                <a:schemeClr val="tx1"/>
              </a:buClr>
              <a:buFont typeface="Wingdings" pitchFamily="2" charset="2"/>
              <a:buNone/>
            </a:pPr>
            <a:r>
              <a:rPr lang="zh-CN" altLang="en-US" sz="2800" b="1"/>
              <a:t>遗传算法是一种全局优化概率算法，</a:t>
            </a:r>
            <a:r>
              <a:rPr lang="zh-CN" altLang="en-US" sz="2800" b="1">
                <a:solidFill>
                  <a:srgbClr val="0000FF"/>
                </a:solidFill>
              </a:rPr>
              <a:t>主要特点</a:t>
            </a:r>
            <a:r>
              <a:rPr lang="zh-CN" altLang="en-US" sz="2800" b="1"/>
              <a:t>有： </a:t>
            </a:r>
          </a:p>
          <a:p>
            <a:pPr marL="609600" indent="-609600" eaLnBrk="1" hangingPunct="1">
              <a:spcBef>
                <a:spcPct val="25000"/>
              </a:spcBef>
            </a:pPr>
            <a:r>
              <a:rPr lang="zh-CN" altLang="en-US" sz="2400" b="1"/>
              <a:t>遗传算法对所求解的优化问题没有太多的数学要求，由于进化特性，搜素过程中不需要问题的内在性质，</a:t>
            </a:r>
            <a:r>
              <a:rPr lang="zh-CN" altLang="en-US" sz="2400" b="1">
                <a:latin typeface="宋体" panose="02010600030101010101" pitchFamily="2" charset="-122"/>
              </a:rPr>
              <a:t>可直接对结构对象进行操作。</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利用随机技术指导对一个被编码的参数空间进行高效率搜索</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采用群体搜索策略，易于并行化。</a:t>
            </a:r>
            <a:endParaRPr lang="en-US" altLang="zh-CN" sz="2400" b="1">
              <a:latin typeface="宋体" panose="02010600030101010101" pitchFamily="2" charset="-122"/>
            </a:endParaRPr>
          </a:p>
          <a:p>
            <a:pPr marL="609600" indent="-609600" eaLnBrk="1" hangingPunct="1">
              <a:spcBef>
                <a:spcPct val="25000"/>
              </a:spcBef>
            </a:pPr>
            <a:r>
              <a:rPr lang="zh-CN" altLang="en-US" sz="2400" b="1">
                <a:latin typeface="宋体" panose="02010600030101010101" pitchFamily="2" charset="-122"/>
              </a:rPr>
              <a:t>仅用适应度函数值来评估个体，并在此基础上进行遗传操作，使种群中个体之间进行信息交换。</a:t>
            </a:r>
            <a:endParaRPr lang="en-US" altLang="zh-CN" sz="2400" b="1">
              <a:latin typeface="宋体" panose="02010600030101010101" pitchFamily="2" charset="-122"/>
            </a:endParaRPr>
          </a:p>
          <a:p>
            <a:pPr marL="609600" indent="-609600" eaLnBrk="1" hangingPunct="1">
              <a:spcBef>
                <a:spcPct val="25000"/>
              </a:spcBef>
            </a:pPr>
            <a:r>
              <a:rPr lang="zh-CN" altLang="en-US" sz="2400" b="1"/>
              <a:t>遗传算法能够非常有效地进行概率意义的全局搜素。</a:t>
            </a:r>
            <a:endParaRPr lang="en-US" altLang="zh-CN" sz="2400" b="1">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p:cTn id="7" dur="500" fill="hold"/>
                                        <p:tgtEl>
                                          <p:spTgt spid="11267"/>
                                        </p:tgtEl>
                                        <p:attrNameLst>
                                          <p:attrName>ppt_w</p:attrName>
                                        </p:attrNameLst>
                                      </p:cBhvr>
                                      <p:tavLst>
                                        <p:tav tm="0">
                                          <p:val>
                                            <p:fltVal val="0"/>
                                          </p:val>
                                        </p:tav>
                                        <p:tav tm="100000">
                                          <p:val>
                                            <p:strVal val="#ppt_w"/>
                                          </p:val>
                                        </p:tav>
                                      </p:tavLst>
                                    </p:anim>
                                    <p:anim calcmode="lin" valueType="num">
                                      <p:cBhvr>
                                        <p:cTn id="8" dur="500" fill="hold"/>
                                        <p:tgtEl>
                                          <p:spTgt spid="1126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a:extLst>
              <a:ext uri="{FF2B5EF4-FFF2-40B4-BE49-F238E27FC236}">
                <a16:creationId xmlns:a16="http://schemas.microsoft.com/office/drawing/2014/main" id="{DA42AE51-6C41-4146-8B72-4306669E6F0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7928F51-A8B0-7E4B-8D77-8DAF5E2A78EF}" type="slidenum">
              <a:rPr lang="ja-JP" altLang="en-US" sz="1800">
                <a:solidFill>
                  <a:srgbClr val="A50021"/>
                </a:solidFill>
                <a:ea typeface="MS PGothic" panose="020B0600070205080204" pitchFamily="34" charset="-128"/>
              </a:rPr>
              <a:pPr algn="r">
                <a:lnSpc>
                  <a:spcPct val="100000"/>
                </a:lnSpc>
                <a:spcBef>
                  <a:spcPct val="0"/>
                </a:spcBef>
                <a:buClrTx/>
                <a:buFontTx/>
                <a:buNone/>
              </a:pPr>
              <a:t>5</a:t>
            </a:fld>
            <a:endParaRPr lang="en-US" altLang="ja-JP" sz="1800">
              <a:solidFill>
                <a:srgbClr val="A50021"/>
              </a:solidFill>
              <a:ea typeface="MS PGothic" panose="020B0600070205080204" pitchFamily="34" charset="-128"/>
            </a:endParaRPr>
          </a:p>
        </p:txBody>
      </p:sp>
      <p:sp>
        <p:nvSpPr>
          <p:cNvPr id="9219" name="Rectangle 3">
            <a:extLst>
              <a:ext uri="{FF2B5EF4-FFF2-40B4-BE49-F238E27FC236}">
                <a16:creationId xmlns:a16="http://schemas.microsoft.com/office/drawing/2014/main" id="{D7B776D9-15C8-3E41-942E-5AC9227A3746}"/>
              </a:ext>
            </a:extLst>
          </p:cNvPr>
          <p:cNvSpPr>
            <a:spLocks noGrp="1" noChangeArrowheads="1"/>
          </p:cNvSpPr>
          <p:nvPr>
            <p:ph type="body" idx="1"/>
          </p:nvPr>
        </p:nvSpPr>
        <p:spPr>
          <a:xfrm>
            <a:off x="611188" y="1123950"/>
            <a:ext cx="8281987" cy="5400675"/>
          </a:xfrm>
        </p:spPr>
        <p:txBody>
          <a:bodyPr/>
          <a:lstStyle/>
          <a:p>
            <a:pPr eaLnBrk="1" hangingPunct="1">
              <a:lnSpc>
                <a:spcPct val="160000"/>
              </a:lnSpc>
              <a:buClr>
                <a:srgbClr val="0000FF"/>
              </a:buClr>
              <a:buSzPct val="150000"/>
              <a:buFont typeface="Wingdings" pitchFamily="2" charset="2"/>
              <a:buChar char="ü"/>
            </a:pPr>
            <a:r>
              <a:rPr lang="en-US" altLang="zh-CN" b="1">
                <a:solidFill>
                  <a:srgbClr val="0000FF"/>
                </a:solidFill>
                <a:latin typeface="Times New Roman" panose="02020603050405020304" pitchFamily="18" charset="0"/>
              </a:rPr>
              <a:t>6.1  </a:t>
            </a:r>
            <a:r>
              <a:rPr lang="zh-CN" altLang="en-US" b="1">
                <a:solidFill>
                  <a:srgbClr val="0000FF"/>
                </a:solidFill>
                <a:latin typeface="Times New Roman" panose="02020603050405020304" pitchFamily="18" charset="0"/>
              </a:rPr>
              <a:t>进化算法的产生与发展</a:t>
            </a:r>
            <a:r>
              <a:rPr lang="zh-CN" altLang="en-US" b="1">
                <a:latin typeface="Times New Roman" panose="02020603050405020304" pitchFamily="18" charset="0"/>
              </a:rPr>
              <a:t> </a:t>
            </a:r>
          </a:p>
          <a:p>
            <a:pPr eaLnBrk="1" hangingPunct="1">
              <a:lnSpc>
                <a:spcPct val="160000"/>
              </a:lnSpc>
            </a:pPr>
            <a:r>
              <a:rPr lang="en-US" altLang="zh-CN" b="1">
                <a:latin typeface="Times New Roman" panose="02020603050405020304" pitchFamily="18" charset="0"/>
              </a:rPr>
              <a:t>6.2  </a:t>
            </a:r>
            <a:r>
              <a:rPr lang="zh-CN" altLang="en-US" b="1">
                <a:latin typeface="Times New Roman" panose="02020603050405020304" pitchFamily="18" charset="0"/>
              </a:rPr>
              <a:t>基本遗传算法 </a:t>
            </a:r>
          </a:p>
          <a:p>
            <a:pPr eaLnBrk="1" hangingPunct="1">
              <a:lnSpc>
                <a:spcPct val="160000"/>
              </a:lnSpc>
            </a:pPr>
            <a:r>
              <a:rPr lang="en-US" altLang="zh-CN" b="1">
                <a:latin typeface="Times New Roman" panose="02020603050405020304" pitchFamily="18" charset="0"/>
              </a:rPr>
              <a:t>6.3  </a:t>
            </a:r>
            <a:r>
              <a:rPr lang="zh-CN" altLang="en-US" b="1">
                <a:latin typeface="Times New Roman" panose="02020603050405020304" pitchFamily="18" charset="0"/>
              </a:rPr>
              <a:t>遗传算法的改进算法 </a:t>
            </a:r>
          </a:p>
          <a:p>
            <a:pPr eaLnBrk="1" hangingPunct="1">
              <a:lnSpc>
                <a:spcPct val="160000"/>
              </a:lnSpc>
            </a:pPr>
            <a:r>
              <a:rPr lang="en-US" altLang="zh-CN" b="1">
                <a:latin typeface="Times New Roman" panose="02020603050405020304" pitchFamily="18" charset="0"/>
              </a:rPr>
              <a:t>6.4  </a:t>
            </a:r>
            <a:r>
              <a:rPr lang="zh-CN" altLang="en-US" b="1">
                <a:latin typeface="Times New Roman" panose="02020603050405020304" pitchFamily="18" charset="0"/>
              </a:rPr>
              <a:t>遗传算法的应用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6.5  </a:t>
            </a:r>
            <a:r>
              <a:rPr lang="zh-CN" altLang="en-US" b="1">
                <a:latin typeface="Times New Roman" panose="02020603050405020304" pitchFamily="18" charset="0"/>
              </a:rPr>
              <a:t>群智能算法产生的背景</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6.6  </a:t>
            </a:r>
            <a:r>
              <a:rPr lang="zh-CN" altLang="en-US" b="1">
                <a:latin typeface="Times New Roman" panose="02020603050405020304" pitchFamily="18" charset="0"/>
              </a:rPr>
              <a:t>粒子群优化算法及其应用</a:t>
            </a:r>
            <a:endParaRPr lang="en-US" altLang="zh-CN" b="1">
              <a:latin typeface="Times New Roman" panose="02020603050405020304" pitchFamily="18" charset="0"/>
            </a:endParaRPr>
          </a:p>
          <a:p>
            <a:pPr eaLnBrk="1" hangingPunct="1">
              <a:lnSpc>
                <a:spcPct val="160000"/>
              </a:lnSpc>
            </a:pPr>
            <a:r>
              <a:rPr lang="en-US" altLang="en-US" b="1">
                <a:latin typeface="Times New Roman" panose="02020603050405020304" pitchFamily="18" charset="0"/>
              </a:rPr>
              <a:t>6.7  </a:t>
            </a:r>
            <a:r>
              <a:rPr lang="zh-CN" altLang="en-US" b="1">
                <a:latin typeface="Times New Roman" panose="02020603050405020304" pitchFamily="18" charset="0"/>
              </a:rPr>
              <a:t>蚁群算法及其应用</a:t>
            </a:r>
          </a:p>
        </p:txBody>
      </p:sp>
      <p:sp>
        <p:nvSpPr>
          <p:cNvPr id="9220" name="Rectangle 4">
            <a:extLst>
              <a:ext uri="{FF2B5EF4-FFF2-40B4-BE49-F238E27FC236}">
                <a16:creationId xmlns:a16="http://schemas.microsoft.com/office/drawing/2014/main" id="{47C23923-19FD-6446-A69D-83EFAB4E533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a:extLst>
              <a:ext uri="{FF2B5EF4-FFF2-40B4-BE49-F238E27FC236}">
                <a16:creationId xmlns:a16="http://schemas.microsoft.com/office/drawing/2014/main" id="{78B1AB77-9736-9C4B-B794-3529B11A45B2}"/>
              </a:ext>
            </a:extLst>
          </p:cNvPr>
          <p:cNvSpPr>
            <a:spLocks noChangeArrowheads="1"/>
          </p:cNvSpPr>
          <p:nvPr/>
        </p:nvSpPr>
        <p:spPr bwMode="auto">
          <a:xfrm>
            <a:off x="179512" y="916187"/>
            <a:ext cx="38052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dirty="0">
                <a:solidFill>
                  <a:srgbClr val="FF0000"/>
                </a:solidFill>
                <a:latin typeface="楷体" pitchFamily="49" charset="-122"/>
                <a:ea typeface="楷体" pitchFamily="49" charset="-122"/>
              </a:rPr>
              <a:t>基本遗传算法组成</a:t>
            </a:r>
          </a:p>
        </p:txBody>
      </p:sp>
      <p:sp>
        <p:nvSpPr>
          <p:cNvPr id="4" name="Rectangle 3">
            <a:extLst>
              <a:ext uri="{FF2B5EF4-FFF2-40B4-BE49-F238E27FC236}">
                <a16:creationId xmlns:a16="http://schemas.microsoft.com/office/drawing/2014/main" id="{2C746DED-9AC6-A54E-857D-E97959878031}"/>
              </a:ext>
            </a:extLst>
          </p:cNvPr>
          <p:cNvSpPr txBox="1">
            <a:spLocks noChangeArrowheads="1"/>
          </p:cNvSpPr>
          <p:nvPr/>
        </p:nvSpPr>
        <p:spPr bwMode="auto">
          <a:xfrm>
            <a:off x="858838" y="1773238"/>
            <a:ext cx="7169150" cy="4402137"/>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1" hangingPunct="1">
              <a:lnSpc>
                <a:spcPct val="200000"/>
              </a:lnSpc>
              <a:buClr>
                <a:srgbClr val="FFFF00"/>
              </a:buClr>
              <a:buSzPct val="75000"/>
              <a:buFont typeface="Wingdings" pitchFamily="2" charset="2"/>
              <a:buNone/>
            </a:pP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3200" b="1" dirty="0">
                <a:solidFill>
                  <a:srgbClr val="262626"/>
                </a:solidFill>
                <a:effectLst>
                  <a:outerShdw blurRad="38100" dist="38100" dir="2700000" algn="tl">
                    <a:srgbClr val="C0C0C0"/>
                  </a:outerShdw>
                </a:effectLst>
                <a:latin typeface="楷体_GB2312"/>
                <a:ea typeface="楷体_GB2312"/>
                <a:cs typeface="楷体_GB2312"/>
              </a:rPr>
              <a:t>1</a:t>
            </a: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）编码（产生初始种群）</a:t>
            </a:r>
          </a:p>
          <a:p>
            <a:pPr defTabSz="914400" eaLnBrk="1" hangingPunct="1">
              <a:lnSpc>
                <a:spcPct val="200000"/>
              </a:lnSpc>
              <a:buClr>
                <a:srgbClr val="FFFF00"/>
              </a:buClr>
              <a:buSzPct val="75000"/>
              <a:buFont typeface="Wingdings" pitchFamily="2" charset="2"/>
              <a:buNone/>
            </a:pP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3200" b="1" dirty="0">
                <a:solidFill>
                  <a:srgbClr val="262626"/>
                </a:solidFill>
                <a:effectLst>
                  <a:outerShdw blurRad="38100" dist="38100" dir="2700000" algn="tl">
                    <a:srgbClr val="C0C0C0"/>
                  </a:outerShdw>
                </a:effectLst>
                <a:latin typeface="楷体_GB2312"/>
                <a:ea typeface="楷体_GB2312"/>
                <a:cs typeface="楷体_GB2312"/>
              </a:rPr>
              <a:t>2</a:t>
            </a: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）适应度函数</a:t>
            </a:r>
          </a:p>
          <a:p>
            <a:pPr defTabSz="914400" eaLnBrk="1" hangingPunct="1">
              <a:lnSpc>
                <a:spcPct val="200000"/>
              </a:lnSpc>
              <a:buClr>
                <a:srgbClr val="FFFF00"/>
              </a:buClr>
              <a:buSzPct val="75000"/>
              <a:buFont typeface="Wingdings" pitchFamily="2" charset="2"/>
              <a:buNone/>
            </a:pP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3200" b="1" dirty="0">
                <a:solidFill>
                  <a:srgbClr val="262626"/>
                </a:solidFill>
                <a:effectLst>
                  <a:outerShdw blurRad="38100" dist="38100" dir="2700000" algn="tl">
                    <a:srgbClr val="C0C0C0"/>
                  </a:outerShdw>
                </a:effectLst>
                <a:latin typeface="楷体_GB2312"/>
                <a:ea typeface="楷体_GB2312"/>
                <a:cs typeface="楷体_GB2312"/>
              </a:rPr>
              <a:t>3</a:t>
            </a: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）遗传算子（选择、交叉、变异）</a:t>
            </a:r>
          </a:p>
          <a:p>
            <a:pPr defTabSz="914400" eaLnBrk="1" hangingPunct="1">
              <a:lnSpc>
                <a:spcPct val="200000"/>
              </a:lnSpc>
              <a:buClr>
                <a:srgbClr val="FFFF00"/>
              </a:buClr>
              <a:buSzPct val="75000"/>
              <a:buFont typeface="Wingdings" pitchFamily="2" charset="2"/>
              <a:buNone/>
            </a:pP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a:t>
            </a:r>
            <a:r>
              <a:rPr kumimoji="1" lang="en-US" altLang="zh-CN" sz="3200" b="1" dirty="0">
                <a:solidFill>
                  <a:srgbClr val="262626"/>
                </a:solidFill>
                <a:effectLst>
                  <a:outerShdw blurRad="38100" dist="38100" dir="2700000" algn="tl">
                    <a:srgbClr val="C0C0C0"/>
                  </a:outerShdw>
                </a:effectLst>
                <a:latin typeface="楷体_GB2312"/>
                <a:ea typeface="楷体_GB2312"/>
                <a:cs typeface="楷体_GB2312"/>
              </a:rPr>
              <a:t>4</a:t>
            </a:r>
            <a:r>
              <a:rPr kumimoji="1" lang="zh-CN" altLang="en-US" sz="3200" b="1" dirty="0">
                <a:solidFill>
                  <a:srgbClr val="262626"/>
                </a:solidFill>
                <a:effectLst>
                  <a:outerShdw blurRad="38100" dist="38100" dir="2700000" algn="tl">
                    <a:srgbClr val="C0C0C0"/>
                  </a:outerShdw>
                </a:effectLst>
                <a:latin typeface="楷体_GB2312"/>
                <a:ea typeface="楷体_GB2312"/>
                <a:cs typeface="楷体_GB2312"/>
              </a:rPr>
              <a:t>）运行参数</a:t>
            </a:r>
          </a:p>
        </p:txBody>
      </p:sp>
      <p:sp>
        <p:nvSpPr>
          <p:cNvPr id="5" name="Rectangle 2">
            <a:extLst>
              <a:ext uri="{FF2B5EF4-FFF2-40B4-BE49-F238E27FC236}">
                <a16:creationId xmlns:a16="http://schemas.microsoft.com/office/drawing/2014/main" id="{F1AEC11D-905D-B64C-A11F-83F6039A4D3B}"/>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6.2.10  </a:t>
            </a:r>
            <a:r>
              <a:rPr lang="zh-CN" altLang="en-US" sz="3600" b="0">
                <a:latin typeface="Times New Roman" panose="02020603050405020304" pitchFamily="18" charset="0"/>
                <a:ea typeface="黑体" panose="02010609060101010101" pitchFamily="49" charset="-122"/>
              </a:rPr>
              <a:t>遗传算法的特点</a:t>
            </a:r>
            <a:r>
              <a:rPr lang="zh-CN" altLang="en-US" sz="3600"/>
              <a:t> </a:t>
            </a:r>
          </a:p>
        </p:txBody>
      </p:sp>
    </p:spTree>
    <p:custDataLst>
      <p:tags r:id="rId1"/>
    </p:custDataLst>
    <p:extLst>
      <p:ext uri="{BB962C8B-B14F-4D97-AF65-F5344CB8AC3E}">
        <p14:creationId xmlns:p14="http://schemas.microsoft.com/office/powerpoint/2010/main" val="2623300403"/>
      </p:ext>
    </p:extLst>
  </p:cSld>
  <p:clrMapOvr>
    <a:masterClrMapping/>
  </p:clrMapOvr>
  <p:transition>
    <p:random/>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a:extLst>
              <a:ext uri="{FF2B5EF4-FFF2-40B4-BE49-F238E27FC236}">
                <a16:creationId xmlns:a16="http://schemas.microsoft.com/office/drawing/2014/main" id="{9A5443DD-ADF7-4745-8116-5D2A2FA059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A2A7940-70E5-A548-BA21-F78D1E772B44}" type="slidenum">
              <a:rPr lang="ja-JP" altLang="en-US" sz="1800">
                <a:solidFill>
                  <a:srgbClr val="A50021"/>
                </a:solidFill>
                <a:ea typeface="MS PGothic" panose="020B0600070205080204" pitchFamily="34" charset="-128"/>
              </a:rPr>
              <a:pPr algn="r">
                <a:lnSpc>
                  <a:spcPct val="100000"/>
                </a:lnSpc>
                <a:spcBef>
                  <a:spcPct val="0"/>
                </a:spcBef>
                <a:buClrTx/>
                <a:buFontTx/>
                <a:buNone/>
              </a:pPr>
              <a:t>51</a:t>
            </a:fld>
            <a:endParaRPr lang="en-US" altLang="ja-JP" sz="1800">
              <a:solidFill>
                <a:srgbClr val="A50021"/>
              </a:solidFill>
              <a:ea typeface="MS PGothic" panose="020B0600070205080204" pitchFamily="34" charset="-128"/>
            </a:endParaRPr>
          </a:p>
        </p:txBody>
      </p:sp>
      <p:sp>
        <p:nvSpPr>
          <p:cNvPr id="8" name="Rectangle 1027">
            <a:extLst>
              <a:ext uri="{FF2B5EF4-FFF2-40B4-BE49-F238E27FC236}">
                <a16:creationId xmlns:a16="http://schemas.microsoft.com/office/drawing/2014/main" id="{0151D29D-2687-F54D-BD96-6CBFB591F136}"/>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6.3  </a:t>
            </a:r>
            <a:r>
              <a:rPr lang="zh-CN" altLang="en-US" sz="3000" b="1">
                <a:solidFill>
                  <a:srgbClr val="0000FF"/>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55300" name="Rectangle 4">
            <a:extLst>
              <a:ext uri="{FF2B5EF4-FFF2-40B4-BE49-F238E27FC236}">
                <a16:creationId xmlns:a16="http://schemas.microsoft.com/office/drawing/2014/main" id="{616A9EAD-F407-094F-83A6-43A42A611B8F}"/>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 calcmode="lin" valueType="num">
                                      <p:cBhvr additive="base">
                                        <p:cTn id="12" dur="500" fill="hold"/>
                                        <p:tgtEl>
                                          <p:spTgt spid="8">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8">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 calcmode="lin" valueType="num">
                                      <p:cBhvr additive="base">
                                        <p:cTn id="17" dur="500" fill="hold"/>
                                        <p:tgtEl>
                                          <p:spTgt spid="8">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 calcmode="lin" valueType="num">
                                      <p:cBhvr additive="base">
                                        <p:cTn id="22" dur="500" fill="hold"/>
                                        <p:tgtEl>
                                          <p:spTgt spid="8">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8">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 calcmode="lin" valueType="num">
                                      <p:cBhvr additive="base">
                                        <p:cTn id="27" dur="500" fill="hold"/>
                                        <p:tgtEl>
                                          <p:spTgt spid="8">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 calcmode="lin" valueType="num">
                                      <p:cBhvr additive="base">
                                        <p:cTn id="32" dur="500" fill="hold"/>
                                        <p:tgtEl>
                                          <p:spTgt spid="8">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8">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 calcmode="lin" valueType="num">
                                      <p:cBhvr additive="base">
                                        <p:cTn id="37" dur="500" fill="hold"/>
                                        <p:tgtEl>
                                          <p:spTgt spid="8">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advAuto="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灯片编号占位符 3">
            <a:extLst>
              <a:ext uri="{FF2B5EF4-FFF2-40B4-BE49-F238E27FC236}">
                <a16:creationId xmlns:a16="http://schemas.microsoft.com/office/drawing/2014/main" id="{43CC577D-443A-A149-A3ED-6307A240142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77DBC39-E6A8-AF4C-AF93-E695CDC9275C}" type="slidenum">
              <a:rPr lang="ja-JP" altLang="en-US" sz="1800">
                <a:solidFill>
                  <a:srgbClr val="A50021"/>
                </a:solidFill>
                <a:ea typeface="MS PGothic" panose="020B0600070205080204" pitchFamily="34" charset="-128"/>
              </a:rPr>
              <a:pPr algn="r">
                <a:lnSpc>
                  <a:spcPct val="100000"/>
                </a:lnSpc>
                <a:spcBef>
                  <a:spcPct val="0"/>
                </a:spcBef>
                <a:buClrTx/>
                <a:buFontTx/>
                <a:buNone/>
              </a:pPr>
              <a:t>52</a:t>
            </a:fld>
            <a:endParaRPr lang="en-US" altLang="ja-JP" sz="1800">
              <a:solidFill>
                <a:srgbClr val="A50021"/>
              </a:solidFill>
              <a:ea typeface="MS PGothic" panose="020B0600070205080204" pitchFamily="34" charset="-128"/>
            </a:endParaRPr>
          </a:p>
        </p:txBody>
      </p:sp>
      <p:sp>
        <p:nvSpPr>
          <p:cNvPr id="56323" name="Rectangle 2">
            <a:extLst>
              <a:ext uri="{FF2B5EF4-FFF2-40B4-BE49-F238E27FC236}">
                <a16:creationId xmlns:a16="http://schemas.microsoft.com/office/drawing/2014/main" id="{EF9DEFCD-0112-B448-B976-1EE4BBD3665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  </a:t>
            </a:r>
            <a:r>
              <a:rPr lang="zh-CN" altLang="en-US" sz="3600" b="0">
                <a:latin typeface="Times New Roman" panose="02020603050405020304" pitchFamily="18" charset="0"/>
                <a:ea typeface="黑体" panose="02010609060101010101" pitchFamily="49" charset="-122"/>
              </a:rPr>
              <a:t>遗传算法的改进算法</a:t>
            </a:r>
            <a:r>
              <a:rPr lang="zh-CN" altLang="en-US" sz="3600"/>
              <a:t> </a:t>
            </a:r>
          </a:p>
        </p:txBody>
      </p:sp>
      <p:sp>
        <p:nvSpPr>
          <p:cNvPr id="143363" name="Rectangle 3">
            <a:extLst>
              <a:ext uri="{FF2B5EF4-FFF2-40B4-BE49-F238E27FC236}">
                <a16:creationId xmlns:a16="http://schemas.microsoft.com/office/drawing/2014/main" id="{06258647-6894-8B4C-BB4E-F50D65AA5A0E}"/>
              </a:ext>
            </a:extLst>
          </p:cNvPr>
          <p:cNvSpPr>
            <a:spLocks noGrp="1" noChangeArrowheads="1"/>
          </p:cNvSpPr>
          <p:nvPr>
            <p:ph type="body" idx="1"/>
          </p:nvPr>
        </p:nvSpPr>
        <p:spPr>
          <a:xfrm>
            <a:off x="717550" y="1123950"/>
            <a:ext cx="5870575" cy="5400675"/>
          </a:xfrm>
        </p:spPr>
        <p:txBody>
          <a:bodyPr/>
          <a:lstStyle/>
          <a:p>
            <a:pPr eaLnBrk="1" hangingPunct="1">
              <a:spcBef>
                <a:spcPct val="50000"/>
              </a:spcBef>
              <a:buSzPct val="60000"/>
              <a:buFontTx/>
              <a:buBlip>
                <a:blip r:embed="rId3"/>
              </a:buBlip>
            </a:pPr>
            <a:r>
              <a:rPr lang="en-US" altLang="zh-CN" sz="3200" b="1">
                <a:latin typeface="Times New Roman" panose="02020603050405020304" pitchFamily="18" charset="0"/>
              </a:rPr>
              <a:t>6.3.1  </a:t>
            </a:r>
            <a:r>
              <a:rPr lang="zh-CN" altLang="en-US" sz="3200" b="1">
                <a:latin typeface="Times New Roman" panose="02020603050405020304" pitchFamily="18" charset="0"/>
              </a:rPr>
              <a:t>双倍体遗传算法</a:t>
            </a:r>
          </a:p>
          <a:p>
            <a:pPr eaLnBrk="1" hangingPunct="1">
              <a:spcBef>
                <a:spcPct val="50000"/>
              </a:spcBef>
              <a:buSzPct val="60000"/>
              <a:buFontTx/>
              <a:buBlip>
                <a:blip r:embed="rId3"/>
              </a:buBlip>
            </a:pPr>
            <a:r>
              <a:rPr lang="en-US" altLang="zh-CN" sz="3200" b="1">
                <a:latin typeface="Times New Roman" panose="02020603050405020304" pitchFamily="18" charset="0"/>
              </a:rPr>
              <a:t>6.3.2  </a:t>
            </a:r>
            <a:r>
              <a:rPr lang="zh-CN" altLang="en-US" sz="3200" b="1">
                <a:latin typeface="Times New Roman" panose="02020603050405020304" pitchFamily="18" charset="0"/>
              </a:rPr>
              <a:t>双种群遗传算法</a:t>
            </a:r>
          </a:p>
          <a:p>
            <a:pPr eaLnBrk="1" hangingPunct="1">
              <a:spcBef>
                <a:spcPct val="50000"/>
              </a:spcBef>
              <a:buSzPct val="60000"/>
              <a:buFontTx/>
              <a:buBlip>
                <a:blip r:embed="rId3"/>
              </a:buBlip>
            </a:pPr>
            <a:r>
              <a:rPr lang="en-US" altLang="zh-CN" sz="3200" b="1">
                <a:latin typeface="Times New Roman" panose="02020603050405020304" pitchFamily="18" charset="0"/>
              </a:rPr>
              <a:t>6.3.3  </a:t>
            </a:r>
            <a:r>
              <a:rPr lang="zh-CN" altLang="en-US" sz="3200" b="1">
                <a:latin typeface="Times New Roman" panose="02020603050405020304" pitchFamily="18" charset="0"/>
              </a:rPr>
              <a:t>自适应遗传算法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 calcmode="lin" valueType="num">
                                      <p:cBhvr additive="base">
                                        <p:cTn id="7" dur="500" fill="hold"/>
                                        <p:tgtEl>
                                          <p:spTgt spid="1433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63">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 calcmode="lin" valueType="num">
                                      <p:cBhvr additive="base">
                                        <p:cTn id="12" dur="500" fill="hold"/>
                                        <p:tgtEl>
                                          <p:spTgt spid="14336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3363">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3363">
                                            <p:txEl>
                                              <p:pRg st="2" end="2"/>
                                            </p:txEl>
                                          </p:spTgt>
                                        </p:tgtEl>
                                        <p:attrNameLst>
                                          <p:attrName>style.visibility</p:attrName>
                                        </p:attrNameLst>
                                      </p:cBhvr>
                                      <p:to>
                                        <p:strVal val="visible"/>
                                      </p:to>
                                    </p:set>
                                    <p:anim calcmode="lin" valueType="num">
                                      <p:cBhvr additive="base">
                                        <p:cTn id="17" dur="500" fill="hold"/>
                                        <p:tgtEl>
                                          <p:spTgt spid="14336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33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advAuto="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C106FB00-41CB-A846-9A64-FFEC0F288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D01F532-0C87-D446-BBF2-4CAF31DB47F9}" type="slidenum">
              <a:rPr lang="ja-JP" altLang="en-US" sz="1800">
                <a:solidFill>
                  <a:srgbClr val="A50021"/>
                </a:solidFill>
                <a:ea typeface="MS PGothic" panose="020B0600070205080204" pitchFamily="34" charset="-128"/>
              </a:rPr>
              <a:pPr algn="r">
                <a:lnSpc>
                  <a:spcPct val="100000"/>
                </a:lnSpc>
                <a:spcBef>
                  <a:spcPct val="0"/>
                </a:spcBef>
                <a:buClrTx/>
                <a:buFontTx/>
                <a:buNone/>
              </a:pPr>
              <a:t>53</a:t>
            </a:fld>
            <a:endParaRPr lang="en-US" altLang="ja-JP" sz="1800">
              <a:solidFill>
                <a:srgbClr val="A50021"/>
              </a:solidFill>
              <a:ea typeface="MS PGothic" panose="020B0600070205080204" pitchFamily="34" charset="-128"/>
            </a:endParaRPr>
          </a:p>
        </p:txBody>
      </p:sp>
      <p:sp>
        <p:nvSpPr>
          <p:cNvPr id="58371" name="Rectangle 2">
            <a:extLst>
              <a:ext uri="{FF2B5EF4-FFF2-40B4-BE49-F238E27FC236}">
                <a16:creationId xmlns:a16="http://schemas.microsoft.com/office/drawing/2014/main" id="{FE4E8C6C-969B-644F-9CF4-44E954622E5F}"/>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6.3.1  </a:t>
            </a:r>
            <a:r>
              <a:rPr lang="zh-CN" altLang="en-US" sz="3600" b="0">
                <a:latin typeface="Times New Roman" panose="02020603050405020304" pitchFamily="18" charset="0"/>
                <a:ea typeface="黑体" panose="02010609060101010101" pitchFamily="49" charset="-122"/>
              </a:rPr>
              <a:t>双倍体遗传算法</a:t>
            </a:r>
          </a:p>
        </p:txBody>
      </p:sp>
      <p:sp>
        <p:nvSpPr>
          <p:cNvPr id="13315" name="Rectangle 3">
            <a:extLst>
              <a:ext uri="{FF2B5EF4-FFF2-40B4-BE49-F238E27FC236}">
                <a16:creationId xmlns:a16="http://schemas.microsoft.com/office/drawing/2014/main" id="{FA9ACDD0-7CB1-E549-AE82-39D36DD1276D}"/>
              </a:ext>
            </a:extLst>
          </p:cNvPr>
          <p:cNvSpPr>
            <a:spLocks noGrp="1" noChangeArrowheads="1"/>
          </p:cNvSpPr>
          <p:nvPr>
            <p:ph idx="1"/>
          </p:nvPr>
        </p:nvSpPr>
        <p:spPr>
          <a:xfrm>
            <a:off x="304800" y="838200"/>
            <a:ext cx="8458200" cy="4419600"/>
          </a:xfrm>
        </p:spPr>
        <p:txBody>
          <a:bodyPr/>
          <a:lstStyle/>
          <a:p>
            <a:pPr marL="0" indent="0" eaLnBrk="1" hangingPunct="1">
              <a:buFont typeface="Wingdings" pitchFamily="2" charset="2"/>
              <a:buNone/>
            </a:pPr>
            <a:r>
              <a:rPr lang="en-US" altLang="zh-CN" b="1">
                <a:latin typeface="Times New Roman" panose="02020603050405020304" pitchFamily="18" charset="0"/>
                <a:cs typeface="Times New Roman" panose="02020603050405020304" pitchFamily="18" charset="0"/>
              </a:rPr>
              <a:t>1. </a:t>
            </a:r>
            <a:r>
              <a:rPr lang="zh-CN" altLang="en-US" b="1">
                <a:latin typeface="Times New Roman" panose="02020603050405020304" pitchFamily="18" charset="0"/>
                <a:cs typeface="Times New Roman" panose="02020603050405020304" pitchFamily="18" charset="0"/>
              </a:rPr>
              <a:t>基本思想</a:t>
            </a:r>
          </a:p>
          <a:p>
            <a:pPr marL="0" indent="0" eaLnBrk="1" hangingPunct="1">
              <a:buClr>
                <a:schemeClr val="tx1"/>
              </a:buClr>
              <a:buFontTx/>
              <a:buBlip>
                <a:blip r:embed="rId3"/>
              </a:buBlip>
            </a:pPr>
            <a:r>
              <a:rPr lang="zh-CN" altLang="en-US" sz="2600">
                <a:latin typeface="宋体" panose="02010600030101010101" pitchFamily="2" charset="-122"/>
              </a:rPr>
              <a:t>  双倍体遗传算法采用</a:t>
            </a:r>
            <a:r>
              <a:rPr lang="zh-CN" altLang="en-US" sz="2600" b="1">
                <a:solidFill>
                  <a:schemeClr val="folHlink"/>
                </a:solidFill>
                <a:latin typeface="宋体" panose="02010600030101010101" pitchFamily="2" charset="-122"/>
              </a:rPr>
              <a:t>显性</a:t>
            </a:r>
            <a:r>
              <a:rPr lang="zh-CN" altLang="en-US" sz="2600">
                <a:latin typeface="宋体" panose="02010600030101010101" pitchFamily="2" charset="-122"/>
              </a:rPr>
              <a:t>和</a:t>
            </a:r>
            <a:r>
              <a:rPr lang="zh-CN" altLang="en-US" sz="2600" b="1">
                <a:solidFill>
                  <a:schemeClr val="folHlink"/>
                </a:solidFill>
                <a:latin typeface="宋体" panose="02010600030101010101" pitchFamily="2" charset="-122"/>
              </a:rPr>
              <a:t>隐性</a:t>
            </a:r>
            <a:r>
              <a:rPr lang="zh-CN" altLang="en-US" sz="2600">
                <a:latin typeface="宋体" panose="02010600030101010101" pitchFamily="2" charset="-122"/>
              </a:rPr>
              <a:t>两个染色体同时进行进化，提供了一种记忆以前有用的基因块的功能。</a:t>
            </a:r>
          </a:p>
          <a:p>
            <a:pPr marL="0" indent="0" eaLnBrk="1" hangingPunct="1">
              <a:buClr>
                <a:schemeClr val="tx1"/>
              </a:buClr>
              <a:buFontTx/>
              <a:buBlip>
                <a:blip r:embed="rId3"/>
              </a:buBlip>
            </a:pPr>
            <a:r>
              <a:rPr lang="zh-CN" altLang="en-US" sz="2600">
                <a:latin typeface="宋体" panose="02010600030101010101" pitchFamily="2" charset="-122"/>
              </a:rPr>
              <a:t>  双倍体遗传算法采用</a:t>
            </a:r>
            <a:r>
              <a:rPr lang="zh-CN" altLang="en-US" sz="2600" b="1">
                <a:solidFill>
                  <a:schemeClr val="folHlink"/>
                </a:solidFill>
                <a:latin typeface="宋体" panose="02010600030101010101" pitchFamily="2" charset="-122"/>
              </a:rPr>
              <a:t>显性遗传</a:t>
            </a:r>
            <a:r>
              <a:rPr lang="zh-CN" altLang="en-US" sz="2600">
                <a:latin typeface="宋体" panose="02010600030101010101" pitchFamily="2" charset="-122"/>
              </a:rPr>
              <a:t>。</a:t>
            </a:r>
          </a:p>
        </p:txBody>
      </p:sp>
      <p:graphicFrame>
        <p:nvGraphicFramePr>
          <p:cNvPr id="13317" name="Object 5">
            <a:extLst>
              <a:ext uri="{FF2B5EF4-FFF2-40B4-BE49-F238E27FC236}">
                <a16:creationId xmlns:a16="http://schemas.microsoft.com/office/drawing/2014/main" id="{E980BE4B-6214-394B-A22A-1E56C8ADE834}"/>
              </a:ext>
            </a:extLst>
          </p:cNvPr>
          <p:cNvGraphicFramePr>
            <a:graphicFrameLocks noChangeAspect="1"/>
          </p:cNvGraphicFramePr>
          <p:nvPr/>
        </p:nvGraphicFramePr>
        <p:xfrm>
          <a:off x="2057400" y="3294063"/>
          <a:ext cx="4572000" cy="1506537"/>
        </p:xfrm>
        <a:graphic>
          <a:graphicData uri="http://schemas.openxmlformats.org/presentationml/2006/ole">
            <mc:AlternateContent xmlns:mc="http://schemas.openxmlformats.org/markup-compatibility/2006">
              <mc:Choice xmlns:v="urn:schemas-microsoft-com:vml" Requires="v">
                <p:oleObj spid="_x0000_s58386" name="图像文档" r:id="rId4" imgW="2324100" imgH="736600" progId="图像.文件">
                  <p:embed/>
                </p:oleObj>
              </mc:Choice>
              <mc:Fallback>
                <p:oleObj name="图像文档" r:id="rId4" imgW="2324100" imgH="736600" progId="图像.文件">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3294063"/>
                        <a:ext cx="4572000" cy="1506537"/>
                      </a:xfrm>
                      <a:prstGeom prst="rect">
                        <a:avLst/>
                      </a:prstGeom>
                      <a:noFill/>
                      <a:ln w="9525">
                        <a:solidFill>
                          <a:srgbClr val="808080"/>
                        </a:solidFill>
                        <a:miter lim="800000"/>
                        <a:headEnd/>
                        <a:tailEnd/>
                      </a:ln>
                      <a:effectLst/>
                      <a:extLst>
                        <a:ext uri="{909E8E84-426E-40DD-AFC4-6F175D3DCCD1}">
                          <a14:hiddenFill xmlns:a14="http://schemas.microsoft.com/office/drawing/2010/main">
                            <a:solidFill>
                              <a:srgbClr val="A5002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8" name="Text Box 6">
            <a:extLst>
              <a:ext uri="{FF2B5EF4-FFF2-40B4-BE49-F238E27FC236}">
                <a16:creationId xmlns:a16="http://schemas.microsoft.com/office/drawing/2014/main" id="{742DBC2C-B6A7-464D-ABDB-84AA760D5E67}"/>
              </a:ext>
            </a:extLst>
          </p:cNvPr>
          <p:cNvSpPr txBox="1">
            <a:spLocks noChangeArrowheads="1"/>
          </p:cNvSpPr>
          <p:nvPr/>
        </p:nvSpPr>
        <p:spPr bwMode="auto">
          <a:xfrm>
            <a:off x="381000" y="4899025"/>
            <a:ext cx="8534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spcBef>
                <a:spcPct val="50000"/>
              </a:spcBef>
              <a:buClrTx/>
              <a:buFontTx/>
              <a:buBlip>
                <a:blip r:embed="rId3"/>
              </a:buBlip>
            </a:pPr>
            <a:r>
              <a:rPr lang="en-US" altLang="zh-CN" sz="2400">
                <a:latin typeface="宋体" panose="02010600030101010101" pitchFamily="2" charset="-122"/>
              </a:rPr>
              <a:t>  </a:t>
            </a:r>
            <a:r>
              <a:rPr lang="zh-CN" altLang="en-US" sz="2400">
                <a:latin typeface="宋体" panose="02010600030101010101" pitchFamily="2" charset="-122"/>
              </a:rPr>
              <a:t>双倍体遗传延长了有用基因块的寿命，提高了算法的收敛能力，在变异概率低的情况下能保持一定水平的多样性。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barn(inHorizontal)">
                                      <p:cBhvr>
                                        <p:cTn id="7" dur="500"/>
                                        <p:tgtEl>
                                          <p:spTgt spid="13315"/>
                                        </p:tgtEl>
                                      </p:cBhvr>
                                    </p:animEffect>
                                  </p:childTnLst>
                                </p:cTn>
                              </p:par>
                            </p:childTnLst>
                          </p:cTn>
                        </p:par>
                        <p:par>
                          <p:cTn id="8" fill="hold" nodeType="afterGroup">
                            <p:stCondLst>
                              <p:cond delay="500"/>
                            </p:stCondLst>
                            <p:childTnLst>
                              <p:par>
                                <p:cTn id="9" presetID="9" presetClass="entr" presetSubtype="0" fill="hold" nodeType="afterEffect">
                                  <p:stCondLst>
                                    <p:cond delay="0"/>
                                  </p:stCondLst>
                                  <p:childTnLst>
                                    <p:set>
                                      <p:cBhvr>
                                        <p:cTn id="10" dur="1" fill="hold">
                                          <p:stCondLst>
                                            <p:cond delay="0"/>
                                          </p:stCondLst>
                                        </p:cTn>
                                        <p:tgtEl>
                                          <p:spTgt spid="13317"/>
                                        </p:tgtEl>
                                        <p:attrNameLst>
                                          <p:attrName>style.visibility</p:attrName>
                                        </p:attrNameLst>
                                      </p:cBhvr>
                                      <p:to>
                                        <p:strVal val="visible"/>
                                      </p:to>
                                    </p:set>
                                    <p:animEffect transition="in" filter="dissolve">
                                      <p:cBhvr>
                                        <p:cTn id="11" dur="500"/>
                                        <p:tgtEl>
                                          <p:spTgt spid="1331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3318"/>
                                        </p:tgtEl>
                                        <p:attrNameLst>
                                          <p:attrName>style.visibility</p:attrName>
                                        </p:attrNameLst>
                                      </p:cBhvr>
                                      <p:to>
                                        <p:strVal val="visible"/>
                                      </p:to>
                                    </p:set>
                                    <p:anim calcmode="lin" valueType="num">
                                      <p:cBhvr additive="base">
                                        <p:cTn id="16" dur="500" fill="hold"/>
                                        <p:tgtEl>
                                          <p:spTgt spid="13318"/>
                                        </p:tgtEl>
                                        <p:attrNameLst>
                                          <p:attrName>ppt_x</p:attrName>
                                        </p:attrNameLst>
                                      </p:cBhvr>
                                      <p:tavLst>
                                        <p:tav tm="0">
                                          <p:val>
                                            <p:strVal val="#ppt_x"/>
                                          </p:val>
                                        </p:tav>
                                        <p:tav tm="100000">
                                          <p:val>
                                            <p:strVal val="#ppt_x"/>
                                          </p:val>
                                        </p:tav>
                                      </p:tavLst>
                                    </p:anim>
                                    <p:anim calcmode="lin" valueType="num">
                                      <p:cBhvr additive="base">
                                        <p:cTn id="17" dur="500" fill="hold"/>
                                        <p:tgtEl>
                                          <p:spTgt spid="133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p:bldP spid="13318"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3">
            <a:extLst>
              <a:ext uri="{FF2B5EF4-FFF2-40B4-BE49-F238E27FC236}">
                <a16:creationId xmlns:a16="http://schemas.microsoft.com/office/drawing/2014/main" id="{B4F8C33B-C525-D64E-9756-6DB2D28890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590BE02-B285-2843-88B8-49AB0A0717CA}" type="slidenum">
              <a:rPr lang="ja-JP" altLang="en-US" sz="1800">
                <a:solidFill>
                  <a:srgbClr val="A50021"/>
                </a:solidFill>
                <a:ea typeface="MS PGothic" panose="020B0600070205080204" pitchFamily="34" charset="-128"/>
              </a:rPr>
              <a:pPr algn="r">
                <a:lnSpc>
                  <a:spcPct val="100000"/>
                </a:lnSpc>
                <a:spcBef>
                  <a:spcPct val="0"/>
                </a:spcBef>
                <a:buClrTx/>
                <a:buFontTx/>
                <a:buNone/>
              </a:pPr>
              <a:t>54</a:t>
            </a:fld>
            <a:endParaRPr lang="en-US" altLang="ja-JP" sz="1800">
              <a:solidFill>
                <a:srgbClr val="A50021"/>
              </a:solidFill>
              <a:ea typeface="MS PGothic" panose="020B0600070205080204" pitchFamily="34" charset="-128"/>
            </a:endParaRPr>
          </a:p>
        </p:txBody>
      </p:sp>
      <p:sp>
        <p:nvSpPr>
          <p:cNvPr id="59395" name="Rectangle 1026">
            <a:extLst>
              <a:ext uri="{FF2B5EF4-FFF2-40B4-BE49-F238E27FC236}">
                <a16:creationId xmlns:a16="http://schemas.microsoft.com/office/drawing/2014/main" id="{D7E8AA80-B0BC-8644-B66C-8569884B66F9}"/>
              </a:ext>
            </a:extLst>
          </p:cNvPr>
          <p:cNvSpPr>
            <a:spLocks noGrp="1" noChangeArrowheads="1"/>
          </p:cNvSpPr>
          <p:nvPr>
            <p:ph type="title"/>
          </p:nvPr>
        </p:nvSpPr>
        <p:spPr>
          <a:xfrm>
            <a:off x="0" y="0"/>
            <a:ext cx="9144000" cy="762000"/>
          </a:xfrm>
        </p:spPr>
        <p:txBody>
          <a:bodyPr/>
          <a:lstStyle/>
          <a:p>
            <a:pPr eaLnBrk="1" hangingPunct="1"/>
            <a:r>
              <a:rPr lang="en-US" altLang="zh-CN" sz="3200">
                <a:latin typeface="Times New Roman" panose="02020603050405020304" pitchFamily="18" charset="0"/>
              </a:rPr>
              <a:t> </a:t>
            </a:r>
            <a:r>
              <a:rPr lang="en-US" altLang="zh-CN" sz="3600" b="0">
                <a:latin typeface="Times New Roman" panose="02020603050405020304" pitchFamily="18" charset="0"/>
                <a:ea typeface="黑体" panose="02010609060101010101" pitchFamily="49" charset="-122"/>
              </a:rPr>
              <a:t>6.3.1  </a:t>
            </a:r>
            <a:r>
              <a:rPr lang="zh-CN" altLang="en-US" sz="3600" b="0">
                <a:latin typeface="Times New Roman" panose="02020603050405020304" pitchFamily="18" charset="0"/>
                <a:ea typeface="黑体" panose="02010609060101010101" pitchFamily="49" charset="-122"/>
              </a:rPr>
              <a:t>双倍体遗传算法</a:t>
            </a:r>
          </a:p>
        </p:txBody>
      </p:sp>
      <p:sp>
        <p:nvSpPr>
          <p:cNvPr id="59396" name="Rectangle 1027">
            <a:extLst>
              <a:ext uri="{FF2B5EF4-FFF2-40B4-BE49-F238E27FC236}">
                <a16:creationId xmlns:a16="http://schemas.microsoft.com/office/drawing/2014/main" id="{956D771B-B6D5-5845-B941-425E880C49B0}"/>
              </a:ext>
            </a:extLst>
          </p:cNvPr>
          <p:cNvSpPr>
            <a:spLocks noGrp="1" noChangeArrowheads="1"/>
          </p:cNvSpPr>
          <p:nvPr>
            <p:ph idx="1"/>
          </p:nvPr>
        </p:nvSpPr>
        <p:spPr>
          <a:xfrm>
            <a:off x="304800" y="838200"/>
            <a:ext cx="8458200" cy="4419600"/>
          </a:xfrm>
        </p:spPr>
        <p:txBody>
          <a:bodyPr/>
          <a:lstStyle/>
          <a:p>
            <a:pPr marL="609600" indent="-609600" eaLnBrk="1" hangingPunct="1">
              <a:buClr>
                <a:schemeClr val="tx1"/>
              </a:buClr>
              <a:buFontTx/>
              <a:buNone/>
            </a:pPr>
            <a:r>
              <a:rPr lang="en-US" altLang="zh-CN" b="1">
                <a:latin typeface="Times New Roman" panose="02020603050405020304" pitchFamily="18" charset="0"/>
                <a:cs typeface="Times New Roman" panose="02020603050405020304" pitchFamily="18" charset="0"/>
              </a:rPr>
              <a:t> 2. </a:t>
            </a:r>
            <a:r>
              <a:rPr lang="zh-CN" altLang="en-US" b="1">
                <a:latin typeface="Times New Roman" panose="02020603050405020304" pitchFamily="18" charset="0"/>
                <a:cs typeface="Times New Roman" panose="02020603050405020304" pitchFamily="18" charset="0"/>
              </a:rPr>
              <a:t>双倍体遗传算法的设计</a:t>
            </a:r>
            <a:endParaRPr lang="zh-CN" altLang="en-US" sz="2600">
              <a:latin typeface="Times New Roman" panose="02020603050405020304" pitchFamily="18" charset="0"/>
            </a:endParaRPr>
          </a:p>
        </p:txBody>
      </p:sp>
      <p:sp>
        <p:nvSpPr>
          <p:cNvPr id="165892" name="Text Box 1028">
            <a:extLst>
              <a:ext uri="{FF2B5EF4-FFF2-40B4-BE49-F238E27FC236}">
                <a16:creationId xmlns:a16="http://schemas.microsoft.com/office/drawing/2014/main" id="{C8145FF3-D37D-FD4D-BBEF-E210228DB6A5}"/>
              </a:ext>
            </a:extLst>
          </p:cNvPr>
          <p:cNvSpPr txBox="1">
            <a:spLocks noChangeArrowheads="1"/>
          </p:cNvSpPr>
          <p:nvPr/>
        </p:nvSpPr>
        <p:spPr bwMode="auto">
          <a:xfrm>
            <a:off x="304800" y="1447800"/>
            <a:ext cx="8534400" cy="476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1</a:t>
            </a:r>
            <a:r>
              <a:rPr lang="zh-CN" altLang="en-US" sz="2400" b="1">
                <a:solidFill>
                  <a:srgbClr val="0000FF"/>
                </a:solidFill>
                <a:latin typeface="Times New Roman" panose="02020603050405020304" pitchFamily="18" charset="0"/>
              </a:rPr>
              <a:t>）编码</a:t>
            </a:r>
            <a:r>
              <a:rPr lang="en-US" altLang="zh-CN" sz="2400" b="1">
                <a:solidFill>
                  <a:srgbClr val="0000FF"/>
                </a:solidFill>
                <a:latin typeface="Times New Roman" panose="02020603050405020304" pitchFamily="18" charset="0"/>
              </a:rPr>
              <a:t>/</a:t>
            </a:r>
            <a:r>
              <a:rPr lang="zh-CN" altLang="en-US" sz="2400" b="1">
                <a:solidFill>
                  <a:srgbClr val="0000FF"/>
                </a:solidFill>
                <a:latin typeface="Times New Roman" panose="02020603050405020304" pitchFamily="18" charset="0"/>
              </a:rPr>
              <a:t>解码</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两个染色体（显性、隐性）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2</a:t>
            </a:r>
            <a:r>
              <a:rPr lang="zh-CN" altLang="en-US" sz="2400" b="1">
                <a:solidFill>
                  <a:srgbClr val="0000FF"/>
                </a:solidFill>
                <a:latin typeface="Times New Roman" panose="02020603050405020304" pitchFamily="18" charset="0"/>
              </a:rPr>
              <a:t>）复制算子</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计算显性染色体的适应度，按照显性染色体   的复制概率将个体复制到下一代群体中。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3</a:t>
            </a:r>
            <a:r>
              <a:rPr lang="zh-CN" altLang="en-US" sz="2400" b="1">
                <a:solidFill>
                  <a:srgbClr val="0000FF"/>
                </a:solidFill>
                <a:latin typeface="Times New Roman" panose="02020603050405020304" pitchFamily="18" charset="0"/>
              </a:rPr>
              <a:t>）交叉算子</a:t>
            </a:r>
            <a:r>
              <a:rPr lang="zh-CN" altLang="en-US" sz="2400">
                <a:solidFill>
                  <a:srgbClr val="0000FF"/>
                </a:solidFill>
                <a:latin typeface="Times New Roman" panose="02020603050405020304" pitchFamily="18" charset="0"/>
              </a:rPr>
              <a:t>：</a:t>
            </a:r>
            <a:r>
              <a:rPr lang="zh-CN" altLang="en-US" sz="2400">
                <a:latin typeface="Times New Roman" panose="02020603050405020304" pitchFamily="18" charset="0"/>
              </a:rPr>
              <a:t>两个个体的显性染色体交叉、隐性染色体也同时交叉。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4</a:t>
            </a:r>
            <a:r>
              <a:rPr lang="zh-CN" altLang="en-US" sz="2400" b="1">
                <a:solidFill>
                  <a:srgbClr val="0000FF"/>
                </a:solidFill>
                <a:latin typeface="Times New Roman" panose="02020603050405020304" pitchFamily="18" charset="0"/>
              </a:rPr>
              <a:t>）变异算子：</a:t>
            </a:r>
            <a:r>
              <a:rPr lang="zh-CN" altLang="en-US" sz="2400">
                <a:latin typeface="Times New Roman" panose="02020603050405020304" pitchFamily="18" charset="0"/>
              </a:rPr>
              <a:t>个体的显性染色体按正常的变异概率变异；隐性染色体按较大的变异概率变异。    </a:t>
            </a:r>
          </a:p>
          <a:p>
            <a:pPr eaLnBrk="1" hangingPunct="1">
              <a:buClr>
                <a:schemeClr val="tx1"/>
              </a:buClr>
              <a:buFontTx/>
              <a:buNone/>
            </a:pPr>
            <a:r>
              <a:rPr lang="zh-CN" altLang="en-US" sz="2400" b="1">
                <a:solidFill>
                  <a:srgbClr val="0000FF"/>
                </a:solidFill>
                <a:latin typeface="Times New Roman" panose="02020603050405020304" pitchFamily="18" charset="0"/>
              </a:rPr>
              <a:t>（</a:t>
            </a:r>
            <a:r>
              <a:rPr lang="en-US" altLang="zh-CN" sz="2400" b="1">
                <a:solidFill>
                  <a:srgbClr val="0000FF"/>
                </a:solidFill>
                <a:latin typeface="Times New Roman" panose="02020603050405020304" pitchFamily="18" charset="0"/>
              </a:rPr>
              <a:t>5</a:t>
            </a:r>
            <a:r>
              <a:rPr lang="zh-CN" altLang="en-US" sz="2400" b="1">
                <a:solidFill>
                  <a:srgbClr val="0000FF"/>
                </a:solidFill>
                <a:latin typeface="Times New Roman" panose="02020603050405020304" pitchFamily="18" charset="0"/>
              </a:rPr>
              <a:t>）双倍体遗传算法显隐性重排算子：</a:t>
            </a:r>
            <a:r>
              <a:rPr lang="zh-CN" altLang="en-US" sz="2400">
                <a:latin typeface="Times New Roman" panose="02020603050405020304" pitchFamily="18" charset="0"/>
              </a:rPr>
              <a:t>个体中适应值较大的染色体设为显性染色体，适应值较小的染色体设为隐性染色体。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grpId="0" nodeType="afterEffect">
                                  <p:stCondLst>
                                    <p:cond delay="0"/>
                                  </p:stCondLst>
                                  <p:childTnLst>
                                    <p:set>
                                      <p:cBhvr>
                                        <p:cTn id="6" dur="1" fill="hold">
                                          <p:stCondLst>
                                            <p:cond delay="0"/>
                                          </p:stCondLst>
                                        </p:cTn>
                                        <p:tgtEl>
                                          <p:spTgt spid="165892"/>
                                        </p:tgtEl>
                                        <p:attrNameLst>
                                          <p:attrName>style.visibility</p:attrName>
                                        </p:attrNameLst>
                                      </p:cBhvr>
                                      <p:to>
                                        <p:strVal val="visible"/>
                                      </p:to>
                                    </p:set>
                                    <p:animEffect transition="in" filter="barn(inHorizontal)">
                                      <p:cBhvr>
                                        <p:cTn id="7" dur="1000"/>
                                        <p:tgtEl>
                                          <p:spTgt spid="1658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2"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2" name="灯片编号占位符 3">
            <a:extLst>
              <a:ext uri="{FF2B5EF4-FFF2-40B4-BE49-F238E27FC236}">
                <a16:creationId xmlns:a16="http://schemas.microsoft.com/office/drawing/2014/main" id="{696A3003-030E-6F46-A059-70F0D13A9E1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3AFD10C-40B6-624B-9B71-E99CBC78BE75}" type="slidenum">
              <a:rPr lang="ja-JP" altLang="en-US" sz="1800">
                <a:solidFill>
                  <a:srgbClr val="A50021"/>
                </a:solidFill>
                <a:ea typeface="MS PGothic" panose="020B0600070205080204" pitchFamily="34" charset="-128"/>
              </a:rPr>
              <a:pPr algn="r">
                <a:lnSpc>
                  <a:spcPct val="100000"/>
                </a:lnSpc>
                <a:spcBef>
                  <a:spcPct val="0"/>
                </a:spcBef>
                <a:buClrTx/>
                <a:buFontTx/>
                <a:buNone/>
              </a:pPr>
              <a:t>55</a:t>
            </a:fld>
            <a:endParaRPr lang="en-US" altLang="ja-JP" sz="1800">
              <a:solidFill>
                <a:srgbClr val="A50021"/>
              </a:solidFill>
              <a:ea typeface="MS PGothic" panose="020B0600070205080204" pitchFamily="34" charset="-128"/>
            </a:endParaRPr>
          </a:p>
        </p:txBody>
      </p:sp>
      <p:sp>
        <p:nvSpPr>
          <p:cNvPr id="61443" name="Rectangle 2">
            <a:extLst>
              <a:ext uri="{FF2B5EF4-FFF2-40B4-BE49-F238E27FC236}">
                <a16:creationId xmlns:a16="http://schemas.microsoft.com/office/drawing/2014/main" id="{5C9A2966-7475-BB43-B51D-4524B88040D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6.3.2  </a:t>
            </a:r>
            <a:r>
              <a:rPr lang="zh-CN" altLang="en-US" sz="3600" b="0">
                <a:latin typeface="Times New Roman" panose="02020603050405020304" pitchFamily="18" charset="0"/>
                <a:ea typeface="黑体" panose="02010609060101010101" pitchFamily="49" charset="-122"/>
              </a:rPr>
              <a:t>双种群遗传算法</a:t>
            </a:r>
            <a:r>
              <a:rPr lang="zh-CN" altLang="en-US" sz="3600"/>
              <a:t> </a:t>
            </a:r>
          </a:p>
        </p:txBody>
      </p:sp>
      <p:sp>
        <p:nvSpPr>
          <p:cNvPr id="14339" name="Rectangle 3">
            <a:extLst>
              <a:ext uri="{FF2B5EF4-FFF2-40B4-BE49-F238E27FC236}">
                <a16:creationId xmlns:a16="http://schemas.microsoft.com/office/drawing/2014/main" id="{AA779084-6474-B740-870D-93AC077C6AEF}"/>
              </a:ext>
            </a:extLst>
          </p:cNvPr>
          <p:cNvSpPr>
            <a:spLocks noGrp="1" noChangeArrowheads="1"/>
          </p:cNvSpPr>
          <p:nvPr>
            <p:ph idx="1"/>
          </p:nvPr>
        </p:nvSpPr>
        <p:spPr>
          <a:xfrm>
            <a:off x="381000" y="1004888"/>
            <a:ext cx="8382000" cy="4800600"/>
          </a:xfrm>
        </p:spPr>
        <p:txBody>
          <a:bodyPr/>
          <a:lstStyle/>
          <a:p>
            <a:pPr marL="0" indent="0" eaLnBrk="1" hangingPunct="1">
              <a:buClr>
                <a:schemeClr val="tx1"/>
              </a:buClr>
              <a:buFontTx/>
              <a:buAutoNum type="arabicPeriod"/>
            </a:pPr>
            <a:r>
              <a:rPr lang="en-US" altLang="zh-CN" b="1">
                <a:latin typeface="宋体" panose="02010600030101010101" pitchFamily="2" charset="-122"/>
              </a:rPr>
              <a:t> </a:t>
            </a:r>
            <a:r>
              <a:rPr lang="zh-CN" altLang="en-US" b="1">
                <a:latin typeface="宋体" panose="02010600030101010101" pitchFamily="2" charset="-122"/>
              </a:rPr>
              <a:t>基本思想</a:t>
            </a:r>
          </a:p>
          <a:p>
            <a:pPr marL="0" indent="0" eaLnBrk="1" hangingPunct="1">
              <a:spcBef>
                <a:spcPct val="50000"/>
              </a:spcBef>
              <a:buClr>
                <a:schemeClr val="tx1"/>
              </a:buClr>
              <a:buFontTx/>
              <a:buBlip>
                <a:blip r:embed="rId2"/>
              </a:buBlip>
            </a:pPr>
            <a:r>
              <a:rPr lang="zh-CN" altLang="en-US" sz="2600">
                <a:latin typeface="宋体" panose="02010600030101010101" pitchFamily="2" charset="-122"/>
              </a:rPr>
              <a:t> 在遗传算法中使用多种群同时进化，并交换种群之间优秀个体所携带的遗传信息，以打破种群内的平衡态达到更高的平衡态，有利于算法跳出局部最优。</a:t>
            </a:r>
          </a:p>
          <a:p>
            <a:pPr marL="0" indent="0" eaLnBrk="1" hangingPunct="1">
              <a:spcBef>
                <a:spcPct val="50000"/>
              </a:spcBef>
              <a:buClr>
                <a:schemeClr val="tx1"/>
              </a:buClr>
              <a:buFontTx/>
              <a:buBlip>
                <a:blip r:embed="rId2"/>
              </a:buBlip>
            </a:pPr>
            <a:r>
              <a:rPr lang="zh-CN" altLang="en-US" sz="2600">
                <a:latin typeface="宋体" panose="02010600030101010101" pitchFamily="2" charset="-122"/>
              </a:rPr>
              <a:t> </a:t>
            </a:r>
            <a:r>
              <a:rPr lang="zh-CN" altLang="en-US" sz="2600" b="1">
                <a:solidFill>
                  <a:schemeClr val="accent2"/>
                </a:solidFill>
                <a:latin typeface="宋体" panose="02010600030101010101" pitchFamily="2" charset="-122"/>
              </a:rPr>
              <a:t>多种群遗传算法</a:t>
            </a:r>
            <a:r>
              <a:rPr lang="zh-CN" altLang="en-US" sz="2600">
                <a:latin typeface="宋体" panose="02010600030101010101" pitchFamily="2" charset="-122"/>
              </a:rPr>
              <a:t>：建立两个遗传算法群体，分别独立地运行复制、交叉、变异操作，同时当每一代运行结束以后，选择两个种群中的随机个体及最优个体分别交换。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4339"/>
                                        </p:tgtEl>
                                        <p:attrNameLst>
                                          <p:attrName>style.visibility</p:attrName>
                                        </p:attrNameLst>
                                      </p:cBhvr>
                                      <p:to>
                                        <p:strVal val="visible"/>
                                      </p:to>
                                    </p:set>
                                    <p:animEffect transition="in" filter="slide(fromLeft)">
                                      <p:cBhvr>
                                        <p:cTn id="7" dur="1000"/>
                                        <p:tgtEl>
                                          <p:spTgt spid="14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灯片编号占位符 3">
            <a:extLst>
              <a:ext uri="{FF2B5EF4-FFF2-40B4-BE49-F238E27FC236}">
                <a16:creationId xmlns:a16="http://schemas.microsoft.com/office/drawing/2014/main" id="{D39B9B66-A222-BB45-945D-5731A7D39D0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037037C-FFC7-A542-96BD-8F6A26E669C9}" type="slidenum">
              <a:rPr lang="ja-JP" altLang="en-US" sz="1800">
                <a:solidFill>
                  <a:srgbClr val="A50021"/>
                </a:solidFill>
                <a:ea typeface="MS PGothic" panose="020B0600070205080204" pitchFamily="34" charset="-128"/>
              </a:rPr>
              <a:pPr algn="r">
                <a:lnSpc>
                  <a:spcPct val="100000"/>
                </a:lnSpc>
                <a:spcBef>
                  <a:spcPct val="0"/>
                </a:spcBef>
                <a:buClrTx/>
                <a:buFontTx/>
                <a:buNone/>
              </a:pPr>
              <a:t>56</a:t>
            </a:fld>
            <a:endParaRPr lang="en-US" altLang="ja-JP" sz="1800">
              <a:solidFill>
                <a:srgbClr val="A50021"/>
              </a:solidFill>
              <a:ea typeface="MS PGothic" panose="020B0600070205080204" pitchFamily="34" charset="-128"/>
            </a:endParaRPr>
          </a:p>
        </p:txBody>
      </p:sp>
      <p:sp>
        <p:nvSpPr>
          <p:cNvPr id="62467" name="Rectangle 1026">
            <a:extLst>
              <a:ext uri="{FF2B5EF4-FFF2-40B4-BE49-F238E27FC236}">
                <a16:creationId xmlns:a16="http://schemas.microsoft.com/office/drawing/2014/main" id="{71B422FA-31E6-1B4E-A0A5-0ADB701950C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6.3.2  </a:t>
            </a:r>
            <a:r>
              <a:rPr lang="zh-CN" altLang="en-US" sz="3600" b="0">
                <a:latin typeface="Times New Roman" panose="02020603050405020304" pitchFamily="18" charset="0"/>
                <a:ea typeface="黑体" panose="02010609060101010101" pitchFamily="49" charset="-122"/>
              </a:rPr>
              <a:t>双种群遗传算法 </a:t>
            </a:r>
          </a:p>
        </p:txBody>
      </p:sp>
      <p:sp>
        <p:nvSpPr>
          <p:cNvPr id="62468" name="Rectangle 1027">
            <a:extLst>
              <a:ext uri="{FF2B5EF4-FFF2-40B4-BE49-F238E27FC236}">
                <a16:creationId xmlns:a16="http://schemas.microsoft.com/office/drawing/2014/main" id="{BA9AD5B8-2DAA-824B-A598-100ED84506E6}"/>
              </a:ext>
            </a:extLst>
          </p:cNvPr>
          <p:cNvSpPr>
            <a:spLocks noGrp="1" noChangeArrowheads="1"/>
          </p:cNvSpPr>
          <p:nvPr>
            <p:ph idx="1"/>
          </p:nvPr>
        </p:nvSpPr>
        <p:spPr>
          <a:xfrm>
            <a:off x="395288" y="765175"/>
            <a:ext cx="8382000" cy="4800600"/>
          </a:xfrm>
        </p:spPr>
        <p:txBody>
          <a:bodyPr/>
          <a:lstStyle/>
          <a:p>
            <a:pPr marL="0" indent="0" eaLnBrk="1" hangingPunct="1">
              <a:buClr>
                <a:schemeClr val="tx1"/>
              </a:buClr>
              <a:buFontTx/>
              <a:buNone/>
            </a:pPr>
            <a:r>
              <a:rPr lang="en-US" altLang="zh-CN" b="1">
                <a:latin typeface="Times New Roman" panose="02020603050405020304" pitchFamily="18" charset="0"/>
              </a:rPr>
              <a:t> 2. </a:t>
            </a:r>
            <a:r>
              <a:rPr lang="zh-CN" altLang="en-US" b="1">
                <a:latin typeface="Times New Roman" panose="02020603050405020304" pitchFamily="18" charset="0"/>
              </a:rPr>
              <a:t>双种群</a:t>
            </a:r>
            <a:r>
              <a:rPr lang="zh-CN" altLang="en-US" b="1">
                <a:latin typeface="宋体" panose="02010600030101010101" pitchFamily="2" charset="-122"/>
              </a:rPr>
              <a:t>遗传算法的设计</a:t>
            </a:r>
            <a:endParaRPr lang="zh-CN" altLang="en-US" b="1"/>
          </a:p>
          <a:p>
            <a:pPr marL="0" indent="0" eaLnBrk="1" hangingPunct="1">
              <a:spcBef>
                <a:spcPct val="50000"/>
              </a:spcBef>
              <a:buClr>
                <a:schemeClr val="tx1"/>
              </a:buClr>
              <a:buFontTx/>
              <a:buNone/>
            </a:pPr>
            <a:r>
              <a:rPr lang="en-US" altLang="zh-CN" sz="2800" b="1">
                <a:solidFill>
                  <a:srgbClr val="FF3300"/>
                </a:solidFill>
              </a:rPr>
              <a:t>● </a:t>
            </a:r>
            <a:r>
              <a:rPr lang="zh-CN" altLang="en-US" sz="2800">
                <a:latin typeface="Times New Roman" panose="02020603050405020304" pitchFamily="18" charset="0"/>
              </a:rPr>
              <a:t>编码</a:t>
            </a:r>
            <a:r>
              <a:rPr lang="en-US" altLang="zh-CN" sz="2800">
                <a:latin typeface="Times New Roman" panose="02020603050405020304" pitchFamily="18" charset="0"/>
              </a:rPr>
              <a:t>/</a:t>
            </a:r>
            <a:r>
              <a:rPr lang="zh-CN" altLang="en-US" sz="2800">
                <a:latin typeface="Times New Roman" panose="02020603050405020304" pitchFamily="18" charset="0"/>
              </a:rPr>
              <a:t>解码设计</a:t>
            </a:r>
          </a:p>
          <a:p>
            <a:pPr marL="0" indent="0" eaLnBrk="1" hangingPunct="1">
              <a:buClr>
                <a:schemeClr val="tx1"/>
              </a:buClr>
              <a:buFontTx/>
              <a:buNone/>
            </a:pPr>
            <a:r>
              <a:rPr lang="en-US" altLang="zh-CN" sz="2800" b="1">
                <a:solidFill>
                  <a:srgbClr val="FF3300"/>
                </a:solidFill>
              </a:rPr>
              <a:t>● </a:t>
            </a:r>
            <a:r>
              <a:rPr lang="zh-CN" altLang="en-US" sz="2800">
                <a:latin typeface="Times New Roman" panose="02020603050405020304" pitchFamily="18" charset="0"/>
              </a:rPr>
              <a:t>交叉算子、变异算子</a:t>
            </a:r>
          </a:p>
          <a:p>
            <a:pPr marL="0" indent="0" eaLnBrk="1" hangingPunct="1">
              <a:buClr>
                <a:schemeClr val="tx1"/>
              </a:buClr>
              <a:buFontTx/>
              <a:buNone/>
            </a:pPr>
            <a:r>
              <a:rPr lang="en-US" altLang="zh-CN" sz="2800" b="1">
                <a:solidFill>
                  <a:srgbClr val="FF3300"/>
                </a:solidFill>
              </a:rPr>
              <a:t>● </a:t>
            </a:r>
            <a:r>
              <a:rPr lang="zh-CN" altLang="en-US" sz="2800" b="1">
                <a:solidFill>
                  <a:schemeClr val="accent2"/>
                </a:solidFill>
                <a:latin typeface="Times New Roman" panose="02020603050405020304" pitchFamily="18" charset="0"/>
              </a:rPr>
              <a:t>杂交算子</a:t>
            </a:r>
            <a:endParaRPr lang="zh-CN" altLang="en-US" sz="2800">
              <a:latin typeface="Times New Roman" panose="02020603050405020304" pitchFamily="18" charset="0"/>
            </a:endParaRPr>
          </a:p>
        </p:txBody>
      </p:sp>
      <p:sp>
        <p:nvSpPr>
          <p:cNvPr id="167940" name="Rectangle 1028">
            <a:extLst>
              <a:ext uri="{FF2B5EF4-FFF2-40B4-BE49-F238E27FC236}">
                <a16:creationId xmlns:a16="http://schemas.microsoft.com/office/drawing/2014/main" id="{3E918C34-6EA5-594E-B8AD-86C9A4B08D4B}"/>
              </a:ext>
            </a:extLst>
          </p:cNvPr>
          <p:cNvSpPr>
            <a:spLocks noChangeArrowheads="1"/>
          </p:cNvSpPr>
          <p:nvPr/>
        </p:nvSpPr>
        <p:spPr bwMode="auto">
          <a:xfrm>
            <a:off x="539750" y="4221163"/>
            <a:ext cx="8229600" cy="21653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None/>
            </a:pPr>
            <a:r>
              <a:rPr lang="zh-CN" altLang="en-US" sz="2600">
                <a:latin typeface="宋体" panose="02010600030101010101" pitchFamily="2" charset="-122"/>
              </a:rPr>
              <a:t>设种群</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与种群</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，当</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与</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种群都完成了选择、交叉、变异算子后，产生一个随机数</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，随机选择</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中</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个个体与</a:t>
            </a:r>
            <a:r>
              <a:rPr lang="en-US" altLang="zh-CN" sz="2600" i="1">
                <a:latin typeface="Times New Roman" panose="02020603050405020304" pitchFamily="18" charset="0"/>
                <a:cs typeface="Times New Roman" panose="02020603050405020304" pitchFamily="18" charset="0"/>
              </a:rPr>
              <a:t>A</a:t>
            </a:r>
            <a:r>
              <a:rPr lang="zh-CN" altLang="en-US" sz="2600">
                <a:latin typeface="宋体" panose="02010600030101010101" pitchFamily="2" charset="-122"/>
              </a:rPr>
              <a:t>中最优个体</a:t>
            </a:r>
            <a:r>
              <a:rPr lang="zh-CN" altLang="en-US" sz="2600">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随机选择</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中</a:t>
            </a:r>
            <a:r>
              <a:rPr lang="en-US" altLang="zh-CN" sz="2600" i="1">
                <a:latin typeface="Times New Roman" panose="02020603050405020304" pitchFamily="18" charset="0"/>
                <a:cs typeface="Times New Roman" panose="02020603050405020304" pitchFamily="18" charset="0"/>
              </a:rPr>
              <a:t>num</a:t>
            </a:r>
            <a:r>
              <a:rPr lang="zh-CN" altLang="en-US" sz="2600">
                <a:latin typeface="宋体" panose="02010600030101010101" pitchFamily="2" charset="-122"/>
              </a:rPr>
              <a:t>个个体与</a:t>
            </a:r>
            <a:r>
              <a:rPr lang="en-US" altLang="zh-CN" sz="2600" i="1">
                <a:latin typeface="Times New Roman" panose="02020603050405020304" pitchFamily="18" charset="0"/>
                <a:cs typeface="Times New Roman" panose="02020603050405020304" pitchFamily="18" charset="0"/>
              </a:rPr>
              <a:t>B</a:t>
            </a:r>
            <a:r>
              <a:rPr lang="zh-CN" altLang="en-US" sz="2600">
                <a:latin typeface="宋体" panose="02010600030101010101" pitchFamily="2" charset="-122"/>
              </a:rPr>
              <a:t>中最优个体</a:t>
            </a:r>
            <a:r>
              <a:rPr lang="zh-CN" altLang="en-US" sz="2600">
                <a:latin typeface="Times New Roman" panose="02020603050405020304" pitchFamily="18" charset="0"/>
                <a:cs typeface="Times New Roman" panose="02020603050405020304" pitchFamily="18" charset="0"/>
              </a:rPr>
              <a:t>，</a:t>
            </a:r>
            <a:r>
              <a:rPr lang="zh-CN" altLang="en-US" sz="2600">
                <a:latin typeface="宋体" panose="02010600030101010101" pitchFamily="2" charset="-122"/>
              </a:rPr>
              <a:t>交换两者，以打破平衡态。</a:t>
            </a:r>
          </a:p>
        </p:txBody>
      </p:sp>
      <p:sp>
        <p:nvSpPr>
          <p:cNvPr id="6" name="Oval 4">
            <a:extLst>
              <a:ext uri="{FF2B5EF4-FFF2-40B4-BE49-F238E27FC236}">
                <a16:creationId xmlns:a16="http://schemas.microsoft.com/office/drawing/2014/main" id="{23C3AE52-738D-D44C-AC71-0944BE70C7E2}"/>
              </a:ext>
            </a:extLst>
          </p:cNvPr>
          <p:cNvSpPr>
            <a:spLocks noChangeArrowheads="1"/>
          </p:cNvSpPr>
          <p:nvPr/>
        </p:nvSpPr>
        <p:spPr bwMode="auto">
          <a:xfrm>
            <a:off x="4140200" y="2636838"/>
            <a:ext cx="1979613" cy="1423987"/>
          </a:xfrm>
          <a:prstGeom prst="ellipse">
            <a:avLst/>
          </a:prstGeom>
          <a:solidFill>
            <a:srgbClr val="A5002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solidFill>
                  <a:schemeClr val="bg1"/>
                </a:solidFill>
                <a:latin typeface="宋体" panose="02010600030101010101" pitchFamily="2" charset="-122"/>
              </a:rPr>
              <a:t>k</a:t>
            </a:r>
            <a:r>
              <a:rPr lang="zh-CN" altLang="en-US" sz="2400" b="1">
                <a:solidFill>
                  <a:schemeClr val="bg1"/>
                </a:solidFill>
                <a:latin typeface="宋体" panose="02010600030101010101" pitchFamily="2" charset="-122"/>
              </a:rPr>
              <a:t>个随机个体</a:t>
            </a:r>
          </a:p>
          <a:p>
            <a:pPr algn="ctr" eaLnBrk="1" hangingPunct="1">
              <a:lnSpc>
                <a:spcPct val="100000"/>
              </a:lnSpc>
              <a:spcBef>
                <a:spcPct val="0"/>
              </a:spcBef>
              <a:buClrTx/>
              <a:buFontTx/>
              <a:buNone/>
            </a:pPr>
            <a:r>
              <a:rPr lang="zh-CN" altLang="en-US" sz="2400" b="1">
                <a:solidFill>
                  <a:schemeClr val="bg1"/>
                </a:solidFill>
                <a:latin typeface="宋体" panose="02010600030101010101" pitchFamily="2" charset="-122"/>
              </a:rPr>
              <a:t>最优个体</a:t>
            </a:r>
          </a:p>
        </p:txBody>
      </p:sp>
      <p:sp>
        <p:nvSpPr>
          <p:cNvPr id="7" name="Oval 5">
            <a:extLst>
              <a:ext uri="{FF2B5EF4-FFF2-40B4-BE49-F238E27FC236}">
                <a16:creationId xmlns:a16="http://schemas.microsoft.com/office/drawing/2014/main" id="{4D34B777-0D95-2C4D-AFF7-F0708268E5EA}"/>
              </a:ext>
            </a:extLst>
          </p:cNvPr>
          <p:cNvSpPr>
            <a:spLocks noChangeArrowheads="1"/>
          </p:cNvSpPr>
          <p:nvPr/>
        </p:nvSpPr>
        <p:spPr bwMode="auto">
          <a:xfrm>
            <a:off x="7235825" y="2781300"/>
            <a:ext cx="1908175" cy="1223963"/>
          </a:xfrm>
          <a:prstGeom prst="ellipse">
            <a:avLst/>
          </a:prstGeom>
          <a:solidFill>
            <a:srgbClr val="00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lang="en-US" altLang="zh-CN" sz="2400" b="1" i="1">
                <a:solidFill>
                  <a:schemeClr val="bg1"/>
                </a:solidFill>
                <a:latin typeface="宋体" panose="02010600030101010101" pitchFamily="2" charset="-122"/>
              </a:rPr>
              <a:t>k</a:t>
            </a:r>
            <a:r>
              <a:rPr lang="zh-CN" altLang="en-US" sz="2400" b="1">
                <a:solidFill>
                  <a:schemeClr val="bg1"/>
                </a:solidFill>
                <a:latin typeface="宋体" panose="02010600030101010101" pitchFamily="2" charset="-122"/>
              </a:rPr>
              <a:t>个随机个体</a:t>
            </a:r>
          </a:p>
          <a:p>
            <a:pPr algn="ctr" eaLnBrk="1" hangingPunct="1">
              <a:lnSpc>
                <a:spcPct val="100000"/>
              </a:lnSpc>
              <a:spcBef>
                <a:spcPct val="0"/>
              </a:spcBef>
              <a:buClrTx/>
              <a:buFontTx/>
              <a:buNone/>
            </a:pPr>
            <a:r>
              <a:rPr lang="zh-CN" altLang="en-US" sz="2400" b="1">
                <a:solidFill>
                  <a:schemeClr val="bg1"/>
                </a:solidFill>
                <a:latin typeface="宋体" panose="02010600030101010101" pitchFamily="2" charset="-122"/>
              </a:rPr>
              <a:t>最优个体</a:t>
            </a:r>
          </a:p>
        </p:txBody>
      </p:sp>
      <p:sp>
        <p:nvSpPr>
          <p:cNvPr id="8" name="Rectangle 6">
            <a:extLst>
              <a:ext uri="{FF2B5EF4-FFF2-40B4-BE49-F238E27FC236}">
                <a16:creationId xmlns:a16="http://schemas.microsoft.com/office/drawing/2014/main" id="{663D9909-7D22-3940-A05D-5E1ED57ED441}"/>
              </a:ext>
            </a:extLst>
          </p:cNvPr>
          <p:cNvSpPr>
            <a:spLocks noChangeArrowheads="1"/>
          </p:cNvSpPr>
          <p:nvPr/>
        </p:nvSpPr>
        <p:spPr bwMode="auto">
          <a:xfrm>
            <a:off x="4643438" y="2205038"/>
            <a:ext cx="124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600" b="1">
                <a:solidFill>
                  <a:srgbClr val="0000FF"/>
                </a:solidFill>
                <a:latin typeface="宋体" panose="02010600030101010101" pitchFamily="2" charset="-122"/>
              </a:rPr>
              <a:t>种群</a:t>
            </a:r>
            <a:r>
              <a:rPr lang="en-US" altLang="zh-CN" sz="2600" b="1" i="1">
                <a:solidFill>
                  <a:srgbClr val="0000FF"/>
                </a:solidFill>
                <a:latin typeface="宋体" panose="02010600030101010101" pitchFamily="2" charset="-122"/>
              </a:rPr>
              <a:t>A</a:t>
            </a:r>
          </a:p>
        </p:txBody>
      </p:sp>
      <p:sp>
        <p:nvSpPr>
          <p:cNvPr id="9" name="Rectangle 7">
            <a:extLst>
              <a:ext uri="{FF2B5EF4-FFF2-40B4-BE49-F238E27FC236}">
                <a16:creationId xmlns:a16="http://schemas.microsoft.com/office/drawing/2014/main" id="{3C44E030-D95C-C34C-975A-AE4A06623D60}"/>
              </a:ext>
            </a:extLst>
          </p:cNvPr>
          <p:cNvSpPr>
            <a:spLocks noChangeArrowheads="1"/>
          </p:cNvSpPr>
          <p:nvPr/>
        </p:nvSpPr>
        <p:spPr bwMode="auto">
          <a:xfrm>
            <a:off x="7524750" y="2276475"/>
            <a:ext cx="124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2600" b="1">
                <a:solidFill>
                  <a:srgbClr val="0000FF"/>
                </a:solidFill>
                <a:latin typeface="宋体" panose="02010600030101010101" pitchFamily="2" charset="-122"/>
              </a:rPr>
              <a:t>种群</a:t>
            </a:r>
            <a:r>
              <a:rPr lang="en-US" altLang="zh-CN" sz="2600" b="1" i="1">
                <a:solidFill>
                  <a:srgbClr val="0000FF"/>
                </a:solidFill>
                <a:latin typeface="宋体" panose="02010600030101010101" pitchFamily="2" charset="-122"/>
              </a:rPr>
              <a:t>B</a:t>
            </a:r>
          </a:p>
        </p:txBody>
      </p:sp>
      <p:sp>
        <p:nvSpPr>
          <p:cNvPr id="10" name="AutoShape 8">
            <a:extLst>
              <a:ext uri="{FF2B5EF4-FFF2-40B4-BE49-F238E27FC236}">
                <a16:creationId xmlns:a16="http://schemas.microsoft.com/office/drawing/2014/main" id="{7B8ED642-B647-F34A-A9E7-CCB2D23C089A}"/>
              </a:ext>
            </a:extLst>
          </p:cNvPr>
          <p:cNvSpPr>
            <a:spLocks noChangeArrowheads="1"/>
          </p:cNvSpPr>
          <p:nvPr/>
        </p:nvSpPr>
        <p:spPr bwMode="auto">
          <a:xfrm>
            <a:off x="6084888" y="3068638"/>
            <a:ext cx="1150937" cy="576262"/>
          </a:xfrm>
          <a:prstGeom prst="leftRightArrow">
            <a:avLst>
              <a:gd name="adj1" fmla="val 50000"/>
              <a:gd name="adj2" fmla="val 54138"/>
            </a:avLst>
          </a:prstGeom>
          <a:solidFill>
            <a:srgbClr val="0000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167940"/>
                                        </p:tgtEl>
                                        <p:attrNameLst>
                                          <p:attrName>style.visibility</p:attrName>
                                        </p:attrNameLst>
                                      </p:cBhvr>
                                      <p:to>
                                        <p:strVal val="visible"/>
                                      </p:to>
                                    </p:set>
                                    <p:animEffect transition="in" filter="barn(outHorizontal)">
                                      <p:cBhvr>
                                        <p:cTn id="7" dur="500"/>
                                        <p:tgtEl>
                                          <p:spTgt spid="1679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linds(horizontal)">
                                      <p:cBhvr>
                                        <p:cTn id="2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0" grpId="0" animBg="1" autoUpdateAnimBg="0"/>
      <p:bldP spid="6" grpId="0" animBg="1"/>
      <p:bldP spid="7" grpId="0" animBg="1"/>
      <p:bldP spid="8" grpId="0"/>
      <p:bldP spid="9" grpId="0"/>
      <p:bldP spid="1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a:extLst>
              <a:ext uri="{FF2B5EF4-FFF2-40B4-BE49-F238E27FC236}">
                <a16:creationId xmlns:a16="http://schemas.microsoft.com/office/drawing/2014/main" id="{A6BFA190-2058-C549-81E4-F748E9C69D2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6C1D30E-337F-FD4D-8B6C-E65F9BA10830}" type="slidenum">
              <a:rPr lang="ja-JP" altLang="en-US" sz="1800">
                <a:solidFill>
                  <a:srgbClr val="A50021"/>
                </a:solidFill>
                <a:ea typeface="MS PGothic" panose="020B0600070205080204" pitchFamily="34" charset="-128"/>
              </a:rPr>
              <a:pPr algn="r">
                <a:lnSpc>
                  <a:spcPct val="100000"/>
                </a:lnSpc>
                <a:spcBef>
                  <a:spcPct val="0"/>
                </a:spcBef>
                <a:buClrTx/>
                <a:buFontTx/>
                <a:buNone/>
              </a:pPr>
              <a:t>57</a:t>
            </a:fld>
            <a:endParaRPr lang="en-US" altLang="ja-JP" sz="1800">
              <a:solidFill>
                <a:srgbClr val="A50021"/>
              </a:solidFill>
              <a:ea typeface="MS PGothic" panose="020B0600070205080204" pitchFamily="34" charset="-128"/>
            </a:endParaRPr>
          </a:p>
        </p:txBody>
      </p:sp>
      <p:sp>
        <p:nvSpPr>
          <p:cNvPr id="63491" name="Rectangle 5">
            <a:extLst>
              <a:ext uri="{FF2B5EF4-FFF2-40B4-BE49-F238E27FC236}">
                <a16:creationId xmlns:a16="http://schemas.microsoft.com/office/drawing/2014/main" id="{575B6526-1C9F-AF45-BA1A-76A7430C3653}"/>
              </a:ext>
            </a:extLst>
          </p:cNvPr>
          <p:cNvSpPr>
            <a:spLocks noChangeArrowheads="1"/>
          </p:cNvSpPr>
          <p:nvPr/>
        </p:nvSpPr>
        <p:spPr bwMode="auto">
          <a:xfrm>
            <a:off x="2676525" y="647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3493" name="Rectangle 7">
            <a:extLst>
              <a:ext uri="{FF2B5EF4-FFF2-40B4-BE49-F238E27FC236}">
                <a16:creationId xmlns:a16="http://schemas.microsoft.com/office/drawing/2014/main" id="{ADD0130E-D981-0343-9267-76EA71C7D4DB}"/>
              </a:ext>
            </a:extLst>
          </p:cNvPr>
          <p:cNvSpPr>
            <a:spLocks noChangeArrowheads="1"/>
          </p:cNvSpPr>
          <p:nvPr/>
        </p:nvSpPr>
        <p:spPr bwMode="auto">
          <a:xfrm>
            <a:off x="4876800" y="6172200"/>
            <a:ext cx="3962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000" b="1" dirty="0">
                <a:latin typeface="宋体" panose="02010600030101010101" pitchFamily="2" charset="-122"/>
              </a:rPr>
              <a:t>   </a:t>
            </a:r>
            <a:r>
              <a:rPr kumimoji="1" lang="zh-CN" altLang="en-US" sz="2000" b="1" dirty="0">
                <a:latin typeface="宋体" panose="02010600030101010101" pitchFamily="2" charset="-122"/>
              </a:rPr>
              <a:t>双种群遗传算法程序流程图 </a:t>
            </a:r>
            <a:endParaRPr kumimoji="1" lang="zh-CN" altLang="en-US" sz="2000" b="1" dirty="0">
              <a:latin typeface="Times New Roman" panose="02020603050405020304" pitchFamily="18" charset="0"/>
            </a:endParaRPr>
          </a:p>
        </p:txBody>
      </p:sp>
      <p:pic>
        <p:nvPicPr>
          <p:cNvPr id="3" name="Picture 2">
            <a:extLst>
              <a:ext uri="{FF2B5EF4-FFF2-40B4-BE49-F238E27FC236}">
                <a16:creationId xmlns:a16="http://schemas.microsoft.com/office/drawing/2014/main" id="{78870AF9-E48F-8F43-AEFF-B488B4166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592" y="224789"/>
            <a:ext cx="7578585" cy="6329895"/>
          </a:xfrm>
          <a:prstGeom prst="rect">
            <a:avLst/>
          </a:prstGeom>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3">
            <a:extLst>
              <a:ext uri="{FF2B5EF4-FFF2-40B4-BE49-F238E27FC236}">
                <a16:creationId xmlns:a16="http://schemas.microsoft.com/office/drawing/2014/main" id="{439DAE6C-6E4B-5A4C-B760-31B95A58CE2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3A10ECCF-2A3F-AD4A-87D0-C3341F19135A}" type="slidenum">
              <a:rPr lang="ja-JP" altLang="en-US" sz="1800">
                <a:solidFill>
                  <a:srgbClr val="A50021"/>
                </a:solidFill>
                <a:ea typeface="MS PGothic" panose="020B0600070205080204" pitchFamily="34" charset="-128"/>
              </a:rPr>
              <a:pPr algn="r">
                <a:lnSpc>
                  <a:spcPct val="100000"/>
                </a:lnSpc>
                <a:spcBef>
                  <a:spcPct val="0"/>
                </a:spcBef>
                <a:buClrTx/>
                <a:buFontTx/>
                <a:buNone/>
              </a:pPr>
              <a:t>58</a:t>
            </a:fld>
            <a:endParaRPr lang="en-US" altLang="ja-JP" sz="1800">
              <a:solidFill>
                <a:srgbClr val="A50021"/>
              </a:solidFill>
              <a:ea typeface="MS PGothic" panose="020B0600070205080204" pitchFamily="34" charset="-128"/>
            </a:endParaRPr>
          </a:p>
        </p:txBody>
      </p:sp>
      <p:sp>
        <p:nvSpPr>
          <p:cNvPr id="64515" name="Rectangle 16">
            <a:extLst>
              <a:ext uri="{FF2B5EF4-FFF2-40B4-BE49-F238E27FC236}">
                <a16:creationId xmlns:a16="http://schemas.microsoft.com/office/drawing/2014/main" id="{5D1B0A55-5BEE-9F4A-BC61-63A3C4B7061D}"/>
              </a:ext>
            </a:extLst>
          </p:cNvPr>
          <p:cNvSpPr>
            <a:spLocks noChangeArrowheads="1"/>
          </p:cNvSpPr>
          <p:nvPr/>
        </p:nvSpPr>
        <p:spPr bwMode="auto">
          <a:xfrm>
            <a:off x="381000" y="3048000"/>
            <a:ext cx="8534400" cy="3124200"/>
          </a:xfrm>
          <a:prstGeom prst="rect">
            <a:avLst/>
          </a:prstGeom>
          <a:solidFill>
            <a:srgbClr val="FFFFFF"/>
          </a:solidFill>
          <a:ln w="9525">
            <a:solidFill>
              <a:srgbClr val="808080"/>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4516" name="Rectangle 2">
            <a:extLst>
              <a:ext uri="{FF2B5EF4-FFF2-40B4-BE49-F238E27FC236}">
                <a16:creationId xmlns:a16="http://schemas.microsoft.com/office/drawing/2014/main" id="{F3F48BAC-5D0D-4744-8DEA-B834E5BBFDEB}"/>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6.3.3  </a:t>
            </a:r>
            <a:r>
              <a:rPr lang="zh-CN" altLang="en-US" sz="3600" b="0">
                <a:latin typeface="Times New Roman" panose="02020603050405020304" pitchFamily="18" charset="0"/>
                <a:ea typeface="黑体" panose="02010609060101010101" pitchFamily="49" charset="-122"/>
              </a:rPr>
              <a:t>自适应遗传算法</a:t>
            </a:r>
            <a:r>
              <a:rPr lang="zh-CN" altLang="en-US" sz="3200"/>
              <a:t> </a:t>
            </a:r>
          </a:p>
        </p:txBody>
      </p:sp>
      <p:sp>
        <p:nvSpPr>
          <p:cNvPr id="64517" name="Rectangle 3">
            <a:extLst>
              <a:ext uri="{FF2B5EF4-FFF2-40B4-BE49-F238E27FC236}">
                <a16:creationId xmlns:a16="http://schemas.microsoft.com/office/drawing/2014/main" id="{5AD2464B-F445-2848-964F-100EB33F72B6}"/>
              </a:ext>
            </a:extLst>
          </p:cNvPr>
          <p:cNvSpPr>
            <a:spLocks noGrp="1" noChangeArrowheads="1"/>
          </p:cNvSpPr>
          <p:nvPr>
            <p:ph idx="1"/>
          </p:nvPr>
        </p:nvSpPr>
        <p:spPr>
          <a:xfrm>
            <a:off x="381000" y="762000"/>
            <a:ext cx="3200400" cy="609600"/>
          </a:xfrm>
        </p:spPr>
        <p:txBody>
          <a:bodyPr/>
          <a:lstStyle/>
          <a:p>
            <a:pPr marL="609600" indent="-609600" eaLnBrk="1" hangingPunct="1">
              <a:buClr>
                <a:schemeClr val="tx1"/>
              </a:buClr>
              <a:buFontTx/>
              <a:buNone/>
            </a:pPr>
            <a:r>
              <a:rPr lang="en-US" altLang="zh-CN" b="1">
                <a:latin typeface="Times New Roman" panose="02020603050405020304" pitchFamily="18" charset="0"/>
              </a:rPr>
              <a:t>1. </a:t>
            </a:r>
            <a:r>
              <a:rPr lang="zh-CN" altLang="en-US" b="1">
                <a:latin typeface="Times New Roman" panose="02020603050405020304" pitchFamily="18" charset="0"/>
              </a:rPr>
              <a:t>基本思想</a:t>
            </a:r>
          </a:p>
        </p:txBody>
      </p:sp>
      <p:sp>
        <p:nvSpPr>
          <p:cNvPr id="64518" name="Rectangle 12">
            <a:extLst>
              <a:ext uri="{FF2B5EF4-FFF2-40B4-BE49-F238E27FC236}">
                <a16:creationId xmlns:a16="http://schemas.microsoft.com/office/drawing/2014/main" id="{87B4B112-7312-3A4B-8901-0DFF815C7093}"/>
              </a:ext>
            </a:extLst>
          </p:cNvPr>
          <p:cNvSpPr>
            <a:spLocks noChangeArrowheads="1"/>
          </p:cNvSpPr>
          <p:nvPr/>
        </p:nvSpPr>
        <p:spPr bwMode="auto">
          <a:xfrm>
            <a:off x="381000" y="1527175"/>
            <a:ext cx="8534400" cy="13239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
                <a:schemeClr val="tx1"/>
              </a:buClr>
              <a:buFontTx/>
              <a:buNone/>
            </a:pPr>
            <a:r>
              <a:rPr lang="en-US" altLang="zh-CN" sz="2800" b="1">
                <a:solidFill>
                  <a:srgbClr val="FF3300"/>
                </a:solidFill>
              </a:rPr>
              <a:t>●</a:t>
            </a:r>
            <a:r>
              <a:rPr lang="en-US" altLang="zh-CN" sz="2600">
                <a:latin typeface="Times New Roman" panose="02020603050405020304" pitchFamily="18" charset="0"/>
              </a:rPr>
              <a:t> Srinvivas M.</a:t>
            </a:r>
            <a:r>
              <a:rPr lang="zh-CN" altLang="en-US" sz="2600">
                <a:latin typeface="Times New Roman" panose="02020603050405020304" pitchFamily="18" charset="0"/>
              </a:rPr>
              <a:t>，</a:t>
            </a:r>
            <a:r>
              <a:rPr lang="en-US" altLang="zh-CN" sz="2600">
                <a:latin typeface="Times New Roman" panose="02020603050405020304" pitchFamily="18" charset="0"/>
              </a:rPr>
              <a:t>Patnaik L. M.</a:t>
            </a:r>
            <a:r>
              <a:rPr lang="zh-CN" altLang="en-US" sz="2600">
                <a:latin typeface="Times New Roman" panose="02020603050405020304" pitchFamily="18" charset="0"/>
              </a:rPr>
              <a:t>等在</a:t>
            </a:r>
            <a:r>
              <a:rPr lang="en-US" altLang="zh-CN" sz="2600">
                <a:latin typeface="Times New Roman" panose="02020603050405020304" pitchFamily="18" charset="0"/>
              </a:rPr>
              <a:t>1994</a:t>
            </a:r>
            <a:r>
              <a:rPr lang="zh-CN" altLang="en-US" sz="2600">
                <a:latin typeface="Times New Roman" panose="02020603050405020304" pitchFamily="18" charset="0"/>
              </a:rPr>
              <a:t>年提出一种自适应遗传算法</a:t>
            </a:r>
            <a:r>
              <a:rPr lang="en-US" altLang="zh-CN" sz="2600">
                <a:latin typeface="Times New Roman" panose="02020603050405020304" pitchFamily="18" charset="0"/>
              </a:rPr>
              <a:t>(adaptive genetic algorithms</a:t>
            </a:r>
            <a:r>
              <a:rPr lang="zh-CN" altLang="en-US" sz="2600">
                <a:latin typeface="Times New Roman" panose="02020603050405020304" pitchFamily="18" charset="0"/>
              </a:rPr>
              <a:t>，</a:t>
            </a:r>
            <a:r>
              <a:rPr lang="en-US" altLang="zh-CN" sz="2600">
                <a:latin typeface="Times New Roman" panose="02020603050405020304" pitchFamily="18" charset="0"/>
              </a:rPr>
              <a:t>AGA)</a:t>
            </a:r>
            <a:r>
              <a:rPr lang="zh-CN" altLang="en-US" sz="2600">
                <a:latin typeface="Times New Roman" panose="02020603050405020304" pitchFamily="18" charset="0"/>
              </a:rPr>
              <a:t>：         能随适应度自动改变。</a:t>
            </a:r>
          </a:p>
        </p:txBody>
      </p:sp>
      <p:graphicFrame>
        <p:nvGraphicFramePr>
          <p:cNvPr id="64519" name="Object 6">
            <a:extLst>
              <a:ext uri="{FF2B5EF4-FFF2-40B4-BE49-F238E27FC236}">
                <a16:creationId xmlns:a16="http://schemas.microsoft.com/office/drawing/2014/main" id="{7C34F740-E421-4440-816E-CE236B6EDEF7}"/>
              </a:ext>
            </a:extLst>
          </p:cNvPr>
          <p:cNvGraphicFramePr>
            <a:graphicFrameLocks noChangeAspect="1"/>
          </p:cNvGraphicFramePr>
          <p:nvPr/>
        </p:nvGraphicFramePr>
        <p:xfrm>
          <a:off x="6877050" y="1916113"/>
          <a:ext cx="935038" cy="519112"/>
        </p:xfrm>
        <a:graphic>
          <a:graphicData uri="http://schemas.openxmlformats.org/presentationml/2006/ole">
            <mc:AlternateContent xmlns:mc="http://schemas.openxmlformats.org/markup-compatibility/2006">
              <mc:Choice xmlns:v="urn:schemas-microsoft-com:vml" Requires="v">
                <p:oleObj spid="_x0000_s64581" name="Equation" r:id="rId3" imgW="7899400" imgH="4394200" progId="Equation.DSMT4">
                  <p:embed/>
                </p:oleObj>
              </mc:Choice>
              <mc:Fallback>
                <p:oleObj name="Equation" r:id="rId3" imgW="7899400" imgH="4394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77050" y="1916113"/>
                        <a:ext cx="935038"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0" name="Rectangle 4">
            <a:extLst>
              <a:ext uri="{FF2B5EF4-FFF2-40B4-BE49-F238E27FC236}">
                <a16:creationId xmlns:a16="http://schemas.microsoft.com/office/drawing/2014/main" id="{F5733BB6-B01D-2942-8DA4-69BB3163D639}"/>
              </a:ext>
            </a:extLst>
          </p:cNvPr>
          <p:cNvSpPr>
            <a:spLocks noChangeArrowheads="1"/>
          </p:cNvSpPr>
          <p:nvPr/>
        </p:nvSpPr>
        <p:spPr bwMode="auto">
          <a:xfrm>
            <a:off x="381000" y="3074988"/>
            <a:ext cx="8305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chemeClr val="tx1"/>
              </a:buClr>
              <a:buFontTx/>
              <a:buNone/>
            </a:pPr>
            <a:r>
              <a:rPr lang="en-US" altLang="zh-CN" sz="2800" b="1">
                <a:solidFill>
                  <a:srgbClr val="FF3300"/>
                </a:solidFill>
              </a:rPr>
              <a:t>●</a:t>
            </a:r>
            <a:r>
              <a:rPr lang="en-US" altLang="zh-CN" sz="2600">
                <a:latin typeface="Times New Roman" panose="02020603050405020304" pitchFamily="18" charset="0"/>
              </a:rPr>
              <a:t> AGA</a:t>
            </a:r>
            <a:r>
              <a:rPr lang="zh-CN" altLang="en-US" sz="2600">
                <a:latin typeface="Times New Roman" panose="02020603050405020304" pitchFamily="18" charset="0"/>
              </a:rPr>
              <a:t>：当种群各个体适应度趋于一致或者趋于局部最优时，使          增加，以跳出局部最优；而当群体适应度比较分散时，使          减少，以利于优良个体的生存。</a:t>
            </a:r>
          </a:p>
        </p:txBody>
      </p:sp>
      <p:graphicFrame>
        <p:nvGraphicFramePr>
          <p:cNvPr id="64521" name="Object 5">
            <a:extLst>
              <a:ext uri="{FF2B5EF4-FFF2-40B4-BE49-F238E27FC236}">
                <a16:creationId xmlns:a16="http://schemas.microsoft.com/office/drawing/2014/main" id="{95C6C244-FE42-2645-9E90-0DCB91A90893}"/>
              </a:ext>
            </a:extLst>
          </p:cNvPr>
          <p:cNvGraphicFramePr>
            <a:graphicFrameLocks noChangeAspect="1"/>
          </p:cNvGraphicFramePr>
          <p:nvPr/>
        </p:nvGraphicFramePr>
        <p:xfrm>
          <a:off x="1800225" y="3471863"/>
          <a:ext cx="990600" cy="549275"/>
        </p:xfrm>
        <a:graphic>
          <a:graphicData uri="http://schemas.openxmlformats.org/presentationml/2006/ole">
            <mc:AlternateContent xmlns:mc="http://schemas.openxmlformats.org/markup-compatibility/2006">
              <mc:Choice xmlns:v="urn:schemas-microsoft-com:vml" Requires="v">
                <p:oleObj spid="_x0000_s64582" name="Equation" r:id="rId5" imgW="7899400" imgH="4394200" progId="Equation.DSMT4">
                  <p:embed/>
                </p:oleObj>
              </mc:Choice>
              <mc:Fallback>
                <p:oleObj name="Equation" r:id="rId5" imgW="7899400" imgH="4394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00225" y="3471863"/>
                        <a:ext cx="990600" cy="549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2" name="Object 7">
            <a:extLst>
              <a:ext uri="{FF2B5EF4-FFF2-40B4-BE49-F238E27FC236}">
                <a16:creationId xmlns:a16="http://schemas.microsoft.com/office/drawing/2014/main" id="{14E558EA-4BE6-C64B-9ACF-C1E9DF9241D4}"/>
              </a:ext>
            </a:extLst>
          </p:cNvPr>
          <p:cNvGraphicFramePr>
            <a:graphicFrameLocks noChangeAspect="1"/>
          </p:cNvGraphicFramePr>
          <p:nvPr/>
        </p:nvGraphicFramePr>
        <p:xfrm>
          <a:off x="2757488" y="3886200"/>
          <a:ext cx="936625" cy="519113"/>
        </p:xfrm>
        <a:graphic>
          <a:graphicData uri="http://schemas.openxmlformats.org/presentationml/2006/ole">
            <mc:AlternateContent xmlns:mc="http://schemas.openxmlformats.org/markup-compatibility/2006">
              <mc:Choice xmlns:v="urn:schemas-microsoft-com:vml" Requires="v">
                <p:oleObj spid="_x0000_s64583" name="Equation" r:id="rId7" imgW="7899400" imgH="4394200" progId="Equation.DSMT4">
                  <p:embed/>
                </p:oleObj>
              </mc:Choice>
              <mc:Fallback>
                <p:oleObj name="Equation" r:id="rId7" imgW="7899400" imgH="439420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7488" y="3886200"/>
                        <a:ext cx="9366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3" name="Rectangle 10">
            <a:extLst>
              <a:ext uri="{FF2B5EF4-FFF2-40B4-BE49-F238E27FC236}">
                <a16:creationId xmlns:a16="http://schemas.microsoft.com/office/drawing/2014/main" id="{1F348D3C-F1B5-2A40-890A-30DF6D7E34C0}"/>
              </a:ext>
            </a:extLst>
          </p:cNvPr>
          <p:cNvSpPr>
            <a:spLocks noChangeArrowheads="1"/>
          </p:cNvSpPr>
          <p:nvPr/>
        </p:nvSpPr>
        <p:spPr bwMode="auto">
          <a:xfrm>
            <a:off x="381000" y="4492625"/>
            <a:ext cx="8305800"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800" b="1">
                <a:solidFill>
                  <a:srgbClr val="FF3300"/>
                </a:solidFill>
              </a:rPr>
              <a:t>●</a:t>
            </a:r>
            <a:r>
              <a:rPr lang="en-US" altLang="zh-CN" sz="2600">
                <a:latin typeface="宋体" panose="02010600030101010101" pitchFamily="2" charset="-122"/>
              </a:rPr>
              <a:t> </a:t>
            </a:r>
            <a:r>
              <a:rPr lang="zh-CN" altLang="en-US" sz="2600">
                <a:latin typeface="宋体" panose="02010600030101010101" pitchFamily="2" charset="-122"/>
              </a:rPr>
              <a:t>同时，对于适应度高于群体平均适应值的个体，选择较低的      ，使得该解得以保护进入下一代；对低于平均适应值的个体，选择较高的      值，使该解被淘汰。 </a:t>
            </a:r>
          </a:p>
        </p:txBody>
      </p:sp>
      <p:graphicFrame>
        <p:nvGraphicFramePr>
          <p:cNvPr id="64524" name="Object 8">
            <a:extLst>
              <a:ext uri="{FF2B5EF4-FFF2-40B4-BE49-F238E27FC236}">
                <a16:creationId xmlns:a16="http://schemas.microsoft.com/office/drawing/2014/main" id="{A3757A8E-FE15-424C-AA75-E3724B6D4582}"/>
              </a:ext>
            </a:extLst>
          </p:cNvPr>
          <p:cNvGraphicFramePr>
            <a:graphicFrameLocks noChangeAspect="1"/>
          </p:cNvGraphicFramePr>
          <p:nvPr/>
        </p:nvGraphicFramePr>
        <p:xfrm>
          <a:off x="1547813" y="4941888"/>
          <a:ext cx="914400" cy="508000"/>
        </p:xfrm>
        <a:graphic>
          <a:graphicData uri="http://schemas.openxmlformats.org/presentationml/2006/ole">
            <mc:AlternateContent xmlns:mc="http://schemas.openxmlformats.org/markup-compatibility/2006">
              <mc:Choice xmlns:v="urn:schemas-microsoft-com:vml" Requires="v">
                <p:oleObj spid="_x0000_s64584" name="Equation" r:id="rId8" imgW="7899400" imgH="4394200" progId="Equation.DSMT4">
                  <p:embed/>
                </p:oleObj>
              </mc:Choice>
              <mc:Fallback>
                <p:oleObj name="Equation" r:id="rId8" imgW="7899400" imgH="43942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4941888"/>
                        <a:ext cx="9144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5" name="Object 9">
            <a:extLst>
              <a:ext uri="{FF2B5EF4-FFF2-40B4-BE49-F238E27FC236}">
                <a16:creationId xmlns:a16="http://schemas.microsoft.com/office/drawing/2014/main" id="{25501919-2C57-8348-95DF-6987CA813F16}"/>
              </a:ext>
            </a:extLst>
          </p:cNvPr>
          <p:cNvGraphicFramePr>
            <a:graphicFrameLocks noChangeAspect="1"/>
          </p:cNvGraphicFramePr>
          <p:nvPr/>
        </p:nvGraphicFramePr>
        <p:xfrm>
          <a:off x="5219700" y="5332413"/>
          <a:ext cx="903288" cy="501650"/>
        </p:xfrm>
        <a:graphic>
          <a:graphicData uri="http://schemas.openxmlformats.org/presentationml/2006/ole">
            <mc:AlternateContent xmlns:mc="http://schemas.openxmlformats.org/markup-compatibility/2006">
              <mc:Choice xmlns:v="urn:schemas-microsoft-com:vml" Requires="v">
                <p:oleObj spid="_x0000_s64585" name="Equation" r:id="rId9" imgW="7899400" imgH="4394200" progId="Equation.DSMT4">
                  <p:embed/>
                </p:oleObj>
              </mc:Choice>
              <mc:Fallback>
                <p:oleObj name="Equation" r:id="rId9" imgW="7899400" imgH="4394200" progId="Equation.DSMT4">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5332413"/>
                        <a:ext cx="90328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61B26D68-1E3C-E346-B69E-EA2BEB5EB4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4FB6A7F-B04D-1B4B-AB0D-CA5849086126}" type="slidenum">
              <a:rPr lang="ja-JP" altLang="en-US" sz="1800">
                <a:solidFill>
                  <a:srgbClr val="A50021"/>
                </a:solidFill>
                <a:ea typeface="MS PGothic" panose="020B0600070205080204" pitchFamily="34" charset="-128"/>
              </a:rPr>
              <a:pPr algn="r">
                <a:lnSpc>
                  <a:spcPct val="100000"/>
                </a:lnSpc>
                <a:spcBef>
                  <a:spcPct val="0"/>
                </a:spcBef>
                <a:buClrTx/>
                <a:buFontTx/>
                <a:buNone/>
              </a:pPr>
              <a:t>59</a:t>
            </a:fld>
            <a:endParaRPr lang="en-US" altLang="ja-JP" sz="1800">
              <a:solidFill>
                <a:srgbClr val="A50021"/>
              </a:solidFill>
              <a:ea typeface="MS PGothic" panose="020B0600070205080204" pitchFamily="34" charset="-128"/>
            </a:endParaRPr>
          </a:p>
        </p:txBody>
      </p:sp>
      <p:sp>
        <p:nvSpPr>
          <p:cNvPr id="65539" name="Rectangle 4">
            <a:extLst>
              <a:ext uri="{FF2B5EF4-FFF2-40B4-BE49-F238E27FC236}">
                <a16:creationId xmlns:a16="http://schemas.microsoft.com/office/drawing/2014/main" id="{61D25235-0259-464D-905A-21EB86003B08}"/>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5540" name="Rectangle 9">
            <a:extLst>
              <a:ext uri="{FF2B5EF4-FFF2-40B4-BE49-F238E27FC236}">
                <a16:creationId xmlns:a16="http://schemas.microsoft.com/office/drawing/2014/main" id="{C9268447-FE3D-5B4D-81E9-25330EC9F20D}"/>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rPr>
              <a:t> </a:t>
            </a:r>
          </a:p>
        </p:txBody>
      </p:sp>
      <p:grpSp>
        <p:nvGrpSpPr>
          <p:cNvPr id="65541" name="Group 15">
            <a:extLst>
              <a:ext uri="{FF2B5EF4-FFF2-40B4-BE49-F238E27FC236}">
                <a16:creationId xmlns:a16="http://schemas.microsoft.com/office/drawing/2014/main" id="{3FB21B0B-3102-F640-9BA8-EFB55DCC1E5D}"/>
              </a:ext>
            </a:extLst>
          </p:cNvPr>
          <p:cNvGrpSpPr>
            <a:grpSpLocks/>
          </p:cNvGrpSpPr>
          <p:nvPr/>
        </p:nvGrpSpPr>
        <p:grpSpPr bwMode="auto">
          <a:xfrm>
            <a:off x="323850" y="908050"/>
            <a:ext cx="8556625" cy="5192713"/>
            <a:chOff x="201" y="569"/>
            <a:chExt cx="5390" cy="3271"/>
          </a:xfrm>
        </p:grpSpPr>
        <p:sp>
          <p:nvSpPr>
            <p:cNvPr id="65542" name="Rectangle 2">
              <a:extLst>
                <a:ext uri="{FF2B5EF4-FFF2-40B4-BE49-F238E27FC236}">
                  <a16:creationId xmlns:a16="http://schemas.microsoft.com/office/drawing/2014/main" id="{1DA72B98-A910-3144-90D9-E3CB3E0E1AA3}"/>
                </a:ext>
              </a:extLst>
            </p:cNvPr>
            <p:cNvSpPr>
              <a:spLocks noChangeArrowheads="1"/>
            </p:cNvSpPr>
            <p:nvPr/>
          </p:nvSpPr>
          <p:spPr bwMode="auto">
            <a:xfrm>
              <a:off x="201" y="569"/>
              <a:ext cx="5367" cy="3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en-US" altLang="zh-CN" b="1">
                  <a:latin typeface="Times New Roman" panose="02020603050405020304" pitchFamily="18" charset="0"/>
                </a:rPr>
                <a:t>2. </a:t>
              </a:r>
              <a:r>
                <a:rPr kumimoji="1" lang="zh-CN" altLang="en-US" b="1">
                  <a:latin typeface="Times New Roman" panose="02020603050405020304" pitchFamily="18" charset="0"/>
                </a:rPr>
                <a:t>自适应</a:t>
              </a:r>
              <a:r>
                <a:rPr kumimoji="1" lang="zh-CN" altLang="en-US" b="1">
                  <a:latin typeface="宋体" panose="02010600030101010101" pitchFamily="2" charset="-122"/>
                </a:rPr>
                <a:t>遗传算法的步骤</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1</a:t>
              </a:r>
              <a:r>
                <a:rPr kumimoji="1" lang="zh-CN" altLang="en-US" sz="2600">
                  <a:latin typeface="Times New Roman" panose="02020603050405020304" pitchFamily="18" charset="0"/>
                </a:rPr>
                <a:t>） 编码</a:t>
              </a:r>
              <a:r>
                <a:rPr kumimoji="1" lang="en-US" altLang="zh-CN" sz="2600">
                  <a:latin typeface="Times New Roman" panose="02020603050405020304" pitchFamily="18" charset="0"/>
                </a:rPr>
                <a:t>/</a:t>
              </a:r>
              <a:r>
                <a:rPr kumimoji="1" lang="zh-CN" altLang="en-US" sz="2600">
                  <a:latin typeface="Times New Roman" panose="02020603050405020304" pitchFamily="18" charset="0"/>
                </a:rPr>
                <a:t>解码设计。</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 初始种群产生：</a:t>
              </a:r>
              <a:r>
                <a:rPr kumimoji="1" lang="en-US" altLang="zh-CN" sz="2600" i="1">
                  <a:latin typeface="Times New Roman" panose="02020603050405020304" pitchFamily="18" charset="0"/>
                </a:rPr>
                <a:t>N</a:t>
              </a:r>
              <a:r>
                <a:rPr kumimoji="1" lang="zh-CN" altLang="en-US" sz="2600">
                  <a:latin typeface="Times New Roman" panose="02020603050405020304" pitchFamily="18" charset="0"/>
                </a:rPr>
                <a:t>（</a:t>
              </a:r>
              <a:r>
                <a:rPr kumimoji="1" lang="en-US" altLang="zh-CN" sz="2600" i="1">
                  <a:latin typeface="Times New Roman" panose="02020603050405020304" pitchFamily="18" charset="0"/>
                </a:rPr>
                <a:t>N </a:t>
              </a:r>
              <a:r>
                <a:rPr kumimoji="1" lang="zh-CN" altLang="en-US" sz="2600">
                  <a:latin typeface="Times New Roman" panose="02020603050405020304" pitchFamily="18" charset="0"/>
                </a:rPr>
                <a:t>是偶数）个候选解，组成初始解集。</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3</a:t>
              </a:r>
              <a:r>
                <a:rPr kumimoji="1" lang="zh-CN" altLang="en-US" sz="2600">
                  <a:latin typeface="Times New Roman" panose="02020603050405020304" pitchFamily="18" charset="0"/>
                </a:rPr>
                <a:t>） 定义适应度函数：              ，计算适应度     。</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4</a:t>
              </a:r>
              <a:r>
                <a:rPr kumimoji="1" lang="zh-CN" altLang="en-US" sz="2600">
                  <a:latin typeface="Times New Roman" panose="02020603050405020304" pitchFamily="18" charset="0"/>
                </a:rPr>
                <a:t>） 按轮盘赌规则选择</a:t>
              </a:r>
              <a:r>
                <a:rPr kumimoji="1" lang="en-US" altLang="zh-CN" sz="2600" i="1">
                  <a:latin typeface="Times New Roman" panose="02020603050405020304" pitchFamily="18" charset="0"/>
                  <a:ea typeface="楷体_GB2312" pitchFamily="49" charset="-122"/>
                </a:rPr>
                <a:t>N </a:t>
              </a:r>
              <a:r>
                <a:rPr kumimoji="1" lang="zh-CN" altLang="en-US" sz="2600">
                  <a:latin typeface="Times New Roman" panose="02020603050405020304" pitchFamily="18" charset="0"/>
                </a:rPr>
                <a:t>个个体，计算              。</a:t>
              </a:r>
            </a:p>
            <a:p>
              <a:pPr eaLnBrk="1" hangingPunct="1">
                <a:lnSpc>
                  <a:spcPct val="100000"/>
                </a:lnSpc>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5</a:t>
              </a:r>
              <a:r>
                <a:rPr kumimoji="1" lang="zh-CN" altLang="en-US" sz="2600">
                  <a:latin typeface="Times New Roman" panose="02020603050405020304" pitchFamily="18" charset="0"/>
                </a:rPr>
                <a:t>）将群体中的各个个体随机搭配成对，共组成</a:t>
              </a:r>
              <a:r>
                <a:rPr kumimoji="1" lang="en-US" altLang="zh-CN" sz="2600" i="1">
                  <a:latin typeface="Times New Roman" panose="02020603050405020304" pitchFamily="18" charset="0"/>
                </a:rPr>
                <a:t>N</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对， 对每一对个体，按照自适应公式计算自适应交叉概率   ，随机产生</a:t>
              </a:r>
              <a:r>
                <a:rPr kumimoji="1" lang="en-US" altLang="zh-CN" sz="2600" i="1">
                  <a:latin typeface="Times New Roman" panose="02020603050405020304" pitchFamily="18" charset="0"/>
                </a:rPr>
                <a:t>R</a:t>
              </a:r>
              <a:r>
                <a:rPr kumimoji="1" lang="en-US" altLang="zh-CN" sz="2600">
                  <a:latin typeface="Times New Roman" panose="02020603050405020304" pitchFamily="18" charset="0"/>
                </a:rPr>
                <a:t>(0,1)</a:t>
              </a:r>
              <a:r>
                <a:rPr kumimoji="1" lang="zh-CN" altLang="en-US" sz="2600">
                  <a:latin typeface="Times New Roman" panose="02020603050405020304" pitchFamily="18" charset="0"/>
                </a:rPr>
                <a:t>，如果          则对该对染色体进行交叉操作。</a:t>
              </a:r>
            </a:p>
          </p:txBody>
        </p:sp>
        <p:graphicFrame>
          <p:nvGraphicFramePr>
            <p:cNvPr id="65543" name="Object 10">
              <a:extLst>
                <a:ext uri="{FF2B5EF4-FFF2-40B4-BE49-F238E27FC236}">
                  <a16:creationId xmlns:a16="http://schemas.microsoft.com/office/drawing/2014/main" id="{518B58C6-CA50-D840-A1D2-7B6F2EBC202A}"/>
                </a:ext>
              </a:extLst>
            </p:cNvPr>
            <p:cNvGraphicFramePr>
              <a:graphicFrameLocks noChangeAspect="1"/>
            </p:cNvGraphicFramePr>
            <p:nvPr/>
          </p:nvGraphicFramePr>
          <p:xfrm>
            <a:off x="2448" y="2057"/>
            <a:ext cx="816" cy="295"/>
          </p:xfrm>
          <a:graphic>
            <a:graphicData uri="http://schemas.openxmlformats.org/presentationml/2006/ole">
              <mc:AlternateContent xmlns:mc="http://schemas.openxmlformats.org/markup-compatibility/2006">
                <mc:Choice xmlns:v="urn:schemas-microsoft-com:vml" Requires="v">
                  <p:oleObj spid="_x0000_s65603" name="Equation" r:id="rId3" imgW="10528300" imgH="3797300" progId="Equation.DSMT4">
                    <p:embed/>
                  </p:oleObj>
                </mc:Choice>
                <mc:Fallback>
                  <p:oleObj name="Equation" r:id="rId3" imgW="10528300" imgH="37973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8" y="2057"/>
                          <a:ext cx="816"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11">
              <a:extLst>
                <a:ext uri="{FF2B5EF4-FFF2-40B4-BE49-F238E27FC236}">
                  <a16:creationId xmlns:a16="http://schemas.microsoft.com/office/drawing/2014/main" id="{62CF1E01-26E7-0844-B5D3-0AB1C816D58B}"/>
                </a:ext>
              </a:extLst>
            </p:cNvPr>
            <p:cNvGraphicFramePr>
              <a:graphicFrameLocks noChangeAspect="1"/>
            </p:cNvGraphicFramePr>
            <p:nvPr/>
          </p:nvGraphicFramePr>
          <p:xfrm>
            <a:off x="4464" y="2016"/>
            <a:ext cx="273" cy="384"/>
          </p:xfrm>
          <a:graphic>
            <a:graphicData uri="http://schemas.openxmlformats.org/presentationml/2006/ole">
              <mc:AlternateContent xmlns:mc="http://schemas.openxmlformats.org/markup-compatibility/2006">
                <mc:Choice xmlns:v="urn:schemas-microsoft-com:vml" Requires="v">
                  <p:oleObj spid="_x0000_s65604" name="Equation" r:id="rId5" imgW="2921000" imgH="4102100" progId="Equation.DSMT4">
                    <p:embed/>
                  </p:oleObj>
                </mc:Choice>
                <mc:Fallback>
                  <p:oleObj name="Equation" r:id="rId5" imgW="2921000" imgH="410210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4" y="2016"/>
                          <a:ext cx="273" cy="3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5" name="Object 12">
              <a:extLst>
                <a:ext uri="{FF2B5EF4-FFF2-40B4-BE49-F238E27FC236}">
                  <a16:creationId xmlns:a16="http://schemas.microsoft.com/office/drawing/2014/main" id="{1E89D2C7-0BB1-2740-A30F-DCD27B545EFE}"/>
                </a:ext>
              </a:extLst>
            </p:cNvPr>
            <p:cNvGraphicFramePr>
              <a:graphicFrameLocks noChangeAspect="1"/>
            </p:cNvGraphicFramePr>
            <p:nvPr/>
          </p:nvGraphicFramePr>
          <p:xfrm>
            <a:off x="3932" y="2383"/>
            <a:ext cx="772" cy="353"/>
          </p:xfrm>
          <a:graphic>
            <a:graphicData uri="http://schemas.openxmlformats.org/presentationml/2006/ole">
              <mc:AlternateContent xmlns:mc="http://schemas.openxmlformats.org/markup-compatibility/2006">
                <mc:Choice xmlns:v="urn:schemas-microsoft-com:vml" Requires="v">
                  <p:oleObj spid="_x0000_s65605" name="Equation" r:id="rId7" imgW="10236200" imgH="4686300" progId="Equation.DSMT4">
                    <p:embed/>
                  </p:oleObj>
                </mc:Choice>
                <mc:Fallback>
                  <p:oleObj name="Equation" r:id="rId7" imgW="10236200" imgH="46863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32" y="2383"/>
                          <a:ext cx="772" cy="3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6" name="Object 13">
              <a:extLst>
                <a:ext uri="{FF2B5EF4-FFF2-40B4-BE49-F238E27FC236}">
                  <a16:creationId xmlns:a16="http://schemas.microsoft.com/office/drawing/2014/main" id="{C7C40FDA-E1D7-4547-99BA-CB125C9B24F3}"/>
                </a:ext>
              </a:extLst>
            </p:cNvPr>
            <p:cNvGraphicFramePr>
              <a:graphicFrameLocks noChangeAspect="1"/>
            </p:cNvGraphicFramePr>
            <p:nvPr/>
          </p:nvGraphicFramePr>
          <p:xfrm>
            <a:off x="2592" y="3312"/>
            <a:ext cx="590" cy="319"/>
          </p:xfrm>
          <a:graphic>
            <a:graphicData uri="http://schemas.openxmlformats.org/presentationml/2006/ole">
              <mc:AlternateContent xmlns:mc="http://schemas.openxmlformats.org/markup-compatibility/2006">
                <mc:Choice xmlns:v="urn:schemas-microsoft-com:vml" Requires="v">
                  <p:oleObj spid="_x0000_s65606" name="Equation" r:id="rId9" imgW="7607300" imgH="4102100" progId="Equation.DSMT4">
                    <p:embed/>
                  </p:oleObj>
                </mc:Choice>
                <mc:Fallback>
                  <p:oleObj name="Equation" r:id="rId9" imgW="7607300" imgH="41021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3312"/>
                          <a:ext cx="590"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7" name="Object 14">
              <a:extLst>
                <a:ext uri="{FF2B5EF4-FFF2-40B4-BE49-F238E27FC236}">
                  <a16:creationId xmlns:a16="http://schemas.microsoft.com/office/drawing/2014/main" id="{3B3B9A88-DC65-9D44-BFD0-BC25D26789FF}"/>
                </a:ext>
              </a:extLst>
            </p:cNvPr>
            <p:cNvGraphicFramePr>
              <a:graphicFrameLocks noChangeAspect="1"/>
            </p:cNvGraphicFramePr>
            <p:nvPr/>
          </p:nvGraphicFramePr>
          <p:xfrm>
            <a:off x="5280" y="2976"/>
            <a:ext cx="311" cy="363"/>
          </p:xfrm>
          <a:graphic>
            <a:graphicData uri="http://schemas.openxmlformats.org/presentationml/2006/ole">
              <mc:AlternateContent xmlns:mc="http://schemas.openxmlformats.org/markup-compatibility/2006">
                <mc:Choice xmlns:v="urn:schemas-microsoft-com:vml" Requires="v">
                  <p:oleObj spid="_x0000_s65607" name="Equation" r:id="rId11" imgW="3505200" imgH="4102100" progId="Equation.DSMT4">
                    <p:embed/>
                  </p:oleObj>
                </mc:Choice>
                <mc:Fallback>
                  <p:oleObj name="Equation" r:id="rId11" imgW="3505200" imgH="41021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0" y="2976"/>
                          <a:ext cx="311" cy="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3">
            <a:extLst>
              <a:ext uri="{FF2B5EF4-FFF2-40B4-BE49-F238E27FC236}">
                <a16:creationId xmlns:a16="http://schemas.microsoft.com/office/drawing/2014/main" id="{57147CD6-B970-D444-9003-78A5DE7035A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05F9AB9-0336-6648-9413-DBBAAB2551D4}" type="slidenum">
              <a:rPr lang="ja-JP" altLang="en-US" sz="1800">
                <a:solidFill>
                  <a:srgbClr val="A50021"/>
                </a:solidFill>
                <a:ea typeface="MS PGothic" panose="020B0600070205080204" pitchFamily="34" charset="-128"/>
              </a:rPr>
              <a:pPr algn="r">
                <a:lnSpc>
                  <a:spcPct val="100000"/>
                </a:lnSpc>
                <a:spcBef>
                  <a:spcPct val="0"/>
                </a:spcBef>
                <a:buClrTx/>
                <a:buFontTx/>
                <a:buNone/>
              </a:pPr>
              <a:t>6</a:t>
            </a:fld>
            <a:endParaRPr lang="en-US" altLang="ja-JP" sz="1800">
              <a:solidFill>
                <a:srgbClr val="A50021"/>
              </a:solidFill>
              <a:ea typeface="MS PGothic" panose="020B0600070205080204" pitchFamily="34" charset="-128"/>
            </a:endParaRPr>
          </a:p>
        </p:txBody>
      </p:sp>
      <p:sp>
        <p:nvSpPr>
          <p:cNvPr id="69635" name="Rectangle 3">
            <a:extLst>
              <a:ext uri="{FF2B5EF4-FFF2-40B4-BE49-F238E27FC236}">
                <a16:creationId xmlns:a16="http://schemas.microsoft.com/office/drawing/2014/main" id="{85BD9FB3-A077-774F-B815-D7F48106DFA6}"/>
              </a:ext>
            </a:extLst>
          </p:cNvPr>
          <p:cNvSpPr>
            <a:spLocks noGrp="1" noChangeArrowheads="1"/>
          </p:cNvSpPr>
          <p:nvPr>
            <p:ph type="body" idx="1"/>
          </p:nvPr>
        </p:nvSpPr>
        <p:spPr>
          <a:xfrm>
            <a:off x="539750" y="1152525"/>
            <a:ext cx="8353425" cy="5400675"/>
          </a:xfrm>
        </p:spPr>
        <p:txBody>
          <a:bodyPr/>
          <a:lstStyle/>
          <a:p>
            <a:pPr eaLnBrk="1" hangingPunct="1">
              <a:lnSpc>
                <a:spcPct val="140000"/>
              </a:lnSpc>
              <a:buSzPct val="60000"/>
              <a:buFontTx/>
              <a:buBlip>
                <a:blip r:embed="rId3"/>
              </a:buBlip>
            </a:pPr>
            <a:r>
              <a:rPr lang="en-US" altLang="zh-CN" b="1">
                <a:latin typeface="Times New Roman" panose="02020603050405020304" pitchFamily="18" charset="0"/>
              </a:rPr>
              <a:t>6.1.1</a:t>
            </a:r>
            <a:r>
              <a:rPr lang="zh-CN" altLang="en-US" b="1">
                <a:latin typeface="Times New Roman" panose="02020603050405020304" pitchFamily="18" charset="0"/>
              </a:rPr>
              <a:t>  进化算法的概念</a:t>
            </a:r>
          </a:p>
          <a:p>
            <a:pPr eaLnBrk="1" hangingPunct="1">
              <a:lnSpc>
                <a:spcPct val="140000"/>
              </a:lnSpc>
              <a:buSzPct val="60000"/>
              <a:buFontTx/>
              <a:buBlip>
                <a:blip r:embed="rId3"/>
              </a:buBlip>
            </a:pPr>
            <a:r>
              <a:rPr lang="en-US" altLang="zh-CN" b="1">
                <a:latin typeface="Times New Roman" panose="02020603050405020304" pitchFamily="18" charset="0"/>
              </a:rPr>
              <a:t>6.1.2</a:t>
            </a:r>
            <a:r>
              <a:rPr lang="zh-CN" altLang="en-US" b="1">
                <a:latin typeface="Times New Roman" panose="02020603050405020304" pitchFamily="18" charset="0"/>
              </a:rPr>
              <a:t>  进化算法的生物学背景</a:t>
            </a:r>
          </a:p>
          <a:p>
            <a:pPr eaLnBrk="1" hangingPunct="1">
              <a:lnSpc>
                <a:spcPct val="140000"/>
              </a:lnSpc>
              <a:buSzPct val="60000"/>
              <a:buFontTx/>
              <a:buBlip>
                <a:blip r:embed="rId3"/>
              </a:buBlip>
            </a:pPr>
            <a:r>
              <a:rPr lang="en-US" altLang="zh-CN" b="1">
                <a:latin typeface="Times New Roman" panose="02020603050405020304" pitchFamily="18" charset="0"/>
              </a:rPr>
              <a:t>6.1.3</a:t>
            </a:r>
            <a:r>
              <a:rPr lang="zh-CN" altLang="en-US" b="1">
                <a:latin typeface="Times New Roman" panose="02020603050405020304" pitchFamily="18" charset="0"/>
              </a:rPr>
              <a:t>  进化算法的设计原则</a:t>
            </a:r>
            <a:endParaRPr lang="zh-CN" altLang="en-US" b="1"/>
          </a:p>
        </p:txBody>
      </p:sp>
      <p:sp>
        <p:nvSpPr>
          <p:cNvPr id="10244" name="Rectangle 2">
            <a:extLst>
              <a:ext uri="{FF2B5EF4-FFF2-40B4-BE49-F238E27FC236}">
                <a16:creationId xmlns:a16="http://schemas.microsoft.com/office/drawing/2014/main" id="{F358D7D9-6DB6-704D-8BEE-FC2554245023}"/>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  </a:t>
            </a:r>
            <a:r>
              <a:rPr lang="zh-CN" altLang="en-US" sz="3600" b="0">
                <a:latin typeface="Times New Roman" panose="02020603050405020304" pitchFamily="18" charset="0"/>
                <a:ea typeface="黑体" panose="02010609060101010101" pitchFamily="49" charset="-122"/>
              </a:rPr>
              <a:t>进化算法的产生与发展</a:t>
            </a:r>
            <a:r>
              <a:rPr lang="zh-CN" altLang="en-US" sz="360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 calcmode="lin" valueType="num">
                                      <p:cBhvr additive="base">
                                        <p:cTn id="7" dur="500" fill="hold"/>
                                        <p:tgtEl>
                                          <p:spTgt spid="696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9635">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 calcmode="lin" valueType="num">
                                      <p:cBhvr additive="base">
                                        <p:cTn id="17" dur="500" fill="hold"/>
                                        <p:tgtEl>
                                          <p:spTgt spid="69635">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96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advAuto="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1">
            <a:extLst>
              <a:ext uri="{FF2B5EF4-FFF2-40B4-BE49-F238E27FC236}">
                <a16:creationId xmlns:a16="http://schemas.microsoft.com/office/drawing/2014/main" id="{127C5531-3DE6-5E4D-BC9A-8934BB26C6E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1C2FFF3-B74B-7140-AEC1-E6185F501BDC}" type="slidenum">
              <a:rPr lang="ja-JP" altLang="en-US" sz="1800">
                <a:solidFill>
                  <a:srgbClr val="A50021"/>
                </a:solidFill>
                <a:ea typeface="MS PGothic" panose="020B0600070205080204" pitchFamily="34" charset="-128"/>
              </a:rPr>
              <a:pPr algn="r">
                <a:lnSpc>
                  <a:spcPct val="100000"/>
                </a:lnSpc>
                <a:spcBef>
                  <a:spcPct val="0"/>
                </a:spcBef>
                <a:buClrTx/>
                <a:buFontTx/>
                <a:buNone/>
              </a:pPr>
              <a:t>60</a:t>
            </a:fld>
            <a:endParaRPr lang="en-US" altLang="ja-JP" sz="1800">
              <a:solidFill>
                <a:srgbClr val="A50021"/>
              </a:solidFill>
              <a:ea typeface="MS PGothic" panose="020B0600070205080204" pitchFamily="34" charset="-128"/>
            </a:endParaRPr>
          </a:p>
        </p:txBody>
      </p:sp>
      <p:sp>
        <p:nvSpPr>
          <p:cNvPr id="66563" name="Rectangle 2">
            <a:extLst>
              <a:ext uri="{FF2B5EF4-FFF2-40B4-BE49-F238E27FC236}">
                <a16:creationId xmlns:a16="http://schemas.microsoft.com/office/drawing/2014/main" id="{DA43522D-533A-E74B-BC0A-28D5913D796F}"/>
              </a:ext>
            </a:extLst>
          </p:cNvPr>
          <p:cNvSpPr>
            <a:spLocks noChangeArrowheads="1"/>
          </p:cNvSpPr>
          <p:nvPr/>
        </p:nvSpPr>
        <p:spPr bwMode="auto">
          <a:xfrm>
            <a:off x="304800" y="1027113"/>
            <a:ext cx="8382000" cy="4633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74650" indent="-37465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自适应遗传算法的步骤</a:t>
            </a:r>
            <a:r>
              <a:rPr kumimoji="1" lang="zh-CN" altLang="en-US" b="1">
                <a:latin typeface="宋体" panose="02010600030101010101" pitchFamily="2" charset="-122"/>
              </a:rPr>
              <a:t>（续）</a:t>
            </a:r>
          </a:p>
          <a:p>
            <a:pPr eaLnBrk="1" hangingPunct="1">
              <a:spcBef>
                <a:spcPct val="8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6</a:t>
            </a:r>
            <a:r>
              <a:rPr kumimoji="1" lang="zh-CN" altLang="en-US" sz="2600">
                <a:latin typeface="Times New Roman" panose="02020603050405020304" pitchFamily="18" charset="0"/>
              </a:rPr>
              <a:t>）对于群体中的所有个体，共</a:t>
            </a:r>
            <a:r>
              <a:rPr kumimoji="1" lang="en-US" altLang="zh-CN" sz="2600" i="1">
                <a:latin typeface="Times New Roman" panose="02020603050405020304" pitchFamily="18" charset="0"/>
              </a:rPr>
              <a:t>N</a:t>
            </a:r>
            <a:r>
              <a:rPr kumimoji="1" lang="zh-CN" altLang="en-US" sz="2600">
                <a:latin typeface="Times New Roman" panose="02020603050405020304" pitchFamily="18" charset="0"/>
              </a:rPr>
              <a:t>个，按照自适应变异公式计算自适应变异概率     ，随机产生 </a:t>
            </a:r>
            <a:r>
              <a:rPr kumimoji="1" lang="en-US" altLang="zh-CN" sz="2600" i="1">
                <a:latin typeface="Times New Roman" panose="02020603050405020304" pitchFamily="18" charset="0"/>
              </a:rPr>
              <a:t>R</a:t>
            </a:r>
            <a:r>
              <a:rPr kumimoji="1" lang="en-US" altLang="zh-CN" sz="2600">
                <a:latin typeface="Times New Roman" panose="02020603050405020304" pitchFamily="18" charset="0"/>
              </a:rPr>
              <a:t>(0,1)</a:t>
            </a:r>
            <a:r>
              <a:rPr kumimoji="1" lang="zh-CN" altLang="en-US" sz="2600">
                <a:latin typeface="Times New Roman" panose="02020603050405020304" pitchFamily="18" charset="0"/>
              </a:rPr>
              <a:t>，如果</a:t>
            </a:r>
          </a:p>
          <a:p>
            <a:pPr eaLnBrk="1" hangingPunct="1">
              <a:spcBef>
                <a:spcPct val="0"/>
              </a:spcBef>
              <a:buClrTx/>
              <a:buFontTx/>
              <a:buNone/>
            </a:pPr>
            <a:r>
              <a:rPr kumimoji="1" lang="zh-CN" altLang="en-US" sz="2600">
                <a:latin typeface="Times New Roman" panose="02020603050405020304" pitchFamily="18" charset="0"/>
              </a:rPr>
              <a:t>                则对该染色体进行交叉操作。 </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7</a:t>
            </a:r>
            <a:r>
              <a:rPr kumimoji="1" lang="zh-CN" altLang="en-US" sz="2600">
                <a:latin typeface="Times New Roman" panose="02020603050405020304" pitchFamily="18" charset="0"/>
              </a:rPr>
              <a:t>）计算由交叉和变异生成新个体的适应度，新个体与父代一起构成新群体。</a:t>
            </a:r>
          </a:p>
          <a:p>
            <a:pPr eaLnBrk="1" hangingPunct="1">
              <a:spcBef>
                <a:spcPct val="50000"/>
              </a:spcBef>
              <a:buClrTx/>
              <a:buFontTx/>
              <a:buNone/>
            </a:pPr>
            <a:r>
              <a:rPr kumimoji="1" lang="zh-CN" altLang="en-US" sz="2600">
                <a:latin typeface="Times New Roman" panose="02020603050405020304" pitchFamily="18" charset="0"/>
              </a:rPr>
              <a:t>（</a:t>
            </a:r>
            <a:r>
              <a:rPr kumimoji="1" lang="en-US" altLang="zh-CN" sz="2600">
                <a:latin typeface="Times New Roman" panose="02020603050405020304" pitchFamily="18" charset="0"/>
              </a:rPr>
              <a:t>8</a:t>
            </a:r>
            <a:r>
              <a:rPr kumimoji="1" lang="zh-CN" altLang="en-US" sz="2600">
                <a:latin typeface="Times New Roman" panose="02020603050405020304" pitchFamily="18" charset="0"/>
              </a:rPr>
              <a:t>）判断是否达到预定的迭代次数，是则结束；否则转 （</a:t>
            </a:r>
            <a:r>
              <a:rPr kumimoji="1" lang="en-US" altLang="zh-CN" sz="2600">
                <a:latin typeface="Times New Roman" panose="02020603050405020304" pitchFamily="18" charset="0"/>
              </a:rPr>
              <a:t>4</a:t>
            </a:r>
            <a:r>
              <a:rPr kumimoji="1" lang="zh-CN" altLang="en-US" sz="2600">
                <a:latin typeface="Times New Roman" panose="02020603050405020304" pitchFamily="18" charset="0"/>
              </a:rPr>
              <a:t>）。</a:t>
            </a:r>
            <a:r>
              <a:rPr kumimoji="1" lang="zh-CN" altLang="en-US" sz="2400">
                <a:latin typeface="宋体" panose="02010600030101010101" pitchFamily="2" charset="-122"/>
              </a:rPr>
              <a:t>  </a:t>
            </a:r>
            <a:r>
              <a:rPr kumimoji="1" lang="zh-CN" altLang="en-US" sz="2800">
                <a:latin typeface="宋体" panose="02010600030101010101" pitchFamily="2" charset="-122"/>
              </a:rPr>
              <a:t> </a:t>
            </a:r>
          </a:p>
        </p:txBody>
      </p:sp>
      <p:sp>
        <p:nvSpPr>
          <p:cNvPr id="66564" name="Rectangle 3">
            <a:extLst>
              <a:ext uri="{FF2B5EF4-FFF2-40B4-BE49-F238E27FC236}">
                <a16:creationId xmlns:a16="http://schemas.microsoft.com/office/drawing/2014/main" id="{51EDAB32-D847-514D-87EC-3BBC599C3145}"/>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66565" name="Object 4">
            <a:extLst>
              <a:ext uri="{FF2B5EF4-FFF2-40B4-BE49-F238E27FC236}">
                <a16:creationId xmlns:a16="http://schemas.microsoft.com/office/drawing/2014/main" id="{4DC049F8-217E-C047-BDD1-74A10C9C2F8B}"/>
              </a:ext>
            </a:extLst>
          </p:cNvPr>
          <p:cNvGraphicFramePr>
            <a:graphicFrameLocks noChangeAspect="1"/>
          </p:cNvGraphicFramePr>
          <p:nvPr/>
        </p:nvGraphicFramePr>
        <p:xfrm>
          <a:off x="762000" y="2863850"/>
          <a:ext cx="952500" cy="493713"/>
        </p:xfrm>
        <a:graphic>
          <a:graphicData uri="http://schemas.openxmlformats.org/presentationml/2006/ole">
            <mc:AlternateContent xmlns:mc="http://schemas.openxmlformats.org/markup-compatibility/2006">
              <mc:Choice xmlns:v="urn:schemas-microsoft-com:vml" Requires="v">
                <p:oleObj spid="_x0000_s66590" name="Equation" r:id="rId3" imgW="7899400" imgH="4102100" progId="Equation.DSMT4">
                  <p:embed/>
                </p:oleObj>
              </mc:Choice>
              <mc:Fallback>
                <p:oleObj name="Equation" r:id="rId3" imgW="7899400" imgH="41021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63850"/>
                        <a:ext cx="9525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6566" name="Rectangle 5">
            <a:extLst>
              <a:ext uri="{FF2B5EF4-FFF2-40B4-BE49-F238E27FC236}">
                <a16:creationId xmlns:a16="http://schemas.microsoft.com/office/drawing/2014/main" id="{17DA365E-89E7-2843-9276-435A590E377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latin typeface="Times New Roman" panose="02020603050405020304" pitchFamily="18" charset="0"/>
              </a:rPr>
              <a:t> </a:t>
            </a:r>
          </a:p>
        </p:txBody>
      </p:sp>
      <p:graphicFrame>
        <p:nvGraphicFramePr>
          <p:cNvPr id="66567" name="Object 6">
            <a:extLst>
              <a:ext uri="{FF2B5EF4-FFF2-40B4-BE49-F238E27FC236}">
                <a16:creationId xmlns:a16="http://schemas.microsoft.com/office/drawing/2014/main" id="{1EEC2002-691E-AC4B-B2CC-9C33836926FC}"/>
              </a:ext>
            </a:extLst>
          </p:cNvPr>
          <p:cNvGraphicFramePr>
            <a:graphicFrameLocks noChangeAspect="1"/>
          </p:cNvGraphicFramePr>
          <p:nvPr/>
        </p:nvGraphicFramePr>
        <p:xfrm>
          <a:off x="4445000" y="2370138"/>
          <a:ext cx="414338" cy="482600"/>
        </p:xfrm>
        <a:graphic>
          <a:graphicData uri="http://schemas.openxmlformats.org/presentationml/2006/ole">
            <mc:AlternateContent xmlns:mc="http://schemas.openxmlformats.org/markup-compatibility/2006">
              <mc:Choice xmlns:v="urn:schemas-microsoft-com:vml" Requires="v">
                <p:oleObj spid="_x0000_s66591" name="Equation" r:id="rId5" imgW="3505200" imgH="4102100" progId="Equation.DSMT4">
                  <p:embed/>
                </p:oleObj>
              </mc:Choice>
              <mc:Fallback>
                <p:oleObj name="Equation" r:id="rId5" imgW="3505200" imgH="41021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45000" y="2370138"/>
                        <a:ext cx="414338"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9B48A1A5-C67E-B14E-AF1A-B01017A71DF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EA96860-CDA1-2A42-96EE-13DD6078A9E0}" type="slidenum">
              <a:rPr lang="ja-JP" altLang="en-US" sz="1800">
                <a:solidFill>
                  <a:srgbClr val="A50021"/>
                </a:solidFill>
                <a:ea typeface="MS PGothic" panose="020B0600070205080204" pitchFamily="34" charset="-128"/>
              </a:rPr>
              <a:pPr algn="r">
                <a:lnSpc>
                  <a:spcPct val="100000"/>
                </a:lnSpc>
                <a:spcBef>
                  <a:spcPct val="0"/>
                </a:spcBef>
                <a:buClrTx/>
                <a:buFontTx/>
                <a:buNone/>
              </a:pPr>
              <a:t>61</a:t>
            </a:fld>
            <a:endParaRPr lang="en-US" altLang="ja-JP" sz="1800">
              <a:solidFill>
                <a:srgbClr val="A50021"/>
              </a:solidFill>
              <a:ea typeface="MS PGothic" panose="020B0600070205080204" pitchFamily="34" charset="-128"/>
            </a:endParaRPr>
          </a:p>
        </p:txBody>
      </p:sp>
      <p:sp>
        <p:nvSpPr>
          <p:cNvPr id="67587" name="Rectangle 2">
            <a:extLst>
              <a:ext uri="{FF2B5EF4-FFF2-40B4-BE49-F238E27FC236}">
                <a16:creationId xmlns:a16="http://schemas.microsoft.com/office/drawing/2014/main" id="{271096B3-D4CE-5C4E-AC35-9250B648DE35}"/>
              </a:ext>
            </a:extLst>
          </p:cNvPr>
          <p:cNvSpPr>
            <a:spLocks noChangeArrowheads="1"/>
          </p:cNvSpPr>
          <p:nvPr/>
        </p:nvSpPr>
        <p:spPr bwMode="auto">
          <a:xfrm>
            <a:off x="304800" y="838200"/>
            <a:ext cx="6629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3. </a:t>
            </a:r>
            <a:r>
              <a:rPr kumimoji="1" lang="zh-CN" altLang="en-US" b="1">
                <a:latin typeface="Times New Roman" panose="02020603050405020304" pitchFamily="18" charset="0"/>
              </a:rPr>
              <a:t>适应的</a:t>
            </a:r>
            <a:r>
              <a:rPr kumimoji="1" lang="zh-CN" altLang="en-US" b="1">
                <a:latin typeface="宋体" panose="02010600030101010101" pitchFamily="2" charset="-122"/>
              </a:rPr>
              <a:t>交叉概率与变异概率</a:t>
            </a:r>
            <a:endParaRPr kumimoji="1" lang="zh-CN" altLang="en-US" b="1">
              <a:latin typeface="Times New Roman" panose="02020603050405020304" pitchFamily="18" charset="0"/>
            </a:endParaRPr>
          </a:p>
        </p:txBody>
      </p:sp>
      <p:sp>
        <p:nvSpPr>
          <p:cNvPr id="67588" name="Rectangle 5">
            <a:extLst>
              <a:ext uri="{FF2B5EF4-FFF2-40B4-BE49-F238E27FC236}">
                <a16:creationId xmlns:a16="http://schemas.microsoft.com/office/drawing/2014/main" id="{66F9AC1F-6ACC-E94C-88CD-8817E9F34CAA}"/>
              </a:ext>
            </a:extLst>
          </p:cNvPr>
          <p:cNvSpPr>
            <a:spLocks noChangeArrowheads="1"/>
          </p:cNvSpPr>
          <p:nvPr/>
        </p:nvSpPr>
        <p:spPr bwMode="auto">
          <a:xfrm>
            <a:off x="3786188"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17088" name="Object 0">
            <a:extLst>
              <a:ext uri="{FF2B5EF4-FFF2-40B4-BE49-F238E27FC236}">
                <a16:creationId xmlns:a16="http://schemas.microsoft.com/office/drawing/2014/main" id="{E39757F5-7B23-2E4C-ABE0-966C895F91D9}"/>
              </a:ext>
            </a:extLst>
          </p:cNvPr>
          <p:cNvGraphicFramePr>
            <a:graphicFrameLocks noChangeAspect="1"/>
          </p:cNvGraphicFramePr>
          <p:nvPr/>
        </p:nvGraphicFramePr>
        <p:xfrm>
          <a:off x="709613" y="1752600"/>
          <a:ext cx="3455987" cy="1401763"/>
        </p:xfrm>
        <a:graphic>
          <a:graphicData uri="http://schemas.openxmlformats.org/presentationml/2006/ole">
            <mc:AlternateContent xmlns:mc="http://schemas.openxmlformats.org/markup-compatibility/2006">
              <mc:Choice xmlns:v="urn:schemas-microsoft-com:vml" Requires="v">
                <p:oleObj spid="_x0000_s67621" name="公式" r:id="rId3" imgW="40957500" imgH="16383000" progId="Equation.3">
                  <p:embed/>
                </p:oleObj>
              </mc:Choice>
              <mc:Fallback>
                <p:oleObj name="公式" r:id="rId3" imgW="40957500" imgH="163830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9613" y="1752600"/>
                        <a:ext cx="3455987"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0" name="Rectangle 7">
            <a:extLst>
              <a:ext uri="{FF2B5EF4-FFF2-40B4-BE49-F238E27FC236}">
                <a16:creationId xmlns:a16="http://schemas.microsoft.com/office/drawing/2014/main" id="{8BD447AA-AD09-8541-BFFA-EE6B9D365949}"/>
              </a:ext>
            </a:extLst>
          </p:cNvPr>
          <p:cNvSpPr>
            <a:spLocks noChangeArrowheads="1"/>
          </p:cNvSpPr>
          <p:nvPr/>
        </p:nvSpPr>
        <p:spPr bwMode="auto">
          <a:xfrm>
            <a:off x="3814763"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217089" name="Object 1">
            <a:extLst>
              <a:ext uri="{FF2B5EF4-FFF2-40B4-BE49-F238E27FC236}">
                <a16:creationId xmlns:a16="http://schemas.microsoft.com/office/drawing/2014/main" id="{4AC98B8F-4654-6740-9BE2-E7145F1BE1B3}"/>
              </a:ext>
            </a:extLst>
          </p:cNvPr>
          <p:cNvGraphicFramePr>
            <a:graphicFrameLocks noChangeAspect="1"/>
          </p:cNvGraphicFramePr>
          <p:nvPr/>
        </p:nvGraphicFramePr>
        <p:xfrm>
          <a:off x="4889500" y="1854200"/>
          <a:ext cx="3632200" cy="1374775"/>
        </p:xfrm>
        <a:graphic>
          <a:graphicData uri="http://schemas.openxmlformats.org/presentationml/2006/ole">
            <mc:AlternateContent xmlns:mc="http://schemas.openxmlformats.org/markup-compatibility/2006">
              <mc:Choice xmlns:v="urn:schemas-microsoft-com:vml" Requires="v">
                <p:oleObj spid="_x0000_s67622" name="公式" r:id="rId5" imgW="41833800" imgH="15798800" progId="Equation.3">
                  <p:embed/>
                </p:oleObj>
              </mc:Choice>
              <mc:Fallback>
                <p:oleObj name="公式" r:id="rId5" imgW="41833800" imgH="157988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89500" y="1854200"/>
                        <a:ext cx="3632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2" name="Rectangle 9">
            <a:extLst>
              <a:ext uri="{FF2B5EF4-FFF2-40B4-BE49-F238E27FC236}">
                <a16:creationId xmlns:a16="http://schemas.microsoft.com/office/drawing/2014/main" id="{E1AC27D4-3F84-1049-8E18-1EB8923D1300}"/>
              </a:ext>
            </a:extLst>
          </p:cNvPr>
          <p:cNvSpPr>
            <a:spLocks noChangeArrowheads="1"/>
          </p:cNvSpPr>
          <p:nvPr/>
        </p:nvSpPr>
        <p:spPr bwMode="auto">
          <a:xfrm>
            <a:off x="44910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3" name="Rectangle 11">
            <a:extLst>
              <a:ext uri="{FF2B5EF4-FFF2-40B4-BE49-F238E27FC236}">
                <a16:creationId xmlns:a16="http://schemas.microsoft.com/office/drawing/2014/main" id="{FDB42D74-54DC-FA4C-979E-CF03E9155D0C}"/>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4" name="Rectangle 14">
            <a:extLst>
              <a:ext uri="{FF2B5EF4-FFF2-40B4-BE49-F238E27FC236}">
                <a16:creationId xmlns:a16="http://schemas.microsoft.com/office/drawing/2014/main" id="{5283C1B6-5887-544A-8A40-42B13E0F2370}"/>
              </a:ext>
            </a:extLst>
          </p:cNvPr>
          <p:cNvSpPr>
            <a:spLocks noChangeArrowheads="1"/>
          </p:cNvSpPr>
          <p:nvPr/>
        </p:nvSpPr>
        <p:spPr bwMode="auto">
          <a:xfrm>
            <a:off x="3328988" y="3076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5" name="Rectangle 16">
            <a:extLst>
              <a:ext uri="{FF2B5EF4-FFF2-40B4-BE49-F238E27FC236}">
                <a16:creationId xmlns:a16="http://schemas.microsoft.com/office/drawing/2014/main" id="{743B1E40-3AFA-A546-9C2E-37CAF015B811}"/>
              </a:ext>
            </a:extLst>
          </p:cNvPr>
          <p:cNvSpPr>
            <a:spLocks noChangeArrowheads="1"/>
          </p:cNvSpPr>
          <p:nvPr/>
        </p:nvSpPr>
        <p:spPr bwMode="auto">
          <a:xfrm>
            <a:off x="3295650"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67596" name="Rectangle 22">
            <a:extLst>
              <a:ext uri="{FF2B5EF4-FFF2-40B4-BE49-F238E27FC236}">
                <a16:creationId xmlns:a16="http://schemas.microsoft.com/office/drawing/2014/main" id="{9FDD8178-192C-6943-81AA-92644E4A023E}"/>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6.3.3  </a:t>
            </a:r>
            <a:r>
              <a:rPr lang="zh-CN" altLang="en-US" sz="3600">
                <a:solidFill>
                  <a:schemeClr val="bg1"/>
                </a:solidFill>
                <a:latin typeface="Times New Roman" panose="02020603050405020304" pitchFamily="18" charset="0"/>
                <a:ea typeface="黑体" panose="02010609060101010101" pitchFamily="49" charset="-122"/>
              </a:rPr>
              <a:t>自适应遗传算法</a:t>
            </a:r>
            <a:r>
              <a:rPr lang="zh-CN" altLang="en-US" sz="3200" b="1">
                <a:solidFill>
                  <a:schemeClr val="bg1"/>
                </a:solidFill>
              </a:rPr>
              <a:t> </a:t>
            </a:r>
          </a:p>
        </p:txBody>
      </p:sp>
      <p:sp>
        <p:nvSpPr>
          <p:cNvPr id="17431" name="Text Box 23">
            <a:extLst>
              <a:ext uri="{FF2B5EF4-FFF2-40B4-BE49-F238E27FC236}">
                <a16:creationId xmlns:a16="http://schemas.microsoft.com/office/drawing/2014/main" id="{529DCD8A-B1FA-0F45-8EA3-9EAE03273CC3}"/>
              </a:ext>
            </a:extLst>
          </p:cNvPr>
          <p:cNvSpPr txBox="1">
            <a:spLocks noChangeArrowheads="1"/>
          </p:cNvSpPr>
          <p:nvPr/>
        </p:nvSpPr>
        <p:spPr bwMode="auto">
          <a:xfrm>
            <a:off x="381000" y="3276600"/>
            <a:ext cx="8382000"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Blip>
                <a:blip r:embed="rId7"/>
              </a:buBlip>
            </a:pPr>
            <a:r>
              <a:rPr lang="en-US" altLang="zh-CN" sz="2600">
                <a:latin typeface="宋体" panose="02010600030101010101" pitchFamily="2" charset="-122"/>
              </a:rPr>
              <a:t> </a:t>
            </a:r>
            <a:r>
              <a:rPr lang="zh-CN" altLang="en-US" sz="2400">
                <a:latin typeface="宋体" panose="02010600030101010101" pitchFamily="2" charset="-122"/>
              </a:rPr>
              <a:t>普通自适应算法中，当个体适应度值越接近最大适应度值时，交叉概率与变异概率就越小；当等于最大适应度值时，交叉概率和变异概率为零。 </a:t>
            </a:r>
          </a:p>
        </p:txBody>
      </p:sp>
      <p:sp>
        <p:nvSpPr>
          <p:cNvPr id="17432" name="Text Box 24">
            <a:extLst>
              <a:ext uri="{FF2B5EF4-FFF2-40B4-BE49-F238E27FC236}">
                <a16:creationId xmlns:a16="http://schemas.microsoft.com/office/drawing/2014/main" id="{0A940176-C1B0-D840-B755-C67B422C21AC}"/>
              </a:ext>
            </a:extLst>
          </p:cNvPr>
          <p:cNvSpPr txBox="1">
            <a:spLocks noChangeArrowheads="1"/>
          </p:cNvSpPr>
          <p:nvPr/>
        </p:nvSpPr>
        <p:spPr bwMode="auto">
          <a:xfrm>
            <a:off x="381000" y="4876800"/>
            <a:ext cx="83058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Tx/>
              <a:buFontTx/>
              <a:buBlip>
                <a:blip r:embed="rId7"/>
              </a:buBlip>
            </a:pPr>
            <a:r>
              <a:rPr lang="en-US" altLang="zh-CN" sz="2400">
                <a:latin typeface="宋体" panose="02010600030101010101" pitchFamily="2" charset="-122"/>
              </a:rPr>
              <a:t> </a:t>
            </a:r>
            <a:r>
              <a:rPr lang="zh-CN" altLang="en-US" sz="2400">
                <a:latin typeface="宋体" panose="02010600030101010101" pitchFamily="2" charset="-122"/>
              </a:rPr>
              <a:t>改进的思想：当前代的最优个体不被破坏，仍然保留（最优保存策略）；但较优个体要对应于更高的交叉概率与变异概率。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0"/>
                                  </p:stCondLst>
                                  <p:childTnLst>
                                    <p:set>
                                      <p:cBhvr>
                                        <p:cTn id="6" dur="1" fill="hold">
                                          <p:stCondLst>
                                            <p:cond delay="0"/>
                                          </p:stCondLst>
                                        </p:cTn>
                                        <p:tgtEl>
                                          <p:spTgt spid="217088"/>
                                        </p:tgtEl>
                                        <p:attrNameLst>
                                          <p:attrName>style.visibility</p:attrName>
                                        </p:attrNameLst>
                                      </p:cBhvr>
                                      <p:to>
                                        <p:strVal val="visible"/>
                                      </p:to>
                                    </p:set>
                                    <p:anim calcmode="lin" valueType="num">
                                      <p:cBhvr additive="base">
                                        <p:cTn id="7" dur="500" fill="hold"/>
                                        <p:tgtEl>
                                          <p:spTgt spid="217088"/>
                                        </p:tgtEl>
                                        <p:attrNameLst>
                                          <p:attrName>ppt_x</p:attrName>
                                        </p:attrNameLst>
                                      </p:cBhvr>
                                      <p:tavLst>
                                        <p:tav tm="0">
                                          <p:val>
                                            <p:strVal val="0-#ppt_w/2"/>
                                          </p:val>
                                        </p:tav>
                                        <p:tav tm="100000">
                                          <p:val>
                                            <p:strVal val="#ppt_x"/>
                                          </p:val>
                                        </p:tav>
                                      </p:tavLst>
                                    </p:anim>
                                    <p:anim calcmode="lin" valueType="num">
                                      <p:cBhvr additive="base">
                                        <p:cTn id="8" dur="500" fill="hold"/>
                                        <p:tgtEl>
                                          <p:spTgt spid="21708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17089"/>
                                        </p:tgtEl>
                                        <p:attrNameLst>
                                          <p:attrName>style.visibility</p:attrName>
                                        </p:attrNameLst>
                                      </p:cBhvr>
                                      <p:to>
                                        <p:strVal val="visible"/>
                                      </p:to>
                                    </p:set>
                                    <p:anim calcmode="lin" valueType="num">
                                      <p:cBhvr additive="base">
                                        <p:cTn id="12" dur="500" fill="hold"/>
                                        <p:tgtEl>
                                          <p:spTgt spid="217089"/>
                                        </p:tgtEl>
                                        <p:attrNameLst>
                                          <p:attrName>ppt_x</p:attrName>
                                        </p:attrNameLst>
                                      </p:cBhvr>
                                      <p:tavLst>
                                        <p:tav tm="0">
                                          <p:val>
                                            <p:strVal val="1+#ppt_w/2"/>
                                          </p:val>
                                        </p:tav>
                                        <p:tav tm="100000">
                                          <p:val>
                                            <p:strVal val="#ppt_x"/>
                                          </p:val>
                                        </p:tav>
                                      </p:tavLst>
                                    </p:anim>
                                    <p:anim calcmode="lin" valueType="num">
                                      <p:cBhvr additive="base">
                                        <p:cTn id="13" dur="500" fill="hold"/>
                                        <p:tgtEl>
                                          <p:spTgt spid="217089"/>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9" presetClass="entr" presetSubtype="0" fill="hold" grpId="0" nodeType="afterEffect">
                                  <p:stCondLst>
                                    <p:cond delay="0"/>
                                  </p:stCondLst>
                                  <p:childTnLst>
                                    <p:set>
                                      <p:cBhvr>
                                        <p:cTn id="16" dur="1" fill="hold">
                                          <p:stCondLst>
                                            <p:cond delay="0"/>
                                          </p:stCondLst>
                                        </p:cTn>
                                        <p:tgtEl>
                                          <p:spTgt spid="17431"/>
                                        </p:tgtEl>
                                        <p:attrNameLst>
                                          <p:attrName>style.visibility</p:attrName>
                                        </p:attrNameLst>
                                      </p:cBhvr>
                                      <p:to>
                                        <p:strVal val="visible"/>
                                      </p:to>
                                    </p:set>
                                    <p:animEffect transition="in" filter="dissolve">
                                      <p:cBhvr>
                                        <p:cTn id="17" dur="500"/>
                                        <p:tgtEl>
                                          <p:spTgt spid="174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7432"/>
                                        </p:tgtEl>
                                        <p:attrNameLst>
                                          <p:attrName>style.visibility</p:attrName>
                                        </p:attrNameLst>
                                      </p:cBhvr>
                                      <p:to>
                                        <p:strVal val="visible"/>
                                      </p:to>
                                    </p:set>
                                    <p:anim calcmode="lin" valueType="num">
                                      <p:cBhvr additive="base">
                                        <p:cTn id="22" dur="500" fill="hold"/>
                                        <p:tgtEl>
                                          <p:spTgt spid="17432"/>
                                        </p:tgtEl>
                                        <p:attrNameLst>
                                          <p:attrName>ppt_x</p:attrName>
                                        </p:attrNameLst>
                                      </p:cBhvr>
                                      <p:tavLst>
                                        <p:tav tm="0">
                                          <p:val>
                                            <p:strVal val="#ppt_x"/>
                                          </p:val>
                                        </p:tav>
                                        <p:tav tm="100000">
                                          <p:val>
                                            <p:strVal val="#ppt_x"/>
                                          </p:val>
                                        </p:tav>
                                      </p:tavLst>
                                    </p:anim>
                                    <p:anim calcmode="lin" valueType="num">
                                      <p:cBhvr additive="base">
                                        <p:cTn id="23" dur="500" fill="hold"/>
                                        <p:tgtEl>
                                          <p:spTgt spid="174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1" grpId="0" autoUpdateAnimBg="0"/>
      <p:bldP spid="1743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1">
            <a:extLst>
              <a:ext uri="{FF2B5EF4-FFF2-40B4-BE49-F238E27FC236}">
                <a16:creationId xmlns:a16="http://schemas.microsoft.com/office/drawing/2014/main" id="{631A1175-FCA9-9B40-A51F-705D506C580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6AC0201-FA87-514B-BA2E-33BF18A6A93C}" type="slidenum">
              <a:rPr lang="ja-JP" altLang="en-US" sz="1800">
                <a:solidFill>
                  <a:srgbClr val="A50021"/>
                </a:solidFill>
                <a:ea typeface="MS PGothic" panose="020B0600070205080204" pitchFamily="34" charset="-128"/>
              </a:rPr>
              <a:pPr algn="r">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68611" name="灯片编号占位符 3">
            <a:extLst>
              <a:ext uri="{FF2B5EF4-FFF2-40B4-BE49-F238E27FC236}">
                <a16:creationId xmlns:a16="http://schemas.microsoft.com/office/drawing/2014/main" id="{B829708A-C2B9-D74B-80D0-5A752A62520C}"/>
              </a:ext>
            </a:extLst>
          </p:cNvPr>
          <p:cNvSpPr txBox="1">
            <a:spLocks/>
          </p:cNvSpPr>
          <p:nvPr/>
        </p:nvSpPr>
        <p:spPr bwMode="auto">
          <a:xfrm>
            <a:off x="6934200" y="6477000"/>
            <a:ext cx="19812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eaLnBrk="1" hangingPunct="1">
              <a:lnSpc>
                <a:spcPct val="100000"/>
              </a:lnSpc>
              <a:spcBef>
                <a:spcPct val="0"/>
              </a:spcBef>
              <a:buClrTx/>
              <a:buFontTx/>
              <a:buNone/>
            </a:pPr>
            <a:fld id="{6B83D722-DDF1-B449-BC19-877AC0909C44}" type="slidenum">
              <a:rPr lang="ja-JP" altLang="en-US" sz="1800">
                <a:solidFill>
                  <a:srgbClr val="A50021"/>
                </a:solidFill>
                <a:ea typeface="MS PGothic" panose="020B0600070205080204" pitchFamily="34" charset="-128"/>
              </a:rPr>
              <a:pPr algn="r" eaLnBrk="1" hangingPunct="1">
                <a:lnSpc>
                  <a:spcPct val="100000"/>
                </a:lnSpc>
                <a:spcBef>
                  <a:spcPct val="0"/>
                </a:spcBef>
                <a:buClrTx/>
                <a:buFontTx/>
                <a:buNone/>
              </a:pPr>
              <a:t>62</a:t>
            </a:fld>
            <a:endParaRPr lang="en-US" altLang="ja-JP" sz="1800">
              <a:solidFill>
                <a:srgbClr val="A50021"/>
              </a:solidFill>
              <a:ea typeface="MS PGothic" panose="020B0600070205080204" pitchFamily="34" charset="-128"/>
            </a:endParaRPr>
          </a:p>
        </p:txBody>
      </p:sp>
      <p:sp>
        <p:nvSpPr>
          <p:cNvPr id="4" name="Rectangle 1027">
            <a:extLst>
              <a:ext uri="{FF2B5EF4-FFF2-40B4-BE49-F238E27FC236}">
                <a16:creationId xmlns:a16="http://schemas.microsoft.com/office/drawing/2014/main" id="{52E36798-5A04-DC41-9721-47678D40A35B}"/>
              </a:ext>
            </a:extLst>
          </p:cNvPr>
          <p:cNvSpPr txBox="1">
            <a:spLocks noChangeArrowheads="1"/>
          </p:cNvSpPr>
          <p:nvPr/>
        </p:nvSpPr>
        <p:spPr>
          <a:xfrm>
            <a:off x="611188" y="981075"/>
            <a:ext cx="8281987" cy="5400675"/>
          </a:xfrm>
          <a:prstGeom prst="rect">
            <a:avLst/>
          </a:prstGeom>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rgbClr val="0000FF"/>
                </a:solidFill>
                <a:latin typeface="Times New Roman" panose="02020603050405020304" pitchFamily="18" charset="0"/>
              </a:rPr>
              <a:t>6.4  </a:t>
            </a:r>
            <a:r>
              <a:rPr lang="zh-CN" altLang="en-US" sz="3000" b="1">
                <a:solidFill>
                  <a:srgbClr val="0000FF"/>
                </a:solidFill>
                <a:latin typeface="Times New Roman" panose="02020603050405020304" pitchFamily="18" charset="0"/>
              </a:rPr>
              <a:t>遗传算法的应用</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68613" name="Rectangle 4">
            <a:extLst>
              <a:ext uri="{FF2B5EF4-FFF2-40B4-BE49-F238E27FC236}">
                <a16:creationId xmlns:a16="http://schemas.microsoft.com/office/drawing/2014/main" id="{833218E1-0545-3144-A742-830473F975B2}"/>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 calcmode="lin" valueType="num">
                                      <p:cBhvr additive="base">
                                        <p:cTn id="32" dur="500" fill="hold"/>
                                        <p:tgtEl>
                                          <p:spTgt spid="4">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4">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 calcmode="lin" valueType="num">
                                      <p:cBhvr additive="base">
                                        <p:cTn id="37" dur="500" fill="hold"/>
                                        <p:tgtEl>
                                          <p:spTgt spid="4">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4">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advAuto="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a:extLst>
              <a:ext uri="{FF2B5EF4-FFF2-40B4-BE49-F238E27FC236}">
                <a16:creationId xmlns:a16="http://schemas.microsoft.com/office/drawing/2014/main" id="{71A754D4-03B4-1240-A97A-422AC32356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20F0420-C293-144F-8546-484603600BCF}" type="slidenum">
              <a:rPr lang="ja-JP" altLang="en-US" sz="1800">
                <a:solidFill>
                  <a:srgbClr val="A50021"/>
                </a:solidFill>
                <a:ea typeface="MS PGothic" panose="020B0600070205080204" pitchFamily="34" charset="-128"/>
              </a:rPr>
              <a:pPr algn="r">
                <a:lnSpc>
                  <a:spcPct val="100000"/>
                </a:lnSpc>
                <a:spcBef>
                  <a:spcPct val="0"/>
                </a:spcBef>
                <a:buClrTx/>
                <a:buFontTx/>
                <a:buNone/>
              </a:pPr>
              <a:t>63</a:t>
            </a:fld>
            <a:endParaRPr lang="en-US" altLang="ja-JP" sz="1800">
              <a:solidFill>
                <a:srgbClr val="A50021"/>
              </a:solidFill>
              <a:ea typeface="MS PGothic" panose="020B0600070205080204" pitchFamily="34" charset="-128"/>
            </a:endParaRPr>
          </a:p>
        </p:txBody>
      </p:sp>
      <p:sp>
        <p:nvSpPr>
          <p:cNvPr id="69635" name="Rectangle 3">
            <a:extLst>
              <a:ext uri="{FF2B5EF4-FFF2-40B4-BE49-F238E27FC236}">
                <a16:creationId xmlns:a16="http://schemas.microsoft.com/office/drawing/2014/main" id="{EA5AB65C-CDE9-8A4C-9A3F-D95EF8ACAD3D}"/>
              </a:ext>
            </a:extLst>
          </p:cNvPr>
          <p:cNvSpPr>
            <a:spLocks noGrp="1" noChangeArrowheads="1"/>
          </p:cNvSpPr>
          <p:nvPr>
            <p:ph idx="1"/>
          </p:nvPr>
        </p:nvSpPr>
        <p:spPr>
          <a:xfrm>
            <a:off x="381000" y="950913"/>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流水车间调度问题</a:t>
            </a:r>
          </a:p>
        </p:txBody>
      </p:sp>
      <p:sp>
        <p:nvSpPr>
          <p:cNvPr id="69636" name="Rectangle 5">
            <a:extLst>
              <a:ext uri="{FF2B5EF4-FFF2-40B4-BE49-F238E27FC236}">
                <a16:creationId xmlns:a16="http://schemas.microsoft.com/office/drawing/2014/main" id="{C0ACC3C2-0E1D-6A44-845C-B8FE9B98ECD5}"/>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9460" name="Object 4">
            <a:extLst>
              <a:ext uri="{FF2B5EF4-FFF2-40B4-BE49-F238E27FC236}">
                <a16:creationId xmlns:a16="http://schemas.microsoft.com/office/drawing/2014/main" id="{523B0DB1-CBA6-4843-879C-583FA074DC88}"/>
              </a:ext>
            </a:extLst>
          </p:cNvPr>
          <p:cNvGraphicFramePr>
            <a:graphicFrameLocks noChangeAspect="1"/>
          </p:cNvGraphicFramePr>
          <p:nvPr/>
        </p:nvGraphicFramePr>
        <p:xfrm>
          <a:off x="2667000" y="3657600"/>
          <a:ext cx="3581400" cy="546100"/>
        </p:xfrm>
        <a:graphic>
          <a:graphicData uri="http://schemas.openxmlformats.org/presentationml/2006/ole">
            <mc:AlternateContent xmlns:mc="http://schemas.openxmlformats.org/markup-compatibility/2006">
              <mc:Choice xmlns:v="urn:schemas-microsoft-com:vml" Requires="v">
                <p:oleObj spid="_x0000_s69652" name="Equation" r:id="rId3" imgW="35394900" imgH="5562600" progId="Equation.3">
                  <p:embed/>
                </p:oleObj>
              </mc:Choice>
              <mc:Fallback>
                <p:oleObj name="Equation" r:id="rId3" imgW="35394900" imgH="5562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3657600"/>
                        <a:ext cx="35814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2" name="Rectangle 6">
            <a:extLst>
              <a:ext uri="{FF2B5EF4-FFF2-40B4-BE49-F238E27FC236}">
                <a16:creationId xmlns:a16="http://schemas.microsoft.com/office/drawing/2014/main" id="{B970C138-DC26-484B-BB4E-ECD16E88C59F}"/>
              </a:ext>
            </a:extLst>
          </p:cNvPr>
          <p:cNvSpPr>
            <a:spLocks noChangeArrowheads="1"/>
          </p:cNvSpPr>
          <p:nvPr/>
        </p:nvSpPr>
        <p:spPr bwMode="auto">
          <a:xfrm>
            <a:off x="381000" y="1752600"/>
            <a:ext cx="8382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Blip>
                <a:blip r:embed="rId5"/>
              </a:buBlip>
            </a:pPr>
            <a:r>
              <a:rPr kumimoji="1" lang="en-US" altLang="zh-CN" sz="2800">
                <a:latin typeface="Times New Roman" panose="02020603050405020304" pitchFamily="18" charset="0"/>
              </a:rPr>
              <a:t>  </a:t>
            </a:r>
            <a:r>
              <a:rPr kumimoji="1" lang="zh-CN" altLang="en-US" sz="2800">
                <a:solidFill>
                  <a:srgbClr val="0000FF"/>
                </a:solidFill>
                <a:latin typeface="Times New Roman" panose="02020603050405020304" pitchFamily="18" charset="0"/>
              </a:rPr>
              <a:t>问题描述：</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个工件要在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台机器上加工，每个工件需要经过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道工序，每道工序要求不同的机器，</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个工件在 </a:t>
            </a:r>
            <a:r>
              <a:rPr kumimoji="1" lang="en-US" altLang="zh-CN" sz="2800" i="1">
                <a:latin typeface="Times New Roman" panose="02020603050405020304" pitchFamily="18" charset="0"/>
              </a:rPr>
              <a:t>m </a:t>
            </a:r>
            <a:r>
              <a:rPr kumimoji="1" lang="zh-CN" altLang="en-US" sz="2800">
                <a:latin typeface="Times New Roman" panose="02020603050405020304" pitchFamily="18" charset="0"/>
              </a:rPr>
              <a:t>台机器上的加工顺序相同。工件在机器上的加工时间是给定的，设为      </a:t>
            </a:r>
          </a:p>
        </p:txBody>
      </p:sp>
      <p:sp>
        <p:nvSpPr>
          <p:cNvPr id="19464" name="Rectangle 8">
            <a:extLst>
              <a:ext uri="{FF2B5EF4-FFF2-40B4-BE49-F238E27FC236}">
                <a16:creationId xmlns:a16="http://schemas.microsoft.com/office/drawing/2014/main" id="{138FD7FD-AC30-3645-A1B3-910E4F5E0E51}"/>
              </a:ext>
            </a:extLst>
          </p:cNvPr>
          <p:cNvSpPr>
            <a:spLocks noChangeArrowheads="1"/>
          </p:cNvSpPr>
          <p:nvPr/>
        </p:nvSpPr>
        <p:spPr bwMode="auto">
          <a:xfrm>
            <a:off x="381000" y="4419600"/>
            <a:ext cx="8458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Blip>
                <a:blip r:embed="rId5"/>
              </a:buBlip>
            </a:pPr>
            <a:r>
              <a:rPr kumimoji="1" lang="en-US" altLang="zh-CN" sz="2800">
                <a:solidFill>
                  <a:srgbClr val="0000FF"/>
                </a:solidFill>
                <a:latin typeface="Times New Roman" panose="02020603050405020304" pitchFamily="18" charset="0"/>
              </a:rPr>
              <a:t>  </a:t>
            </a:r>
            <a:r>
              <a:rPr kumimoji="1" lang="zh-CN" altLang="en-US" sz="2800">
                <a:solidFill>
                  <a:srgbClr val="0000FF"/>
                </a:solidFill>
                <a:latin typeface="Times New Roman" panose="02020603050405020304" pitchFamily="18" charset="0"/>
              </a:rPr>
              <a:t>问题的目标：</a:t>
            </a:r>
            <a:r>
              <a:rPr kumimoji="1" lang="zh-CN" altLang="en-US" sz="2800">
                <a:latin typeface="Times New Roman" panose="02020603050405020304" pitchFamily="18" charset="0"/>
              </a:rPr>
              <a:t>确定 </a:t>
            </a:r>
            <a:r>
              <a:rPr kumimoji="1" lang="en-US" altLang="zh-CN" sz="2800" i="1">
                <a:latin typeface="Times New Roman" panose="02020603050405020304" pitchFamily="18" charset="0"/>
              </a:rPr>
              <a:t>n </a:t>
            </a:r>
            <a:r>
              <a:rPr kumimoji="1" lang="zh-CN" altLang="en-US" sz="2800">
                <a:latin typeface="Times New Roman" panose="02020603050405020304" pitchFamily="18" charset="0"/>
              </a:rPr>
              <a:t>个工件在每台机器上的最优加工顺序，使最大流程时间达到最小。</a:t>
            </a:r>
          </a:p>
        </p:txBody>
      </p:sp>
      <p:sp>
        <p:nvSpPr>
          <p:cNvPr id="69640" name="Rectangle 10">
            <a:extLst>
              <a:ext uri="{FF2B5EF4-FFF2-40B4-BE49-F238E27FC236}">
                <a16:creationId xmlns:a16="http://schemas.microsoft.com/office/drawing/2014/main" id="{B9C2F850-DB63-AA44-B678-9402C645232A}"/>
              </a:ext>
            </a:extLst>
          </p:cNvPr>
          <p:cNvSpPr>
            <a:spLocks noGrp="1" noChangeArrowheads="1"/>
          </p:cNvSpPr>
          <p:nvPr>
            <p:ph type="title"/>
          </p:nvPr>
        </p:nvSpPr>
        <p:spPr>
          <a:xfrm>
            <a:off x="0" y="-76200"/>
            <a:ext cx="9144000" cy="8413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9462"/>
                                        </p:tgtEl>
                                        <p:attrNameLst>
                                          <p:attrName>style.visibility</p:attrName>
                                        </p:attrNameLst>
                                      </p:cBhvr>
                                      <p:to>
                                        <p:strVal val="visible"/>
                                      </p:to>
                                    </p:set>
                                    <p:animEffect transition="in" filter="dissolve">
                                      <p:cBhvr>
                                        <p:cTn id="7" dur="500"/>
                                        <p:tgtEl>
                                          <p:spTgt spid="19462"/>
                                        </p:tgtEl>
                                      </p:cBhvr>
                                    </p:animEffect>
                                  </p:childTnLst>
                                </p:cTn>
                              </p:par>
                            </p:childTnLst>
                          </p:cTn>
                        </p:par>
                        <p:par>
                          <p:cTn id="8" fill="hold" nodeType="afterGroup">
                            <p:stCondLst>
                              <p:cond delay="500"/>
                            </p:stCondLst>
                            <p:childTnLst>
                              <p:par>
                                <p:cTn id="9" presetID="2" presetClass="entr" presetSubtype="8" fill="hold" nodeType="afterEffect">
                                  <p:stCondLst>
                                    <p:cond delay="0"/>
                                  </p:stCondLst>
                                  <p:childTnLst>
                                    <p:set>
                                      <p:cBhvr>
                                        <p:cTn id="10" dur="1" fill="hold">
                                          <p:stCondLst>
                                            <p:cond delay="0"/>
                                          </p:stCondLst>
                                        </p:cTn>
                                        <p:tgtEl>
                                          <p:spTgt spid="19460"/>
                                        </p:tgtEl>
                                        <p:attrNameLst>
                                          <p:attrName>style.visibility</p:attrName>
                                        </p:attrNameLst>
                                      </p:cBhvr>
                                      <p:to>
                                        <p:strVal val="visible"/>
                                      </p:to>
                                    </p:set>
                                    <p:anim calcmode="lin" valueType="num">
                                      <p:cBhvr additive="base">
                                        <p:cTn id="11" dur="500" fill="hold"/>
                                        <p:tgtEl>
                                          <p:spTgt spid="19460"/>
                                        </p:tgtEl>
                                        <p:attrNameLst>
                                          <p:attrName>ppt_x</p:attrName>
                                        </p:attrNameLst>
                                      </p:cBhvr>
                                      <p:tavLst>
                                        <p:tav tm="0">
                                          <p:val>
                                            <p:strVal val="0-#ppt_w/2"/>
                                          </p:val>
                                        </p:tav>
                                        <p:tav tm="100000">
                                          <p:val>
                                            <p:strVal val="#ppt_x"/>
                                          </p:val>
                                        </p:tav>
                                      </p:tavLst>
                                    </p:anim>
                                    <p:anim calcmode="lin" valueType="num">
                                      <p:cBhvr additive="base">
                                        <p:cTn id="12" dur="500" fill="hold"/>
                                        <p:tgtEl>
                                          <p:spTgt spid="1946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19464"/>
                                        </p:tgtEl>
                                        <p:attrNameLst>
                                          <p:attrName>style.visibility</p:attrName>
                                        </p:attrNameLst>
                                      </p:cBhvr>
                                      <p:to>
                                        <p:strVal val="visible"/>
                                      </p:to>
                                    </p:set>
                                    <p:animEffect transition="in" filter="barn(outHorizontal)">
                                      <p:cBhvr>
                                        <p:cTn id="17" dur="500"/>
                                        <p:tgtEl>
                                          <p:spTgt spid="19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2" grpId="0" autoUpdateAnimBg="0"/>
      <p:bldP spid="19464"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a:extLst>
              <a:ext uri="{FF2B5EF4-FFF2-40B4-BE49-F238E27FC236}">
                <a16:creationId xmlns:a16="http://schemas.microsoft.com/office/drawing/2014/main" id="{F34B4435-9AD1-F644-BE43-D2C7C6F964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620CBFB-B9DD-944F-8554-B43BA6FF9145}" type="slidenum">
              <a:rPr lang="ja-JP" altLang="en-US" sz="1800">
                <a:solidFill>
                  <a:srgbClr val="A50021"/>
                </a:solidFill>
                <a:ea typeface="MS PGothic" panose="020B0600070205080204" pitchFamily="34" charset="-128"/>
              </a:rPr>
              <a:pPr algn="r">
                <a:lnSpc>
                  <a:spcPct val="100000"/>
                </a:lnSpc>
                <a:spcBef>
                  <a:spcPct val="0"/>
                </a:spcBef>
                <a:buClrTx/>
                <a:buFontTx/>
                <a:buNone/>
              </a:pPr>
              <a:t>64</a:t>
            </a:fld>
            <a:endParaRPr lang="en-US" altLang="ja-JP" sz="1800">
              <a:solidFill>
                <a:srgbClr val="A50021"/>
              </a:solidFill>
              <a:ea typeface="MS PGothic" panose="020B0600070205080204" pitchFamily="34" charset="-128"/>
            </a:endParaRPr>
          </a:p>
        </p:txBody>
      </p:sp>
      <p:sp>
        <p:nvSpPr>
          <p:cNvPr id="70659" name="Rectangle 2">
            <a:extLst>
              <a:ext uri="{FF2B5EF4-FFF2-40B4-BE49-F238E27FC236}">
                <a16:creationId xmlns:a16="http://schemas.microsoft.com/office/drawing/2014/main" id="{526A951A-0C0F-9842-A91E-B5899361FCE7}"/>
              </a:ext>
            </a:extLst>
          </p:cNvPr>
          <p:cNvSpPr>
            <a:spLocks noGrp="1" noChangeArrowheads="1"/>
          </p:cNvSpPr>
          <p:nvPr>
            <p:ph idx="1"/>
          </p:nvPr>
        </p:nvSpPr>
        <p:spPr>
          <a:xfrm>
            <a:off x="250825" y="838200"/>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a:t>
            </a:r>
            <a:r>
              <a:rPr lang="zh-CN" altLang="en-US" b="1">
                <a:latin typeface="宋体" panose="02010600030101010101" pitchFamily="2" charset="-122"/>
              </a:rPr>
              <a:t>调度问题</a:t>
            </a:r>
            <a:endParaRPr lang="zh-CN" altLang="en-US" b="1"/>
          </a:p>
        </p:txBody>
      </p:sp>
      <p:sp>
        <p:nvSpPr>
          <p:cNvPr id="70660" name="Rectangle 3">
            <a:extLst>
              <a:ext uri="{FF2B5EF4-FFF2-40B4-BE49-F238E27FC236}">
                <a16:creationId xmlns:a16="http://schemas.microsoft.com/office/drawing/2014/main" id="{A0BA0E53-0CC2-E94D-98CF-E6779EE5452F}"/>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52581" name="Rectangle 5">
            <a:extLst>
              <a:ext uri="{FF2B5EF4-FFF2-40B4-BE49-F238E27FC236}">
                <a16:creationId xmlns:a16="http://schemas.microsoft.com/office/drawing/2014/main" id="{489C972D-40F8-7448-9E1E-56E20EE3BC0A}"/>
              </a:ext>
            </a:extLst>
          </p:cNvPr>
          <p:cNvSpPr>
            <a:spLocks noChangeArrowheads="1"/>
          </p:cNvSpPr>
          <p:nvPr/>
        </p:nvSpPr>
        <p:spPr bwMode="auto">
          <a:xfrm>
            <a:off x="260350" y="1654175"/>
            <a:ext cx="8991600" cy="436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Blip>
                <a:blip r:embed="rId2"/>
              </a:buBlip>
            </a:pPr>
            <a:r>
              <a:rPr kumimoji="1" lang="en-US" altLang="zh-CN" sz="2800" b="1">
                <a:latin typeface="宋体" panose="02010600030101010101" pitchFamily="2" charset="-122"/>
              </a:rPr>
              <a:t> </a:t>
            </a:r>
            <a:r>
              <a:rPr kumimoji="1" lang="zh-CN" altLang="en-US" sz="2800" b="1">
                <a:latin typeface="宋体" panose="02010600030101010101" pitchFamily="2" charset="-122"/>
              </a:rPr>
              <a:t>假设</a:t>
            </a:r>
            <a:r>
              <a:rPr kumimoji="1" lang="zh-CN" altLang="en-US" sz="2800">
                <a:latin typeface="宋体" panose="02010600030101010101" pitchFamily="2" charset="-122"/>
              </a:rPr>
              <a:t>：</a:t>
            </a:r>
            <a:r>
              <a:rPr kumimoji="1" lang="zh-CN" altLang="en-US" sz="2800">
                <a:latin typeface="Times New Roman" panose="02020603050405020304" pitchFamily="18" charset="0"/>
              </a:rPr>
              <a:t> </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(1)</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每个工件在机器上的加工顺序是给定的。</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(2)</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每台机器同时只能加工一个工件。</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(3)</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一个工件不能同时在不同的机器上加工。</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(4)</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工序不能预定。</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(5)</a:t>
            </a:r>
            <a:r>
              <a:rPr kumimoji="1" lang="en-US" altLang="zh-CN" sz="2800">
                <a:latin typeface="Times New Roman" panose="02020603050405020304" pitchFamily="18" charset="0"/>
                <a:cs typeface="Times New Roman" panose="02020603050405020304" pitchFamily="18" charset="0"/>
              </a:rPr>
              <a:t> </a:t>
            </a:r>
            <a:r>
              <a:rPr kumimoji="1" lang="zh-CN" altLang="en-US" sz="2800">
                <a:latin typeface="Times New Roman" panose="02020603050405020304" pitchFamily="18" charset="0"/>
              </a:rPr>
              <a:t>工序的准备时间与顺序无关，且包含在加工时间中。</a:t>
            </a:r>
          </a:p>
          <a:p>
            <a:pPr eaLnBrk="1" hangingPunct="1">
              <a:lnSpc>
                <a:spcPct val="100000"/>
              </a:lnSpc>
              <a:spcBef>
                <a:spcPct val="50000"/>
              </a:spcBef>
              <a:buClrTx/>
              <a:buFontTx/>
              <a:buNone/>
            </a:pPr>
            <a:r>
              <a:rPr kumimoji="1" lang="zh-CN" altLang="en-US" sz="2800">
                <a:latin typeface="Times New Roman" panose="02020603050405020304" pitchFamily="18" charset="0"/>
              </a:rPr>
              <a:t> </a:t>
            </a:r>
            <a:r>
              <a:rPr kumimoji="1" lang="en-US" altLang="zh-CN" sz="2800">
                <a:latin typeface="Times New Roman" panose="02020603050405020304" pitchFamily="18" charset="0"/>
              </a:rPr>
              <a:t>(6) </a:t>
            </a:r>
            <a:r>
              <a:rPr kumimoji="1" lang="zh-CN" altLang="en-US" sz="2800">
                <a:latin typeface="宋体" panose="02010600030101010101" pitchFamily="2" charset="-122"/>
              </a:rPr>
              <a:t>工件在每台机器上的加工顺序相同，且是确定的。</a:t>
            </a:r>
            <a:r>
              <a:rPr kumimoji="1" lang="zh-CN" altLang="en-US" sz="2800">
                <a:latin typeface="Times New Roman" panose="02020603050405020304" pitchFamily="18" charset="0"/>
              </a:rPr>
              <a:t> </a:t>
            </a:r>
          </a:p>
        </p:txBody>
      </p:sp>
      <p:sp>
        <p:nvSpPr>
          <p:cNvPr id="70662" name="Rectangle 7">
            <a:extLst>
              <a:ext uri="{FF2B5EF4-FFF2-40B4-BE49-F238E27FC236}">
                <a16:creationId xmlns:a16="http://schemas.microsoft.com/office/drawing/2014/main" id="{FDEC5F41-D32F-C344-83D7-CACCFC12C81F}"/>
              </a:ext>
            </a:extLst>
          </p:cNvPr>
          <p:cNvSpPr>
            <a:spLocks noGrp="1" noChangeArrowheads="1"/>
          </p:cNvSpPr>
          <p:nvPr>
            <p:ph type="title"/>
          </p:nvPr>
        </p:nvSpPr>
        <p:spPr>
          <a:xfrm>
            <a:off x="0" y="-76200"/>
            <a:ext cx="9144000" cy="8413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581"/>
                                        </p:tgtEl>
                                        <p:attrNameLst>
                                          <p:attrName>style.visibility</p:attrName>
                                        </p:attrNameLst>
                                      </p:cBhvr>
                                      <p:to>
                                        <p:strVal val="visible"/>
                                      </p:to>
                                    </p:set>
                                    <p:animEffect transition="in" filter="dissolve">
                                      <p:cBhvr>
                                        <p:cTn id="7" dur="500"/>
                                        <p:tgtEl>
                                          <p:spTgt spid="152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8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a:extLst>
              <a:ext uri="{FF2B5EF4-FFF2-40B4-BE49-F238E27FC236}">
                <a16:creationId xmlns:a16="http://schemas.microsoft.com/office/drawing/2014/main" id="{D171E546-1CB7-C840-A9E9-DA3244E65A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B6CCD6E-3744-1545-85F9-08AD7A116050}" type="slidenum">
              <a:rPr lang="ja-JP" altLang="en-US" sz="1800">
                <a:solidFill>
                  <a:srgbClr val="A50021"/>
                </a:solidFill>
                <a:ea typeface="MS PGothic" panose="020B0600070205080204" pitchFamily="34" charset="-128"/>
              </a:rPr>
              <a:pPr algn="r">
                <a:lnSpc>
                  <a:spcPct val="100000"/>
                </a:lnSpc>
                <a:spcBef>
                  <a:spcPct val="0"/>
                </a:spcBef>
                <a:buClrTx/>
                <a:buFontTx/>
                <a:buNone/>
              </a:pPr>
              <a:t>65</a:t>
            </a:fld>
            <a:endParaRPr lang="en-US" altLang="ja-JP" sz="1800">
              <a:solidFill>
                <a:srgbClr val="A50021"/>
              </a:solidFill>
              <a:ea typeface="MS PGothic" panose="020B0600070205080204" pitchFamily="34" charset="-128"/>
            </a:endParaRPr>
          </a:p>
        </p:txBody>
      </p:sp>
      <p:sp>
        <p:nvSpPr>
          <p:cNvPr id="71683" name="Rectangle 2">
            <a:extLst>
              <a:ext uri="{FF2B5EF4-FFF2-40B4-BE49-F238E27FC236}">
                <a16:creationId xmlns:a16="http://schemas.microsoft.com/office/drawing/2014/main" id="{0F1DD4CB-7E3F-8347-BB15-6E96360D63B5}"/>
              </a:ext>
            </a:extLst>
          </p:cNvPr>
          <p:cNvSpPr>
            <a:spLocks noGrp="1" noChangeArrowheads="1"/>
          </p:cNvSpPr>
          <p:nvPr>
            <p:ph idx="1"/>
          </p:nvPr>
        </p:nvSpPr>
        <p:spPr>
          <a:xfrm>
            <a:off x="323850" y="762000"/>
            <a:ext cx="7772400" cy="533400"/>
          </a:xfrm>
        </p:spPr>
        <p:txBody>
          <a:bodyPr/>
          <a:lstStyle/>
          <a:p>
            <a:pPr marL="609600" indent="-609600" eaLnBrk="1" hangingPunct="1">
              <a:buFont typeface="Wingdings" pitchFamily="2" charset="2"/>
              <a:buNone/>
            </a:pPr>
            <a:r>
              <a:rPr lang="en-US" altLang="zh-CN" b="1">
                <a:latin typeface="Times New Roman" panose="02020603050405020304" pitchFamily="18" charset="0"/>
              </a:rPr>
              <a:t>1. </a:t>
            </a:r>
            <a:r>
              <a:rPr lang="zh-CN" altLang="en-US" b="1">
                <a:latin typeface="Times New Roman" panose="02020603050405020304" pitchFamily="18" charset="0"/>
              </a:rPr>
              <a:t>流水车间调度问题</a:t>
            </a:r>
          </a:p>
        </p:txBody>
      </p:sp>
      <p:sp>
        <p:nvSpPr>
          <p:cNvPr id="71684" name="Rectangle 3">
            <a:extLst>
              <a:ext uri="{FF2B5EF4-FFF2-40B4-BE49-F238E27FC236}">
                <a16:creationId xmlns:a16="http://schemas.microsoft.com/office/drawing/2014/main" id="{16107C03-FBFF-194A-97A9-07B82C650144}"/>
              </a:ext>
            </a:extLst>
          </p:cNvPr>
          <p:cNvSpPr>
            <a:spLocks noChangeArrowheads="1"/>
          </p:cNvSpPr>
          <p:nvPr/>
        </p:nvSpPr>
        <p:spPr bwMode="auto">
          <a:xfrm>
            <a:off x="3795713" y="33242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5" name="Rectangle 5">
            <a:extLst>
              <a:ext uri="{FF2B5EF4-FFF2-40B4-BE49-F238E27FC236}">
                <a16:creationId xmlns:a16="http://schemas.microsoft.com/office/drawing/2014/main" id="{15530455-5B00-E445-AC8E-B2FE6ABCC517}"/>
              </a:ext>
            </a:extLst>
          </p:cNvPr>
          <p:cNvSpPr>
            <a:spLocks noGrp="1" noChangeArrowheads="1"/>
          </p:cNvSpPr>
          <p:nvPr>
            <p:ph type="title"/>
          </p:nvPr>
        </p:nvSpPr>
        <p:spPr>
          <a:xfrm>
            <a:off x="0" y="-76200"/>
            <a:ext cx="9144000" cy="765175"/>
          </a:xfrm>
        </p:spPr>
        <p:txBody>
          <a:bodyPr/>
          <a:lstStyle/>
          <a:p>
            <a:pPr eaLnBrk="1" hangingPunct="1"/>
            <a:r>
              <a:rPr lang="en-US" altLang="zh-CN" sz="3600" b="0">
                <a:latin typeface="Times New Roman" panose="02020603050405020304" pitchFamily="18" charset="0"/>
                <a:ea typeface="黑体" panose="02010609060101010101" pitchFamily="49" charset="-122"/>
              </a:rPr>
              <a:t>6.4  </a:t>
            </a:r>
            <a:r>
              <a:rPr lang="zh-CN" altLang="en-US" sz="3600" b="0">
                <a:latin typeface="Times New Roman" panose="02020603050405020304" pitchFamily="18" charset="0"/>
                <a:ea typeface="黑体" panose="02010609060101010101" pitchFamily="49" charset="-122"/>
              </a:rPr>
              <a:t>遗传算法的应用</a:t>
            </a:r>
          </a:p>
        </p:txBody>
      </p:sp>
      <p:sp>
        <p:nvSpPr>
          <p:cNvPr id="71686" name="Rectangle 7">
            <a:extLst>
              <a:ext uri="{FF2B5EF4-FFF2-40B4-BE49-F238E27FC236}">
                <a16:creationId xmlns:a16="http://schemas.microsoft.com/office/drawing/2014/main" id="{5F6E9649-0807-9540-A70F-EE9A1362D4CA}"/>
              </a:ext>
            </a:extLst>
          </p:cNvPr>
          <p:cNvSpPr>
            <a:spLocks noChangeArrowheads="1"/>
          </p:cNvSpPr>
          <p:nvPr/>
        </p:nvSpPr>
        <p:spPr bwMode="auto">
          <a:xfrm>
            <a:off x="43291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7" name="Rectangle 9">
            <a:extLst>
              <a:ext uri="{FF2B5EF4-FFF2-40B4-BE49-F238E27FC236}">
                <a16:creationId xmlns:a16="http://schemas.microsoft.com/office/drawing/2014/main" id="{F7728D5B-8258-F54A-9654-A2E967D5BF4F}"/>
              </a:ext>
            </a:extLst>
          </p:cNvPr>
          <p:cNvSpPr>
            <a:spLocks noChangeArrowheads="1"/>
          </p:cNvSpPr>
          <p:nvPr/>
        </p:nvSpPr>
        <p:spPr bwMode="auto">
          <a:xfrm>
            <a:off x="41386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8" name="Rectangle 11">
            <a:extLst>
              <a:ext uri="{FF2B5EF4-FFF2-40B4-BE49-F238E27FC236}">
                <a16:creationId xmlns:a16="http://schemas.microsoft.com/office/drawing/2014/main" id="{BCE106EA-6D73-B140-BA22-4ABF2E73B3FC}"/>
              </a:ext>
            </a:extLst>
          </p:cNvPr>
          <p:cNvSpPr>
            <a:spLocks noChangeArrowheads="1"/>
          </p:cNvSpPr>
          <p:nvPr/>
        </p:nvSpPr>
        <p:spPr bwMode="auto">
          <a:xfrm>
            <a:off x="41910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89" name="Rectangle 13">
            <a:extLst>
              <a:ext uri="{FF2B5EF4-FFF2-40B4-BE49-F238E27FC236}">
                <a16:creationId xmlns:a16="http://schemas.microsoft.com/office/drawing/2014/main" id="{E3DB2B27-6D3D-B844-97B0-07F5D06F133C}"/>
              </a:ext>
            </a:extLst>
          </p:cNvPr>
          <p:cNvSpPr>
            <a:spLocks noChangeArrowheads="1"/>
          </p:cNvSpPr>
          <p:nvPr/>
        </p:nvSpPr>
        <p:spPr bwMode="auto">
          <a:xfrm>
            <a:off x="3776663"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0" name="Rectangle 15">
            <a:extLst>
              <a:ext uri="{FF2B5EF4-FFF2-40B4-BE49-F238E27FC236}">
                <a16:creationId xmlns:a16="http://schemas.microsoft.com/office/drawing/2014/main" id="{2908EEEC-642D-4048-B546-EEF5A8E9A6DB}"/>
              </a:ext>
            </a:extLst>
          </p:cNvPr>
          <p:cNvSpPr>
            <a:spLocks noChangeArrowheads="1"/>
          </p:cNvSpPr>
          <p:nvPr/>
        </p:nvSpPr>
        <p:spPr bwMode="auto">
          <a:xfrm>
            <a:off x="388620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1" name="Rectangle 17">
            <a:extLst>
              <a:ext uri="{FF2B5EF4-FFF2-40B4-BE49-F238E27FC236}">
                <a16:creationId xmlns:a16="http://schemas.microsoft.com/office/drawing/2014/main" id="{33857AF2-B715-5641-A234-28AF2267C0FB}"/>
              </a:ext>
            </a:extLst>
          </p:cNvPr>
          <p:cNvSpPr>
            <a:spLocks noChangeArrowheads="1"/>
          </p:cNvSpPr>
          <p:nvPr/>
        </p:nvSpPr>
        <p:spPr bwMode="auto">
          <a:xfrm>
            <a:off x="329565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2" name="Rectangle 19">
            <a:extLst>
              <a:ext uri="{FF2B5EF4-FFF2-40B4-BE49-F238E27FC236}">
                <a16:creationId xmlns:a16="http://schemas.microsoft.com/office/drawing/2014/main" id="{12F98956-079E-184A-8061-CEE252711692}"/>
              </a:ext>
            </a:extLst>
          </p:cNvPr>
          <p:cNvSpPr>
            <a:spLocks noChangeArrowheads="1"/>
          </p:cNvSpPr>
          <p:nvPr/>
        </p:nvSpPr>
        <p:spPr bwMode="auto">
          <a:xfrm>
            <a:off x="41005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1693" name="Text Box 20">
            <a:extLst>
              <a:ext uri="{FF2B5EF4-FFF2-40B4-BE49-F238E27FC236}">
                <a16:creationId xmlns:a16="http://schemas.microsoft.com/office/drawing/2014/main" id="{7D6DEF6B-7B7D-3D41-BD1D-02C714344846}"/>
              </a:ext>
            </a:extLst>
          </p:cNvPr>
          <p:cNvSpPr txBox="1">
            <a:spLocks noChangeArrowheads="1"/>
          </p:cNvSpPr>
          <p:nvPr/>
        </p:nvSpPr>
        <p:spPr bwMode="auto">
          <a:xfrm>
            <a:off x="323850" y="1371600"/>
            <a:ext cx="381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Blip>
                <a:blip r:embed="rId3"/>
              </a:buBlip>
            </a:pPr>
            <a:r>
              <a:rPr lang="en-US" altLang="zh-CN" sz="2400" b="1">
                <a:latin typeface="宋体" panose="02010600030101010101" pitchFamily="2" charset="-122"/>
              </a:rPr>
              <a:t> </a:t>
            </a:r>
            <a:r>
              <a:rPr lang="zh-CN" altLang="en-US" sz="2800" b="1">
                <a:latin typeface="宋体" panose="02010600030101010101" pitchFamily="2" charset="-122"/>
              </a:rPr>
              <a:t>问题的数学模型：</a:t>
            </a:r>
          </a:p>
        </p:txBody>
      </p:sp>
      <p:grpSp>
        <p:nvGrpSpPr>
          <p:cNvPr id="71694" name="Group 26">
            <a:extLst>
              <a:ext uri="{FF2B5EF4-FFF2-40B4-BE49-F238E27FC236}">
                <a16:creationId xmlns:a16="http://schemas.microsoft.com/office/drawing/2014/main" id="{3C1854B9-2F17-6F4F-AB73-B36951B3FA9C}"/>
              </a:ext>
            </a:extLst>
          </p:cNvPr>
          <p:cNvGrpSpPr>
            <a:grpSpLocks/>
          </p:cNvGrpSpPr>
          <p:nvPr/>
        </p:nvGrpSpPr>
        <p:grpSpPr bwMode="auto">
          <a:xfrm>
            <a:off x="342900" y="1981200"/>
            <a:ext cx="8648700" cy="4483100"/>
            <a:chOff x="216" y="1248"/>
            <a:chExt cx="5448" cy="2824"/>
          </a:xfrm>
        </p:grpSpPr>
        <p:sp>
          <p:nvSpPr>
            <p:cNvPr id="71695" name="Rectangle 23">
              <a:extLst>
                <a:ext uri="{FF2B5EF4-FFF2-40B4-BE49-F238E27FC236}">
                  <a16:creationId xmlns:a16="http://schemas.microsoft.com/office/drawing/2014/main" id="{8C13BD18-519D-7F49-A910-90192423B4F6}"/>
                </a:ext>
              </a:extLst>
            </p:cNvPr>
            <p:cNvSpPr>
              <a:spLocks noChangeArrowheads="1"/>
            </p:cNvSpPr>
            <p:nvPr/>
          </p:nvSpPr>
          <p:spPr bwMode="auto">
            <a:xfrm>
              <a:off x="216" y="1248"/>
              <a:ext cx="5400" cy="2824"/>
            </a:xfrm>
            <a:prstGeom prst="rect">
              <a:avLst/>
            </a:prstGeom>
            <a:gradFill rotWithShape="0">
              <a:gsLst>
                <a:gs pos="0">
                  <a:srgbClr val="CCECFF"/>
                </a:gs>
                <a:gs pos="100000">
                  <a:srgbClr val="FFFFFF"/>
                </a:gs>
              </a:gsLst>
              <a:path path="shape">
                <a:fillToRect l="50000" t="50000" r="50000" b="50000"/>
              </a:path>
            </a:gra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kumimoji="1" lang="en-US" altLang="zh-CN" sz="2400">
                <a:latin typeface="宋体" panose="02010600030101010101" pitchFamily="2" charset="-122"/>
              </a:endParaRPr>
            </a:p>
            <a:p>
              <a:pPr algn="l" eaLnBrk="1" hangingPunct="1">
                <a:lnSpc>
                  <a:spcPct val="100000"/>
                </a:lnSpc>
                <a:spcBef>
                  <a:spcPct val="0"/>
                </a:spcBef>
                <a:buClrTx/>
                <a:buFontTx/>
                <a:buNone/>
              </a:pPr>
              <a:endParaRPr kumimoji="1" lang="en-US" altLang="zh-CN" sz="2400">
                <a:latin typeface="宋体" panose="02010600030101010101" pitchFamily="2" charset="-122"/>
              </a:endParaRPr>
            </a:p>
            <a:p>
              <a:pPr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a:latin typeface="宋体" panose="02010600030101010101" pitchFamily="2" charset="-122"/>
                </a:rPr>
                <a:t>个工件、 台机器的流水车间调度问题的完工时间：</a:t>
              </a: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r>
                <a:rPr kumimoji="1" lang="zh-CN" altLang="en-US" sz="2400">
                  <a:latin typeface="宋体" panose="02010600030101010101" pitchFamily="2" charset="-122"/>
                </a:rPr>
                <a:t> </a:t>
              </a:r>
            </a:p>
            <a:p>
              <a:pPr algn="l" eaLnBrk="1" hangingPunct="1">
                <a:lnSpc>
                  <a:spcPct val="100000"/>
                </a:lnSpc>
                <a:spcBef>
                  <a:spcPct val="0"/>
                </a:spcBef>
                <a:buClrTx/>
                <a:buFontTx/>
                <a:buNone/>
              </a:pPr>
              <a:endParaRPr kumimoji="1" lang="zh-CN" altLang="en-US" sz="2400">
                <a:latin typeface="宋体" panose="02010600030101010101" pitchFamily="2" charset="-122"/>
              </a:endParaRPr>
            </a:p>
            <a:p>
              <a:pPr algn="l" eaLnBrk="1" hangingPunct="1">
                <a:lnSpc>
                  <a:spcPct val="100000"/>
                </a:lnSpc>
                <a:spcBef>
                  <a:spcPct val="0"/>
                </a:spcBef>
                <a:buClrTx/>
                <a:buFontTx/>
                <a:buNone/>
              </a:pPr>
              <a:endParaRPr kumimoji="1" lang="zh-CN" altLang="en-US" sz="2400">
                <a:latin typeface="Times New Roman" panose="02020603050405020304" pitchFamily="18" charset="0"/>
              </a:endParaRPr>
            </a:p>
            <a:p>
              <a:pPr algn="l" eaLnBrk="1" hangingPunct="1">
                <a:lnSpc>
                  <a:spcPct val="100000"/>
                </a:lnSpc>
                <a:spcBef>
                  <a:spcPct val="0"/>
                </a:spcBef>
                <a:buClrTx/>
                <a:buFontTx/>
                <a:buNone/>
              </a:pPr>
              <a:endParaRPr kumimoji="1" lang="en-US" altLang="zh-CN" sz="2400">
                <a:latin typeface="Times New Roman" panose="02020603050405020304" pitchFamily="18" charset="0"/>
              </a:endParaRPr>
            </a:p>
          </p:txBody>
        </p:sp>
        <p:graphicFrame>
          <p:nvGraphicFramePr>
            <p:cNvPr id="71696" name="Object 0">
              <a:extLst>
                <a:ext uri="{FF2B5EF4-FFF2-40B4-BE49-F238E27FC236}">
                  <a16:creationId xmlns:a16="http://schemas.microsoft.com/office/drawing/2014/main" id="{A97101D1-2243-3C4F-9298-BC17EEFD4F32}"/>
                </a:ext>
              </a:extLst>
            </p:cNvPr>
            <p:cNvGraphicFramePr>
              <a:graphicFrameLocks noChangeAspect="1"/>
            </p:cNvGraphicFramePr>
            <p:nvPr/>
          </p:nvGraphicFramePr>
          <p:xfrm>
            <a:off x="240" y="1456"/>
            <a:ext cx="3362" cy="272"/>
          </p:xfrm>
          <a:graphic>
            <a:graphicData uri="http://schemas.openxmlformats.org/presentationml/2006/ole">
              <mc:AlternateContent xmlns:mc="http://schemas.openxmlformats.org/markup-compatibility/2006">
                <mc:Choice xmlns:v="urn:schemas-microsoft-com:vml" Requires="v">
                  <p:oleObj spid="_x0000_s71816" name="Equation" r:id="rId4" imgW="64655700" imgH="5270500" progId="Equation.3">
                    <p:embed/>
                  </p:oleObj>
                </mc:Choice>
                <mc:Fallback>
                  <p:oleObj name="Equation" r:id="rId4" imgW="64655700" imgH="5270500" progId="Equation.3">
                    <p:embed/>
                    <p:pic>
                      <p:nvPicPr>
                        <p:cNvPr id="0" name="Object 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1456"/>
                          <a:ext cx="336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7" name="Object 1">
              <a:extLst>
                <a:ext uri="{FF2B5EF4-FFF2-40B4-BE49-F238E27FC236}">
                  <a16:creationId xmlns:a16="http://schemas.microsoft.com/office/drawing/2014/main" id="{69607BBE-DD8E-554F-959D-10675931B2CA}"/>
                </a:ext>
              </a:extLst>
            </p:cNvPr>
            <p:cNvGraphicFramePr>
              <a:graphicFrameLocks noChangeAspect="1"/>
            </p:cNvGraphicFramePr>
            <p:nvPr/>
          </p:nvGraphicFramePr>
          <p:xfrm>
            <a:off x="3603" y="1440"/>
            <a:ext cx="2061" cy="266"/>
          </p:xfrm>
          <a:graphic>
            <a:graphicData uri="http://schemas.openxmlformats.org/presentationml/2006/ole">
              <mc:AlternateContent xmlns:mc="http://schemas.openxmlformats.org/markup-compatibility/2006">
                <mc:Choice xmlns:v="urn:schemas-microsoft-com:vml" Requires="v">
                  <p:oleObj spid="_x0000_s71817" name="Equation" r:id="rId6" imgW="40665400" imgH="5270500" progId="Equation.3">
                    <p:embed/>
                  </p:oleObj>
                </mc:Choice>
                <mc:Fallback>
                  <p:oleObj name="Equation" r:id="rId6" imgW="40665400" imgH="5270500" progId="Equation.3">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3" y="1440"/>
                          <a:ext cx="2061"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8" name="Object 2">
              <a:extLst>
                <a:ext uri="{FF2B5EF4-FFF2-40B4-BE49-F238E27FC236}">
                  <a16:creationId xmlns:a16="http://schemas.microsoft.com/office/drawing/2014/main" id="{541A306A-859C-9C4B-B562-C8EFD4D21122}"/>
                </a:ext>
              </a:extLst>
            </p:cNvPr>
            <p:cNvGraphicFramePr>
              <a:graphicFrameLocks noChangeAspect="1"/>
            </p:cNvGraphicFramePr>
            <p:nvPr/>
          </p:nvGraphicFramePr>
          <p:xfrm>
            <a:off x="1884" y="2064"/>
            <a:ext cx="996" cy="288"/>
          </p:xfrm>
          <a:graphic>
            <a:graphicData uri="http://schemas.openxmlformats.org/presentationml/2006/ole">
              <mc:AlternateContent xmlns:mc="http://schemas.openxmlformats.org/markup-compatibility/2006">
                <mc:Choice xmlns:v="urn:schemas-microsoft-com:vml" Requires="v">
                  <p:oleObj spid="_x0000_s71818" name="Equation" r:id="rId8" imgW="16967200" imgH="5562600" progId="Equation.3">
                    <p:embed/>
                  </p:oleObj>
                </mc:Choice>
                <mc:Fallback>
                  <p:oleObj name="Equation" r:id="rId8" imgW="16967200" imgH="5562600" progId="Equation.3">
                    <p:embed/>
                    <p:pic>
                      <p:nvPicPr>
                        <p:cNvPr id="0" name="Object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84" y="2064"/>
                          <a:ext cx="9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699" name="Object 3">
              <a:extLst>
                <a:ext uri="{FF2B5EF4-FFF2-40B4-BE49-F238E27FC236}">
                  <a16:creationId xmlns:a16="http://schemas.microsoft.com/office/drawing/2014/main" id="{60FDFDBB-A9EC-9740-8357-47BE5F94014C}"/>
                </a:ext>
              </a:extLst>
            </p:cNvPr>
            <p:cNvGraphicFramePr>
              <a:graphicFrameLocks noChangeAspect="1"/>
            </p:cNvGraphicFramePr>
            <p:nvPr/>
          </p:nvGraphicFramePr>
          <p:xfrm>
            <a:off x="1104" y="2304"/>
            <a:ext cx="2603" cy="308"/>
          </p:xfrm>
          <a:graphic>
            <a:graphicData uri="http://schemas.openxmlformats.org/presentationml/2006/ole">
              <mc:AlternateContent xmlns:mc="http://schemas.openxmlformats.org/markup-compatibility/2006">
                <mc:Choice xmlns:v="urn:schemas-microsoft-com:vml" Requires="v">
                  <p:oleObj spid="_x0000_s71819" name="Equation" r:id="rId10" imgW="54711600" imgH="5562600" progId="Equation.3">
                    <p:embed/>
                  </p:oleObj>
                </mc:Choice>
                <mc:Fallback>
                  <p:oleObj name="Equation" r:id="rId10" imgW="54711600" imgH="5562600" progId="Equation.3">
                    <p:embed/>
                    <p:pic>
                      <p:nvPicPr>
                        <p:cNvPr id="0" name="Object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04" y="2304"/>
                          <a:ext cx="2603"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0" name="Object 4">
              <a:extLst>
                <a:ext uri="{FF2B5EF4-FFF2-40B4-BE49-F238E27FC236}">
                  <a16:creationId xmlns:a16="http://schemas.microsoft.com/office/drawing/2014/main" id="{44D6C892-1E6B-8346-AC6B-5DDE0663AB2C}"/>
                </a:ext>
              </a:extLst>
            </p:cNvPr>
            <p:cNvGraphicFramePr>
              <a:graphicFrameLocks noChangeAspect="1"/>
            </p:cNvGraphicFramePr>
            <p:nvPr/>
          </p:nvGraphicFramePr>
          <p:xfrm>
            <a:off x="1104" y="2640"/>
            <a:ext cx="2736" cy="310"/>
          </p:xfrm>
          <a:graphic>
            <a:graphicData uri="http://schemas.openxmlformats.org/presentationml/2006/ole">
              <mc:AlternateContent xmlns:mc="http://schemas.openxmlformats.org/markup-compatibility/2006">
                <mc:Choice xmlns:v="urn:schemas-microsoft-com:vml" Requires="v">
                  <p:oleObj spid="_x0000_s71820" name="Equation" r:id="rId12" imgW="48272700" imgH="5562600" progId="Equation.3">
                    <p:embed/>
                  </p:oleObj>
                </mc:Choice>
                <mc:Fallback>
                  <p:oleObj name="Equation" r:id="rId12" imgW="48272700" imgH="5562600" progId="Equation.3">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4" y="2640"/>
                          <a:ext cx="273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1" name="Object 5">
              <a:extLst>
                <a:ext uri="{FF2B5EF4-FFF2-40B4-BE49-F238E27FC236}">
                  <a16:creationId xmlns:a16="http://schemas.microsoft.com/office/drawing/2014/main" id="{1049ECBA-1B0A-EC4E-B2BC-6D94BAEB2D54}"/>
                </a:ext>
              </a:extLst>
            </p:cNvPr>
            <p:cNvGraphicFramePr>
              <a:graphicFrameLocks noChangeAspect="1"/>
            </p:cNvGraphicFramePr>
            <p:nvPr/>
          </p:nvGraphicFramePr>
          <p:xfrm>
            <a:off x="488" y="2980"/>
            <a:ext cx="4792" cy="284"/>
          </p:xfrm>
          <a:graphic>
            <a:graphicData uri="http://schemas.openxmlformats.org/presentationml/2006/ole">
              <mc:AlternateContent xmlns:mc="http://schemas.openxmlformats.org/markup-compatibility/2006">
                <mc:Choice xmlns:v="urn:schemas-microsoft-com:vml" Requires="v">
                  <p:oleObj spid="_x0000_s71821" name="Equation" r:id="rId14" imgW="92456000" imgH="5562600" progId="Equation.3">
                    <p:embed/>
                  </p:oleObj>
                </mc:Choice>
                <mc:Fallback>
                  <p:oleObj name="Equation" r:id="rId14" imgW="92456000" imgH="5562600" progId="Equation.3">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8" y="2980"/>
                          <a:ext cx="4792"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2" name="Object 6">
              <a:extLst>
                <a:ext uri="{FF2B5EF4-FFF2-40B4-BE49-F238E27FC236}">
                  <a16:creationId xmlns:a16="http://schemas.microsoft.com/office/drawing/2014/main" id="{C4F926C9-B46C-894B-993F-074001D67910}"/>
                </a:ext>
              </a:extLst>
            </p:cNvPr>
            <p:cNvGraphicFramePr>
              <a:graphicFrameLocks noChangeAspect="1"/>
            </p:cNvGraphicFramePr>
            <p:nvPr/>
          </p:nvGraphicFramePr>
          <p:xfrm>
            <a:off x="247" y="3330"/>
            <a:ext cx="2345" cy="270"/>
          </p:xfrm>
          <a:graphic>
            <a:graphicData uri="http://schemas.openxmlformats.org/presentationml/2006/ole">
              <mc:AlternateContent xmlns:mc="http://schemas.openxmlformats.org/markup-compatibility/2006">
                <mc:Choice xmlns:v="urn:schemas-microsoft-com:vml" Requires="v">
                  <p:oleObj spid="_x0000_s71822" name="Equation" r:id="rId16" imgW="45643800" imgH="5270500" progId="Equation.3">
                    <p:embed/>
                  </p:oleObj>
                </mc:Choice>
                <mc:Fallback>
                  <p:oleObj name="Equation" r:id="rId16" imgW="45643800" imgH="5270500" progId="Equation.3">
                    <p:embed/>
                    <p:pic>
                      <p:nvPicPr>
                        <p:cNvPr id="0" name="Object 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47" y="3330"/>
                          <a:ext cx="2345"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3" name="Object 7">
              <a:extLst>
                <a:ext uri="{FF2B5EF4-FFF2-40B4-BE49-F238E27FC236}">
                  <a16:creationId xmlns:a16="http://schemas.microsoft.com/office/drawing/2014/main" id="{7B14780F-6BA5-9647-BD24-39AB6A0101DB}"/>
                </a:ext>
              </a:extLst>
            </p:cNvPr>
            <p:cNvGraphicFramePr>
              <a:graphicFrameLocks noChangeAspect="1"/>
            </p:cNvGraphicFramePr>
            <p:nvPr/>
          </p:nvGraphicFramePr>
          <p:xfrm>
            <a:off x="240" y="1776"/>
            <a:ext cx="166" cy="192"/>
          </p:xfrm>
          <a:graphic>
            <a:graphicData uri="http://schemas.openxmlformats.org/presentationml/2006/ole">
              <mc:AlternateContent xmlns:mc="http://schemas.openxmlformats.org/markup-compatibility/2006">
                <mc:Choice xmlns:v="urn:schemas-microsoft-com:vml" Requires="v">
                  <p:oleObj spid="_x0000_s71823" r:id="rId18" imgW="2921000" imgH="3213100" progId="Equation.3">
                    <p:embed/>
                  </p:oleObj>
                </mc:Choice>
                <mc:Fallback>
                  <p:oleObj r:id="rId18" imgW="2921000" imgH="3213100" progId="Equation.3">
                    <p:embed/>
                    <p:pic>
                      <p:nvPicPr>
                        <p:cNvPr id="0" name="Object 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 y="1776"/>
                          <a:ext cx="1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4" name="Object 8">
              <a:extLst>
                <a:ext uri="{FF2B5EF4-FFF2-40B4-BE49-F238E27FC236}">
                  <a16:creationId xmlns:a16="http://schemas.microsoft.com/office/drawing/2014/main" id="{54AE4717-8B88-2140-8998-8F7028F30D33}"/>
                </a:ext>
              </a:extLst>
            </p:cNvPr>
            <p:cNvGraphicFramePr>
              <a:graphicFrameLocks noChangeAspect="1"/>
            </p:cNvGraphicFramePr>
            <p:nvPr/>
          </p:nvGraphicFramePr>
          <p:xfrm>
            <a:off x="1056" y="1776"/>
            <a:ext cx="240" cy="211"/>
          </p:xfrm>
          <a:graphic>
            <a:graphicData uri="http://schemas.openxmlformats.org/presentationml/2006/ole">
              <mc:AlternateContent xmlns:mc="http://schemas.openxmlformats.org/markup-compatibility/2006">
                <mc:Choice xmlns:v="urn:schemas-microsoft-com:vml" Requires="v">
                  <p:oleObj spid="_x0000_s71824" r:id="rId20" imgW="3797300" imgH="3213100" progId="Equation.3">
                    <p:embed/>
                  </p:oleObj>
                </mc:Choice>
                <mc:Fallback>
                  <p:oleObj r:id="rId20" imgW="3797300" imgH="3213100" progId="Equation.3">
                    <p:embed/>
                    <p:pic>
                      <p:nvPicPr>
                        <p:cNvPr id="0" name="Object 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056" y="1776"/>
                          <a:ext cx="24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705" name="Object 9">
              <a:extLst>
                <a:ext uri="{FF2B5EF4-FFF2-40B4-BE49-F238E27FC236}">
                  <a16:creationId xmlns:a16="http://schemas.microsoft.com/office/drawing/2014/main" id="{16F7BB03-DB5B-EC44-93CB-A176F7448203}"/>
                </a:ext>
              </a:extLst>
            </p:cNvPr>
            <p:cNvGraphicFramePr>
              <a:graphicFrameLocks noChangeAspect="1"/>
            </p:cNvGraphicFramePr>
            <p:nvPr/>
          </p:nvGraphicFramePr>
          <p:xfrm>
            <a:off x="240" y="3718"/>
            <a:ext cx="3173" cy="266"/>
          </p:xfrm>
          <a:graphic>
            <a:graphicData uri="http://schemas.openxmlformats.org/presentationml/2006/ole">
              <mc:AlternateContent xmlns:mc="http://schemas.openxmlformats.org/markup-compatibility/2006">
                <mc:Choice xmlns:v="urn:schemas-microsoft-com:vml" Requires="v">
                  <p:oleObj spid="_x0000_s71825" name="Equation" r:id="rId22" imgW="62611000" imgH="5270500" progId="Equation.3">
                    <p:embed/>
                  </p:oleObj>
                </mc:Choice>
                <mc:Fallback>
                  <p:oleObj name="Equation" r:id="rId22" imgW="62611000" imgH="5270500" progId="Equation.3">
                    <p:embed/>
                    <p:pic>
                      <p:nvPicPr>
                        <p:cNvPr id="0" name="Object 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0" y="3718"/>
                          <a:ext cx="3173"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a:extLst>
              <a:ext uri="{FF2B5EF4-FFF2-40B4-BE49-F238E27FC236}">
                <a16:creationId xmlns:a16="http://schemas.microsoft.com/office/drawing/2014/main" id="{CF5F2685-2D6D-5244-A4B3-23F594BABE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D5E8E07-C69C-C54C-8013-CBC629836BBE}" type="slidenum">
              <a:rPr lang="ja-JP" altLang="en-US" sz="1800">
                <a:solidFill>
                  <a:srgbClr val="A50021"/>
                </a:solidFill>
                <a:ea typeface="MS PGothic" panose="020B0600070205080204" pitchFamily="34" charset="-128"/>
              </a:rPr>
              <a:pPr algn="r">
                <a:lnSpc>
                  <a:spcPct val="100000"/>
                </a:lnSpc>
                <a:spcBef>
                  <a:spcPct val="0"/>
                </a:spcBef>
                <a:buClrTx/>
                <a:buFontTx/>
                <a:buNone/>
              </a:pPr>
              <a:t>66</a:t>
            </a:fld>
            <a:endParaRPr lang="en-US" altLang="ja-JP" sz="1800">
              <a:solidFill>
                <a:srgbClr val="A50021"/>
              </a:solidFill>
              <a:ea typeface="MS PGothic" panose="020B0600070205080204" pitchFamily="34" charset="-128"/>
            </a:endParaRPr>
          </a:p>
        </p:txBody>
      </p:sp>
      <p:sp>
        <p:nvSpPr>
          <p:cNvPr id="72707" name="Rectangle 2">
            <a:extLst>
              <a:ext uri="{FF2B5EF4-FFF2-40B4-BE49-F238E27FC236}">
                <a16:creationId xmlns:a16="http://schemas.microsoft.com/office/drawing/2014/main" id="{8EA24512-AE5C-034D-8F31-DD691D83F6D5}"/>
              </a:ext>
            </a:extLst>
          </p:cNvPr>
          <p:cNvSpPr>
            <a:spLocks noChangeArrowheads="1"/>
          </p:cNvSpPr>
          <p:nvPr/>
        </p:nvSpPr>
        <p:spPr bwMode="auto">
          <a:xfrm>
            <a:off x="381000" y="990600"/>
            <a:ext cx="754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求解流水车间调度</a:t>
            </a:r>
            <a:r>
              <a:rPr kumimoji="1" lang="zh-CN" altLang="en-US" b="1">
                <a:latin typeface="宋体" panose="02010600030101010101" pitchFamily="2" charset="-122"/>
              </a:rPr>
              <a:t>问题的遗传算法设计</a:t>
            </a:r>
            <a:r>
              <a:rPr kumimoji="1" lang="zh-CN" altLang="en-US" b="1">
                <a:latin typeface="Times New Roman" panose="02020603050405020304" pitchFamily="18" charset="0"/>
              </a:rPr>
              <a:t> </a:t>
            </a:r>
          </a:p>
        </p:txBody>
      </p:sp>
      <p:sp>
        <p:nvSpPr>
          <p:cNvPr id="20483" name="Rectangle 3">
            <a:extLst>
              <a:ext uri="{FF2B5EF4-FFF2-40B4-BE49-F238E27FC236}">
                <a16:creationId xmlns:a16="http://schemas.microsoft.com/office/drawing/2014/main" id="{9D082367-DFBA-7341-888E-54DBADC16036}"/>
              </a:ext>
            </a:extLst>
          </p:cNvPr>
          <p:cNvSpPr>
            <a:spLocks noChangeArrowheads="1"/>
          </p:cNvSpPr>
          <p:nvPr/>
        </p:nvSpPr>
        <p:spPr bwMode="auto">
          <a:xfrm>
            <a:off x="304800" y="1674813"/>
            <a:ext cx="84582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 </a:t>
            </a:r>
            <a:r>
              <a:rPr kumimoji="1" lang="en-US" altLang="zh-CN" sz="2800" b="1">
                <a:latin typeface="Times New Roman" panose="02020603050405020304" pitchFamily="18" charset="0"/>
              </a:rPr>
              <a:t>FSP</a:t>
            </a:r>
            <a:r>
              <a:rPr kumimoji="1" lang="zh-CN" altLang="en-US" sz="2800" b="1">
                <a:latin typeface="宋体" panose="02010600030101010101" pitchFamily="2" charset="-122"/>
              </a:rPr>
              <a:t>的编码方法</a:t>
            </a:r>
            <a:endParaRPr kumimoji="1" lang="zh-CN" altLang="en-US" sz="2800" b="1">
              <a:latin typeface="Times New Roman" panose="02020603050405020304" pitchFamily="18" charset="0"/>
            </a:endParaRPr>
          </a:p>
          <a:p>
            <a:pPr eaLnBrk="1" hangingPunct="1">
              <a:lnSpc>
                <a:spcPct val="100000"/>
              </a:lnSpc>
              <a:spcBef>
                <a:spcPct val="50000"/>
              </a:spcBef>
              <a:buClrTx/>
              <a:buFontTx/>
              <a:buNone/>
            </a:pPr>
            <a:r>
              <a:rPr kumimoji="1" lang="zh-CN" altLang="en-US" sz="2600">
                <a:latin typeface="宋体" panose="02010600030101010101" pitchFamily="2" charset="-122"/>
              </a:rPr>
              <a:t>对于</a:t>
            </a:r>
            <a:r>
              <a:rPr kumimoji="1" lang="en-US" altLang="zh-CN" sz="2600">
                <a:latin typeface="Times New Roman" panose="02020603050405020304" pitchFamily="18" charset="0"/>
              </a:rPr>
              <a:t>FSP</a:t>
            </a:r>
            <a:r>
              <a:rPr kumimoji="1" lang="zh-CN" altLang="en-US" sz="2600">
                <a:latin typeface="宋体" panose="02010600030101010101" pitchFamily="2" charset="-122"/>
              </a:rPr>
              <a:t>，最自然的编码方式是用染色体表示工件的顺序</a:t>
            </a:r>
            <a:r>
              <a:rPr kumimoji="1" lang="zh-CN" altLang="en-US" sz="2600">
                <a:latin typeface="Times New Roman" panose="02020603050405020304" pitchFamily="18" charset="0"/>
              </a:rPr>
              <a:t>。</a:t>
            </a:r>
          </a:p>
        </p:txBody>
      </p:sp>
      <p:sp>
        <p:nvSpPr>
          <p:cNvPr id="72709" name="Rectangle 10">
            <a:extLst>
              <a:ext uri="{FF2B5EF4-FFF2-40B4-BE49-F238E27FC236}">
                <a16:creationId xmlns:a16="http://schemas.microsoft.com/office/drawing/2014/main" id="{880E10E6-FE2B-4240-944C-C5557BB48985}"/>
              </a:ext>
            </a:extLst>
          </p:cNvPr>
          <p:cNvSpPr>
            <a:spLocks noChangeArrowheads="1"/>
          </p:cNvSpPr>
          <p:nvPr/>
        </p:nvSpPr>
        <p:spPr bwMode="auto">
          <a:xfrm>
            <a:off x="4076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2710" name="Rectangle 15">
            <a:extLst>
              <a:ext uri="{FF2B5EF4-FFF2-40B4-BE49-F238E27FC236}">
                <a16:creationId xmlns:a16="http://schemas.microsoft.com/office/drawing/2014/main" id="{86A22ACF-C6B5-874A-9BE4-F59B8453B48F}"/>
              </a:ext>
            </a:extLst>
          </p:cNvPr>
          <p:cNvSpPr>
            <a:spLocks noGrp="1" noChangeArrowheads="1"/>
          </p:cNvSpPr>
          <p:nvPr>
            <p:ph type="title"/>
          </p:nvPr>
        </p:nvSpPr>
        <p:spPr/>
        <p:txBody>
          <a:bodyPr/>
          <a:lstStyle/>
          <a:p>
            <a:pPr eaLnBrk="1" hangingPunct="1"/>
            <a:endParaRPr lang="zh-CN" altLang="zh-CN"/>
          </a:p>
        </p:txBody>
      </p:sp>
      <p:sp>
        <p:nvSpPr>
          <p:cNvPr id="72711" name="Rectangle 17">
            <a:extLst>
              <a:ext uri="{FF2B5EF4-FFF2-40B4-BE49-F238E27FC236}">
                <a16:creationId xmlns:a16="http://schemas.microsoft.com/office/drawing/2014/main" id="{BC91F6D9-FC5D-2441-AB9E-7145CBF3FDC3}"/>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grpSp>
        <p:nvGrpSpPr>
          <p:cNvPr id="2" name="Group 22">
            <a:extLst>
              <a:ext uri="{FF2B5EF4-FFF2-40B4-BE49-F238E27FC236}">
                <a16:creationId xmlns:a16="http://schemas.microsoft.com/office/drawing/2014/main" id="{B13C8955-5C72-9B44-8A84-048176DC8BBC}"/>
              </a:ext>
            </a:extLst>
          </p:cNvPr>
          <p:cNvGrpSpPr>
            <a:grpSpLocks/>
          </p:cNvGrpSpPr>
          <p:nvPr/>
        </p:nvGrpSpPr>
        <p:grpSpPr bwMode="auto">
          <a:xfrm>
            <a:off x="457200" y="3352800"/>
            <a:ext cx="8305800" cy="1127125"/>
            <a:chOff x="288" y="2112"/>
            <a:chExt cx="5232" cy="710"/>
          </a:xfrm>
        </p:grpSpPr>
        <p:sp>
          <p:nvSpPr>
            <p:cNvPr id="72713" name="Rectangle 21">
              <a:extLst>
                <a:ext uri="{FF2B5EF4-FFF2-40B4-BE49-F238E27FC236}">
                  <a16:creationId xmlns:a16="http://schemas.microsoft.com/office/drawing/2014/main" id="{40CA1821-E451-0E46-B366-6715BA4B8836}"/>
                </a:ext>
              </a:extLst>
            </p:cNvPr>
            <p:cNvSpPr>
              <a:spLocks noChangeArrowheads="1"/>
            </p:cNvSpPr>
            <p:nvPr/>
          </p:nvSpPr>
          <p:spPr bwMode="auto">
            <a:xfrm>
              <a:off x="288" y="2112"/>
              <a:ext cx="5232" cy="708"/>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Tx/>
                <a:buNone/>
              </a:pPr>
              <a:r>
                <a:rPr kumimoji="1" lang="zh-CN" altLang="en-US" sz="2400">
                  <a:latin typeface="宋体" panose="02010600030101010101" pitchFamily="2" charset="-122"/>
                </a:rPr>
                <a:t>对于有四个工件的</a:t>
              </a:r>
              <a:r>
                <a:rPr kumimoji="1" lang="en-US" altLang="zh-CN" sz="2400">
                  <a:latin typeface="Times New Roman" panose="02020603050405020304" pitchFamily="18" charset="0"/>
                  <a:cs typeface="Times New Roman" panose="02020603050405020304" pitchFamily="18" charset="0"/>
                </a:rPr>
                <a:t>FSP</a:t>
              </a:r>
              <a:r>
                <a:rPr kumimoji="1" lang="zh-CN" altLang="en-US" sz="2400">
                  <a:latin typeface="宋体" panose="02010600030101010101" pitchFamily="2" charset="-122"/>
                </a:rPr>
                <a:t>，第  个染色体           ，表示工件的加工顺序为：            。</a:t>
              </a:r>
              <a:r>
                <a:rPr kumimoji="1" lang="zh-CN" altLang="en-US" sz="1100">
                  <a:latin typeface="宋体" panose="02010600030101010101" pitchFamily="2" charset="-122"/>
                </a:rPr>
                <a:t> </a:t>
              </a:r>
              <a:endParaRPr kumimoji="1" lang="zh-CN" altLang="en-US" sz="2400">
                <a:latin typeface="Times New Roman" panose="02020603050405020304" pitchFamily="18" charset="0"/>
              </a:endParaRPr>
            </a:p>
          </p:txBody>
        </p:sp>
        <p:graphicFrame>
          <p:nvGraphicFramePr>
            <p:cNvPr id="72714" name="Object 0">
              <a:extLst>
                <a:ext uri="{FF2B5EF4-FFF2-40B4-BE49-F238E27FC236}">
                  <a16:creationId xmlns:a16="http://schemas.microsoft.com/office/drawing/2014/main" id="{877A1B88-F15A-EB4B-9131-BD0E08368662}"/>
                </a:ext>
              </a:extLst>
            </p:cNvPr>
            <p:cNvGraphicFramePr>
              <a:graphicFrameLocks noChangeAspect="1"/>
            </p:cNvGraphicFramePr>
            <p:nvPr/>
          </p:nvGraphicFramePr>
          <p:xfrm>
            <a:off x="2620" y="2208"/>
            <a:ext cx="164" cy="240"/>
          </p:xfrm>
          <a:graphic>
            <a:graphicData uri="http://schemas.openxmlformats.org/presentationml/2006/ole">
              <mc:AlternateContent xmlns:mc="http://schemas.openxmlformats.org/markup-compatibility/2006">
                <mc:Choice xmlns:v="urn:schemas-microsoft-com:vml" Requires="v">
                  <p:oleObj spid="_x0000_s72750" r:id="rId3" imgW="2921000" imgH="4102100" progId="Equation.3">
                    <p:embed/>
                  </p:oleObj>
                </mc:Choice>
                <mc:Fallback>
                  <p:oleObj r:id="rId3" imgW="2921000" imgH="41021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 y="2208"/>
                          <a:ext cx="164"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5" name="Object 1">
              <a:extLst>
                <a:ext uri="{FF2B5EF4-FFF2-40B4-BE49-F238E27FC236}">
                  <a16:creationId xmlns:a16="http://schemas.microsoft.com/office/drawing/2014/main" id="{20A8A670-BD13-6141-A36E-82EFD90A5A47}"/>
                </a:ext>
              </a:extLst>
            </p:cNvPr>
            <p:cNvGraphicFramePr>
              <a:graphicFrameLocks noChangeAspect="1"/>
            </p:cNvGraphicFramePr>
            <p:nvPr/>
          </p:nvGraphicFramePr>
          <p:xfrm>
            <a:off x="3600" y="2208"/>
            <a:ext cx="1008" cy="285"/>
          </p:xfrm>
          <a:graphic>
            <a:graphicData uri="http://schemas.openxmlformats.org/presentationml/2006/ole">
              <mc:AlternateContent xmlns:mc="http://schemas.openxmlformats.org/markup-compatibility/2006">
                <mc:Choice xmlns:v="urn:schemas-microsoft-com:vml" Requires="v">
                  <p:oleObj spid="_x0000_s72751" r:id="rId5" imgW="18719800" imgH="5270500" progId="Equation.3">
                    <p:embed/>
                  </p:oleObj>
                </mc:Choice>
                <mc:Fallback>
                  <p:oleObj r:id="rId5" imgW="18719800" imgH="52705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0" y="2208"/>
                          <a:ext cx="1008"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16" name="Object 2">
              <a:extLst>
                <a:ext uri="{FF2B5EF4-FFF2-40B4-BE49-F238E27FC236}">
                  <a16:creationId xmlns:a16="http://schemas.microsoft.com/office/drawing/2014/main" id="{27B381F5-1A4F-0046-AA3F-03724B285615}"/>
                </a:ext>
              </a:extLst>
            </p:cNvPr>
            <p:cNvGraphicFramePr>
              <a:graphicFrameLocks noChangeAspect="1"/>
            </p:cNvGraphicFramePr>
            <p:nvPr/>
          </p:nvGraphicFramePr>
          <p:xfrm>
            <a:off x="1920" y="2496"/>
            <a:ext cx="1008" cy="326"/>
          </p:xfrm>
          <a:graphic>
            <a:graphicData uri="http://schemas.openxmlformats.org/presentationml/2006/ole">
              <mc:AlternateContent xmlns:mc="http://schemas.openxmlformats.org/markup-compatibility/2006">
                <mc:Choice xmlns:v="urn:schemas-microsoft-com:vml" Requires="v">
                  <p:oleObj spid="_x0000_s72752" r:id="rId7" imgW="16967200" imgH="5562600" progId="Equation.3">
                    <p:embed/>
                  </p:oleObj>
                </mc:Choice>
                <mc:Fallback>
                  <p:oleObj r:id="rId7" imgW="16967200" imgH="5562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2496"/>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0483"/>
                                        </p:tgtEl>
                                        <p:attrNameLst>
                                          <p:attrName>style.visibility</p:attrName>
                                        </p:attrNameLst>
                                      </p:cBhvr>
                                      <p:to>
                                        <p:strVal val="visible"/>
                                      </p:to>
                                    </p:set>
                                    <p:anim calcmode="lin" valueType="num">
                                      <p:cBhvr additive="base">
                                        <p:cTn id="7" dur="500" fill="hold"/>
                                        <p:tgtEl>
                                          <p:spTgt spid="20483"/>
                                        </p:tgtEl>
                                        <p:attrNameLst>
                                          <p:attrName>ppt_x</p:attrName>
                                        </p:attrNameLst>
                                      </p:cBhvr>
                                      <p:tavLst>
                                        <p:tav tm="0">
                                          <p:val>
                                            <p:strVal val="0-#ppt_w/2"/>
                                          </p:val>
                                        </p:tav>
                                        <p:tav tm="100000">
                                          <p:val>
                                            <p:strVal val="#ppt_x"/>
                                          </p:val>
                                        </p:tav>
                                      </p:tavLst>
                                    </p:anim>
                                    <p:anim calcmode="lin" valueType="num">
                                      <p:cBhvr additive="base">
                                        <p:cTn id="8" dur="500" fill="hold"/>
                                        <p:tgtEl>
                                          <p:spTgt spid="2048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a:extLst>
              <a:ext uri="{FF2B5EF4-FFF2-40B4-BE49-F238E27FC236}">
                <a16:creationId xmlns:a16="http://schemas.microsoft.com/office/drawing/2014/main" id="{1DE17BAC-804E-3446-9E94-94D43343950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F3C3E3F-16A1-8844-8C4E-007ED0C73124}" type="slidenum">
              <a:rPr lang="ja-JP" altLang="en-US" sz="1800">
                <a:solidFill>
                  <a:srgbClr val="A50021"/>
                </a:solidFill>
                <a:ea typeface="MS PGothic" panose="020B0600070205080204" pitchFamily="34" charset="-128"/>
              </a:rPr>
              <a:pPr algn="r">
                <a:lnSpc>
                  <a:spcPct val="100000"/>
                </a:lnSpc>
                <a:spcBef>
                  <a:spcPct val="0"/>
                </a:spcBef>
                <a:buClrTx/>
                <a:buFontTx/>
                <a:buNone/>
              </a:pPr>
              <a:t>67</a:t>
            </a:fld>
            <a:endParaRPr lang="en-US" altLang="ja-JP" sz="1800">
              <a:solidFill>
                <a:srgbClr val="A50021"/>
              </a:solidFill>
              <a:ea typeface="MS PGothic" panose="020B0600070205080204" pitchFamily="34" charset="-128"/>
            </a:endParaRPr>
          </a:p>
        </p:txBody>
      </p:sp>
      <p:sp>
        <p:nvSpPr>
          <p:cNvPr id="73731" name="Rectangle 2">
            <a:extLst>
              <a:ext uri="{FF2B5EF4-FFF2-40B4-BE49-F238E27FC236}">
                <a16:creationId xmlns:a16="http://schemas.microsoft.com/office/drawing/2014/main" id="{99CC04B1-1B3C-0B4F-A988-15C6D06645E6}"/>
              </a:ext>
            </a:extLst>
          </p:cNvPr>
          <p:cNvSpPr>
            <a:spLocks noChangeArrowheads="1"/>
          </p:cNvSpPr>
          <p:nvPr/>
        </p:nvSpPr>
        <p:spPr bwMode="auto">
          <a:xfrm>
            <a:off x="565150" y="1050925"/>
            <a:ext cx="7391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b="1">
                <a:latin typeface="Times New Roman" panose="02020603050405020304" pitchFamily="18" charset="0"/>
              </a:rPr>
              <a:t> 2. </a:t>
            </a:r>
            <a:r>
              <a:rPr kumimoji="1" lang="zh-CN" altLang="en-US" b="1">
                <a:latin typeface="Times New Roman" panose="02020603050405020304" pitchFamily="18" charset="0"/>
              </a:rPr>
              <a:t>求解流水车间调度问题</a:t>
            </a:r>
            <a:r>
              <a:rPr kumimoji="1" lang="zh-CN" altLang="en-US" b="1">
                <a:latin typeface="宋体" panose="02010600030101010101" pitchFamily="2" charset="-122"/>
              </a:rPr>
              <a:t>的遗传算法设计</a:t>
            </a:r>
            <a:r>
              <a:rPr kumimoji="1" lang="zh-CN" altLang="en-US">
                <a:latin typeface="Times New Roman" panose="02020603050405020304" pitchFamily="18" charset="0"/>
              </a:rPr>
              <a:t> </a:t>
            </a:r>
          </a:p>
        </p:txBody>
      </p:sp>
      <p:sp>
        <p:nvSpPr>
          <p:cNvPr id="154628" name="Rectangle 4">
            <a:extLst>
              <a:ext uri="{FF2B5EF4-FFF2-40B4-BE49-F238E27FC236}">
                <a16:creationId xmlns:a16="http://schemas.microsoft.com/office/drawing/2014/main" id="{4978EF06-90A2-FB4F-8980-499E8FD763F6}"/>
              </a:ext>
            </a:extLst>
          </p:cNvPr>
          <p:cNvSpPr>
            <a:spLocks noChangeArrowheads="1"/>
          </p:cNvSpPr>
          <p:nvPr/>
        </p:nvSpPr>
        <p:spPr bwMode="auto">
          <a:xfrm>
            <a:off x="457200" y="1752600"/>
            <a:ext cx="7848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FSP</a:t>
            </a:r>
            <a:r>
              <a:rPr kumimoji="1" lang="zh-CN" altLang="en-US" sz="2800" b="1">
                <a:latin typeface="宋体" panose="02010600030101010101" pitchFamily="2" charset="-122"/>
              </a:rPr>
              <a:t>的适应度函数</a:t>
            </a:r>
            <a:r>
              <a:rPr kumimoji="1" lang="zh-CN" altLang="en-US" sz="2800">
                <a:latin typeface="Times New Roman" panose="02020603050405020304" pitchFamily="18" charset="0"/>
              </a:rPr>
              <a:t> </a:t>
            </a:r>
          </a:p>
        </p:txBody>
      </p:sp>
      <p:sp>
        <p:nvSpPr>
          <p:cNvPr id="73733" name="Rectangle 9">
            <a:extLst>
              <a:ext uri="{FF2B5EF4-FFF2-40B4-BE49-F238E27FC236}">
                <a16:creationId xmlns:a16="http://schemas.microsoft.com/office/drawing/2014/main" id="{10E3381E-4857-B643-8EE4-2FF82AAF660E}"/>
              </a:ext>
            </a:extLst>
          </p:cNvPr>
          <p:cNvSpPr>
            <a:spLocks noChangeArrowheads="1"/>
          </p:cNvSpPr>
          <p:nvPr/>
        </p:nvSpPr>
        <p:spPr bwMode="auto">
          <a:xfrm>
            <a:off x="407670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nvGrpSpPr>
          <p:cNvPr id="2" name="Group 13">
            <a:extLst>
              <a:ext uri="{FF2B5EF4-FFF2-40B4-BE49-F238E27FC236}">
                <a16:creationId xmlns:a16="http://schemas.microsoft.com/office/drawing/2014/main" id="{EC7DF506-B096-DB4C-A714-099CCA8A9576}"/>
              </a:ext>
            </a:extLst>
          </p:cNvPr>
          <p:cNvGrpSpPr>
            <a:grpSpLocks/>
          </p:cNvGrpSpPr>
          <p:nvPr/>
        </p:nvGrpSpPr>
        <p:grpSpPr bwMode="auto">
          <a:xfrm>
            <a:off x="838200" y="2514600"/>
            <a:ext cx="6629400" cy="2495550"/>
            <a:chOff x="336" y="1536"/>
            <a:chExt cx="4176" cy="1572"/>
          </a:xfrm>
        </p:grpSpPr>
        <p:sp>
          <p:nvSpPr>
            <p:cNvPr id="73737" name="Rectangle 5">
              <a:extLst>
                <a:ext uri="{FF2B5EF4-FFF2-40B4-BE49-F238E27FC236}">
                  <a16:creationId xmlns:a16="http://schemas.microsoft.com/office/drawing/2014/main" id="{EC0097A4-CE18-DE4C-BCF3-8591DE303606}"/>
                </a:ext>
              </a:extLst>
            </p:cNvPr>
            <p:cNvSpPr>
              <a:spLocks noChangeArrowheads="1"/>
            </p:cNvSpPr>
            <p:nvPr/>
          </p:nvSpPr>
          <p:spPr bwMode="auto">
            <a:xfrm>
              <a:off x="336" y="1536"/>
              <a:ext cx="4176" cy="1572"/>
            </a:xfrm>
            <a:prstGeom prst="rect">
              <a:avLst/>
            </a:prstGeom>
            <a:gradFill rotWithShape="0">
              <a:gsLst>
                <a:gs pos="0">
                  <a:srgbClr val="CCFFCC"/>
                </a:gs>
                <a:gs pos="100000">
                  <a:schemeClr val="bg1"/>
                </a:gs>
              </a:gsLst>
              <a:path path="shape">
                <a:fillToRect l="50000" t="50000" r="50000" b="50000"/>
              </a:path>
            </a:gradFill>
            <a:ln w="9525">
              <a:solidFill>
                <a:srgbClr val="00800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en-US" altLang="zh-CN" sz="2800">
                  <a:latin typeface="宋体" panose="02010600030101010101" pitchFamily="2" charset="-122"/>
                </a:rPr>
                <a:t>    :  </a:t>
              </a:r>
              <a:r>
                <a:rPr kumimoji="1" lang="zh-CN" altLang="en-US" sz="2800">
                  <a:latin typeface="宋体" panose="02010600030101010101" pitchFamily="2" charset="-122"/>
                </a:rPr>
                <a:t>个染色体    的最大流程时间，</a:t>
              </a:r>
            </a:p>
            <a:p>
              <a:pPr algn="l" eaLnBrk="1" hangingPunct="1">
                <a:lnSpc>
                  <a:spcPct val="140000"/>
                </a:lnSpc>
                <a:spcBef>
                  <a:spcPct val="0"/>
                </a:spcBef>
                <a:buClrTx/>
                <a:buFontTx/>
                <a:buNone/>
              </a:pPr>
              <a:r>
                <a:rPr kumimoji="1" lang="en-US" altLang="zh-CN" sz="2800">
                  <a:latin typeface="Times New Roman" panose="02020603050405020304" pitchFamily="18" charset="0"/>
                </a:rPr>
                <a:t>FSP</a:t>
              </a:r>
              <a:r>
                <a:rPr kumimoji="1" lang="zh-CN" altLang="en-US" sz="2800">
                  <a:latin typeface="宋体" panose="02010600030101010101" pitchFamily="2" charset="-122"/>
                </a:rPr>
                <a:t>的适应度函数：</a:t>
              </a:r>
            </a:p>
            <a:p>
              <a:pPr algn="l" eaLnBrk="1" hangingPunct="1">
                <a:lnSpc>
                  <a:spcPct val="140000"/>
                </a:lnSpc>
                <a:spcBef>
                  <a:spcPct val="0"/>
                </a:spcBef>
                <a:buClrTx/>
                <a:buFontTx/>
                <a:buNone/>
              </a:pPr>
              <a:endParaRPr kumimoji="1" lang="zh-CN" altLang="en-US" sz="2800">
                <a:latin typeface="宋体" panose="02010600030101010101" pitchFamily="2" charset="-122"/>
              </a:endParaRPr>
            </a:p>
            <a:p>
              <a:pPr algn="l" eaLnBrk="1" hangingPunct="1">
                <a:lnSpc>
                  <a:spcPct val="140000"/>
                </a:lnSpc>
                <a:spcBef>
                  <a:spcPct val="0"/>
                </a:spcBef>
                <a:buClrTx/>
                <a:buFontTx/>
                <a:buNone/>
              </a:pPr>
              <a:r>
                <a:rPr kumimoji="1" lang="zh-CN" altLang="en-US" sz="2800">
                  <a:latin typeface="Times New Roman" panose="02020603050405020304" pitchFamily="18" charset="0"/>
                </a:rPr>
                <a:t> </a:t>
              </a:r>
            </a:p>
          </p:txBody>
        </p:sp>
        <p:graphicFrame>
          <p:nvGraphicFramePr>
            <p:cNvPr id="73738" name="Object 0">
              <a:extLst>
                <a:ext uri="{FF2B5EF4-FFF2-40B4-BE49-F238E27FC236}">
                  <a16:creationId xmlns:a16="http://schemas.microsoft.com/office/drawing/2014/main" id="{7A21E382-BCC6-3D47-B5C2-5E00847B7ED7}"/>
                </a:ext>
              </a:extLst>
            </p:cNvPr>
            <p:cNvGraphicFramePr>
              <a:graphicFrameLocks noChangeAspect="1"/>
            </p:cNvGraphicFramePr>
            <p:nvPr/>
          </p:nvGraphicFramePr>
          <p:xfrm>
            <a:off x="384" y="1632"/>
            <a:ext cx="336" cy="290"/>
          </p:xfrm>
          <a:graphic>
            <a:graphicData uri="http://schemas.openxmlformats.org/presentationml/2006/ole">
              <mc:AlternateContent xmlns:mc="http://schemas.openxmlformats.org/markup-compatibility/2006">
                <mc:Choice xmlns:v="urn:schemas-microsoft-com:vml" Requires="v">
                  <p:oleObj spid="_x0000_s73786" r:id="rId3" imgW="6438900" imgH="5562600" progId="Equation.3">
                    <p:embed/>
                  </p:oleObj>
                </mc:Choice>
                <mc:Fallback>
                  <p:oleObj r:id="rId3" imgW="6438900" imgH="55626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632"/>
                          <a:ext cx="33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39" name="Object 1">
              <a:extLst>
                <a:ext uri="{FF2B5EF4-FFF2-40B4-BE49-F238E27FC236}">
                  <a16:creationId xmlns:a16="http://schemas.microsoft.com/office/drawing/2014/main" id="{54207AD4-3371-8B44-ABD9-9DB33C478BEA}"/>
                </a:ext>
              </a:extLst>
            </p:cNvPr>
            <p:cNvGraphicFramePr>
              <a:graphicFrameLocks noChangeAspect="1"/>
            </p:cNvGraphicFramePr>
            <p:nvPr/>
          </p:nvGraphicFramePr>
          <p:xfrm>
            <a:off x="1008" y="1632"/>
            <a:ext cx="197" cy="288"/>
          </p:xfrm>
          <a:graphic>
            <a:graphicData uri="http://schemas.openxmlformats.org/presentationml/2006/ole">
              <mc:AlternateContent xmlns:mc="http://schemas.openxmlformats.org/markup-compatibility/2006">
                <mc:Choice xmlns:v="urn:schemas-microsoft-com:vml" Requires="v">
                  <p:oleObj spid="_x0000_s73787" r:id="rId5" imgW="2921000" imgH="4102100" progId="Equation.3">
                    <p:embed/>
                  </p:oleObj>
                </mc:Choice>
                <mc:Fallback>
                  <p:oleObj r:id="rId5" imgW="2921000" imgH="41021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8" y="1632"/>
                          <a:ext cx="1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0" name="Object 2">
              <a:extLst>
                <a:ext uri="{FF2B5EF4-FFF2-40B4-BE49-F238E27FC236}">
                  <a16:creationId xmlns:a16="http://schemas.microsoft.com/office/drawing/2014/main" id="{CEAB1FB7-B2F7-FE46-BF0E-6943CF68CF71}"/>
                </a:ext>
              </a:extLst>
            </p:cNvPr>
            <p:cNvGraphicFramePr>
              <a:graphicFrameLocks noChangeAspect="1"/>
            </p:cNvGraphicFramePr>
            <p:nvPr/>
          </p:nvGraphicFramePr>
          <p:xfrm>
            <a:off x="2160" y="1584"/>
            <a:ext cx="272" cy="384"/>
          </p:xfrm>
          <a:graphic>
            <a:graphicData uri="http://schemas.openxmlformats.org/presentationml/2006/ole">
              <mc:AlternateContent xmlns:mc="http://schemas.openxmlformats.org/markup-compatibility/2006">
                <mc:Choice xmlns:v="urn:schemas-microsoft-com:vml" Requires="v">
                  <p:oleObj spid="_x0000_s73788" r:id="rId7" imgW="3797300" imgH="5270500" progId="Equation.3">
                    <p:embed/>
                  </p:oleObj>
                </mc:Choice>
                <mc:Fallback>
                  <p:oleObj r:id="rId7" imgW="3797300" imgH="52705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60" y="1584"/>
                          <a:ext cx="27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3741" name="Object 3">
              <a:extLst>
                <a:ext uri="{FF2B5EF4-FFF2-40B4-BE49-F238E27FC236}">
                  <a16:creationId xmlns:a16="http://schemas.microsoft.com/office/drawing/2014/main" id="{45A89E6B-4074-FF47-9C64-6D2B02F7CBCD}"/>
                </a:ext>
              </a:extLst>
            </p:cNvPr>
            <p:cNvGraphicFramePr>
              <a:graphicFrameLocks noChangeAspect="1"/>
            </p:cNvGraphicFramePr>
            <p:nvPr/>
          </p:nvGraphicFramePr>
          <p:xfrm>
            <a:off x="1632" y="2304"/>
            <a:ext cx="1584" cy="685"/>
          </p:xfrm>
          <a:graphic>
            <a:graphicData uri="http://schemas.openxmlformats.org/presentationml/2006/ole">
              <mc:AlternateContent xmlns:mc="http://schemas.openxmlformats.org/markup-compatibility/2006">
                <mc:Choice xmlns:v="urn:schemas-microsoft-com:vml" Requires="v">
                  <p:oleObj spid="_x0000_s73789" r:id="rId9" imgW="22821900" imgH="9944100" progId="Equation.3">
                    <p:embed/>
                  </p:oleObj>
                </mc:Choice>
                <mc:Fallback>
                  <p:oleObj r:id="rId9" imgW="22821900" imgH="99441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32" y="2304"/>
                          <a:ext cx="1584"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3735" name="Rectangle 11">
            <a:extLst>
              <a:ext uri="{FF2B5EF4-FFF2-40B4-BE49-F238E27FC236}">
                <a16:creationId xmlns:a16="http://schemas.microsoft.com/office/drawing/2014/main" id="{B4D51041-593E-B14D-9624-73F173419410}"/>
              </a:ext>
            </a:extLst>
          </p:cNvPr>
          <p:cNvSpPr>
            <a:spLocks noGrp="1" noChangeArrowheads="1"/>
          </p:cNvSpPr>
          <p:nvPr>
            <p:ph type="title"/>
          </p:nvPr>
        </p:nvSpPr>
        <p:spPr/>
        <p:txBody>
          <a:bodyPr/>
          <a:lstStyle/>
          <a:p>
            <a:pPr eaLnBrk="1" hangingPunct="1"/>
            <a:endParaRPr lang="zh-CN" altLang="zh-CN"/>
          </a:p>
        </p:txBody>
      </p:sp>
      <p:sp>
        <p:nvSpPr>
          <p:cNvPr id="73736" name="Rectangle 12">
            <a:extLst>
              <a:ext uri="{FF2B5EF4-FFF2-40B4-BE49-F238E27FC236}">
                <a16:creationId xmlns:a16="http://schemas.microsoft.com/office/drawing/2014/main" id="{A9637D97-EACF-7546-8A53-1B6308A8BE41}"/>
              </a:ext>
            </a:extLst>
          </p:cNvPr>
          <p:cNvSpPr>
            <a:spLocks noChangeArrowheads="1"/>
          </p:cNvSpPr>
          <p:nvPr/>
        </p:nvSpPr>
        <p:spPr bwMode="auto">
          <a:xfrm>
            <a:off x="0" y="7620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54628"/>
                                        </p:tgtEl>
                                        <p:attrNameLst>
                                          <p:attrName>style.visibility</p:attrName>
                                        </p:attrNameLst>
                                      </p:cBhvr>
                                      <p:to>
                                        <p:strVal val="visible"/>
                                      </p:to>
                                    </p:set>
                                    <p:anim calcmode="lin" valueType="num">
                                      <p:cBhvr additive="base">
                                        <p:cTn id="7" dur="500" fill="hold"/>
                                        <p:tgtEl>
                                          <p:spTgt spid="154628"/>
                                        </p:tgtEl>
                                        <p:attrNameLst>
                                          <p:attrName>ppt_x</p:attrName>
                                        </p:attrNameLst>
                                      </p:cBhvr>
                                      <p:tavLst>
                                        <p:tav tm="0">
                                          <p:val>
                                            <p:strVal val="0-#ppt_w/2"/>
                                          </p:val>
                                        </p:tav>
                                        <p:tav tm="100000">
                                          <p:val>
                                            <p:strVal val="#ppt_x"/>
                                          </p:val>
                                        </p:tav>
                                      </p:tavLst>
                                    </p:anim>
                                    <p:anim calcmode="lin" valueType="num">
                                      <p:cBhvr additive="base">
                                        <p:cTn id="8" dur="500" fill="hold"/>
                                        <p:tgtEl>
                                          <p:spTgt spid="15462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6" presetClass="entr" presetSubtype="26"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a:extLst>
              <a:ext uri="{FF2B5EF4-FFF2-40B4-BE49-F238E27FC236}">
                <a16:creationId xmlns:a16="http://schemas.microsoft.com/office/drawing/2014/main" id="{8EB74747-4056-0549-94C5-2BAB7879AF0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84FDCFF-F859-3446-B6D7-3DAE6846CDF2}" type="slidenum">
              <a:rPr lang="ja-JP" altLang="en-US" sz="1800">
                <a:solidFill>
                  <a:srgbClr val="A50021"/>
                </a:solidFill>
                <a:ea typeface="MS PGothic" panose="020B0600070205080204" pitchFamily="34" charset="-128"/>
              </a:rPr>
              <a:pPr algn="r">
                <a:lnSpc>
                  <a:spcPct val="100000"/>
                </a:lnSpc>
                <a:spcBef>
                  <a:spcPct val="0"/>
                </a:spcBef>
                <a:buClrTx/>
                <a:buFontTx/>
                <a:buNone/>
              </a:pPr>
              <a:t>68</a:t>
            </a:fld>
            <a:endParaRPr lang="en-US" altLang="ja-JP" sz="1800">
              <a:solidFill>
                <a:srgbClr val="A50021"/>
              </a:solidFill>
              <a:ea typeface="MS PGothic" panose="020B0600070205080204" pitchFamily="34" charset="-128"/>
            </a:endParaRPr>
          </a:p>
        </p:txBody>
      </p:sp>
      <p:sp>
        <p:nvSpPr>
          <p:cNvPr id="74755" name="Rectangle 2">
            <a:extLst>
              <a:ext uri="{FF2B5EF4-FFF2-40B4-BE49-F238E27FC236}">
                <a16:creationId xmlns:a16="http://schemas.microsoft.com/office/drawing/2014/main" id="{677D9189-A4D0-6940-B445-10188BD5D2B6}"/>
              </a:ext>
            </a:extLst>
          </p:cNvPr>
          <p:cNvSpPr>
            <a:spLocks noChangeArrowheads="1"/>
          </p:cNvSpPr>
          <p:nvPr/>
        </p:nvSpPr>
        <p:spPr bwMode="auto">
          <a:xfrm>
            <a:off x="381000" y="928688"/>
            <a:ext cx="7239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startAt="3"/>
            </a:pPr>
            <a:r>
              <a:rPr kumimoji="1" lang="zh-CN" altLang="en-US" b="1">
                <a:latin typeface="Times New Roman" panose="02020603050405020304" pitchFamily="18" charset="0"/>
              </a:rPr>
              <a:t>求解</a:t>
            </a:r>
            <a:r>
              <a:rPr kumimoji="1" lang="en-US" altLang="zh-CN" b="1">
                <a:latin typeface="Times New Roman" panose="02020603050405020304" pitchFamily="18" charset="0"/>
              </a:rPr>
              <a:t>FSP</a:t>
            </a:r>
            <a:r>
              <a:rPr kumimoji="1" lang="zh-CN" altLang="en-US" b="1">
                <a:latin typeface="Times New Roman" panose="02020603050405020304" pitchFamily="18" charset="0"/>
              </a:rPr>
              <a:t>的遗传算法实例</a:t>
            </a:r>
            <a:r>
              <a:rPr kumimoji="1" lang="zh-CN" altLang="en-US" sz="2800">
                <a:latin typeface="Times New Roman" panose="02020603050405020304" pitchFamily="18" charset="0"/>
              </a:rPr>
              <a:t> </a:t>
            </a:r>
          </a:p>
        </p:txBody>
      </p:sp>
      <p:sp>
        <p:nvSpPr>
          <p:cNvPr id="21507" name="Rectangle 3">
            <a:extLst>
              <a:ext uri="{FF2B5EF4-FFF2-40B4-BE49-F238E27FC236}">
                <a16:creationId xmlns:a16="http://schemas.microsoft.com/office/drawing/2014/main" id="{B736B2DD-9CF4-214A-9D5D-A6F0D4251B0A}"/>
              </a:ext>
            </a:extLst>
          </p:cNvPr>
          <p:cNvSpPr>
            <a:spLocks noChangeArrowheads="1"/>
          </p:cNvSpPr>
          <p:nvPr/>
        </p:nvSpPr>
        <p:spPr bwMode="auto">
          <a:xfrm>
            <a:off x="304800" y="1644650"/>
            <a:ext cx="8588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b="1">
                <a:latin typeface="宋体" panose="02010600030101010101" pitchFamily="2" charset="-122"/>
              </a:rPr>
              <a:t>例</a:t>
            </a:r>
            <a:r>
              <a:rPr kumimoji="1" lang="en-US" altLang="zh-CN" sz="2800" b="1">
                <a:latin typeface="宋体" panose="02010600030101010101" pitchFamily="2" charset="-122"/>
              </a:rPr>
              <a:t>6.1  </a:t>
            </a:r>
            <a:r>
              <a:rPr kumimoji="1" lang="en-US" altLang="zh-CN" sz="2800">
                <a:latin typeface="Times New Roman" panose="02020603050405020304" pitchFamily="18" charset="0"/>
              </a:rPr>
              <a:t>Ho </a:t>
            </a:r>
            <a:r>
              <a:rPr kumimoji="1" lang="zh-CN" altLang="en-US" sz="2800">
                <a:latin typeface="Times New Roman" panose="02020603050405020304" pitchFamily="18" charset="0"/>
              </a:rPr>
              <a:t>和 </a:t>
            </a:r>
            <a:r>
              <a:rPr kumimoji="1" lang="en-US" altLang="zh-CN" sz="2800">
                <a:latin typeface="Times New Roman" panose="02020603050405020304" pitchFamily="18" charset="0"/>
              </a:rPr>
              <a:t>Chang(1991) </a:t>
            </a:r>
            <a:r>
              <a:rPr kumimoji="1" lang="zh-CN" altLang="en-US" sz="2800">
                <a:latin typeface="Times New Roman" panose="02020603050405020304" pitchFamily="18" charset="0"/>
              </a:rPr>
              <a:t>给出</a:t>
            </a:r>
            <a:r>
              <a:rPr kumimoji="1" lang="zh-CN" altLang="en-US" sz="2800">
                <a:latin typeface="宋体" panose="02010600030101010101" pitchFamily="2" charset="-122"/>
              </a:rPr>
              <a:t>的</a:t>
            </a:r>
            <a:r>
              <a:rPr kumimoji="1" lang="en-US" altLang="zh-CN" sz="2800">
                <a:latin typeface="Times New Roman" panose="02020603050405020304" pitchFamily="18" charset="0"/>
              </a:rPr>
              <a:t>5</a:t>
            </a:r>
            <a:r>
              <a:rPr kumimoji="1" lang="zh-CN" altLang="en-US" sz="2800">
                <a:latin typeface="宋体" panose="02010600030101010101" pitchFamily="2" charset="-122"/>
              </a:rPr>
              <a:t>个工件、</a:t>
            </a:r>
            <a:r>
              <a:rPr kumimoji="1" lang="en-US" altLang="zh-CN" sz="2800">
                <a:latin typeface="Times New Roman" panose="02020603050405020304" pitchFamily="18" charset="0"/>
              </a:rPr>
              <a:t>4</a:t>
            </a:r>
            <a:r>
              <a:rPr kumimoji="1" lang="zh-CN" altLang="en-US" sz="2800">
                <a:latin typeface="宋体" panose="02010600030101010101" pitchFamily="2" charset="-122"/>
              </a:rPr>
              <a:t>台机器问题。</a:t>
            </a:r>
            <a:r>
              <a:rPr kumimoji="1" lang="zh-CN" altLang="en-US" sz="2800">
                <a:latin typeface="Times New Roman" panose="02020603050405020304" pitchFamily="18" charset="0"/>
              </a:rPr>
              <a:t> </a:t>
            </a:r>
          </a:p>
        </p:txBody>
      </p:sp>
      <p:grpSp>
        <p:nvGrpSpPr>
          <p:cNvPr id="2" name="Group 112">
            <a:extLst>
              <a:ext uri="{FF2B5EF4-FFF2-40B4-BE49-F238E27FC236}">
                <a16:creationId xmlns:a16="http://schemas.microsoft.com/office/drawing/2014/main" id="{189DC8C7-D4A8-2D4C-A52A-A3F4DB228BCE}"/>
              </a:ext>
            </a:extLst>
          </p:cNvPr>
          <p:cNvGrpSpPr>
            <a:grpSpLocks/>
          </p:cNvGrpSpPr>
          <p:nvPr/>
        </p:nvGrpSpPr>
        <p:grpSpPr bwMode="auto">
          <a:xfrm>
            <a:off x="1828800" y="2362200"/>
            <a:ext cx="5562600" cy="3810000"/>
            <a:chOff x="1152" y="1488"/>
            <a:chExt cx="3504" cy="2400"/>
          </a:xfrm>
        </p:grpSpPr>
        <p:graphicFrame>
          <p:nvGraphicFramePr>
            <p:cNvPr id="74760" name="Object 0">
              <a:extLst>
                <a:ext uri="{FF2B5EF4-FFF2-40B4-BE49-F238E27FC236}">
                  <a16:creationId xmlns:a16="http://schemas.microsoft.com/office/drawing/2014/main" id="{CE2459CB-6849-8D48-A3FB-1BB784C72374}"/>
                </a:ext>
              </a:extLst>
            </p:cNvPr>
            <p:cNvGraphicFramePr>
              <a:graphicFrameLocks noChangeAspect="1"/>
            </p:cNvGraphicFramePr>
            <p:nvPr/>
          </p:nvGraphicFramePr>
          <p:xfrm>
            <a:off x="1680" y="1920"/>
            <a:ext cx="156" cy="240"/>
          </p:xfrm>
          <a:graphic>
            <a:graphicData uri="http://schemas.openxmlformats.org/presentationml/2006/ole">
              <mc:AlternateContent xmlns:mc="http://schemas.openxmlformats.org/markup-compatibility/2006">
                <mc:Choice xmlns:v="urn:schemas-microsoft-com:vml" Requires="v">
                  <p:oleObj spid="_x0000_s74916" r:id="rId3" imgW="2921000" imgH="4394200" progId="Equation.3">
                    <p:embed/>
                  </p:oleObj>
                </mc:Choice>
                <mc:Fallback>
                  <p:oleObj r:id="rId3" imgW="2921000" imgH="43942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0" y="1920"/>
                          <a:ext cx="15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1" name="Group 111">
              <a:extLst>
                <a:ext uri="{FF2B5EF4-FFF2-40B4-BE49-F238E27FC236}">
                  <a16:creationId xmlns:a16="http://schemas.microsoft.com/office/drawing/2014/main" id="{1948FFEC-7D70-9A47-8F99-836687C23A32}"/>
                </a:ext>
              </a:extLst>
            </p:cNvPr>
            <p:cNvGrpSpPr>
              <a:grpSpLocks/>
            </p:cNvGrpSpPr>
            <p:nvPr/>
          </p:nvGrpSpPr>
          <p:grpSpPr bwMode="auto">
            <a:xfrm>
              <a:off x="1152" y="1488"/>
              <a:ext cx="3504" cy="2400"/>
              <a:chOff x="1152" y="1488"/>
              <a:chExt cx="3504" cy="2400"/>
            </a:xfrm>
          </p:grpSpPr>
          <p:graphicFrame>
            <p:nvGraphicFramePr>
              <p:cNvPr id="74762" name="Object 1">
                <a:extLst>
                  <a:ext uri="{FF2B5EF4-FFF2-40B4-BE49-F238E27FC236}">
                    <a16:creationId xmlns:a16="http://schemas.microsoft.com/office/drawing/2014/main" id="{0F5B06A4-F3AD-664A-B52A-007F96F1F01B}"/>
                  </a:ext>
                </a:extLst>
              </p:cNvPr>
              <p:cNvGraphicFramePr>
                <a:graphicFrameLocks noChangeAspect="1"/>
              </p:cNvGraphicFramePr>
              <p:nvPr/>
            </p:nvGraphicFramePr>
            <p:xfrm>
              <a:off x="2112" y="1872"/>
              <a:ext cx="255" cy="336"/>
            </p:xfrm>
            <a:graphic>
              <a:graphicData uri="http://schemas.openxmlformats.org/presentationml/2006/ole">
                <mc:AlternateContent xmlns:mc="http://schemas.openxmlformats.org/markup-compatibility/2006">
                  <mc:Choice xmlns:v="urn:schemas-microsoft-com:vml" Requires="v">
                    <p:oleObj spid="_x0000_s74917" r:id="rId5" imgW="4102100" imgH="5562600" progId="Equation.3">
                      <p:embed/>
                    </p:oleObj>
                  </mc:Choice>
                  <mc:Fallback>
                    <p:oleObj r:id="rId5" imgW="4102100" imgH="55626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 y="1872"/>
                            <a:ext cx="255"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3" name="Object 2">
                <a:extLst>
                  <a:ext uri="{FF2B5EF4-FFF2-40B4-BE49-F238E27FC236}">
                    <a16:creationId xmlns:a16="http://schemas.microsoft.com/office/drawing/2014/main" id="{3C4135D0-C45B-BE4E-8F63-C49D44324350}"/>
                  </a:ext>
                </a:extLst>
              </p:cNvPr>
              <p:cNvGraphicFramePr>
                <a:graphicFrameLocks noChangeAspect="1"/>
              </p:cNvGraphicFramePr>
              <p:nvPr/>
            </p:nvGraphicFramePr>
            <p:xfrm>
              <a:off x="2832" y="1872"/>
              <a:ext cx="268" cy="336"/>
            </p:xfrm>
            <a:graphic>
              <a:graphicData uri="http://schemas.openxmlformats.org/presentationml/2006/ole">
                <mc:AlternateContent xmlns:mc="http://schemas.openxmlformats.org/markup-compatibility/2006">
                  <mc:Choice xmlns:v="urn:schemas-microsoft-com:vml" Requires="v">
                    <p:oleObj spid="_x0000_s74918" r:id="rId7" imgW="4394200" imgH="5562600" progId="Equation.3">
                      <p:embed/>
                    </p:oleObj>
                  </mc:Choice>
                  <mc:Fallback>
                    <p:oleObj r:id="rId7" imgW="4394200" imgH="55626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2" y="1872"/>
                            <a:ext cx="268"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4" name="Object 3">
                <a:extLst>
                  <a:ext uri="{FF2B5EF4-FFF2-40B4-BE49-F238E27FC236}">
                    <a16:creationId xmlns:a16="http://schemas.microsoft.com/office/drawing/2014/main" id="{3DE8E04A-AB5D-B840-A98C-DD32C9B31CE9}"/>
                  </a:ext>
                </a:extLst>
              </p:cNvPr>
              <p:cNvGraphicFramePr>
                <a:graphicFrameLocks noChangeAspect="1"/>
              </p:cNvGraphicFramePr>
              <p:nvPr/>
            </p:nvGraphicFramePr>
            <p:xfrm>
              <a:off x="3504" y="1872"/>
              <a:ext cx="269" cy="336"/>
            </p:xfrm>
            <a:graphic>
              <a:graphicData uri="http://schemas.openxmlformats.org/presentationml/2006/ole">
                <mc:AlternateContent xmlns:mc="http://schemas.openxmlformats.org/markup-compatibility/2006">
                  <mc:Choice xmlns:v="urn:schemas-microsoft-com:vml" Requires="v">
                    <p:oleObj spid="_x0000_s74919" r:id="rId9" imgW="4394200" imgH="5562600" progId="Equation.3">
                      <p:embed/>
                    </p:oleObj>
                  </mc:Choice>
                  <mc:Fallback>
                    <p:oleObj r:id="rId9" imgW="4394200" imgH="5562600" progId="Equation.3">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4" y="1872"/>
                            <a:ext cx="2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65" name="Object 4">
                <a:extLst>
                  <a:ext uri="{FF2B5EF4-FFF2-40B4-BE49-F238E27FC236}">
                    <a16:creationId xmlns:a16="http://schemas.microsoft.com/office/drawing/2014/main" id="{5C243827-97E1-434F-9446-4E39CE6D7B40}"/>
                  </a:ext>
                </a:extLst>
              </p:cNvPr>
              <p:cNvGraphicFramePr>
                <a:graphicFrameLocks noChangeAspect="1"/>
              </p:cNvGraphicFramePr>
              <p:nvPr/>
            </p:nvGraphicFramePr>
            <p:xfrm>
              <a:off x="4224" y="1872"/>
              <a:ext cx="269" cy="336"/>
            </p:xfrm>
            <a:graphic>
              <a:graphicData uri="http://schemas.openxmlformats.org/presentationml/2006/ole">
                <mc:AlternateContent xmlns:mc="http://schemas.openxmlformats.org/markup-compatibility/2006">
                  <mc:Choice xmlns:v="urn:schemas-microsoft-com:vml" Requires="v">
                    <p:oleObj spid="_x0000_s74920" r:id="rId11" imgW="4394200" imgH="5562600" progId="Equation.3">
                      <p:embed/>
                    </p:oleObj>
                  </mc:Choice>
                  <mc:Fallback>
                    <p:oleObj r:id="rId11" imgW="4394200" imgH="5562600" progId="Equation.3">
                      <p:embed/>
                      <p:pic>
                        <p:nvPicPr>
                          <p:cNvPr id="0" name="Object 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24" y="1872"/>
                            <a:ext cx="269"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4766" name="Group 110">
                <a:extLst>
                  <a:ext uri="{FF2B5EF4-FFF2-40B4-BE49-F238E27FC236}">
                    <a16:creationId xmlns:a16="http://schemas.microsoft.com/office/drawing/2014/main" id="{C69FA63A-C995-3E4C-B604-F90D876711E1}"/>
                  </a:ext>
                </a:extLst>
              </p:cNvPr>
              <p:cNvGrpSpPr>
                <a:grpSpLocks/>
              </p:cNvGrpSpPr>
              <p:nvPr/>
            </p:nvGrpSpPr>
            <p:grpSpPr bwMode="auto">
              <a:xfrm>
                <a:off x="1152" y="1488"/>
                <a:ext cx="3504" cy="2400"/>
                <a:chOff x="1200" y="1488"/>
                <a:chExt cx="3504" cy="2400"/>
              </a:xfrm>
            </p:grpSpPr>
            <p:grpSp>
              <p:nvGrpSpPr>
                <p:cNvPr id="74767" name="Group 101">
                  <a:extLst>
                    <a:ext uri="{FF2B5EF4-FFF2-40B4-BE49-F238E27FC236}">
                      <a16:creationId xmlns:a16="http://schemas.microsoft.com/office/drawing/2014/main" id="{3B397ED8-3149-AE4D-8714-9E33CAE83365}"/>
                    </a:ext>
                  </a:extLst>
                </p:cNvPr>
                <p:cNvGrpSpPr>
                  <a:grpSpLocks/>
                </p:cNvGrpSpPr>
                <p:nvPr/>
              </p:nvGrpSpPr>
              <p:grpSpPr bwMode="auto">
                <a:xfrm>
                  <a:off x="1200" y="1872"/>
                  <a:ext cx="3504" cy="2016"/>
                  <a:chOff x="-3" y="-3"/>
                  <a:chExt cx="2578" cy="2310"/>
                </a:xfrm>
              </p:grpSpPr>
              <p:grpSp>
                <p:nvGrpSpPr>
                  <p:cNvPr id="74769" name="Group 99">
                    <a:extLst>
                      <a:ext uri="{FF2B5EF4-FFF2-40B4-BE49-F238E27FC236}">
                        <a16:creationId xmlns:a16="http://schemas.microsoft.com/office/drawing/2014/main" id="{238051FC-2776-3549-B287-789796AF12ED}"/>
                      </a:ext>
                    </a:extLst>
                  </p:cNvPr>
                  <p:cNvGrpSpPr>
                    <a:grpSpLocks/>
                  </p:cNvGrpSpPr>
                  <p:nvPr/>
                </p:nvGrpSpPr>
                <p:grpSpPr bwMode="auto">
                  <a:xfrm>
                    <a:off x="0" y="0"/>
                    <a:ext cx="2572" cy="2304"/>
                    <a:chOff x="0" y="0"/>
                    <a:chExt cx="2572" cy="2304"/>
                  </a:xfrm>
                </p:grpSpPr>
                <p:grpSp>
                  <p:nvGrpSpPr>
                    <p:cNvPr id="74771" name="Group 40">
                      <a:extLst>
                        <a:ext uri="{FF2B5EF4-FFF2-40B4-BE49-F238E27FC236}">
                          <a16:creationId xmlns:a16="http://schemas.microsoft.com/office/drawing/2014/main" id="{9A41C387-6EE2-8B41-B8B0-3D6CD1BEA9DC}"/>
                        </a:ext>
                      </a:extLst>
                    </p:cNvPr>
                    <p:cNvGrpSpPr>
                      <a:grpSpLocks/>
                    </p:cNvGrpSpPr>
                    <p:nvPr/>
                  </p:nvGrpSpPr>
                  <p:grpSpPr bwMode="auto">
                    <a:xfrm>
                      <a:off x="0" y="0"/>
                      <a:ext cx="478" cy="384"/>
                      <a:chOff x="0" y="0"/>
                      <a:chExt cx="478" cy="384"/>
                    </a:xfrm>
                  </p:grpSpPr>
                  <p:sp>
                    <p:nvSpPr>
                      <p:cNvPr id="74859" name="Rectangle 9">
                        <a:extLst>
                          <a:ext uri="{FF2B5EF4-FFF2-40B4-BE49-F238E27FC236}">
                            <a16:creationId xmlns:a16="http://schemas.microsoft.com/office/drawing/2014/main" id="{F4829D7D-D7B8-7347-8A13-499E2E250FB4}"/>
                          </a:ext>
                        </a:extLst>
                      </p:cNvPr>
                      <p:cNvSpPr>
                        <a:spLocks noChangeArrowheads="1"/>
                      </p:cNvSpPr>
                      <p:nvPr/>
                    </p:nvSpPr>
                    <p:spPr bwMode="auto">
                      <a:xfrm>
                        <a:off x="43" y="0"/>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400">
                            <a:latin typeface="Times New Roman" panose="02020603050405020304" pitchFamily="18" charset="0"/>
                          </a:rPr>
                          <a:t>工件</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60" name="Rectangle 39">
                        <a:extLst>
                          <a:ext uri="{FF2B5EF4-FFF2-40B4-BE49-F238E27FC236}">
                            <a16:creationId xmlns:a16="http://schemas.microsoft.com/office/drawing/2014/main" id="{3AEB33B7-3AA6-AA4A-88F0-535631D2A724}"/>
                          </a:ext>
                        </a:extLst>
                      </p:cNvPr>
                      <p:cNvSpPr>
                        <a:spLocks noChangeArrowheads="1"/>
                      </p:cNvSpPr>
                      <p:nvPr/>
                    </p:nvSpPr>
                    <p:spPr bwMode="auto">
                      <a:xfrm>
                        <a:off x="0" y="0"/>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2" name="Group 42">
                      <a:extLst>
                        <a:ext uri="{FF2B5EF4-FFF2-40B4-BE49-F238E27FC236}">
                          <a16:creationId xmlns:a16="http://schemas.microsoft.com/office/drawing/2014/main" id="{000AC529-9CBE-C848-881B-3772400DF26B}"/>
                        </a:ext>
                      </a:extLst>
                    </p:cNvPr>
                    <p:cNvGrpSpPr>
                      <a:grpSpLocks/>
                    </p:cNvGrpSpPr>
                    <p:nvPr/>
                  </p:nvGrpSpPr>
                  <p:grpSpPr bwMode="auto">
                    <a:xfrm>
                      <a:off x="478" y="0"/>
                      <a:ext cx="540" cy="384"/>
                      <a:chOff x="478" y="0"/>
                      <a:chExt cx="540" cy="384"/>
                    </a:xfrm>
                  </p:grpSpPr>
                  <p:sp>
                    <p:nvSpPr>
                      <p:cNvPr id="74857" name="Rectangle 10">
                        <a:extLst>
                          <a:ext uri="{FF2B5EF4-FFF2-40B4-BE49-F238E27FC236}">
                            <a16:creationId xmlns:a16="http://schemas.microsoft.com/office/drawing/2014/main" id="{07B32638-CF95-014D-83CD-A58071BD18A5}"/>
                          </a:ext>
                        </a:extLst>
                      </p:cNvPr>
                      <p:cNvSpPr>
                        <a:spLocks noChangeArrowheads="1" noTextEdit="1"/>
                      </p:cNvSpPr>
                      <p:nvPr/>
                    </p:nvSpPr>
                    <p:spPr bwMode="auto">
                      <a:xfrm>
                        <a:off x="521" y="0"/>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8" name="Rectangle 41">
                        <a:extLst>
                          <a:ext uri="{FF2B5EF4-FFF2-40B4-BE49-F238E27FC236}">
                            <a16:creationId xmlns:a16="http://schemas.microsoft.com/office/drawing/2014/main" id="{9F85061A-25D0-7845-86AD-1280996A63C5}"/>
                          </a:ext>
                        </a:extLst>
                      </p:cNvPr>
                      <p:cNvSpPr>
                        <a:spLocks noChangeArrowheads="1"/>
                      </p:cNvSpPr>
                      <p:nvPr/>
                    </p:nvSpPr>
                    <p:spPr bwMode="auto">
                      <a:xfrm>
                        <a:off x="478" y="0"/>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3" name="Group 44">
                      <a:extLst>
                        <a:ext uri="{FF2B5EF4-FFF2-40B4-BE49-F238E27FC236}">
                          <a16:creationId xmlns:a16="http://schemas.microsoft.com/office/drawing/2014/main" id="{595C804F-F0AB-A34A-B81D-5D8C50E64804}"/>
                        </a:ext>
                      </a:extLst>
                    </p:cNvPr>
                    <p:cNvGrpSpPr>
                      <a:grpSpLocks/>
                    </p:cNvGrpSpPr>
                    <p:nvPr/>
                  </p:nvGrpSpPr>
                  <p:grpSpPr bwMode="auto">
                    <a:xfrm>
                      <a:off x="1018" y="0"/>
                      <a:ext cx="518" cy="384"/>
                      <a:chOff x="1018" y="0"/>
                      <a:chExt cx="518" cy="384"/>
                    </a:xfrm>
                  </p:grpSpPr>
                  <p:sp>
                    <p:nvSpPr>
                      <p:cNvPr id="74855" name="Rectangle 11">
                        <a:extLst>
                          <a:ext uri="{FF2B5EF4-FFF2-40B4-BE49-F238E27FC236}">
                            <a16:creationId xmlns:a16="http://schemas.microsoft.com/office/drawing/2014/main" id="{783105D8-F817-4848-9B4C-8B69A8CFBDC3}"/>
                          </a:ext>
                        </a:extLst>
                      </p:cNvPr>
                      <p:cNvSpPr>
                        <a:spLocks noChangeArrowheads="1" noTextEdit="1"/>
                      </p:cNvSpPr>
                      <p:nvPr/>
                    </p:nvSpPr>
                    <p:spPr bwMode="auto">
                      <a:xfrm>
                        <a:off x="1061"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6" name="Rectangle 43">
                        <a:extLst>
                          <a:ext uri="{FF2B5EF4-FFF2-40B4-BE49-F238E27FC236}">
                            <a16:creationId xmlns:a16="http://schemas.microsoft.com/office/drawing/2014/main" id="{CBA03263-B4EC-BD42-B55E-BBE404EF8701}"/>
                          </a:ext>
                        </a:extLst>
                      </p:cNvPr>
                      <p:cNvSpPr>
                        <a:spLocks noChangeArrowheads="1"/>
                      </p:cNvSpPr>
                      <p:nvPr/>
                    </p:nvSpPr>
                    <p:spPr bwMode="auto">
                      <a:xfrm>
                        <a:off x="1018"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4" name="Group 46">
                      <a:extLst>
                        <a:ext uri="{FF2B5EF4-FFF2-40B4-BE49-F238E27FC236}">
                          <a16:creationId xmlns:a16="http://schemas.microsoft.com/office/drawing/2014/main" id="{7FD5AED8-EADB-F741-BFAC-42CD186D4F65}"/>
                        </a:ext>
                      </a:extLst>
                    </p:cNvPr>
                    <p:cNvGrpSpPr>
                      <a:grpSpLocks/>
                    </p:cNvGrpSpPr>
                    <p:nvPr/>
                  </p:nvGrpSpPr>
                  <p:grpSpPr bwMode="auto">
                    <a:xfrm>
                      <a:off x="1536" y="0"/>
                      <a:ext cx="518" cy="384"/>
                      <a:chOff x="1536" y="0"/>
                      <a:chExt cx="518" cy="384"/>
                    </a:xfrm>
                  </p:grpSpPr>
                  <p:sp>
                    <p:nvSpPr>
                      <p:cNvPr id="74853" name="Rectangle 12">
                        <a:extLst>
                          <a:ext uri="{FF2B5EF4-FFF2-40B4-BE49-F238E27FC236}">
                            <a16:creationId xmlns:a16="http://schemas.microsoft.com/office/drawing/2014/main" id="{ED2E7BF8-A1CF-1F4F-ABEF-8980E01FFBA8}"/>
                          </a:ext>
                        </a:extLst>
                      </p:cNvPr>
                      <p:cNvSpPr>
                        <a:spLocks noChangeArrowheads="1" noTextEdit="1"/>
                      </p:cNvSpPr>
                      <p:nvPr/>
                    </p:nvSpPr>
                    <p:spPr bwMode="auto">
                      <a:xfrm>
                        <a:off x="1579"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4" name="Rectangle 45">
                        <a:extLst>
                          <a:ext uri="{FF2B5EF4-FFF2-40B4-BE49-F238E27FC236}">
                            <a16:creationId xmlns:a16="http://schemas.microsoft.com/office/drawing/2014/main" id="{7C21045E-7775-564E-8D38-E4F18B422919}"/>
                          </a:ext>
                        </a:extLst>
                      </p:cNvPr>
                      <p:cNvSpPr>
                        <a:spLocks noChangeArrowheads="1"/>
                      </p:cNvSpPr>
                      <p:nvPr/>
                    </p:nvSpPr>
                    <p:spPr bwMode="auto">
                      <a:xfrm>
                        <a:off x="1536"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5" name="Group 48">
                      <a:extLst>
                        <a:ext uri="{FF2B5EF4-FFF2-40B4-BE49-F238E27FC236}">
                          <a16:creationId xmlns:a16="http://schemas.microsoft.com/office/drawing/2014/main" id="{BD3146CF-5B1E-044B-84F5-7E5437A22C32}"/>
                        </a:ext>
                      </a:extLst>
                    </p:cNvPr>
                    <p:cNvGrpSpPr>
                      <a:grpSpLocks/>
                    </p:cNvGrpSpPr>
                    <p:nvPr/>
                  </p:nvGrpSpPr>
                  <p:grpSpPr bwMode="auto">
                    <a:xfrm>
                      <a:off x="2054" y="0"/>
                      <a:ext cx="518" cy="384"/>
                      <a:chOff x="2054" y="0"/>
                      <a:chExt cx="518" cy="384"/>
                    </a:xfrm>
                  </p:grpSpPr>
                  <p:sp>
                    <p:nvSpPr>
                      <p:cNvPr id="74851" name="Rectangle 13">
                        <a:extLst>
                          <a:ext uri="{FF2B5EF4-FFF2-40B4-BE49-F238E27FC236}">
                            <a16:creationId xmlns:a16="http://schemas.microsoft.com/office/drawing/2014/main" id="{8C84C6C8-A5D9-5F4F-9597-1B45477BC3F0}"/>
                          </a:ext>
                        </a:extLst>
                      </p:cNvPr>
                      <p:cNvSpPr>
                        <a:spLocks noChangeArrowheads="1" noTextEdit="1"/>
                      </p:cNvSpPr>
                      <p:nvPr/>
                    </p:nvSpPr>
                    <p:spPr bwMode="auto">
                      <a:xfrm>
                        <a:off x="2097" y="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p>
                    </p:txBody>
                  </p:sp>
                  <p:sp>
                    <p:nvSpPr>
                      <p:cNvPr id="74852" name="Rectangle 47">
                        <a:extLst>
                          <a:ext uri="{FF2B5EF4-FFF2-40B4-BE49-F238E27FC236}">
                            <a16:creationId xmlns:a16="http://schemas.microsoft.com/office/drawing/2014/main" id="{DC17C5C6-673B-3240-8A73-7E51DA68766A}"/>
                          </a:ext>
                        </a:extLst>
                      </p:cNvPr>
                      <p:cNvSpPr>
                        <a:spLocks noChangeArrowheads="1"/>
                      </p:cNvSpPr>
                      <p:nvPr/>
                    </p:nvSpPr>
                    <p:spPr bwMode="auto">
                      <a:xfrm>
                        <a:off x="2054" y="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6" name="Group 50">
                      <a:extLst>
                        <a:ext uri="{FF2B5EF4-FFF2-40B4-BE49-F238E27FC236}">
                          <a16:creationId xmlns:a16="http://schemas.microsoft.com/office/drawing/2014/main" id="{2128122C-22FC-6F4F-9AB1-AE22178303CF}"/>
                        </a:ext>
                      </a:extLst>
                    </p:cNvPr>
                    <p:cNvGrpSpPr>
                      <a:grpSpLocks/>
                    </p:cNvGrpSpPr>
                    <p:nvPr/>
                  </p:nvGrpSpPr>
                  <p:grpSpPr bwMode="auto">
                    <a:xfrm>
                      <a:off x="0" y="384"/>
                      <a:ext cx="478" cy="384"/>
                      <a:chOff x="0" y="384"/>
                      <a:chExt cx="478" cy="384"/>
                    </a:xfrm>
                  </p:grpSpPr>
                  <p:sp>
                    <p:nvSpPr>
                      <p:cNvPr id="74849" name="Rectangle 14">
                        <a:extLst>
                          <a:ext uri="{FF2B5EF4-FFF2-40B4-BE49-F238E27FC236}">
                            <a16:creationId xmlns:a16="http://schemas.microsoft.com/office/drawing/2014/main" id="{FAC34A97-8399-A54F-90AB-308DDD82E0A5}"/>
                          </a:ext>
                        </a:extLst>
                      </p:cNvPr>
                      <p:cNvSpPr>
                        <a:spLocks noChangeArrowheads="1"/>
                      </p:cNvSpPr>
                      <p:nvPr/>
                    </p:nvSpPr>
                    <p:spPr bwMode="auto">
                      <a:xfrm>
                        <a:off x="43" y="384"/>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50" name="Rectangle 49">
                        <a:extLst>
                          <a:ext uri="{FF2B5EF4-FFF2-40B4-BE49-F238E27FC236}">
                            <a16:creationId xmlns:a16="http://schemas.microsoft.com/office/drawing/2014/main" id="{DBCFFD22-6DB9-0C48-9953-F54303BC488F}"/>
                          </a:ext>
                        </a:extLst>
                      </p:cNvPr>
                      <p:cNvSpPr>
                        <a:spLocks noChangeArrowheads="1"/>
                      </p:cNvSpPr>
                      <p:nvPr/>
                    </p:nvSpPr>
                    <p:spPr bwMode="auto">
                      <a:xfrm>
                        <a:off x="0" y="384"/>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7" name="Group 52">
                      <a:extLst>
                        <a:ext uri="{FF2B5EF4-FFF2-40B4-BE49-F238E27FC236}">
                          <a16:creationId xmlns:a16="http://schemas.microsoft.com/office/drawing/2014/main" id="{FF8FE353-52F8-C542-93E3-78D4E62160D6}"/>
                        </a:ext>
                      </a:extLst>
                    </p:cNvPr>
                    <p:cNvGrpSpPr>
                      <a:grpSpLocks/>
                    </p:cNvGrpSpPr>
                    <p:nvPr/>
                  </p:nvGrpSpPr>
                  <p:grpSpPr bwMode="auto">
                    <a:xfrm>
                      <a:off x="478" y="384"/>
                      <a:ext cx="540" cy="384"/>
                      <a:chOff x="478" y="384"/>
                      <a:chExt cx="540" cy="384"/>
                    </a:xfrm>
                  </p:grpSpPr>
                  <p:sp>
                    <p:nvSpPr>
                      <p:cNvPr id="74847" name="Rectangle 15">
                        <a:extLst>
                          <a:ext uri="{FF2B5EF4-FFF2-40B4-BE49-F238E27FC236}">
                            <a16:creationId xmlns:a16="http://schemas.microsoft.com/office/drawing/2014/main" id="{70C851E0-DE90-574F-ABB1-E7373771D75F}"/>
                          </a:ext>
                        </a:extLst>
                      </p:cNvPr>
                      <p:cNvSpPr>
                        <a:spLocks noChangeArrowheads="1"/>
                      </p:cNvSpPr>
                      <p:nvPr/>
                    </p:nvSpPr>
                    <p:spPr bwMode="auto">
                      <a:xfrm>
                        <a:off x="521" y="384"/>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28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8" name="Rectangle 51">
                        <a:extLst>
                          <a:ext uri="{FF2B5EF4-FFF2-40B4-BE49-F238E27FC236}">
                            <a16:creationId xmlns:a16="http://schemas.microsoft.com/office/drawing/2014/main" id="{01031EA9-BD26-B341-AFB8-A844F8AF149D}"/>
                          </a:ext>
                        </a:extLst>
                      </p:cNvPr>
                      <p:cNvSpPr>
                        <a:spLocks noChangeArrowheads="1"/>
                      </p:cNvSpPr>
                      <p:nvPr/>
                    </p:nvSpPr>
                    <p:spPr bwMode="auto">
                      <a:xfrm>
                        <a:off x="478" y="384"/>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8" name="Group 54">
                      <a:extLst>
                        <a:ext uri="{FF2B5EF4-FFF2-40B4-BE49-F238E27FC236}">
                          <a16:creationId xmlns:a16="http://schemas.microsoft.com/office/drawing/2014/main" id="{B3735E1A-B9E1-BB46-9F0F-C1CE2D806D2F}"/>
                        </a:ext>
                      </a:extLst>
                    </p:cNvPr>
                    <p:cNvGrpSpPr>
                      <a:grpSpLocks/>
                    </p:cNvGrpSpPr>
                    <p:nvPr/>
                  </p:nvGrpSpPr>
                  <p:grpSpPr bwMode="auto">
                    <a:xfrm>
                      <a:off x="1018" y="384"/>
                      <a:ext cx="518" cy="384"/>
                      <a:chOff x="1018" y="384"/>
                      <a:chExt cx="518" cy="384"/>
                    </a:xfrm>
                  </p:grpSpPr>
                  <p:sp>
                    <p:nvSpPr>
                      <p:cNvPr id="74845" name="Rectangle 16">
                        <a:extLst>
                          <a:ext uri="{FF2B5EF4-FFF2-40B4-BE49-F238E27FC236}">
                            <a16:creationId xmlns:a16="http://schemas.microsoft.com/office/drawing/2014/main" id="{EDD211F8-99C4-304B-BF67-ECD599DA541F}"/>
                          </a:ext>
                        </a:extLst>
                      </p:cNvPr>
                      <p:cNvSpPr>
                        <a:spLocks noChangeArrowheads="1"/>
                      </p:cNvSpPr>
                      <p:nvPr/>
                    </p:nvSpPr>
                    <p:spPr bwMode="auto">
                      <a:xfrm>
                        <a:off x="1061"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41</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6" name="Rectangle 53">
                        <a:extLst>
                          <a:ext uri="{FF2B5EF4-FFF2-40B4-BE49-F238E27FC236}">
                            <a16:creationId xmlns:a16="http://schemas.microsoft.com/office/drawing/2014/main" id="{A3055625-7250-DC40-B4F9-13666B87AF12}"/>
                          </a:ext>
                        </a:extLst>
                      </p:cNvPr>
                      <p:cNvSpPr>
                        <a:spLocks noChangeArrowheads="1"/>
                      </p:cNvSpPr>
                      <p:nvPr/>
                    </p:nvSpPr>
                    <p:spPr bwMode="auto">
                      <a:xfrm>
                        <a:off x="1018"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79" name="Group 56">
                      <a:extLst>
                        <a:ext uri="{FF2B5EF4-FFF2-40B4-BE49-F238E27FC236}">
                          <a16:creationId xmlns:a16="http://schemas.microsoft.com/office/drawing/2014/main" id="{5A090BF2-B095-714B-8899-B5A59470A9C6}"/>
                        </a:ext>
                      </a:extLst>
                    </p:cNvPr>
                    <p:cNvGrpSpPr>
                      <a:grpSpLocks/>
                    </p:cNvGrpSpPr>
                    <p:nvPr/>
                  </p:nvGrpSpPr>
                  <p:grpSpPr bwMode="auto">
                    <a:xfrm>
                      <a:off x="1536" y="384"/>
                      <a:ext cx="518" cy="384"/>
                      <a:chOff x="1536" y="384"/>
                      <a:chExt cx="518" cy="384"/>
                    </a:xfrm>
                  </p:grpSpPr>
                  <p:sp>
                    <p:nvSpPr>
                      <p:cNvPr id="74843" name="Rectangle 17">
                        <a:extLst>
                          <a:ext uri="{FF2B5EF4-FFF2-40B4-BE49-F238E27FC236}">
                            <a16:creationId xmlns:a16="http://schemas.microsoft.com/office/drawing/2014/main" id="{6A0A1681-E069-854D-9D66-9AEFA5B7EFAF}"/>
                          </a:ext>
                        </a:extLst>
                      </p:cNvPr>
                      <p:cNvSpPr>
                        <a:spLocks noChangeArrowheads="1"/>
                      </p:cNvSpPr>
                      <p:nvPr/>
                    </p:nvSpPr>
                    <p:spPr bwMode="auto">
                      <a:xfrm>
                        <a:off x="1579"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44" name="Rectangle 55">
                        <a:extLst>
                          <a:ext uri="{FF2B5EF4-FFF2-40B4-BE49-F238E27FC236}">
                            <a16:creationId xmlns:a16="http://schemas.microsoft.com/office/drawing/2014/main" id="{63E34CA2-D14D-6D43-99EC-B0CF788FEE73}"/>
                          </a:ext>
                        </a:extLst>
                      </p:cNvPr>
                      <p:cNvSpPr>
                        <a:spLocks noChangeArrowheads="1"/>
                      </p:cNvSpPr>
                      <p:nvPr/>
                    </p:nvSpPr>
                    <p:spPr bwMode="auto">
                      <a:xfrm>
                        <a:off x="1536"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0" name="Group 58">
                      <a:extLst>
                        <a:ext uri="{FF2B5EF4-FFF2-40B4-BE49-F238E27FC236}">
                          <a16:creationId xmlns:a16="http://schemas.microsoft.com/office/drawing/2014/main" id="{A7187675-EBD3-A244-A58B-4A7A6C582CBC}"/>
                        </a:ext>
                      </a:extLst>
                    </p:cNvPr>
                    <p:cNvGrpSpPr>
                      <a:grpSpLocks/>
                    </p:cNvGrpSpPr>
                    <p:nvPr/>
                  </p:nvGrpSpPr>
                  <p:grpSpPr bwMode="auto">
                    <a:xfrm>
                      <a:off x="2054" y="384"/>
                      <a:ext cx="518" cy="384"/>
                      <a:chOff x="2054" y="384"/>
                      <a:chExt cx="518" cy="384"/>
                    </a:xfrm>
                  </p:grpSpPr>
                  <p:sp>
                    <p:nvSpPr>
                      <p:cNvPr id="74841" name="Rectangle 18">
                        <a:extLst>
                          <a:ext uri="{FF2B5EF4-FFF2-40B4-BE49-F238E27FC236}">
                            <a16:creationId xmlns:a16="http://schemas.microsoft.com/office/drawing/2014/main" id="{D5F7349F-3ACA-2D43-9B3E-B627DCD67002}"/>
                          </a:ext>
                        </a:extLst>
                      </p:cNvPr>
                      <p:cNvSpPr>
                        <a:spLocks noChangeArrowheads="1"/>
                      </p:cNvSpPr>
                      <p:nvPr/>
                    </p:nvSpPr>
                    <p:spPr bwMode="auto">
                      <a:xfrm>
                        <a:off x="2097" y="384"/>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30</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42" name="Rectangle 57">
                        <a:extLst>
                          <a:ext uri="{FF2B5EF4-FFF2-40B4-BE49-F238E27FC236}">
                            <a16:creationId xmlns:a16="http://schemas.microsoft.com/office/drawing/2014/main" id="{7EB744ED-0F3C-4348-A27B-2C24E4A4D9FB}"/>
                          </a:ext>
                        </a:extLst>
                      </p:cNvPr>
                      <p:cNvSpPr>
                        <a:spLocks noChangeArrowheads="1"/>
                      </p:cNvSpPr>
                      <p:nvPr/>
                    </p:nvSpPr>
                    <p:spPr bwMode="auto">
                      <a:xfrm>
                        <a:off x="2054" y="384"/>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1" name="Group 60">
                      <a:extLst>
                        <a:ext uri="{FF2B5EF4-FFF2-40B4-BE49-F238E27FC236}">
                          <a16:creationId xmlns:a16="http://schemas.microsoft.com/office/drawing/2014/main" id="{8EAE0DBA-6482-F64B-B4D2-6DCCEB84F545}"/>
                        </a:ext>
                      </a:extLst>
                    </p:cNvPr>
                    <p:cNvGrpSpPr>
                      <a:grpSpLocks/>
                    </p:cNvGrpSpPr>
                    <p:nvPr/>
                  </p:nvGrpSpPr>
                  <p:grpSpPr bwMode="auto">
                    <a:xfrm>
                      <a:off x="0" y="768"/>
                      <a:ext cx="478" cy="384"/>
                      <a:chOff x="0" y="768"/>
                      <a:chExt cx="478" cy="384"/>
                    </a:xfrm>
                  </p:grpSpPr>
                  <p:sp>
                    <p:nvSpPr>
                      <p:cNvPr id="74839" name="Rectangle 19">
                        <a:extLst>
                          <a:ext uri="{FF2B5EF4-FFF2-40B4-BE49-F238E27FC236}">
                            <a16:creationId xmlns:a16="http://schemas.microsoft.com/office/drawing/2014/main" id="{528CE58B-8D3C-EA48-8B07-7EB533E2904A}"/>
                          </a:ext>
                        </a:extLst>
                      </p:cNvPr>
                      <p:cNvSpPr>
                        <a:spLocks noChangeArrowheads="1"/>
                      </p:cNvSpPr>
                      <p:nvPr/>
                    </p:nvSpPr>
                    <p:spPr bwMode="auto">
                      <a:xfrm>
                        <a:off x="43" y="768"/>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a:t>
                        </a:r>
                      </a:p>
                      <a:p>
                        <a:pPr algn="ctr">
                          <a:lnSpc>
                            <a:spcPct val="100000"/>
                          </a:lnSpc>
                          <a:spcBef>
                            <a:spcPct val="0"/>
                          </a:spcBef>
                          <a:buClrTx/>
                          <a:buFontTx/>
                          <a:buNone/>
                        </a:pPr>
                        <a:endParaRPr kumimoji="1" lang="en-US" altLang="zh-CN" sz="2800">
                          <a:latin typeface="Times New Roman" panose="02020603050405020304" pitchFamily="18" charset="0"/>
                        </a:endParaRPr>
                      </a:p>
                    </p:txBody>
                  </p:sp>
                  <p:sp>
                    <p:nvSpPr>
                      <p:cNvPr id="74840" name="Rectangle 59">
                        <a:extLst>
                          <a:ext uri="{FF2B5EF4-FFF2-40B4-BE49-F238E27FC236}">
                            <a16:creationId xmlns:a16="http://schemas.microsoft.com/office/drawing/2014/main" id="{624813D9-9778-9C4E-9F4D-EFA61E43EE1C}"/>
                          </a:ext>
                        </a:extLst>
                      </p:cNvPr>
                      <p:cNvSpPr>
                        <a:spLocks noChangeArrowheads="1"/>
                      </p:cNvSpPr>
                      <p:nvPr/>
                    </p:nvSpPr>
                    <p:spPr bwMode="auto">
                      <a:xfrm>
                        <a:off x="0" y="768"/>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2" name="Group 62">
                      <a:extLst>
                        <a:ext uri="{FF2B5EF4-FFF2-40B4-BE49-F238E27FC236}">
                          <a16:creationId xmlns:a16="http://schemas.microsoft.com/office/drawing/2014/main" id="{E5F221E0-6224-B64E-A4EF-483DB99D1CE4}"/>
                        </a:ext>
                      </a:extLst>
                    </p:cNvPr>
                    <p:cNvGrpSpPr>
                      <a:grpSpLocks/>
                    </p:cNvGrpSpPr>
                    <p:nvPr/>
                  </p:nvGrpSpPr>
                  <p:grpSpPr bwMode="auto">
                    <a:xfrm>
                      <a:off x="478" y="768"/>
                      <a:ext cx="540" cy="384"/>
                      <a:chOff x="478" y="768"/>
                      <a:chExt cx="540" cy="384"/>
                    </a:xfrm>
                  </p:grpSpPr>
                  <p:sp>
                    <p:nvSpPr>
                      <p:cNvPr id="74837" name="Rectangle 20">
                        <a:extLst>
                          <a:ext uri="{FF2B5EF4-FFF2-40B4-BE49-F238E27FC236}">
                            <a16:creationId xmlns:a16="http://schemas.microsoft.com/office/drawing/2014/main" id="{7703D72C-3F1D-064F-85C1-B9374FADF33B}"/>
                          </a:ext>
                        </a:extLst>
                      </p:cNvPr>
                      <p:cNvSpPr>
                        <a:spLocks noChangeArrowheads="1"/>
                      </p:cNvSpPr>
                      <p:nvPr/>
                    </p:nvSpPr>
                    <p:spPr bwMode="auto">
                      <a:xfrm>
                        <a:off x="521" y="768"/>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19</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8" name="Rectangle 61">
                        <a:extLst>
                          <a:ext uri="{FF2B5EF4-FFF2-40B4-BE49-F238E27FC236}">
                            <a16:creationId xmlns:a16="http://schemas.microsoft.com/office/drawing/2014/main" id="{5C853F17-C018-5642-AAFB-2C653C906A10}"/>
                          </a:ext>
                        </a:extLst>
                      </p:cNvPr>
                      <p:cNvSpPr>
                        <a:spLocks noChangeArrowheads="1"/>
                      </p:cNvSpPr>
                      <p:nvPr/>
                    </p:nvSpPr>
                    <p:spPr bwMode="auto">
                      <a:xfrm>
                        <a:off x="478" y="768"/>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3" name="Group 64">
                      <a:extLst>
                        <a:ext uri="{FF2B5EF4-FFF2-40B4-BE49-F238E27FC236}">
                          <a16:creationId xmlns:a16="http://schemas.microsoft.com/office/drawing/2014/main" id="{C277F87C-159B-5B4B-90A5-DFA61E5017DF}"/>
                        </a:ext>
                      </a:extLst>
                    </p:cNvPr>
                    <p:cNvGrpSpPr>
                      <a:grpSpLocks/>
                    </p:cNvGrpSpPr>
                    <p:nvPr/>
                  </p:nvGrpSpPr>
                  <p:grpSpPr bwMode="auto">
                    <a:xfrm>
                      <a:off x="1018" y="768"/>
                      <a:ext cx="518" cy="384"/>
                      <a:chOff x="1018" y="768"/>
                      <a:chExt cx="518" cy="384"/>
                    </a:xfrm>
                  </p:grpSpPr>
                  <p:sp>
                    <p:nvSpPr>
                      <p:cNvPr id="74835" name="Rectangle 21">
                        <a:extLst>
                          <a:ext uri="{FF2B5EF4-FFF2-40B4-BE49-F238E27FC236}">
                            <a16:creationId xmlns:a16="http://schemas.microsoft.com/office/drawing/2014/main" id="{5C9E0815-8DAC-FF46-9456-09D944CDEF34}"/>
                          </a:ext>
                        </a:extLst>
                      </p:cNvPr>
                      <p:cNvSpPr>
                        <a:spLocks noChangeArrowheads="1"/>
                      </p:cNvSpPr>
                      <p:nvPr/>
                    </p:nvSpPr>
                    <p:spPr bwMode="auto">
                      <a:xfrm>
                        <a:off x="1061"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6" name="Rectangle 63">
                        <a:extLst>
                          <a:ext uri="{FF2B5EF4-FFF2-40B4-BE49-F238E27FC236}">
                            <a16:creationId xmlns:a16="http://schemas.microsoft.com/office/drawing/2014/main" id="{5DFE6F5F-9C40-684E-A4C5-BB2DEFFA77DF}"/>
                          </a:ext>
                        </a:extLst>
                      </p:cNvPr>
                      <p:cNvSpPr>
                        <a:spLocks noChangeArrowheads="1"/>
                      </p:cNvSpPr>
                      <p:nvPr/>
                    </p:nvSpPr>
                    <p:spPr bwMode="auto">
                      <a:xfrm>
                        <a:off x="1018"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4" name="Group 66">
                      <a:extLst>
                        <a:ext uri="{FF2B5EF4-FFF2-40B4-BE49-F238E27FC236}">
                          <a16:creationId xmlns:a16="http://schemas.microsoft.com/office/drawing/2014/main" id="{24105481-DC4E-6044-A1CD-B86A580A7E22}"/>
                        </a:ext>
                      </a:extLst>
                    </p:cNvPr>
                    <p:cNvGrpSpPr>
                      <a:grpSpLocks/>
                    </p:cNvGrpSpPr>
                    <p:nvPr/>
                  </p:nvGrpSpPr>
                  <p:grpSpPr bwMode="auto">
                    <a:xfrm>
                      <a:off x="1536" y="768"/>
                      <a:ext cx="518" cy="384"/>
                      <a:chOff x="1536" y="768"/>
                      <a:chExt cx="518" cy="384"/>
                    </a:xfrm>
                  </p:grpSpPr>
                  <p:sp>
                    <p:nvSpPr>
                      <p:cNvPr id="74833" name="Rectangle 22">
                        <a:extLst>
                          <a:ext uri="{FF2B5EF4-FFF2-40B4-BE49-F238E27FC236}">
                            <a16:creationId xmlns:a16="http://schemas.microsoft.com/office/drawing/2014/main" id="{14132520-78E4-EB41-BF38-24138D762F56}"/>
                          </a:ext>
                        </a:extLst>
                      </p:cNvPr>
                      <p:cNvSpPr>
                        <a:spLocks noChangeArrowheads="1"/>
                      </p:cNvSpPr>
                      <p:nvPr/>
                    </p:nvSpPr>
                    <p:spPr bwMode="auto">
                      <a:xfrm>
                        <a:off x="1579"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4" name="Rectangle 65">
                        <a:extLst>
                          <a:ext uri="{FF2B5EF4-FFF2-40B4-BE49-F238E27FC236}">
                            <a16:creationId xmlns:a16="http://schemas.microsoft.com/office/drawing/2014/main" id="{7E6E262D-4E7A-D34B-953F-B74D1369BC9B}"/>
                          </a:ext>
                        </a:extLst>
                      </p:cNvPr>
                      <p:cNvSpPr>
                        <a:spLocks noChangeArrowheads="1"/>
                      </p:cNvSpPr>
                      <p:nvPr/>
                    </p:nvSpPr>
                    <p:spPr bwMode="auto">
                      <a:xfrm>
                        <a:off x="1536"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5" name="Group 68">
                      <a:extLst>
                        <a:ext uri="{FF2B5EF4-FFF2-40B4-BE49-F238E27FC236}">
                          <a16:creationId xmlns:a16="http://schemas.microsoft.com/office/drawing/2014/main" id="{0E0CE8E1-533F-2A46-951D-4597C454F3A1}"/>
                        </a:ext>
                      </a:extLst>
                    </p:cNvPr>
                    <p:cNvGrpSpPr>
                      <a:grpSpLocks/>
                    </p:cNvGrpSpPr>
                    <p:nvPr/>
                  </p:nvGrpSpPr>
                  <p:grpSpPr bwMode="auto">
                    <a:xfrm>
                      <a:off x="2054" y="768"/>
                      <a:ext cx="518" cy="384"/>
                      <a:chOff x="2054" y="768"/>
                      <a:chExt cx="518" cy="384"/>
                    </a:xfrm>
                  </p:grpSpPr>
                  <p:sp>
                    <p:nvSpPr>
                      <p:cNvPr id="74831" name="Rectangle 23">
                        <a:extLst>
                          <a:ext uri="{FF2B5EF4-FFF2-40B4-BE49-F238E27FC236}">
                            <a16:creationId xmlns:a16="http://schemas.microsoft.com/office/drawing/2014/main" id="{4E4A77C3-11BD-C640-A67D-B0F024698153}"/>
                          </a:ext>
                        </a:extLst>
                      </p:cNvPr>
                      <p:cNvSpPr>
                        <a:spLocks noChangeArrowheads="1"/>
                      </p:cNvSpPr>
                      <p:nvPr/>
                    </p:nvSpPr>
                    <p:spPr bwMode="auto">
                      <a:xfrm>
                        <a:off x="2097" y="768"/>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2" name="Rectangle 67">
                        <a:extLst>
                          <a:ext uri="{FF2B5EF4-FFF2-40B4-BE49-F238E27FC236}">
                            <a16:creationId xmlns:a16="http://schemas.microsoft.com/office/drawing/2014/main" id="{F8F5320B-68BB-834B-B3CF-A3F0DE5BC51E}"/>
                          </a:ext>
                        </a:extLst>
                      </p:cNvPr>
                      <p:cNvSpPr>
                        <a:spLocks noChangeArrowheads="1"/>
                      </p:cNvSpPr>
                      <p:nvPr/>
                    </p:nvSpPr>
                    <p:spPr bwMode="auto">
                      <a:xfrm>
                        <a:off x="2054" y="768"/>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6" name="Group 70">
                      <a:extLst>
                        <a:ext uri="{FF2B5EF4-FFF2-40B4-BE49-F238E27FC236}">
                          <a16:creationId xmlns:a16="http://schemas.microsoft.com/office/drawing/2014/main" id="{8869D33A-F3F9-684C-B82E-3936DCAFE990}"/>
                        </a:ext>
                      </a:extLst>
                    </p:cNvPr>
                    <p:cNvGrpSpPr>
                      <a:grpSpLocks/>
                    </p:cNvGrpSpPr>
                    <p:nvPr/>
                  </p:nvGrpSpPr>
                  <p:grpSpPr bwMode="auto">
                    <a:xfrm>
                      <a:off x="0" y="1152"/>
                      <a:ext cx="478" cy="384"/>
                      <a:chOff x="0" y="1152"/>
                      <a:chExt cx="478" cy="384"/>
                    </a:xfrm>
                  </p:grpSpPr>
                  <p:sp>
                    <p:nvSpPr>
                      <p:cNvPr id="74829" name="Rectangle 24">
                        <a:extLst>
                          <a:ext uri="{FF2B5EF4-FFF2-40B4-BE49-F238E27FC236}">
                            <a16:creationId xmlns:a16="http://schemas.microsoft.com/office/drawing/2014/main" id="{84B928BA-9070-554D-B03F-EB387325959A}"/>
                          </a:ext>
                        </a:extLst>
                      </p:cNvPr>
                      <p:cNvSpPr>
                        <a:spLocks noChangeArrowheads="1"/>
                      </p:cNvSpPr>
                      <p:nvPr/>
                    </p:nvSpPr>
                    <p:spPr bwMode="auto">
                      <a:xfrm>
                        <a:off x="43" y="1152"/>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30" name="Rectangle 69">
                        <a:extLst>
                          <a:ext uri="{FF2B5EF4-FFF2-40B4-BE49-F238E27FC236}">
                            <a16:creationId xmlns:a16="http://schemas.microsoft.com/office/drawing/2014/main" id="{C1291CF0-7131-8040-BD0E-0ADA161C2F97}"/>
                          </a:ext>
                        </a:extLst>
                      </p:cNvPr>
                      <p:cNvSpPr>
                        <a:spLocks noChangeArrowheads="1"/>
                      </p:cNvSpPr>
                      <p:nvPr/>
                    </p:nvSpPr>
                    <p:spPr bwMode="auto">
                      <a:xfrm>
                        <a:off x="0" y="1152"/>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7" name="Group 72">
                      <a:extLst>
                        <a:ext uri="{FF2B5EF4-FFF2-40B4-BE49-F238E27FC236}">
                          <a16:creationId xmlns:a16="http://schemas.microsoft.com/office/drawing/2014/main" id="{F4DF4807-E95D-0D43-932A-484C5880C1CA}"/>
                        </a:ext>
                      </a:extLst>
                    </p:cNvPr>
                    <p:cNvGrpSpPr>
                      <a:grpSpLocks/>
                    </p:cNvGrpSpPr>
                    <p:nvPr/>
                  </p:nvGrpSpPr>
                  <p:grpSpPr bwMode="auto">
                    <a:xfrm>
                      <a:off x="478" y="1152"/>
                      <a:ext cx="540" cy="384"/>
                      <a:chOff x="478" y="1152"/>
                      <a:chExt cx="540" cy="384"/>
                    </a:xfrm>
                  </p:grpSpPr>
                  <p:sp>
                    <p:nvSpPr>
                      <p:cNvPr id="74827" name="Rectangle 25">
                        <a:extLst>
                          <a:ext uri="{FF2B5EF4-FFF2-40B4-BE49-F238E27FC236}">
                            <a16:creationId xmlns:a16="http://schemas.microsoft.com/office/drawing/2014/main" id="{536ABF74-2933-B946-A3B9-7F5453DFD50C}"/>
                          </a:ext>
                        </a:extLst>
                      </p:cNvPr>
                      <p:cNvSpPr>
                        <a:spLocks noChangeArrowheads="1"/>
                      </p:cNvSpPr>
                      <p:nvPr/>
                    </p:nvSpPr>
                    <p:spPr bwMode="auto">
                      <a:xfrm>
                        <a:off x="521" y="1152"/>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8" name="Rectangle 71">
                        <a:extLst>
                          <a:ext uri="{FF2B5EF4-FFF2-40B4-BE49-F238E27FC236}">
                            <a16:creationId xmlns:a16="http://schemas.microsoft.com/office/drawing/2014/main" id="{565E2703-3786-D346-A3CF-0D371BFFE45C}"/>
                          </a:ext>
                        </a:extLst>
                      </p:cNvPr>
                      <p:cNvSpPr>
                        <a:spLocks noChangeArrowheads="1"/>
                      </p:cNvSpPr>
                      <p:nvPr/>
                    </p:nvSpPr>
                    <p:spPr bwMode="auto">
                      <a:xfrm>
                        <a:off x="478" y="1152"/>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8" name="Group 74">
                      <a:extLst>
                        <a:ext uri="{FF2B5EF4-FFF2-40B4-BE49-F238E27FC236}">
                          <a16:creationId xmlns:a16="http://schemas.microsoft.com/office/drawing/2014/main" id="{47D25354-BA4E-9D41-B6E0-CB94DDB0F3F7}"/>
                        </a:ext>
                      </a:extLst>
                    </p:cNvPr>
                    <p:cNvGrpSpPr>
                      <a:grpSpLocks/>
                    </p:cNvGrpSpPr>
                    <p:nvPr/>
                  </p:nvGrpSpPr>
                  <p:grpSpPr bwMode="auto">
                    <a:xfrm>
                      <a:off x="1018" y="1152"/>
                      <a:ext cx="518" cy="384"/>
                      <a:chOff x="1018" y="1152"/>
                      <a:chExt cx="518" cy="384"/>
                    </a:xfrm>
                  </p:grpSpPr>
                  <p:sp>
                    <p:nvSpPr>
                      <p:cNvPr id="74825" name="Rectangle 26">
                        <a:extLst>
                          <a:ext uri="{FF2B5EF4-FFF2-40B4-BE49-F238E27FC236}">
                            <a16:creationId xmlns:a16="http://schemas.microsoft.com/office/drawing/2014/main" id="{EEED8385-7D9F-5A48-8CD9-E470C0DDB142}"/>
                          </a:ext>
                        </a:extLst>
                      </p:cNvPr>
                      <p:cNvSpPr>
                        <a:spLocks noChangeArrowheads="1"/>
                      </p:cNvSpPr>
                      <p:nvPr/>
                    </p:nvSpPr>
                    <p:spPr bwMode="auto">
                      <a:xfrm>
                        <a:off x="1061"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42</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6" name="Rectangle 73">
                        <a:extLst>
                          <a:ext uri="{FF2B5EF4-FFF2-40B4-BE49-F238E27FC236}">
                            <a16:creationId xmlns:a16="http://schemas.microsoft.com/office/drawing/2014/main" id="{69DEA83E-DCD2-974D-A05F-754D1D51721A}"/>
                          </a:ext>
                        </a:extLst>
                      </p:cNvPr>
                      <p:cNvSpPr>
                        <a:spLocks noChangeArrowheads="1"/>
                      </p:cNvSpPr>
                      <p:nvPr/>
                    </p:nvSpPr>
                    <p:spPr bwMode="auto">
                      <a:xfrm>
                        <a:off x="1018"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89" name="Group 76">
                      <a:extLst>
                        <a:ext uri="{FF2B5EF4-FFF2-40B4-BE49-F238E27FC236}">
                          <a16:creationId xmlns:a16="http://schemas.microsoft.com/office/drawing/2014/main" id="{1367B3D3-F49B-854A-99F5-C11F46576B79}"/>
                        </a:ext>
                      </a:extLst>
                    </p:cNvPr>
                    <p:cNvGrpSpPr>
                      <a:grpSpLocks/>
                    </p:cNvGrpSpPr>
                    <p:nvPr/>
                  </p:nvGrpSpPr>
                  <p:grpSpPr bwMode="auto">
                    <a:xfrm>
                      <a:off x="1536" y="1152"/>
                      <a:ext cx="518" cy="384"/>
                      <a:chOff x="1536" y="1152"/>
                      <a:chExt cx="518" cy="384"/>
                    </a:xfrm>
                  </p:grpSpPr>
                  <p:sp>
                    <p:nvSpPr>
                      <p:cNvPr id="74823" name="Rectangle 27">
                        <a:extLst>
                          <a:ext uri="{FF2B5EF4-FFF2-40B4-BE49-F238E27FC236}">
                            <a16:creationId xmlns:a16="http://schemas.microsoft.com/office/drawing/2014/main" id="{E4232844-22D4-B14C-81E0-138A82994F49}"/>
                          </a:ext>
                        </a:extLst>
                      </p:cNvPr>
                      <p:cNvSpPr>
                        <a:spLocks noChangeArrowheads="1"/>
                      </p:cNvSpPr>
                      <p:nvPr/>
                    </p:nvSpPr>
                    <p:spPr bwMode="auto">
                      <a:xfrm>
                        <a:off x="1579"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27</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4" name="Rectangle 75">
                        <a:extLst>
                          <a:ext uri="{FF2B5EF4-FFF2-40B4-BE49-F238E27FC236}">
                            <a16:creationId xmlns:a16="http://schemas.microsoft.com/office/drawing/2014/main" id="{2888309A-8F10-014B-9F82-54960120E03C}"/>
                          </a:ext>
                        </a:extLst>
                      </p:cNvPr>
                      <p:cNvSpPr>
                        <a:spLocks noChangeArrowheads="1"/>
                      </p:cNvSpPr>
                      <p:nvPr/>
                    </p:nvSpPr>
                    <p:spPr bwMode="auto">
                      <a:xfrm>
                        <a:off x="1536"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0" name="Group 78">
                      <a:extLst>
                        <a:ext uri="{FF2B5EF4-FFF2-40B4-BE49-F238E27FC236}">
                          <a16:creationId xmlns:a16="http://schemas.microsoft.com/office/drawing/2014/main" id="{C50DF358-FBB0-5741-82FD-67C0A896C93C}"/>
                        </a:ext>
                      </a:extLst>
                    </p:cNvPr>
                    <p:cNvGrpSpPr>
                      <a:grpSpLocks/>
                    </p:cNvGrpSpPr>
                    <p:nvPr/>
                  </p:nvGrpSpPr>
                  <p:grpSpPr bwMode="auto">
                    <a:xfrm>
                      <a:off x="2054" y="1152"/>
                      <a:ext cx="518" cy="384"/>
                      <a:chOff x="2054" y="1152"/>
                      <a:chExt cx="518" cy="384"/>
                    </a:xfrm>
                  </p:grpSpPr>
                  <p:sp>
                    <p:nvSpPr>
                      <p:cNvPr id="74821" name="Rectangle 28">
                        <a:extLst>
                          <a:ext uri="{FF2B5EF4-FFF2-40B4-BE49-F238E27FC236}">
                            <a16:creationId xmlns:a16="http://schemas.microsoft.com/office/drawing/2014/main" id="{C16C39A3-30D6-344F-BACC-84F97014EC04}"/>
                          </a:ext>
                        </a:extLst>
                      </p:cNvPr>
                      <p:cNvSpPr>
                        <a:spLocks noChangeArrowheads="1"/>
                      </p:cNvSpPr>
                      <p:nvPr/>
                    </p:nvSpPr>
                    <p:spPr bwMode="auto">
                      <a:xfrm>
                        <a:off x="2097" y="1152"/>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6</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2" name="Rectangle 77">
                        <a:extLst>
                          <a:ext uri="{FF2B5EF4-FFF2-40B4-BE49-F238E27FC236}">
                            <a16:creationId xmlns:a16="http://schemas.microsoft.com/office/drawing/2014/main" id="{A7CCCBC6-BB1C-F14E-BC9C-8D47C8E1DEA5}"/>
                          </a:ext>
                        </a:extLst>
                      </p:cNvPr>
                      <p:cNvSpPr>
                        <a:spLocks noChangeArrowheads="1"/>
                      </p:cNvSpPr>
                      <p:nvPr/>
                    </p:nvSpPr>
                    <p:spPr bwMode="auto">
                      <a:xfrm>
                        <a:off x="2054" y="1152"/>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1" name="Group 80">
                      <a:extLst>
                        <a:ext uri="{FF2B5EF4-FFF2-40B4-BE49-F238E27FC236}">
                          <a16:creationId xmlns:a16="http://schemas.microsoft.com/office/drawing/2014/main" id="{6CD8B59F-C565-FA40-8BC4-453A26F6B5F4}"/>
                        </a:ext>
                      </a:extLst>
                    </p:cNvPr>
                    <p:cNvGrpSpPr>
                      <a:grpSpLocks/>
                    </p:cNvGrpSpPr>
                    <p:nvPr/>
                  </p:nvGrpSpPr>
                  <p:grpSpPr bwMode="auto">
                    <a:xfrm>
                      <a:off x="0" y="1536"/>
                      <a:ext cx="478" cy="384"/>
                      <a:chOff x="0" y="1536"/>
                      <a:chExt cx="478" cy="384"/>
                    </a:xfrm>
                  </p:grpSpPr>
                  <p:sp>
                    <p:nvSpPr>
                      <p:cNvPr id="74819" name="Rectangle 29">
                        <a:extLst>
                          <a:ext uri="{FF2B5EF4-FFF2-40B4-BE49-F238E27FC236}">
                            <a16:creationId xmlns:a16="http://schemas.microsoft.com/office/drawing/2014/main" id="{1B2C91D8-B177-2347-BC71-17500DD21042}"/>
                          </a:ext>
                        </a:extLst>
                      </p:cNvPr>
                      <p:cNvSpPr>
                        <a:spLocks noChangeArrowheads="1"/>
                      </p:cNvSpPr>
                      <p:nvPr/>
                    </p:nvSpPr>
                    <p:spPr bwMode="auto">
                      <a:xfrm>
                        <a:off x="43" y="1536"/>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20" name="Rectangle 79">
                        <a:extLst>
                          <a:ext uri="{FF2B5EF4-FFF2-40B4-BE49-F238E27FC236}">
                            <a16:creationId xmlns:a16="http://schemas.microsoft.com/office/drawing/2014/main" id="{14B37088-FB8F-2842-9BE9-B9624167AA3B}"/>
                          </a:ext>
                        </a:extLst>
                      </p:cNvPr>
                      <p:cNvSpPr>
                        <a:spLocks noChangeArrowheads="1"/>
                      </p:cNvSpPr>
                      <p:nvPr/>
                    </p:nvSpPr>
                    <p:spPr bwMode="auto">
                      <a:xfrm>
                        <a:off x="0" y="1536"/>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2" name="Group 82">
                      <a:extLst>
                        <a:ext uri="{FF2B5EF4-FFF2-40B4-BE49-F238E27FC236}">
                          <a16:creationId xmlns:a16="http://schemas.microsoft.com/office/drawing/2014/main" id="{49D34A97-082E-774B-BC36-80418F19FE5F}"/>
                        </a:ext>
                      </a:extLst>
                    </p:cNvPr>
                    <p:cNvGrpSpPr>
                      <a:grpSpLocks/>
                    </p:cNvGrpSpPr>
                    <p:nvPr/>
                  </p:nvGrpSpPr>
                  <p:grpSpPr bwMode="auto">
                    <a:xfrm>
                      <a:off x="478" y="1536"/>
                      <a:ext cx="540" cy="384"/>
                      <a:chOff x="478" y="1536"/>
                      <a:chExt cx="540" cy="384"/>
                    </a:xfrm>
                  </p:grpSpPr>
                  <p:sp>
                    <p:nvSpPr>
                      <p:cNvPr id="74817" name="Rectangle 30">
                        <a:extLst>
                          <a:ext uri="{FF2B5EF4-FFF2-40B4-BE49-F238E27FC236}">
                            <a16:creationId xmlns:a16="http://schemas.microsoft.com/office/drawing/2014/main" id="{08672A2F-6427-514D-8828-9689471523D5}"/>
                          </a:ext>
                        </a:extLst>
                      </p:cNvPr>
                      <p:cNvSpPr>
                        <a:spLocks noChangeArrowheads="1"/>
                      </p:cNvSpPr>
                      <p:nvPr/>
                    </p:nvSpPr>
                    <p:spPr bwMode="auto">
                      <a:xfrm>
                        <a:off x="521" y="1536"/>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8" name="Rectangle 81">
                        <a:extLst>
                          <a:ext uri="{FF2B5EF4-FFF2-40B4-BE49-F238E27FC236}">
                            <a16:creationId xmlns:a16="http://schemas.microsoft.com/office/drawing/2014/main" id="{10BCD997-D4B4-DF4B-8CCE-25A7AC74B01E}"/>
                          </a:ext>
                        </a:extLst>
                      </p:cNvPr>
                      <p:cNvSpPr>
                        <a:spLocks noChangeArrowheads="1"/>
                      </p:cNvSpPr>
                      <p:nvPr/>
                    </p:nvSpPr>
                    <p:spPr bwMode="auto">
                      <a:xfrm>
                        <a:off x="478" y="1536"/>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3" name="Group 84">
                      <a:extLst>
                        <a:ext uri="{FF2B5EF4-FFF2-40B4-BE49-F238E27FC236}">
                          <a16:creationId xmlns:a16="http://schemas.microsoft.com/office/drawing/2014/main" id="{5DBFFDBA-4458-B746-9B2B-DD6A15BA90EC}"/>
                        </a:ext>
                      </a:extLst>
                    </p:cNvPr>
                    <p:cNvGrpSpPr>
                      <a:grpSpLocks/>
                    </p:cNvGrpSpPr>
                    <p:nvPr/>
                  </p:nvGrpSpPr>
                  <p:grpSpPr bwMode="auto">
                    <a:xfrm>
                      <a:off x="1018" y="1536"/>
                      <a:ext cx="518" cy="384"/>
                      <a:chOff x="1018" y="1536"/>
                      <a:chExt cx="518" cy="384"/>
                    </a:xfrm>
                  </p:grpSpPr>
                  <p:sp>
                    <p:nvSpPr>
                      <p:cNvPr id="74815" name="Rectangle 31">
                        <a:extLst>
                          <a:ext uri="{FF2B5EF4-FFF2-40B4-BE49-F238E27FC236}">
                            <a16:creationId xmlns:a16="http://schemas.microsoft.com/office/drawing/2014/main" id="{60194DC6-94AC-1C4D-AB33-2D87F7291B68}"/>
                          </a:ext>
                        </a:extLst>
                      </p:cNvPr>
                      <p:cNvSpPr>
                        <a:spLocks noChangeArrowheads="1"/>
                      </p:cNvSpPr>
                      <p:nvPr/>
                    </p:nvSpPr>
                    <p:spPr bwMode="auto">
                      <a:xfrm>
                        <a:off x="1061"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22</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6" name="Rectangle 83">
                        <a:extLst>
                          <a:ext uri="{FF2B5EF4-FFF2-40B4-BE49-F238E27FC236}">
                            <a16:creationId xmlns:a16="http://schemas.microsoft.com/office/drawing/2014/main" id="{F5C5E4E6-478E-E34B-A16A-698C3B0E8941}"/>
                          </a:ext>
                        </a:extLst>
                      </p:cNvPr>
                      <p:cNvSpPr>
                        <a:spLocks noChangeArrowheads="1"/>
                      </p:cNvSpPr>
                      <p:nvPr/>
                    </p:nvSpPr>
                    <p:spPr bwMode="auto">
                      <a:xfrm>
                        <a:off x="1018"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4" name="Group 86">
                      <a:extLst>
                        <a:ext uri="{FF2B5EF4-FFF2-40B4-BE49-F238E27FC236}">
                          <a16:creationId xmlns:a16="http://schemas.microsoft.com/office/drawing/2014/main" id="{17C8D63B-1118-AE45-9297-D4A20DA82433}"/>
                        </a:ext>
                      </a:extLst>
                    </p:cNvPr>
                    <p:cNvGrpSpPr>
                      <a:grpSpLocks/>
                    </p:cNvGrpSpPr>
                    <p:nvPr/>
                  </p:nvGrpSpPr>
                  <p:grpSpPr bwMode="auto">
                    <a:xfrm>
                      <a:off x="1536" y="1536"/>
                      <a:ext cx="518" cy="384"/>
                      <a:chOff x="1536" y="1536"/>
                      <a:chExt cx="518" cy="384"/>
                    </a:xfrm>
                  </p:grpSpPr>
                  <p:sp>
                    <p:nvSpPr>
                      <p:cNvPr id="74813" name="Rectangle 32">
                        <a:extLst>
                          <a:ext uri="{FF2B5EF4-FFF2-40B4-BE49-F238E27FC236}">
                            <a16:creationId xmlns:a16="http://schemas.microsoft.com/office/drawing/2014/main" id="{C1F7D074-ECF1-104E-B1D0-73C465C4C38D}"/>
                          </a:ext>
                        </a:extLst>
                      </p:cNvPr>
                      <p:cNvSpPr>
                        <a:spLocks noChangeArrowheads="1"/>
                      </p:cNvSpPr>
                      <p:nvPr/>
                    </p:nvSpPr>
                    <p:spPr bwMode="auto">
                      <a:xfrm>
                        <a:off x="1579"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14</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4" name="Rectangle 85">
                        <a:extLst>
                          <a:ext uri="{FF2B5EF4-FFF2-40B4-BE49-F238E27FC236}">
                            <a16:creationId xmlns:a16="http://schemas.microsoft.com/office/drawing/2014/main" id="{947E511B-975B-0B48-878A-286BF722C780}"/>
                          </a:ext>
                        </a:extLst>
                      </p:cNvPr>
                      <p:cNvSpPr>
                        <a:spLocks noChangeArrowheads="1"/>
                      </p:cNvSpPr>
                      <p:nvPr/>
                    </p:nvSpPr>
                    <p:spPr bwMode="auto">
                      <a:xfrm>
                        <a:off x="1536"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5" name="Group 88">
                      <a:extLst>
                        <a:ext uri="{FF2B5EF4-FFF2-40B4-BE49-F238E27FC236}">
                          <a16:creationId xmlns:a16="http://schemas.microsoft.com/office/drawing/2014/main" id="{45086A1D-9ED8-584D-B84B-7EC85BCD4D57}"/>
                        </a:ext>
                      </a:extLst>
                    </p:cNvPr>
                    <p:cNvGrpSpPr>
                      <a:grpSpLocks/>
                    </p:cNvGrpSpPr>
                    <p:nvPr/>
                  </p:nvGrpSpPr>
                  <p:grpSpPr bwMode="auto">
                    <a:xfrm>
                      <a:off x="2054" y="1536"/>
                      <a:ext cx="518" cy="384"/>
                      <a:chOff x="2054" y="1536"/>
                      <a:chExt cx="518" cy="384"/>
                    </a:xfrm>
                  </p:grpSpPr>
                  <p:sp>
                    <p:nvSpPr>
                      <p:cNvPr id="74811" name="Rectangle 33">
                        <a:extLst>
                          <a:ext uri="{FF2B5EF4-FFF2-40B4-BE49-F238E27FC236}">
                            <a16:creationId xmlns:a16="http://schemas.microsoft.com/office/drawing/2014/main" id="{C6DD295A-38A9-794E-A75B-244FE1580B0C}"/>
                          </a:ext>
                        </a:extLst>
                      </p:cNvPr>
                      <p:cNvSpPr>
                        <a:spLocks noChangeArrowheads="1"/>
                      </p:cNvSpPr>
                      <p:nvPr/>
                    </p:nvSpPr>
                    <p:spPr bwMode="auto">
                      <a:xfrm>
                        <a:off x="2097" y="1536"/>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2" name="Rectangle 87">
                        <a:extLst>
                          <a:ext uri="{FF2B5EF4-FFF2-40B4-BE49-F238E27FC236}">
                            <a16:creationId xmlns:a16="http://schemas.microsoft.com/office/drawing/2014/main" id="{1C078BF0-39D3-724D-AE3D-7ACE6272A331}"/>
                          </a:ext>
                        </a:extLst>
                      </p:cNvPr>
                      <p:cNvSpPr>
                        <a:spLocks noChangeArrowheads="1"/>
                      </p:cNvSpPr>
                      <p:nvPr/>
                    </p:nvSpPr>
                    <p:spPr bwMode="auto">
                      <a:xfrm>
                        <a:off x="2054" y="1536"/>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6" name="Group 90">
                      <a:extLst>
                        <a:ext uri="{FF2B5EF4-FFF2-40B4-BE49-F238E27FC236}">
                          <a16:creationId xmlns:a16="http://schemas.microsoft.com/office/drawing/2014/main" id="{E45A6FB0-0D13-C443-8A71-7F902D87F083}"/>
                        </a:ext>
                      </a:extLst>
                    </p:cNvPr>
                    <p:cNvGrpSpPr>
                      <a:grpSpLocks/>
                    </p:cNvGrpSpPr>
                    <p:nvPr/>
                  </p:nvGrpSpPr>
                  <p:grpSpPr bwMode="auto">
                    <a:xfrm>
                      <a:off x="0" y="1920"/>
                      <a:ext cx="478" cy="384"/>
                      <a:chOff x="0" y="1920"/>
                      <a:chExt cx="478" cy="384"/>
                    </a:xfrm>
                  </p:grpSpPr>
                  <p:sp>
                    <p:nvSpPr>
                      <p:cNvPr id="74809" name="Rectangle 34">
                        <a:extLst>
                          <a:ext uri="{FF2B5EF4-FFF2-40B4-BE49-F238E27FC236}">
                            <a16:creationId xmlns:a16="http://schemas.microsoft.com/office/drawing/2014/main" id="{39F933EC-4C42-5B40-9AF0-8BD663C82C48}"/>
                          </a:ext>
                        </a:extLst>
                      </p:cNvPr>
                      <p:cNvSpPr>
                        <a:spLocks noChangeArrowheads="1"/>
                      </p:cNvSpPr>
                      <p:nvPr/>
                    </p:nvSpPr>
                    <p:spPr bwMode="auto">
                      <a:xfrm>
                        <a:off x="43" y="1920"/>
                        <a:ext cx="39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10" name="Rectangle 89">
                        <a:extLst>
                          <a:ext uri="{FF2B5EF4-FFF2-40B4-BE49-F238E27FC236}">
                            <a16:creationId xmlns:a16="http://schemas.microsoft.com/office/drawing/2014/main" id="{8DCEC90A-697E-964E-BB00-AF6FA43CC241}"/>
                          </a:ext>
                        </a:extLst>
                      </p:cNvPr>
                      <p:cNvSpPr>
                        <a:spLocks noChangeArrowheads="1"/>
                      </p:cNvSpPr>
                      <p:nvPr/>
                    </p:nvSpPr>
                    <p:spPr bwMode="auto">
                      <a:xfrm>
                        <a:off x="0" y="1920"/>
                        <a:ext cx="47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7" name="Group 92">
                      <a:extLst>
                        <a:ext uri="{FF2B5EF4-FFF2-40B4-BE49-F238E27FC236}">
                          <a16:creationId xmlns:a16="http://schemas.microsoft.com/office/drawing/2014/main" id="{7BD672C3-10F5-974F-A2A1-3F62F842955B}"/>
                        </a:ext>
                      </a:extLst>
                    </p:cNvPr>
                    <p:cNvGrpSpPr>
                      <a:grpSpLocks/>
                    </p:cNvGrpSpPr>
                    <p:nvPr/>
                  </p:nvGrpSpPr>
                  <p:grpSpPr bwMode="auto">
                    <a:xfrm>
                      <a:off x="478" y="1920"/>
                      <a:ext cx="540" cy="384"/>
                      <a:chOff x="478" y="1920"/>
                      <a:chExt cx="540" cy="384"/>
                    </a:xfrm>
                  </p:grpSpPr>
                  <p:sp>
                    <p:nvSpPr>
                      <p:cNvPr id="74807" name="Rectangle 35">
                        <a:extLst>
                          <a:ext uri="{FF2B5EF4-FFF2-40B4-BE49-F238E27FC236}">
                            <a16:creationId xmlns:a16="http://schemas.microsoft.com/office/drawing/2014/main" id="{A1BC1B36-AAE7-114E-AB4E-947CA5DE58DF}"/>
                          </a:ext>
                        </a:extLst>
                      </p:cNvPr>
                      <p:cNvSpPr>
                        <a:spLocks noChangeArrowheads="1"/>
                      </p:cNvSpPr>
                      <p:nvPr/>
                    </p:nvSpPr>
                    <p:spPr bwMode="auto">
                      <a:xfrm>
                        <a:off x="521" y="1920"/>
                        <a:ext cx="45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33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8" name="Rectangle 91">
                        <a:extLst>
                          <a:ext uri="{FF2B5EF4-FFF2-40B4-BE49-F238E27FC236}">
                            <a16:creationId xmlns:a16="http://schemas.microsoft.com/office/drawing/2014/main" id="{63B0F0F6-C0C1-6F4E-ACA9-BA6FB8A7E12A}"/>
                          </a:ext>
                        </a:extLst>
                      </p:cNvPr>
                      <p:cNvSpPr>
                        <a:spLocks noChangeArrowheads="1"/>
                      </p:cNvSpPr>
                      <p:nvPr/>
                    </p:nvSpPr>
                    <p:spPr bwMode="auto">
                      <a:xfrm>
                        <a:off x="478" y="1920"/>
                        <a:ext cx="54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8" name="Group 94">
                      <a:extLst>
                        <a:ext uri="{FF2B5EF4-FFF2-40B4-BE49-F238E27FC236}">
                          <a16:creationId xmlns:a16="http://schemas.microsoft.com/office/drawing/2014/main" id="{DEA65414-202C-5B4E-AD72-D4CCA92BCB7C}"/>
                        </a:ext>
                      </a:extLst>
                    </p:cNvPr>
                    <p:cNvGrpSpPr>
                      <a:grpSpLocks/>
                    </p:cNvGrpSpPr>
                    <p:nvPr/>
                  </p:nvGrpSpPr>
                  <p:grpSpPr bwMode="auto">
                    <a:xfrm>
                      <a:off x="1018" y="1920"/>
                      <a:ext cx="518" cy="384"/>
                      <a:chOff x="1018" y="1920"/>
                      <a:chExt cx="518" cy="384"/>
                    </a:xfrm>
                  </p:grpSpPr>
                  <p:sp>
                    <p:nvSpPr>
                      <p:cNvPr id="74805" name="Rectangle 36">
                        <a:extLst>
                          <a:ext uri="{FF2B5EF4-FFF2-40B4-BE49-F238E27FC236}">
                            <a16:creationId xmlns:a16="http://schemas.microsoft.com/office/drawing/2014/main" id="{9263F47B-72E2-CF41-A9DA-89D20FFB6C03}"/>
                          </a:ext>
                        </a:extLst>
                      </p:cNvPr>
                      <p:cNvSpPr>
                        <a:spLocks noChangeArrowheads="1"/>
                      </p:cNvSpPr>
                      <p:nvPr/>
                    </p:nvSpPr>
                    <p:spPr bwMode="auto">
                      <a:xfrm>
                        <a:off x="1061"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6" name="Rectangle 93">
                        <a:extLst>
                          <a:ext uri="{FF2B5EF4-FFF2-40B4-BE49-F238E27FC236}">
                            <a16:creationId xmlns:a16="http://schemas.microsoft.com/office/drawing/2014/main" id="{C5BD75F3-BEBE-684C-ACE1-C0E050618D52}"/>
                          </a:ext>
                        </a:extLst>
                      </p:cNvPr>
                      <p:cNvSpPr>
                        <a:spLocks noChangeArrowheads="1"/>
                      </p:cNvSpPr>
                      <p:nvPr/>
                    </p:nvSpPr>
                    <p:spPr bwMode="auto">
                      <a:xfrm>
                        <a:off x="1018"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799" name="Group 96">
                      <a:extLst>
                        <a:ext uri="{FF2B5EF4-FFF2-40B4-BE49-F238E27FC236}">
                          <a16:creationId xmlns:a16="http://schemas.microsoft.com/office/drawing/2014/main" id="{4D87C51A-C3CD-8940-AC4D-1AE43053B402}"/>
                        </a:ext>
                      </a:extLst>
                    </p:cNvPr>
                    <p:cNvGrpSpPr>
                      <a:grpSpLocks/>
                    </p:cNvGrpSpPr>
                    <p:nvPr/>
                  </p:nvGrpSpPr>
                  <p:grpSpPr bwMode="auto">
                    <a:xfrm>
                      <a:off x="1536" y="1920"/>
                      <a:ext cx="518" cy="384"/>
                      <a:chOff x="1536" y="1920"/>
                      <a:chExt cx="518" cy="384"/>
                    </a:xfrm>
                  </p:grpSpPr>
                  <p:sp>
                    <p:nvSpPr>
                      <p:cNvPr id="74803" name="Rectangle 37">
                        <a:extLst>
                          <a:ext uri="{FF2B5EF4-FFF2-40B4-BE49-F238E27FC236}">
                            <a16:creationId xmlns:a16="http://schemas.microsoft.com/office/drawing/2014/main" id="{1F69DF7C-D39A-494D-BA52-2C2CE4F146E6}"/>
                          </a:ext>
                        </a:extLst>
                      </p:cNvPr>
                      <p:cNvSpPr>
                        <a:spLocks noChangeArrowheads="1"/>
                      </p:cNvSpPr>
                      <p:nvPr/>
                    </p:nvSpPr>
                    <p:spPr bwMode="auto">
                      <a:xfrm>
                        <a:off x="1579"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57</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4" name="Rectangle 95">
                        <a:extLst>
                          <a:ext uri="{FF2B5EF4-FFF2-40B4-BE49-F238E27FC236}">
                            <a16:creationId xmlns:a16="http://schemas.microsoft.com/office/drawing/2014/main" id="{7C4087CC-1084-5345-8141-86DCCB6B7ACB}"/>
                          </a:ext>
                        </a:extLst>
                      </p:cNvPr>
                      <p:cNvSpPr>
                        <a:spLocks noChangeArrowheads="1"/>
                      </p:cNvSpPr>
                      <p:nvPr/>
                    </p:nvSpPr>
                    <p:spPr bwMode="auto">
                      <a:xfrm>
                        <a:off x="1536"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4800" name="Group 98">
                      <a:extLst>
                        <a:ext uri="{FF2B5EF4-FFF2-40B4-BE49-F238E27FC236}">
                          <a16:creationId xmlns:a16="http://schemas.microsoft.com/office/drawing/2014/main" id="{6A5C7CCB-96A7-4E4B-B57F-9B634DC73753}"/>
                        </a:ext>
                      </a:extLst>
                    </p:cNvPr>
                    <p:cNvGrpSpPr>
                      <a:grpSpLocks/>
                    </p:cNvGrpSpPr>
                    <p:nvPr/>
                  </p:nvGrpSpPr>
                  <p:grpSpPr bwMode="auto">
                    <a:xfrm>
                      <a:off x="2054" y="1920"/>
                      <a:ext cx="518" cy="384"/>
                      <a:chOff x="2054" y="1920"/>
                      <a:chExt cx="518" cy="384"/>
                    </a:xfrm>
                  </p:grpSpPr>
                  <p:sp>
                    <p:nvSpPr>
                      <p:cNvPr id="74801" name="Rectangle 38">
                        <a:extLst>
                          <a:ext uri="{FF2B5EF4-FFF2-40B4-BE49-F238E27FC236}">
                            <a16:creationId xmlns:a16="http://schemas.microsoft.com/office/drawing/2014/main" id="{0F945663-3F0A-0F4A-A7A9-9E0270192A11}"/>
                          </a:ext>
                        </a:extLst>
                      </p:cNvPr>
                      <p:cNvSpPr>
                        <a:spLocks noChangeArrowheads="1"/>
                      </p:cNvSpPr>
                      <p:nvPr/>
                    </p:nvSpPr>
                    <p:spPr bwMode="auto">
                      <a:xfrm>
                        <a:off x="2097" y="1920"/>
                        <a:ext cx="43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800">
                            <a:latin typeface="Times New Roman" panose="02020603050405020304" pitchFamily="18" charset="0"/>
                          </a:rPr>
                          <a:t>19</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4802" name="Rectangle 97">
                        <a:extLst>
                          <a:ext uri="{FF2B5EF4-FFF2-40B4-BE49-F238E27FC236}">
                            <a16:creationId xmlns:a16="http://schemas.microsoft.com/office/drawing/2014/main" id="{ADF24104-25AB-4048-9D8D-96FB91A1840D}"/>
                          </a:ext>
                        </a:extLst>
                      </p:cNvPr>
                      <p:cNvSpPr>
                        <a:spLocks noChangeArrowheads="1"/>
                      </p:cNvSpPr>
                      <p:nvPr/>
                    </p:nvSpPr>
                    <p:spPr bwMode="auto">
                      <a:xfrm>
                        <a:off x="2054" y="1920"/>
                        <a:ext cx="51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sp>
                <p:nvSpPr>
                  <p:cNvPr id="74770" name="Rectangle 100">
                    <a:extLst>
                      <a:ext uri="{FF2B5EF4-FFF2-40B4-BE49-F238E27FC236}">
                        <a16:creationId xmlns:a16="http://schemas.microsoft.com/office/drawing/2014/main" id="{73C3FC48-730A-624C-85C1-4B8FFA2EE3D7}"/>
                      </a:ext>
                    </a:extLst>
                  </p:cNvPr>
                  <p:cNvSpPr>
                    <a:spLocks noChangeArrowheads="1"/>
                  </p:cNvSpPr>
                  <p:nvPr/>
                </p:nvSpPr>
                <p:spPr bwMode="auto">
                  <a:xfrm>
                    <a:off x="-3" y="-3"/>
                    <a:ext cx="2578" cy="231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sp>
              <p:nvSpPr>
                <p:cNvPr id="74768" name="Rectangle 102">
                  <a:extLst>
                    <a:ext uri="{FF2B5EF4-FFF2-40B4-BE49-F238E27FC236}">
                      <a16:creationId xmlns:a16="http://schemas.microsoft.com/office/drawing/2014/main" id="{B7142C47-DAF8-1F4D-A4BE-A685E90E660E}"/>
                    </a:ext>
                  </a:extLst>
                </p:cNvPr>
                <p:cNvSpPr>
                  <a:spLocks noChangeArrowheads="1"/>
                </p:cNvSpPr>
                <p:nvPr/>
              </p:nvSpPr>
              <p:spPr bwMode="auto">
                <a:xfrm>
                  <a:off x="2016" y="1488"/>
                  <a:ext cx="18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en-US" altLang="zh-CN" sz="2400">
                      <a:latin typeface="宋体" panose="02010600030101010101" pitchFamily="2" charset="-122"/>
                    </a:rPr>
                    <a:t>   </a:t>
                  </a:r>
                  <a:r>
                    <a:rPr kumimoji="1" lang="zh-CN" altLang="en-US" sz="2400" b="1">
                      <a:latin typeface="宋体" panose="02010600030101010101" pitchFamily="2" charset="-122"/>
                    </a:rPr>
                    <a:t>加工时间表</a:t>
                  </a:r>
                  <a:r>
                    <a:rPr kumimoji="1" lang="zh-CN" altLang="en-US" sz="2800">
                      <a:latin typeface="Times New Roman" panose="02020603050405020304" pitchFamily="18" charset="0"/>
                    </a:rPr>
                    <a:t> </a:t>
                  </a:r>
                </a:p>
              </p:txBody>
            </p:sp>
          </p:grpSp>
        </p:grpSp>
      </p:grpSp>
      <p:sp>
        <p:nvSpPr>
          <p:cNvPr id="74758" name="Rectangle 107">
            <a:extLst>
              <a:ext uri="{FF2B5EF4-FFF2-40B4-BE49-F238E27FC236}">
                <a16:creationId xmlns:a16="http://schemas.microsoft.com/office/drawing/2014/main" id="{50B0B1EC-A9A2-F148-B98C-EF286E7EE3D8}"/>
              </a:ext>
            </a:extLst>
          </p:cNvPr>
          <p:cNvSpPr>
            <a:spLocks noGrp="1" noChangeArrowheads="1"/>
          </p:cNvSpPr>
          <p:nvPr>
            <p:ph type="title"/>
          </p:nvPr>
        </p:nvSpPr>
        <p:spPr/>
        <p:txBody>
          <a:bodyPr/>
          <a:lstStyle/>
          <a:p>
            <a:pPr eaLnBrk="1" hangingPunct="1"/>
            <a:endParaRPr lang="zh-CN" altLang="zh-CN"/>
          </a:p>
        </p:txBody>
      </p:sp>
      <p:sp>
        <p:nvSpPr>
          <p:cNvPr id="74759" name="Rectangle 109">
            <a:extLst>
              <a:ext uri="{FF2B5EF4-FFF2-40B4-BE49-F238E27FC236}">
                <a16:creationId xmlns:a16="http://schemas.microsoft.com/office/drawing/2014/main" id="{2B7322A4-8C45-FB43-8506-1A7C1F14D7A3}"/>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a:extLst>
              <a:ext uri="{FF2B5EF4-FFF2-40B4-BE49-F238E27FC236}">
                <a16:creationId xmlns:a16="http://schemas.microsoft.com/office/drawing/2014/main" id="{0277619F-E488-6F4B-88ED-B18FDBAE44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887AE6A-0436-2C46-AC75-3A127D9358E3}" type="slidenum">
              <a:rPr lang="ja-JP" altLang="en-US" sz="1800">
                <a:solidFill>
                  <a:srgbClr val="A50021"/>
                </a:solidFill>
                <a:ea typeface="MS PGothic" panose="020B0600070205080204" pitchFamily="34" charset="-128"/>
              </a:rPr>
              <a:pPr algn="r">
                <a:lnSpc>
                  <a:spcPct val="100000"/>
                </a:lnSpc>
                <a:spcBef>
                  <a:spcPct val="0"/>
                </a:spcBef>
                <a:buClrTx/>
                <a:buFontTx/>
                <a:buNone/>
              </a:pPr>
              <a:t>69</a:t>
            </a:fld>
            <a:endParaRPr lang="en-US" altLang="ja-JP" sz="1800">
              <a:solidFill>
                <a:srgbClr val="A50021"/>
              </a:solidFill>
              <a:ea typeface="MS PGothic" panose="020B0600070205080204" pitchFamily="34" charset="-128"/>
            </a:endParaRPr>
          </a:p>
        </p:txBody>
      </p:sp>
      <p:sp>
        <p:nvSpPr>
          <p:cNvPr id="75779" name="Rectangle 56">
            <a:extLst>
              <a:ext uri="{FF2B5EF4-FFF2-40B4-BE49-F238E27FC236}">
                <a16:creationId xmlns:a16="http://schemas.microsoft.com/office/drawing/2014/main" id="{B06E715E-C134-1A4D-8272-0C7961136CCC}"/>
              </a:ext>
            </a:extLst>
          </p:cNvPr>
          <p:cNvSpPr>
            <a:spLocks noChangeArrowheads="1"/>
          </p:cNvSpPr>
          <p:nvPr/>
        </p:nvSpPr>
        <p:spPr bwMode="auto">
          <a:xfrm>
            <a:off x="250825" y="2781300"/>
            <a:ext cx="8686800" cy="3168650"/>
          </a:xfrm>
          <a:prstGeom prst="rect">
            <a:avLst/>
          </a:prstGeom>
          <a:gradFill rotWithShape="0">
            <a:gsLst>
              <a:gs pos="0">
                <a:srgbClr val="CCECFF"/>
              </a:gs>
              <a:gs pos="100000">
                <a:srgbClr val="FFFFFF"/>
              </a:gs>
            </a:gsLst>
            <a:path path="shape">
              <a:fillToRect l="50000" t="50000" r="50000" b="50000"/>
            </a:path>
          </a:gradFill>
          <a:ln w="9525">
            <a:solidFill>
              <a:srgbClr val="3366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zh-CN" altLang="en-US" sz="2400">
                <a:latin typeface="宋体" panose="02010600030101010101" pitchFamily="2" charset="-122"/>
              </a:rPr>
              <a:t>用遗传算法求解。选择交叉概率       ，变异概       </a:t>
            </a:r>
            <a:r>
              <a:rPr kumimoji="1" lang="en-US" altLang="zh-CN" sz="2400">
                <a:latin typeface="宋体" panose="02010600030101010101" pitchFamily="2" charset="-122"/>
              </a:rPr>
              <a:t>,</a:t>
            </a:r>
            <a:r>
              <a:rPr kumimoji="1" lang="zh-CN" altLang="en-US" sz="2400">
                <a:latin typeface="宋体" panose="02010600030101010101" pitchFamily="2" charset="-122"/>
              </a:rPr>
              <a:t>种群规模为</a:t>
            </a:r>
            <a:r>
              <a:rPr kumimoji="1" lang="en-US" altLang="zh-CN" sz="2400">
                <a:latin typeface="Times New Roman" panose="02020603050405020304" pitchFamily="18" charset="0"/>
                <a:cs typeface="Times New Roman" panose="02020603050405020304" pitchFamily="18" charset="0"/>
              </a:rPr>
              <a:t>20</a:t>
            </a:r>
            <a:r>
              <a:rPr kumimoji="1" lang="zh-CN" altLang="en-US" sz="2400">
                <a:latin typeface="宋体" panose="02010600030101010101" pitchFamily="2" charset="-122"/>
              </a:rPr>
              <a:t>，迭代次数       。</a:t>
            </a: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endParaRPr kumimoji="1" lang="zh-CN" altLang="en-US" sz="2400">
              <a:latin typeface="宋体" panose="02010600030101010101" pitchFamily="2" charset="-122"/>
            </a:endParaRPr>
          </a:p>
          <a:p>
            <a:pPr algn="l" eaLnBrk="1" hangingPunct="1">
              <a:lnSpc>
                <a:spcPct val="140000"/>
              </a:lnSpc>
              <a:spcBef>
                <a:spcPct val="0"/>
              </a:spcBef>
              <a:buClrTx/>
              <a:buFontTx/>
              <a:buNone/>
            </a:pPr>
            <a:r>
              <a:rPr kumimoji="1" lang="zh-CN" altLang="en-US" sz="2400">
                <a:latin typeface="宋体" panose="02010600030101010101" pitchFamily="2" charset="-122"/>
              </a:rPr>
              <a:t> </a:t>
            </a:r>
            <a:endParaRPr kumimoji="1" lang="zh-CN" altLang="en-US" sz="2400">
              <a:latin typeface="Times New Roman" panose="02020603050405020304" pitchFamily="18" charset="0"/>
            </a:endParaRPr>
          </a:p>
        </p:txBody>
      </p:sp>
      <p:graphicFrame>
        <p:nvGraphicFramePr>
          <p:cNvPr id="75780" name="Object 0">
            <a:extLst>
              <a:ext uri="{FF2B5EF4-FFF2-40B4-BE49-F238E27FC236}">
                <a16:creationId xmlns:a16="http://schemas.microsoft.com/office/drawing/2014/main" id="{BA29CE3F-8C7D-5744-8FD6-ABD431EDE413}"/>
              </a:ext>
            </a:extLst>
          </p:cNvPr>
          <p:cNvGraphicFramePr>
            <a:graphicFrameLocks noChangeAspect="1"/>
          </p:cNvGraphicFramePr>
          <p:nvPr/>
        </p:nvGraphicFramePr>
        <p:xfrm>
          <a:off x="4643438" y="2924175"/>
          <a:ext cx="1009650" cy="388938"/>
        </p:xfrm>
        <a:graphic>
          <a:graphicData uri="http://schemas.openxmlformats.org/presentationml/2006/ole">
            <mc:AlternateContent xmlns:mc="http://schemas.openxmlformats.org/markup-compatibility/2006">
              <mc:Choice xmlns:v="urn:schemas-microsoft-com:vml" Requires="v">
                <p:oleObj spid="_x0000_s75860" r:id="rId3" imgW="15798800" imgH="5854700" progId="Equation.3">
                  <p:embed/>
                </p:oleObj>
              </mc:Choice>
              <mc:Fallback>
                <p:oleObj r:id="rId3" imgW="15798800" imgH="5854700" progId="Equation.3">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924175"/>
                        <a:ext cx="100965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1" name="Object 1">
            <a:extLst>
              <a:ext uri="{FF2B5EF4-FFF2-40B4-BE49-F238E27FC236}">
                <a16:creationId xmlns:a16="http://schemas.microsoft.com/office/drawing/2014/main" id="{7575352F-E8B3-E949-BB90-982230058116}"/>
              </a:ext>
            </a:extLst>
          </p:cNvPr>
          <p:cNvGraphicFramePr>
            <a:graphicFrameLocks noChangeAspect="1"/>
          </p:cNvGraphicFramePr>
          <p:nvPr/>
        </p:nvGraphicFramePr>
        <p:xfrm>
          <a:off x="6948488" y="2995613"/>
          <a:ext cx="1008062" cy="361950"/>
        </p:xfrm>
        <a:graphic>
          <a:graphicData uri="http://schemas.openxmlformats.org/presentationml/2006/ole">
            <mc:AlternateContent xmlns:mc="http://schemas.openxmlformats.org/markup-compatibility/2006">
              <mc:Choice xmlns:v="urn:schemas-microsoft-com:vml" Requires="v">
                <p:oleObj spid="_x0000_s75861" r:id="rId5" imgW="16090900" imgH="5854700" progId="Equation.3">
                  <p:embed/>
                </p:oleObj>
              </mc:Choice>
              <mc:Fallback>
                <p:oleObj r:id="rId5" imgW="16090900" imgH="58547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48488" y="2995613"/>
                        <a:ext cx="10080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5782" name="Object 2">
            <a:extLst>
              <a:ext uri="{FF2B5EF4-FFF2-40B4-BE49-F238E27FC236}">
                <a16:creationId xmlns:a16="http://schemas.microsoft.com/office/drawing/2014/main" id="{AD1AB5C9-D9DD-1B40-8751-85FB1977FA10}"/>
              </a:ext>
            </a:extLst>
          </p:cNvPr>
          <p:cNvGraphicFramePr>
            <a:graphicFrameLocks noChangeAspect="1"/>
          </p:cNvGraphicFramePr>
          <p:nvPr/>
        </p:nvGraphicFramePr>
        <p:xfrm>
          <a:off x="3132138" y="3502025"/>
          <a:ext cx="1008062" cy="358775"/>
        </p:xfrm>
        <a:graphic>
          <a:graphicData uri="http://schemas.openxmlformats.org/presentationml/2006/ole">
            <mc:AlternateContent xmlns:mc="http://schemas.openxmlformats.org/markup-compatibility/2006">
              <mc:Choice xmlns:v="urn:schemas-microsoft-com:vml" Requires="v">
                <p:oleObj spid="_x0000_s75862" r:id="rId7" imgW="13169900" imgH="4686300" progId="Equation.3">
                  <p:embed/>
                </p:oleObj>
              </mc:Choice>
              <mc:Fallback>
                <p:oleObj r:id="rId7" imgW="13169900" imgH="4686300" progId="Equation.3">
                  <p:embed/>
                  <p:pic>
                    <p:nvPicPr>
                      <p:cNvPr id="0" name="Object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3502025"/>
                        <a:ext cx="1008062"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Rectangle 2">
            <a:extLst>
              <a:ext uri="{FF2B5EF4-FFF2-40B4-BE49-F238E27FC236}">
                <a16:creationId xmlns:a16="http://schemas.microsoft.com/office/drawing/2014/main" id="{D97DA43E-AB9A-9E40-A604-4E3809B9B90F}"/>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grpSp>
        <p:nvGrpSpPr>
          <p:cNvPr id="75784" name="Group 39">
            <a:extLst>
              <a:ext uri="{FF2B5EF4-FFF2-40B4-BE49-F238E27FC236}">
                <a16:creationId xmlns:a16="http://schemas.microsoft.com/office/drawing/2014/main" id="{95C31466-C3AA-4E47-BFD5-EFCE17F21A9A}"/>
              </a:ext>
            </a:extLst>
          </p:cNvPr>
          <p:cNvGrpSpPr>
            <a:grpSpLocks/>
          </p:cNvGrpSpPr>
          <p:nvPr/>
        </p:nvGrpSpPr>
        <p:grpSpPr bwMode="auto">
          <a:xfrm>
            <a:off x="387350" y="4500563"/>
            <a:ext cx="8426450" cy="1285875"/>
            <a:chOff x="0" y="0"/>
            <a:chExt cx="3690" cy="768"/>
          </a:xfrm>
        </p:grpSpPr>
        <p:grpSp>
          <p:nvGrpSpPr>
            <p:cNvPr id="75791" name="Group 16">
              <a:extLst>
                <a:ext uri="{FF2B5EF4-FFF2-40B4-BE49-F238E27FC236}">
                  <a16:creationId xmlns:a16="http://schemas.microsoft.com/office/drawing/2014/main" id="{E1B8C9D5-F9D3-354E-B25D-76F05299C2B6}"/>
                </a:ext>
              </a:extLst>
            </p:cNvPr>
            <p:cNvGrpSpPr>
              <a:grpSpLocks/>
            </p:cNvGrpSpPr>
            <p:nvPr/>
          </p:nvGrpSpPr>
          <p:grpSpPr bwMode="auto">
            <a:xfrm>
              <a:off x="0" y="0"/>
              <a:ext cx="620" cy="384"/>
              <a:chOff x="0" y="0"/>
              <a:chExt cx="620" cy="384"/>
            </a:xfrm>
          </p:grpSpPr>
          <p:sp>
            <p:nvSpPr>
              <p:cNvPr id="75825" name="Rectangle 3">
                <a:extLst>
                  <a:ext uri="{FF2B5EF4-FFF2-40B4-BE49-F238E27FC236}">
                    <a16:creationId xmlns:a16="http://schemas.microsoft.com/office/drawing/2014/main" id="{25AAF0F6-05CC-C349-9707-9AAEBF7D89FC}"/>
                  </a:ext>
                </a:extLst>
              </p:cNvPr>
              <p:cNvSpPr>
                <a:spLocks noChangeArrowheads="1"/>
              </p:cNvSpPr>
              <p:nvPr/>
            </p:nvSpPr>
            <p:spPr bwMode="auto">
              <a:xfrm>
                <a:off x="43" y="0"/>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总运行</a:t>
                </a:r>
              </a:p>
              <a:p>
                <a:pPr algn="ctr" eaLnBrk="1" hangingPunct="1">
                  <a:lnSpc>
                    <a:spcPct val="100000"/>
                  </a:lnSpc>
                  <a:spcBef>
                    <a:spcPct val="0"/>
                  </a:spcBef>
                  <a:buClrTx/>
                  <a:buFontTx/>
                  <a:buNone/>
                </a:pPr>
                <a:r>
                  <a:rPr kumimoji="1" lang="zh-CN" altLang="en-US" sz="2000">
                    <a:latin typeface="Times New Roman" panose="02020603050405020304" pitchFamily="18" charset="0"/>
                  </a:rPr>
                  <a:t>次数</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26" name="Rectangle 15">
                <a:extLst>
                  <a:ext uri="{FF2B5EF4-FFF2-40B4-BE49-F238E27FC236}">
                    <a16:creationId xmlns:a16="http://schemas.microsoft.com/office/drawing/2014/main" id="{48BC54BF-D34C-A648-9DAD-EF608836C117}"/>
                  </a:ext>
                </a:extLst>
              </p:cNvPr>
              <p:cNvSpPr>
                <a:spLocks noChangeArrowheads="1"/>
              </p:cNvSpPr>
              <p:nvPr/>
            </p:nvSpPr>
            <p:spPr bwMode="auto">
              <a:xfrm>
                <a:off x="0" y="0"/>
                <a:ext cx="62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2" name="Group 18">
              <a:extLst>
                <a:ext uri="{FF2B5EF4-FFF2-40B4-BE49-F238E27FC236}">
                  <a16:creationId xmlns:a16="http://schemas.microsoft.com/office/drawing/2014/main" id="{DD719458-7BE4-4D48-B7B3-BE7A28079B9F}"/>
                </a:ext>
              </a:extLst>
            </p:cNvPr>
            <p:cNvGrpSpPr>
              <a:grpSpLocks/>
            </p:cNvGrpSpPr>
            <p:nvPr/>
          </p:nvGrpSpPr>
          <p:grpSpPr bwMode="auto">
            <a:xfrm>
              <a:off x="620" y="0"/>
              <a:ext cx="476" cy="384"/>
              <a:chOff x="620" y="0"/>
              <a:chExt cx="476" cy="384"/>
            </a:xfrm>
          </p:grpSpPr>
          <p:sp>
            <p:nvSpPr>
              <p:cNvPr id="75823" name="Rectangle 4">
                <a:extLst>
                  <a:ext uri="{FF2B5EF4-FFF2-40B4-BE49-F238E27FC236}">
                    <a16:creationId xmlns:a16="http://schemas.microsoft.com/office/drawing/2014/main" id="{04D95BA0-EAC1-4243-9D80-98FE24A8ABEE}"/>
                  </a:ext>
                </a:extLst>
              </p:cNvPr>
              <p:cNvSpPr>
                <a:spLocks noChangeArrowheads="1"/>
              </p:cNvSpPr>
              <p:nvPr/>
            </p:nvSpPr>
            <p:spPr bwMode="auto">
              <a:xfrm>
                <a:off x="663" y="0"/>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800">
                  <a:latin typeface="Times New Roman" panose="02020603050405020304" pitchFamily="18" charset="0"/>
                </a:endParaRPr>
              </a:p>
              <a:p>
                <a:pPr eaLnBrk="1" hangingPunct="1">
                  <a:lnSpc>
                    <a:spcPct val="100000"/>
                  </a:lnSpc>
                  <a:spcBef>
                    <a:spcPct val="0"/>
                  </a:spcBef>
                  <a:buClrTx/>
                  <a:buFontTx/>
                  <a:buNone/>
                </a:pPr>
                <a:r>
                  <a:rPr kumimoji="1" lang="zh-CN" altLang="en-US" sz="1800">
                    <a:latin typeface="Times New Roman" panose="02020603050405020304" pitchFamily="18" charset="0"/>
                  </a:rPr>
                  <a:t>最好解</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24" name="Rectangle 17">
                <a:extLst>
                  <a:ext uri="{FF2B5EF4-FFF2-40B4-BE49-F238E27FC236}">
                    <a16:creationId xmlns:a16="http://schemas.microsoft.com/office/drawing/2014/main" id="{9EB3687C-789B-3D4D-B78E-1A93345B3BFA}"/>
                  </a:ext>
                </a:extLst>
              </p:cNvPr>
              <p:cNvSpPr>
                <a:spLocks noChangeArrowheads="1"/>
              </p:cNvSpPr>
              <p:nvPr/>
            </p:nvSpPr>
            <p:spPr bwMode="auto">
              <a:xfrm>
                <a:off x="620" y="0"/>
                <a:ext cx="4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3" name="Group 20">
              <a:extLst>
                <a:ext uri="{FF2B5EF4-FFF2-40B4-BE49-F238E27FC236}">
                  <a16:creationId xmlns:a16="http://schemas.microsoft.com/office/drawing/2014/main" id="{F959E414-54DD-EE4C-A365-E37E7047B32A}"/>
                </a:ext>
              </a:extLst>
            </p:cNvPr>
            <p:cNvGrpSpPr>
              <a:grpSpLocks/>
            </p:cNvGrpSpPr>
            <p:nvPr/>
          </p:nvGrpSpPr>
          <p:grpSpPr bwMode="auto">
            <a:xfrm>
              <a:off x="1096" y="0"/>
              <a:ext cx="506" cy="384"/>
              <a:chOff x="1096" y="0"/>
              <a:chExt cx="506" cy="384"/>
            </a:xfrm>
          </p:grpSpPr>
          <p:sp>
            <p:nvSpPr>
              <p:cNvPr id="75821" name="Rectangle 5">
                <a:extLst>
                  <a:ext uri="{FF2B5EF4-FFF2-40B4-BE49-F238E27FC236}">
                    <a16:creationId xmlns:a16="http://schemas.microsoft.com/office/drawing/2014/main" id="{CD4211F9-126A-3840-B49F-02A5F09AD20B}"/>
                  </a:ext>
                </a:extLst>
              </p:cNvPr>
              <p:cNvSpPr>
                <a:spLocks noChangeArrowheads="1"/>
              </p:cNvSpPr>
              <p:nvPr/>
            </p:nvSpPr>
            <p:spPr bwMode="auto">
              <a:xfrm>
                <a:off x="1139"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r>
                  <a:rPr kumimoji="1" lang="zh-CN" altLang="en-US" sz="1800">
                    <a:latin typeface="Times New Roman" panose="02020603050405020304" pitchFamily="18" charset="0"/>
                  </a:rPr>
                  <a:t>最坏解</a:t>
                </a:r>
              </a:p>
              <a:p>
                <a:pPr>
                  <a:lnSpc>
                    <a:spcPct val="100000"/>
                  </a:lnSpc>
                  <a:spcBef>
                    <a:spcPct val="0"/>
                  </a:spcBef>
                  <a:buClrTx/>
                  <a:buFontTx/>
                  <a:buNone/>
                </a:pPr>
                <a:endParaRPr kumimoji="1" lang="en-US" altLang="zh-CN" sz="2400">
                  <a:latin typeface="Times New Roman" panose="02020603050405020304" pitchFamily="18" charset="0"/>
                </a:endParaRPr>
              </a:p>
            </p:txBody>
          </p:sp>
          <p:sp>
            <p:nvSpPr>
              <p:cNvPr id="75822" name="Rectangle 19">
                <a:extLst>
                  <a:ext uri="{FF2B5EF4-FFF2-40B4-BE49-F238E27FC236}">
                    <a16:creationId xmlns:a16="http://schemas.microsoft.com/office/drawing/2014/main" id="{0F656505-4582-8542-929F-2B2E0CA9FA86}"/>
                  </a:ext>
                </a:extLst>
              </p:cNvPr>
              <p:cNvSpPr>
                <a:spLocks noChangeArrowheads="1"/>
              </p:cNvSpPr>
              <p:nvPr/>
            </p:nvSpPr>
            <p:spPr bwMode="auto">
              <a:xfrm>
                <a:off x="1096" y="0"/>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4" name="Group 22">
              <a:extLst>
                <a:ext uri="{FF2B5EF4-FFF2-40B4-BE49-F238E27FC236}">
                  <a16:creationId xmlns:a16="http://schemas.microsoft.com/office/drawing/2014/main" id="{D5F18925-CE02-D841-9083-4C098C626F4D}"/>
                </a:ext>
              </a:extLst>
            </p:cNvPr>
            <p:cNvGrpSpPr>
              <a:grpSpLocks/>
            </p:cNvGrpSpPr>
            <p:nvPr/>
          </p:nvGrpSpPr>
          <p:grpSpPr bwMode="auto">
            <a:xfrm>
              <a:off x="1602" y="0"/>
              <a:ext cx="506" cy="384"/>
              <a:chOff x="1602" y="0"/>
              <a:chExt cx="506" cy="384"/>
            </a:xfrm>
          </p:grpSpPr>
          <p:sp>
            <p:nvSpPr>
              <p:cNvPr id="75819" name="Rectangle 6">
                <a:extLst>
                  <a:ext uri="{FF2B5EF4-FFF2-40B4-BE49-F238E27FC236}">
                    <a16:creationId xmlns:a16="http://schemas.microsoft.com/office/drawing/2014/main" id="{5454DAB3-8DFA-0545-A674-E0C49935680D}"/>
                  </a:ext>
                </a:extLst>
              </p:cNvPr>
              <p:cNvSpPr>
                <a:spLocks noChangeArrowheads="1"/>
              </p:cNvSpPr>
              <p:nvPr/>
            </p:nvSpPr>
            <p:spPr bwMode="auto">
              <a:xfrm>
                <a:off x="1645" y="0"/>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平均</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20" name="Rectangle 21">
                <a:extLst>
                  <a:ext uri="{FF2B5EF4-FFF2-40B4-BE49-F238E27FC236}">
                    <a16:creationId xmlns:a16="http://schemas.microsoft.com/office/drawing/2014/main" id="{FE8A1AC4-0EDC-5940-9BFC-23D0147D5895}"/>
                  </a:ext>
                </a:extLst>
              </p:cNvPr>
              <p:cNvSpPr>
                <a:spLocks noChangeArrowheads="1"/>
              </p:cNvSpPr>
              <p:nvPr/>
            </p:nvSpPr>
            <p:spPr bwMode="auto">
              <a:xfrm>
                <a:off x="1602" y="0"/>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5" name="Group 24">
              <a:extLst>
                <a:ext uri="{FF2B5EF4-FFF2-40B4-BE49-F238E27FC236}">
                  <a16:creationId xmlns:a16="http://schemas.microsoft.com/office/drawing/2014/main" id="{1C7B6414-A395-5B4E-9635-278D030C14C3}"/>
                </a:ext>
              </a:extLst>
            </p:cNvPr>
            <p:cNvGrpSpPr>
              <a:grpSpLocks/>
            </p:cNvGrpSpPr>
            <p:nvPr/>
          </p:nvGrpSpPr>
          <p:grpSpPr bwMode="auto">
            <a:xfrm>
              <a:off x="2108" y="0"/>
              <a:ext cx="728" cy="384"/>
              <a:chOff x="2108" y="0"/>
              <a:chExt cx="728" cy="384"/>
            </a:xfrm>
          </p:grpSpPr>
          <p:sp>
            <p:nvSpPr>
              <p:cNvPr id="75817" name="Rectangle 7">
                <a:extLst>
                  <a:ext uri="{FF2B5EF4-FFF2-40B4-BE49-F238E27FC236}">
                    <a16:creationId xmlns:a16="http://schemas.microsoft.com/office/drawing/2014/main" id="{E9F70D85-88D2-0A43-B31B-5DC43BB41711}"/>
                  </a:ext>
                </a:extLst>
              </p:cNvPr>
              <p:cNvSpPr>
                <a:spLocks noChangeArrowheads="1"/>
              </p:cNvSpPr>
              <p:nvPr/>
            </p:nvSpPr>
            <p:spPr bwMode="auto">
              <a:xfrm>
                <a:off x="2151" y="0"/>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Tx/>
                  <a:buFontTx/>
                  <a:buNone/>
                </a:pPr>
                <a:endParaRPr kumimoji="1" lang="en-US" altLang="zh-CN" sz="1000">
                  <a:latin typeface="Times New Roman" panose="02020603050405020304" pitchFamily="18" charset="0"/>
                </a:endParaRPr>
              </a:p>
              <a:p>
                <a:pP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最好解</a:t>
                </a:r>
              </a:p>
              <a:p>
                <a:pPr algn="ctr" eaLnBrk="1" hangingPunct="1">
                  <a:lnSpc>
                    <a:spcPct val="100000"/>
                  </a:lnSpc>
                  <a:spcBef>
                    <a:spcPct val="0"/>
                  </a:spcBef>
                  <a:buClrTx/>
                  <a:buFontTx/>
                  <a:buNone/>
                </a:pPr>
                <a:r>
                  <a:rPr kumimoji="1" lang="zh-CN" altLang="en-US" sz="2000">
                    <a:latin typeface="Times New Roman" panose="02020603050405020304" pitchFamily="18" charset="0"/>
                  </a:rPr>
                  <a:t>的频率</a:t>
                </a:r>
              </a:p>
              <a:p>
                <a:pPr>
                  <a:lnSpc>
                    <a:spcPct val="100000"/>
                  </a:lnSpc>
                  <a:spcBef>
                    <a:spcPct val="0"/>
                  </a:spcBef>
                  <a:buClrTx/>
                  <a:buFontTx/>
                  <a:buNone/>
                </a:pPr>
                <a:endParaRPr kumimoji="1" lang="en-US" altLang="zh-CN" sz="2400">
                  <a:latin typeface="Times New Roman" panose="02020603050405020304" pitchFamily="18" charset="0"/>
                </a:endParaRPr>
              </a:p>
            </p:txBody>
          </p:sp>
          <p:sp>
            <p:nvSpPr>
              <p:cNvPr id="75818" name="Rectangle 23">
                <a:extLst>
                  <a:ext uri="{FF2B5EF4-FFF2-40B4-BE49-F238E27FC236}">
                    <a16:creationId xmlns:a16="http://schemas.microsoft.com/office/drawing/2014/main" id="{5A8D1282-C20D-7543-8F9D-2F3B0B9F7D5A}"/>
                  </a:ext>
                </a:extLst>
              </p:cNvPr>
              <p:cNvSpPr>
                <a:spLocks noChangeArrowheads="1"/>
              </p:cNvSpPr>
              <p:nvPr/>
            </p:nvSpPr>
            <p:spPr bwMode="auto">
              <a:xfrm>
                <a:off x="2108" y="0"/>
                <a:ext cx="7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6" name="Group 26">
              <a:extLst>
                <a:ext uri="{FF2B5EF4-FFF2-40B4-BE49-F238E27FC236}">
                  <a16:creationId xmlns:a16="http://schemas.microsoft.com/office/drawing/2014/main" id="{639C44EE-F603-CB43-8F92-4942ED6E1455}"/>
                </a:ext>
              </a:extLst>
            </p:cNvPr>
            <p:cNvGrpSpPr>
              <a:grpSpLocks/>
            </p:cNvGrpSpPr>
            <p:nvPr/>
          </p:nvGrpSpPr>
          <p:grpSpPr bwMode="auto">
            <a:xfrm>
              <a:off x="2836" y="0"/>
              <a:ext cx="854" cy="384"/>
              <a:chOff x="2836" y="0"/>
              <a:chExt cx="854" cy="384"/>
            </a:xfrm>
          </p:grpSpPr>
          <p:sp>
            <p:nvSpPr>
              <p:cNvPr id="75815" name="Rectangle 8">
                <a:extLst>
                  <a:ext uri="{FF2B5EF4-FFF2-40B4-BE49-F238E27FC236}">
                    <a16:creationId xmlns:a16="http://schemas.microsoft.com/office/drawing/2014/main" id="{7974AB15-3228-3143-A2BF-572F629EF1D6}"/>
                  </a:ext>
                </a:extLst>
              </p:cNvPr>
              <p:cNvSpPr>
                <a:spLocks noChangeArrowheads="1"/>
              </p:cNvSpPr>
              <p:nvPr/>
            </p:nvSpPr>
            <p:spPr bwMode="auto">
              <a:xfrm>
                <a:off x="2879" y="0"/>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zh-CN" altLang="en-US" sz="2000">
                    <a:latin typeface="Times New Roman" panose="02020603050405020304" pitchFamily="18" charset="0"/>
                  </a:rPr>
                  <a:t>最好解的</a:t>
                </a:r>
              </a:p>
              <a:p>
                <a:pPr algn="ctr" eaLnBrk="1" hangingPunct="1">
                  <a:lnSpc>
                    <a:spcPct val="100000"/>
                  </a:lnSpc>
                  <a:spcBef>
                    <a:spcPct val="0"/>
                  </a:spcBef>
                  <a:buClrTx/>
                  <a:buFontTx/>
                  <a:buNone/>
                </a:pPr>
                <a:r>
                  <a:rPr kumimoji="1" lang="zh-CN" altLang="en-US" sz="2000">
                    <a:latin typeface="Times New Roman" panose="02020603050405020304" pitchFamily="18" charset="0"/>
                  </a:rPr>
                  <a:t>平均代数</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6" name="Rectangle 25">
                <a:extLst>
                  <a:ext uri="{FF2B5EF4-FFF2-40B4-BE49-F238E27FC236}">
                    <a16:creationId xmlns:a16="http://schemas.microsoft.com/office/drawing/2014/main" id="{9786383E-1000-A647-A496-F210CCF5138C}"/>
                  </a:ext>
                </a:extLst>
              </p:cNvPr>
              <p:cNvSpPr>
                <a:spLocks noChangeArrowheads="1"/>
              </p:cNvSpPr>
              <p:nvPr/>
            </p:nvSpPr>
            <p:spPr bwMode="auto">
              <a:xfrm>
                <a:off x="2836" y="0"/>
                <a:ext cx="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7" name="Group 28">
              <a:extLst>
                <a:ext uri="{FF2B5EF4-FFF2-40B4-BE49-F238E27FC236}">
                  <a16:creationId xmlns:a16="http://schemas.microsoft.com/office/drawing/2014/main" id="{6C691AAD-5A8B-114E-AA9C-8DC5D2D28AB3}"/>
                </a:ext>
              </a:extLst>
            </p:cNvPr>
            <p:cNvGrpSpPr>
              <a:grpSpLocks/>
            </p:cNvGrpSpPr>
            <p:nvPr/>
          </p:nvGrpSpPr>
          <p:grpSpPr bwMode="auto">
            <a:xfrm>
              <a:off x="0" y="384"/>
              <a:ext cx="620" cy="384"/>
              <a:chOff x="0" y="384"/>
              <a:chExt cx="620" cy="384"/>
            </a:xfrm>
          </p:grpSpPr>
          <p:sp>
            <p:nvSpPr>
              <p:cNvPr id="75813" name="Rectangle 9">
                <a:extLst>
                  <a:ext uri="{FF2B5EF4-FFF2-40B4-BE49-F238E27FC236}">
                    <a16:creationId xmlns:a16="http://schemas.microsoft.com/office/drawing/2014/main" id="{665F1B3B-941F-4C4F-B21C-213E90575393}"/>
                  </a:ext>
                </a:extLst>
              </p:cNvPr>
              <p:cNvSpPr>
                <a:spLocks noChangeArrowheads="1"/>
              </p:cNvSpPr>
              <p:nvPr/>
            </p:nvSpPr>
            <p:spPr bwMode="auto">
              <a:xfrm>
                <a:off x="43" y="384"/>
                <a:ext cx="53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20</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4" name="Rectangle 27">
                <a:extLst>
                  <a:ext uri="{FF2B5EF4-FFF2-40B4-BE49-F238E27FC236}">
                    <a16:creationId xmlns:a16="http://schemas.microsoft.com/office/drawing/2014/main" id="{4F229C5F-69AB-DD40-AFB3-282FB1EA0033}"/>
                  </a:ext>
                </a:extLst>
              </p:cNvPr>
              <p:cNvSpPr>
                <a:spLocks noChangeArrowheads="1"/>
              </p:cNvSpPr>
              <p:nvPr/>
            </p:nvSpPr>
            <p:spPr bwMode="auto">
              <a:xfrm>
                <a:off x="0" y="384"/>
                <a:ext cx="62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8" name="Group 30">
              <a:extLst>
                <a:ext uri="{FF2B5EF4-FFF2-40B4-BE49-F238E27FC236}">
                  <a16:creationId xmlns:a16="http://schemas.microsoft.com/office/drawing/2014/main" id="{FD6F6A1A-0293-2B48-A730-15D219B66162}"/>
                </a:ext>
              </a:extLst>
            </p:cNvPr>
            <p:cNvGrpSpPr>
              <a:grpSpLocks/>
            </p:cNvGrpSpPr>
            <p:nvPr/>
          </p:nvGrpSpPr>
          <p:grpSpPr bwMode="auto">
            <a:xfrm>
              <a:off x="620" y="384"/>
              <a:ext cx="476" cy="384"/>
              <a:chOff x="620" y="384"/>
              <a:chExt cx="476" cy="384"/>
            </a:xfrm>
          </p:grpSpPr>
          <p:sp>
            <p:nvSpPr>
              <p:cNvPr id="75811" name="Rectangle 10">
                <a:extLst>
                  <a:ext uri="{FF2B5EF4-FFF2-40B4-BE49-F238E27FC236}">
                    <a16:creationId xmlns:a16="http://schemas.microsoft.com/office/drawing/2014/main" id="{FCB2E712-79E6-B64A-8274-D058C15EFE7F}"/>
                  </a:ext>
                </a:extLst>
              </p:cNvPr>
              <p:cNvSpPr>
                <a:spLocks noChangeArrowheads="1"/>
              </p:cNvSpPr>
              <p:nvPr/>
            </p:nvSpPr>
            <p:spPr bwMode="auto">
              <a:xfrm>
                <a:off x="663" y="384"/>
                <a:ext cx="39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213</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2" name="Rectangle 29">
                <a:extLst>
                  <a:ext uri="{FF2B5EF4-FFF2-40B4-BE49-F238E27FC236}">
                    <a16:creationId xmlns:a16="http://schemas.microsoft.com/office/drawing/2014/main" id="{53B16884-F224-FB4B-853D-C035A45F1E24}"/>
                  </a:ext>
                </a:extLst>
              </p:cNvPr>
              <p:cNvSpPr>
                <a:spLocks noChangeArrowheads="1"/>
              </p:cNvSpPr>
              <p:nvPr/>
            </p:nvSpPr>
            <p:spPr bwMode="auto">
              <a:xfrm>
                <a:off x="620" y="384"/>
                <a:ext cx="47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799" name="Group 32">
              <a:extLst>
                <a:ext uri="{FF2B5EF4-FFF2-40B4-BE49-F238E27FC236}">
                  <a16:creationId xmlns:a16="http://schemas.microsoft.com/office/drawing/2014/main" id="{843BC15F-EB36-8947-9EB6-5E8FE0FB733F}"/>
                </a:ext>
              </a:extLst>
            </p:cNvPr>
            <p:cNvGrpSpPr>
              <a:grpSpLocks/>
            </p:cNvGrpSpPr>
            <p:nvPr/>
          </p:nvGrpSpPr>
          <p:grpSpPr bwMode="auto">
            <a:xfrm>
              <a:off x="1096" y="384"/>
              <a:ext cx="506" cy="384"/>
              <a:chOff x="1096" y="384"/>
              <a:chExt cx="506" cy="384"/>
            </a:xfrm>
          </p:grpSpPr>
          <p:sp>
            <p:nvSpPr>
              <p:cNvPr id="75809" name="Rectangle 11">
                <a:extLst>
                  <a:ext uri="{FF2B5EF4-FFF2-40B4-BE49-F238E27FC236}">
                    <a16:creationId xmlns:a16="http://schemas.microsoft.com/office/drawing/2014/main" id="{46611402-BDAB-B242-A1A4-3F398598D564}"/>
                  </a:ext>
                </a:extLst>
              </p:cNvPr>
              <p:cNvSpPr>
                <a:spLocks noChangeArrowheads="1"/>
              </p:cNvSpPr>
              <p:nvPr/>
            </p:nvSpPr>
            <p:spPr bwMode="auto">
              <a:xfrm>
                <a:off x="1139"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221</a:t>
                </a:r>
              </a:p>
              <a:p>
                <a:pPr algn="ctr">
                  <a:lnSpc>
                    <a:spcPct val="100000"/>
                  </a:lnSpc>
                  <a:spcBef>
                    <a:spcPct val="0"/>
                  </a:spcBef>
                  <a:buClrTx/>
                  <a:buFontTx/>
                  <a:buNone/>
                </a:pPr>
                <a:endParaRPr kumimoji="1" lang="en-US" altLang="zh-CN" sz="2400">
                  <a:latin typeface="Times New Roman" panose="02020603050405020304" pitchFamily="18" charset="0"/>
                </a:endParaRPr>
              </a:p>
            </p:txBody>
          </p:sp>
          <p:sp>
            <p:nvSpPr>
              <p:cNvPr id="75810" name="Rectangle 31">
                <a:extLst>
                  <a:ext uri="{FF2B5EF4-FFF2-40B4-BE49-F238E27FC236}">
                    <a16:creationId xmlns:a16="http://schemas.microsoft.com/office/drawing/2014/main" id="{EE0772EA-76D7-1B4D-B9F5-7E5513AF6E69}"/>
                  </a:ext>
                </a:extLst>
              </p:cNvPr>
              <p:cNvSpPr>
                <a:spLocks noChangeArrowheads="1"/>
              </p:cNvSpPr>
              <p:nvPr/>
            </p:nvSpPr>
            <p:spPr bwMode="auto">
              <a:xfrm>
                <a:off x="1096" y="384"/>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0" name="Group 34">
              <a:extLst>
                <a:ext uri="{FF2B5EF4-FFF2-40B4-BE49-F238E27FC236}">
                  <a16:creationId xmlns:a16="http://schemas.microsoft.com/office/drawing/2014/main" id="{D8D70659-DDE6-624A-8B3D-2469AC8B7339}"/>
                </a:ext>
              </a:extLst>
            </p:cNvPr>
            <p:cNvGrpSpPr>
              <a:grpSpLocks/>
            </p:cNvGrpSpPr>
            <p:nvPr/>
          </p:nvGrpSpPr>
          <p:grpSpPr bwMode="auto">
            <a:xfrm>
              <a:off x="1602" y="384"/>
              <a:ext cx="506" cy="384"/>
              <a:chOff x="1602" y="384"/>
              <a:chExt cx="506" cy="384"/>
            </a:xfrm>
          </p:grpSpPr>
          <p:sp>
            <p:nvSpPr>
              <p:cNvPr id="75807" name="Rectangle 12">
                <a:extLst>
                  <a:ext uri="{FF2B5EF4-FFF2-40B4-BE49-F238E27FC236}">
                    <a16:creationId xmlns:a16="http://schemas.microsoft.com/office/drawing/2014/main" id="{6E5FE164-C386-054A-B6ED-EE77D1D1C3C8}"/>
                  </a:ext>
                </a:extLst>
              </p:cNvPr>
              <p:cNvSpPr>
                <a:spLocks noChangeArrowheads="1"/>
              </p:cNvSpPr>
              <p:nvPr/>
            </p:nvSpPr>
            <p:spPr bwMode="auto">
              <a:xfrm>
                <a:off x="1645" y="384"/>
                <a:ext cx="4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213.95</a:t>
                </a:r>
              </a:p>
              <a:p>
                <a:pPr algn="ctr">
                  <a:lnSpc>
                    <a:spcPct val="100000"/>
                  </a:lnSpc>
                  <a:spcBef>
                    <a:spcPct val="0"/>
                  </a:spcBef>
                  <a:buClrTx/>
                  <a:buFontTx/>
                  <a:buNone/>
                </a:pPr>
                <a:endParaRPr kumimoji="1" lang="en-US" altLang="zh-CN" sz="2000">
                  <a:latin typeface="Times New Roman" panose="02020603050405020304" pitchFamily="18" charset="0"/>
                </a:endParaRPr>
              </a:p>
            </p:txBody>
          </p:sp>
          <p:sp>
            <p:nvSpPr>
              <p:cNvPr id="75808" name="Rectangle 33">
                <a:extLst>
                  <a:ext uri="{FF2B5EF4-FFF2-40B4-BE49-F238E27FC236}">
                    <a16:creationId xmlns:a16="http://schemas.microsoft.com/office/drawing/2014/main" id="{BE5FFFE4-8680-974E-A5BD-CD9C914EC54F}"/>
                  </a:ext>
                </a:extLst>
              </p:cNvPr>
              <p:cNvSpPr>
                <a:spLocks noChangeArrowheads="1"/>
              </p:cNvSpPr>
              <p:nvPr/>
            </p:nvSpPr>
            <p:spPr bwMode="auto">
              <a:xfrm>
                <a:off x="1602" y="384"/>
                <a:ext cx="50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1" name="Group 36">
              <a:extLst>
                <a:ext uri="{FF2B5EF4-FFF2-40B4-BE49-F238E27FC236}">
                  <a16:creationId xmlns:a16="http://schemas.microsoft.com/office/drawing/2014/main" id="{53128887-1BFB-1943-9B3C-D1A2F74F5C99}"/>
                </a:ext>
              </a:extLst>
            </p:cNvPr>
            <p:cNvGrpSpPr>
              <a:grpSpLocks/>
            </p:cNvGrpSpPr>
            <p:nvPr/>
          </p:nvGrpSpPr>
          <p:grpSpPr bwMode="auto">
            <a:xfrm>
              <a:off x="2108" y="384"/>
              <a:ext cx="728" cy="384"/>
              <a:chOff x="2108" y="384"/>
              <a:chExt cx="728" cy="384"/>
            </a:xfrm>
          </p:grpSpPr>
          <p:sp>
            <p:nvSpPr>
              <p:cNvPr id="75805" name="Rectangle 13">
                <a:extLst>
                  <a:ext uri="{FF2B5EF4-FFF2-40B4-BE49-F238E27FC236}">
                    <a16:creationId xmlns:a16="http://schemas.microsoft.com/office/drawing/2014/main" id="{6468E4BA-A1E6-2B4A-A5A2-0010EBF0C9E5}"/>
                  </a:ext>
                </a:extLst>
              </p:cNvPr>
              <p:cNvSpPr>
                <a:spLocks noChangeArrowheads="1"/>
              </p:cNvSpPr>
              <p:nvPr/>
            </p:nvSpPr>
            <p:spPr bwMode="auto">
              <a:xfrm>
                <a:off x="2151" y="384"/>
                <a:ext cx="642"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0.85</a:t>
                </a:r>
              </a:p>
              <a:p>
                <a:pPr algn="ctr">
                  <a:lnSpc>
                    <a:spcPct val="100000"/>
                  </a:lnSpc>
                  <a:spcBef>
                    <a:spcPct val="0"/>
                  </a:spcBef>
                  <a:buClrTx/>
                  <a:buFontTx/>
                  <a:buNone/>
                </a:pPr>
                <a:endParaRPr kumimoji="1" lang="en-US" altLang="zh-CN" sz="2200">
                  <a:latin typeface="Times New Roman" panose="02020603050405020304" pitchFamily="18" charset="0"/>
                </a:endParaRPr>
              </a:p>
            </p:txBody>
          </p:sp>
          <p:sp>
            <p:nvSpPr>
              <p:cNvPr id="75806" name="Rectangle 35">
                <a:extLst>
                  <a:ext uri="{FF2B5EF4-FFF2-40B4-BE49-F238E27FC236}">
                    <a16:creationId xmlns:a16="http://schemas.microsoft.com/office/drawing/2014/main" id="{2245AF67-A78A-4141-92E6-A2DCE21D764E}"/>
                  </a:ext>
                </a:extLst>
              </p:cNvPr>
              <p:cNvSpPr>
                <a:spLocks noChangeArrowheads="1"/>
              </p:cNvSpPr>
              <p:nvPr/>
            </p:nvSpPr>
            <p:spPr bwMode="auto">
              <a:xfrm>
                <a:off x="2108" y="384"/>
                <a:ext cx="728"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nvGrpSpPr>
            <p:cNvPr id="75802" name="Group 38">
              <a:extLst>
                <a:ext uri="{FF2B5EF4-FFF2-40B4-BE49-F238E27FC236}">
                  <a16:creationId xmlns:a16="http://schemas.microsoft.com/office/drawing/2014/main" id="{3CA5C96A-59CC-3D4C-8A3A-281EEB245008}"/>
                </a:ext>
              </a:extLst>
            </p:cNvPr>
            <p:cNvGrpSpPr>
              <a:grpSpLocks/>
            </p:cNvGrpSpPr>
            <p:nvPr/>
          </p:nvGrpSpPr>
          <p:grpSpPr bwMode="auto">
            <a:xfrm>
              <a:off x="2836" y="384"/>
              <a:ext cx="854" cy="384"/>
              <a:chOff x="2836" y="384"/>
              <a:chExt cx="854" cy="384"/>
            </a:xfrm>
          </p:grpSpPr>
          <p:sp>
            <p:nvSpPr>
              <p:cNvPr id="75803" name="Rectangle 14">
                <a:extLst>
                  <a:ext uri="{FF2B5EF4-FFF2-40B4-BE49-F238E27FC236}">
                    <a16:creationId xmlns:a16="http://schemas.microsoft.com/office/drawing/2014/main" id="{0736D599-A00B-1A4B-9D55-7B7AF23534D1}"/>
                  </a:ext>
                </a:extLst>
              </p:cNvPr>
              <p:cNvSpPr>
                <a:spLocks noChangeArrowheads="1"/>
              </p:cNvSpPr>
              <p:nvPr/>
            </p:nvSpPr>
            <p:spPr bwMode="auto">
              <a:xfrm>
                <a:off x="2879" y="384"/>
                <a:ext cx="76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endParaRPr kumimoji="1" lang="en-US" altLang="zh-CN" sz="1000">
                  <a:latin typeface="Times New Roman" panose="02020603050405020304" pitchFamily="18" charset="0"/>
                </a:endParaRPr>
              </a:p>
              <a:p>
                <a:pPr algn="ctr" eaLnBrk="1" hangingPunct="1">
                  <a:lnSpc>
                    <a:spcPct val="100000"/>
                  </a:lnSpc>
                  <a:spcBef>
                    <a:spcPct val="0"/>
                  </a:spcBef>
                  <a:buClrTx/>
                  <a:buFontTx/>
                  <a:buNone/>
                </a:pPr>
                <a:r>
                  <a:rPr kumimoji="1" lang="en-US" altLang="zh-CN" sz="2200">
                    <a:latin typeface="Times New Roman" panose="02020603050405020304" pitchFamily="18" charset="0"/>
                  </a:rPr>
                  <a:t>12</a:t>
                </a:r>
              </a:p>
              <a:p>
                <a:pPr algn="ctr">
                  <a:lnSpc>
                    <a:spcPct val="100000"/>
                  </a:lnSpc>
                  <a:spcBef>
                    <a:spcPct val="0"/>
                  </a:spcBef>
                  <a:buClrTx/>
                  <a:buFontTx/>
                  <a:buNone/>
                </a:pPr>
                <a:endParaRPr kumimoji="1" lang="en-US" altLang="zh-CN" sz="2200">
                  <a:latin typeface="Times New Roman" panose="02020603050405020304" pitchFamily="18" charset="0"/>
                </a:endParaRPr>
              </a:p>
            </p:txBody>
          </p:sp>
          <p:sp>
            <p:nvSpPr>
              <p:cNvPr id="75804" name="Rectangle 37">
                <a:extLst>
                  <a:ext uri="{FF2B5EF4-FFF2-40B4-BE49-F238E27FC236}">
                    <a16:creationId xmlns:a16="http://schemas.microsoft.com/office/drawing/2014/main" id="{357FB37A-A6A0-5B4A-90E8-ABC1C5817DBA}"/>
                  </a:ext>
                </a:extLst>
              </p:cNvPr>
              <p:cNvSpPr>
                <a:spLocks noChangeArrowheads="1"/>
              </p:cNvSpPr>
              <p:nvPr/>
            </p:nvSpPr>
            <p:spPr bwMode="auto">
              <a:xfrm>
                <a:off x="2836" y="384"/>
                <a:ext cx="85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pSp>
      </p:grpSp>
      <p:sp>
        <p:nvSpPr>
          <p:cNvPr id="75785" name="Rectangle 40">
            <a:extLst>
              <a:ext uri="{FF2B5EF4-FFF2-40B4-BE49-F238E27FC236}">
                <a16:creationId xmlns:a16="http://schemas.microsoft.com/office/drawing/2014/main" id="{4DD30BE1-7E4B-DC47-87E7-77F867B6D888}"/>
              </a:ext>
            </a:extLst>
          </p:cNvPr>
          <p:cNvSpPr>
            <a:spLocks noChangeArrowheads="1"/>
          </p:cNvSpPr>
          <p:nvPr/>
        </p:nvSpPr>
        <p:spPr bwMode="auto">
          <a:xfrm>
            <a:off x="381000" y="4495800"/>
            <a:ext cx="8439150" cy="1295400"/>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5786" name="Rectangle 44">
            <a:extLst>
              <a:ext uri="{FF2B5EF4-FFF2-40B4-BE49-F238E27FC236}">
                <a16:creationId xmlns:a16="http://schemas.microsoft.com/office/drawing/2014/main" id="{7B9C826B-34F1-FE4E-A3DE-ED477481319F}"/>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5787" name="Rectangle 49">
            <a:extLst>
              <a:ext uri="{FF2B5EF4-FFF2-40B4-BE49-F238E27FC236}">
                <a16:creationId xmlns:a16="http://schemas.microsoft.com/office/drawing/2014/main" id="{3EB68409-F2EA-AA44-BE53-3254230FC7E6}"/>
              </a:ext>
            </a:extLst>
          </p:cNvPr>
          <p:cNvSpPr>
            <a:spLocks noGrp="1" noChangeArrowheads="1"/>
          </p:cNvSpPr>
          <p:nvPr>
            <p:ph type="title"/>
          </p:nvPr>
        </p:nvSpPr>
        <p:spPr/>
        <p:txBody>
          <a:bodyPr/>
          <a:lstStyle/>
          <a:p>
            <a:pPr eaLnBrk="1" hangingPunct="1"/>
            <a:endParaRPr lang="zh-CN" altLang="zh-CN"/>
          </a:p>
        </p:txBody>
      </p:sp>
      <p:sp>
        <p:nvSpPr>
          <p:cNvPr id="75788" name="Rectangle 51">
            <a:extLst>
              <a:ext uri="{FF2B5EF4-FFF2-40B4-BE49-F238E27FC236}">
                <a16:creationId xmlns:a16="http://schemas.microsoft.com/office/drawing/2014/main" id="{42D36D1D-177A-6947-8712-22DC1E16D9EF}"/>
              </a:ext>
            </a:extLst>
          </p:cNvPr>
          <p:cNvSpPr>
            <a:spLocks noChangeArrowheads="1"/>
          </p:cNvSpPr>
          <p:nvPr/>
        </p:nvSpPr>
        <p:spPr bwMode="auto">
          <a:xfrm>
            <a:off x="0" y="0"/>
            <a:ext cx="9144000" cy="836613"/>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
        <p:nvSpPr>
          <p:cNvPr id="75789" name="Rectangle 52">
            <a:extLst>
              <a:ext uri="{FF2B5EF4-FFF2-40B4-BE49-F238E27FC236}">
                <a16:creationId xmlns:a16="http://schemas.microsoft.com/office/drawing/2014/main" id="{8D4B08E4-7DF8-254D-BDD0-CCE48EE5C7DF}"/>
              </a:ext>
            </a:extLst>
          </p:cNvPr>
          <p:cNvSpPr>
            <a:spLocks noChangeArrowheads="1"/>
          </p:cNvSpPr>
          <p:nvPr/>
        </p:nvSpPr>
        <p:spPr bwMode="auto">
          <a:xfrm>
            <a:off x="228600" y="1162050"/>
            <a:ext cx="8736013" cy="1123950"/>
          </a:xfrm>
          <a:prstGeom prst="rect">
            <a:avLst/>
          </a:prstGeom>
          <a:solidFill>
            <a:srgbClr val="FFFFFF"/>
          </a:solidFill>
          <a:ln w="9525">
            <a:solidFill>
              <a:srgbClr val="808080"/>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0"/>
              </a:spcBef>
              <a:buClrTx/>
              <a:buFontTx/>
              <a:buNone/>
            </a:pPr>
            <a:r>
              <a:rPr kumimoji="1" lang="zh-CN" altLang="en-US" sz="2400">
                <a:latin typeface="宋体" panose="02010600030101010101" pitchFamily="2" charset="-122"/>
              </a:rPr>
              <a:t>用穷举法求得最优解：</a:t>
            </a:r>
            <a:r>
              <a:rPr kumimoji="1" lang="en-US" altLang="zh-CN" sz="2400">
                <a:latin typeface="Times New Roman" panose="02020603050405020304" pitchFamily="18" charset="0"/>
                <a:cs typeface="Times New Roman" panose="02020603050405020304" pitchFamily="18" charset="0"/>
              </a:rPr>
              <a:t>4-2-5-1-3</a:t>
            </a:r>
            <a:r>
              <a:rPr kumimoji="1" lang="zh-CN" altLang="en-US" sz="2400">
                <a:latin typeface="宋体" panose="02010600030101010101" pitchFamily="2" charset="-122"/>
              </a:rPr>
              <a:t>，加工时间：</a:t>
            </a:r>
            <a:r>
              <a:rPr kumimoji="1" lang="en-US" altLang="zh-CN" sz="2400">
                <a:latin typeface="Times New Roman" panose="02020603050405020304" pitchFamily="18" charset="0"/>
                <a:cs typeface="Times New Roman" panose="02020603050405020304" pitchFamily="18" charset="0"/>
              </a:rPr>
              <a:t>213</a:t>
            </a:r>
            <a:r>
              <a:rPr kumimoji="1" lang="zh-CN" altLang="en-US" sz="2400">
                <a:latin typeface="宋体" panose="02010600030101010101" pitchFamily="2" charset="-122"/>
              </a:rPr>
              <a:t>；</a:t>
            </a:r>
          </a:p>
          <a:p>
            <a:pPr algn="l" eaLnBrk="1" hangingPunct="1">
              <a:lnSpc>
                <a:spcPct val="140000"/>
              </a:lnSpc>
              <a:spcBef>
                <a:spcPct val="0"/>
              </a:spcBef>
              <a:buClrTx/>
              <a:buFontTx/>
              <a:buNone/>
            </a:pPr>
            <a:r>
              <a:rPr kumimoji="1" lang="zh-CN" altLang="en-US" sz="2400">
                <a:latin typeface="宋体" panose="02010600030101010101" pitchFamily="2" charset="-122"/>
              </a:rPr>
              <a:t>最劣解：</a:t>
            </a:r>
            <a:r>
              <a:rPr kumimoji="1" lang="en-US" altLang="zh-CN" sz="2400">
                <a:latin typeface="Times New Roman" panose="02020603050405020304" pitchFamily="18" charset="0"/>
                <a:cs typeface="Times New Roman" panose="02020603050405020304" pitchFamily="18" charset="0"/>
              </a:rPr>
              <a:t>1-4-2-3-5</a:t>
            </a:r>
            <a:r>
              <a:rPr kumimoji="1" lang="zh-CN" altLang="en-US" sz="2400">
                <a:latin typeface="宋体" panose="02010600030101010101" pitchFamily="2" charset="-122"/>
              </a:rPr>
              <a:t>，加工时间：</a:t>
            </a:r>
            <a:r>
              <a:rPr kumimoji="1" lang="en-US" altLang="zh-CN" sz="2400">
                <a:latin typeface="Times New Roman" panose="02020603050405020304" pitchFamily="18" charset="0"/>
                <a:cs typeface="Times New Roman" panose="02020603050405020304" pitchFamily="18" charset="0"/>
              </a:rPr>
              <a:t>294</a:t>
            </a:r>
            <a:r>
              <a:rPr kumimoji="1" lang="zh-CN" altLang="en-US" sz="2400">
                <a:latin typeface="宋体" panose="02010600030101010101" pitchFamily="2" charset="-122"/>
              </a:rPr>
              <a:t>；平均解的加工时间：</a:t>
            </a:r>
            <a:r>
              <a:rPr kumimoji="1" lang="en-US" altLang="zh-CN" sz="2400">
                <a:latin typeface="Times New Roman" panose="02020603050405020304" pitchFamily="18" charset="0"/>
                <a:cs typeface="Times New Roman" panose="02020603050405020304" pitchFamily="18" charset="0"/>
              </a:rPr>
              <a:t>265</a:t>
            </a:r>
            <a:r>
              <a:rPr kumimoji="1" lang="zh-CN" altLang="en-US" sz="2400">
                <a:latin typeface="宋体" panose="02010600030101010101" pitchFamily="2" charset="-122"/>
              </a:rPr>
              <a:t>。</a:t>
            </a:r>
            <a:r>
              <a:rPr kumimoji="1" lang="zh-CN" altLang="en-US" sz="1100">
                <a:latin typeface="宋体" panose="02010600030101010101" pitchFamily="2" charset="-122"/>
              </a:rPr>
              <a:t> </a:t>
            </a:r>
            <a:endParaRPr kumimoji="1" lang="zh-CN" altLang="en-US" sz="2400">
              <a:latin typeface="Times New Roman" panose="02020603050405020304" pitchFamily="18" charset="0"/>
            </a:endParaRPr>
          </a:p>
        </p:txBody>
      </p:sp>
      <p:sp>
        <p:nvSpPr>
          <p:cNvPr id="75790" name="Text Box 58">
            <a:extLst>
              <a:ext uri="{FF2B5EF4-FFF2-40B4-BE49-F238E27FC236}">
                <a16:creationId xmlns:a16="http://schemas.microsoft.com/office/drawing/2014/main" id="{70664EDA-6FE1-2F42-AFCA-805E4B9A49AD}"/>
              </a:ext>
            </a:extLst>
          </p:cNvPr>
          <p:cNvSpPr txBox="1">
            <a:spLocks noChangeArrowheads="1"/>
          </p:cNvSpPr>
          <p:nvPr/>
        </p:nvSpPr>
        <p:spPr bwMode="auto">
          <a:xfrm>
            <a:off x="2286000" y="402272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r>
              <a:rPr lang="en-US" altLang="zh-CN" sz="2000" b="1">
                <a:latin typeface="宋体" panose="02010600030101010101" pitchFamily="2" charset="-122"/>
              </a:rPr>
              <a:t>      </a:t>
            </a:r>
            <a:r>
              <a:rPr lang="en-US" altLang="zh-CN" sz="2000" b="1">
                <a:latin typeface="Times New Roman" panose="02020603050405020304" pitchFamily="18" charset="0"/>
                <a:cs typeface="Times New Roman" panose="02020603050405020304" pitchFamily="18" charset="0"/>
              </a:rPr>
              <a:t>  </a:t>
            </a:r>
            <a:r>
              <a:rPr lang="zh-CN" altLang="en-US" sz="2000" b="1">
                <a:latin typeface="宋体" panose="02010600030101010101" pitchFamily="2" charset="-122"/>
              </a:rPr>
              <a:t>遗传算法运行的结果 </a:t>
            </a: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a:extLst>
              <a:ext uri="{FF2B5EF4-FFF2-40B4-BE49-F238E27FC236}">
                <a16:creationId xmlns:a16="http://schemas.microsoft.com/office/drawing/2014/main" id="{556BF3EC-EDD7-CB40-A05B-6B333526CFC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4E2F640-898F-454B-A65C-C3057BA2F008}" type="slidenum">
              <a:rPr lang="ja-JP" altLang="en-US" sz="1800">
                <a:solidFill>
                  <a:srgbClr val="A50021"/>
                </a:solidFill>
                <a:ea typeface="MS PGothic" panose="020B0600070205080204" pitchFamily="34" charset="-128"/>
              </a:rPr>
              <a:pPr algn="r">
                <a:lnSpc>
                  <a:spcPct val="100000"/>
                </a:lnSpc>
                <a:spcBef>
                  <a:spcPct val="0"/>
                </a:spcBef>
                <a:buClrTx/>
                <a:buFontTx/>
                <a:buNone/>
              </a:pPr>
              <a:t>7</a:t>
            </a:fld>
            <a:endParaRPr lang="en-US" altLang="ja-JP" sz="1800">
              <a:solidFill>
                <a:srgbClr val="A50021"/>
              </a:solidFill>
              <a:ea typeface="MS PGothic" panose="020B0600070205080204" pitchFamily="34" charset="-128"/>
            </a:endParaRPr>
          </a:p>
        </p:txBody>
      </p:sp>
      <p:sp>
        <p:nvSpPr>
          <p:cNvPr id="12291" name="Rectangle 2">
            <a:extLst>
              <a:ext uri="{FF2B5EF4-FFF2-40B4-BE49-F238E27FC236}">
                <a16:creationId xmlns:a16="http://schemas.microsoft.com/office/drawing/2014/main" id="{2E1DC4D2-6879-844A-B577-486DE2DCBC79}"/>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6.1.1  </a:t>
            </a:r>
            <a:r>
              <a:rPr lang="zh-CN" altLang="en-US" sz="3600" b="0">
                <a:latin typeface="Times New Roman" panose="02020603050405020304" pitchFamily="18" charset="0"/>
                <a:ea typeface="黑体" panose="02010609060101010101" pitchFamily="49" charset="-122"/>
              </a:rPr>
              <a:t>进化算法的概念</a:t>
            </a:r>
            <a:endParaRPr lang="zh-CN" altLang="en-US" sz="3600"/>
          </a:p>
        </p:txBody>
      </p:sp>
      <p:sp>
        <p:nvSpPr>
          <p:cNvPr id="12292" name="Rectangle 5">
            <a:extLst>
              <a:ext uri="{FF2B5EF4-FFF2-40B4-BE49-F238E27FC236}">
                <a16:creationId xmlns:a16="http://schemas.microsoft.com/office/drawing/2014/main" id="{93BEF136-5B3E-FB4A-85F1-F7D08C776445}"/>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45439E02-EA72-6F41-BFD2-02ED568ED0AC}"/>
              </a:ext>
            </a:extLst>
          </p:cNvPr>
          <p:cNvSpPr>
            <a:spLocks noChangeArrowheads="1"/>
          </p:cNvSpPr>
          <p:nvPr/>
        </p:nvSpPr>
        <p:spPr bwMode="auto">
          <a:xfrm>
            <a:off x="468313" y="1219200"/>
            <a:ext cx="8294687"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zh-CN" altLang="en-US" sz="2800" b="1">
                <a:solidFill>
                  <a:srgbClr val="FF0000"/>
                </a:solidFill>
                <a:latin typeface="Times New Roman" panose="02020603050405020304" pitchFamily="18" charset="0"/>
              </a:rPr>
              <a:t>进化算法</a:t>
            </a:r>
            <a:r>
              <a:rPr lang="en-US" altLang="en-US" sz="2800">
                <a:latin typeface="Times New Roman" panose="02020603050405020304" pitchFamily="18" charset="0"/>
              </a:rPr>
              <a:t>(evolutionary algorithms</a:t>
            </a:r>
            <a:r>
              <a:rPr lang="zh-CN" altLang="en-US" sz="2800">
                <a:latin typeface="Times New Roman" panose="02020603050405020304" pitchFamily="18" charset="0"/>
              </a:rPr>
              <a:t>，</a:t>
            </a:r>
            <a:r>
              <a:rPr lang="en-US" altLang="en-US" sz="2800">
                <a:latin typeface="Times New Roman" panose="02020603050405020304" pitchFamily="18" charset="0"/>
              </a:rPr>
              <a:t>EA)</a:t>
            </a:r>
            <a:r>
              <a:rPr lang="zh-CN" altLang="en-US" sz="2800">
                <a:latin typeface="Times New Roman" panose="02020603050405020304" pitchFamily="18" charset="0"/>
              </a:rPr>
              <a:t>是基于自然选择和自然遗传等生物进化机制的一种搜索算法。</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生物进化是通过繁殖、</a:t>
            </a:r>
            <a:r>
              <a:rPr lang="en-US" altLang="en-US" sz="2800">
                <a:latin typeface="Times New Roman" panose="02020603050405020304" pitchFamily="18" charset="0"/>
              </a:rPr>
              <a:t>变异</a:t>
            </a:r>
            <a:r>
              <a:rPr lang="zh-CN" altLang="en-US" sz="2800">
                <a:latin typeface="Times New Roman" panose="02020603050405020304" pitchFamily="18" charset="0"/>
              </a:rPr>
              <a:t>、竞争和选择实现的；而进化算法则主要通过选择、重组和变异这三种操作实现优化问题的求解。</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进化算法是一个</a:t>
            </a:r>
            <a:r>
              <a:rPr lang="en-US" altLang="en-US" sz="2800">
                <a:latin typeface="Times New Roman" panose="02020603050405020304" pitchFamily="18" charset="0"/>
              </a:rPr>
              <a:t>“</a:t>
            </a:r>
            <a:r>
              <a:rPr lang="zh-CN" altLang="en-US" sz="2800">
                <a:latin typeface="Times New Roman" panose="02020603050405020304" pitchFamily="18" charset="0"/>
              </a:rPr>
              <a:t>算法簇</a:t>
            </a:r>
            <a:r>
              <a:rPr lang="en-US" altLang="en-US" sz="2800">
                <a:latin typeface="Times New Roman" panose="02020603050405020304" pitchFamily="18" charset="0"/>
              </a:rPr>
              <a:t>”</a:t>
            </a:r>
            <a:r>
              <a:rPr lang="zh-CN" altLang="en-US" sz="2800">
                <a:latin typeface="Times New Roman" panose="02020603050405020304" pitchFamily="18" charset="0"/>
              </a:rPr>
              <a:t>，包括遗传算法</a:t>
            </a:r>
            <a:r>
              <a:rPr lang="en-US" altLang="en-US" sz="2800">
                <a:latin typeface="Times New Roman" panose="02020603050405020304" pitchFamily="18" charset="0"/>
              </a:rPr>
              <a:t>(GA)</a:t>
            </a:r>
            <a:r>
              <a:rPr lang="zh-CN" altLang="en-US" sz="2800">
                <a:latin typeface="Times New Roman" panose="02020603050405020304" pitchFamily="18" charset="0"/>
              </a:rPr>
              <a:t>、遗传规划、</a:t>
            </a:r>
            <a:r>
              <a:rPr lang="en-US" altLang="en-US" sz="2800">
                <a:latin typeface="Times New Roman" panose="02020603050405020304" pitchFamily="18" charset="0"/>
              </a:rPr>
              <a:t>进化策略</a:t>
            </a:r>
            <a:r>
              <a:rPr lang="zh-CN" altLang="en-US" sz="2800">
                <a:latin typeface="Times New Roman" panose="02020603050405020304" pitchFamily="18" charset="0"/>
              </a:rPr>
              <a:t>和进化规划等。</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进化算法的基本框架是遗传算法所描述的框架。</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进化算法可广泛应用于组合优化、机器学习、自适应控制、规划设计和人工生命等领域。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a:extLst>
              <a:ext uri="{FF2B5EF4-FFF2-40B4-BE49-F238E27FC236}">
                <a16:creationId xmlns:a16="http://schemas.microsoft.com/office/drawing/2014/main" id="{FCD402EB-35D3-5F4B-93DD-CF61DB68F2B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6E62A1F-A950-DF49-8EFD-4F2798524F5A}" type="slidenum">
              <a:rPr lang="ja-JP" altLang="en-US" sz="1800">
                <a:solidFill>
                  <a:srgbClr val="A50021"/>
                </a:solidFill>
                <a:ea typeface="MS PGothic" panose="020B0600070205080204" pitchFamily="34" charset="-128"/>
              </a:rPr>
              <a:pPr algn="r">
                <a:lnSpc>
                  <a:spcPct val="100000"/>
                </a:lnSpc>
                <a:spcBef>
                  <a:spcPct val="0"/>
                </a:spcBef>
                <a:buClrTx/>
                <a:buFontTx/>
                <a:buNone/>
              </a:pPr>
              <a:t>70</a:t>
            </a:fld>
            <a:endParaRPr lang="en-US" altLang="ja-JP" sz="1800">
              <a:solidFill>
                <a:srgbClr val="A50021"/>
              </a:solidFill>
              <a:ea typeface="MS PGothic" panose="020B0600070205080204" pitchFamily="34" charset="-128"/>
            </a:endParaRPr>
          </a:p>
        </p:txBody>
      </p:sp>
      <p:sp>
        <p:nvSpPr>
          <p:cNvPr id="76803" name="Rectangle 2">
            <a:extLst>
              <a:ext uri="{FF2B5EF4-FFF2-40B4-BE49-F238E27FC236}">
                <a16:creationId xmlns:a16="http://schemas.microsoft.com/office/drawing/2014/main" id="{58284E0C-75F7-A248-BA59-E953AE0A77A3}"/>
              </a:ext>
            </a:extLst>
          </p:cNvPr>
          <p:cNvSpPr>
            <a:spLocks noChangeArrowheads="1"/>
          </p:cNvSpPr>
          <p:nvPr/>
        </p:nvSpPr>
        <p:spPr bwMode="auto">
          <a:xfrm>
            <a:off x="2209800" y="304800"/>
            <a:ext cx="441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kumimoji="1" lang="zh-CN" altLang="en-US" sz="2800">
                <a:latin typeface="宋体" panose="02010600030101010101" pitchFamily="2" charset="-122"/>
              </a:rPr>
              <a:t>表</a:t>
            </a:r>
            <a:r>
              <a:rPr kumimoji="1" lang="en-US" altLang="zh-CN" sz="2800">
                <a:latin typeface="Times New Roman" panose="02020603050405020304" pitchFamily="18" charset="0"/>
              </a:rPr>
              <a:t>9.3  </a:t>
            </a:r>
            <a:r>
              <a:rPr kumimoji="1" lang="zh-CN" altLang="en-US" sz="2800">
                <a:latin typeface="宋体" panose="02010600030101010101" pitchFamily="2" charset="-122"/>
              </a:rPr>
              <a:t>遗传算法运行的结果</a:t>
            </a:r>
            <a:r>
              <a:rPr kumimoji="1" lang="zh-CN" altLang="en-US" sz="2800">
                <a:latin typeface="Times New Roman" panose="02020603050405020304" pitchFamily="18" charset="0"/>
              </a:rPr>
              <a:t> </a:t>
            </a:r>
          </a:p>
        </p:txBody>
      </p:sp>
      <p:sp>
        <p:nvSpPr>
          <p:cNvPr id="76804" name="Rectangle 42">
            <a:extLst>
              <a:ext uri="{FF2B5EF4-FFF2-40B4-BE49-F238E27FC236}">
                <a16:creationId xmlns:a16="http://schemas.microsoft.com/office/drawing/2014/main" id="{262506AC-84FD-7246-AEB0-3AD7DEC0C81D}"/>
              </a:ext>
            </a:extLst>
          </p:cNvPr>
          <p:cNvSpPr>
            <a:spLocks noChangeArrowheads="1"/>
          </p:cNvSpPr>
          <p:nvPr/>
        </p:nvSpPr>
        <p:spPr bwMode="auto">
          <a:xfrm>
            <a:off x="2895600" y="5957888"/>
            <a:ext cx="3581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最优解收敛图</a:t>
            </a:r>
            <a:r>
              <a:rPr kumimoji="1" lang="zh-CN" altLang="en-US" sz="2800">
                <a:latin typeface="Times New Roman" panose="02020603050405020304" pitchFamily="18" charset="0"/>
              </a:rPr>
              <a:t> </a:t>
            </a:r>
          </a:p>
        </p:txBody>
      </p:sp>
      <p:sp>
        <p:nvSpPr>
          <p:cNvPr id="76805" name="Rectangle 43">
            <a:extLst>
              <a:ext uri="{FF2B5EF4-FFF2-40B4-BE49-F238E27FC236}">
                <a16:creationId xmlns:a16="http://schemas.microsoft.com/office/drawing/2014/main" id="{26391B4C-1F5C-A544-A5A4-C5EEF5FFC8D3}"/>
              </a:ext>
            </a:extLst>
          </p:cNvPr>
          <p:cNvSpPr>
            <a:spLocks noChangeArrowheads="1"/>
          </p:cNvSpPr>
          <p:nvPr/>
        </p:nvSpPr>
        <p:spPr bwMode="auto">
          <a:xfrm>
            <a:off x="2747963" y="2243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155692" name="Picture 44" descr="F2">
            <a:extLst>
              <a:ext uri="{FF2B5EF4-FFF2-40B4-BE49-F238E27FC236}">
                <a16:creationId xmlns:a16="http://schemas.microsoft.com/office/drawing/2014/main" id="{62446AAA-89A5-CB4A-B2A1-3BB061CD4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0"/>
            <a:ext cx="8001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7" name="Rectangle 45">
            <a:extLst>
              <a:ext uri="{FF2B5EF4-FFF2-40B4-BE49-F238E27FC236}">
                <a16:creationId xmlns:a16="http://schemas.microsoft.com/office/drawing/2014/main" id="{D5B4A46B-E666-1041-AFC2-6F15296D04F7}"/>
              </a:ext>
            </a:extLst>
          </p:cNvPr>
          <p:cNvSpPr>
            <a:spLocks noGrp="1" noChangeArrowheads="1"/>
          </p:cNvSpPr>
          <p:nvPr>
            <p:ph type="title"/>
          </p:nvPr>
        </p:nvSpPr>
        <p:spPr/>
        <p:txBody>
          <a:bodyPr/>
          <a:lstStyle/>
          <a:p>
            <a:pPr eaLnBrk="1" hangingPunct="1"/>
            <a:endParaRPr lang="zh-CN" altLang="zh-CN"/>
          </a:p>
        </p:txBody>
      </p:sp>
      <p:sp>
        <p:nvSpPr>
          <p:cNvPr id="76808" name="Rectangle 46">
            <a:extLst>
              <a:ext uri="{FF2B5EF4-FFF2-40B4-BE49-F238E27FC236}">
                <a16:creationId xmlns:a16="http://schemas.microsoft.com/office/drawing/2014/main" id="{A9591500-844F-2845-B72E-6BDE563A6209}"/>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nodeType="withEffect">
                                  <p:stCondLst>
                                    <p:cond delay="0"/>
                                  </p:stCondLst>
                                  <p:childTnLst>
                                    <p:set>
                                      <p:cBhvr>
                                        <p:cTn id="6" dur="1" fill="hold">
                                          <p:stCondLst>
                                            <p:cond delay="0"/>
                                          </p:stCondLst>
                                        </p:cTn>
                                        <p:tgtEl>
                                          <p:spTgt spid="155692"/>
                                        </p:tgtEl>
                                        <p:attrNameLst>
                                          <p:attrName>style.visibility</p:attrName>
                                        </p:attrNameLst>
                                      </p:cBhvr>
                                      <p:to>
                                        <p:strVal val="visible"/>
                                      </p:to>
                                    </p:set>
                                    <p:animEffect transition="in" filter="checkerboard(across)">
                                      <p:cBhvr>
                                        <p:cTn id="7" dur="500"/>
                                        <p:tgtEl>
                                          <p:spTgt spid="1556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a:extLst>
              <a:ext uri="{FF2B5EF4-FFF2-40B4-BE49-F238E27FC236}">
                <a16:creationId xmlns:a16="http://schemas.microsoft.com/office/drawing/2014/main" id="{9040A961-9314-AF43-A9DB-2E568D3939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A847B9C-8B30-3B4F-BCC7-10D0C7247661}" type="slidenum">
              <a:rPr lang="ja-JP" altLang="en-US" sz="1800">
                <a:solidFill>
                  <a:srgbClr val="A50021"/>
                </a:solidFill>
                <a:ea typeface="MS PGothic" panose="020B0600070205080204" pitchFamily="34" charset="-128"/>
              </a:rPr>
              <a:pPr algn="r">
                <a:lnSpc>
                  <a:spcPct val="100000"/>
                </a:lnSpc>
                <a:spcBef>
                  <a:spcPct val="0"/>
                </a:spcBef>
                <a:buClrTx/>
                <a:buFontTx/>
                <a:buNone/>
              </a:pPr>
              <a:t>71</a:t>
            </a:fld>
            <a:endParaRPr lang="en-US" altLang="ja-JP" sz="1800">
              <a:solidFill>
                <a:srgbClr val="A50021"/>
              </a:solidFill>
              <a:ea typeface="MS PGothic" panose="020B0600070205080204" pitchFamily="34" charset="-128"/>
            </a:endParaRPr>
          </a:p>
        </p:txBody>
      </p:sp>
      <p:sp>
        <p:nvSpPr>
          <p:cNvPr id="77827" name="Rectangle 3">
            <a:extLst>
              <a:ext uri="{FF2B5EF4-FFF2-40B4-BE49-F238E27FC236}">
                <a16:creationId xmlns:a16="http://schemas.microsoft.com/office/drawing/2014/main" id="{2DEA920C-A119-5F42-B909-EB963C56C232}"/>
              </a:ext>
            </a:extLst>
          </p:cNvPr>
          <p:cNvSpPr>
            <a:spLocks noChangeArrowheads="1"/>
          </p:cNvSpPr>
          <p:nvPr/>
        </p:nvSpPr>
        <p:spPr bwMode="auto">
          <a:xfrm>
            <a:off x="2933700" y="5957888"/>
            <a:ext cx="3276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平均值收敛图</a:t>
            </a:r>
            <a:r>
              <a:rPr kumimoji="1" lang="zh-CN" altLang="en-US" sz="2800">
                <a:latin typeface="Times New Roman" panose="02020603050405020304" pitchFamily="18" charset="0"/>
              </a:rPr>
              <a:t> </a:t>
            </a:r>
          </a:p>
        </p:txBody>
      </p:sp>
      <p:sp>
        <p:nvSpPr>
          <p:cNvPr id="77828" name="Rectangle 5">
            <a:extLst>
              <a:ext uri="{FF2B5EF4-FFF2-40B4-BE49-F238E27FC236}">
                <a16:creationId xmlns:a16="http://schemas.microsoft.com/office/drawing/2014/main" id="{748E8EFE-AC9B-8B4D-9EF2-A2105A6277DD}"/>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49156" name="Picture 4" descr="F1">
            <a:extLst>
              <a:ext uri="{FF2B5EF4-FFF2-40B4-BE49-F238E27FC236}">
                <a16:creationId xmlns:a16="http://schemas.microsoft.com/office/drawing/2014/main" id="{FDC1A9A0-B742-9A46-AEFC-77605CC84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90600"/>
            <a:ext cx="80772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0" name="Rectangle 7">
            <a:extLst>
              <a:ext uri="{FF2B5EF4-FFF2-40B4-BE49-F238E27FC236}">
                <a16:creationId xmlns:a16="http://schemas.microsoft.com/office/drawing/2014/main" id="{17201463-905E-9243-8D26-2ECF1651108A}"/>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7831" name="Rectangle 13">
            <a:extLst>
              <a:ext uri="{FF2B5EF4-FFF2-40B4-BE49-F238E27FC236}">
                <a16:creationId xmlns:a16="http://schemas.microsoft.com/office/drawing/2014/main" id="{8ABC1E99-023E-ED44-96D9-BB807F7B5E6F}"/>
              </a:ext>
            </a:extLst>
          </p:cNvPr>
          <p:cNvSpPr>
            <a:spLocks noGrp="1" noChangeArrowheads="1"/>
          </p:cNvSpPr>
          <p:nvPr>
            <p:ph type="title"/>
          </p:nvPr>
        </p:nvSpPr>
        <p:spPr/>
        <p:txBody>
          <a:bodyPr/>
          <a:lstStyle/>
          <a:p>
            <a:pPr eaLnBrk="1" hangingPunct="1"/>
            <a:endParaRPr lang="zh-CN" altLang="zh-CN"/>
          </a:p>
        </p:txBody>
      </p:sp>
      <p:sp>
        <p:nvSpPr>
          <p:cNvPr id="77832" name="Rectangle 15">
            <a:extLst>
              <a:ext uri="{FF2B5EF4-FFF2-40B4-BE49-F238E27FC236}">
                <a16:creationId xmlns:a16="http://schemas.microsoft.com/office/drawing/2014/main" id="{9B077418-B711-8C46-AE53-84B822E4EB9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42" fill="hold" nodeType="after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arn(outHorizontal)">
                                      <p:cBhvr>
                                        <p:cTn id="7"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a:extLst>
              <a:ext uri="{FF2B5EF4-FFF2-40B4-BE49-F238E27FC236}">
                <a16:creationId xmlns:a16="http://schemas.microsoft.com/office/drawing/2014/main" id="{E3834754-61BE-4E44-AD37-0249882866F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B70859D2-D8DD-A247-8F4D-D73B5A6EB08A}" type="slidenum">
              <a:rPr lang="ja-JP" altLang="en-US" sz="1800">
                <a:solidFill>
                  <a:srgbClr val="A50021"/>
                </a:solidFill>
                <a:ea typeface="MS PGothic" panose="020B0600070205080204" pitchFamily="34" charset="-128"/>
              </a:rPr>
              <a:pPr algn="r">
                <a:lnSpc>
                  <a:spcPct val="100000"/>
                </a:lnSpc>
                <a:spcBef>
                  <a:spcPct val="0"/>
                </a:spcBef>
                <a:buClrTx/>
                <a:buFontTx/>
                <a:buNone/>
              </a:pPr>
              <a:t>72</a:t>
            </a:fld>
            <a:endParaRPr lang="en-US" altLang="ja-JP" sz="1800">
              <a:solidFill>
                <a:srgbClr val="A50021"/>
              </a:solidFill>
              <a:ea typeface="MS PGothic" panose="020B0600070205080204" pitchFamily="34" charset="-128"/>
            </a:endParaRPr>
          </a:p>
        </p:txBody>
      </p:sp>
      <p:sp>
        <p:nvSpPr>
          <p:cNvPr id="78851" name="Rectangle 3">
            <a:extLst>
              <a:ext uri="{FF2B5EF4-FFF2-40B4-BE49-F238E27FC236}">
                <a16:creationId xmlns:a16="http://schemas.microsoft.com/office/drawing/2014/main" id="{35BB050C-8E99-5D4A-AA80-ABE3544DD5C8}"/>
              </a:ext>
            </a:extLst>
          </p:cNvPr>
          <p:cNvSpPr>
            <a:spLocks noChangeArrowheads="1"/>
          </p:cNvSpPr>
          <p:nvPr/>
        </p:nvSpPr>
        <p:spPr bwMode="auto">
          <a:xfrm>
            <a:off x="2747963"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78852" name="Rectangle 5">
            <a:extLst>
              <a:ext uri="{FF2B5EF4-FFF2-40B4-BE49-F238E27FC236}">
                <a16:creationId xmlns:a16="http://schemas.microsoft.com/office/drawing/2014/main" id="{A3C9E93A-F9E0-0B49-89B3-DA9E45A83351}"/>
              </a:ext>
            </a:extLst>
          </p:cNvPr>
          <p:cNvSpPr>
            <a:spLocks noChangeArrowheads="1"/>
          </p:cNvSpPr>
          <p:nvPr/>
        </p:nvSpPr>
        <p:spPr bwMode="auto">
          <a:xfrm>
            <a:off x="2005013" y="22907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pic>
        <p:nvPicPr>
          <p:cNvPr id="156678" name="Picture 6" descr="f1_1">
            <a:extLst>
              <a:ext uri="{FF2B5EF4-FFF2-40B4-BE49-F238E27FC236}">
                <a16:creationId xmlns:a16="http://schemas.microsoft.com/office/drawing/2014/main" id="{10FB4FF2-A04D-C84A-B73B-2EFAE11FE3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0934" b="5574"/>
          <a:stretch>
            <a:fillRect/>
          </a:stretch>
        </p:blipFill>
        <p:spPr bwMode="auto">
          <a:xfrm>
            <a:off x="76200" y="1600200"/>
            <a:ext cx="89154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7">
            <a:extLst>
              <a:ext uri="{FF2B5EF4-FFF2-40B4-BE49-F238E27FC236}">
                <a16:creationId xmlns:a16="http://schemas.microsoft.com/office/drawing/2014/main" id="{E3156EB4-4C04-374F-B4E3-A2A5CD0C439C}"/>
              </a:ext>
            </a:extLst>
          </p:cNvPr>
          <p:cNvSpPr>
            <a:spLocks noChangeArrowheads="1"/>
          </p:cNvSpPr>
          <p:nvPr/>
        </p:nvSpPr>
        <p:spPr bwMode="auto">
          <a:xfrm>
            <a:off x="2857500" y="5043488"/>
            <a:ext cx="3429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ctr" eaLnBrk="1" hangingPunct="1">
              <a:lnSpc>
                <a:spcPct val="100000"/>
              </a:lnSpc>
              <a:spcBef>
                <a:spcPct val="0"/>
              </a:spcBef>
              <a:buClrTx/>
              <a:buFontTx/>
              <a:buNone/>
            </a:pPr>
            <a:r>
              <a:rPr kumimoji="1" lang="zh-CN" altLang="en-US" sz="2000" b="1">
                <a:latin typeface="宋体" panose="02010600030101010101" pitchFamily="2" charset="-122"/>
              </a:rPr>
              <a:t>机器甘特图</a:t>
            </a:r>
            <a:r>
              <a:rPr kumimoji="1" lang="zh-CN" altLang="en-US" sz="2800">
                <a:latin typeface="Times New Roman" panose="02020603050405020304" pitchFamily="18" charset="0"/>
              </a:rPr>
              <a:t> </a:t>
            </a:r>
          </a:p>
        </p:txBody>
      </p:sp>
      <p:sp>
        <p:nvSpPr>
          <p:cNvPr id="78855" name="Rectangle 8">
            <a:extLst>
              <a:ext uri="{FF2B5EF4-FFF2-40B4-BE49-F238E27FC236}">
                <a16:creationId xmlns:a16="http://schemas.microsoft.com/office/drawing/2014/main" id="{E5C50C2A-494D-8246-80D4-283805C4F1E7}"/>
              </a:ext>
            </a:extLst>
          </p:cNvPr>
          <p:cNvSpPr>
            <a:spLocks noGrp="1" noChangeArrowheads="1"/>
          </p:cNvSpPr>
          <p:nvPr>
            <p:ph type="title"/>
          </p:nvPr>
        </p:nvSpPr>
        <p:spPr/>
        <p:txBody>
          <a:bodyPr/>
          <a:lstStyle/>
          <a:p>
            <a:pPr eaLnBrk="1" hangingPunct="1"/>
            <a:endParaRPr lang="zh-CN" altLang="zh-CN"/>
          </a:p>
        </p:txBody>
      </p:sp>
      <p:sp>
        <p:nvSpPr>
          <p:cNvPr id="78856" name="Rectangle 9">
            <a:extLst>
              <a:ext uri="{FF2B5EF4-FFF2-40B4-BE49-F238E27FC236}">
                <a16:creationId xmlns:a16="http://schemas.microsoft.com/office/drawing/2014/main" id="{5EE85938-B60A-A74B-92FB-6C24895041B4}"/>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6.4  </a:t>
            </a:r>
            <a:r>
              <a:rPr lang="zh-CN" altLang="en-US" sz="3600">
                <a:solidFill>
                  <a:schemeClr val="bg1"/>
                </a:solidFill>
                <a:latin typeface="Times New Roman" panose="02020603050405020304" pitchFamily="18" charset="0"/>
                <a:ea typeface="黑体" panose="02010609060101010101" pitchFamily="49" charset="-122"/>
              </a:rPr>
              <a:t>遗传算法的应用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156678"/>
                                        </p:tgtEl>
                                        <p:attrNameLst>
                                          <p:attrName>style.visibility</p:attrName>
                                        </p:attrNameLst>
                                      </p:cBhvr>
                                      <p:to>
                                        <p:strVal val="visible"/>
                                      </p:to>
                                    </p:set>
                                    <p:animEffect transition="in" filter="barn(inHorizontal)">
                                      <p:cBhvr>
                                        <p:cTn id="7" dur="500"/>
                                        <p:tgtEl>
                                          <p:spTgt spid="156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a:extLst>
              <a:ext uri="{FF2B5EF4-FFF2-40B4-BE49-F238E27FC236}">
                <a16:creationId xmlns:a16="http://schemas.microsoft.com/office/drawing/2014/main" id="{B4C1ED43-D019-4141-B3C6-1532A672E6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09B63F2B-57B4-924E-BEAC-1D9C5ACBE7D3}" type="slidenum">
              <a:rPr lang="ja-JP" altLang="en-US" sz="1800">
                <a:solidFill>
                  <a:srgbClr val="A50021"/>
                </a:solidFill>
                <a:ea typeface="MS PGothic" panose="020B0600070205080204" pitchFamily="34" charset="-128"/>
              </a:rPr>
              <a:pPr algn="r">
                <a:lnSpc>
                  <a:spcPct val="100000"/>
                </a:lnSpc>
                <a:spcBef>
                  <a:spcPct val="0"/>
                </a:spcBef>
                <a:buClrTx/>
                <a:buFontTx/>
                <a:buNone/>
              </a:pPr>
              <a:t>73</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FA867444-8A39-E048-9F90-3635F7A32CD4}"/>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rgbClr val="0000FF"/>
                </a:solidFill>
                <a:latin typeface="Times New Roman" panose="02020603050405020304" pitchFamily="18" charset="0"/>
              </a:rPr>
              <a:t>6.5  </a:t>
            </a:r>
            <a:r>
              <a:rPr lang="zh-CN" altLang="en-US" sz="3000" b="1">
                <a:solidFill>
                  <a:srgbClr val="0000FF"/>
                </a:solidFill>
                <a:latin typeface="Times New Roman" panose="02020603050405020304" pitchFamily="18" charset="0"/>
              </a:rPr>
              <a:t>群智能算法产生的背景</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79876" name="Rectangle 4">
            <a:extLst>
              <a:ext uri="{FF2B5EF4-FFF2-40B4-BE49-F238E27FC236}">
                <a16:creationId xmlns:a16="http://schemas.microsoft.com/office/drawing/2014/main" id="{566A15EC-1D43-494D-89C7-BAEC9394C31C}"/>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B6AC080C-059C-1C4A-A7E4-F7A5FC20227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46E59BD-545A-1F44-B105-CF0C6EC401CC}" type="slidenum">
              <a:rPr lang="ja-JP" altLang="en-US" sz="1800">
                <a:solidFill>
                  <a:srgbClr val="A50021"/>
                </a:solidFill>
                <a:ea typeface="MS PGothic" panose="020B0600070205080204" pitchFamily="34" charset="-128"/>
              </a:rPr>
              <a:pPr algn="r">
                <a:lnSpc>
                  <a:spcPct val="100000"/>
                </a:lnSpc>
                <a:spcBef>
                  <a:spcPct val="0"/>
                </a:spcBef>
                <a:buClrTx/>
                <a:buFontTx/>
                <a:buNone/>
              </a:pPr>
              <a:t>74</a:t>
            </a:fld>
            <a:endParaRPr lang="en-US" altLang="ja-JP" sz="1800">
              <a:solidFill>
                <a:srgbClr val="A50021"/>
              </a:solidFill>
              <a:ea typeface="MS PGothic" panose="020B0600070205080204" pitchFamily="34" charset="-128"/>
            </a:endParaRPr>
          </a:p>
        </p:txBody>
      </p:sp>
      <p:sp>
        <p:nvSpPr>
          <p:cNvPr id="80899" name="Rectangle 2">
            <a:extLst>
              <a:ext uri="{FF2B5EF4-FFF2-40B4-BE49-F238E27FC236}">
                <a16:creationId xmlns:a16="http://schemas.microsoft.com/office/drawing/2014/main" id="{028D7B56-612B-B546-86F7-6A3819E69304}"/>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6.5 </a:t>
            </a:r>
            <a:r>
              <a:rPr lang="zh-CN" altLang="en-US" sz="3600">
                <a:latin typeface="Times New Roman" panose="02020603050405020304" pitchFamily="18" charset="0"/>
              </a:rPr>
              <a:t>群智能算法产生的背景</a:t>
            </a:r>
            <a:endParaRPr lang="zh-CN" altLang="en-US" sz="3600"/>
          </a:p>
        </p:txBody>
      </p:sp>
      <p:sp>
        <p:nvSpPr>
          <p:cNvPr id="80900" name="Rectangle 5">
            <a:extLst>
              <a:ext uri="{FF2B5EF4-FFF2-40B4-BE49-F238E27FC236}">
                <a16:creationId xmlns:a16="http://schemas.microsoft.com/office/drawing/2014/main" id="{3257934D-4BFD-1F42-8A8E-96FD4E4ACCCB}"/>
              </a:ext>
            </a:extLst>
          </p:cNvPr>
          <p:cNvSpPr>
            <a:spLocks noChangeArrowheads="1"/>
          </p:cNvSpPr>
          <p:nvPr/>
        </p:nvSpPr>
        <p:spPr bwMode="auto">
          <a:xfrm>
            <a:off x="3490913"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3078" name="Rectangle 6">
            <a:extLst>
              <a:ext uri="{FF2B5EF4-FFF2-40B4-BE49-F238E27FC236}">
                <a16:creationId xmlns:a16="http://schemas.microsoft.com/office/drawing/2014/main" id="{D64BED3D-3702-1146-9CA6-ABEDC92D7CD5}"/>
              </a:ext>
            </a:extLst>
          </p:cNvPr>
          <p:cNvSpPr>
            <a:spLocks noChangeArrowheads="1"/>
          </p:cNvSpPr>
          <p:nvPr/>
        </p:nvSpPr>
        <p:spPr bwMode="auto">
          <a:xfrm>
            <a:off x="468313" y="1219200"/>
            <a:ext cx="8294687"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en-US" altLang="zh-CN" sz="2800">
                <a:solidFill>
                  <a:srgbClr val="FF0000"/>
                </a:solidFill>
                <a:latin typeface="Times New Roman" panose="02020603050405020304" pitchFamily="18" charset="0"/>
              </a:rPr>
              <a:t>  </a:t>
            </a:r>
            <a:r>
              <a:rPr lang="zh-CN" altLang="en-US" sz="2800" b="1">
                <a:solidFill>
                  <a:srgbClr val="FF0000"/>
                </a:solidFill>
                <a:latin typeface="Times New Roman" panose="02020603050405020304" pitchFamily="18" charset="0"/>
              </a:rPr>
              <a:t>群智能算法</a:t>
            </a:r>
            <a:r>
              <a:rPr lang="zh-CN" altLang="en-US" sz="2800">
                <a:latin typeface="Times New Roman" panose="02020603050405020304" pitchFamily="18" charset="0"/>
              </a:rPr>
              <a:t>（</a:t>
            </a:r>
            <a:r>
              <a:rPr lang="en-US" altLang="zh-CN" sz="2800">
                <a:latin typeface="Times New Roman" panose="02020603050405020304" pitchFamily="18" charset="0"/>
                <a:cs typeface="Times New Roman" panose="02020603050405020304" pitchFamily="18" charset="0"/>
              </a:rPr>
              <a:t>swarm algorithms</a:t>
            </a:r>
            <a:r>
              <a:rPr lang="zh-CN" altLang="en-US" sz="2800">
                <a:latin typeface="Times New Roman" panose="02020603050405020304" pitchFamily="18" charset="0"/>
                <a:cs typeface="Times New Roman" panose="02020603050405020304" pitchFamily="18" charset="0"/>
              </a:rPr>
              <a:t>，</a:t>
            </a:r>
            <a:r>
              <a:rPr lang="en-US" altLang="zh-CN" sz="2800">
                <a:latin typeface="Times New Roman" panose="02020603050405020304" pitchFamily="18" charset="0"/>
              </a:rPr>
              <a:t>SI</a:t>
            </a:r>
            <a:r>
              <a:rPr lang="zh-CN" altLang="en-US" sz="2800">
                <a:latin typeface="Times New Roman" panose="02020603050405020304" pitchFamily="18" charset="0"/>
              </a:rPr>
              <a:t>）：受动物群体智能启发的算法。</a:t>
            </a: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  群体智能：由简单个体组成的群落与环境以及个体之间的互动行为。</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en-US" altLang="zh-CN" sz="2800">
                <a:latin typeface="Times New Roman" panose="02020603050405020304" pitchFamily="18" charset="0"/>
              </a:rPr>
              <a:t>  </a:t>
            </a:r>
            <a:r>
              <a:rPr lang="zh-CN" altLang="en-US" sz="2800">
                <a:latin typeface="Times New Roman" panose="02020603050405020304" pitchFamily="18" charset="0"/>
              </a:rPr>
              <a:t>群智能算法包括：粒子群优化算法、蚁群算法、蜂群算法、</a:t>
            </a:r>
            <a:r>
              <a:rPr lang="en-US" altLang="zh-CN" sz="2800">
                <a:latin typeface="Times New Roman" panose="02020603050405020304" pitchFamily="18" charset="0"/>
              </a:rPr>
              <a:t>……</a:t>
            </a:r>
            <a:endParaRPr lang="zh-CN" altLang="en-US" sz="28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8"/>
                                        </p:tgtEl>
                                        <p:attrNameLst>
                                          <p:attrName>style.visibility</p:attrName>
                                        </p:attrNameLst>
                                      </p:cBhvr>
                                      <p:to>
                                        <p:strVal val="visible"/>
                                      </p:to>
                                    </p:set>
                                    <p:anim calcmode="lin" valueType="num">
                                      <p:cBhvr additive="base">
                                        <p:cTn id="7" dur="500" fill="hold"/>
                                        <p:tgtEl>
                                          <p:spTgt spid="3078"/>
                                        </p:tgtEl>
                                        <p:attrNameLst>
                                          <p:attrName>ppt_x</p:attrName>
                                        </p:attrNameLst>
                                      </p:cBhvr>
                                      <p:tavLst>
                                        <p:tav tm="0">
                                          <p:val>
                                            <p:strVal val="0-#ppt_w/2"/>
                                          </p:val>
                                        </p:tav>
                                        <p:tav tm="100000">
                                          <p:val>
                                            <p:strVal val="#ppt_x"/>
                                          </p:val>
                                        </p:tav>
                                      </p:tavLst>
                                    </p:anim>
                                    <p:anim calcmode="lin" valueType="num">
                                      <p:cBhvr additive="base">
                                        <p:cTn id="8" dur="500" fill="hold"/>
                                        <p:tgtEl>
                                          <p:spTgt spid="30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a:extLst>
              <a:ext uri="{FF2B5EF4-FFF2-40B4-BE49-F238E27FC236}">
                <a16:creationId xmlns:a16="http://schemas.microsoft.com/office/drawing/2014/main" id="{42C868FC-AF6D-0441-8E97-002CD3E4AFD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63BA65D-082F-8C44-8A75-70D24E563DE2}" type="slidenum">
              <a:rPr lang="ja-JP" altLang="en-US" sz="1800">
                <a:solidFill>
                  <a:srgbClr val="A50021"/>
                </a:solidFill>
                <a:ea typeface="MS PGothic" panose="020B0600070205080204" pitchFamily="34" charset="-128"/>
              </a:rPr>
              <a:pPr algn="r">
                <a:lnSpc>
                  <a:spcPct val="100000"/>
                </a:lnSpc>
                <a:spcBef>
                  <a:spcPct val="0"/>
                </a:spcBef>
                <a:buClrTx/>
                <a:buFontTx/>
                <a:buNone/>
              </a:pPr>
              <a:t>75</a:t>
            </a:fld>
            <a:endParaRPr lang="en-US" altLang="ja-JP" sz="1800">
              <a:solidFill>
                <a:srgbClr val="A50021"/>
              </a:solidFill>
              <a:ea typeface="MS PGothic" panose="020B0600070205080204" pitchFamily="34" charset="-128"/>
            </a:endParaRPr>
          </a:p>
        </p:txBody>
      </p:sp>
      <p:pic>
        <p:nvPicPr>
          <p:cNvPr id="81923" name="Picture 2">
            <a:extLst>
              <a:ext uri="{FF2B5EF4-FFF2-40B4-BE49-F238E27FC236}">
                <a16:creationId xmlns:a16="http://schemas.microsoft.com/office/drawing/2014/main" id="{C0A9A6D4-EEBE-6B46-8C82-563696877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1423988"/>
            <a:ext cx="7472363"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4" name="Rectangle 2">
            <a:extLst>
              <a:ext uri="{FF2B5EF4-FFF2-40B4-BE49-F238E27FC236}">
                <a16:creationId xmlns:a16="http://schemas.microsoft.com/office/drawing/2014/main" id="{97685AEE-3CFD-AA43-8704-3A45FF631853}"/>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6.5 </a:t>
            </a:r>
            <a:r>
              <a:rPr lang="zh-CN" altLang="en-US" sz="3600">
                <a:latin typeface="Times New Roman" panose="02020603050405020304" pitchFamily="18" charset="0"/>
              </a:rPr>
              <a:t>群智能算法产生的背景</a:t>
            </a:r>
            <a:endParaRPr lang="zh-CN" altLang="en-US" sz="3600"/>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83A0527D-2540-BF45-BF65-5B95660D56E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9CB404B-A139-544B-BA38-8B35F496FC5D}" type="slidenum">
              <a:rPr lang="ja-JP" altLang="en-US" sz="1800">
                <a:solidFill>
                  <a:srgbClr val="A50021"/>
                </a:solidFill>
                <a:ea typeface="MS PGothic" panose="020B0600070205080204" pitchFamily="34" charset="-128"/>
              </a:rPr>
              <a:pPr algn="r">
                <a:lnSpc>
                  <a:spcPct val="100000"/>
                </a:lnSpc>
                <a:spcBef>
                  <a:spcPct val="0"/>
                </a:spcBef>
                <a:buClrTx/>
                <a:buFontTx/>
                <a:buNone/>
              </a:pPr>
              <a:t>76</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8E3B4FFE-78AD-AB47-A557-C3D5D8E9720A}"/>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a:t>
            </a:r>
            <a:r>
              <a:rPr lang="en-US" altLang="en-US" sz="3000" b="1">
                <a:solidFill>
                  <a:srgbClr val="0000FF"/>
                </a:solidFill>
                <a:latin typeface="Times New Roman" panose="02020603050405020304" pitchFamily="18" charset="0"/>
              </a:rPr>
              <a:t>6  </a:t>
            </a:r>
            <a:r>
              <a:rPr lang="zh-CN" altLang="en-US" sz="3000" b="1">
                <a:solidFill>
                  <a:srgbClr val="0000FF"/>
                </a:solidFill>
                <a:latin typeface="Times New Roman" panose="02020603050405020304" pitchFamily="18" charset="0"/>
              </a:rPr>
              <a:t>粒子群优化算法及其应用</a:t>
            </a:r>
            <a:endParaRPr lang="en-US" altLang="zh-CN" sz="3000" b="1">
              <a:solidFill>
                <a:srgbClr val="0000FF"/>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6.7  </a:t>
            </a:r>
            <a:r>
              <a:rPr lang="zh-CN" altLang="en-US" sz="3000" b="1">
                <a:solidFill>
                  <a:schemeClr val="tx1"/>
                </a:solidFill>
                <a:latin typeface="Times New Roman" panose="02020603050405020304" pitchFamily="18" charset="0"/>
              </a:rPr>
              <a:t>蚁群算法及其应用</a:t>
            </a:r>
          </a:p>
        </p:txBody>
      </p:sp>
      <p:sp>
        <p:nvSpPr>
          <p:cNvPr id="82948" name="Rectangle 4">
            <a:extLst>
              <a:ext uri="{FF2B5EF4-FFF2-40B4-BE49-F238E27FC236}">
                <a16:creationId xmlns:a16="http://schemas.microsoft.com/office/drawing/2014/main" id="{ABD7115C-6DF6-444F-9473-90662D58CBDA}"/>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0" name="灯片编号占位符 3">
            <a:extLst>
              <a:ext uri="{FF2B5EF4-FFF2-40B4-BE49-F238E27FC236}">
                <a16:creationId xmlns:a16="http://schemas.microsoft.com/office/drawing/2014/main" id="{024EC9B0-D367-5046-BEF4-3660945336F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B126A49-B69C-6F4B-809D-FCD72EEEE363}" type="slidenum">
              <a:rPr lang="ja-JP" altLang="en-US" sz="1800">
                <a:solidFill>
                  <a:srgbClr val="A50021"/>
                </a:solidFill>
                <a:ea typeface="MS PGothic" panose="020B0600070205080204" pitchFamily="34" charset="-128"/>
              </a:rPr>
              <a:pPr algn="r">
                <a:lnSpc>
                  <a:spcPct val="100000"/>
                </a:lnSpc>
                <a:spcBef>
                  <a:spcPct val="0"/>
                </a:spcBef>
                <a:buClrTx/>
                <a:buFontTx/>
                <a:buNone/>
              </a:pPr>
              <a:t>77</a:t>
            </a:fld>
            <a:endParaRPr lang="en-US" altLang="ja-JP" sz="1800">
              <a:solidFill>
                <a:srgbClr val="A50021"/>
              </a:solidFill>
              <a:ea typeface="MS PGothic" panose="020B0600070205080204" pitchFamily="34" charset="-128"/>
            </a:endParaRPr>
          </a:p>
        </p:txBody>
      </p:sp>
      <p:sp>
        <p:nvSpPr>
          <p:cNvPr id="83971" name="Rectangle 2">
            <a:extLst>
              <a:ext uri="{FF2B5EF4-FFF2-40B4-BE49-F238E27FC236}">
                <a16:creationId xmlns:a16="http://schemas.microsoft.com/office/drawing/2014/main" id="{CDDFBF14-1CC8-B24A-84B5-F7DAFAA3A5AF}"/>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6.6  </a:t>
            </a:r>
            <a:r>
              <a:rPr lang="zh-CN" altLang="en-US" sz="3600" b="0">
                <a:latin typeface="Times New Roman" panose="02020603050405020304" pitchFamily="18" charset="0"/>
                <a:ea typeface="黑体" panose="02010609060101010101" pitchFamily="49" charset="-122"/>
              </a:rPr>
              <a:t>粒子群优化算法及其应用</a:t>
            </a:r>
          </a:p>
        </p:txBody>
      </p:sp>
      <p:sp>
        <p:nvSpPr>
          <p:cNvPr id="79875" name="Rectangle 3">
            <a:extLst>
              <a:ext uri="{FF2B5EF4-FFF2-40B4-BE49-F238E27FC236}">
                <a16:creationId xmlns:a16="http://schemas.microsoft.com/office/drawing/2014/main" id="{93AD5106-B9BF-ED4D-82D6-619A440C3010}"/>
              </a:ext>
            </a:extLst>
          </p:cNvPr>
          <p:cNvSpPr>
            <a:spLocks noGrp="1" noChangeArrowheads="1"/>
          </p:cNvSpPr>
          <p:nvPr>
            <p:ph type="body" idx="1"/>
          </p:nvPr>
        </p:nvSpPr>
        <p:spPr>
          <a:xfrm>
            <a:off x="395288" y="1052513"/>
            <a:ext cx="8497887" cy="5400675"/>
          </a:xfrm>
        </p:spPr>
        <p:txBody>
          <a:bodyPr/>
          <a:lstStyle/>
          <a:p>
            <a:pPr eaLnBrk="1" hangingPunct="1">
              <a:lnSpc>
                <a:spcPct val="140000"/>
              </a:lnSpc>
            </a:pPr>
            <a:r>
              <a:rPr kumimoji="1" lang="zh-CN" altLang="en-US" sz="2800" b="1">
                <a:solidFill>
                  <a:srgbClr val="0000FF"/>
                </a:solidFill>
                <a:latin typeface="宋体" panose="02010600030101010101" pitchFamily="2" charset="-122"/>
              </a:rPr>
              <a:t>产生背景</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600" b="1">
                <a:latin typeface="Times New Roman" panose="02020603050405020304" pitchFamily="18" charset="0"/>
              </a:rPr>
              <a:t>粒子群优化（</a:t>
            </a:r>
            <a:r>
              <a:rPr lang="en-US" altLang="zh-CN" sz="2600" b="1">
                <a:latin typeface="Times New Roman" panose="02020603050405020304" pitchFamily="18" charset="0"/>
              </a:rPr>
              <a:t>Particle Swarm Optimization, PSO</a:t>
            </a:r>
            <a:r>
              <a:rPr lang="zh-CN" altLang="en-US" sz="2600" b="1">
                <a:latin typeface="Times New Roman" panose="02020603050405020304" pitchFamily="18" charset="0"/>
              </a:rPr>
              <a:t>）算法是由美国普渡大学的</a:t>
            </a:r>
            <a:r>
              <a:rPr lang="en-US" altLang="zh-CN" sz="2600" b="1">
                <a:latin typeface="Times New Roman" panose="02020603050405020304" pitchFamily="18" charset="0"/>
              </a:rPr>
              <a:t>Kennedy</a:t>
            </a:r>
            <a:r>
              <a:rPr lang="zh-CN" altLang="en-US" sz="2600" b="1">
                <a:latin typeface="Times New Roman" panose="02020603050405020304" pitchFamily="18" charset="0"/>
              </a:rPr>
              <a:t>和</a:t>
            </a:r>
            <a:r>
              <a:rPr lang="en-US" altLang="zh-CN" sz="2600" b="1">
                <a:latin typeface="Times New Roman" panose="02020603050405020304" pitchFamily="18" charset="0"/>
              </a:rPr>
              <a:t>Eberhart</a:t>
            </a:r>
            <a:r>
              <a:rPr lang="zh-CN" altLang="en-US" sz="2600" b="1">
                <a:latin typeface="Times New Roman" panose="02020603050405020304" pitchFamily="18" charset="0"/>
              </a:rPr>
              <a:t>于</a:t>
            </a:r>
            <a:r>
              <a:rPr lang="en-US" altLang="zh-CN" sz="2600" b="1">
                <a:latin typeface="Times New Roman" panose="02020603050405020304" pitchFamily="18" charset="0"/>
              </a:rPr>
              <a:t>1995</a:t>
            </a:r>
            <a:r>
              <a:rPr lang="zh-CN" altLang="en-US" sz="2600" b="1">
                <a:latin typeface="Times New Roman" panose="02020603050405020304" pitchFamily="18" charset="0"/>
              </a:rPr>
              <a:t>年提出，它的基本概念源于对鸟群觅食行为的研究。</a:t>
            </a:r>
            <a:endParaRPr lang="en-US" altLang="zh-CN" sz="2600" b="1">
              <a:latin typeface="Times New Roman" panose="02020603050405020304" pitchFamily="18" charset="0"/>
            </a:endParaRPr>
          </a:p>
          <a:p>
            <a:pPr eaLnBrk="1" hangingPunct="1">
              <a:lnSpc>
                <a:spcPct val="140000"/>
              </a:lnSpc>
            </a:pPr>
            <a:r>
              <a:rPr kumimoji="1" lang="zh-CN" altLang="en-US" sz="2800" b="1">
                <a:solidFill>
                  <a:srgbClr val="0000FF"/>
                </a:solidFill>
                <a:latin typeface="宋体" panose="02010600030101010101" pitchFamily="2" charset="-122"/>
              </a:rPr>
              <a:t>设想这样一个场景：</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600" b="1">
                <a:latin typeface="Times New Roman" panose="02020603050405020304" pitchFamily="18" charset="0"/>
              </a:rPr>
              <a:t>一群鸟在随机搜寻食物，在这个区域里只有一块食物，所有的鸟都不知道食物在哪里，但是它们知道当前的位置离食物还有多远。那么找到食物的最优策略是什么呢</a:t>
            </a:r>
            <a:r>
              <a:rPr lang="en-US" altLang="zh-CN" sz="2600" b="1">
                <a:latin typeface="Times New Roman" panose="02020603050405020304" pitchFamily="18" charset="0"/>
              </a:rPr>
              <a:t>?</a:t>
            </a:r>
          </a:p>
          <a:p>
            <a:pPr eaLnBrk="1" hangingPunct="1">
              <a:lnSpc>
                <a:spcPct val="140000"/>
              </a:lnSpc>
              <a:buFont typeface="Wingdings" pitchFamily="2" charset="2"/>
              <a:buNone/>
            </a:pPr>
            <a:r>
              <a:rPr lang="zh-CN" altLang="en-US" sz="2600" b="1">
                <a:solidFill>
                  <a:srgbClr val="0000FF"/>
                </a:solidFill>
                <a:latin typeface="Times New Roman" panose="02020603050405020304" pitchFamily="18" charset="0"/>
              </a:rPr>
              <a:t>最简单有效的就是搜寻目前离食物最近的鸟的周围区域。</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9875">
                                            <p:txEl>
                                              <p:pRg st="1" end="1"/>
                                            </p:txEl>
                                          </p:spTgt>
                                        </p:tgtEl>
                                        <p:attrNameLst>
                                          <p:attrName>style.visibility</p:attrName>
                                        </p:attrNameLst>
                                      </p:cBhvr>
                                      <p:to>
                                        <p:strVal val="visible"/>
                                      </p:to>
                                    </p:set>
                                    <p:anim calcmode="lin" valueType="num">
                                      <p:cBhvr additive="base">
                                        <p:cTn id="13" dur="500" fill="hold"/>
                                        <p:tgtEl>
                                          <p:spTgt spid="7987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98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9875">
                                            <p:txEl>
                                              <p:pRg st="2" end="2"/>
                                            </p:txEl>
                                          </p:spTgt>
                                        </p:tgtEl>
                                        <p:attrNameLst>
                                          <p:attrName>style.visibility</p:attrName>
                                        </p:attrNameLst>
                                      </p:cBhvr>
                                      <p:to>
                                        <p:strVal val="visible"/>
                                      </p:to>
                                    </p:set>
                                    <p:anim calcmode="lin" valueType="num">
                                      <p:cBhvr additive="base">
                                        <p:cTn id="19"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9875">
                                            <p:txEl>
                                              <p:pRg st="3" end="3"/>
                                            </p:txEl>
                                          </p:spTgt>
                                        </p:tgtEl>
                                        <p:attrNameLst>
                                          <p:attrName>style.visibility</p:attrName>
                                        </p:attrNameLst>
                                      </p:cBhvr>
                                      <p:to>
                                        <p:strVal val="visible"/>
                                      </p:to>
                                    </p:set>
                                    <p:anim calcmode="lin" valueType="num">
                                      <p:cBhvr additive="base">
                                        <p:cTn id="25" dur="500" fill="hold"/>
                                        <p:tgtEl>
                                          <p:spTgt spid="7987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98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9875">
                                            <p:txEl>
                                              <p:pRg st="4" end="4"/>
                                            </p:txEl>
                                          </p:spTgt>
                                        </p:tgtEl>
                                        <p:attrNameLst>
                                          <p:attrName>style.visibility</p:attrName>
                                        </p:attrNameLst>
                                      </p:cBhvr>
                                      <p:to>
                                        <p:strVal val="visible"/>
                                      </p:to>
                                    </p:set>
                                    <p:anim calcmode="lin" valueType="num">
                                      <p:cBhvr additive="base">
                                        <p:cTn id="31" dur="500" fill="hold"/>
                                        <p:tgtEl>
                                          <p:spTgt spid="7987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98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a:extLst>
              <a:ext uri="{FF2B5EF4-FFF2-40B4-BE49-F238E27FC236}">
                <a16:creationId xmlns:a16="http://schemas.microsoft.com/office/drawing/2014/main" id="{A1CDE36C-0FAF-DD4F-A2BB-3037D8B455E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6FEF3C0-DC8A-E04F-AA5A-DB835E36F68B}" type="slidenum">
              <a:rPr lang="ja-JP" altLang="en-US" sz="1800">
                <a:solidFill>
                  <a:srgbClr val="A50021"/>
                </a:solidFill>
                <a:ea typeface="MS PGothic" panose="020B0600070205080204" pitchFamily="34" charset="-128"/>
              </a:rPr>
              <a:pPr algn="r">
                <a:lnSpc>
                  <a:spcPct val="100000"/>
                </a:lnSpc>
                <a:spcBef>
                  <a:spcPct val="0"/>
                </a:spcBef>
                <a:buClrTx/>
                <a:buFontTx/>
                <a:buNone/>
              </a:pPr>
              <a:t>78</a:t>
            </a:fld>
            <a:endParaRPr lang="en-US" altLang="ja-JP" sz="1800">
              <a:solidFill>
                <a:srgbClr val="A50021"/>
              </a:solidFill>
              <a:ea typeface="MS PGothic" panose="020B0600070205080204" pitchFamily="34" charset="-128"/>
            </a:endParaRPr>
          </a:p>
        </p:txBody>
      </p:sp>
      <p:sp>
        <p:nvSpPr>
          <p:cNvPr id="84995" name="Rectangle 3">
            <a:extLst>
              <a:ext uri="{FF2B5EF4-FFF2-40B4-BE49-F238E27FC236}">
                <a16:creationId xmlns:a16="http://schemas.microsoft.com/office/drawing/2014/main" id="{056A2D8A-8F00-DF4C-A9B5-578A8AED3317}"/>
              </a:ext>
            </a:extLst>
          </p:cNvPr>
          <p:cNvSpPr>
            <a:spLocks noGrp="1" noChangeArrowheads="1"/>
          </p:cNvSpPr>
          <p:nvPr>
            <p:ph type="body" idx="1"/>
          </p:nvPr>
        </p:nvSpPr>
        <p:spPr>
          <a:xfrm>
            <a:off x="538163" y="1143000"/>
            <a:ext cx="7105650" cy="5324475"/>
          </a:xfrm>
        </p:spPr>
        <p:txBody>
          <a:bodyPr/>
          <a:lstStyle/>
          <a:p>
            <a:pPr eaLnBrk="1" hangingPunct="1">
              <a:buSzPct val="60000"/>
              <a:buFontTx/>
              <a:buBlip>
                <a:blip r:embed="rId3"/>
              </a:buBlip>
            </a:pPr>
            <a:r>
              <a:rPr lang="en-US" altLang="zh-CN" b="1">
                <a:latin typeface="Times New Roman" panose="02020603050405020304" pitchFamily="18" charset="0"/>
              </a:rPr>
              <a:t>6.6.1  </a:t>
            </a:r>
            <a:r>
              <a:rPr lang="zh-CN" altLang="en-US" b="1">
                <a:latin typeface="Times New Roman" panose="02020603050405020304" pitchFamily="18" charset="0"/>
              </a:rPr>
              <a:t>粒子群优化算法的基本原理</a:t>
            </a:r>
          </a:p>
          <a:p>
            <a:pPr eaLnBrk="1" hangingPunct="1">
              <a:buSzPct val="60000"/>
              <a:buFontTx/>
              <a:buBlip>
                <a:blip r:embed="rId3"/>
              </a:buBlip>
            </a:pPr>
            <a:r>
              <a:rPr lang="en-US" altLang="zh-CN" b="1">
                <a:latin typeface="Times New Roman" panose="02020603050405020304" pitchFamily="18" charset="0"/>
              </a:rPr>
              <a:t>6.6.2  </a:t>
            </a:r>
            <a:r>
              <a:rPr lang="zh-CN" altLang="en-US" b="1">
                <a:latin typeface="Times New Roman" panose="02020603050405020304" pitchFamily="18" charset="0"/>
              </a:rPr>
              <a:t>粒子群优化算法的参数分析</a:t>
            </a:r>
          </a:p>
        </p:txBody>
      </p:sp>
      <p:sp>
        <p:nvSpPr>
          <p:cNvPr id="84996" name="Rectangle 2">
            <a:extLst>
              <a:ext uri="{FF2B5EF4-FFF2-40B4-BE49-F238E27FC236}">
                <a16:creationId xmlns:a16="http://schemas.microsoft.com/office/drawing/2014/main" id="{C0B2E05D-F5BE-D14F-9B59-6CAAEA531FD6}"/>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6.6  </a:t>
            </a:r>
            <a:r>
              <a:rPr lang="zh-CN" altLang="en-US" sz="3600" b="0">
                <a:latin typeface="Times New Roman" panose="02020603050405020304" pitchFamily="18" charset="0"/>
                <a:ea typeface="黑体" panose="02010609060101010101" pitchFamily="49" charset="-122"/>
              </a:rPr>
              <a:t>粒子群优化算法及其应用</a:t>
            </a:r>
          </a:p>
        </p:txBody>
      </p:sp>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灯片编号占位符 3">
            <a:extLst>
              <a:ext uri="{FF2B5EF4-FFF2-40B4-BE49-F238E27FC236}">
                <a16:creationId xmlns:a16="http://schemas.microsoft.com/office/drawing/2014/main" id="{2F28EE08-65BB-7D40-9445-116B7ACFF1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DC13953-10F2-944A-A219-23B4B2C91223}" type="slidenum">
              <a:rPr lang="ja-JP" altLang="en-US" sz="1800">
                <a:solidFill>
                  <a:srgbClr val="A50021"/>
                </a:solidFill>
                <a:ea typeface="MS PGothic" panose="020B0600070205080204" pitchFamily="34" charset="-128"/>
              </a:rPr>
              <a:pPr algn="r">
                <a:lnSpc>
                  <a:spcPct val="100000"/>
                </a:lnSpc>
                <a:spcBef>
                  <a:spcPct val="0"/>
                </a:spcBef>
                <a:buClrTx/>
                <a:buFontTx/>
                <a:buNone/>
              </a:pPr>
              <a:t>79</a:t>
            </a:fld>
            <a:endParaRPr lang="en-US" altLang="ja-JP" sz="1800">
              <a:solidFill>
                <a:srgbClr val="A50021"/>
              </a:solidFill>
              <a:ea typeface="MS PGothic" panose="020B0600070205080204" pitchFamily="34" charset="-128"/>
            </a:endParaRPr>
          </a:p>
        </p:txBody>
      </p:sp>
      <p:sp>
        <p:nvSpPr>
          <p:cNvPr id="87043" name="Rectangle 2">
            <a:extLst>
              <a:ext uri="{FF2B5EF4-FFF2-40B4-BE49-F238E27FC236}">
                <a16:creationId xmlns:a16="http://schemas.microsoft.com/office/drawing/2014/main" id="{1B9F4F1C-AB0A-C649-BE6A-9FD82E2ECCC2}"/>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79875" name="Rectangle 3">
            <a:extLst>
              <a:ext uri="{FF2B5EF4-FFF2-40B4-BE49-F238E27FC236}">
                <a16:creationId xmlns:a16="http://schemas.microsoft.com/office/drawing/2014/main" id="{12649C7C-073F-1541-85B3-B731041523C7}"/>
              </a:ext>
            </a:extLst>
          </p:cNvPr>
          <p:cNvSpPr>
            <a:spLocks noGrp="1" noChangeArrowheads="1"/>
          </p:cNvSpPr>
          <p:nvPr>
            <p:ph type="body" idx="1"/>
          </p:nvPr>
        </p:nvSpPr>
        <p:spPr>
          <a:xfrm>
            <a:off x="395288" y="1052513"/>
            <a:ext cx="8497887" cy="5400675"/>
          </a:xfrm>
        </p:spPr>
        <p:txBody>
          <a:bodyPr/>
          <a:lstStyle/>
          <a:p>
            <a:pPr eaLnBrk="1" hangingPunct="1">
              <a:lnSpc>
                <a:spcPct val="140000"/>
              </a:lnSpc>
            </a:pPr>
            <a:r>
              <a:rPr kumimoji="1" lang="zh-CN" altLang="en-US" sz="2800" b="1">
                <a:solidFill>
                  <a:srgbClr val="0000FF"/>
                </a:solidFill>
                <a:latin typeface="宋体" panose="02010600030101010101" pitchFamily="2" charset="-122"/>
              </a:rPr>
              <a:t>基本思想</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zh-CN" altLang="en-US" sz="2400" b="1">
                <a:latin typeface="Times New Roman" panose="02020603050405020304" pitchFamily="18" charset="0"/>
              </a:rPr>
              <a:t>将每个个体看作</a:t>
            </a:r>
            <a:r>
              <a:rPr lang="en-US" altLang="zh-CN" sz="2400" b="1" i="1">
                <a:latin typeface="Times New Roman" panose="02020603050405020304" pitchFamily="18" charset="0"/>
              </a:rPr>
              <a:t>n</a:t>
            </a:r>
            <a:r>
              <a:rPr lang="zh-CN" altLang="en-US" sz="2400" b="1">
                <a:latin typeface="Times New Roman" panose="02020603050405020304" pitchFamily="18" charset="0"/>
              </a:rPr>
              <a:t>维搜索空间中一个没有体积质量的粒子，在搜索空间中以一定的速度飞行，该速度决定粒子飞行的方向和距离。所有粒子有一个由优化函数决定的适应值。</a:t>
            </a:r>
            <a:endParaRPr lang="en-US" altLang="zh-CN" sz="2400" b="1">
              <a:latin typeface="Times New Roman" panose="02020603050405020304" pitchFamily="18" charset="0"/>
            </a:endParaRPr>
          </a:p>
          <a:p>
            <a:pPr eaLnBrk="1" hangingPunct="1">
              <a:lnSpc>
                <a:spcPct val="140000"/>
              </a:lnSpc>
            </a:pPr>
            <a:r>
              <a:rPr kumimoji="1" lang="zh-CN" altLang="en-US" sz="2800" b="1">
                <a:solidFill>
                  <a:srgbClr val="0000FF"/>
                </a:solidFill>
                <a:latin typeface="宋体" panose="02010600030101010101" pitchFamily="2" charset="-122"/>
              </a:rPr>
              <a:t>基本原理</a:t>
            </a:r>
            <a:endParaRPr kumimoji="1" lang="en-US" altLang="zh-CN" sz="2800" b="1">
              <a:solidFill>
                <a:srgbClr val="0000FF"/>
              </a:solidFill>
              <a:latin typeface="宋体" panose="02010600030101010101" pitchFamily="2" charset="-122"/>
            </a:endParaRPr>
          </a:p>
          <a:p>
            <a:pPr eaLnBrk="1" hangingPunct="1">
              <a:lnSpc>
                <a:spcPct val="140000"/>
              </a:lnSpc>
              <a:buFont typeface="Wingdings" pitchFamily="2" charset="2"/>
              <a:buNone/>
            </a:pPr>
            <a:r>
              <a:rPr lang="en-US" altLang="zh-CN" sz="2400" b="1">
                <a:latin typeface="Times New Roman" panose="02020603050405020304" pitchFamily="18" charset="0"/>
              </a:rPr>
              <a:t>PSO</a:t>
            </a:r>
            <a:r>
              <a:rPr lang="zh-CN" altLang="en-US" sz="2400" b="1">
                <a:latin typeface="Times New Roman" panose="02020603050405020304" pitchFamily="18" charset="0"/>
              </a:rPr>
              <a:t>初始化为一群随机粒子，然后通过迭代找到最优解。在每一次迭代中，粒子通过跟踪两个“极值”来更新自己。第一个就是粒子本身所找到的最优解，这个解称为个体极值。另个一是整个种群目前找到的最优解，这个解称为全局极值。</a:t>
            </a:r>
            <a:endParaRPr lang="en-US" altLang="zh-CN" sz="2400" b="1">
              <a:latin typeface="Times New Roman" panose="02020603050405020304" pitchFamily="18" charset="0"/>
            </a:endParaRPr>
          </a:p>
          <a:p>
            <a:pPr eaLnBrk="1" hangingPunct="1">
              <a:lnSpc>
                <a:spcPct val="140000"/>
              </a:lnSpc>
              <a:buFont typeface="Wingdings" pitchFamily="2" charset="2"/>
              <a:buNone/>
            </a:pPr>
            <a:endParaRPr lang="en-US" altLang="zh-CN"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9875">
                                            <p:txEl>
                                              <p:pRg st="0" end="0"/>
                                            </p:txEl>
                                          </p:spTgt>
                                        </p:tgtEl>
                                        <p:attrNameLst>
                                          <p:attrName>style.visibility</p:attrName>
                                        </p:attrNameLst>
                                      </p:cBhvr>
                                      <p:to>
                                        <p:strVal val="visible"/>
                                      </p:to>
                                    </p:set>
                                    <p:anim calcmode="lin" valueType="num">
                                      <p:cBhvr additive="base">
                                        <p:cTn id="7" dur="500" fill="hold"/>
                                        <p:tgtEl>
                                          <p:spTgt spid="7987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79875">
                                            <p:txEl>
                                              <p:pRg st="2" end="2"/>
                                            </p:txEl>
                                          </p:spTgt>
                                        </p:tgtEl>
                                        <p:attrNameLst>
                                          <p:attrName>style.visibility</p:attrName>
                                        </p:attrNameLst>
                                      </p:cBhvr>
                                      <p:to>
                                        <p:strVal val="visible"/>
                                      </p:to>
                                    </p:set>
                                    <p:anim calcmode="lin" valueType="num">
                                      <p:cBhvr additive="base">
                                        <p:cTn id="11" dur="500" fill="hold"/>
                                        <p:tgtEl>
                                          <p:spTgt spid="79875">
                                            <p:txEl>
                                              <p:pRg st="2" end="2"/>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灯片编号占位符 3">
            <a:extLst>
              <a:ext uri="{FF2B5EF4-FFF2-40B4-BE49-F238E27FC236}">
                <a16:creationId xmlns:a16="http://schemas.microsoft.com/office/drawing/2014/main" id="{B7119BE4-A77D-7D42-ADA5-FAE405E921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B1A886F-432B-8546-A6E1-39DF6DBE4B99}" type="slidenum">
              <a:rPr lang="ja-JP" altLang="en-US" sz="1800">
                <a:solidFill>
                  <a:srgbClr val="A50021"/>
                </a:solidFill>
                <a:ea typeface="MS PGothic" panose="020B0600070205080204" pitchFamily="34" charset="-128"/>
              </a:rPr>
              <a:pPr algn="r">
                <a:lnSpc>
                  <a:spcPct val="100000"/>
                </a:lnSpc>
                <a:spcBef>
                  <a:spcPct val="0"/>
                </a:spcBef>
                <a:buClrTx/>
                <a:buFontTx/>
                <a:buNone/>
              </a:pPr>
              <a:t>8</a:t>
            </a:fld>
            <a:endParaRPr lang="en-US" altLang="ja-JP" sz="1800">
              <a:solidFill>
                <a:srgbClr val="A50021"/>
              </a:solidFill>
              <a:ea typeface="MS PGothic" panose="020B0600070205080204" pitchFamily="34" charset="-128"/>
            </a:endParaRPr>
          </a:p>
        </p:txBody>
      </p:sp>
      <p:sp>
        <p:nvSpPr>
          <p:cNvPr id="13315" name="Rectangle 2">
            <a:extLst>
              <a:ext uri="{FF2B5EF4-FFF2-40B4-BE49-F238E27FC236}">
                <a16:creationId xmlns:a16="http://schemas.microsoft.com/office/drawing/2014/main" id="{53055EF1-C3FC-F249-B745-345CABF5D1C3}"/>
              </a:ext>
            </a:extLst>
          </p:cNvPr>
          <p:cNvSpPr>
            <a:spLocks noGrp="1" noChangeArrowheads="1"/>
          </p:cNvSpPr>
          <p:nvPr>
            <p:ph type="title"/>
          </p:nvPr>
        </p:nvSpPr>
        <p:spPr/>
        <p:txBody>
          <a:bodyPr/>
          <a:lstStyle/>
          <a:p>
            <a:pPr eaLnBrk="1" hangingPunct="1"/>
            <a:r>
              <a:rPr lang="en-US" altLang="zh-CN" sz="3600" b="0">
                <a:latin typeface="Times New Roman" panose="02020603050405020304" pitchFamily="18" charset="0"/>
                <a:ea typeface="黑体" panose="02010609060101010101" pitchFamily="49" charset="-122"/>
              </a:rPr>
              <a:t>6.1.2  </a:t>
            </a:r>
            <a:r>
              <a:rPr lang="zh-CN" altLang="en-US" sz="3600" b="0">
                <a:latin typeface="Times New Roman" panose="02020603050405020304" pitchFamily="18" charset="0"/>
                <a:ea typeface="黑体" panose="02010609060101010101" pitchFamily="49" charset="-122"/>
              </a:rPr>
              <a:t>进化算法的生物学背景</a:t>
            </a:r>
          </a:p>
        </p:txBody>
      </p:sp>
      <p:sp>
        <p:nvSpPr>
          <p:cNvPr id="71683" name="Rectangle 3">
            <a:extLst>
              <a:ext uri="{FF2B5EF4-FFF2-40B4-BE49-F238E27FC236}">
                <a16:creationId xmlns:a16="http://schemas.microsoft.com/office/drawing/2014/main" id="{D6648FE0-459E-3F41-B3BA-9CF3D3EDD893}"/>
              </a:ext>
            </a:extLst>
          </p:cNvPr>
          <p:cNvSpPr>
            <a:spLocks noGrp="1" noChangeArrowheads="1"/>
          </p:cNvSpPr>
          <p:nvPr>
            <p:ph type="body" idx="1"/>
          </p:nvPr>
        </p:nvSpPr>
        <p:spPr/>
        <p:txBody>
          <a:bodyPr/>
          <a:lstStyle/>
          <a:p>
            <a:pPr eaLnBrk="1" hangingPunct="1"/>
            <a:r>
              <a:rPr lang="zh-CN" altLang="en-US" sz="2400" b="1">
                <a:solidFill>
                  <a:srgbClr val="0000FF"/>
                </a:solidFill>
                <a:latin typeface="宋体" panose="02010600030101010101" pitchFamily="2" charset="-122"/>
              </a:rPr>
              <a:t>适者生存</a:t>
            </a:r>
            <a:r>
              <a:rPr lang="zh-CN" altLang="en-US" sz="2400" b="1"/>
              <a:t>：</a:t>
            </a:r>
            <a:r>
              <a:rPr lang="zh-CN" altLang="en-US" sz="2400" b="1">
                <a:latin typeface="宋体" panose="02010600030101010101" pitchFamily="2" charset="-122"/>
              </a:rPr>
              <a:t>最适合自然环境的群体往往产生了更大的后代群体。</a:t>
            </a:r>
            <a:r>
              <a:rPr lang="zh-CN" altLang="en-US" sz="2400" b="1"/>
              <a:t> </a:t>
            </a:r>
          </a:p>
          <a:p>
            <a:pPr eaLnBrk="1" hangingPunct="1">
              <a:spcBef>
                <a:spcPct val="50000"/>
              </a:spcBef>
            </a:pPr>
            <a:r>
              <a:rPr lang="zh-CN" altLang="en-US" sz="2400" b="1">
                <a:latin typeface="宋体" panose="02010600030101010101" pitchFamily="2" charset="-122"/>
              </a:rPr>
              <a:t>生物进化的基本过程：</a:t>
            </a:r>
          </a:p>
        </p:txBody>
      </p:sp>
      <p:sp>
        <p:nvSpPr>
          <p:cNvPr id="71688" name="Rectangle 8">
            <a:extLst>
              <a:ext uri="{FF2B5EF4-FFF2-40B4-BE49-F238E27FC236}">
                <a16:creationId xmlns:a16="http://schemas.microsoft.com/office/drawing/2014/main" id="{B39E5370-CE36-894E-BAD4-B055F6C30068}"/>
              </a:ext>
            </a:extLst>
          </p:cNvPr>
          <p:cNvSpPr>
            <a:spLocks noChangeArrowheads="1"/>
          </p:cNvSpPr>
          <p:nvPr/>
        </p:nvSpPr>
        <p:spPr bwMode="auto">
          <a:xfrm>
            <a:off x="457200" y="2746375"/>
            <a:ext cx="3276600" cy="3578225"/>
          </a:xfrm>
          <a:prstGeom prst="rect">
            <a:avLst/>
          </a:prstGeom>
          <a:gradFill rotWithShape="0">
            <a:gsLst>
              <a:gs pos="0">
                <a:srgbClr val="FFFFFF"/>
              </a:gs>
              <a:gs pos="100000">
                <a:srgbClr val="CCFFFF"/>
              </a:gs>
            </a:gsLst>
            <a:path path="shape">
              <a:fillToRect l="50000" t="50000" r="50000" b="50000"/>
            </a:path>
          </a:gradFill>
          <a:ln w="9525">
            <a:solidFill>
              <a:srgbClr val="00FFFF"/>
            </a:solidFill>
            <a:miter lim="800000"/>
            <a:headEnd/>
            <a:tailEnd/>
          </a:ln>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染色体</a:t>
            </a:r>
            <a:r>
              <a:rPr kumimoji="1" lang="en-US" altLang="zh-CN" sz="2000" b="1">
                <a:solidFill>
                  <a:srgbClr val="FF0000"/>
                </a:solidFill>
                <a:latin typeface="Times New Roman" panose="02020603050405020304" pitchFamily="18" charset="0"/>
                <a:cs typeface="Times New Roman" panose="02020603050405020304" pitchFamily="18" charset="0"/>
              </a:rPr>
              <a:t>(chromosome)</a:t>
            </a:r>
            <a:r>
              <a:rPr kumimoji="1" lang="zh-CN" altLang="en-US" sz="2000" b="1">
                <a:latin typeface="Times New Roman" panose="02020603050405020304" pitchFamily="18" charset="0"/>
              </a:rPr>
              <a:t>：</a:t>
            </a:r>
            <a:r>
              <a:rPr kumimoji="1" lang="zh-CN" altLang="en-US" sz="2000" b="1">
                <a:latin typeface="宋体" panose="02010600030101010101" pitchFamily="2" charset="-122"/>
              </a:rPr>
              <a:t>生物的遗传物质的主要载体。</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基因</a:t>
            </a:r>
            <a:r>
              <a:rPr kumimoji="1" lang="en-US" altLang="zh-CN" sz="2000" b="1">
                <a:solidFill>
                  <a:srgbClr val="FF0000"/>
                </a:solidFill>
                <a:latin typeface="Times New Roman" panose="02020603050405020304" pitchFamily="18" charset="0"/>
                <a:cs typeface="Times New Roman" panose="02020603050405020304" pitchFamily="18" charset="0"/>
              </a:rPr>
              <a:t>(gene)</a:t>
            </a:r>
            <a:r>
              <a:rPr kumimoji="1" lang="zh-CN" altLang="en-US" sz="2000" b="1">
                <a:latin typeface="Times New Roman" panose="02020603050405020304" pitchFamily="18" charset="0"/>
              </a:rPr>
              <a:t>：</a:t>
            </a:r>
            <a:r>
              <a:rPr kumimoji="1" lang="zh-CN" altLang="en-US" sz="2000" b="1">
                <a:latin typeface="宋体" panose="02010600030101010101" pitchFamily="2" charset="-122"/>
              </a:rPr>
              <a:t>扩展生物性状的遗传物质的功能单元和结构单位。</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基因座（</a:t>
            </a:r>
            <a:r>
              <a:rPr kumimoji="1" lang="en-US" altLang="zh-CN" sz="2000" b="1">
                <a:solidFill>
                  <a:srgbClr val="FF0000"/>
                </a:solidFill>
                <a:latin typeface="Times New Roman" panose="02020603050405020304" pitchFamily="18" charset="0"/>
                <a:cs typeface="Times New Roman" panose="02020603050405020304" pitchFamily="18" charset="0"/>
              </a:rPr>
              <a:t>locus</a:t>
            </a:r>
            <a:r>
              <a:rPr kumimoji="1" lang="zh-CN" altLang="en-US" sz="2000" b="1">
                <a:solidFill>
                  <a:srgbClr val="FF0000"/>
                </a:solidFill>
                <a:latin typeface="宋体" panose="02010600030101010101" pitchFamily="2" charset="-122"/>
              </a:rPr>
              <a:t>）</a:t>
            </a:r>
            <a:r>
              <a:rPr kumimoji="1" lang="zh-CN" altLang="en-US" sz="2000" b="1">
                <a:latin typeface="宋体" panose="02010600030101010101" pitchFamily="2" charset="-122"/>
              </a:rPr>
              <a:t>：染色体中基因的位置。</a:t>
            </a:r>
          </a:p>
          <a:p>
            <a:pPr eaLnBrk="1" hangingPunct="1">
              <a:lnSpc>
                <a:spcPct val="100000"/>
              </a:lnSpc>
              <a:spcBef>
                <a:spcPct val="80000"/>
              </a:spcBef>
              <a:buClrTx/>
              <a:buFontTx/>
              <a:buNone/>
            </a:pPr>
            <a:r>
              <a:rPr kumimoji="1" lang="zh-CN" altLang="en-US" sz="2000" b="1">
                <a:solidFill>
                  <a:srgbClr val="FF0000"/>
                </a:solidFill>
                <a:latin typeface="宋体" panose="02010600030101010101" pitchFamily="2" charset="-122"/>
              </a:rPr>
              <a:t>等位基因（</a:t>
            </a:r>
            <a:r>
              <a:rPr kumimoji="1" lang="en-US" altLang="zh-CN" sz="2000" b="1">
                <a:solidFill>
                  <a:srgbClr val="FF0000"/>
                </a:solidFill>
                <a:latin typeface="Times New Roman" panose="02020603050405020304" pitchFamily="18" charset="0"/>
                <a:cs typeface="Times New Roman" panose="02020603050405020304" pitchFamily="18" charset="0"/>
              </a:rPr>
              <a:t>alleles</a:t>
            </a:r>
            <a:r>
              <a:rPr kumimoji="1" lang="zh-CN" altLang="en-US" sz="2000" b="1">
                <a:solidFill>
                  <a:srgbClr val="FF0000"/>
                </a:solidFill>
                <a:latin typeface="宋体" panose="02010600030101010101" pitchFamily="2" charset="-122"/>
              </a:rPr>
              <a:t>）</a:t>
            </a:r>
            <a:r>
              <a:rPr kumimoji="1" lang="zh-CN" altLang="en-US" sz="2000" b="1">
                <a:latin typeface="宋体" panose="02010600030101010101" pitchFamily="2" charset="-122"/>
              </a:rPr>
              <a:t>：基因所取的值。</a:t>
            </a:r>
          </a:p>
        </p:txBody>
      </p:sp>
      <p:pic>
        <p:nvPicPr>
          <p:cNvPr id="71693" name="Picture 13">
            <a:extLst>
              <a:ext uri="{FF2B5EF4-FFF2-40B4-BE49-F238E27FC236}">
                <a16:creationId xmlns:a16="http://schemas.microsoft.com/office/drawing/2014/main" id="{0C75D183-B799-1C4C-A14D-E6BD318B9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2711450"/>
            <a:ext cx="4924425"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 calcmode="lin" valueType="num">
                                      <p:cBhvr additive="base">
                                        <p:cTn id="7" dur="500" fill="hold"/>
                                        <p:tgtEl>
                                          <p:spTgt spid="7168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168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683">
                                            <p:txEl>
                                              <p:pRg st="1" end="1"/>
                                            </p:txEl>
                                          </p:spTgt>
                                        </p:tgtEl>
                                        <p:attrNameLst>
                                          <p:attrName>style.visibility</p:attrName>
                                        </p:attrNameLst>
                                      </p:cBhvr>
                                      <p:to>
                                        <p:strVal val="visible"/>
                                      </p:to>
                                    </p:set>
                                    <p:anim calcmode="lin" valueType="num">
                                      <p:cBhvr additive="base">
                                        <p:cTn id="13" dur="500" fill="hold"/>
                                        <p:tgtEl>
                                          <p:spTgt spid="7168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7168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688"/>
                                        </p:tgtEl>
                                        <p:attrNameLst>
                                          <p:attrName>style.visibility</p:attrName>
                                        </p:attrNameLst>
                                      </p:cBhvr>
                                      <p:to>
                                        <p:strVal val="visible"/>
                                      </p:to>
                                    </p:set>
                                    <p:anim calcmode="lin" valueType="num">
                                      <p:cBhvr additive="base">
                                        <p:cTn id="19" dur="500" fill="hold"/>
                                        <p:tgtEl>
                                          <p:spTgt spid="71688"/>
                                        </p:tgtEl>
                                        <p:attrNameLst>
                                          <p:attrName>ppt_x</p:attrName>
                                        </p:attrNameLst>
                                      </p:cBhvr>
                                      <p:tavLst>
                                        <p:tav tm="0">
                                          <p:val>
                                            <p:strVal val="0-#ppt_w/2"/>
                                          </p:val>
                                        </p:tav>
                                        <p:tav tm="100000">
                                          <p:val>
                                            <p:strVal val="#ppt_x"/>
                                          </p:val>
                                        </p:tav>
                                      </p:tavLst>
                                    </p:anim>
                                    <p:anim calcmode="lin" valueType="num">
                                      <p:cBhvr additive="base">
                                        <p:cTn id="20" dur="500" fill="hold"/>
                                        <p:tgtEl>
                                          <p:spTgt spid="7168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71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P spid="71688" grpId="0" animBg="1"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a:extLst>
              <a:ext uri="{FF2B5EF4-FFF2-40B4-BE49-F238E27FC236}">
                <a16:creationId xmlns:a16="http://schemas.microsoft.com/office/drawing/2014/main" id="{8B6FEE35-5A72-3D42-8154-CAC1612EEBA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0C48F08-1107-B94A-997D-7E6085E1D449}" type="slidenum">
              <a:rPr lang="ja-JP" altLang="en-US" sz="1800">
                <a:solidFill>
                  <a:srgbClr val="A50021"/>
                </a:solidFill>
                <a:ea typeface="MS PGothic" panose="020B0600070205080204" pitchFamily="34" charset="-128"/>
              </a:rPr>
              <a:pPr algn="r">
                <a:lnSpc>
                  <a:spcPct val="100000"/>
                </a:lnSpc>
                <a:spcBef>
                  <a:spcPct val="0"/>
                </a:spcBef>
                <a:buClrTx/>
                <a:buFontTx/>
                <a:buNone/>
              </a:pPr>
              <a:t>80</a:t>
            </a:fld>
            <a:endParaRPr lang="en-US" altLang="ja-JP" sz="1800">
              <a:solidFill>
                <a:srgbClr val="A50021"/>
              </a:solidFill>
              <a:ea typeface="MS PGothic" panose="020B0600070205080204" pitchFamily="34" charset="-128"/>
            </a:endParaRPr>
          </a:p>
        </p:txBody>
      </p:sp>
      <p:sp>
        <p:nvSpPr>
          <p:cNvPr id="89091" name="Rectangle 2">
            <a:extLst>
              <a:ext uri="{FF2B5EF4-FFF2-40B4-BE49-F238E27FC236}">
                <a16:creationId xmlns:a16="http://schemas.microsoft.com/office/drawing/2014/main" id="{046CCEE9-BE33-E44C-AE29-63D73F214482}"/>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35844" name="Rectangle 3">
            <a:extLst>
              <a:ext uri="{FF2B5EF4-FFF2-40B4-BE49-F238E27FC236}">
                <a16:creationId xmlns:a16="http://schemas.microsoft.com/office/drawing/2014/main" id="{12EDAE28-887F-054F-8FCD-37A90E2B31A3}"/>
              </a:ext>
            </a:extLst>
          </p:cNvPr>
          <p:cNvSpPr>
            <a:spLocks noGrp="1" noChangeArrowheads="1"/>
          </p:cNvSpPr>
          <p:nvPr>
            <p:ph idx="1"/>
          </p:nvPr>
        </p:nvSpPr>
        <p:spPr>
          <a:xfrm>
            <a:off x="323850" y="973138"/>
            <a:ext cx="8569325" cy="5048250"/>
          </a:xfrm>
        </p:spPr>
        <p:txBody>
          <a:bodyPr/>
          <a:lstStyle/>
          <a:p>
            <a:pPr eaLnBrk="1" hangingPunct="1">
              <a:lnSpc>
                <a:spcPct val="140000"/>
              </a:lnSpc>
            </a:pPr>
            <a:r>
              <a:rPr kumimoji="1" lang="zh-CN" altLang="en-US" sz="2800" b="1">
                <a:solidFill>
                  <a:srgbClr val="0000FF"/>
                </a:solidFill>
                <a:latin typeface="宋体" panose="02010600030101010101" pitchFamily="2" charset="-122"/>
              </a:rPr>
              <a:t>算法定义</a:t>
            </a:r>
            <a:endParaRPr kumimoji="1" lang="en-US" altLang="zh-CN" sz="2800" b="1">
              <a:solidFill>
                <a:srgbClr val="0000FF"/>
              </a:solidFill>
              <a:latin typeface="宋体" panose="02010600030101010101" pitchFamily="2" charset="-122"/>
            </a:endParaRPr>
          </a:p>
          <a:p>
            <a:pPr eaLnBrk="1" hangingPunct="1">
              <a:lnSpc>
                <a:spcPct val="150000"/>
              </a:lnSpc>
              <a:buFont typeface="Wingdings" pitchFamily="2" charset="2"/>
              <a:buNone/>
            </a:pPr>
            <a:r>
              <a:rPr lang="zh-CN" altLang="en-US" sz="2400" b="1">
                <a:latin typeface="Times New Roman" panose="02020603050405020304" pitchFamily="18" charset="0"/>
              </a:rPr>
              <a:t>在</a:t>
            </a:r>
            <a:r>
              <a:rPr lang="en-US" altLang="zh-CN" sz="2400" b="1" i="1">
                <a:latin typeface="Times New Roman" panose="02020603050405020304" pitchFamily="18" charset="0"/>
              </a:rPr>
              <a:t>n</a:t>
            </a:r>
            <a:r>
              <a:rPr lang="zh-CN" altLang="en-US" sz="2400" b="1">
                <a:latin typeface="Times New Roman" panose="02020603050405020304" pitchFamily="18" charset="0"/>
              </a:rPr>
              <a:t> 维连续搜索空间中，对粒子群中的第</a:t>
            </a:r>
            <a:r>
              <a:rPr lang="en-US" altLang="zh-CN" sz="2400" b="1" i="1">
                <a:latin typeface="Times New Roman" panose="02020603050405020304" pitchFamily="18" charset="0"/>
              </a:rPr>
              <a:t>i</a:t>
            </a:r>
            <a:r>
              <a:rPr lang="zh-CN" altLang="en-US" sz="2400" b="1" i="1">
                <a:latin typeface="Times New Roman" panose="02020603050405020304" pitchFamily="18" charset="0"/>
              </a:rPr>
              <a:t> </a:t>
            </a:r>
            <a:r>
              <a:rPr lang="en-US" altLang="zh-CN" sz="2400" b="1">
                <a:latin typeface="Times New Roman" panose="02020603050405020304" pitchFamily="18" charset="0"/>
              </a:rPr>
              <a:t>(</a:t>
            </a:r>
            <a:r>
              <a:rPr lang="en-US" altLang="zh-CN" sz="2400" b="1" i="1">
                <a:latin typeface="Times New Roman" panose="02020603050405020304" pitchFamily="18" charset="0"/>
              </a:rPr>
              <a:t>i</a:t>
            </a:r>
            <a:r>
              <a:rPr lang="en-US" altLang="zh-CN" sz="2400" b="1">
                <a:latin typeface="Times New Roman" panose="02020603050405020304" pitchFamily="18" charset="0"/>
              </a:rPr>
              <a:t>=1, 2, </a:t>
            </a:r>
            <a:r>
              <a:rPr lang="en-US" altLang="zh-CN" sz="2400" b="1">
                <a:latin typeface="Times New Roman" panose="02020603050405020304" pitchFamily="18" charset="0"/>
                <a:sym typeface="Symbol" pitchFamily="2" charset="2"/>
              </a:rPr>
              <a:t>, m</a:t>
            </a:r>
            <a:r>
              <a:rPr lang="en-US" altLang="zh-CN" sz="2400" b="1">
                <a:latin typeface="Times New Roman" panose="02020603050405020304" pitchFamily="18" charset="0"/>
              </a:rPr>
              <a:t>)</a:t>
            </a:r>
            <a:r>
              <a:rPr lang="zh-CN" altLang="en-US" sz="2400" b="1">
                <a:latin typeface="Times New Roman" panose="02020603050405020304" pitchFamily="18" charset="0"/>
              </a:rPr>
              <a:t>个粒子进行定义：</a:t>
            </a:r>
            <a:endParaRPr lang="en-US" altLang="zh-CN" sz="2400" b="1">
              <a:latin typeface="Times New Roman" panose="02020603050405020304" pitchFamily="18" charset="0"/>
            </a:endParaRPr>
          </a:p>
          <a:p>
            <a:pPr eaLnBrk="1" hangingPunct="1">
              <a:lnSpc>
                <a:spcPct val="140000"/>
              </a:lnSpc>
              <a:buFont typeface="Wingdings" pitchFamily="2" charset="2"/>
              <a:buNone/>
            </a:pPr>
            <a:endParaRPr kumimoji="1" lang="en-US" altLang="zh-CN" sz="2800" b="1">
              <a:latin typeface="宋体" panose="02010600030101010101" pitchFamily="2" charset="-122"/>
            </a:endParaRPr>
          </a:p>
        </p:txBody>
      </p:sp>
      <p:sp>
        <p:nvSpPr>
          <p:cNvPr id="89093" name="Rectangle 15">
            <a:extLst>
              <a:ext uri="{FF2B5EF4-FFF2-40B4-BE49-F238E27FC236}">
                <a16:creationId xmlns:a16="http://schemas.microsoft.com/office/drawing/2014/main" id="{82EAB9D1-A125-A049-9D6E-90D0206BB66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89094" name="Rectangle 17">
            <a:extLst>
              <a:ext uri="{FF2B5EF4-FFF2-40B4-BE49-F238E27FC236}">
                <a16:creationId xmlns:a16="http://schemas.microsoft.com/office/drawing/2014/main" id="{89BF763D-E54E-6744-A6FF-5EE3C87138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89095" name="Text Box 4">
            <a:extLst>
              <a:ext uri="{FF2B5EF4-FFF2-40B4-BE49-F238E27FC236}">
                <a16:creationId xmlns:a16="http://schemas.microsoft.com/office/drawing/2014/main" id="{CCDB6811-69A0-9746-BFA8-4F4D13C81961}"/>
              </a:ext>
            </a:extLst>
          </p:cNvPr>
          <p:cNvSpPr txBox="1">
            <a:spLocks noChangeArrowheads="1"/>
          </p:cNvSpPr>
          <p:nvPr/>
        </p:nvSpPr>
        <p:spPr bwMode="auto">
          <a:xfrm>
            <a:off x="539750" y="2941638"/>
            <a:ext cx="8229600" cy="9191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表示搜索空间中粒子的当前位置。</a:t>
            </a:r>
          </a:p>
        </p:txBody>
      </p:sp>
      <p:sp>
        <p:nvSpPr>
          <p:cNvPr id="89096" name="Rectangle 25">
            <a:extLst>
              <a:ext uri="{FF2B5EF4-FFF2-40B4-BE49-F238E27FC236}">
                <a16:creationId xmlns:a16="http://schemas.microsoft.com/office/drawing/2014/main" id="{44D569EC-C13A-0745-98FC-2DEA1079C13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097" name="对象 7">
            <a:extLst>
              <a:ext uri="{FF2B5EF4-FFF2-40B4-BE49-F238E27FC236}">
                <a16:creationId xmlns:a16="http://schemas.microsoft.com/office/drawing/2014/main" id="{44FB1EB0-6F1A-B24A-AA2B-A2D28EAD2C09}"/>
              </a:ext>
            </a:extLst>
          </p:cNvPr>
          <p:cNvGraphicFramePr>
            <a:graphicFrameLocks noChangeAspect="1"/>
          </p:cNvGraphicFramePr>
          <p:nvPr/>
        </p:nvGraphicFramePr>
        <p:xfrm>
          <a:off x="1052513" y="2914650"/>
          <a:ext cx="3552825" cy="514350"/>
        </p:xfrm>
        <a:graphic>
          <a:graphicData uri="http://schemas.openxmlformats.org/presentationml/2006/ole">
            <mc:AlternateContent xmlns:mc="http://schemas.openxmlformats.org/markup-compatibility/2006">
              <mc:Choice xmlns:v="urn:schemas-microsoft-com:vml" Requires="v">
                <p:oleObj spid="_x0000_s89150" name="Equation" r:id="rId3" imgW="38328600" imgH="7023100" progId="Equation.DSMT4">
                  <p:embed/>
                </p:oleObj>
              </mc:Choice>
              <mc:Fallback>
                <p:oleObj name="Equation" r:id="rId3" imgW="38328600" imgH="70231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513" y="2914650"/>
                        <a:ext cx="35528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8" name="Text Box 4">
            <a:extLst>
              <a:ext uri="{FF2B5EF4-FFF2-40B4-BE49-F238E27FC236}">
                <a16:creationId xmlns:a16="http://schemas.microsoft.com/office/drawing/2014/main" id="{54E7CFFD-2FA2-8D4A-9BAA-136B33D6BED1}"/>
              </a:ext>
            </a:extLst>
          </p:cNvPr>
          <p:cNvSpPr txBox="1">
            <a:spLocks noChangeArrowheads="1"/>
          </p:cNvSpPr>
          <p:nvPr/>
        </p:nvSpPr>
        <p:spPr bwMode="auto">
          <a:xfrm>
            <a:off x="539750" y="4178300"/>
            <a:ext cx="8229600" cy="9191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表示该粒子至今所获得的具有最优适应度     的位置。</a:t>
            </a:r>
          </a:p>
        </p:txBody>
      </p:sp>
      <p:sp>
        <p:nvSpPr>
          <p:cNvPr id="89099" name="Text Box 4">
            <a:extLst>
              <a:ext uri="{FF2B5EF4-FFF2-40B4-BE49-F238E27FC236}">
                <a16:creationId xmlns:a16="http://schemas.microsoft.com/office/drawing/2014/main" id="{D4012A13-8F74-834A-B8AD-81EEA4E36BCF}"/>
              </a:ext>
            </a:extLst>
          </p:cNvPr>
          <p:cNvSpPr txBox="1">
            <a:spLocks noChangeArrowheads="1"/>
          </p:cNvSpPr>
          <p:nvPr/>
        </p:nvSpPr>
        <p:spPr bwMode="auto">
          <a:xfrm>
            <a:off x="539750" y="5537200"/>
            <a:ext cx="8229600" cy="4762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Tx/>
              <a:buNone/>
            </a:pPr>
            <a:r>
              <a:rPr lang="en-US" altLang="zh-CN" sz="2400" b="1">
                <a:solidFill>
                  <a:srgbClr val="FF3300"/>
                </a:solidFill>
              </a:rPr>
              <a:t>●</a:t>
            </a:r>
            <a:r>
              <a:rPr lang="zh-CN" altLang="en-US" sz="2400">
                <a:latin typeface="宋体" panose="02010600030101010101" pitchFamily="2" charset="-122"/>
              </a:rPr>
              <a:t>                     ：</a:t>
            </a:r>
            <a:r>
              <a:rPr lang="zh-CN" altLang="en-US" sz="2400" b="1">
                <a:latin typeface="宋体" panose="02010600030101010101" pitchFamily="2" charset="-122"/>
              </a:rPr>
              <a:t>表示该粒子的搜索方向。</a:t>
            </a:r>
          </a:p>
        </p:txBody>
      </p:sp>
      <p:sp>
        <p:nvSpPr>
          <p:cNvPr id="89100" name="Rectangle 27">
            <a:extLst>
              <a:ext uri="{FF2B5EF4-FFF2-40B4-BE49-F238E27FC236}">
                <a16:creationId xmlns:a16="http://schemas.microsoft.com/office/drawing/2014/main" id="{0F04569D-4029-424C-8F5F-12FA9A17612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1" name="对象 9">
            <a:extLst>
              <a:ext uri="{FF2B5EF4-FFF2-40B4-BE49-F238E27FC236}">
                <a16:creationId xmlns:a16="http://schemas.microsoft.com/office/drawing/2014/main" id="{296171DD-955B-044D-8D0A-8E311645B261}"/>
              </a:ext>
            </a:extLst>
          </p:cNvPr>
          <p:cNvGraphicFramePr>
            <a:graphicFrameLocks noChangeAspect="1"/>
          </p:cNvGraphicFramePr>
          <p:nvPr/>
        </p:nvGraphicFramePr>
        <p:xfrm>
          <a:off x="971550" y="4211638"/>
          <a:ext cx="2881313" cy="503237"/>
        </p:xfrm>
        <a:graphic>
          <a:graphicData uri="http://schemas.openxmlformats.org/presentationml/2006/ole">
            <mc:AlternateContent xmlns:mc="http://schemas.openxmlformats.org/markup-compatibility/2006">
              <mc:Choice xmlns:v="urn:schemas-microsoft-com:vml" Requires="v">
                <p:oleObj spid="_x0000_s89151" name="Equation" r:id="rId5" imgW="40373300" imgH="7023100" progId="Equation.DSMT4">
                  <p:embed/>
                </p:oleObj>
              </mc:Choice>
              <mc:Fallback>
                <p:oleObj name="Equation" r:id="rId5" imgW="40373300" imgH="7023100" progId="Equation.DSMT4">
                  <p:embed/>
                  <p:pic>
                    <p:nvPicPr>
                      <p:cNvPr id="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4211638"/>
                        <a:ext cx="28813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2" name="Rectangle 29">
            <a:extLst>
              <a:ext uri="{FF2B5EF4-FFF2-40B4-BE49-F238E27FC236}">
                <a16:creationId xmlns:a16="http://schemas.microsoft.com/office/drawing/2014/main" id="{4DF3BF80-CB6E-7743-B784-32C51A638E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3" name="对象 11">
            <a:extLst>
              <a:ext uri="{FF2B5EF4-FFF2-40B4-BE49-F238E27FC236}">
                <a16:creationId xmlns:a16="http://schemas.microsoft.com/office/drawing/2014/main" id="{4F536F33-A181-4E45-985F-748F8CAA3EC8}"/>
              </a:ext>
            </a:extLst>
          </p:cNvPr>
          <p:cNvGraphicFramePr>
            <a:graphicFrameLocks noChangeAspect="1"/>
          </p:cNvGraphicFramePr>
          <p:nvPr/>
        </p:nvGraphicFramePr>
        <p:xfrm>
          <a:off x="1857375" y="4714875"/>
          <a:ext cx="698500" cy="458788"/>
        </p:xfrm>
        <a:graphic>
          <a:graphicData uri="http://schemas.openxmlformats.org/presentationml/2006/ole">
            <mc:AlternateContent xmlns:mc="http://schemas.openxmlformats.org/markup-compatibility/2006">
              <mc:Choice xmlns:v="urn:schemas-microsoft-com:vml" Requires="v">
                <p:oleObj spid="_x0000_s89152" name="Equation" r:id="rId7" imgW="9067800" imgH="5854700" progId="Equation.DSMT4">
                  <p:embed/>
                </p:oleObj>
              </mc:Choice>
              <mc:Fallback>
                <p:oleObj name="Equation" r:id="rId7" imgW="9067800" imgH="5854700" progId="Equation.DSMT4">
                  <p:embed/>
                  <p:pic>
                    <p:nvPicPr>
                      <p:cNvPr id="0" name="对象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7375" y="4714875"/>
                        <a:ext cx="6985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4" name="Rectangle 31">
            <a:extLst>
              <a:ext uri="{FF2B5EF4-FFF2-40B4-BE49-F238E27FC236}">
                <a16:creationId xmlns:a16="http://schemas.microsoft.com/office/drawing/2014/main" id="{BA960817-D915-9446-932D-0E813F801E7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89105" name="对象 14">
            <a:extLst>
              <a:ext uri="{FF2B5EF4-FFF2-40B4-BE49-F238E27FC236}">
                <a16:creationId xmlns:a16="http://schemas.microsoft.com/office/drawing/2014/main" id="{254119DC-8BA5-8F4B-A5AE-481B59D42D26}"/>
              </a:ext>
            </a:extLst>
          </p:cNvPr>
          <p:cNvGraphicFramePr>
            <a:graphicFrameLocks noChangeAspect="1"/>
          </p:cNvGraphicFramePr>
          <p:nvPr/>
        </p:nvGraphicFramePr>
        <p:xfrm>
          <a:off x="1100138" y="5483225"/>
          <a:ext cx="2911475" cy="538163"/>
        </p:xfrm>
        <a:graphic>
          <a:graphicData uri="http://schemas.openxmlformats.org/presentationml/2006/ole">
            <mc:AlternateContent xmlns:mc="http://schemas.openxmlformats.org/markup-compatibility/2006">
              <mc:Choice xmlns:v="urn:schemas-microsoft-com:vml" Requires="v">
                <p:oleObj spid="_x0000_s89153" name="Equation" r:id="rId9" imgW="37452300" imgH="7023100" progId="Equation.DSMT4">
                  <p:embed/>
                </p:oleObj>
              </mc:Choice>
              <mc:Fallback>
                <p:oleObj name="Equation" r:id="rId9" imgW="37452300" imgH="70231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00138" y="5483225"/>
                        <a:ext cx="291147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a:extLst>
              <a:ext uri="{FF2B5EF4-FFF2-40B4-BE49-F238E27FC236}">
                <a16:creationId xmlns:a16="http://schemas.microsoft.com/office/drawing/2014/main" id="{9F54D991-D14A-3045-B233-41A9AAF766D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305DC51-28CB-5144-8A58-8DC9B756EAA5}" type="slidenum">
              <a:rPr lang="ja-JP" altLang="en-US" sz="1800">
                <a:solidFill>
                  <a:srgbClr val="A50021"/>
                </a:solidFill>
                <a:ea typeface="MS PGothic" panose="020B0600070205080204" pitchFamily="34" charset="-128"/>
              </a:rPr>
              <a:pPr algn="r">
                <a:lnSpc>
                  <a:spcPct val="100000"/>
                </a:lnSpc>
                <a:spcBef>
                  <a:spcPct val="0"/>
                </a:spcBef>
                <a:buClrTx/>
                <a:buFontTx/>
                <a:buNone/>
              </a:pPr>
              <a:t>81</a:t>
            </a:fld>
            <a:endParaRPr lang="en-US" altLang="ja-JP" sz="1800">
              <a:solidFill>
                <a:srgbClr val="A50021"/>
              </a:solidFill>
              <a:ea typeface="MS PGothic" panose="020B0600070205080204" pitchFamily="34" charset="-128"/>
            </a:endParaRPr>
          </a:p>
        </p:txBody>
      </p:sp>
      <p:sp>
        <p:nvSpPr>
          <p:cNvPr id="90115" name="Rectangle 2">
            <a:extLst>
              <a:ext uri="{FF2B5EF4-FFF2-40B4-BE49-F238E27FC236}">
                <a16:creationId xmlns:a16="http://schemas.microsoft.com/office/drawing/2014/main" id="{E1E504B3-D7B7-6B42-A480-6FDE6FCBE8EB}"/>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600">
                <a:latin typeface="Times New Roman" panose="02020603050405020304" pitchFamily="18" charset="0"/>
                <a:ea typeface="黑体" panose="02010609060101010101" pitchFamily="49" charset="-122"/>
              </a:rPr>
              <a:t>.6.1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0116" name="Text Box 4">
            <a:extLst>
              <a:ext uri="{FF2B5EF4-FFF2-40B4-BE49-F238E27FC236}">
                <a16:creationId xmlns:a16="http://schemas.microsoft.com/office/drawing/2014/main" id="{7CD6A436-0457-3748-81C6-40C0A92397EA}"/>
              </a:ext>
            </a:extLst>
          </p:cNvPr>
          <p:cNvSpPr txBox="1">
            <a:spLocks noChangeArrowheads="1"/>
          </p:cNvSpPr>
          <p:nvPr/>
        </p:nvSpPr>
        <p:spPr bwMode="auto">
          <a:xfrm>
            <a:off x="201613" y="995363"/>
            <a:ext cx="8785225" cy="1668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50000"/>
              </a:lnSpc>
              <a:spcBef>
                <a:spcPct val="50000"/>
              </a:spcBef>
              <a:buClrTx/>
              <a:buFontTx/>
              <a:buNone/>
            </a:pPr>
            <a:r>
              <a:rPr lang="zh-CN" altLang="en-US" sz="2400">
                <a:latin typeface="宋体" panose="02010600030101010101" pitchFamily="2" charset="-122"/>
              </a:rPr>
              <a:t>每个粒子经历过的最优位置（</a:t>
            </a:r>
            <a:r>
              <a:rPr lang="en-US" altLang="zh-CN" sz="2400">
                <a:latin typeface="宋体" panose="02010600030101010101" pitchFamily="2" charset="-122"/>
              </a:rPr>
              <a:t>pbest</a:t>
            </a:r>
            <a:r>
              <a:rPr lang="zh-CN" altLang="en-US" sz="2400">
                <a:latin typeface="宋体" panose="02010600030101010101" pitchFamily="2" charset="-122"/>
              </a:rPr>
              <a:t>）记为                   ，</a:t>
            </a:r>
            <a:r>
              <a:rPr lang="zh-CN" altLang="zh-CN" sz="2400"/>
              <a:t>群体经历过的最优位置</a:t>
            </a:r>
            <a:r>
              <a:rPr lang="en-US" altLang="zh-CN" sz="2400">
                <a:latin typeface="宋体" panose="02010600030101010101" pitchFamily="2" charset="-122"/>
              </a:rPr>
              <a:t>(gbest)</a:t>
            </a:r>
            <a:r>
              <a:rPr lang="zh-CN" altLang="zh-CN" sz="2400"/>
              <a:t>记为</a:t>
            </a:r>
            <a:r>
              <a:rPr lang="en-US" altLang="zh-CN" sz="2400"/>
              <a:t>                                     </a:t>
            </a:r>
            <a:r>
              <a:rPr lang="zh-CN" altLang="en-US" sz="2400"/>
              <a:t>，则</a:t>
            </a:r>
            <a:r>
              <a:rPr lang="zh-CN" altLang="en-US" sz="2400">
                <a:solidFill>
                  <a:srgbClr val="0000FF"/>
                </a:solidFill>
              </a:rPr>
              <a:t>基本的</a:t>
            </a:r>
            <a:r>
              <a:rPr lang="en-US" altLang="zh-CN" sz="2400">
                <a:solidFill>
                  <a:srgbClr val="0000FF"/>
                </a:solidFill>
                <a:latin typeface="宋体" panose="02010600030101010101" pitchFamily="2" charset="-122"/>
              </a:rPr>
              <a:t>PSO</a:t>
            </a:r>
            <a:r>
              <a:rPr lang="zh-CN" altLang="en-US" sz="2400">
                <a:solidFill>
                  <a:srgbClr val="0000FF"/>
                </a:solidFill>
              </a:rPr>
              <a:t>算法为：</a:t>
            </a:r>
            <a:endParaRPr lang="zh-CN" altLang="en-US" sz="2400">
              <a:solidFill>
                <a:srgbClr val="0000FF"/>
              </a:solidFill>
              <a:latin typeface="宋体" panose="02010600030101010101" pitchFamily="2" charset="-122"/>
            </a:endParaRPr>
          </a:p>
        </p:txBody>
      </p:sp>
      <p:sp>
        <p:nvSpPr>
          <p:cNvPr id="90117" name="Rectangle 7">
            <a:extLst>
              <a:ext uri="{FF2B5EF4-FFF2-40B4-BE49-F238E27FC236}">
                <a16:creationId xmlns:a16="http://schemas.microsoft.com/office/drawing/2014/main" id="{127B0AFF-008D-2145-AE33-1E6C25499C7E}"/>
              </a:ext>
            </a:extLst>
          </p:cNvPr>
          <p:cNvSpPr>
            <a:spLocks noChangeArrowheads="1"/>
          </p:cNvSpPr>
          <p:nvPr/>
        </p:nvSpPr>
        <p:spPr bwMode="auto">
          <a:xfrm>
            <a:off x="426243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18" name="Rectangle 10">
            <a:extLst>
              <a:ext uri="{FF2B5EF4-FFF2-40B4-BE49-F238E27FC236}">
                <a16:creationId xmlns:a16="http://schemas.microsoft.com/office/drawing/2014/main" id="{28D37055-369E-AC4F-B372-8BBFA87EE552}"/>
              </a:ext>
            </a:extLst>
          </p:cNvPr>
          <p:cNvSpPr>
            <a:spLocks noChangeArrowheads="1"/>
          </p:cNvSpPr>
          <p:nvPr/>
        </p:nvSpPr>
        <p:spPr bwMode="auto">
          <a:xfrm>
            <a:off x="4291013"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19" name="Rectangle 17">
            <a:extLst>
              <a:ext uri="{FF2B5EF4-FFF2-40B4-BE49-F238E27FC236}">
                <a16:creationId xmlns:a16="http://schemas.microsoft.com/office/drawing/2014/main" id="{DA194474-71D0-F247-A318-51ADE77E7D58}"/>
              </a:ext>
            </a:extLst>
          </p:cNvPr>
          <p:cNvSpPr>
            <a:spLocks noChangeArrowheads="1"/>
          </p:cNvSpPr>
          <p:nvPr/>
        </p:nvSpPr>
        <p:spPr bwMode="auto">
          <a:xfrm>
            <a:off x="201613" y="2781300"/>
            <a:ext cx="8785225" cy="3743325"/>
          </a:xfrm>
          <a:prstGeom prst="rect">
            <a:avLst/>
          </a:prstGeom>
          <a:gradFill rotWithShape="0">
            <a:gsLst>
              <a:gs pos="0">
                <a:srgbClr val="CCECFF"/>
              </a:gs>
              <a:gs pos="100000">
                <a:srgbClr val="FFFFFF"/>
              </a:gs>
            </a:gsLst>
            <a:path path="rect">
              <a:fillToRect l="100000" t="100000"/>
            </a:path>
          </a:gradFill>
          <a:ln w="9525">
            <a:solidFill>
              <a:srgbClr val="CCECFF"/>
            </a:solidFill>
            <a:miter lim="800000"/>
            <a:headEnd/>
            <a:tailEnd/>
          </a:ln>
        </p:spPr>
        <p:txBody>
          <a:bodyPr wrap="none" anchor="ct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0120" name="Rectangle 24">
            <a:extLst>
              <a:ext uri="{FF2B5EF4-FFF2-40B4-BE49-F238E27FC236}">
                <a16:creationId xmlns:a16="http://schemas.microsoft.com/office/drawing/2014/main" id="{B4533D96-571D-544A-925D-7CD91508CA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1" name="对象 3">
            <a:extLst>
              <a:ext uri="{FF2B5EF4-FFF2-40B4-BE49-F238E27FC236}">
                <a16:creationId xmlns:a16="http://schemas.microsoft.com/office/drawing/2014/main" id="{D4640821-5942-AC45-A239-A082CD0B0E32}"/>
              </a:ext>
            </a:extLst>
          </p:cNvPr>
          <p:cNvGraphicFramePr>
            <a:graphicFrameLocks noChangeAspect="1"/>
          </p:cNvGraphicFramePr>
          <p:nvPr/>
        </p:nvGraphicFramePr>
        <p:xfrm>
          <a:off x="5949950" y="981075"/>
          <a:ext cx="2943225" cy="506413"/>
        </p:xfrm>
        <a:graphic>
          <a:graphicData uri="http://schemas.openxmlformats.org/presentationml/2006/ole">
            <mc:AlternateContent xmlns:mc="http://schemas.openxmlformats.org/markup-compatibility/2006">
              <mc:Choice xmlns:v="urn:schemas-microsoft-com:vml" Requires="v">
                <p:oleObj spid="_x0000_s90214" name="Equation" r:id="rId3" imgW="40373300" imgH="7023100" progId="Equation.DSMT4">
                  <p:embed/>
                </p:oleObj>
              </mc:Choice>
              <mc:Fallback>
                <p:oleObj name="Equation" r:id="rId3" imgW="40373300" imgH="7023100" progId="Equation.DSMT4">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9950" y="981075"/>
                        <a:ext cx="2943225"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2" name="Rectangle 26">
            <a:extLst>
              <a:ext uri="{FF2B5EF4-FFF2-40B4-BE49-F238E27FC236}">
                <a16:creationId xmlns:a16="http://schemas.microsoft.com/office/drawing/2014/main" id="{41F0ACFB-CDF8-704F-91ED-1ED0F8E830A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3" name="对象 5">
            <a:extLst>
              <a:ext uri="{FF2B5EF4-FFF2-40B4-BE49-F238E27FC236}">
                <a16:creationId xmlns:a16="http://schemas.microsoft.com/office/drawing/2014/main" id="{37876218-2D0C-4E4F-ABA0-752F290E26A8}"/>
              </a:ext>
            </a:extLst>
          </p:cNvPr>
          <p:cNvGraphicFramePr>
            <a:graphicFrameLocks noChangeAspect="1"/>
          </p:cNvGraphicFramePr>
          <p:nvPr/>
        </p:nvGraphicFramePr>
        <p:xfrm>
          <a:off x="5070475" y="1557338"/>
          <a:ext cx="3101975" cy="508000"/>
        </p:xfrm>
        <a:graphic>
          <a:graphicData uri="http://schemas.openxmlformats.org/presentationml/2006/ole">
            <mc:AlternateContent xmlns:mc="http://schemas.openxmlformats.org/markup-compatibility/2006">
              <mc:Choice xmlns:v="urn:schemas-microsoft-com:vml" Requires="v">
                <p:oleObj spid="_x0000_s90215" name="Equation" r:id="rId5" imgW="42418000" imgH="7023100" progId="Equation.DSMT4">
                  <p:embed/>
                </p:oleObj>
              </mc:Choice>
              <mc:Fallback>
                <p:oleObj name="Equation" r:id="rId5" imgW="42418000" imgH="7023100"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0475" y="1557338"/>
                        <a:ext cx="310197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4" name="Rectangle 30">
            <a:extLst>
              <a:ext uri="{FF2B5EF4-FFF2-40B4-BE49-F238E27FC236}">
                <a16:creationId xmlns:a16="http://schemas.microsoft.com/office/drawing/2014/main" id="{47B15C30-CF13-674C-93C5-B658078EA3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5" name="对象 7">
            <a:extLst>
              <a:ext uri="{FF2B5EF4-FFF2-40B4-BE49-F238E27FC236}">
                <a16:creationId xmlns:a16="http://schemas.microsoft.com/office/drawing/2014/main" id="{FD2306F2-89FD-444E-8ACC-81AB516CCA46}"/>
              </a:ext>
            </a:extLst>
          </p:cNvPr>
          <p:cNvGraphicFramePr>
            <a:graphicFrameLocks noChangeAspect="1"/>
          </p:cNvGraphicFramePr>
          <p:nvPr/>
        </p:nvGraphicFramePr>
        <p:xfrm>
          <a:off x="152400" y="2878138"/>
          <a:ext cx="8867775" cy="479425"/>
        </p:xfrm>
        <a:graphic>
          <a:graphicData uri="http://schemas.openxmlformats.org/presentationml/2006/ole">
            <mc:AlternateContent xmlns:mc="http://schemas.openxmlformats.org/markup-compatibility/2006">
              <mc:Choice xmlns:v="urn:schemas-microsoft-com:vml" Requires="v">
                <p:oleObj spid="_x0000_s90216" name="Equation" r:id="rId7" imgW="116738400" imgH="6438900" progId="Equation.DSMT4">
                  <p:embed/>
                </p:oleObj>
              </mc:Choice>
              <mc:Fallback>
                <p:oleObj name="Equation" r:id="rId7" imgW="116738400" imgH="6438900" progId="Equation.DSMT4">
                  <p:embed/>
                  <p:pic>
                    <p:nvPicPr>
                      <p:cNvPr id="0" name="对象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 y="2878138"/>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6" name="TextBox 9">
            <a:extLst>
              <a:ext uri="{FF2B5EF4-FFF2-40B4-BE49-F238E27FC236}">
                <a16:creationId xmlns:a16="http://schemas.microsoft.com/office/drawing/2014/main" id="{7335736B-7D33-AD43-80F7-6AD63B741E30}"/>
              </a:ext>
            </a:extLst>
          </p:cNvPr>
          <p:cNvSpPr txBox="1">
            <a:spLocks noChangeArrowheads="1"/>
          </p:cNvSpPr>
          <p:nvPr/>
        </p:nvSpPr>
        <p:spPr bwMode="auto">
          <a:xfrm>
            <a:off x="6948488" y="3316288"/>
            <a:ext cx="1885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6.20a</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90127" name="Rectangle 34">
            <a:extLst>
              <a:ext uri="{FF2B5EF4-FFF2-40B4-BE49-F238E27FC236}">
                <a16:creationId xmlns:a16="http://schemas.microsoft.com/office/drawing/2014/main" id="{34C1EE85-EE80-0A40-B4D5-D1A1BADACF6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28" name="对象 12">
            <a:extLst>
              <a:ext uri="{FF2B5EF4-FFF2-40B4-BE49-F238E27FC236}">
                <a16:creationId xmlns:a16="http://schemas.microsoft.com/office/drawing/2014/main" id="{639D3C7A-0BC4-984F-BD31-A028E8A40F7E}"/>
              </a:ext>
            </a:extLst>
          </p:cNvPr>
          <p:cNvGraphicFramePr>
            <a:graphicFrameLocks noChangeAspect="1"/>
          </p:cNvGraphicFramePr>
          <p:nvPr/>
        </p:nvGraphicFramePr>
        <p:xfrm>
          <a:off x="481013" y="3789363"/>
          <a:ext cx="2984500" cy="461962"/>
        </p:xfrm>
        <a:graphic>
          <a:graphicData uri="http://schemas.openxmlformats.org/presentationml/2006/ole">
            <mc:AlternateContent xmlns:mc="http://schemas.openxmlformats.org/markup-compatibility/2006">
              <mc:Choice xmlns:v="urn:schemas-microsoft-com:vml" Requires="v">
                <p:oleObj spid="_x0000_s90217" name="Equation" r:id="rId9" imgW="38328600" imgH="5854700" progId="Equation.DSMT4">
                  <p:embed/>
                </p:oleObj>
              </mc:Choice>
              <mc:Fallback>
                <p:oleObj name="Equation" r:id="rId9" imgW="38328600" imgH="5854700" progId="Equation.DSMT4">
                  <p:embed/>
                  <p:pic>
                    <p:nvPicPr>
                      <p:cNvPr id="0" name="对象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1013" y="3789363"/>
                        <a:ext cx="2984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9" name="Rectangle 36">
            <a:extLst>
              <a:ext uri="{FF2B5EF4-FFF2-40B4-BE49-F238E27FC236}">
                <a16:creationId xmlns:a16="http://schemas.microsoft.com/office/drawing/2014/main" id="{429CAE73-E5AE-704D-AB4E-F4724544F6D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0" name="对象 14">
            <a:extLst>
              <a:ext uri="{FF2B5EF4-FFF2-40B4-BE49-F238E27FC236}">
                <a16:creationId xmlns:a16="http://schemas.microsoft.com/office/drawing/2014/main" id="{1C0FAE50-A3E7-8C40-9F22-B226BF11563A}"/>
              </a:ext>
            </a:extLst>
          </p:cNvPr>
          <p:cNvGraphicFramePr>
            <a:graphicFrameLocks noChangeAspect="1"/>
          </p:cNvGraphicFramePr>
          <p:nvPr/>
        </p:nvGraphicFramePr>
        <p:xfrm>
          <a:off x="611188" y="4418013"/>
          <a:ext cx="2520950" cy="306387"/>
        </p:xfrm>
        <a:graphic>
          <a:graphicData uri="http://schemas.openxmlformats.org/presentationml/2006/ole">
            <mc:AlternateContent xmlns:mc="http://schemas.openxmlformats.org/markup-compatibility/2006">
              <mc:Choice xmlns:v="urn:schemas-microsoft-com:vml" Requires="v">
                <p:oleObj spid="_x0000_s90218" name="Equation" r:id="rId11" imgW="41249600" imgH="4978400" progId="Equation.DSMT4">
                  <p:embed/>
                </p:oleObj>
              </mc:Choice>
              <mc:Fallback>
                <p:oleObj name="Equation" r:id="rId11" imgW="41249600" imgH="4978400" progId="Equation.DSMT4">
                  <p:embed/>
                  <p:pic>
                    <p:nvPicPr>
                      <p:cNvPr id="0" name="对象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1188" y="4418013"/>
                        <a:ext cx="252095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1" name="TextBox 31">
            <a:extLst>
              <a:ext uri="{FF2B5EF4-FFF2-40B4-BE49-F238E27FC236}">
                <a16:creationId xmlns:a16="http://schemas.microsoft.com/office/drawing/2014/main" id="{A4F80762-20FD-704B-A75A-3CE93E0C6AE4}"/>
              </a:ext>
            </a:extLst>
          </p:cNvPr>
          <p:cNvSpPr txBox="1">
            <a:spLocks noChangeArrowheads="1"/>
          </p:cNvSpPr>
          <p:nvPr/>
        </p:nvSpPr>
        <p:spPr bwMode="auto">
          <a:xfrm>
            <a:off x="3851275" y="3821113"/>
            <a:ext cx="1887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2000">
                <a:latin typeface="宋体" panose="02010600030101010101" pitchFamily="2" charset="-122"/>
              </a:rPr>
              <a:t>——</a:t>
            </a:r>
            <a:r>
              <a:rPr lang="zh-CN" altLang="zh-CN" sz="2000">
                <a:latin typeface="宋体" panose="02010600030101010101" pitchFamily="2" charset="-122"/>
              </a:rPr>
              <a:t>（</a:t>
            </a:r>
            <a:r>
              <a:rPr lang="en-US" altLang="zh-CN" sz="2000">
                <a:latin typeface="宋体" panose="02010600030101010101" pitchFamily="2" charset="-122"/>
              </a:rPr>
              <a:t>6.20b</a:t>
            </a:r>
            <a:r>
              <a:rPr lang="zh-CN" altLang="zh-CN" sz="2000">
                <a:latin typeface="宋体" panose="02010600030101010101" pitchFamily="2" charset="-122"/>
              </a:rPr>
              <a:t>）</a:t>
            </a:r>
            <a:endParaRPr lang="zh-CN" altLang="en-US" sz="2000">
              <a:latin typeface="宋体" panose="02010600030101010101" pitchFamily="2" charset="-122"/>
            </a:endParaRPr>
          </a:p>
        </p:txBody>
      </p:sp>
      <p:sp>
        <p:nvSpPr>
          <p:cNvPr id="136197" name="TextBox 136196">
            <a:extLst>
              <a:ext uri="{FF2B5EF4-FFF2-40B4-BE49-F238E27FC236}">
                <a16:creationId xmlns:a16="http://schemas.microsoft.com/office/drawing/2014/main" id="{9A793A1B-F728-9A4D-B61C-89AE5EE81DFE}"/>
              </a:ext>
            </a:extLst>
          </p:cNvPr>
          <p:cNvSpPr txBox="1"/>
          <p:nvPr/>
        </p:nvSpPr>
        <p:spPr>
          <a:xfrm>
            <a:off x="323850" y="4797425"/>
            <a:ext cx="8510588" cy="1754188"/>
          </a:xfrm>
          <a:prstGeom prst="rect">
            <a:avLst/>
          </a:prstGeom>
          <a:noFill/>
        </p:spPr>
        <p:txBody>
          <a:bodyPr>
            <a:spAutoFit/>
          </a:bodyPr>
          <a:lstStyle>
            <a:lvl1pPr>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eaLnBrk="1" hangingPunct="1">
              <a:lnSpc>
                <a:spcPct val="150000"/>
              </a:lnSpc>
            </a:pPr>
            <a:r>
              <a:rPr lang="zh-CN" altLang="zh-CN">
                <a:solidFill>
                  <a:schemeClr val="tx1"/>
                </a:solidFill>
                <a:cs typeface="Times New Roman" panose="02020603050405020304" pitchFamily="18" charset="0"/>
              </a:rPr>
              <a:t>其中，</a:t>
            </a:r>
            <a:r>
              <a:rPr lang="zh-CN" altLang="en-US" i="1">
                <a:solidFill>
                  <a:schemeClr val="tx1"/>
                </a:solidFill>
                <a:cs typeface="Times New Roman" panose="02020603050405020304" pitchFamily="18" charset="0"/>
                <a:sym typeface="Symbol" pitchFamily="2" charset="2"/>
              </a:rPr>
              <a:t></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是惯性权重因子。</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1</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2</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是加速度常数，均为非负值。</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和</a:t>
            </a:r>
            <a:r>
              <a:rPr lang="en-US" altLang="zh-CN">
                <a:solidFill>
                  <a:schemeClr val="tx1"/>
                </a:solidFill>
                <a:cs typeface="Times New Roman" panose="02020603050405020304" pitchFamily="18" charset="0"/>
              </a:rPr>
              <a:t>         </a:t>
            </a:r>
            <a:r>
              <a:rPr lang="zh-CN" altLang="zh-CN">
                <a:solidFill>
                  <a:schemeClr val="tx1"/>
                </a:solidFill>
                <a:cs typeface="Times New Roman" panose="02020603050405020304" pitchFamily="18" charset="0"/>
              </a:rPr>
              <a:t>为</a:t>
            </a:r>
            <a:r>
              <a:rPr lang="en-US" altLang="zh-CN">
                <a:solidFill>
                  <a:schemeClr val="tx1"/>
                </a:solidFill>
                <a:latin typeface="Times New Roman" panose="02020603050405020304" pitchFamily="18" charset="0"/>
                <a:cs typeface="Times New Roman" panose="02020603050405020304" pitchFamily="18" charset="0"/>
              </a:rPr>
              <a:t>[0, a</a:t>
            </a:r>
            <a:r>
              <a:rPr lang="en-US" altLang="zh-CN" baseline="-25000">
                <a:solidFill>
                  <a:schemeClr val="tx1"/>
                </a:solidFill>
                <a:latin typeface="Times New Roman" panose="02020603050405020304" pitchFamily="18" charset="0"/>
                <a:cs typeface="Times New Roman" panose="02020603050405020304" pitchFamily="18" charset="0"/>
              </a:rPr>
              <a:t>1</a:t>
            </a:r>
            <a:r>
              <a:rPr lang="en-US" altLang="zh-CN">
                <a:solidFill>
                  <a:schemeClr val="tx1"/>
                </a:solidFill>
                <a:latin typeface="Times New Roman" panose="02020603050405020304" pitchFamily="18" charset="0"/>
                <a:cs typeface="Times New Roman" panose="02020603050405020304" pitchFamily="18" charset="0"/>
              </a:rPr>
              <a:t>]</a:t>
            </a:r>
            <a:r>
              <a:rPr lang="zh-CN" altLang="zh-CN">
                <a:solidFill>
                  <a:schemeClr val="tx1"/>
                </a:solidFill>
                <a:latin typeface="Times New Roman" panose="02020603050405020304" pitchFamily="18" charset="0"/>
                <a:cs typeface="Times New Roman" panose="02020603050405020304" pitchFamily="18" charset="0"/>
              </a:rPr>
              <a:t>、</a:t>
            </a:r>
            <a:r>
              <a:rPr lang="en-US" altLang="zh-CN">
                <a:solidFill>
                  <a:schemeClr val="tx1"/>
                </a:solidFill>
                <a:latin typeface="Times New Roman" panose="02020603050405020304" pitchFamily="18" charset="0"/>
                <a:cs typeface="Times New Roman" panose="02020603050405020304" pitchFamily="18" charset="0"/>
              </a:rPr>
              <a:t>[0, a</a:t>
            </a:r>
            <a:r>
              <a:rPr lang="en-US" altLang="zh-CN" baseline="-25000">
                <a:solidFill>
                  <a:schemeClr val="tx1"/>
                </a:solidFill>
                <a:latin typeface="Times New Roman" panose="02020603050405020304" pitchFamily="18" charset="0"/>
                <a:cs typeface="Times New Roman" panose="02020603050405020304" pitchFamily="18" charset="0"/>
              </a:rPr>
              <a:t>2</a:t>
            </a:r>
            <a:r>
              <a:rPr lang="en-US" altLang="zh-CN">
                <a:solidFill>
                  <a:schemeClr val="tx1"/>
                </a:solidFill>
                <a:latin typeface="Times New Roman" panose="02020603050405020304" pitchFamily="18" charset="0"/>
                <a:cs typeface="Times New Roman" panose="02020603050405020304" pitchFamily="18" charset="0"/>
              </a:rPr>
              <a:t>]</a:t>
            </a:r>
            <a:r>
              <a:rPr lang="zh-CN" altLang="zh-CN">
                <a:solidFill>
                  <a:schemeClr val="tx1"/>
                </a:solidFill>
                <a:latin typeface="Times New Roman" panose="02020603050405020304" pitchFamily="18" charset="0"/>
                <a:cs typeface="Times New Roman" panose="02020603050405020304" pitchFamily="18" charset="0"/>
              </a:rPr>
              <a:t>范围内的具有均匀分布的随机数，</a:t>
            </a:r>
            <a:r>
              <a:rPr lang="en-US" altLang="zh-CN">
                <a:solidFill>
                  <a:schemeClr val="tx1"/>
                </a:solidFill>
                <a:latin typeface="Times New Roman" panose="02020603050405020304" pitchFamily="18" charset="0"/>
                <a:cs typeface="Times New Roman" panose="02020603050405020304" pitchFamily="18" charset="0"/>
              </a:rPr>
              <a:t>a</a:t>
            </a:r>
            <a:r>
              <a:rPr lang="en-US" altLang="zh-CN" baseline="-25000">
                <a:solidFill>
                  <a:schemeClr val="tx1"/>
                </a:solidFill>
                <a:latin typeface="Times New Roman" panose="02020603050405020304" pitchFamily="18" charset="0"/>
                <a:cs typeface="Times New Roman" panose="02020603050405020304" pitchFamily="18" charset="0"/>
              </a:rPr>
              <a:t>1</a:t>
            </a:r>
            <a:r>
              <a:rPr lang="en-US" altLang="zh-CN">
                <a:solidFill>
                  <a:schemeClr val="tx1"/>
                </a:solidFill>
                <a:latin typeface="Times New Roman" panose="02020603050405020304" pitchFamily="18" charset="0"/>
                <a:cs typeface="Times New Roman" panose="02020603050405020304" pitchFamily="18" charset="0"/>
              </a:rPr>
              <a:t> </a:t>
            </a:r>
            <a:r>
              <a:rPr lang="zh-CN" altLang="zh-CN">
                <a:solidFill>
                  <a:schemeClr val="tx1"/>
                </a:solidFill>
                <a:latin typeface="Times New Roman" panose="02020603050405020304" pitchFamily="18" charset="0"/>
                <a:cs typeface="Times New Roman" panose="02020603050405020304" pitchFamily="18" charset="0"/>
              </a:rPr>
              <a:t>与</a:t>
            </a:r>
            <a:r>
              <a:rPr lang="en-US" altLang="zh-CN">
                <a:solidFill>
                  <a:schemeClr val="tx1"/>
                </a:solidFill>
                <a:latin typeface="Times New Roman" panose="02020603050405020304" pitchFamily="18" charset="0"/>
                <a:cs typeface="Times New Roman" panose="02020603050405020304" pitchFamily="18" charset="0"/>
              </a:rPr>
              <a:t> a</a:t>
            </a:r>
            <a:r>
              <a:rPr lang="en-US" altLang="zh-CN" baseline="-25000">
                <a:solidFill>
                  <a:schemeClr val="tx1"/>
                </a:solidFill>
                <a:latin typeface="Times New Roman" panose="02020603050405020304" pitchFamily="18" charset="0"/>
                <a:cs typeface="Times New Roman" panose="02020603050405020304" pitchFamily="18" charset="0"/>
              </a:rPr>
              <a:t>2</a:t>
            </a:r>
            <a:r>
              <a:rPr lang="en-US" altLang="zh-CN">
                <a:solidFill>
                  <a:schemeClr val="tx1"/>
                </a:solidFill>
                <a:latin typeface="Times New Roman" panose="02020603050405020304" pitchFamily="18" charset="0"/>
                <a:cs typeface="Times New Roman" panose="02020603050405020304" pitchFamily="18" charset="0"/>
              </a:rPr>
              <a:t> </a:t>
            </a:r>
            <a:r>
              <a:rPr lang="zh-CN" altLang="zh-CN">
                <a:solidFill>
                  <a:schemeClr val="tx1"/>
                </a:solidFill>
                <a:latin typeface="Times New Roman" panose="02020603050405020304" pitchFamily="18" charset="0"/>
                <a:cs typeface="Times New Roman" panose="02020603050405020304" pitchFamily="18" charset="0"/>
              </a:rPr>
              <a:t>为相应的控制参数</a:t>
            </a:r>
            <a:r>
              <a:rPr lang="zh-CN" altLang="zh-CN">
                <a:solidFill>
                  <a:schemeClr val="tx1"/>
                </a:solidFill>
                <a:cs typeface="Times New Roman" panose="02020603050405020304" pitchFamily="18" charset="0"/>
              </a:rPr>
              <a:t>。</a:t>
            </a:r>
            <a:endParaRPr lang="zh-CN" altLang="en-US">
              <a:solidFill>
                <a:schemeClr val="tx1"/>
              </a:solidFill>
              <a:cs typeface="Times New Roman" panose="02020603050405020304" pitchFamily="18" charset="0"/>
            </a:endParaRPr>
          </a:p>
        </p:txBody>
      </p:sp>
      <p:sp>
        <p:nvSpPr>
          <p:cNvPr id="90133" name="Rectangle 57">
            <a:extLst>
              <a:ext uri="{FF2B5EF4-FFF2-40B4-BE49-F238E27FC236}">
                <a16:creationId xmlns:a16="http://schemas.microsoft.com/office/drawing/2014/main" id="{095A1B81-B9F2-5A4A-B912-0C7BDBA3B0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4" name="对象 136198">
            <a:extLst>
              <a:ext uri="{FF2B5EF4-FFF2-40B4-BE49-F238E27FC236}">
                <a16:creationId xmlns:a16="http://schemas.microsoft.com/office/drawing/2014/main" id="{116DCEB4-393D-5043-B8AA-989671A772F6}"/>
              </a:ext>
            </a:extLst>
          </p:cNvPr>
          <p:cNvGraphicFramePr>
            <a:graphicFrameLocks noChangeAspect="1"/>
          </p:cNvGraphicFramePr>
          <p:nvPr/>
        </p:nvGraphicFramePr>
        <p:xfrm>
          <a:off x="827088" y="5494338"/>
          <a:ext cx="1320800" cy="422275"/>
        </p:xfrm>
        <a:graphic>
          <a:graphicData uri="http://schemas.openxmlformats.org/presentationml/2006/ole">
            <mc:AlternateContent xmlns:mc="http://schemas.openxmlformats.org/markup-compatibility/2006">
              <mc:Choice xmlns:v="urn:schemas-microsoft-com:vml" Requires="v">
                <p:oleObj spid="_x0000_s90219" name="Equation" r:id="rId13" imgW="16383000" imgH="5270500" progId="Equation.DSMT4">
                  <p:embed/>
                </p:oleObj>
              </mc:Choice>
              <mc:Fallback>
                <p:oleObj name="Equation" r:id="rId13" imgW="16383000" imgH="5270500" progId="Equation.DSMT4">
                  <p:embed/>
                  <p:pic>
                    <p:nvPicPr>
                      <p:cNvPr id="0" name="对象 13619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27088" y="5494338"/>
                        <a:ext cx="13208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35" name="Rectangle 59">
            <a:extLst>
              <a:ext uri="{FF2B5EF4-FFF2-40B4-BE49-F238E27FC236}">
                <a16:creationId xmlns:a16="http://schemas.microsoft.com/office/drawing/2014/main" id="{222A7A89-4E87-1A4F-8451-5ACCFFABCEA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0136" name="对象 136200">
            <a:extLst>
              <a:ext uri="{FF2B5EF4-FFF2-40B4-BE49-F238E27FC236}">
                <a16:creationId xmlns:a16="http://schemas.microsoft.com/office/drawing/2014/main" id="{088A744B-EE1C-1A45-B692-5844460EB5B5}"/>
              </a:ext>
            </a:extLst>
          </p:cNvPr>
          <p:cNvGraphicFramePr>
            <a:graphicFrameLocks noChangeAspect="1"/>
          </p:cNvGraphicFramePr>
          <p:nvPr/>
        </p:nvGraphicFramePr>
        <p:xfrm>
          <a:off x="2387600" y="5516563"/>
          <a:ext cx="1392238" cy="439737"/>
        </p:xfrm>
        <a:graphic>
          <a:graphicData uri="http://schemas.openxmlformats.org/presentationml/2006/ole">
            <mc:AlternateContent xmlns:mc="http://schemas.openxmlformats.org/markup-compatibility/2006">
              <mc:Choice xmlns:v="urn:schemas-microsoft-com:vml" Requires="v">
                <p:oleObj spid="_x0000_s90220" name="Equation" r:id="rId15" imgW="16675100" imgH="5270500" progId="Equation.DSMT4">
                  <p:embed/>
                </p:oleObj>
              </mc:Choice>
              <mc:Fallback>
                <p:oleObj name="Equation" r:id="rId15" imgW="16675100" imgH="5270500" progId="Equation.DSMT4">
                  <p:embed/>
                  <p:pic>
                    <p:nvPicPr>
                      <p:cNvPr id="0" name="对象 1362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7600" y="5516563"/>
                        <a:ext cx="139223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a:extLst>
              <a:ext uri="{FF2B5EF4-FFF2-40B4-BE49-F238E27FC236}">
                <a16:creationId xmlns:a16="http://schemas.microsoft.com/office/drawing/2014/main" id="{F618EBB5-8D44-2143-8725-CE06916A8D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06A3218-4A7D-6E45-82AD-9E4F1DE712B8}" type="slidenum">
              <a:rPr lang="ja-JP" altLang="en-US" sz="1800">
                <a:solidFill>
                  <a:srgbClr val="A50021"/>
                </a:solidFill>
                <a:ea typeface="MS PGothic" panose="020B0600070205080204" pitchFamily="34" charset="-128"/>
              </a:rPr>
              <a:pPr algn="r">
                <a:lnSpc>
                  <a:spcPct val="100000"/>
                </a:lnSpc>
                <a:spcBef>
                  <a:spcPct val="0"/>
                </a:spcBef>
                <a:buClrTx/>
                <a:buFontTx/>
                <a:buNone/>
              </a:pPr>
              <a:t>82</a:t>
            </a:fld>
            <a:endParaRPr lang="en-US" altLang="ja-JP" sz="1800">
              <a:solidFill>
                <a:srgbClr val="A50021"/>
              </a:solidFill>
              <a:ea typeface="MS PGothic" panose="020B0600070205080204" pitchFamily="34" charset="-128"/>
            </a:endParaRPr>
          </a:p>
        </p:txBody>
      </p:sp>
      <p:sp>
        <p:nvSpPr>
          <p:cNvPr id="91139" name="Rectangle 2">
            <a:extLst>
              <a:ext uri="{FF2B5EF4-FFF2-40B4-BE49-F238E27FC236}">
                <a16:creationId xmlns:a16="http://schemas.microsoft.com/office/drawing/2014/main" id="{709E7125-2331-B94E-91E1-09E9F34C7A68}"/>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600">
                <a:latin typeface="Times New Roman" panose="02020603050405020304" pitchFamily="18" charset="0"/>
                <a:ea typeface="黑体" panose="02010609060101010101" pitchFamily="49" charset="-122"/>
              </a:rPr>
              <a:t>.6.1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1140" name="Rectangle 24">
            <a:extLst>
              <a:ext uri="{FF2B5EF4-FFF2-40B4-BE49-F238E27FC236}">
                <a16:creationId xmlns:a16="http://schemas.microsoft.com/office/drawing/2014/main" id="{6D469642-0F50-0D45-976F-126C11FD35C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1" name="Rectangle 26">
            <a:extLst>
              <a:ext uri="{FF2B5EF4-FFF2-40B4-BE49-F238E27FC236}">
                <a16:creationId xmlns:a16="http://schemas.microsoft.com/office/drawing/2014/main" id="{63191092-713B-B942-B031-CBC74ECE807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2" name="Rectangle 30">
            <a:extLst>
              <a:ext uri="{FF2B5EF4-FFF2-40B4-BE49-F238E27FC236}">
                <a16:creationId xmlns:a16="http://schemas.microsoft.com/office/drawing/2014/main" id="{EACE5BB5-5138-A749-AFAC-6CDC592A3D1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1143" name="对象 7">
            <a:extLst>
              <a:ext uri="{FF2B5EF4-FFF2-40B4-BE49-F238E27FC236}">
                <a16:creationId xmlns:a16="http://schemas.microsoft.com/office/drawing/2014/main" id="{AA877566-8958-A24E-BFE2-016C0267F3E3}"/>
              </a:ext>
            </a:extLst>
          </p:cNvPr>
          <p:cNvGraphicFramePr>
            <a:graphicFrameLocks noChangeAspect="1"/>
          </p:cNvGraphicFramePr>
          <p:nvPr/>
        </p:nvGraphicFramePr>
        <p:xfrm>
          <a:off x="223838" y="1025525"/>
          <a:ext cx="8867775" cy="692150"/>
        </p:xfrm>
        <a:graphic>
          <a:graphicData uri="http://schemas.openxmlformats.org/presentationml/2006/ole">
            <mc:AlternateContent xmlns:mc="http://schemas.openxmlformats.org/markup-compatibility/2006">
              <mc:Choice xmlns:v="urn:schemas-microsoft-com:vml" Requires="v">
                <p:oleObj spid="_x0000_s91173"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1025525"/>
                        <a:ext cx="886777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Rectangle 34">
            <a:extLst>
              <a:ext uri="{FF2B5EF4-FFF2-40B4-BE49-F238E27FC236}">
                <a16:creationId xmlns:a16="http://schemas.microsoft.com/office/drawing/2014/main" id="{25A68766-BB21-4644-BA2C-360FCEB496B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5" name="Rectangle 36">
            <a:extLst>
              <a:ext uri="{FF2B5EF4-FFF2-40B4-BE49-F238E27FC236}">
                <a16:creationId xmlns:a16="http://schemas.microsoft.com/office/drawing/2014/main" id="{DAA0830B-587A-A44E-BF76-8D4790D90F8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6" name="Rectangle 57">
            <a:extLst>
              <a:ext uri="{FF2B5EF4-FFF2-40B4-BE49-F238E27FC236}">
                <a16:creationId xmlns:a16="http://schemas.microsoft.com/office/drawing/2014/main" id="{6990AC57-277C-D947-9061-DE1630BCEB7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1147" name="Rectangle 59">
            <a:extLst>
              <a:ext uri="{FF2B5EF4-FFF2-40B4-BE49-F238E27FC236}">
                <a16:creationId xmlns:a16="http://schemas.microsoft.com/office/drawing/2014/main" id="{9734E975-FFFF-3E47-A797-745608B6D2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23" name="Rectangle 3">
            <a:extLst>
              <a:ext uri="{FF2B5EF4-FFF2-40B4-BE49-F238E27FC236}">
                <a16:creationId xmlns:a16="http://schemas.microsoft.com/office/drawing/2014/main" id="{27B27C7C-7C43-8349-924A-BB728BD68CF2}"/>
              </a:ext>
            </a:extLst>
          </p:cNvPr>
          <p:cNvSpPr txBox="1">
            <a:spLocks noChangeArrowheads="1"/>
          </p:cNvSpPr>
          <p:nvPr/>
        </p:nvSpPr>
        <p:spPr bwMode="auto">
          <a:xfrm>
            <a:off x="214313" y="2060575"/>
            <a:ext cx="8640762" cy="3340100"/>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zh-CN" b="1">
                <a:solidFill>
                  <a:schemeClr val="tx1"/>
                </a:solidFill>
              </a:rPr>
              <a:t>1</a:t>
            </a:r>
            <a:r>
              <a:rPr kumimoji="1" lang="zh-CN" altLang="en-US" b="1">
                <a:solidFill>
                  <a:schemeClr val="tx1"/>
                </a:solidFill>
              </a:rPr>
              <a:t>部分是粒子在前一时刻的速度；</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en-US" b="1">
                <a:solidFill>
                  <a:schemeClr val="tx1"/>
                </a:solidFill>
              </a:rPr>
              <a:t>2</a:t>
            </a:r>
            <a:r>
              <a:rPr kumimoji="1" lang="zh-CN" altLang="en-US" b="1">
                <a:solidFill>
                  <a:schemeClr val="tx1"/>
                </a:solidFill>
              </a:rPr>
              <a:t>部分为个体</a:t>
            </a:r>
            <a:r>
              <a:rPr kumimoji="1" lang="en-US" altLang="en-US" b="1">
                <a:solidFill>
                  <a:schemeClr val="tx1"/>
                </a:solidFill>
              </a:rPr>
              <a:t>“</a:t>
            </a:r>
            <a:r>
              <a:rPr kumimoji="1" lang="zh-CN" altLang="en-US" b="1">
                <a:solidFill>
                  <a:schemeClr val="tx1"/>
                </a:solidFill>
              </a:rPr>
              <a:t>认知</a:t>
            </a:r>
            <a:r>
              <a:rPr kumimoji="1" lang="en-US" altLang="en-US" b="1">
                <a:solidFill>
                  <a:schemeClr val="tx1"/>
                </a:solidFill>
              </a:rPr>
              <a:t>”</a:t>
            </a:r>
            <a:r>
              <a:rPr kumimoji="1" lang="zh-CN" altLang="en-US" b="1">
                <a:solidFill>
                  <a:schemeClr val="tx1"/>
                </a:solidFill>
              </a:rPr>
              <a:t>分量，表示粒子本身的思考，将现有的位置和曾经经历过的最优位置相比。</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第</a:t>
            </a:r>
            <a:r>
              <a:rPr kumimoji="1" lang="en-US" altLang="en-US" b="1">
                <a:solidFill>
                  <a:schemeClr val="tx1"/>
                </a:solidFill>
              </a:rPr>
              <a:t>3</a:t>
            </a:r>
            <a:r>
              <a:rPr kumimoji="1" lang="zh-CN" altLang="en-US" b="1">
                <a:solidFill>
                  <a:schemeClr val="tx1"/>
                </a:solidFill>
              </a:rPr>
              <a:t>部分是群体</a:t>
            </a:r>
            <a:r>
              <a:rPr kumimoji="1" lang="en-US" altLang="en-US" b="1">
                <a:solidFill>
                  <a:schemeClr val="tx1"/>
                </a:solidFill>
              </a:rPr>
              <a:t>“</a:t>
            </a:r>
            <a:r>
              <a:rPr kumimoji="1" lang="zh-CN" altLang="en-US" b="1">
                <a:solidFill>
                  <a:schemeClr val="tx1"/>
                </a:solidFill>
              </a:rPr>
              <a:t>社会</a:t>
            </a:r>
            <a:r>
              <a:rPr kumimoji="1" lang="en-US" altLang="en-US" b="1">
                <a:solidFill>
                  <a:schemeClr val="tx1"/>
                </a:solidFill>
              </a:rPr>
              <a:t>(social)”</a:t>
            </a:r>
            <a:r>
              <a:rPr kumimoji="1" lang="zh-CN" altLang="en-US" b="1">
                <a:solidFill>
                  <a:schemeClr val="tx1"/>
                </a:solidFill>
              </a:rPr>
              <a:t>分量，表示粒子间的信息共享与相互合作。</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Char char="o"/>
            </a:pP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1</a:t>
            </a:r>
            <a:r>
              <a:rPr lang="zh-CN" altLang="zh-CN">
                <a:solidFill>
                  <a:schemeClr val="tx1"/>
                </a:solidFill>
                <a:cs typeface="Times New Roman" panose="02020603050405020304" pitchFamily="18" charset="0"/>
              </a:rPr>
              <a:t>，</a:t>
            </a:r>
            <a:r>
              <a:rPr lang="zh-CN" altLang="en-US" i="1">
                <a:solidFill>
                  <a:schemeClr val="tx1"/>
                </a:solidFill>
                <a:cs typeface="Times New Roman" panose="02020603050405020304" pitchFamily="18" charset="0"/>
                <a:sym typeface="Symbol" pitchFamily="2" charset="2"/>
              </a:rPr>
              <a:t></a:t>
            </a:r>
            <a:r>
              <a:rPr lang="en-US" altLang="zh-CN" baseline="-25000">
                <a:solidFill>
                  <a:schemeClr val="tx1"/>
                </a:solidFill>
                <a:cs typeface="Times New Roman" panose="02020603050405020304" pitchFamily="18" charset="0"/>
                <a:sym typeface="Symbol" pitchFamily="2" charset="2"/>
              </a:rPr>
              <a:t>2</a:t>
            </a:r>
            <a:r>
              <a:rPr kumimoji="1" lang="en-US" altLang="en-US" b="1">
                <a:solidFill>
                  <a:schemeClr val="tx1"/>
                </a:solidFill>
              </a:rPr>
              <a:t>分别控制个体认知分量和群体社会分量相对贡献的学习率。</a:t>
            </a:r>
          </a:p>
          <a:p>
            <a:pPr algn="just" eaLnBrk="1" hangingPunct="1">
              <a:lnSpc>
                <a:spcPct val="140000"/>
              </a:lnSpc>
              <a:spcBef>
                <a:spcPct val="20000"/>
              </a:spcBef>
              <a:buClr>
                <a:schemeClr val="accent2"/>
              </a:buClr>
              <a:buFont typeface="Wingdings" pitchFamily="2" charset="2"/>
              <a:buChar char="o"/>
            </a:pPr>
            <a:r>
              <a:rPr kumimoji="1" lang="zh-CN" altLang="en-US" b="1">
                <a:solidFill>
                  <a:schemeClr val="tx1"/>
                </a:solidFill>
              </a:rPr>
              <a:t>随机系数</a:t>
            </a:r>
            <a:r>
              <a:rPr kumimoji="1" lang="en-US" altLang="en-US" b="1">
                <a:solidFill>
                  <a:schemeClr val="tx1"/>
                </a:solidFill>
              </a:rPr>
              <a:t>增加搜索方向的随机性和算法多样性。</a:t>
            </a:r>
            <a:endParaRPr kumimoji="1" lang="en-US" altLang="zh-CN" b="1">
              <a:solidFill>
                <a:schemeClr val="tx1"/>
              </a:solidFill>
            </a:endParaRPr>
          </a:p>
          <a:p>
            <a:pPr algn="just" eaLnBrk="1" hangingPunct="1">
              <a:lnSpc>
                <a:spcPct val="140000"/>
              </a:lnSpc>
              <a:spcBef>
                <a:spcPct val="20000"/>
              </a:spcBef>
              <a:buClr>
                <a:schemeClr val="accent2"/>
              </a:buClr>
              <a:buFont typeface="Wingdings" pitchFamily="2" charset="2"/>
              <a:buNone/>
            </a:pPr>
            <a:endParaRPr lang="en-US" altLang="zh-CN">
              <a:solidFill>
                <a:schemeClr val="tx1"/>
              </a:solidFill>
              <a:latin typeface="Times New Roman" panose="02020603050405020304" pitchFamily="18" charset="0"/>
            </a:endParaRPr>
          </a:p>
        </p:txBody>
      </p:sp>
      <p:sp>
        <p:nvSpPr>
          <p:cNvPr id="91149" name="Rectangle 10">
            <a:extLst>
              <a:ext uri="{FF2B5EF4-FFF2-40B4-BE49-F238E27FC236}">
                <a16:creationId xmlns:a16="http://schemas.microsoft.com/office/drawing/2014/main" id="{1DE7A9F2-F944-6E41-A128-AC6C45CAEE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1150" name="Object 9">
            <a:extLst>
              <a:ext uri="{FF2B5EF4-FFF2-40B4-BE49-F238E27FC236}">
                <a16:creationId xmlns:a16="http://schemas.microsoft.com/office/drawing/2014/main" id="{A4BD2C3E-65F7-3845-9678-01F60EE64788}"/>
              </a:ext>
            </a:extLst>
          </p:cNvPr>
          <p:cNvGraphicFramePr>
            <a:graphicFrameLocks noChangeAspect="1"/>
          </p:cNvGraphicFramePr>
          <p:nvPr/>
        </p:nvGraphicFramePr>
        <p:xfrm>
          <a:off x="0" y="0"/>
          <a:ext cx="168275" cy="228600"/>
        </p:xfrm>
        <a:graphic>
          <a:graphicData uri="http://schemas.openxmlformats.org/presentationml/2006/ole">
            <mc:AlternateContent xmlns:mc="http://schemas.openxmlformats.org/markup-compatibility/2006">
              <mc:Choice xmlns:v="urn:schemas-microsoft-com:vml" Requires="v">
                <p:oleObj spid="_x0000_s91174" r:id="rId5" imgW="3797300" imgH="5270500" progId="Equation.3">
                  <p:embed/>
                </p:oleObj>
              </mc:Choice>
              <mc:Fallback>
                <p:oleObj r:id="rId5" imgW="3797300" imgH="52705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8275"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xEl>
                                              <p:pRg st="0" end="0"/>
                                            </p:txEl>
                                          </p:spTgt>
                                        </p:tgtEl>
                                        <p:attrNameLst>
                                          <p:attrName>style.visibility</p:attrName>
                                        </p:attrNameLst>
                                      </p:cBhvr>
                                      <p:to>
                                        <p:strVal val="visible"/>
                                      </p:to>
                                    </p:set>
                                    <p:anim calcmode="lin" valueType="num">
                                      <p:cBhvr additive="base">
                                        <p:cTn id="7" dur="500" fill="hold"/>
                                        <p:tgtEl>
                                          <p:spTgt spid="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3">
                                            <p:txEl>
                                              <p:pRg st="1" end="1"/>
                                            </p:txEl>
                                          </p:spTgt>
                                        </p:tgtEl>
                                        <p:attrNameLst>
                                          <p:attrName>style.visibility</p:attrName>
                                        </p:attrNameLst>
                                      </p:cBhvr>
                                      <p:to>
                                        <p:strVal val="visible"/>
                                      </p:to>
                                    </p:set>
                                    <p:anim calcmode="lin" valueType="num">
                                      <p:cBhvr additive="base">
                                        <p:cTn id="11" dur="500" fill="hold"/>
                                        <p:tgtEl>
                                          <p:spTgt spid="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 calcmode="lin" valueType="num">
                                      <p:cBhvr additive="base">
                                        <p:cTn id="15" dur="500" fill="hold"/>
                                        <p:tgtEl>
                                          <p:spTgt spid="2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2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23">
                                            <p:txEl>
                                              <p:pRg st="3" end="3"/>
                                            </p:txEl>
                                          </p:spTgt>
                                        </p:tgtEl>
                                        <p:attrNameLst>
                                          <p:attrName>style.visibility</p:attrName>
                                        </p:attrNameLst>
                                      </p:cBhvr>
                                      <p:to>
                                        <p:strVal val="visible"/>
                                      </p:to>
                                    </p:set>
                                    <p:anim calcmode="lin" valueType="num">
                                      <p:cBhvr additive="base">
                                        <p:cTn id="19" dur="500" fill="hold"/>
                                        <p:tgtEl>
                                          <p:spTgt spid="2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23">
                                            <p:txEl>
                                              <p:pRg st="4" end="4"/>
                                            </p:txEl>
                                          </p:spTgt>
                                        </p:tgtEl>
                                        <p:attrNameLst>
                                          <p:attrName>style.visibility</p:attrName>
                                        </p:attrNameLst>
                                      </p:cBhvr>
                                      <p:to>
                                        <p:strVal val="visible"/>
                                      </p:to>
                                    </p:set>
                                    <p:anim calcmode="lin" valueType="num">
                                      <p:cBhvr additive="base">
                                        <p:cTn id="23" dur="500" fill="hold"/>
                                        <p:tgtEl>
                                          <p:spTgt spid="2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a:extLst>
              <a:ext uri="{FF2B5EF4-FFF2-40B4-BE49-F238E27FC236}">
                <a16:creationId xmlns:a16="http://schemas.microsoft.com/office/drawing/2014/main" id="{6AE4EE0C-DE97-514F-8254-122B233CAD84}"/>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69400E2-47ED-9E44-B01F-3CFB69721D20}" type="slidenum">
              <a:rPr lang="ja-JP" altLang="en-US" sz="1800">
                <a:solidFill>
                  <a:srgbClr val="A50021"/>
                </a:solidFill>
                <a:ea typeface="MS PGothic" panose="020B0600070205080204" pitchFamily="34" charset="-128"/>
              </a:rPr>
              <a:pPr algn="r">
                <a:lnSpc>
                  <a:spcPct val="100000"/>
                </a:lnSpc>
                <a:spcBef>
                  <a:spcPct val="0"/>
                </a:spcBef>
                <a:buClrTx/>
                <a:buFontTx/>
                <a:buNone/>
              </a:pPr>
              <a:t>83</a:t>
            </a:fld>
            <a:endParaRPr lang="en-US" altLang="ja-JP" sz="1800">
              <a:solidFill>
                <a:srgbClr val="A50021"/>
              </a:solidFill>
              <a:ea typeface="MS PGothic" panose="020B0600070205080204" pitchFamily="34" charset="-128"/>
            </a:endParaRPr>
          </a:p>
        </p:txBody>
      </p:sp>
      <p:sp>
        <p:nvSpPr>
          <p:cNvPr id="92163" name="Rectangle 2">
            <a:extLst>
              <a:ext uri="{FF2B5EF4-FFF2-40B4-BE49-F238E27FC236}">
                <a16:creationId xmlns:a16="http://schemas.microsoft.com/office/drawing/2014/main" id="{E0DB82C8-E8B7-DD45-8256-2BA901E38C5E}"/>
              </a:ext>
            </a:extLst>
          </p:cNvPr>
          <p:cNvSpPr>
            <a:spLocks noGrp="1" noChangeArrowheads="1"/>
          </p:cNvSpPr>
          <p:nvPr>
            <p:ph type="title"/>
          </p:nvPr>
        </p:nvSpPr>
        <p:spPr/>
        <p:txBody>
          <a:bodyPr/>
          <a:lstStyle/>
          <a:p>
            <a:pPr eaLnBrk="1" hangingPunct="1"/>
            <a:r>
              <a:rPr lang="en-US" altLang="zh-CN" sz="3600">
                <a:latin typeface="Times New Roman" panose="02020603050405020304" pitchFamily="18" charset="0"/>
                <a:ea typeface="黑体" panose="02010609060101010101" pitchFamily="49" charset="-122"/>
              </a:rPr>
              <a:t>6.6.1  </a:t>
            </a:r>
            <a:r>
              <a:rPr lang="zh-CN" altLang="en-US" sz="3600">
                <a:latin typeface="Times New Roman" panose="02020603050405020304" pitchFamily="18" charset="0"/>
                <a:ea typeface="黑体" panose="02010609060101010101" pitchFamily="49" charset="-122"/>
              </a:rPr>
              <a:t>粒子群优化算法的基本原理</a:t>
            </a:r>
            <a:r>
              <a:rPr lang="zh-CN" altLang="en-US" sz="3200"/>
              <a:t> </a:t>
            </a:r>
          </a:p>
        </p:txBody>
      </p:sp>
      <p:sp>
        <p:nvSpPr>
          <p:cNvPr id="92164" name="Rectangle 3">
            <a:extLst>
              <a:ext uri="{FF2B5EF4-FFF2-40B4-BE49-F238E27FC236}">
                <a16:creationId xmlns:a16="http://schemas.microsoft.com/office/drawing/2014/main" id="{561247DD-E2A0-0D4A-BFBA-AEFEB6BE74D4}"/>
              </a:ext>
            </a:extLst>
          </p:cNvPr>
          <p:cNvSpPr>
            <a:spLocks noGrp="1" noChangeArrowheads="1"/>
          </p:cNvSpPr>
          <p:nvPr>
            <p:ph idx="1"/>
          </p:nvPr>
        </p:nvSpPr>
        <p:spPr>
          <a:xfrm>
            <a:off x="323850" y="901700"/>
            <a:ext cx="8569325" cy="1447800"/>
          </a:xfrm>
        </p:spPr>
        <p:txBody>
          <a:bodyPr/>
          <a:lstStyle/>
          <a:p>
            <a:pPr marL="609600" indent="-609600" eaLnBrk="1" hangingPunct="1">
              <a:buClr>
                <a:schemeClr val="tx1"/>
              </a:buClr>
              <a:buFontTx/>
              <a:buNone/>
            </a:pPr>
            <a:r>
              <a:rPr lang="en-US" altLang="zh-CN" sz="2800" b="1">
                <a:latin typeface="Times New Roman" panose="02020603050405020304" pitchFamily="18" charset="0"/>
              </a:rPr>
              <a:t>  </a:t>
            </a:r>
            <a:r>
              <a:rPr lang="zh-CN" altLang="en-US" sz="2800" b="1">
                <a:latin typeface="Times New Roman" panose="02020603050405020304" pitchFamily="18" charset="0"/>
              </a:rPr>
              <a:t>基于学习率    ， ，</a:t>
            </a:r>
            <a:endParaRPr lang="en-US" altLang="zh-CN" sz="2800" b="1">
              <a:latin typeface="Times New Roman" panose="02020603050405020304" pitchFamily="18" charset="0"/>
            </a:endParaRPr>
          </a:p>
          <a:p>
            <a:pPr marL="609600" indent="-609600" eaLnBrk="1" hangingPunct="1">
              <a:buClr>
                <a:schemeClr val="tx1"/>
              </a:buClr>
              <a:buFontTx/>
              <a:buNone/>
            </a:pPr>
            <a:r>
              <a:rPr lang="en-US" altLang="zh-CN" sz="2800" b="1">
                <a:latin typeface="Times New Roman" panose="02020603050405020304" pitchFamily="18" charset="0"/>
                <a:cs typeface="Times New Roman" panose="02020603050405020304" pitchFamily="18" charset="0"/>
              </a:rPr>
              <a:t>  </a:t>
            </a:r>
            <a:r>
              <a:rPr lang="en-US" altLang="zh-CN" sz="2600" b="1">
                <a:latin typeface="Times New Roman" panose="02020603050405020304" pitchFamily="18" charset="0"/>
                <a:cs typeface="Times New Roman" panose="02020603050405020304" pitchFamily="18" charset="0"/>
              </a:rPr>
              <a:t>Kennedy</a:t>
            </a:r>
            <a:r>
              <a:rPr lang="zh-CN" altLang="en-US" sz="2600" b="1">
                <a:latin typeface="Times New Roman" panose="02020603050405020304" pitchFamily="18" charset="0"/>
                <a:cs typeface="Times New Roman" panose="02020603050405020304" pitchFamily="18" charset="0"/>
              </a:rPr>
              <a:t>给出以下</a:t>
            </a:r>
            <a:r>
              <a:rPr lang="en-US" altLang="zh-CN" sz="2600" b="1">
                <a:latin typeface="Times New Roman" panose="02020603050405020304" pitchFamily="18" charset="0"/>
                <a:cs typeface="Times New Roman" panose="02020603050405020304" pitchFamily="18" charset="0"/>
              </a:rPr>
              <a:t>4</a:t>
            </a:r>
            <a:r>
              <a:rPr lang="zh-CN" altLang="en-US" sz="2600" b="1">
                <a:latin typeface="Times New Roman" panose="02020603050405020304" pitchFamily="18" charset="0"/>
                <a:cs typeface="Times New Roman" panose="02020603050405020304" pitchFamily="18" charset="0"/>
              </a:rPr>
              <a:t>种类型的</a:t>
            </a:r>
            <a:r>
              <a:rPr lang="en-US" altLang="zh-CN" sz="2600" b="1">
                <a:latin typeface="Times New Roman" panose="02020603050405020304" pitchFamily="18" charset="0"/>
                <a:cs typeface="Times New Roman" panose="02020603050405020304" pitchFamily="18" charset="0"/>
              </a:rPr>
              <a:t>PSO</a:t>
            </a:r>
            <a:r>
              <a:rPr lang="zh-CN" altLang="en-US" sz="2600" b="1">
                <a:latin typeface="Times New Roman" panose="02020603050405020304" pitchFamily="18" charset="0"/>
                <a:cs typeface="Times New Roman" panose="02020603050405020304" pitchFamily="18" charset="0"/>
              </a:rPr>
              <a:t>模型：</a:t>
            </a:r>
          </a:p>
        </p:txBody>
      </p:sp>
      <p:sp>
        <p:nvSpPr>
          <p:cNvPr id="92165" name="Text Box 4">
            <a:extLst>
              <a:ext uri="{FF2B5EF4-FFF2-40B4-BE49-F238E27FC236}">
                <a16:creationId xmlns:a16="http://schemas.microsoft.com/office/drawing/2014/main" id="{ED6DA508-69C1-FE4C-97E2-172FA5AC6A81}"/>
              </a:ext>
            </a:extLst>
          </p:cNvPr>
          <p:cNvSpPr txBox="1">
            <a:spLocks noChangeArrowheads="1"/>
          </p:cNvSpPr>
          <p:nvPr/>
        </p:nvSpPr>
        <p:spPr bwMode="auto">
          <a:xfrm>
            <a:off x="533400" y="2244725"/>
            <a:ext cx="8229600" cy="5365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全模型。</a:t>
            </a:r>
          </a:p>
        </p:txBody>
      </p:sp>
      <p:sp>
        <p:nvSpPr>
          <p:cNvPr id="92166" name="Rectangle 15">
            <a:extLst>
              <a:ext uri="{FF2B5EF4-FFF2-40B4-BE49-F238E27FC236}">
                <a16:creationId xmlns:a16="http://schemas.microsoft.com/office/drawing/2014/main" id="{5BEE7AC4-0F9A-1345-B3C8-C811AA7AA8E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2167" name="对象 2">
            <a:extLst>
              <a:ext uri="{FF2B5EF4-FFF2-40B4-BE49-F238E27FC236}">
                <a16:creationId xmlns:a16="http://schemas.microsoft.com/office/drawing/2014/main" id="{D152CBCE-D1BF-5649-9F2D-3E2A3AABE615}"/>
              </a:ext>
            </a:extLst>
          </p:cNvPr>
          <p:cNvGraphicFramePr>
            <a:graphicFrameLocks noChangeAspect="1"/>
          </p:cNvGraphicFramePr>
          <p:nvPr/>
        </p:nvGraphicFramePr>
        <p:xfrm>
          <a:off x="2411413" y="908050"/>
          <a:ext cx="360362" cy="509588"/>
        </p:xfrm>
        <a:graphic>
          <a:graphicData uri="http://schemas.openxmlformats.org/presentationml/2006/ole">
            <mc:AlternateContent xmlns:mc="http://schemas.openxmlformats.org/markup-compatibility/2006">
              <mc:Choice xmlns:v="urn:schemas-microsoft-com:vml" Requires="v">
                <p:oleObj spid="_x0000_s92195" name="Equation" r:id="rId3" imgW="3797300" imgH="5270500" progId="Equation.DSMT4">
                  <p:embed/>
                </p:oleObj>
              </mc:Choice>
              <mc:Fallback>
                <p:oleObj name="Equation" r:id="rId3" imgW="3797300" imgH="52705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908050"/>
                        <a:ext cx="360362"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17">
            <a:extLst>
              <a:ext uri="{FF2B5EF4-FFF2-40B4-BE49-F238E27FC236}">
                <a16:creationId xmlns:a16="http://schemas.microsoft.com/office/drawing/2014/main" id="{3B575049-2115-E943-AD4E-5D54CFB2493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2169" name="对象 4">
            <a:extLst>
              <a:ext uri="{FF2B5EF4-FFF2-40B4-BE49-F238E27FC236}">
                <a16:creationId xmlns:a16="http://schemas.microsoft.com/office/drawing/2014/main" id="{9E76F949-E19F-D14D-BD7E-DEB8B3522916}"/>
              </a:ext>
            </a:extLst>
          </p:cNvPr>
          <p:cNvGraphicFramePr>
            <a:graphicFrameLocks noChangeAspect="1"/>
          </p:cNvGraphicFramePr>
          <p:nvPr/>
        </p:nvGraphicFramePr>
        <p:xfrm>
          <a:off x="2843213" y="908050"/>
          <a:ext cx="360362" cy="546100"/>
        </p:xfrm>
        <a:graphic>
          <a:graphicData uri="http://schemas.openxmlformats.org/presentationml/2006/ole">
            <mc:AlternateContent xmlns:mc="http://schemas.openxmlformats.org/markup-compatibility/2006">
              <mc:Choice xmlns:v="urn:schemas-microsoft-com:vml" Requires="v">
                <p:oleObj spid="_x0000_s92196" name="Equation" r:id="rId5" imgW="4102100" imgH="5270500" progId="Equation.DSMT4">
                  <p:embed/>
                </p:oleObj>
              </mc:Choice>
              <mc:Fallback>
                <p:oleObj name="Equation" r:id="rId5" imgW="4102100" imgH="5270500" progId="Equation.DSMT4">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3213" y="908050"/>
                        <a:ext cx="36036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70" name="Text Box 4">
            <a:extLst>
              <a:ext uri="{FF2B5EF4-FFF2-40B4-BE49-F238E27FC236}">
                <a16:creationId xmlns:a16="http://schemas.microsoft.com/office/drawing/2014/main" id="{7230EB17-A026-FE4F-8A2B-BA9DD519F646}"/>
              </a:ext>
            </a:extLst>
          </p:cNvPr>
          <p:cNvSpPr txBox="1">
            <a:spLocks noChangeArrowheads="1"/>
          </p:cNvSpPr>
          <p:nvPr/>
        </p:nvSpPr>
        <p:spPr bwMode="auto">
          <a:xfrm>
            <a:off x="539750" y="3181350"/>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3200" b="1" baseline="-25000">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 </a:t>
            </a:r>
            <a:r>
              <a:rPr lang="en-US" altLang="zh-CN" sz="2400" b="1">
                <a:solidFill>
                  <a:schemeClr val="accent2"/>
                </a:solidFill>
                <a:latin typeface="宋体" panose="02010600030101010101" pitchFamily="2" charset="-122"/>
              </a:rPr>
              <a:t>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认知模型。</a:t>
            </a:r>
          </a:p>
        </p:txBody>
      </p:sp>
      <p:sp>
        <p:nvSpPr>
          <p:cNvPr id="92171" name="Text Box 4">
            <a:extLst>
              <a:ext uri="{FF2B5EF4-FFF2-40B4-BE49-F238E27FC236}">
                <a16:creationId xmlns:a16="http://schemas.microsoft.com/office/drawing/2014/main" id="{22DB887F-286E-6842-A1A9-BDE253A4C7C7}"/>
              </a:ext>
            </a:extLst>
          </p:cNvPr>
          <p:cNvSpPr txBox="1">
            <a:spLocks noChangeArrowheads="1"/>
          </p:cNvSpPr>
          <p:nvPr/>
        </p:nvSpPr>
        <p:spPr bwMode="auto">
          <a:xfrm>
            <a:off x="539750" y="4117975"/>
            <a:ext cx="8229600" cy="5349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社会模型。</a:t>
            </a:r>
          </a:p>
        </p:txBody>
      </p:sp>
      <p:sp>
        <p:nvSpPr>
          <p:cNvPr id="92172" name="Text Box 4">
            <a:extLst>
              <a:ext uri="{FF2B5EF4-FFF2-40B4-BE49-F238E27FC236}">
                <a16:creationId xmlns:a16="http://schemas.microsoft.com/office/drawing/2014/main" id="{FE9E1B1F-A2EA-4B42-9107-01A658A4A13A}"/>
              </a:ext>
            </a:extLst>
          </p:cNvPr>
          <p:cNvSpPr txBox="1">
            <a:spLocks noChangeArrowheads="1"/>
          </p:cNvSpPr>
          <p:nvPr/>
        </p:nvSpPr>
        <p:spPr bwMode="auto">
          <a:xfrm>
            <a:off x="539750" y="5084763"/>
            <a:ext cx="8229600" cy="53498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50000"/>
              </a:spcBef>
              <a:buClr>
                <a:srgbClr val="0000FF"/>
              </a:buClr>
              <a:buFont typeface="Wingdings" pitchFamily="2" charset="2"/>
              <a:buChar char="§"/>
            </a:pPr>
            <a:r>
              <a:rPr lang="zh-CN" altLang="en-US" sz="2400" b="1">
                <a:solidFill>
                  <a:schemeClr val="accent2"/>
                </a:solidFill>
                <a:latin typeface="宋体" panose="02010600030101010101" pitchFamily="2" charset="-122"/>
              </a:rPr>
              <a:t>若 </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1 =</a:t>
            </a:r>
            <a:r>
              <a:rPr lang="en-US" altLang="zh-CN" sz="2400" b="1">
                <a:solidFill>
                  <a:schemeClr val="accent2"/>
                </a:solidFill>
                <a:latin typeface="宋体" panose="02010600030101010101" pitchFamily="2" charset="-122"/>
                <a:sym typeface="Symbol" pitchFamily="2" charset="2"/>
              </a:rPr>
              <a:t> </a:t>
            </a:r>
            <a:r>
              <a:rPr lang="en-US" altLang="zh-CN" sz="2400" b="1">
                <a:solidFill>
                  <a:schemeClr val="accent2"/>
                </a:solidFill>
                <a:latin typeface="宋体" panose="02010600030101010101" pitchFamily="2" charset="-122"/>
              </a:rPr>
              <a:t>0</a:t>
            </a:r>
            <a:r>
              <a:rPr lang="zh-CN" altLang="en-US" sz="2400" b="1">
                <a:solidFill>
                  <a:schemeClr val="accent2"/>
                </a:solidFill>
                <a:latin typeface="宋体" panose="02010600030101010101" pitchFamily="2" charset="-122"/>
              </a:rPr>
              <a:t>，</a:t>
            </a:r>
            <a:r>
              <a:rPr lang="zh-CN" altLang="en-US" sz="2400" b="1" i="1">
                <a:solidFill>
                  <a:schemeClr val="accent2"/>
                </a:solidFill>
                <a:latin typeface="宋体" panose="02010600030101010101" pitchFamily="2" charset="-122"/>
                <a:sym typeface="Symbol" pitchFamily="2" charset="2"/>
              </a:rPr>
              <a:t></a:t>
            </a:r>
            <a:r>
              <a:rPr lang="en-US" altLang="zh-CN" sz="2400" b="1" baseline="-25000">
                <a:solidFill>
                  <a:schemeClr val="accent2"/>
                </a:solidFill>
                <a:latin typeface="宋体" panose="02010600030101010101" pitchFamily="2" charset="-122"/>
                <a:sym typeface="Symbol" pitchFamily="2" charset="2"/>
              </a:rPr>
              <a:t>2 </a:t>
            </a:r>
            <a:r>
              <a:rPr lang="en-US" altLang="zh-CN" sz="2400" b="1">
                <a:solidFill>
                  <a:schemeClr val="accent2"/>
                </a:solidFill>
                <a:latin typeface="宋体" panose="02010600030101010101" pitchFamily="2" charset="-122"/>
              </a:rPr>
              <a:t>&gt; 0</a:t>
            </a:r>
            <a:r>
              <a:rPr lang="zh-CN" altLang="en-US" sz="2400" b="1">
                <a:solidFill>
                  <a:schemeClr val="accent2"/>
                </a:solidFill>
                <a:latin typeface="宋体" panose="02010600030101010101" pitchFamily="2" charset="-122"/>
              </a:rPr>
              <a:t>且</a:t>
            </a:r>
            <a:r>
              <a:rPr lang="en-US" altLang="zh-CN" sz="2400" b="1" i="1">
                <a:solidFill>
                  <a:schemeClr val="accent2"/>
                </a:solidFill>
                <a:latin typeface="宋体" panose="02010600030101010101" pitchFamily="2" charset="-122"/>
              </a:rPr>
              <a:t>g </a:t>
            </a:r>
            <a:r>
              <a:rPr lang="en-US" altLang="zh-CN" sz="2400" b="1" i="1">
                <a:solidFill>
                  <a:schemeClr val="accent2"/>
                </a:solidFill>
                <a:latin typeface="宋体" panose="02010600030101010101" pitchFamily="2" charset="-122"/>
                <a:sym typeface="Symbol" pitchFamily="2" charset="2"/>
              </a:rPr>
              <a:t> i</a:t>
            </a:r>
            <a:r>
              <a:rPr lang="zh-CN" altLang="en-US" sz="2400" b="1">
                <a:latin typeface="宋体" panose="02010600030101010101" pitchFamily="2" charset="-122"/>
                <a:sym typeface="Symbol" pitchFamily="2" charset="2"/>
              </a:rPr>
              <a:t>，</a:t>
            </a:r>
            <a:r>
              <a:rPr lang="zh-CN" altLang="en-US" sz="2400">
                <a:latin typeface="宋体" panose="02010600030101010101" pitchFamily="2" charset="-122"/>
              </a:rPr>
              <a:t>则称该算法为</a:t>
            </a:r>
            <a:r>
              <a:rPr lang="en-US" altLang="zh-CN" sz="2400">
                <a:latin typeface="宋体" panose="02010600030101010101" pitchFamily="2" charset="-122"/>
              </a:rPr>
              <a:t>PSO</a:t>
            </a:r>
            <a:r>
              <a:rPr lang="zh-CN" altLang="en-US" sz="2400">
                <a:latin typeface="宋体" panose="02010600030101010101" pitchFamily="2" charset="-122"/>
              </a:rPr>
              <a:t>无私模型。</a:t>
            </a:r>
          </a:p>
        </p:txBody>
      </p:sp>
    </p:spTree>
  </p:cSld>
  <p:clrMapOvr>
    <a:masterClrMapping/>
  </p:clrMapOvr>
  <p:transition>
    <p:rand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a:extLst>
              <a:ext uri="{FF2B5EF4-FFF2-40B4-BE49-F238E27FC236}">
                <a16:creationId xmlns:a16="http://schemas.microsoft.com/office/drawing/2014/main" id="{833B6A16-E21E-0344-93EF-212FB4D4247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8618778E-70FC-B54B-A006-C254850A22AC}" type="slidenum">
              <a:rPr lang="ja-JP" altLang="en-US" sz="1800">
                <a:solidFill>
                  <a:srgbClr val="A50021"/>
                </a:solidFill>
                <a:ea typeface="MS PGothic" panose="020B0600070205080204" pitchFamily="34" charset="-128"/>
              </a:rPr>
              <a:pPr algn="r">
                <a:lnSpc>
                  <a:spcPct val="100000"/>
                </a:lnSpc>
                <a:spcBef>
                  <a:spcPct val="0"/>
                </a:spcBef>
                <a:buClrTx/>
                <a:buFontTx/>
                <a:buNone/>
              </a:pPr>
              <a:t>84</a:t>
            </a:fld>
            <a:endParaRPr lang="en-US" altLang="ja-JP" sz="1800">
              <a:solidFill>
                <a:srgbClr val="A50021"/>
              </a:solidFill>
              <a:ea typeface="MS PGothic" panose="020B0600070205080204" pitchFamily="34" charset="-128"/>
            </a:endParaRPr>
          </a:p>
        </p:txBody>
      </p:sp>
      <p:sp>
        <p:nvSpPr>
          <p:cNvPr id="93187" name="Rectangle 4">
            <a:extLst>
              <a:ext uri="{FF2B5EF4-FFF2-40B4-BE49-F238E27FC236}">
                <a16:creationId xmlns:a16="http://schemas.microsoft.com/office/drawing/2014/main" id="{201AB3BC-5403-B440-835F-F49AA2C49707}"/>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3188" name="Rectangle 9">
            <a:extLst>
              <a:ext uri="{FF2B5EF4-FFF2-40B4-BE49-F238E27FC236}">
                <a16:creationId xmlns:a16="http://schemas.microsoft.com/office/drawing/2014/main" id="{AC2CD87C-9713-EB43-A5F6-669F3859496F}"/>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6.6.1  </a:t>
            </a:r>
            <a:r>
              <a:rPr lang="zh-CN" altLang="en-US" sz="360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a:solidFill>
                  <a:schemeClr val="bg1"/>
                </a:solidFill>
              </a:rPr>
              <a:t> </a:t>
            </a:r>
          </a:p>
        </p:txBody>
      </p:sp>
      <p:sp>
        <p:nvSpPr>
          <p:cNvPr id="93189" name="Rectangle 2">
            <a:extLst>
              <a:ext uri="{FF2B5EF4-FFF2-40B4-BE49-F238E27FC236}">
                <a16:creationId xmlns:a16="http://schemas.microsoft.com/office/drawing/2014/main" id="{B5320B82-DB5E-9A4D-B627-25037B3126A9}"/>
              </a:ext>
            </a:extLst>
          </p:cNvPr>
          <p:cNvSpPr>
            <a:spLocks noChangeArrowheads="1"/>
          </p:cNvSpPr>
          <p:nvPr/>
        </p:nvSpPr>
        <p:spPr bwMode="auto">
          <a:xfrm>
            <a:off x="323850" y="908050"/>
            <a:ext cx="8320088"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1</a:t>
            </a:r>
            <a:r>
              <a:rPr kumimoji="1" lang="zh-CN" altLang="en-US" sz="2600" b="1">
                <a:solidFill>
                  <a:srgbClr val="0000FF"/>
                </a:solidFill>
                <a:latin typeface="Times New Roman" panose="02020603050405020304" pitchFamily="18" charset="0"/>
              </a:rPr>
              <a:t>）初始化每个粒子。</a:t>
            </a:r>
            <a:r>
              <a:rPr kumimoji="1" lang="zh-CN" altLang="en-US" sz="2600">
                <a:latin typeface="Times New Roman" panose="02020603050405020304" pitchFamily="18" charset="0"/>
              </a:rPr>
              <a:t>在允许范围内随机设置每个粒   子的初始位置和速度。</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2</a:t>
            </a:r>
            <a:r>
              <a:rPr kumimoji="1" lang="zh-CN" altLang="en-US" sz="2600" b="1">
                <a:solidFill>
                  <a:srgbClr val="0000FF"/>
                </a:solidFill>
                <a:latin typeface="Times New Roman" panose="02020603050405020304" pitchFamily="18" charset="0"/>
              </a:rPr>
              <a:t>）评价每个粒子的适应度。</a:t>
            </a:r>
            <a:r>
              <a:rPr kumimoji="1" lang="zh-CN" altLang="en-US" sz="2600">
                <a:latin typeface="Times New Roman" panose="02020603050405020304" pitchFamily="18" charset="0"/>
              </a:rPr>
              <a:t>计算每个粒子的目标函数。</a:t>
            </a:r>
          </a:p>
          <a:p>
            <a:pPr eaLnBrk="1" hangingPunct="1">
              <a:spcBef>
                <a:spcPct val="50000"/>
              </a:spcBef>
              <a:buClrTx/>
              <a:buFont typeface="Wingdings" pitchFamily="2" charset="2"/>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3</a:t>
            </a:r>
            <a:r>
              <a:rPr kumimoji="1" lang="zh-CN" altLang="en-US" sz="2600" b="1">
                <a:solidFill>
                  <a:srgbClr val="0000FF"/>
                </a:solidFill>
                <a:latin typeface="Times New Roman" panose="02020603050405020304" pitchFamily="18" charset="0"/>
              </a:rPr>
              <a:t>）设置每个粒子的  。</a:t>
            </a:r>
            <a:r>
              <a:rPr kumimoji="1" lang="zh-CN" altLang="en-US" sz="2600">
                <a:latin typeface="Times New Roman" panose="02020603050405020304" pitchFamily="18" charset="0"/>
              </a:rPr>
              <a:t>对每个粒子，将其适应度与其经 历过的最好位置   进行比较，如果优于   ，则将其作为该粒子的最好位置      。</a:t>
            </a:r>
            <a:endParaRPr kumimoji="1" lang="en-US" altLang="zh-CN" sz="2600">
              <a:latin typeface="Times New Roman" panose="02020603050405020304" pitchFamily="18" charset="0"/>
            </a:endParaRPr>
          </a:p>
        </p:txBody>
      </p:sp>
      <p:sp>
        <p:nvSpPr>
          <p:cNvPr id="93190" name="Rectangle 23">
            <a:extLst>
              <a:ext uri="{FF2B5EF4-FFF2-40B4-BE49-F238E27FC236}">
                <a16:creationId xmlns:a16="http://schemas.microsoft.com/office/drawing/2014/main" id="{7BF5D948-77AF-394A-850A-09D51561788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3191" name="对象 4">
            <a:extLst>
              <a:ext uri="{FF2B5EF4-FFF2-40B4-BE49-F238E27FC236}">
                <a16:creationId xmlns:a16="http://schemas.microsoft.com/office/drawing/2014/main" id="{5ABEBCC3-FCF7-4449-B3C4-722E30F80FD0}"/>
              </a:ext>
            </a:extLst>
          </p:cNvPr>
          <p:cNvGraphicFramePr>
            <a:graphicFrameLocks noChangeAspect="1"/>
          </p:cNvGraphicFramePr>
          <p:nvPr/>
        </p:nvGraphicFramePr>
        <p:xfrm>
          <a:off x="3563938" y="3429000"/>
          <a:ext cx="287337" cy="431800"/>
        </p:xfrm>
        <a:graphic>
          <a:graphicData uri="http://schemas.openxmlformats.org/presentationml/2006/ole">
            <mc:AlternateContent xmlns:mc="http://schemas.openxmlformats.org/markup-compatibility/2006">
              <mc:Choice xmlns:v="urn:schemas-microsoft-com:vml" Requires="v">
                <p:oleObj spid="_x0000_s93240" name="Equation" r:id="rId3" imgW="3505200" imgH="5270500" progId="Equation.DSMT4">
                  <p:embed/>
                </p:oleObj>
              </mc:Choice>
              <mc:Fallback>
                <p:oleObj name="Equation" r:id="rId3" imgW="3505200" imgH="5270500" progId="Equation.DSMT4">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3429000"/>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2" name="Rectangle 27">
            <a:extLst>
              <a:ext uri="{FF2B5EF4-FFF2-40B4-BE49-F238E27FC236}">
                <a16:creationId xmlns:a16="http://schemas.microsoft.com/office/drawing/2014/main" id="{72309726-0E08-AE4C-B3A1-908D4D46947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3193" name="对象 7">
            <a:extLst>
              <a:ext uri="{FF2B5EF4-FFF2-40B4-BE49-F238E27FC236}">
                <a16:creationId xmlns:a16="http://schemas.microsoft.com/office/drawing/2014/main" id="{4AEE6A4D-AB4D-7B45-A5D1-3860F6C3ED4F}"/>
              </a:ext>
            </a:extLst>
          </p:cNvPr>
          <p:cNvGraphicFramePr>
            <a:graphicFrameLocks noChangeAspect="1"/>
          </p:cNvGraphicFramePr>
          <p:nvPr/>
        </p:nvGraphicFramePr>
        <p:xfrm>
          <a:off x="3705225" y="3932238"/>
          <a:ext cx="288925" cy="431800"/>
        </p:xfrm>
        <a:graphic>
          <a:graphicData uri="http://schemas.openxmlformats.org/presentationml/2006/ole">
            <mc:AlternateContent xmlns:mc="http://schemas.openxmlformats.org/markup-compatibility/2006">
              <mc:Choice xmlns:v="urn:schemas-microsoft-com:vml" Requires="v">
                <p:oleObj spid="_x0000_s93241" name="Equation" r:id="rId5" imgW="3505200" imgH="5270500" progId="Equation.DSMT4">
                  <p:embed/>
                </p:oleObj>
              </mc:Choice>
              <mc:Fallback>
                <p:oleObj name="Equation" r:id="rId5" imgW="3505200" imgH="52705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5225" y="3932238"/>
                        <a:ext cx="2889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4" name="对象 8">
            <a:extLst>
              <a:ext uri="{FF2B5EF4-FFF2-40B4-BE49-F238E27FC236}">
                <a16:creationId xmlns:a16="http://schemas.microsoft.com/office/drawing/2014/main" id="{0D1DC149-C8A9-DC4E-B087-573165491540}"/>
              </a:ext>
            </a:extLst>
          </p:cNvPr>
          <p:cNvGraphicFramePr>
            <a:graphicFrameLocks noChangeAspect="1"/>
          </p:cNvGraphicFramePr>
          <p:nvPr/>
        </p:nvGraphicFramePr>
        <p:xfrm>
          <a:off x="6927850" y="3932238"/>
          <a:ext cx="287338" cy="431800"/>
        </p:xfrm>
        <a:graphic>
          <a:graphicData uri="http://schemas.openxmlformats.org/presentationml/2006/ole">
            <mc:AlternateContent xmlns:mc="http://schemas.openxmlformats.org/markup-compatibility/2006">
              <mc:Choice xmlns:v="urn:schemas-microsoft-com:vml" Requires="v">
                <p:oleObj spid="_x0000_s93242" name="Equation" r:id="rId6" imgW="3505200" imgH="5270500" progId="Equation.DSMT4">
                  <p:embed/>
                </p:oleObj>
              </mc:Choice>
              <mc:Fallback>
                <p:oleObj name="Equation" r:id="rId6" imgW="3505200" imgH="5270500" progId="Equation.DSMT4">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850" y="3932238"/>
                        <a:ext cx="2873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5" name="对象 9">
            <a:extLst>
              <a:ext uri="{FF2B5EF4-FFF2-40B4-BE49-F238E27FC236}">
                <a16:creationId xmlns:a16="http://schemas.microsoft.com/office/drawing/2014/main" id="{F180554E-FFE8-1A4D-AC91-9ED2EEF695DA}"/>
              </a:ext>
            </a:extLst>
          </p:cNvPr>
          <p:cNvGraphicFramePr>
            <a:graphicFrameLocks noChangeAspect="1"/>
          </p:cNvGraphicFramePr>
          <p:nvPr/>
        </p:nvGraphicFramePr>
        <p:xfrm>
          <a:off x="4284663" y="4511675"/>
          <a:ext cx="287337" cy="431800"/>
        </p:xfrm>
        <a:graphic>
          <a:graphicData uri="http://schemas.openxmlformats.org/presentationml/2006/ole">
            <mc:AlternateContent xmlns:mc="http://schemas.openxmlformats.org/markup-compatibility/2006">
              <mc:Choice xmlns:v="urn:schemas-microsoft-com:vml" Requires="v">
                <p:oleObj spid="_x0000_s93243" name="Equation" r:id="rId7" imgW="3505200" imgH="5270500" progId="Equation.DSMT4">
                  <p:embed/>
                </p:oleObj>
              </mc:Choice>
              <mc:Fallback>
                <p:oleObj name="Equation" r:id="rId7" imgW="3505200" imgH="5270500" progId="Equation.DSMT4">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4663" y="4511675"/>
                        <a:ext cx="28733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a:extLst>
              <a:ext uri="{FF2B5EF4-FFF2-40B4-BE49-F238E27FC236}">
                <a16:creationId xmlns:a16="http://schemas.microsoft.com/office/drawing/2014/main" id="{3E64EBB7-B588-CD4B-BF89-AC339D6E334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92E3EB2-5E8F-FF4A-9C9E-A4F2B61E39D4}" type="slidenum">
              <a:rPr lang="ja-JP" altLang="en-US" sz="1800">
                <a:solidFill>
                  <a:srgbClr val="A50021"/>
                </a:solidFill>
                <a:ea typeface="MS PGothic" panose="020B0600070205080204" pitchFamily="34" charset="-128"/>
              </a:rPr>
              <a:pPr algn="r">
                <a:lnSpc>
                  <a:spcPct val="100000"/>
                </a:lnSpc>
                <a:spcBef>
                  <a:spcPct val="0"/>
                </a:spcBef>
                <a:buClrTx/>
                <a:buFontTx/>
                <a:buNone/>
              </a:pPr>
              <a:t>85</a:t>
            </a:fld>
            <a:endParaRPr lang="en-US" altLang="ja-JP" sz="1800">
              <a:solidFill>
                <a:srgbClr val="A50021"/>
              </a:solidFill>
              <a:ea typeface="MS PGothic" panose="020B0600070205080204" pitchFamily="34" charset="-128"/>
            </a:endParaRPr>
          </a:p>
        </p:txBody>
      </p:sp>
      <p:sp>
        <p:nvSpPr>
          <p:cNvPr id="94211" name="Rectangle 4">
            <a:extLst>
              <a:ext uri="{FF2B5EF4-FFF2-40B4-BE49-F238E27FC236}">
                <a16:creationId xmlns:a16="http://schemas.microsoft.com/office/drawing/2014/main" id="{B07B3044-1359-574E-A77E-2D103F3A60FD}"/>
              </a:ext>
            </a:extLst>
          </p:cNvPr>
          <p:cNvSpPr>
            <a:spLocks noChangeArrowheads="1"/>
          </p:cNvSpPr>
          <p:nvPr/>
        </p:nvSpPr>
        <p:spPr bwMode="auto">
          <a:xfrm>
            <a:off x="44767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2" name="Rectangle 9">
            <a:extLst>
              <a:ext uri="{FF2B5EF4-FFF2-40B4-BE49-F238E27FC236}">
                <a16:creationId xmlns:a16="http://schemas.microsoft.com/office/drawing/2014/main" id="{28228066-82C4-E347-8D1F-E65E81A9D159}"/>
              </a:ext>
            </a:extLst>
          </p:cNvPr>
          <p:cNvSpPr>
            <a:spLocks noChangeArrowheads="1"/>
          </p:cNvSpPr>
          <p:nvPr/>
        </p:nvSpPr>
        <p:spPr bwMode="auto">
          <a:xfrm>
            <a:off x="0" y="0"/>
            <a:ext cx="9144000" cy="692150"/>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zh-CN" sz="3600">
                <a:solidFill>
                  <a:schemeClr val="bg1"/>
                </a:solidFill>
                <a:latin typeface="Times New Roman" panose="02020603050405020304" pitchFamily="18" charset="0"/>
                <a:ea typeface="黑体" panose="02010609060101010101" pitchFamily="49" charset="-122"/>
              </a:rPr>
              <a:t>6.6.1  </a:t>
            </a:r>
            <a:r>
              <a:rPr lang="zh-CN" altLang="en-US" sz="3600">
                <a:solidFill>
                  <a:schemeClr val="bg1"/>
                </a:solidFill>
                <a:latin typeface="Times New Roman" panose="02020603050405020304" pitchFamily="18" charset="0"/>
                <a:ea typeface="黑体" panose="02010609060101010101" pitchFamily="49" charset="-122"/>
              </a:rPr>
              <a:t>粒子群优化算法的基本原理</a:t>
            </a:r>
            <a:r>
              <a:rPr lang="zh-CN" altLang="en-US" sz="3200" b="1">
                <a:solidFill>
                  <a:schemeClr val="bg1"/>
                </a:solidFill>
              </a:rPr>
              <a:t> </a:t>
            </a:r>
          </a:p>
        </p:txBody>
      </p:sp>
      <p:sp>
        <p:nvSpPr>
          <p:cNvPr id="94213" name="Rectangle 2">
            <a:extLst>
              <a:ext uri="{FF2B5EF4-FFF2-40B4-BE49-F238E27FC236}">
                <a16:creationId xmlns:a16="http://schemas.microsoft.com/office/drawing/2014/main" id="{C6C2731E-D570-B742-8BE6-23EDD76C3F36}"/>
              </a:ext>
            </a:extLst>
          </p:cNvPr>
          <p:cNvSpPr>
            <a:spLocks noChangeArrowheads="1"/>
          </p:cNvSpPr>
          <p:nvPr/>
        </p:nvSpPr>
        <p:spPr bwMode="auto">
          <a:xfrm>
            <a:off x="323850" y="908050"/>
            <a:ext cx="8520113" cy="451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130000"/>
              </a:spcBef>
              <a:buClrTx/>
              <a:buFontTx/>
              <a:buNone/>
            </a:pPr>
            <a:r>
              <a:rPr kumimoji="1" lang="zh-CN" altLang="en-US" b="1">
                <a:latin typeface="Times New Roman" panose="02020603050405020304" pitchFamily="18" charset="0"/>
              </a:rPr>
              <a:t>粒子群优化</a:t>
            </a:r>
            <a:r>
              <a:rPr kumimoji="1" lang="zh-CN" altLang="en-US" b="1">
                <a:latin typeface="宋体" panose="02010600030101010101" pitchFamily="2" charset="-122"/>
              </a:rPr>
              <a:t>算法的流程：</a:t>
            </a: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4</a:t>
            </a:r>
            <a:r>
              <a:rPr kumimoji="1" lang="zh-CN" altLang="en-US" sz="2600" b="1">
                <a:solidFill>
                  <a:srgbClr val="0000FF"/>
                </a:solidFill>
                <a:latin typeface="Times New Roman" panose="02020603050405020304" pitchFamily="18" charset="0"/>
              </a:rPr>
              <a:t>）设置全局最优值   。</a:t>
            </a:r>
            <a:r>
              <a:rPr kumimoji="1" lang="zh-CN" altLang="en-US" sz="2600">
                <a:latin typeface="Times New Roman" panose="02020603050405020304" pitchFamily="18" charset="0"/>
              </a:rPr>
              <a:t>对每个粒子，将其适应度与群体经历过的最好位置    进行比较，如果优于   ，则将其作为当前群体的最好位置     。</a:t>
            </a:r>
            <a:endParaRPr kumimoji="1" lang="en-US" altLang="zh-CN" sz="2600">
              <a:latin typeface="Times New Roman" panose="02020603050405020304" pitchFamily="18" charset="0"/>
            </a:endParaRPr>
          </a:p>
          <a:p>
            <a:pPr eaLnBrk="1" hangingPunct="1">
              <a:spcBef>
                <a:spcPct val="50000"/>
              </a:spcBef>
              <a:buClrTx/>
              <a:buFontTx/>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5</a:t>
            </a:r>
            <a:r>
              <a:rPr kumimoji="1" lang="zh-CN" altLang="en-US" sz="2600" b="1">
                <a:solidFill>
                  <a:srgbClr val="0000FF"/>
                </a:solidFill>
                <a:latin typeface="Times New Roman" panose="02020603050405020304" pitchFamily="18" charset="0"/>
              </a:rPr>
              <a:t>）更新粒子的速度和位置。</a:t>
            </a:r>
            <a:r>
              <a:rPr kumimoji="1" lang="zh-CN" altLang="en-US" sz="2600">
                <a:latin typeface="Times New Roman" panose="02020603050405020304" pitchFamily="18" charset="0"/>
              </a:rPr>
              <a:t>根据式（</a:t>
            </a:r>
            <a:r>
              <a:rPr kumimoji="1" lang="en-US" altLang="zh-CN" sz="2600">
                <a:latin typeface="Times New Roman" panose="02020603050405020304" pitchFamily="18" charset="0"/>
              </a:rPr>
              <a:t>6.20</a:t>
            </a:r>
            <a:r>
              <a:rPr kumimoji="1" lang="zh-CN" altLang="en-US" sz="2600">
                <a:latin typeface="Times New Roman" panose="02020603050405020304" pitchFamily="18" charset="0"/>
              </a:rPr>
              <a:t>）更新粒子的速度和位置。</a:t>
            </a:r>
          </a:p>
          <a:p>
            <a:pPr eaLnBrk="1" hangingPunct="1">
              <a:spcBef>
                <a:spcPct val="50000"/>
              </a:spcBef>
              <a:buClrTx/>
              <a:buFont typeface="Wingdings" pitchFamily="2" charset="2"/>
              <a:buNone/>
            </a:pPr>
            <a:r>
              <a:rPr kumimoji="1" lang="zh-CN" altLang="en-US" sz="2600" b="1">
                <a:solidFill>
                  <a:srgbClr val="0000FF"/>
                </a:solidFill>
                <a:latin typeface="Times New Roman" panose="02020603050405020304" pitchFamily="18" charset="0"/>
              </a:rPr>
              <a:t>（</a:t>
            </a:r>
            <a:r>
              <a:rPr kumimoji="1" lang="en-US" altLang="zh-CN" sz="2600" b="1">
                <a:solidFill>
                  <a:srgbClr val="0000FF"/>
                </a:solidFill>
                <a:latin typeface="Times New Roman" panose="02020603050405020304" pitchFamily="18" charset="0"/>
              </a:rPr>
              <a:t>6</a:t>
            </a:r>
            <a:r>
              <a:rPr kumimoji="1" lang="zh-CN" altLang="en-US" sz="2600" b="1">
                <a:solidFill>
                  <a:srgbClr val="0000FF"/>
                </a:solidFill>
                <a:latin typeface="Times New Roman" panose="02020603050405020304" pitchFamily="18" charset="0"/>
              </a:rPr>
              <a:t>）检查终止条件。</a:t>
            </a:r>
            <a:r>
              <a:rPr kumimoji="1" lang="zh-CN" altLang="en-US" sz="2600">
                <a:latin typeface="Times New Roman" panose="02020603050405020304" pitchFamily="18" charset="0"/>
              </a:rPr>
              <a:t>如果未达到设定条件（预设误差或者迭代的次数），则返回第（</a:t>
            </a:r>
            <a:r>
              <a:rPr kumimoji="1" lang="en-US" altLang="zh-CN" sz="2600">
                <a:latin typeface="Times New Roman" panose="02020603050405020304" pitchFamily="18" charset="0"/>
              </a:rPr>
              <a:t>2</a:t>
            </a:r>
            <a:r>
              <a:rPr kumimoji="1" lang="zh-CN" altLang="en-US" sz="2600">
                <a:latin typeface="Times New Roman" panose="02020603050405020304" pitchFamily="18" charset="0"/>
              </a:rPr>
              <a:t>）步。</a:t>
            </a:r>
            <a:endParaRPr kumimoji="1" lang="en-US" altLang="zh-CN" sz="2600">
              <a:latin typeface="Times New Roman" panose="02020603050405020304" pitchFamily="18" charset="0"/>
            </a:endParaRPr>
          </a:p>
        </p:txBody>
      </p:sp>
      <p:sp>
        <p:nvSpPr>
          <p:cNvPr id="94214" name="Rectangle 23">
            <a:extLst>
              <a:ext uri="{FF2B5EF4-FFF2-40B4-BE49-F238E27FC236}">
                <a16:creationId xmlns:a16="http://schemas.microsoft.com/office/drawing/2014/main" id="{996D627C-C3F7-A446-92E2-586F0B7B594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5" name="Rectangle 27">
            <a:extLst>
              <a:ext uri="{FF2B5EF4-FFF2-40B4-BE49-F238E27FC236}">
                <a16:creationId xmlns:a16="http://schemas.microsoft.com/office/drawing/2014/main" id="{B8E88066-D770-E847-99B4-477BD2411B6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4216" name="Rectangle 2">
            <a:extLst>
              <a:ext uri="{FF2B5EF4-FFF2-40B4-BE49-F238E27FC236}">
                <a16:creationId xmlns:a16="http://schemas.microsoft.com/office/drawing/2014/main" id="{7ED416EE-240A-2740-BCA7-11812DF476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4217" name="对象 2">
            <a:extLst>
              <a:ext uri="{FF2B5EF4-FFF2-40B4-BE49-F238E27FC236}">
                <a16:creationId xmlns:a16="http://schemas.microsoft.com/office/drawing/2014/main" id="{3212D3C2-0D22-BF4B-BBEC-114B887B1381}"/>
              </a:ext>
            </a:extLst>
          </p:cNvPr>
          <p:cNvGraphicFramePr>
            <a:graphicFrameLocks noChangeAspect="1"/>
          </p:cNvGraphicFramePr>
          <p:nvPr/>
        </p:nvGraphicFramePr>
        <p:xfrm>
          <a:off x="3708400" y="1628775"/>
          <a:ext cx="358775" cy="463550"/>
        </p:xfrm>
        <a:graphic>
          <a:graphicData uri="http://schemas.openxmlformats.org/presentationml/2006/ole">
            <mc:AlternateContent xmlns:mc="http://schemas.openxmlformats.org/markup-compatibility/2006">
              <mc:Choice xmlns:v="urn:schemas-microsoft-com:vml" Requires="v">
                <p:oleObj spid="_x0000_s94265" name="Equation" r:id="rId3" imgW="4686300" imgH="5854700" progId="Equation.DSMT4">
                  <p:embed/>
                </p:oleObj>
              </mc:Choice>
              <mc:Fallback>
                <p:oleObj name="Equation" r:id="rId3" imgW="4686300" imgH="5854700"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16287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8" name="对象 5">
            <a:extLst>
              <a:ext uri="{FF2B5EF4-FFF2-40B4-BE49-F238E27FC236}">
                <a16:creationId xmlns:a16="http://schemas.microsoft.com/office/drawing/2014/main" id="{0428E872-9E67-1249-9F23-A747365350A9}"/>
              </a:ext>
            </a:extLst>
          </p:cNvPr>
          <p:cNvGraphicFramePr>
            <a:graphicFrameLocks noChangeAspect="1"/>
          </p:cNvGraphicFramePr>
          <p:nvPr/>
        </p:nvGraphicFramePr>
        <p:xfrm>
          <a:off x="3851275" y="2060575"/>
          <a:ext cx="358775" cy="463550"/>
        </p:xfrm>
        <a:graphic>
          <a:graphicData uri="http://schemas.openxmlformats.org/presentationml/2006/ole">
            <mc:AlternateContent xmlns:mc="http://schemas.openxmlformats.org/markup-compatibility/2006">
              <mc:Choice xmlns:v="urn:schemas-microsoft-com:vml" Requires="v">
                <p:oleObj spid="_x0000_s94266" name="Equation" r:id="rId5" imgW="4686300" imgH="5854700" progId="Equation.DSMT4">
                  <p:embed/>
                </p:oleObj>
              </mc:Choice>
              <mc:Fallback>
                <p:oleObj name="Equation" r:id="rId5" imgW="4686300" imgH="5854700" progId="Equation.DSMT4">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51275" y="2060575"/>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19" name="对象 11">
            <a:extLst>
              <a:ext uri="{FF2B5EF4-FFF2-40B4-BE49-F238E27FC236}">
                <a16:creationId xmlns:a16="http://schemas.microsoft.com/office/drawing/2014/main" id="{233EA754-5C79-C847-9B11-F59509AD8C9B}"/>
              </a:ext>
            </a:extLst>
          </p:cNvPr>
          <p:cNvGraphicFramePr>
            <a:graphicFrameLocks noChangeAspect="1"/>
          </p:cNvGraphicFramePr>
          <p:nvPr/>
        </p:nvGraphicFramePr>
        <p:xfrm>
          <a:off x="7188200" y="2060575"/>
          <a:ext cx="336550" cy="463550"/>
        </p:xfrm>
        <a:graphic>
          <a:graphicData uri="http://schemas.openxmlformats.org/presentationml/2006/ole">
            <mc:AlternateContent xmlns:mc="http://schemas.openxmlformats.org/markup-compatibility/2006">
              <mc:Choice xmlns:v="urn:schemas-microsoft-com:vml" Requires="v">
                <p:oleObj spid="_x0000_s94267" name="Equation" r:id="rId6" imgW="4394200" imgH="5854700" progId="Equation.DSMT4">
                  <p:embed/>
                </p:oleObj>
              </mc:Choice>
              <mc:Fallback>
                <p:oleObj name="Equation" r:id="rId6" imgW="4394200" imgH="5854700" progId="Equation.DSMT4">
                  <p:embed/>
                  <p:pic>
                    <p:nvPicPr>
                      <p:cNvPr id="0" name="对象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88200" y="2060575"/>
                        <a:ext cx="3365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4220" name="对象 12">
            <a:extLst>
              <a:ext uri="{FF2B5EF4-FFF2-40B4-BE49-F238E27FC236}">
                <a16:creationId xmlns:a16="http://schemas.microsoft.com/office/drawing/2014/main" id="{67F460E5-7181-604E-987A-F82CD710D683}"/>
              </a:ext>
            </a:extLst>
          </p:cNvPr>
          <p:cNvGraphicFramePr>
            <a:graphicFrameLocks noChangeAspect="1"/>
          </p:cNvGraphicFramePr>
          <p:nvPr/>
        </p:nvGraphicFramePr>
        <p:xfrm>
          <a:off x="4618038" y="2565400"/>
          <a:ext cx="358775" cy="463550"/>
        </p:xfrm>
        <a:graphic>
          <a:graphicData uri="http://schemas.openxmlformats.org/presentationml/2006/ole">
            <mc:AlternateContent xmlns:mc="http://schemas.openxmlformats.org/markup-compatibility/2006">
              <mc:Choice xmlns:v="urn:schemas-microsoft-com:vml" Requires="v">
                <p:oleObj spid="_x0000_s94268" name="Equation" r:id="rId8" imgW="4686300" imgH="5854700" progId="Equation.DSMT4">
                  <p:embed/>
                </p:oleObj>
              </mc:Choice>
              <mc:Fallback>
                <p:oleObj name="Equation" r:id="rId8" imgW="4686300" imgH="5854700" progId="Equation.DSMT4">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038" y="2565400"/>
                        <a:ext cx="358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a:extLst>
              <a:ext uri="{FF2B5EF4-FFF2-40B4-BE49-F238E27FC236}">
                <a16:creationId xmlns:a16="http://schemas.microsoft.com/office/drawing/2014/main" id="{4E9B25A3-AA5D-9B43-86AA-E4904A399C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11B7BA1-5BCE-3E4A-9076-1F148945B142}" type="slidenum">
              <a:rPr lang="ja-JP" altLang="en-US" sz="1800">
                <a:solidFill>
                  <a:srgbClr val="A50021"/>
                </a:solidFill>
                <a:ea typeface="MS PGothic" panose="020B0600070205080204" pitchFamily="34" charset="-128"/>
              </a:rPr>
              <a:pPr algn="r">
                <a:lnSpc>
                  <a:spcPct val="100000"/>
                </a:lnSpc>
                <a:spcBef>
                  <a:spcPct val="0"/>
                </a:spcBef>
                <a:buClrTx/>
                <a:buFontTx/>
                <a:buNone/>
              </a:pPr>
              <a:t>86</a:t>
            </a:fld>
            <a:endParaRPr lang="en-US" altLang="ja-JP" sz="1800">
              <a:solidFill>
                <a:srgbClr val="A50021"/>
              </a:solidFill>
              <a:ea typeface="MS PGothic" panose="020B0600070205080204" pitchFamily="34" charset="-128"/>
            </a:endParaRPr>
          </a:p>
        </p:txBody>
      </p:sp>
      <p:sp>
        <p:nvSpPr>
          <p:cNvPr id="95235" name="Rectangle 2">
            <a:extLst>
              <a:ext uri="{FF2B5EF4-FFF2-40B4-BE49-F238E27FC236}">
                <a16:creationId xmlns:a16="http://schemas.microsoft.com/office/drawing/2014/main" id="{1372E52F-BAAA-5149-8237-4B464759CE0D}"/>
              </a:ext>
            </a:extLst>
          </p:cNvPr>
          <p:cNvSpPr>
            <a:spLocks noGrp="1" noChangeArrowheads="1"/>
          </p:cNvSpPr>
          <p:nvPr>
            <p:ph type="title" idx="4294967295"/>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6.6.1  </a:t>
            </a:r>
            <a:r>
              <a:rPr lang="zh-CN" altLang="en-US" sz="3600" b="0">
                <a:latin typeface="Times New Roman" panose="02020603050405020304" pitchFamily="18" charset="0"/>
                <a:ea typeface="黑体" panose="02010609060101010101" pitchFamily="49" charset="-122"/>
              </a:rPr>
              <a:t>粒子群优化算法流程图</a:t>
            </a:r>
          </a:p>
        </p:txBody>
      </p:sp>
      <p:sp>
        <p:nvSpPr>
          <p:cNvPr id="95236" name="Rectangle 4">
            <a:extLst>
              <a:ext uri="{FF2B5EF4-FFF2-40B4-BE49-F238E27FC236}">
                <a16:creationId xmlns:a16="http://schemas.microsoft.com/office/drawing/2014/main" id="{DE213135-84F9-8D4F-A1FE-1C7243BE7C3D}"/>
              </a:ext>
            </a:extLst>
          </p:cNvPr>
          <p:cNvSpPr>
            <a:spLocks noChangeArrowheads="1"/>
          </p:cNvSpPr>
          <p:nvPr/>
        </p:nvSpPr>
        <p:spPr bwMode="auto">
          <a:xfrm>
            <a:off x="3033713" y="15001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95237" name="Rectangle 7">
            <a:extLst>
              <a:ext uri="{FF2B5EF4-FFF2-40B4-BE49-F238E27FC236}">
                <a16:creationId xmlns:a16="http://schemas.microsoft.com/office/drawing/2014/main" id="{EBE761A2-5ACC-024D-8011-41012B7C33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95238" name="对象 2">
            <a:extLst>
              <a:ext uri="{FF2B5EF4-FFF2-40B4-BE49-F238E27FC236}">
                <a16:creationId xmlns:a16="http://schemas.microsoft.com/office/drawing/2014/main" id="{356D6C65-AE15-EF46-A8C0-D088BD6FB592}"/>
              </a:ext>
            </a:extLst>
          </p:cNvPr>
          <p:cNvGraphicFramePr>
            <a:graphicFrameLocks noChangeAspect="1"/>
          </p:cNvGraphicFramePr>
          <p:nvPr/>
        </p:nvGraphicFramePr>
        <p:xfrm>
          <a:off x="1547813" y="765175"/>
          <a:ext cx="5184775" cy="5940425"/>
        </p:xfrm>
        <a:graphic>
          <a:graphicData uri="http://schemas.openxmlformats.org/presentationml/2006/ole">
            <mc:AlternateContent xmlns:mc="http://schemas.openxmlformats.org/markup-compatibility/2006">
              <mc:Choice xmlns:v="urn:schemas-microsoft-com:vml" Requires="v">
                <p:oleObj spid="_x0000_s95250" name="Visio" r:id="rId3" imgW="3810000" imgH="5981700" progId="Visio.Drawing.11">
                  <p:embed/>
                </p:oleObj>
              </mc:Choice>
              <mc:Fallback>
                <p:oleObj name="Visio" r:id="rId3" imgW="3810000" imgH="5981700"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765175"/>
                        <a:ext cx="5184775"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3">
            <a:extLst>
              <a:ext uri="{FF2B5EF4-FFF2-40B4-BE49-F238E27FC236}">
                <a16:creationId xmlns:a16="http://schemas.microsoft.com/office/drawing/2014/main" id="{E745751E-9DB3-BE46-941B-CF915A46C0A2}"/>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161B6F8-0897-E944-BE6C-E6BC64831451}" type="slidenum">
              <a:rPr lang="ja-JP" altLang="en-US" sz="1800">
                <a:solidFill>
                  <a:srgbClr val="A50021"/>
                </a:solidFill>
                <a:ea typeface="MS PGothic" panose="020B0600070205080204" pitchFamily="34" charset="-128"/>
              </a:rPr>
              <a:pPr algn="r">
                <a:lnSpc>
                  <a:spcPct val="100000"/>
                </a:lnSpc>
                <a:spcBef>
                  <a:spcPct val="0"/>
                </a:spcBef>
                <a:buClrTx/>
                <a:buFontTx/>
                <a:buNone/>
              </a:pPr>
              <a:t>87</a:t>
            </a:fld>
            <a:endParaRPr lang="en-US" altLang="ja-JP" sz="1800">
              <a:solidFill>
                <a:srgbClr val="A50021"/>
              </a:solidFill>
              <a:ea typeface="MS PGothic" panose="020B0600070205080204" pitchFamily="34" charset="-128"/>
            </a:endParaRPr>
          </a:p>
        </p:txBody>
      </p:sp>
      <p:sp>
        <p:nvSpPr>
          <p:cNvPr id="96259" name="Rectangle 2">
            <a:extLst>
              <a:ext uri="{FF2B5EF4-FFF2-40B4-BE49-F238E27FC236}">
                <a16:creationId xmlns:a16="http://schemas.microsoft.com/office/drawing/2014/main" id="{EFBE7F5D-5921-1A44-810F-75D7567C1772}"/>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6260" name="Rectangle 3">
            <a:extLst>
              <a:ext uri="{FF2B5EF4-FFF2-40B4-BE49-F238E27FC236}">
                <a16:creationId xmlns:a16="http://schemas.microsoft.com/office/drawing/2014/main" id="{0F500581-B973-4E4C-AC45-A2A0AD197A00}"/>
              </a:ext>
            </a:extLst>
          </p:cNvPr>
          <p:cNvSpPr>
            <a:spLocks noGrp="1" noChangeArrowheads="1"/>
          </p:cNvSpPr>
          <p:nvPr>
            <p:ph idx="1"/>
          </p:nvPr>
        </p:nvSpPr>
        <p:spPr>
          <a:xfrm>
            <a:off x="450850" y="762000"/>
            <a:ext cx="8153400" cy="2133600"/>
          </a:xfrm>
        </p:spPr>
        <p:txBody>
          <a:bodyPr/>
          <a:lstStyle/>
          <a:p>
            <a:pPr marL="0" indent="0" eaLnBrk="1" hangingPunct="1">
              <a:buClr>
                <a:schemeClr val="tx1"/>
              </a:buClr>
              <a:buFontTx/>
              <a:buAutoNum type="arabicPeriod"/>
            </a:pPr>
            <a:r>
              <a:rPr lang="en-US" altLang="zh-CN" sz="2800" b="1">
                <a:solidFill>
                  <a:srgbClr val="0000FF"/>
                </a:solidFill>
                <a:latin typeface="Times New Roman" panose="02020603050405020304" pitchFamily="18" charset="0"/>
              </a:rPr>
              <a:t>  PSO</a:t>
            </a:r>
            <a:r>
              <a:rPr lang="zh-CN" altLang="en-US" sz="2800" b="1">
                <a:solidFill>
                  <a:srgbClr val="0000FF"/>
                </a:solidFill>
                <a:latin typeface="Times New Roman" panose="02020603050405020304" pitchFamily="18" charset="0"/>
              </a:rPr>
              <a:t>算法的参数</a:t>
            </a: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7C8F3CC7-5230-2844-AAE9-BCCD9B3DC235}"/>
              </a:ext>
            </a:extLst>
          </p:cNvPr>
          <p:cNvSpPr txBox="1">
            <a:spLocks noChangeArrowheads="1"/>
          </p:cNvSpPr>
          <p:nvPr/>
        </p:nvSpPr>
        <p:spPr bwMode="auto">
          <a:xfrm>
            <a:off x="457200" y="1346200"/>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chemeClr val="folHlink"/>
                </a:solidFill>
                <a:latin typeface="宋体" panose="02010600030101010101" pitchFamily="2" charset="-122"/>
              </a:rPr>
              <a:t>包括</a:t>
            </a:r>
            <a:r>
              <a:rPr lang="zh-CN" altLang="en-US" sz="2600">
                <a:latin typeface="宋体" panose="02010600030101010101" pitchFamily="2" charset="-122"/>
              </a:rPr>
              <a:t>：</a:t>
            </a:r>
            <a:r>
              <a:rPr lang="zh-CN" altLang="zh-CN" sz="2600">
                <a:latin typeface="Times New Roman" panose="02020603050405020304" pitchFamily="18" charset="0"/>
                <a:cs typeface="Times New Roman" panose="02020603050405020304" pitchFamily="18" charset="0"/>
              </a:rPr>
              <a:t>群体规模</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，惯性权重</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zh-CN" altLang="zh-CN" sz="2600">
                <a:latin typeface="Times New Roman" panose="02020603050405020304" pitchFamily="18" charset="0"/>
                <a:cs typeface="Times New Roman" panose="02020603050405020304" pitchFamily="18" charset="0"/>
              </a:rPr>
              <a:t>，最大速度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 最大代数</a:t>
            </a:r>
            <a:r>
              <a:rPr lang="en-US" altLang="zh-CN" sz="2600">
                <a:latin typeface="Times New Roman" panose="02020603050405020304" pitchFamily="18" charset="0"/>
                <a:cs typeface="Times New Roman" panose="02020603050405020304" pitchFamily="18" charset="0"/>
              </a:rPr>
              <a:t>Gmax</a:t>
            </a:r>
            <a:r>
              <a:rPr lang="zh-CN" altLang="en-US" sz="2600">
                <a:latin typeface="Times New Roman" panose="02020603050405020304" pitchFamily="18" charset="0"/>
                <a:cs typeface="Times New Roman" panose="02020603050405020304" pitchFamily="18" charset="0"/>
              </a:rPr>
              <a:t>。</a:t>
            </a:r>
          </a:p>
        </p:txBody>
      </p:sp>
      <p:sp>
        <p:nvSpPr>
          <p:cNvPr id="6154" name="Text Box 10">
            <a:extLst>
              <a:ext uri="{FF2B5EF4-FFF2-40B4-BE49-F238E27FC236}">
                <a16:creationId xmlns:a16="http://schemas.microsoft.com/office/drawing/2014/main" id="{FA71A894-8E83-2245-A30F-A46EC7F07B00}"/>
              </a:ext>
            </a:extLst>
          </p:cNvPr>
          <p:cNvSpPr txBox="1">
            <a:spLocks noChangeArrowheads="1"/>
          </p:cNvSpPr>
          <p:nvPr/>
        </p:nvSpPr>
        <p:spPr bwMode="auto">
          <a:xfrm>
            <a:off x="468313" y="3068638"/>
            <a:ext cx="8229600" cy="1773237"/>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对速度</a:t>
            </a:r>
            <a:r>
              <a:rPr lang="en-US" altLang="zh-CN" sz="2600" i="1">
                <a:latin typeface="Times New Roman" panose="02020603050405020304" pitchFamily="18" charset="0"/>
                <a:cs typeface="Times New Roman" panose="02020603050405020304" pitchFamily="18" charset="0"/>
              </a:rPr>
              <a:t>v</a:t>
            </a:r>
            <a:r>
              <a:rPr lang="en-US" altLang="zh-CN" sz="2600" i="1" baseline="-25000">
                <a:latin typeface="Times New Roman" panose="02020603050405020304" pitchFamily="18" charset="0"/>
                <a:cs typeface="Times New Roman" panose="02020603050405020304" pitchFamily="18" charset="0"/>
              </a:rPr>
              <a:t>i</a:t>
            </a:r>
            <a:r>
              <a:rPr lang="zh-CN" altLang="zh-CN" sz="2600">
                <a:latin typeface="Times New Roman" panose="02020603050405020304" pitchFamily="18" charset="0"/>
                <a:cs typeface="Times New Roman" panose="02020603050405020304" pitchFamily="18" charset="0"/>
              </a:rPr>
              <a:t>，算法中有最大速度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作为限制，如果当前粒子的某维速度大于最大速度</a:t>
            </a:r>
            <a:r>
              <a:rPr lang="en-US" altLang="zh-CN" sz="2600">
                <a:latin typeface="Times New Roman" panose="02020603050405020304" pitchFamily="18" charset="0"/>
                <a:cs typeface="Times New Roman" panose="02020603050405020304" pitchFamily="18" charset="0"/>
              </a:rPr>
              <a:t>Vmax</a:t>
            </a:r>
            <a:r>
              <a:rPr lang="zh-CN" altLang="en-US"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则该维的速度就被限制为最大速度</a:t>
            </a:r>
            <a:r>
              <a:rPr lang="en-US" altLang="zh-CN" sz="2600">
                <a:latin typeface="Times New Roman" panose="02020603050405020304" pitchFamily="18" charset="0"/>
                <a:cs typeface="Times New Roman" panose="02020603050405020304" pitchFamily="18" charset="0"/>
              </a:rPr>
              <a:t>Vmax</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96263" name="Text Box 11">
            <a:extLst>
              <a:ext uri="{FF2B5EF4-FFF2-40B4-BE49-F238E27FC236}">
                <a16:creationId xmlns:a16="http://schemas.microsoft.com/office/drawing/2014/main" id="{83AA3AF0-65EC-DD49-B382-D055037ECD77}"/>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6158" name="Text Box 14">
            <a:extLst>
              <a:ext uri="{FF2B5EF4-FFF2-40B4-BE49-F238E27FC236}">
                <a16:creationId xmlns:a16="http://schemas.microsoft.com/office/drawing/2014/main" id="{050134E3-058E-8847-86E7-93AB31EBC017}"/>
              </a:ext>
            </a:extLst>
          </p:cNvPr>
          <p:cNvSpPr txBox="1">
            <a:spLocks noChangeArrowheads="1"/>
          </p:cNvSpPr>
          <p:nvPr/>
        </p:nvSpPr>
        <p:spPr bwMode="auto">
          <a:xfrm>
            <a:off x="457200" y="2492375"/>
            <a:ext cx="4114800"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1</a:t>
            </a:r>
            <a:r>
              <a:rPr lang="zh-CN" altLang="en-US" sz="2800" b="1">
                <a:solidFill>
                  <a:srgbClr val="0000FF"/>
                </a:solidFill>
                <a:latin typeface="Times New Roman" panose="02020603050405020304" pitchFamily="18" charset="0"/>
              </a:rPr>
              <a:t>）</a:t>
            </a:r>
            <a:r>
              <a:rPr lang="zh-CN" altLang="zh-CN" sz="2800" b="1">
                <a:solidFill>
                  <a:srgbClr val="0000FF"/>
                </a:solidFill>
                <a:latin typeface="Times New Roman" panose="02020603050405020304" pitchFamily="18" charset="0"/>
              </a:rPr>
              <a:t>最大速度</a:t>
            </a:r>
            <a:r>
              <a:rPr lang="en-US" altLang="zh-CN" sz="2800" b="1">
                <a:solidFill>
                  <a:srgbClr val="0000FF"/>
                </a:solidFill>
                <a:latin typeface="Times New Roman" panose="02020603050405020304" pitchFamily="18" charset="0"/>
              </a:rPr>
              <a:t>Vmax</a:t>
            </a:r>
            <a:endParaRPr lang="zh-CN" altLang="en-US" sz="2400">
              <a:solidFill>
                <a:srgbClr val="0000FF"/>
              </a:solidFill>
              <a:latin typeface="Times New Roman" panose="02020603050405020304" pitchFamily="18" charset="0"/>
            </a:endParaRPr>
          </a:p>
        </p:txBody>
      </p:sp>
      <p:sp>
        <p:nvSpPr>
          <p:cNvPr id="9" name="Text Box 14">
            <a:extLst>
              <a:ext uri="{FF2B5EF4-FFF2-40B4-BE49-F238E27FC236}">
                <a16:creationId xmlns:a16="http://schemas.microsoft.com/office/drawing/2014/main" id="{B0533166-1626-C940-A602-2D81C4B42D02}"/>
              </a:ext>
            </a:extLst>
          </p:cNvPr>
          <p:cNvSpPr txBox="1">
            <a:spLocks noChangeArrowheads="1"/>
          </p:cNvSpPr>
          <p:nvPr/>
        </p:nvSpPr>
        <p:spPr bwMode="auto">
          <a:xfrm>
            <a:off x="395288" y="4868863"/>
            <a:ext cx="41148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rPr>
              <a:t>（</a:t>
            </a:r>
            <a:r>
              <a:rPr lang="en-US" altLang="zh-CN" sz="2800" b="1">
                <a:solidFill>
                  <a:srgbClr val="0000FF"/>
                </a:solidFill>
                <a:latin typeface="Times New Roman" panose="02020603050405020304" pitchFamily="18" charset="0"/>
              </a:rPr>
              <a:t>2</a:t>
            </a:r>
            <a:r>
              <a:rPr lang="zh-CN" altLang="en-US" sz="2800" b="1">
                <a:solidFill>
                  <a:srgbClr val="0000FF"/>
                </a:solidFill>
                <a:latin typeface="Times New Roman" panose="02020603050405020304" pitchFamily="18" charset="0"/>
              </a:rPr>
              <a:t>）权重因子</a:t>
            </a:r>
            <a:endParaRPr lang="zh-CN" altLang="en-US" sz="2400">
              <a:solidFill>
                <a:srgbClr val="0000FF"/>
              </a:solidFill>
              <a:latin typeface="Times New Roman" panose="02020603050405020304" pitchFamily="18" charset="0"/>
            </a:endParaRPr>
          </a:p>
        </p:txBody>
      </p:sp>
      <p:sp>
        <p:nvSpPr>
          <p:cNvPr id="10" name="Text Box 10">
            <a:extLst>
              <a:ext uri="{FF2B5EF4-FFF2-40B4-BE49-F238E27FC236}">
                <a16:creationId xmlns:a16="http://schemas.microsoft.com/office/drawing/2014/main" id="{CE4D83E8-D6BC-804D-8200-ACAF22766E48}"/>
              </a:ext>
            </a:extLst>
          </p:cNvPr>
          <p:cNvSpPr txBox="1">
            <a:spLocks noChangeArrowheads="1"/>
          </p:cNvSpPr>
          <p:nvPr/>
        </p:nvSpPr>
        <p:spPr bwMode="auto">
          <a:xfrm>
            <a:off x="468313" y="5440363"/>
            <a:ext cx="8229600" cy="652462"/>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en-US" altLang="zh-CN" sz="2600">
                <a:latin typeface="Times New Roman" panose="02020603050405020304" pitchFamily="18" charset="0"/>
                <a:cs typeface="Times New Roman" panose="02020603050405020304" pitchFamily="18" charset="0"/>
              </a:rPr>
              <a:t>3</a:t>
            </a:r>
            <a:r>
              <a:rPr lang="zh-CN" altLang="zh-CN" sz="2600">
                <a:latin typeface="Times New Roman" panose="02020603050405020304" pitchFamily="18" charset="0"/>
                <a:cs typeface="Times New Roman" panose="02020603050405020304" pitchFamily="18" charset="0"/>
              </a:rPr>
              <a:t>个权重因子：惯性权重</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，加速度</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zh-CN" altLang="zh-CN"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en-US" altLang="zh-CN" sz="2600">
                <a:latin typeface="Times New Roman" panose="02020603050405020304" pitchFamily="18" charset="0"/>
                <a:cs typeface="Times New Roman" panose="02020603050405020304" pitchFamily="18" charset="0"/>
                <a:sym typeface="Symbol" pitchFamily="2" charset="2"/>
              </a:rPr>
              <a:t> </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6158"/>
                                        </p:tgtEl>
                                        <p:attrNameLst>
                                          <p:attrName>style.visibility</p:attrName>
                                        </p:attrNameLst>
                                      </p:cBhvr>
                                      <p:to>
                                        <p:strVal val="visible"/>
                                      </p:to>
                                    </p:set>
                                    <p:anim calcmode="lin" valueType="num">
                                      <p:cBhvr additive="base">
                                        <p:cTn id="12" dur="500" fill="hold"/>
                                        <p:tgtEl>
                                          <p:spTgt spid="6158"/>
                                        </p:tgtEl>
                                        <p:attrNameLst>
                                          <p:attrName>ppt_x</p:attrName>
                                        </p:attrNameLst>
                                      </p:cBhvr>
                                      <p:tavLst>
                                        <p:tav tm="0">
                                          <p:val>
                                            <p:strVal val="0-#ppt_w/2"/>
                                          </p:val>
                                        </p:tav>
                                        <p:tav tm="100000">
                                          <p:val>
                                            <p:strVal val="#ppt_x"/>
                                          </p:val>
                                        </p:tav>
                                      </p:tavLst>
                                    </p:anim>
                                    <p:anim calcmode="lin" valueType="num">
                                      <p:cBhvr additive="base">
                                        <p:cTn id="13" dur="500" fill="hold"/>
                                        <p:tgtEl>
                                          <p:spTgt spid="6158"/>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6154"/>
                                        </p:tgtEl>
                                        <p:attrNameLst>
                                          <p:attrName>style.visibility</p:attrName>
                                        </p:attrNameLst>
                                      </p:cBhvr>
                                      <p:to>
                                        <p:strVal val="visible"/>
                                      </p:to>
                                    </p:set>
                                    <p:animEffect transition="in" filter="dissolve">
                                      <p:cBhvr>
                                        <p:cTn id="17" dur="500"/>
                                        <p:tgtEl>
                                          <p:spTgt spid="61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0-#ppt_w/2"/>
                                          </p:val>
                                        </p:tav>
                                        <p:tav tm="100000">
                                          <p:val>
                                            <p:strVal val="#ppt_x"/>
                                          </p:val>
                                        </p:tav>
                                      </p:tavLst>
                                    </p:anim>
                                    <p:anim calcmode="lin" valueType="num">
                                      <p:cBhvr additive="base">
                                        <p:cTn id="23" dur="500" fill="hold"/>
                                        <p:tgtEl>
                                          <p:spTgt spid="9"/>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500"/>
                            </p:stCondLst>
                            <p:childTnLst>
                              <p:par>
                                <p:cTn id="25" presetID="9" presetClass="entr" presetSubtype="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6154" grpId="0" animBg="1" autoUpdateAnimBg="0"/>
      <p:bldP spid="6158" grpId="0" autoUpdateAnimBg="0"/>
      <p:bldP spid="9" grpId="0" autoUpdateAnimBg="0"/>
      <p:bldP spid="10" grpId="0" animBg="1"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3">
            <a:extLst>
              <a:ext uri="{FF2B5EF4-FFF2-40B4-BE49-F238E27FC236}">
                <a16:creationId xmlns:a16="http://schemas.microsoft.com/office/drawing/2014/main" id="{4F5AC418-3619-4348-A2DA-2EF5B7187F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7AE285F6-4BFB-244E-A8F6-DEB66E7A8AFB}" type="slidenum">
              <a:rPr lang="ja-JP" altLang="en-US" sz="1800">
                <a:solidFill>
                  <a:srgbClr val="A50021"/>
                </a:solidFill>
                <a:ea typeface="MS PGothic" panose="020B0600070205080204" pitchFamily="34" charset="-128"/>
              </a:rPr>
              <a:pPr algn="r">
                <a:lnSpc>
                  <a:spcPct val="100000"/>
                </a:lnSpc>
                <a:spcBef>
                  <a:spcPct val="0"/>
                </a:spcBef>
                <a:buClrTx/>
                <a:buFontTx/>
                <a:buNone/>
              </a:pPr>
              <a:t>88</a:t>
            </a:fld>
            <a:endParaRPr lang="en-US" altLang="ja-JP" sz="1800">
              <a:solidFill>
                <a:srgbClr val="A50021"/>
              </a:solidFill>
              <a:ea typeface="MS PGothic" panose="020B0600070205080204" pitchFamily="34" charset="-128"/>
            </a:endParaRPr>
          </a:p>
        </p:txBody>
      </p:sp>
      <p:sp>
        <p:nvSpPr>
          <p:cNvPr id="97283" name="Rectangle 2">
            <a:extLst>
              <a:ext uri="{FF2B5EF4-FFF2-40B4-BE49-F238E27FC236}">
                <a16:creationId xmlns:a16="http://schemas.microsoft.com/office/drawing/2014/main" id="{CF6E21A5-5247-174B-8B23-3171DBDDBD6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7284" name="Rectangle 3">
            <a:extLst>
              <a:ext uri="{FF2B5EF4-FFF2-40B4-BE49-F238E27FC236}">
                <a16:creationId xmlns:a16="http://schemas.microsoft.com/office/drawing/2014/main" id="{DF736AF4-81EF-8B47-AA60-7469B285CC22}"/>
              </a:ext>
            </a:extLst>
          </p:cNvPr>
          <p:cNvSpPr>
            <a:spLocks noGrp="1" noChangeArrowheads="1"/>
          </p:cNvSpPr>
          <p:nvPr>
            <p:ph idx="1"/>
          </p:nvPr>
        </p:nvSpPr>
        <p:spPr>
          <a:xfrm>
            <a:off x="357188" y="857250"/>
            <a:ext cx="8153400" cy="595313"/>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2. </a:t>
            </a:r>
            <a:r>
              <a:rPr lang="zh-CN" altLang="zh-CN" sz="2800" b="1">
                <a:solidFill>
                  <a:srgbClr val="0000FF"/>
                </a:solidFill>
                <a:latin typeface="Times New Roman" panose="02020603050405020304" pitchFamily="18" charset="0"/>
              </a:rPr>
              <a:t>位置更新方程中各部分的影响</a:t>
            </a:r>
            <a:endParaRPr lang="zh-CN" altLang="en-US" sz="2800" b="1">
              <a:solidFill>
                <a:srgbClr val="0000FF"/>
              </a:solidFill>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8" name="Text Box 14">
            <a:extLst>
              <a:ext uri="{FF2B5EF4-FFF2-40B4-BE49-F238E27FC236}">
                <a16:creationId xmlns:a16="http://schemas.microsoft.com/office/drawing/2014/main" id="{E727068D-726A-6240-B95F-8C1ABDDBA961}"/>
              </a:ext>
            </a:extLst>
          </p:cNvPr>
          <p:cNvSpPr txBox="1">
            <a:spLocks noChangeArrowheads="1"/>
          </p:cNvSpPr>
          <p:nvPr/>
        </p:nvSpPr>
        <p:spPr bwMode="auto">
          <a:xfrm>
            <a:off x="357188" y="3000375"/>
            <a:ext cx="5616575" cy="56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）只有第</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部分，即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1</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2</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a:solidFill>
                <a:srgbClr val="0000FF"/>
              </a:solidFill>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43677DEC-3E5A-194D-A77D-89EDD835C983}"/>
              </a:ext>
            </a:extLst>
          </p:cNvPr>
          <p:cNvSpPr txBox="1">
            <a:spLocks noChangeArrowheads="1"/>
          </p:cNvSpPr>
          <p:nvPr/>
        </p:nvSpPr>
        <p:spPr bwMode="auto">
          <a:xfrm>
            <a:off x="428625" y="3929063"/>
            <a:ext cx="8229600" cy="134620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粒子将一直以当前的速度飞行，直到达边界。</a:t>
            </a:r>
            <a:endParaRPr lang="en-US" altLang="zh-CN" sz="2600">
              <a:latin typeface="Times New Roman" panose="02020603050405020304" pitchFamily="18" charset="0"/>
              <a:cs typeface="Times New Roman" panose="02020603050405020304" pitchFamily="18" charset="0"/>
            </a:endParaRPr>
          </a:p>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由于它只能搜索有限的区域，所以很难找到好解。</a:t>
            </a:r>
            <a:endParaRPr lang="zh-CN" altLang="en-US" sz="2600">
              <a:latin typeface="Times New Roman" panose="02020603050405020304" pitchFamily="18" charset="0"/>
              <a:cs typeface="Times New Roman" panose="02020603050405020304" pitchFamily="18" charset="0"/>
            </a:endParaRPr>
          </a:p>
        </p:txBody>
      </p:sp>
      <p:graphicFrame>
        <p:nvGraphicFramePr>
          <p:cNvPr id="97287" name="对象 7">
            <a:extLst>
              <a:ext uri="{FF2B5EF4-FFF2-40B4-BE49-F238E27FC236}">
                <a16:creationId xmlns:a16="http://schemas.microsoft.com/office/drawing/2014/main" id="{F4FA5CC6-2F39-BA47-A88C-AC88684B3D16}"/>
              </a:ext>
            </a:extLst>
          </p:cNvPr>
          <p:cNvGraphicFramePr>
            <a:graphicFrameLocks noChangeAspect="1"/>
          </p:cNvGraphicFramePr>
          <p:nvPr/>
        </p:nvGraphicFramePr>
        <p:xfrm>
          <a:off x="276225" y="1857375"/>
          <a:ext cx="8867775" cy="479425"/>
        </p:xfrm>
        <a:graphic>
          <a:graphicData uri="http://schemas.openxmlformats.org/presentationml/2006/ole">
            <mc:AlternateContent xmlns:mc="http://schemas.openxmlformats.org/markup-compatibility/2006">
              <mc:Choice xmlns:v="urn:schemas-microsoft-com:vml" Requires="v">
                <p:oleObj spid="_x0000_s97299"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1857375"/>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9"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3">
            <a:extLst>
              <a:ext uri="{FF2B5EF4-FFF2-40B4-BE49-F238E27FC236}">
                <a16:creationId xmlns:a16="http://schemas.microsoft.com/office/drawing/2014/main" id="{E3098953-661A-1142-B115-49813155E8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5DE14F29-53AB-6A43-9CA3-F2E4C054DC23}" type="slidenum">
              <a:rPr lang="ja-JP" altLang="en-US" sz="1800">
                <a:solidFill>
                  <a:srgbClr val="A50021"/>
                </a:solidFill>
                <a:ea typeface="MS PGothic" panose="020B0600070205080204" pitchFamily="34" charset="-128"/>
              </a:rPr>
              <a:pPr algn="r">
                <a:lnSpc>
                  <a:spcPct val="100000"/>
                </a:lnSpc>
                <a:spcBef>
                  <a:spcPct val="0"/>
                </a:spcBef>
                <a:buClrTx/>
                <a:buFontTx/>
                <a:buNone/>
              </a:pPr>
              <a:t>89</a:t>
            </a:fld>
            <a:endParaRPr lang="en-US" altLang="ja-JP" sz="1800">
              <a:solidFill>
                <a:srgbClr val="A50021"/>
              </a:solidFill>
              <a:ea typeface="MS PGothic" panose="020B0600070205080204" pitchFamily="34" charset="-128"/>
            </a:endParaRPr>
          </a:p>
        </p:txBody>
      </p:sp>
      <p:sp>
        <p:nvSpPr>
          <p:cNvPr id="98307" name="Rectangle 2">
            <a:extLst>
              <a:ext uri="{FF2B5EF4-FFF2-40B4-BE49-F238E27FC236}">
                <a16:creationId xmlns:a16="http://schemas.microsoft.com/office/drawing/2014/main" id="{CEC2C598-2C26-954F-B3E3-18E6E5FA86FC}"/>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98308" name="Rectangle 3">
            <a:extLst>
              <a:ext uri="{FF2B5EF4-FFF2-40B4-BE49-F238E27FC236}">
                <a16:creationId xmlns:a16="http://schemas.microsoft.com/office/drawing/2014/main" id="{F8BA7426-DECE-4644-9BB5-A4F95214A1D5}"/>
              </a:ext>
            </a:extLst>
          </p:cNvPr>
          <p:cNvSpPr>
            <a:spLocks noGrp="1" noChangeArrowheads="1"/>
          </p:cNvSpPr>
          <p:nvPr>
            <p:ph idx="1"/>
          </p:nvPr>
        </p:nvSpPr>
        <p:spPr>
          <a:xfrm>
            <a:off x="450850" y="1071563"/>
            <a:ext cx="8153400" cy="1824037"/>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2. </a:t>
            </a:r>
            <a:r>
              <a:rPr lang="zh-CN" altLang="zh-CN" sz="2800" b="1">
                <a:solidFill>
                  <a:srgbClr val="0000FF"/>
                </a:solidFill>
                <a:latin typeface="Times New Roman" panose="02020603050405020304" pitchFamily="18" charset="0"/>
              </a:rPr>
              <a:t>位置更新方程中各部分的影响</a:t>
            </a:r>
            <a:endParaRPr lang="zh-CN" altLang="en-US" sz="2800" b="1">
              <a:solidFill>
                <a:srgbClr val="0000FF"/>
              </a:solidFill>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98309" name="Text Box 11">
            <a:extLst>
              <a:ext uri="{FF2B5EF4-FFF2-40B4-BE49-F238E27FC236}">
                <a16:creationId xmlns:a16="http://schemas.microsoft.com/office/drawing/2014/main" id="{C230D8B4-F332-C843-B478-823487838D44}"/>
              </a:ext>
            </a:extLst>
          </p:cNvPr>
          <p:cNvSpPr txBox="1">
            <a:spLocks noChangeArrowheads="1"/>
          </p:cNvSpPr>
          <p:nvPr/>
        </p:nvSpPr>
        <p:spPr bwMode="auto">
          <a:xfrm>
            <a:off x="1066800" y="4122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9" name="Text Box 14">
            <a:extLst>
              <a:ext uri="{FF2B5EF4-FFF2-40B4-BE49-F238E27FC236}">
                <a16:creationId xmlns:a16="http://schemas.microsoft.com/office/drawing/2014/main" id="{B74501F9-0185-5F4F-B5F8-6076D7C93C02}"/>
              </a:ext>
            </a:extLst>
          </p:cNvPr>
          <p:cNvSpPr txBox="1">
            <a:spLocks noChangeArrowheads="1"/>
          </p:cNvSpPr>
          <p:nvPr/>
        </p:nvSpPr>
        <p:spPr bwMode="auto">
          <a:xfrm>
            <a:off x="428625" y="3214688"/>
            <a:ext cx="52562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2</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1</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zh-CN" altLang="en-US" sz="2800" i="1">
                <a:solidFill>
                  <a:srgbClr val="0000FF"/>
                </a:solidFill>
                <a:latin typeface="Times New Roman" panose="02020603050405020304" pitchFamily="18" charset="0"/>
                <a:cs typeface="Times New Roman" panose="02020603050405020304" pitchFamily="18" charset="0"/>
                <a:sym typeface="Symbol" pitchFamily="2" charset="2"/>
              </a:rPr>
              <a:t> </a:t>
            </a:r>
            <a:r>
              <a:rPr lang="en-US" altLang="zh-CN" sz="2800" b="1">
                <a:solidFill>
                  <a:srgbClr val="0000FF"/>
                </a:solidFill>
                <a:latin typeface="Times New Roman" panose="02020603050405020304" pitchFamily="18" charset="0"/>
                <a:cs typeface="Times New Roman" panose="02020603050405020304" pitchFamily="18" charset="0"/>
              </a:rPr>
              <a:t>=0</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10" name="Text Box 10">
            <a:extLst>
              <a:ext uri="{FF2B5EF4-FFF2-40B4-BE49-F238E27FC236}">
                <a16:creationId xmlns:a16="http://schemas.microsoft.com/office/drawing/2014/main" id="{50152067-3A66-604C-8733-1CD35A6370C9}"/>
              </a:ext>
            </a:extLst>
          </p:cNvPr>
          <p:cNvSpPr txBox="1">
            <a:spLocks noChangeArrowheads="1"/>
          </p:cNvSpPr>
          <p:nvPr/>
        </p:nvSpPr>
        <p:spPr bwMode="auto">
          <a:xfrm>
            <a:off x="468313" y="4016375"/>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速度只取决于粒子当前位置和其历史最好位置</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i</a:t>
            </a:r>
            <a:r>
              <a:rPr lang="en-US" altLang="zh-CN" sz="2600">
                <a:latin typeface="Times New Roman" panose="02020603050405020304" pitchFamily="18" charset="0"/>
                <a:cs typeface="Times New Roman" panose="02020603050405020304" pitchFamily="18" charset="0"/>
              </a:rPr>
              <a:t> </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 </a:t>
            </a:r>
            <a:r>
              <a:rPr lang="en-US" altLang="zh-CN" sz="2600" i="1">
                <a:latin typeface="Times New Roman" panose="02020603050405020304" pitchFamily="18" charset="0"/>
                <a:cs typeface="Times New Roman" panose="02020603050405020304" pitchFamily="18" charset="0"/>
              </a:rPr>
              <a:t>P</a:t>
            </a:r>
            <a:r>
              <a:rPr lang="en-US" altLang="zh-CN" sz="2600" i="1" baseline="-25000">
                <a:latin typeface="Times New Roman" panose="02020603050405020304" pitchFamily="18" charset="0"/>
                <a:cs typeface="Times New Roman" panose="02020603050405020304" pitchFamily="18" charset="0"/>
              </a:rPr>
              <a:t>g</a:t>
            </a:r>
            <a:r>
              <a:rPr lang="zh-CN" altLang="zh-CN" sz="2600">
                <a:latin typeface="Times New Roman" panose="02020603050405020304" pitchFamily="18" charset="0"/>
                <a:cs typeface="Times New Roman" panose="02020603050405020304" pitchFamily="18" charset="0"/>
              </a:rPr>
              <a:t>，速度本身没有记忆性。</a:t>
            </a:r>
            <a:endParaRPr lang="zh-CN" altLang="en-US" sz="2600">
              <a:latin typeface="Times New Roman" panose="02020603050405020304" pitchFamily="18" charset="0"/>
              <a:cs typeface="Times New Roman" panose="02020603050405020304" pitchFamily="18" charset="0"/>
            </a:endParaRPr>
          </a:p>
        </p:txBody>
      </p:sp>
      <p:graphicFrame>
        <p:nvGraphicFramePr>
          <p:cNvPr id="98312" name="对象 7">
            <a:extLst>
              <a:ext uri="{FF2B5EF4-FFF2-40B4-BE49-F238E27FC236}">
                <a16:creationId xmlns:a16="http://schemas.microsoft.com/office/drawing/2014/main" id="{AE68E56A-AC23-D045-B7CC-5D229D308090}"/>
              </a:ext>
            </a:extLst>
          </p:cNvPr>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spid="_x0000_s98324"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0002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a:extLst>
              <a:ext uri="{FF2B5EF4-FFF2-40B4-BE49-F238E27FC236}">
                <a16:creationId xmlns:a16="http://schemas.microsoft.com/office/drawing/2014/main" id="{766752FE-8E91-1D4D-B737-E994F25FAB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A9AA945-5B73-6646-AC2F-B7A64C32DAF5}" type="slidenum">
              <a:rPr lang="ja-JP" altLang="en-US" sz="1800">
                <a:solidFill>
                  <a:srgbClr val="A50021"/>
                </a:solidFill>
                <a:ea typeface="MS PGothic" panose="020B0600070205080204" pitchFamily="34" charset="-128"/>
              </a:rPr>
              <a:pPr algn="r">
                <a:lnSpc>
                  <a:spcPct val="100000"/>
                </a:lnSpc>
                <a:spcBef>
                  <a:spcPct val="0"/>
                </a:spcBef>
                <a:buClrTx/>
                <a:buFontTx/>
                <a:buNone/>
              </a:pPr>
              <a:t>9</a:t>
            </a:fld>
            <a:endParaRPr lang="en-US" altLang="ja-JP" sz="1800">
              <a:solidFill>
                <a:srgbClr val="A50021"/>
              </a:solidFill>
              <a:ea typeface="MS PGothic" panose="020B0600070205080204" pitchFamily="34" charset="-128"/>
            </a:endParaRPr>
          </a:p>
        </p:txBody>
      </p:sp>
      <p:sp>
        <p:nvSpPr>
          <p:cNvPr id="14339" name="Rectangle 2">
            <a:extLst>
              <a:ext uri="{FF2B5EF4-FFF2-40B4-BE49-F238E27FC236}">
                <a16:creationId xmlns:a16="http://schemas.microsoft.com/office/drawing/2014/main" id="{EFD4354D-9DD1-6B4C-8E24-D75A8A4EB518}"/>
              </a:ext>
            </a:extLst>
          </p:cNvPr>
          <p:cNvSpPr>
            <a:spLocks noGrp="1" noChangeArrowheads="1"/>
          </p:cNvSpPr>
          <p:nvPr>
            <p:ph type="title"/>
          </p:nvPr>
        </p:nvSpPr>
        <p:spPr>
          <a:xfrm>
            <a:off x="0" y="0"/>
            <a:ext cx="9144000" cy="762000"/>
          </a:xfrm>
        </p:spPr>
        <p:txBody>
          <a:bodyPr/>
          <a:lstStyle/>
          <a:p>
            <a:pPr eaLnBrk="1" hangingPunct="1"/>
            <a:r>
              <a:rPr lang="en-US" altLang="zh-CN" sz="3600" b="0">
                <a:latin typeface="Times New Roman" panose="02020603050405020304" pitchFamily="18" charset="0"/>
                <a:ea typeface="黑体" panose="02010609060101010101" pitchFamily="49" charset="-122"/>
              </a:rPr>
              <a:t> 6.1.3  </a:t>
            </a:r>
            <a:r>
              <a:rPr lang="zh-CN" altLang="en-US" sz="3600" b="0">
                <a:latin typeface="Times New Roman" panose="02020603050405020304" pitchFamily="18" charset="0"/>
                <a:ea typeface="黑体" panose="02010609060101010101" pitchFamily="49" charset="-122"/>
              </a:rPr>
              <a:t>进化算法的设计原则</a:t>
            </a:r>
          </a:p>
        </p:txBody>
      </p:sp>
      <p:sp>
        <p:nvSpPr>
          <p:cNvPr id="6" name="Rectangle 6">
            <a:extLst>
              <a:ext uri="{FF2B5EF4-FFF2-40B4-BE49-F238E27FC236}">
                <a16:creationId xmlns:a16="http://schemas.microsoft.com/office/drawing/2014/main" id="{ED0EE6C6-338A-2047-A793-2A590D5CA330}"/>
              </a:ext>
            </a:extLst>
          </p:cNvPr>
          <p:cNvSpPr>
            <a:spLocks noChangeArrowheads="1"/>
          </p:cNvSpPr>
          <p:nvPr/>
        </p:nvSpPr>
        <p:spPr bwMode="auto">
          <a:xfrm>
            <a:off x="285750" y="857250"/>
            <a:ext cx="85725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1</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适用性原则</a:t>
            </a:r>
            <a:r>
              <a:rPr lang="zh-CN" altLang="en-US" sz="2800">
                <a:latin typeface="Times New Roman" panose="02020603050405020304" pitchFamily="18" charset="0"/>
              </a:rPr>
              <a:t>：一个算法的适用性是指该算法所能适用的问题种类，它取决于算法所需的限制与假定。</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2</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可靠性原则</a:t>
            </a:r>
            <a:r>
              <a:rPr lang="zh-CN" altLang="en-US" sz="2800">
                <a:latin typeface="Times New Roman" panose="02020603050405020304" pitchFamily="18" charset="0"/>
              </a:rPr>
              <a:t>：算法的可靠性是指算法对于所设计的问题，以适当的精度求解其中大多数问题的能力。</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3</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收敛性原则</a:t>
            </a:r>
            <a:r>
              <a:rPr lang="zh-CN" altLang="en-US" sz="2800">
                <a:latin typeface="Times New Roman" panose="02020603050405020304" pitchFamily="18" charset="0"/>
              </a:rPr>
              <a:t>： 指算法能否收敛到全局最优。在收敛的前提下，希望算法具有较快的收敛速度。</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4</a:t>
            </a:r>
            <a:r>
              <a:rPr lang="zh-CN" altLang="en-US" sz="2800">
                <a:latin typeface="Times New Roman" panose="02020603050405020304" pitchFamily="18" charset="0"/>
              </a:rPr>
              <a:t>）稳定性原则： 指算法对其控制参数及问题的数据的敏感度。</a:t>
            </a:r>
            <a:endParaRPr lang="en-US" altLang="zh-CN" sz="2800">
              <a:latin typeface="Times New Roman" panose="02020603050405020304" pitchFamily="18" charset="0"/>
            </a:endParaRPr>
          </a:p>
          <a:p>
            <a:pPr eaLnBrk="1" hangingPunct="1">
              <a:lnSpc>
                <a:spcPct val="100000"/>
              </a:lnSpc>
              <a:spcBef>
                <a:spcPct val="50000"/>
              </a:spcBef>
              <a:buFont typeface="Wingdings" pitchFamily="2" charset="2"/>
              <a:buBlip>
                <a:blip r:embed="rId2"/>
              </a:buBlip>
            </a:pPr>
            <a:r>
              <a:rPr lang="zh-CN" altLang="en-US" sz="2800">
                <a:latin typeface="Times New Roman" panose="02020603050405020304" pitchFamily="18" charset="0"/>
              </a:rPr>
              <a:t>（</a:t>
            </a:r>
            <a:r>
              <a:rPr lang="en-US" altLang="en-US" sz="2800">
                <a:latin typeface="Times New Roman" panose="02020603050405020304" pitchFamily="18" charset="0"/>
              </a:rPr>
              <a:t>5</a:t>
            </a:r>
            <a:r>
              <a:rPr lang="zh-CN" altLang="en-US" sz="2800">
                <a:latin typeface="Times New Roman" panose="02020603050405020304" pitchFamily="18" charset="0"/>
              </a:rPr>
              <a:t>）</a:t>
            </a:r>
            <a:r>
              <a:rPr lang="zh-CN" altLang="en-US" sz="2800">
                <a:solidFill>
                  <a:srgbClr val="0000FF"/>
                </a:solidFill>
                <a:latin typeface="Times New Roman" panose="02020603050405020304" pitchFamily="18" charset="0"/>
              </a:rPr>
              <a:t>生物类比原则</a:t>
            </a:r>
            <a:r>
              <a:rPr lang="zh-CN" altLang="en-US" sz="2800">
                <a:latin typeface="Times New Roman" panose="02020603050405020304" pitchFamily="18" charset="0"/>
              </a:rPr>
              <a:t>：生物界有效方法及操作可以通过类比的方法引入到算法中，有时会带来较好的结果。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a:extLst>
              <a:ext uri="{FF2B5EF4-FFF2-40B4-BE49-F238E27FC236}">
                <a16:creationId xmlns:a16="http://schemas.microsoft.com/office/drawing/2014/main" id="{A7A7AEE5-C92D-C240-BBA9-B93C016C9E54}"/>
              </a:ext>
            </a:extLst>
          </p:cNvPr>
          <p:cNvSpPr>
            <a:spLocks noGrp="1"/>
          </p:cNvSpPr>
          <p:nvPr>
            <p:ph type="sldNum" sz="quarter" idx="10"/>
          </p:nvPr>
        </p:nvSpPr>
        <p:spPr>
          <a:xfrm>
            <a:off x="6934200" y="5956300"/>
            <a:ext cx="1981200" cy="3603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6E75AE5-CBE9-7240-8EC6-40C91AEF138D}" type="slidenum">
              <a:rPr lang="ja-JP" altLang="en-US" sz="1800">
                <a:solidFill>
                  <a:srgbClr val="A50021"/>
                </a:solidFill>
                <a:ea typeface="MS PGothic" panose="020B0600070205080204" pitchFamily="34" charset="-128"/>
              </a:rPr>
              <a:pPr algn="r">
                <a:lnSpc>
                  <a:spcPct val="100000"/>
                </a:lnSpc>
                <a:spcBef>
                  <a:spcPct val="0"/>
                </a:spcBef>
                <a:buClrTx/>
                <a:buFontTx/>
                <a:buNone/>
              </a:pPr>
              <a:t>90</a:t>
            </a:fld>
            <a:endParaRPr lang="en-US" altLang="ja-JP" sz="1800">
              <a:solidFill>
                <a:srgbClr val="A50021"/>
              </a:solidFill>
              <a:ea typeface="MS PGothic" panose="020B0600070205080204" pitchFamily="34" charset="-128"/>
            </a:endParaRPr>
          </a:p>
        </p:txBody>
      </p:sp>
      <p:sp>
        <p:nvSpPr>
          <p:cNvPr id="99331" name="Rectangle 2">
            <a:extLst>
              <a:ext uri="{FF2B5EF4-FFF2-40B4-BE49-F238E27FC236}">
                <a16:creationId xmlns:a16="http://schemas.microsoft.com/office/drawing/2014/main" id="{42431F23-7817-3C43-9ACC-19814E7E442E}"/>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6158" name="Text Box 14">
            <a:extLst>
              <a:ext uri="{FF2B5EF4-FFF2-40B4-BE49-F238E27FC236}">
                <a16:creationId xmlns:a16="http://schemas.microsoft.com/office/drawing/2014/main" id="{C87195AD-767E-C647-947E-6A298F6B62AD}"/>
              </a:ext>
            </a:extLst>
          </p:cNvPr>
          <p:cNvSpPr txBox="1">
            <a:spLocks noChangeArrowheads="1"/>
          </p:cNvSpPr>
          <p:nvPr/>
        </p:nvSpPr>
        <p:spPr bwMode="auto">
          <a:xfrm>
            <a:off x="428625" y="2500313"/>
            <a:ext cx="5616575"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3</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2</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1</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89E1C40C-190C-D14C-A260-43AAB77B41BD}"/>
              </a:ext>
            </a:extLst>
          </p:cNvPr>
          <p:cNvSpPr txBox="1">
            <a:spLocks noChangeArrowheads="1"/>
          </p:cNvSpPr>
          <p:nvPr/>
        </p:nvSpPr>
        <p:spPr bwMode="auto">
          <a:xfrm>
            <a:off x="500063" y="3429000"/>
            <a:ext cx="8229600" cy="587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粒子没有认知能力，也就是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只有社会模型</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
        <p:nvSpPr>
          <p:cNvPr id="12" name="Text Box 10">
            <a:extLst>
              <a:ext uri="{FF2B5EF4-FFF2-40B4-BE49-F238E27FC236}">
                <a16:creationId xmlns:a16="http://schemas.microsoft.com/office/drawing/2014/main" id="{71BDBD34-2554-D24E-A51A-29C0FB08A1FD}"/>
              </a:ext>
            </a:extLst>
          </p:cNvPr>
          <p:cNvSpPr txBox="1">
            <a:spLocks noChangeArrowheads="1"/>
          </p:cNvSpPr>
          <p:nvPr/>
        </p:nvSpPr>
        <p:spPr bwMode="auto">
          <a:xfrm>
            <a:off x="500063" y="4357688"/>
            <a:ext cx="8229600" cy="1212850"/>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t>在粒子的相互作用下，有能力达到新的搜索空间。但对复杂问题，容易陷入局部最优点。</a:t>
            </a:r>
            <a:endParaRPr lang="zh-CN" altLang="en-US" sz="2600">
              <a:latin typeface="Times New Roman" panose="02020603050405020304" pitchFamily="18" charset="0"/>
              <a:cs typeface="Times New Roman" panose="02020603050405020304" pitchFamily="18" charset="0"/>
            </a:endParaRPr>
          </a:p>
        </p:txBody>
      </p:sp>
      <p:graphicFrame>
        <p:nvGraphicFramePr>
          <p:cNvPr id="99335" name="对象 7">
            <a:extLst>
              <a:ext uri="{FF2B5EF4-FFF2-40B4-BE49-F238E27FC236}">
                <a16:creationId xmlns:a16="http://schemas.microsoft.com/office/drawing/2014/main" id="{7A2C0BCE-9D19-6041-8E32-596908BB4C89}"/>
              </a:ext>
            </a:extLst>
          </p:cNvPr>
          <p:cNvGraphicFramePr>
            <a:graphicFrameLocks noChangeAspect="1"/>
          </p:cNvGraphicFramePr>
          <p:nvPr/>
        </p:nvGraphicFramePr>
        <p:xfrm>
          <a:off x="0" y="1428750"/>
          <a:ext cx="8867775" cy="479425"/>
        </p:xfrm>
        <a:graphic>
          <a:graphicData uri="http://schemas.openxmlformats.org/presentationml/2006/ole">
            <mc:AlternateContent xmlns:mc="http://schemas.openxmlformats.org/markup-compatibility/2006">
              <mc:Choice xmlns:v="urn:schemas-microsoft-com:vml" Requires="v">
                <p:oleObj spid="_x0000_s99347"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7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8"/>
                                        </p:tgtEl>
                                        <p:attrNameLst>
                                          <p:attrName>style.visibility</p:attrName>
                                        </p:attrNameLst>
                                      </p:cBhvr>
                                      <p:to>
                                        <p:strVal val="visible"/>
                                      </p:to>
                                    </p:set>
                                    <p:anim calcmode="lin" valueType="num">
                                      <p:cBhvr additive="base">
                                        <p:cTn id="7" dur="500" fill="hold"/>
                                        <p:tgtEl>
                                          <p:spTgt spid="6158"/>
                                        </p:tgtEl>
                                        <p:attrNameLst>
                                          <p:attrName>ppt_x</p:attrName>
                                        </p:attrNameLst>
                                      </p:cBhvr>
                                      <p:tavLst>
                                        <p:tav tm="0">
                                          <p:val>
                                            <p:strVal val="0-#ppt_w/2"/>
                                          </p:val>
                                        </p:tav>
                                        <p:tav tm="100000">
                                          <p:val>
                                            <p:strVal val="#ppt_x"/>
                                          </p:val>
                                        </p:tav>
                                      </p:tavLst>
                                    </p:anim>
                                    <p:anim calcmode="lin" valueType="num">
                                      <p:cBhvr additive="base">
                                        <p:cTn id="8" dur="500" fill="hold"/>
                                        <p:tgtEl>
                                          <p:spTgt spid="61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anim calcmode="lin" valueType="num">
                                      <p:cBhvr>
                                        <p:cTn id="18" dur="1000" fill="hold"/>
                                        <p:tgtEl>
                                          <p:spTgt spid="12"/>
                                        </p:tgtEl>
                                        <p:attrNameLst>
                                          <p:attrName>ppt_x</p:attrName>
                                        </p:attrNameLst>
                                      </p:cBhvr>
                                      <p:tavLst>
                                        <p:tav tm="0">
                                          <p:val>
                                            <p:strVal val="#ppt_x"/>
                                          </p:val>
                                        </p:tav>
                                        <p:tav tm="100000">
                                          <p:val>
                                            <p:strVal val="#ppt_x"/>
                                          </p:val>
                                        </p:tav>
                                      </p:tavLst>
                                    </p:anim>
                                    <p:anim calcmode="lin" valueType="num">
                                      <p:cBhvr>
                                        <p:cTn id="1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8" grpId="0" autoUpdateAnimBg="0"/>
      <p:bldP spid="11" grpId="0" animBg="1"/>
      <p:bldP spid="1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a:extLst>
              <a:ext uri="{FF2B5EF4-FFF2-40B4-BE49-F238E27FC236}">
                <a16:creationId xmlns:a16="http://schemas.microsoft.com/office/drawing/2014/main" id="{E1C1F741-6A2A-2D4F-BDD3-8770C034729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0D8FD19-C201-5D44-85A0-3F49865A0DD9}" type="slidenum">
              <a:rPr lang="ja-JP" altLang="en-US" sz="1800">
                <a:solidFill>
                  <a:srgbClr val="A50021"/>
                </a:solidFill>
                <a:ea typeface="MS PGothic" panose="020B0600070205080204" pitchFamily="34" charset="-128"/>
              </a:rPr>
              <a:pPr algn="r">
                <a:lnSpc>
                  <a:spcPct val="100000"/>
                </a:lnSpc>
                <a:spcBef>
                  <a:spcPct val="0"/>
                </a:spcBef>
                <a:buClrTx/>
                <a:buFontTx/>
                <a:buNone/>
              </a:pPr>
              <a:t>91</a:t>
            </a:fld>
            <a:endParaRPr lang="en-US" altLang="ja-JP" sz="1800">
              <a:solidFill>
                <a:srgbClr val="A50021"/>
              </a:solidFill>
              <a:ea typeface="MS PGothic" panose="020B0600070205080204" pitchFamily="34" charset="-128"/>
            </a:endParaRPr>
          </a:p>
        </p:txBody>
      </p:sp>
      <p:sp>
        <p:nvSpPr>
          <p:cNvPr id="100355" name="Rectangle 2">
            <a:extLst>
              <a:ext uri="{FF2B5EF4-FFF2-40B4-BE49-F238E27FC236}">
                <a16:creationId xmlns:a16="http://schemas.microsoft.com/office/drawing/2014/main" id="{7B985F21-FFE4-844A-9C8F-DAEEFE018F13}"/>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100356" name="Text Box 11">
            <a:extLst>
              <a:ext uri="{FF2B5EF4-FFF2-40B4-BE49-F238E27FC236}">
                <a16:creationId xmlns:a16="http://schemas.microsoft.com/office/drawing/2014/main" id="{FFF42B2F-D188-0943-B0B2-ECAEDEEDD9F8}"/>
              </a:ext>
            </a:extLst>
          </p:cNvPr>
          <p:cNvSpPr txBox="1">
            <a:spLocks noChangeArrowheads="1"/>
          </p:cNvSpPr>
          <p:nvPr/>
        </p:nvSpPr>
        <p:spPr bwMode="auto">
          <a:xfrm>
            <a:off x="1066800" y="3713163"/>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8" name="Text Box 14">
            <a:extLst>
              <a:ext uri="{FF2B5EF4-FFF2-40B4-BE49-F238E27FC236}">
                <a16:creationId xmlns:a16="http://schemas.microsoft.com/office/drawing/2014/main" id="{12FBCAE3-D24D-1846-91A5-9701A1A5200D}"/>
              </a:ext>
            </a:extLst>
          </p:cNvPr>
          <p:cNvSpPr txBox="1">
            <a:spLocks noChangeArrowheads="1"/>
          </p:cNvSpPr>
          <p:nvPr/>
        </p:nvSpPr>
        <p:spPr bwMode="auto">
          <a:xfrm>
            <a:off x="428625" y="3071813"/>
            <a:ext cx="5256213"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spcBef>
                <a:spcPct val="80000"/>
              </a:spcBef>
              <a:buClr>
                <a:schemeClr val="tx1"/>
              </a:buClr>
              <a:buFontTx/>
              <a:buNone/>
            </a:pPr>
            <a:r>
              <a:rPr lang="zh-CN" altLang="en-US" sz="2800" b="1">
                <a:solidFill>
                  <a:srgbClr val="0000FF"/>
                </a:solidFill>
                <a:latin typeface="Times New Roman" panose="02020603050405020304" pitchFamily="18" charset="0"/>
                <a:cs typeface="Times New Roman" panose="02020603050405020304" pitchFamily="18" charset="0"/>
              </a:rPr>
              <a:t>（</a:t>
            </a:r>
            <a:r>
              <a:rPr lang="en-US" altLang="zh-CN" sz="2800" b="1">
                <a:solidFill>
                  <a:srgbClr val="0000FF"/>
                </a:solidFill>
                <a:latin typeface="Times New Roman" panose="02020603050405020304" pitchFamily="18" charset="0"/>
                <a:cs typeface="Times New Roman" panose="02020603050405020304" pitchFamily="18" charset="0"/>
              </a:rPr>
              <a:t>4</a:t>
            </a:r>
            <a:r>
              <a:rPr lang="zh-CN" altLang="en-US" sz="2800" b="1">
                <a:solidFill>
                  <a:srgbClr val="0000FF"/>
                </a:solidFill>
                <a:latin typeface="Times New Roman" panose="02020603050405020304" pitchFamily="18" charset="0"/>
                <a:cs typeface="Times New Roman" panose="02020603050405020304" pitchFamily="18" charset="0"/>
              </a:rPr>
              <a:t>）没有第</a:t>
            </a:r>
            <a:r>
              <a:rPr lang="en-US" altLang="zh-CN" sz="2800" b="1">
                <a:solidFill>
                  <a:srgbClr val="0000FF"/>
                </a:solidFill>
                <a:latin typeface="Times New Roman" panose="02020603050405020304" pitchFamily="18" charset="0"/>
                <a:cs typeface="Times New Roman" panose="02020603050405020304" pitchFamily="18" charset="0"/>
              </a:rPr>
              <a:t>3</a:t>
            </a:r>
            <a:r>
              <a:rPr lang="zh-CN" altLang="en-US" sz="2800" b="1">
                <a:solidFill>
                  <a:srgbClr val="0000FF"/>
                </a:solidFill>
                <a:latin typeface="Times New Roman" panose="02020603050405020304" pitchFamily="18" charset="0"/>
                <a:cs typeface="Times New Roman" panose="02020603050405020304" pitchFamily="18" charset="0"/>
              </a:rPr>
              <a:t>部分，</a:t>
            </a:r>
            <a:r>
              <a:rPr lang="zh-CN" altLang="zh-CN" sz="2800" b="1">
                <a:solidFill>
                  <a:srgbClr val="0000FF"/>
                </a:solidFill>
                <a:latin typeface="Times New Roman" panose="02020603050405020304" pitchFamily="18" charset="0"/>
                <a:cs typeface="Times New Roman" panose="02020603050405020304" pitchFamily="18" charset="0"/>
              </a:rPr>
              <a:t>即</a:t>
            </a:r>
            <a:r>
              <a:rPr lang="en-US" altLang="zh-CN" sz="2800" b="1">
                <a:solidFill>
                  <a:srgbClr val="0000FF"/>
                </a:solidFill>
                <a:latin typeface="Times New Roman" panose="02020603050405020304" pitchFamily="18" charset="0"/>
                <a:cs typeface="Times New Roman" panose="02020603050405020304" pitchFamily="18" charset="0"/>
              </a:rPr>
              <a:t> </a:t>
            </a:r>
            <a:r>
              <a:rPr lang="zh-CN" altLang="en-US" sz="2800" b="1" i="1">
                <a:solidFill>
                  <a:srgbClr val="0000FF"/>
                </a:solidFill>
                <a:latin typeface="Times New Roman" panose="02020603050405020304" pitchFamily="18" charset="0"/>
                <a:cs typeface="Times New Roman" panose="02020603050405020304" pitchFamily="18" charset="0"/>
                <a:sym typeface="Symbol" pitchFamily="2" charset="2"/>
              </a:rPr>
              <a:t></a:t>
            </a:r>
            <a:r>
              <a:rPr lang="en-US" altLang="zh-CN" sz="2800" b="1" baseline="-25000">
                <a:solidFill>
                  <a:srgbClr val="0000FF"/>
                </a:solidFill>
                <a:latin typeface="Times New Roman" panose="02020603050405020304" pitchFamily="18" charset="0"/>
                <a:cs typeface="Times New Roman" panose="02020603050405020304" pitchFamily="18" charset="0"/>
                <a:sym typeface="Symbol" pitchFamily="2" charset="2"/>
              </a:rPr>
              <a:t>2</a:t>
            </a:r>
            <a:r>
              <a:rPr lang="en-US" altLang="zh-CN" sz="2800" b="1">
                <a:solidFill>
                  <a:srgbClr val="0000FF"/>
                </a:solidFill>
                <a:latin typeface="Times New Roman" panose="02020603050405020304" pitchFamily="18" charset="0"/>
                <a:cs typeface="Times New Roman" panose="02020603050405020304" pitchFamily="18" charset="0"/>
                <a:sym typeface="Symbol" pitchFamily="2" charset="2"/>
              </a:rPr>
              <a:t>=0</a:t>
            </a:r>
            <a:r>
              <a:rPr lang="en-US" altLang="zh-CN" sz="2800">
                <a:solidFill>
                  <a:srgbClr val="0000FF"/>
                </a:solidFill>
                <a:latin typeface="Times New Roman" panose="02020603050405020304" pitchFamily="18" charset="0"/>
                <a:cs typeface="Times New Roman" panose="02020603050405020304" pitchFamily="18" charset="0"/>
                <a:sym typeface="Symbol" pitchFamily="2" charset="2"/>
              </a:rPr>
              <a:t> </a:t>
            </a:r>
            <a:endParaRPr lang="zh-CN" altLang="en-US" sz="2800" b="1">
              <a:solidFill>
                <a:srgbClr val="0000FF"/>
              </a:solidFill>
              <a:latin typeface="Times New Roman" panose="02020603050405020304" pitchFamily="18" charset="0"/>
              <a:cs typeface="Times New Roman" panose="02020603050405020304" pitchFamily="18" charset="0"/>
            </a:endParaRPr>
          </a:p>
        </p:txBody>
      </p:sp>
      <p:sp>
        <p:nvSpPr>
          <p:cNvPr id="9" name="Text Box 10">
            <a:extLst>
              <a:ext uri="{FF2B5EF4-FFF2-40B4-BE49-F238E27FC236}">
                <a16:creationId xmlns:a16="http://schemas.microsoft.com/office/drawing/2014/main" id="{BF056372-1351-6940-8E10-1E950DCDDC0B}"/>
              </a:ext>
            </a:extLst>
          </p:cNvPr>
          <p:cNvSpPr txBox="1">
            <a:spLocks noChangeArrowheads="1"/>
          </p:cNvSpPr>
          <p:nvPr/>
        </p:nvSpPr>
        <p:spPr bwMode="auto">
          <a:xfrm>
            <a:off x="500063" y="3929063"/>
            <a:ext cx="8229600" cy="5873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粒子间没有社会共享信息，也就是</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只有认知</a:t>
            </a:r>
            <a:r>
              <a:rPr lang="en-US" altLang="zh-CN" sz="2600">
                <a:latin typeface="Times New Roman" panose="02020603050405020304" pitchFamily="18" charset="0"/>
                <a:cs typeface="Times New Roman" panose="02020603050405020304" pitchFamily="18" charset="0"/>
              </a:rPr>
              <a:t>”</a:t>
            </a:r>
            <a:r>
              <a:rPr lang="zh-CN" altLang="zh-CN" sz="2600">
                <a:latin typeface="Times New Roman" panose="02020603050405020304" pitchFamily="18" charset="0"/>
                <a:cs typeface="Times New Roman" panose="02020603050405020304" pitchFamily="18" charset="0"/>
              </a:rPr>
              <a:t>模型。</a:t>
            </a:r>
            <a:endParaRPr lang="zh-CN" altLang="en-US" sz="2600">
              <a:latin typeface="Times New Roman" panose="02020603050405020304" pitchFamily="18" charset="0"/>
              <a:cs typeface="Times New Roman" panose="02020603050405020304" pitchFamily="18" charset="0"/>
            </a:endParaRPr>
          </a:p>
        </p:txBody>
      </p:sp>
      <p:sp>
        <p:nvSpPr>
          <p:cNvPr id="11" name="Text Box 10">
            <a:extLst>
              <a:ext uri="{FF2B5EF4-FFF2-40B4-BE49-F238E27FC236}">
                <a16:creationId xmlns:a16="http://schemas.microsoft.com/office/drawing/2014/main" id="{193141EE-322A-B441-9F55-5D02A3A6BBDF}"/>
              </a:ext>
            </a:extLst>
          </p:cNvPr>
          <p:cNvSpPr txBox="1">
            <a:spLocks noChangeArrowheads="1"/>
          </p:cNvSpPr>
          <p:nvPr/>
        </p:nvSpPr>
        <p:spPr bwMode="auto">
          <a:xfrm>
            <a:off x="468313" y="4875213"/>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因为个体间没有交互，一个规模为</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的群体等价于</a:t>
            </a:r>
            <a:r>
              <a:rPr lang="en-US" altLang="zh-CN" sz="2600">
                <a:latin typeface="Times New Roman" panose="02020603050405020304" pitchFamily="18" charset="0"/>
                <a:cs typeface="Times New Roman" panose="02020603050405020304" pitchFamily="18" charset="0"/>
              </a:rPr>
              <a:t>M</a:t>
            </a:r>
            <a:r>
              <a:rPr lang="zh-CN" altLang="zh-CN" sz="2600">
                <a:latin typeface="Times New Roman" panose="02020603050405020304" pitchFamily="18" charset="0"/>
                <a:cs typeface="Times New Roman" panose="02020603050405020304" pitchFamily="18" charset="0"/>
              </a:rPr>
              <a:t>个单个粒子的运行，因而得到最优解的机率非常小。</a:t>
            </a:r>
            <a:endParaRPr lang="zh-CN" altLang="en-US" sz="2600">
              <a:latin typeface="Times New Roman" panose="02020603050405020304" pitchFamily="18" charset="0"/>
              <a:cs typeface="Times New Roman" panose="02020603050405020304" pitchFamily="18" charset="0"/>
            </a:endParaRPr>
          </a:p>
        </p:txBody>
      </p:sp>
      <p:graphicFrame>
        <p:nvGraphicFramePr>
          <p:cNvPr id="100360" name="对象 7">
            <a:extLst>
              <a:ext uri="{FF2B5EF4-FFF2-40B4-BE49-F238E27FC236}">
                <a16:creationId xmlns:a16="http://schemas.microsoft.com/office/drawing/2014/main" id="{DBE328C6-4FFA-7F4D-A758-6326AAF113D7}"/>
              </a:ext>
            </a:extLst>
          </p:cNvPr>
          <p:cNvGraphicFramePr>
            <a:graphicFrameLocks noChangeAspect="1"/>
          </p:cNvGraphicFramePr>
          <p:nvPr/>
        </p:nvGraphicFramePr>
        <p:xfrm>
          <a:off x="276225" y="2000250"/>
          <a:ext cx="8867775" cy="479425"/>
        </p:xfrm>
        <a:graphic>
          <a:graphicData uri="http://schemas.openxmlformats.org/presentationml/2006/ole">
            <mc:AlternateContent xmlns:mc="http://schemas.openxmlformats.org/markup-compatibility/2006">
              <mc:Choice xmlns:v="urn:schemas-microsoft-com:vml" Requires="v">
                <p:oleObj spid="_x0000_s100372" name="Equation" r:id="rId3" imgW="116738400" imgH="6438900" progId="Equation.DSMT4">
                  <p:embed/>
                </p:oleObj>
              </mc:Choice>
              <mc:Fallback>
                <p:oleObj name="Equation" r:id="rId3" imgW="116738400" imgH="6438900" progId="Equation.DSMT4">
                  <p:embed/>
                  <p:pic>
                    <p:nvPicPr>
                      <p:cNvPr id="0" name="对象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5" y="2000250"/>
                        <a:ext cx="88677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1000"/>
                                        <p:tgtEl>
                                          <p:spTgt spid="11"/>
                                        </p:tgtEl>
                                      </p:cBhvr>
                                    </p:animEffect>
                                    <p:anim calcmode="lin" valueType="num">
                                      <p:cBhvr>
                                        <p:cTn id="18" dur="1000" fill="hold"/>
                                        <p:tgtEl>
                                          <p:spTgt spid="11"/>
                                        </p:tgtEl>
                                        <p:attrNameLst>
                                          <p:attrName>ppt_x</p:attrName>
                                        </p:attrNameLst>
                                      </p:cBhvr>
                                      <p:tavLst>
                                        <p:tav tm="0">
                                          <p:val>
                                            <p:strVal val="#ppt_x"/>
                                          </p:val>
                                        </p:tav>
                                        <p:tav tm="100000">
                                          <p:val>
                                            <p:strVal val="#ppt_x"/>
                                          </p:val>
                                        </p:tav>
                                      </p:tavLst>
                                    </p:anim>
                                    <p:anim calcmode="lin" valueType="num">
                                      <p:cBhvr>
                                        <p:cTn id="1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1"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3">
            <a:extLst>
              <a:ext uri="{FF2B5EF4-FFF2-40B4-BE49-F238E27FC236}">
                <a16:creationId xmlns:a16="http://schemas.microsoft.com/office/drawing/2014/main" id="{A395F747-B980-9E4B-A60B-C7BF802F98A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D9C2ADDA-96D5-F34E-81AD-434A0349F747}" type="slidenum">
              <a:rPr lang="ja-JP" altLang="en-US" sz="1800">
                <a:solidFill>
                  <a:srgbClr val="A50021"/>
                </a:solidFill>
                <a:ea typeface="MS PGothic" panose="020B0600070205080204" pitchFamily="34" charset="-128"/>
              </a:rPr>
              <a:pPr algn="r">
                <a:lnSpc>
                  <a:spcPct val="100000"/>
                </a:lnSpc>
                <a:spcBef>
                  <a:spcPct val="0"/>
                </a:spcBef>
                <a:buClrTx/>
                <a:buFontTx/>
                <a:buNone/>
              </a:pPr>
              <a:t>92</a:t>
            </a:fld>
            <a:endParaRPr lang="en-US" altLang="ja-JP" sz="1800">
              <a:solidFill>
                <a:srgbClr val="A50021"/>
              </a:solidFill>
              <a:ea typeface="MS PGothic" panose="020B0600070205080204" pitchFamily="34" charset="-128"/>
            </a:endParaRPr>
          </a:p>
        </p:txBody>
      </p:sp>
      <p:sp>
        <p:nvSpPr>
          <p:cNvPr id="101379" name="Rectangle 2">
            <a:extLst>
              <a:ext uri="{FF2B5EF4-FFF2-40B4-BE49-F238E27FC236}">
                <a16:creationId xmlns:a16="http://schemas.microsoft.com/office/drawing/2014/main" id="{80DB377B-A97B-AB45-BE64-8291CD829D3F}"/>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rPr>
              <a:t>6.6.2  </a:t>
            </a:r>
            <a:r>
              <a:rPr lang="zh-CN" altLang="en-US" sz="3600" b="0">
                <a:latin typeface="Times New Roman" panose="02020603050405020304" pitchFamily="18" charset="0"/>
                <a:ea typeface="黑体" panose="02010609060101010101" pitchFamily="49" charset="-122"/>
              </a:rPr>
              <a:t>粒子群优化算法的参数分析</a:t>
            </a:r>
            <a:endParaRPr lang="zh-CN" altLang="en-US" sz="3200" b="0"/>
          </a:p>
        </p:txBody>
      </p:sp>
      <p:sp>
        <p:nvSpPr>
          <p:cNvPr id="101380" name="Rectangle 3">
            <a:extLst>
              <a:ext uri="{FF2B5EF4-FFF2-40B4-BE49-F238E27FC236}">
                <a16:creationId xmlns:a16="http://schemas.microsoft.com/office/drawing/2014/main" id="{EB46E56D-D016-AA44-9194-4E18EA454308}"/>
              </a:ext>
            </a:extLst>
          </p:cNvPr>
          <p:cNvSpPr>
            <a:spLocks noGrp="1" noChangeArrowheads="1"/>
          </p:cNvSpPr>
          <p:nvPr>
            <p:ph idx="1"/>
          </p:nvPr>
        </p:nvSpPr>
        <p:spPr>
          <a:xfrm>
            <a:off x="450850" y="1000125"/>
            <a:ext cx="8153400" cy="1895475"/>
          </a:xfrm>
        </p:spPr>
        <p:txBody>
          <a:bodyPr/>
          <a:lstStyle/>
          <a:p>
            <a:pPr marL="0" indent="0" eaLnBrk="1" hangingPunct="1">
              <a:buClr>
                <a:schemeClr val="tx1"/>
              </a:buClr>
              <a:buFont typeface="Wingdings" pitchFamily="2" charset="2"/>
              <a:buNone/>
            </a:pPr>
            <a:r>
              <a:rPr lang="en-US" altLang="zh-CN" sz="2800" b="1">
                <a:solidFill>
                  <a:srgbClr val="0000FF"/>
                </a:solidFill>
                <a:latin typeface="Times New Roman" panose="02020603050405020304" pitchFamily="18" charset="0"/>
              </a:rPr>
              <a:t>3. </a:t>
            </a:r>
            <a:r>
              <a:rPr lang="zh-CN" altLang="en-US" sz="2800" b="1">
                <a:solidFill>
                  <a:srgbClr val="0000FF"/>
                </a:solidFill>
                <a:latin typeface="Times New Roman" panose="02020603050405020304" pitchFamily="18" charset="0"/>
              </a:rPr>
              <a:t>参数设置</a:t>
            </a:r>
          </a:p>
          <a:p>
            <a:pPr marL="0" indent="0" eaLnBrk="1" hangingPunct="1">
              <a:buClr>
                <a:schemeClr val="tx1"/>
              </a:buClr>
              <a:buFontTx/>
              <a:buNone/>
            </a:pPr>
            <a:endParaRPr lang="zh-CN" altLang="en-US" sz="2800" b="1">
              <a:latin typeface="宋体" panose="02010600030101010101" pitchFamily="2" charset="-122"/>
            </a:endParaRPr>
          </a:p>
          <a:p>
            <a:pPr marL="0" indent="0" eaLnBrk="1" hangingPunct="1">
              <a:buClr>
                <a:schemeClr val="tx1"/>
              </a:buClr>
              <a:buFontTx/>
              <a:buNone/>
            </a:pPr>
            <a:endParaRPr lang="en-US" altLang="zh-CN" sz="2800" b="1">
              <a:latin typeface="宋体" panose="02010600030101010101" pitchFamily="2" charset="-122"/>
            </a:endParaRPr>
          </a:p>
        </p:txBody>
      </p:sp>
      <p:sp>
        <p:nvSpPr>
          <p:cNvPr id="6153" name="Text Box 9">
            <a:extLst>
              <a:ext uri="{FF2B5EF4-FFF2-40B4-BE49-F238E27FC236}">
                <a16:creationId xmlns:a16="http://schemas.microsoft.com/office/drawing/2014/main" id="{DDC4D310-6661-9147-AA29-CDD65D7E50B4}"/>
              </a:ext>
            </a:extLst>
          </p:cNvPr>
          <p:cNvSpPr txBox="1">
            <a:spLocks noChangeArrowheads="1"/>
          </p:cNvSpPr>
          <p:nvPr/>
        </p:nvSpPr>
        <p:spPr bwMode="auto">
          <a:xfrm>
            <a:off x="428625" y="1928813"/>
            <a:ext cx="8229600" cy="233362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en-US" sz="2600" b="1">
                <a:solidFill>
                  <a:srgbClr val="0000FF"/>
                </a:solidFill>
                <a:latin typeface="宋体" panose="02010600030101010101" pitchFamily="2" charset="-122"/>
              </a:rPr>
              <a:t>早期的实验</a:t>
            </a:r>
            <a:r>
              <a:rPr lang="zh-CN" altLang="en-US" sz="2600">
                <a:latin typeface="宋体" panose="02010600030101010101" pitchFamily="2" charset="-122"/>
              </a:rPr>
              <a:t>：</a:t>
            </a:r>
            <a:r>
              <a:rPr lang="zh-CN" altLang="en-US" sz="2600" i="1">
                <a:latin typeface="Times New Roman" panose="02020603050405020304" pitchFamily="18" charset="0"/>
                <a:cs typeface="Times New Roman" panose="02020603050405020304" pitchFamily="18" charset="0"/>
                <a:sym typeface="Symbol" pitchFamily="2" charset="2"/>
              </a:rPr>
              <a:t> </a:t>
            </a:r>
            <a:r>
              <a:rPr lang="en-US" altLang="zh-CN" sz="2600">
                <a:latin typeface="Times New Roman" panose="02020603050405020304" pitchFamily="18" charset="0"/>
                <a:cs typeface="Times New Roman" panose="02020603050405020304" pitchFamily="18" charset="0"/>
              </a:rPr>
              <a:t>固定为1.0</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a:t>
            </a:r>
            <a:r>
              <a:rPr lang="en-US" altLang="zh-CN" sz="2600">
                <a:latin typeface="Times New Roman" panose="02020603050405020304" pitchFamily="18" charset="0"/>
                <a:cs typeface="Times New Roman" panose="02020603050405020304" pitchFamily="18" charset="0"/>
              </a:rPr>
              <a:t>固定为2.0，因此Vmax成为唯一需要调节的参数，通常设为每维变化范围10％~20%。Suganthan的实验表明</a:t>
            </a:r>
            <a:r>
              <a:rPr lang="zh-CN" altLang="en-US" sz="2600">
                <a:latin typeface="Times New Roman" panose="02020603050405020304" pitchFamily="18" charset="0"/>
                <a:cs typeface="Times New Roman" panose="02020603050405020304" pitchFamily="18" charset="0"/>
              </a:rPr>
              <a:t>，</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1</a:t>
            </a:r>
            <a:r>
              <a:rPr lang="en-US" altLang="zh-CN" sz="2600">
                <a:latin typeface="Times New Roman" panose="02020603050405020304" pitchFamily="18" charset="0"/>
                <a:cs typeface="Times New Roman" panose="02020603050405020304" pitchFamily="18" charset="0"/>
              </a:rPr>
              <a:t>和</a:t>
            </a:r>
            <a:r>
              <a:rPr lang="zh-CN" altLang="en-US" sz="2600" i="1">
                <a:latin typeface="Times New Roman" panose="02020603050405020304" pitchFamily="18" charset="0"/>
                <a:cs typeface="Times New Roman" panose="02020603050405020304" pitchFamily="18" charset="0"/>
                <a:sym typeface="Symbol" pitchFamily="2" charset="2"/>
              </a:rPr>
              <a:t></a:t>
            </a:r>
            <a:r>
              <a:rPr lang="en-US" altLang="zh-CN" sz="2600" baseline="-25000">
                <a:latin typeface="Times New Roman" panose="02020603050405020304" pitchFamily="18" charset="0"/>
                <a:cs typeface="Times New Roman" panose="02020603050405020304" pitchFamily="18" charset="0"/>
                <a:sym typeface="Symbol" pitchFamily="2" charset="2"/>
              </a:rPr>
              <a:t>2 </a:t>
            </a:r>
            <a:r>
              <a:rPr lang="en-US" altLang="zh-CN" sz="2600">
                <a:latin typeface="Times New Roman" panose="02020603050405020304" pitchFamily="18" charset="0"/>
                <a:cs typeface="Times New Roman" panose="02020603050405020304" pitchFamily="18" charset="0"/>
              </a:rPr>
              <a:t>为常数时可以得到较好的解，但不一定必须为2。</a:t>
            </a:r>
            <a:endParaRPr lang="zh-CN" altLang="en-US" sz="2600">
              <a:latin typeface="Times New Roman" panose="02020603050405020304" pitchFamily="18" charset="0"/>
              <a:cs typeface="Times New Roman" panose="02020603050405020304" pitchFamily="18" charset="0"/>
            </a:endParaRPr>
          </a:p>
        </p:txBody>
      </p:sp>
      <p:sp>
        <p:nvSpPr>
          <p:cNvPr id="101382" name="Text Box 11">
            <a:extLst>
              <a:ext uri="{FF2B5EF4-FFF2-40B4-BE49-F238E27FC236}">
                <a16:creationId xmlns:a16="http://schemas.microsoft.com/office/drawing/2014/main" id="{DF72D97E-C2A7-FD4E-8833-806979F80D9A}"/>
              </a:ext>
            </a:extLst>
          </p:cNvPr>
          <p:cNvSpPr txBox="1">
            <a:spLocks noChangeArrowheads="1"/>
          </p:cNvSpPr>
          <p:nvPr/>
        </p:nvSpPr>
        <p:spPr bwMode="auto">
          <a:xfrm>
            <a:off x="1066800" y="556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50000"/>
              </a:spcBef>
              <a:buClrTx/>
              <a:buFontTx/>
              <a:buNone/>
            </a:pPr>
            <a:endParaRPr lang="zh-CN" altLang="zh-CN" sz="2400">
              <a:solidFill>
                <a:schemeClr val="bg1"/>
              </a:solidFill>
              <a:latin typeface="宋体" panose="02010600030101010101" pitchFamily="2" charset="-122"/>
            </a:endParaRPr>
          </a:p>
        </p:txBody>
      </p:sp>
      <p:sp>
        <p:nvSpPr>
          <p:cNvPr id="10" name="Text Box 10">
            <a:extLst>
              <a:ext uri="{FF2B5EF4-FFF2-40B4-BE49-F238E27FC236}">
                <a16:creationId xmlns:a16="http://schemas.microsoft.com/office/drawing/2014/main" id="{6053BAED-2DB5-2E41-889E-CC2A8D799072}"/>
              </a:ext>
            </a:extLst>
          </p:cNvPr>
          <p:cNvSpPr txBox="1">
            <a:spLocks noChangeArrowheads="1"/>
          </p:cNvSpPr>
          <p:nvPr/>
        </p:nvSpPr>
        <p:spPr bwMode="auto">
          <a:xfrm>
            <a:off x="428625" y="4598988"/>
            <a:ext cx="8229600" cy="1146175"/>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40000"/>
              </a:lnSpc>
              <a:spcBef>
                <a:spcPct val="50000"/>
              </a:spcBef>
              <a:buClrTx/>
              <a:buFontTx/>
              <a:buNone/>
            </a:pPr>
            <a:r>
              <a:rPr lang="zh-CN" altLang="zh-CN" sz="2600">
                <a:latin typeface="Times New Roman" panose="02020603050405020304" pitchFamily="18" charset="0"/>
                <a:cs typeface="Times New Roman" panose="02020603050405020304" pitchFamily="18" charset="0"/>
              </a:rPr>
              <a:t>这些参数也可以通过模糊系统进行调节。</a:t>
            </a:r>
            <a:r>
              <a:rPr lang="en-US" altLang="zh-CN" sz="2600">
                <a:latin typeface="Times New Roman" panose="02020603050405020304" pitchFamily="18" charset="0"/>
                <a:cs typeface="Times New Roman" panose="02020603050405020304" pitchFamily="18" charset="0"/>
              </a:rPr>
              <a:t>Shi</a:t>
            </a:r>
            <a:r>
              <a:rPr lang="zh-CN" altLang="zh-CN" sz="2600">
                <a:latin typeface="Times New Roman" panose="02020603050405020304" pitchFamily="18" charset="0"/>
                <a:cs typeface="Times New Roman" panose="02020603050405020304" pitchFamily="18" charset="0"/>
              </a:rPr>
              <a:t>和</a:t>
            </a:r>
            <a:r>
              <a:rPr lang="en-US" altLang="zh-CN" sz="2600">
                <a:latin typeface="Times New Roman" panose="02020603050405020304" pitchFamily="18" charset="0"/>
                <a:cs typeface="Times New Roman" panose="02020603050405020304" pitchFamily="18" charset="0"/>
              </a:rPr>
              <a:t>Eberhart</a:t>
            </a:r>
            <a:r>
              <a:rPr lang="zh-CN" altLang="zh-CN" sz="2600">
                <a:latin typeface="Times New Roman" panose="02020603050405020304" pitchFamily="18" charset="0"/>
                <a:cs typeface="Times New Roman" panose="02020603050405020304" pitchFamily="18" charset="0"/>
              </a:rPr>
              <a:t>提出一个模糊系统来调节</a:t>
            </a:r>
            <a:r>
              <a:rPr lang="en-US" altLang="zh-CN" sz="2600">
                <a:latin typeface="Times New Roman" panose="02020603050405020304" pitchFamily="18" charset="0"/>
                <a:cs typeface="Times New Roman" panose="02020603050405020304" pitchFamily="18" charset="0"/>
              </a:rPr>
              <a:t> </a:t>
            </a:r>
            <a:r>
              <a:rPr lang="zh-CN" altLang="en-US" sz="2600" i="1">
                <a:latin typeface="Times New Roman" panose="02020603050405020304" pitchFamily="18" charset="0"/>
                <a:cs typeface="Times New Roman" panose="02020603050405020304" pitchFamily="18" charset="0"/>
                <a:sym typeface="Symbol" pitchFamily="2" charset="2"/>
              </a:rPr>
              <a:t></a:t>
            </a:r>
            <a:r>
              <a:rPr lang="zh-CN" altLang="zh-CN" sz="2600">
                <a:latin typeface="Times New Roman" panose="02020603050405020304" pitchFamily="18" charset="0"/>
                <a:cs typeface="Times New Roman" panose="02020603050405020304" pitchFamily="18" charset="0"/>
              </a:rPr>
              <a:t>。</a:t>
            </a:r>
            <a:endParaRPr lang="zh-CN" altLang="en-US" sz="2600">
              <a:latin typeface="Times New Roman" panose="02020603050405020304" pitchFamily="18" charset="0"/>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6153"/>
                                        </p:tgtEl>
                                        <p:attrNameLst>
                                          <p:attrName>style.visibility</p:attrName>
                                        </p:attrNameLst>
                                      </p:cBhvr>
                                      <p:to>
                                        <p:strVal val="visible"/>
                                      </p:to>
                                    </p:set>
                                    <p:animEffect transition="in" filter="checkerboard(across)">
                                      <p:cBhvr>
                                        <p:cTn id="7" dur="500"/>
                                        <p:tgtEl>
                                          <p:spTgt spid="6153"/>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animBg="1" autoUpdateAnimBg="0"/>
      <p:bldP spid="10" grpId="0" animBg="1"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a:extLst>
              <a:ext uri="{FF2B5EF4-FFF2-40B4-BE49-F238E27FC236}">
                <a16:creationId xmlns:a16="http://schemas.microsoft.com/office/drawing/2014/main" id="{554E9DFF-E524-8045-BE12-EE83E91A452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F94CB4AC-B649-4046-9D7F-3BA814C82335}" type="slidenum">
              <a:rPr lang="ja-JP" altLang="en-US" sz="1800">
                <a:solidFill>
                  <a:srgbClr val="A50021"/>
                </a:solidFill>
                <a:ea typeface="MS PGothic" panose="020B0600070205080204" pitchFamily="34" charset="-128"/>
              </a:rPr>
              <a:pPr algn="r">
                <a:lnSpc>
                  <a:spcPct val="100000"/>
                </a:lnSpc>
                <a:spcBef>
                  <a:spcPct val="0"/>
                </a:spcBef>
                <a:buClrTx/>
                <a:buFontTx/>
                <a:buNone/>
              </a:pPr>
              <a:t>93</a:t>
            </a:fld>
            <a:endParaRPr lang="en-US" altLang="ja-JP" sz="1800">
              <a:solidFill>
                <a:srgbClr val="A50021"/>
              </a:solidFill>
              <a:ea typeface="MS PGothic" panose="020B0600070205080204" pitchFamily="34" charset="-128"/>
            </a:endParaRPr>
          </a:p>
        </p:txBody>
      </p:sp>
      <p:sp>
        <p:nvSpPr>
          <p:cNvPr id="102403" name="Rectangle 2">
            <a:extLst>
              <a:ext uri="{FF2B5EF4-FFF2-40B4-BE49-F238E27FC236}">
                <a16:creationId xmlns:a16="http://schemas.microsoft.com/office/drawing/2014/main" id="{E00880D6-9487-1B46-A9D9-55404771ED70}"/>
              </a:ext>
            </a:extLst>
          </p:cNvPr>
          <p:cNvSpPr>
            <a:spLocks noGrp="1" noChangeArrowheads="1"/>
          </p:cNvSpPr>
          <p:nvPr>
            <p:ph type="title"/>
          </p:nvPr>
        </p:nvSpPr>
        <p:spPr>
          <a:xfrm>
            <a:off x="0" y="0"/>
            <a:ext cx="9144000" cy="692150"/>
          </a:xfrm>
        </p:spPr>
        <p:txBody>
          <a:bodyPr/>
          <a:lstStyle/>
          <a:p>
            <a:pPr eaLnBrk="1" hangingPunct="1"/>
            <a:r>
              <a:rPr lang="en-US" altLang="zh-CN" sz="3600" b="0">
                <a:latin typeface="Times New Roman" panose="02020603050405020304" pitchFamily="18" charset="0"/>
                <a:ea typeface="黑体" panose="02010609060101010101" pitchFamily="49" charset="-122"/>
                <a:cs typeface="Times New Roman" panose="02020603050405020304" pitchFamily="18" charset="0"/>
              </a:rPr>
              <a:t>6.6.3 </a:t>
            </a:r>
            <a:r>
              <a:rPr lang="zh-CN" altLang="en-US" sz="3600" b="0">
                <a:latin typeface="Times New Roman" panose="02020603050405020304" pitchFamily="18" charset="0"/>
                <a:ea typeface="黑体" panose="02010609060101010101" pitchFamily="49" charset="-122"/>
                <a:cs typeface="Times New Roman" panose="02020603050405020304" pitchFamily="18" charset="0"/>
              </a:rPr>
              <a:t>粒子群优化算法应用领域</a:t>
            </a:r>
            <a:endParaRPr lang="zh-CN" altLang="en-US" sz="3200">
              <a:ea typeface="黑体" panose="02010609060101010101" pitchFamily="49" charset="-122"/>
              <a:cs typeface="Times New Roman" panose="02020603050405020304" pitchFamily="18" charset="0"/>
            </a:endParaRPr>
          </a:p>
        </p:txBody>
      </p:sp>
      <p:sp>
        <p:nvSpPr>
          <p:cNvPr id="102404" name="Text Box 10">
            <a:extLst>
              <a:ext uri="{FF2B5EF4-FFF2-40B4-BE49-F238E27FC236}">
                <a16:creationId xmlns:a16="http://schemas.microsoft.com/office/drawing/2014/main" id="{E3922A48-BEDD-FF43-B887-4094D490FCF5}"/>
              </a:ext>
            </a:extLst>
          </p:cNvPr>
          <p:cNvSpPr txBox="1">
            <a:spLocks noChangeArrowheads="1"/>
          </p:cNvSpPr>
          <p:nvPr/>
        </p:nvSpPr>
        <p:spPr bwMode="auto">
          <a:xfrm>
            <a:off x="447675" y="1997075"/>
            <a:ext cx="7981950" cy="3786188"/>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1</a:t>
            </a:r>
            <a:r>
              <a:rPr lang="zh-CN" altLang="en-US" sz="2400">
                <a:latin typeface="Times New Roman" panose="02020603050405020304" pitchFamily="18" charset="0"/>
              </a:rPr>
              <a:t>）神经网络训练                         （</a:t>
            </a:r>
            <a:r>
              <a:rPr lang="en-US" altLang="zh-CN" sz="2400">
                <a:latin typeface="Times New Roman" panose="02020603050405020304" pitchFamily="18" charset="0"/>
              </a:rPr>
              <a:t>7</a:t>
            </a:r>
            <a:r>
              <a:rPr lang="zh-CN" altLang="en-US" sz="2400">
                <a:latin typeface="Times New Roman" panose="02020603050405020304" pitchFamily="18" charset="0"/>
              </a:rPr>
              <a:t>）经济领域</a:t>
            </a:r>
            <a:endParaRPr lang="en-US" altLang="zh-CN" sz="2400">
              <a:latin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2</a:t>
            </a:r>
            <a:r>
              <a:rPr lang="zh-CN" altLang="en-US" sz="2400">
                <a:latin typeface="Times New Roman" panose="02020603050405020304" pitchFamily="18" charset="0"/>
              </a:rPr>
              <a:t>）</a:t>
            </a:r>
            <a:r>
              <a:rPr kumimoji="1" lang="zh-CN" altLang="en-US" sz="2400">
                <a:latin typeface="Times New Roman" panose="02020603050405020304" pitchFamily="18" charset="0"/>
                <a:cs typeface="Times New Roman" panose="02020603050405020304" pitchFamily="18" charset="0"/>
              </a:rPr>
              <a:t>化工系统领域                         （</a:t>
            </a:r>
            <a:r>
              <a:rPr kumimoji="1" lang="en-US" altLang="zh-CN" sz="2400">
                <a:latin typeface="Times New Roman" panose="02020603050405020304" pitchFamily="18" charset="0"/>
                <a:cs typeface="Times New Roman" panose="02020603050405020304" pitchFamily="18" charset="0"/>
              </a:rPr>
              <a:t>8</a:t>
            </a:r>
            <a:r>
              <a:rPr kumimoji="1" lang="zh-CN" altLang="en-US" sz="2400">
                <a:latin typeface="Times New Roman" panose="02020603050405020304" pitchFamily="18" charset="0"/>
                <a:cs typeface="Times New Roman" panose="02020603050405020304" pitchFamily="18" charset="0"/>
              </a:rPr>
              <a:t>）图像处理领域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3</a:t>
            </a:r>
            <a:r>
              <a:rPr lang="zh-CN" altLang="en-US" sz="2400">
                <a:latin typeface="Times New Roman" panose="02020603050405020304" pitchFamily="18" charset="0"/>
              </a:rPr>
              <a:t>）电力系统领域</a:t>
            </a: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9</a:t>
            </a:r>
            <a:r>
              <a:rPr kumimoji="1" lang="zh-CN" altLang="en-US" sz="2400">
                <a:latin typeface="Times New Roman" panose="02020603050405020304" pitchFamily="18" charset="0"/>
                <a:cs typeface="Times New Roman" panose="02020603050405020304" pitchFamily="18" charset="0"/>
              </a:rPr>
              <a:t>）生物信息领域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4</a:t>
            </a:r>
            <a:r>
              <a:rPr lang="zh-CN" altLang="en-US" sz="2400">
                <a:latin typeface="Times New Roman" panose="02020603050405020304" pitchFamily="18" charset="0"/>
              </a:rPr>
              <a:t>）机械设计领域                         （</a:t>
            </a:r>
            <a:r>
              <a:rPr lang="en-US" altLang="zh-CN" sz="2400">
                <a:latin typeface="Times New Roman" panose="02020603050405020304" pitchFamily="18" charset="0"/>
              </a:rPr>
              <a:t>10</a:t>
            </a:r>
            <a:r>
              <a:rPr lang="zh-CN" altLang="en-US" sz="2400">
                <a:latin typeface="Times New Roman" panose="02020603050405020304" pitchFamily="18" charset="0"/>
              </a:rPr>
              <a:t>）医学领域</a:t>
            </a:r>
            <a:endParaRPr lang="en-US" altLang="zh-CN" sz="2400">
              <a:latin typeface="Times New Roman" panose="02020603050405020304" pitchFamily="18" charset="0"/>
            </a:endParaRPr>
          </a:p>
          <a:p>
            <a:pPr eaLnBrk="1" hangingPunct="1">
              <a:lnSpc>
                <a:spcPct val="100000"/>
              </a:lnSpc>
              <a:spcBef>
                <a:spcPct val="50000"/>
              </a:spcBef>
              <a:buClrTx/>
              <a:buFontTx/>
              <a:buNone/>
            </a:pPr>
            <a:r>
              <a:rPr lang="zh-CN" altLang="en-US" sz="2400">
                <a:latin typeface="Times New Roman" panose="02020603050405020304" pitchFamily="18" charset="0"/>
              </a:rPr>
              <a:t>（</a:t>
            </a:r>
            <a:r>
              <a:rPr lang="en-US" altLang="zh-CN" sz="2400">
                <a:latin typeface="Times New Roman" panose="02020603050405020304" pitchFamily="18" charset="0"/>
              </a:rPr>
              <a:t>5</a:t>
            </a:r>
            <a:r>
              <a:rPr lang="zh-CN" altLang="en-US" sz="2400">
                <a:latin typeface="Times New Roman" panose="02020603050405020304" pitchFamily="18" charset="0"/>
              </a:rPr>
              <a:t>）通讯领域</a:t>
            </a:r>
            <a:r>
              <a:rPr kumimoji="1" lang="zh-CN" altLang="en-US" sz="24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11</a:t>
            </a:r>
            <a:r>
              <a:rPr kumimoji="1" lang="zh-CN" altLang="en-US" sz="2400">
                <a:latin typeface="Times New Roman" panose="02020603050405020304" pitchFamily="18" charset="0"/>
                <a:cs typeface="Times New Roman" panose="02020603050405020304" pitchFamily="18" charset="0"/>
              </a:rPr>
              <a:t>）运筹学领域</a:t>
            </a:r>
            <a:endParaRPr kumimoji="1" lang="en-US" altLang="zh-CN" sz="2400">
              <a:latin typeface="Times New Roman" panose="02020603050405020304" pitchFamily="18" charset="0"/>
              <a:cs typeface="Times New Roman" panose="02020603050405020304" pitchFamily="18" charset="0"/>
            </a:endParaRPr>
          </a:p>
          <a:p>
            <a:pPr eaLnBrk="1" hangingPunct="1">
              <a:lnSpc>
                <a:spcPct val="100000"/>
              </a:lnSpc>
              <a:spcBef>
                <a:spcPct val="50000"/>
              </a:spcBef>
              <a:buClrTx/>
              <a:buFont typeface="Wingdings" pitchFamily="2" charset="2"/>
              <a:buNone/>
            </a:pPr>
            <a:r>
              <a:rPr lang="zh-CN" altLang="en-US" sz="2400">
                <a:latin typeface="Times New Roman" panose="02020603050405020304" pitchFamily="18" charset="0"/>
              </a:rPr>
              <a:t>（</a:t>
            </a:r>
            <a:r>
              <a:rPr lang="en-US" altLang="zh-CN" sz="2400">
                <a:latin typeface="Times New Roman" panose="02020603050405020304" pitchFamily="18" charset="0"/>
              </a:rPr>
              <a:t>6</a:t>
            </a:r>
            <a:r>
              <a:rPr lang="zh-CN" altLang="en-US" sz="2400">
                <a:latin typeface="Times New Roman" panose="02020603050405020304" pitchFamily="18" charset="0"/>
              </a:rPr>
              <a:t>）机器人领域                                   </a:t>
            </a:r>
            <a:r>
              <a:rPr lang="en-US" altLang="zh-CN" sz="2400">
                <a:solidFill>
                  <a:srgbClr val="0000FF"/>
                </a:solidFill>
                <a:latin typeface="Times New Roman" panose="02020603050405020304" pitchFamily="18" charset="0"/>
              </a:rPr>
              <a:t>………….</a:t>
            </a:r>
          </a:p>
          <a:p>
            <a:pPr eaLnBrk="1" hangingPunct="1">
              <a:lnSpc>
                <a:spcPct val="100000"/>
              </a:lnSpc>
              <a:spcBef>
                <a:spcPct val="50000"/>
              </a:spcBef>
              <a:buClrTx/>
              <a:buFont typeface="Wingdings" pitchFamily="2" charset="2"/>
              <a:buNone/>
            </a:pPr>
            <a:endParaRPr kumimoji="1" lang="en-US" altLang="zh-CN" sz="2400">
              <a:solidFill>
                <a:srgbClr val="0000FF"/>
              </a:solidFill>
              <a:latin typeface="Times New Roman" panose="02020603050405020304" pitchFamily="18" charset="0"/>
              <a:cs typeface="Times New Roman" panose="02020603050405020304" pitchFamily="18" charset="0"/>
            </a:endParaRPr>
          </a:p>
        </p:txBody>
      </p:sp>
      <p:sp>
        <p:nvSpPr>
          <p:cNvPr id="102405" name="Rectangle 2">
            <a:extLst>
              <a:ext uri="{FF2B5EF4-FFF2-40B4-BE49-F238E27FC236}">
                <a16:creationId xmlns:a16="http://schemas.microsoft.com/office/drawing/2014/main" id="{26C6961A-7FDD-464F-AB21-EC3924ED27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6" name="Rectangle 4">
            <a:extLst>
              <a:ext uri="{FF2B5EF4-FFF2-40B4-BE49-F238E27FC236}">
                <a16:creationId xmlns:a16="http://schemas.microsoft.com/office/drawing/2014/main" id="{57D3A765-C4AF-0246-8B0B-6322AF5484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7" name="Rectangle 6">
            <a:extLst>
              <a:ext uri="{FF2B5EF4-FFF2-40B4-BE49-F238E27FC236}">
                <a16:creationId xmlns:a16="http://schemas.microsoft.com/office/drawing/2014/main" id="{51B22064-F0C5-8A40-9614-16236E57B2A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8" name="Rectangle 8">
            <a:extLst>
              <a:ext uri="{FF2B5EF4-FFF2-40B4-BE49-F238E27FC236}">
                <a16:creationId xmlns:a16="http://schemas.microsoft.com/office/drawing/2014/main" id="{F1D5F6DD-A8EC-1D46-B6A6-AF1B1D9004A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09" name="Rectangle 10">
            <a:extLst>
              <a:ext uri="{FF2B5EF4-FFF2-40B4-BE49-F238E27FC236}">
                <a16:creationId xmlns:a16="http://schemas.microsoft.com/office/drawing/2014/main" id="{F4884A58-BB24-BC4F-8D8F-ECDC3F0EE3B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0" name="Rectangle 12">
            <a:extLst>
              <a:ext uri="{FF2B5EF4-FFF2-40B4-BE49-F238E27FC236}">
                <a16:creationId xmlns:a16="http://schemas.microsoft.com/office/drawing/2014/main" id="{4A60C840-2C76-C74A-8BEF-1AACB3D4CF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1" name="Rectangle 16">
            <a:extLst>
              <a:ext uri="{FF2B5EF4-FFF2-40B4-BE49-F238E27FC236}">
                <a16:creationId xmlns:a16="http://schemas.microsoft.com/office/drawing/2014/main" id="{F40A1BFE-A42B-1947-9CBC-24417DE5004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2" name="Rectangle 18">
            <a:extLst>
              <a:ext uri="{FF2B5EF4-FFF2-40B4-BE49-F238E27FC236}">
                <a16:creationId xmlns:a16="http://schemas.microsoft.com/office/drawing/2014/main" id="{2B80F2B1-D1F5-6940-B6A3-FDC160FE7BD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3" name="Rectangle 20">
            <a:extLst>
              <a:ext uri="{FF2B5EF4-FFF2-40B4-BE49-F238E27FC236}">
                <a16:creationId xmlns:a16="http://schemas.microsoft.com/office/drawing/2014/main" id="{11DB1EBA-435D-AB4B-87C6-BC21FA158C0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4" name="Rectangle 22">
            <a:extLst>
              <a:ext uri="{FF2B5EF4-FFF2-40B4-BE49-F238E27FC236}">
                <a16:creationId xmlns:a16="http://schemas.microsoft.com/office/drawing/2014/main" id="{39B6784A-A5C1-B44C-8EA0-803C5754279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2415" name="Text Box 9">
            <a:extLst>
              <a:ext uri="{FF2B5EF4-FFF2-40B4-BE49-F238E27FC236}">
                <a16:creationId xmlns:a16="http://schemas.microsoft.com/office/drawing/2014/main" id="{4F6233B7-39A2-314A-B935-3BBF159E7A22}"/>
              </a:ext>
            </a:extLst>
          </p:cNvPr>
          <p:cNvSpPr txBox="1">
            <a:spLocks noChangeArrowheads="1"/>
          </p:cNvSpPr>
          <p:nvPr/>
        </p:nvSpPr>
        <p:spPr bwMode="auto">
          <a:xfrm>
            <a:off x="428625" y="1143000"/>
            <a:ext cx="8001000" cy="461963"/>
          </a:xfrm>
          <a:prstGeom prst="rect">
            <a:avLst/>
          </a:prstGeom>
          <a:solidFill>
            <a:srgbClr val="FFFFFF"/>
          </a:solidFill>
          <a:ln w="9525">
            <a:solidFill>
              <a:srgbClr val="808080"/>
            </a:solidFill>
            <a:miter lim="800000"/>
            <a:headEnd/>
            <a:tailEnd/>
          </a:ln>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
                <a:srgbClr val="0000FF"/>
              </a:buClr>
              <a:buFont typeface="Wingdings" pitchFamily="2" charset="2"/>
              <a:buNone/>
            </a:pPr>
            <a:r>
              <a:rPr kumimoji="1" lang="zh-CN" altLang="zh-CN" sz="2400" b="1">
                <a:solidFill>
                  <a:srgbClr val="0000FF"/>
                </a:solidFill>
                <a:latin typeface="Times New Roman" panose="02020603050405020304" pitchFamily="18" charset="0"/>
                <a:cs typeface="Times New Roman" panose="02020603050405020304" pitchFamily="18" charset="0"/>
              </a:rPr>
              <a:t>粒子群优化算法已在诸多领域得到应用，归纳如下</a:t>
            </a:r>
            <a:r>
              <a:rPr lang="zh-CN" altLang="zh-CN" sz="2400">
                <a:solidFill>
                  <a:srgbClr val="0000FF"/>
                </a:solidFill>
              </a:rPr>
              <a:t>：</a:t>
            </a:r>
            <a:endParaRPr kumimoji="1" lang="zh-CN" altLang="en-US" sz="2400" b="1">
              <a:solidFill>
                <a:srgbClr val="0000FF"/>
              </a:solidFill>
              <a:latin typeface="Times New Roman" panose="02020603050405020304" pitchFamily="18" charset="0"/>
              <a:cs typeface="Times New Roman" panose="02020603050405020304" pitchFamily="18" charset="0"/>
            </a:endParaRPr>
          </a:p>
        </p:txBody>
      </p:sp>
    </p:spTree>
  </p:cSld>
  <p:clrMapOvr>
    <a:masterClrMapping/>
  </p:clrMapOvr>
  <p:transition>
    <p:random/>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a:extLst>
              <a:ext uri="{FF2B5EF4-FFF2-40B4-BE49-F238E27FC236}">
                <a16:creationId xmlns:a16="http://schemas.microsoft.com/office/drawing/2014/main" id="{2E8E94E7-2E62-AB4C-A72D-C45D2B15702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630E2EEE-FDF3-A144-A891-44EB8B040F9B}" type="slidenum">
              <a:rPr lang="ja-JP" altLang="en-US" sz="1800">
                <a:solidFill>
                  <a:srgbClr val="A50021"/>
                </a:solidFill>
                <a:ea typeface="MS PGothic" panose="020B0600070205080204" pitchFamily="34" charset="-128"/>
              </a:rPr>
              <a:pPr algn="r">
                <a:lnSpc>
                  <a:spcPct val="100000"/>
                </a:lnSpc>
                <a:spcBef>
                  <a:spcPct val="0"/>
                </a:spcBef>
                <a:buClrTx/>
                <a:buFontTx/>
                <a:buNone/>
              </a:pPr>
              <a:t>94</a:t>
            </a:fld>
            <a:endParaRPr lang="en-US" altLang="ja-JP" sz="1800">
              <a:solidFill>
                <a:srgbClr val="A50021"/>
              </a:solidFill>
              <a:ea typeface="MS PGothic" panose="020B0600070205080204" pitchFamily="34" charset="-128"/>
            </a:endParaRPr>
          </a:p>
        </p:txBody>
      </p:sp>
      <p:sp>
        <p:nvSpPr>
          <p:cNvPr id="48131" name="Rectangle 5">
            <a:extLst>
              <a:ext uri="{FF2B5EF4-FFF2-40B4-BE49-F238E27FC236}">
                <a16:creationId xmlns:a16="http://schemas.microsoft.com/office/drawing/2014/main" id="{EF9B748C-62D6-FE4E-93B6-54EB1DFFD289}"/>
              </a:ext>
            </a:extLst>
          </p:cNvPr>
          <p:cNvSpPr>
            <a:spLocks noChangeArrowheads="1"/>
          </p:cNvSpPr>
          <p:nvPr/>
        </p:nvSpPr>
        <p:spPr bwMode="auto">
          <a:xfrm>
            <a:off x="357188" y="996950"/>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车辆路径问题（</a:t>
            </a:r>
            <a:r>
              <a:rPr kumimoji="1" lang="en-US" altLang="zh-CN" sz="2600" b="1">
                <a:solidFill>
                  <a:srgbClr val="0000FF"/>
                </a:solidFill>
                <a:latin typeface="Times New Roman" panose="02020603050405020304" pitchFamily="18" charset="0"/>
                <a:cs typeface="Times New Roman" panose="02020603050405020304" pitchFamily="18" charset="0"/>
              </a:rPr>
              <a:t>VRP</a:t>
            </a:r>
            <a:r>
              <a:rPr kumimoji="1" lang="zh-CN" altLang="zh-CN" sz="2600" b="1">
                <a:solidFill>
                  <a:srgbClr val="0000FF"/>
                </a:solidFill>
                <a:latin typeface="Times New Roman" panose="02020603050405020304" pitchFamily="18" charset="0"/>
                <a:cs typeface="Times New Roman" panose="02020603050405020304" pitchFamily="18" charset="0"/>
              </a:rPr>
              <a:t>）的模型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03428" name="Rectangle 10">
            <a:extLst>
              <a:ext uri="{FF2B5EF4-FFF2-40B4-BE49-F238E27FC236}">
                <a16:creationId xmlns:a16="http://schemas.microsoft.com/office/drawing/2014/main" id="{B2E74840-73DA-1744-BA9F-475DEE13DC31}"/>
              </a:ext>
            </a:extLst>
          </p:cNvPr>
          <p:cNvSpPr>
            <a:spLocks noGrp="1" noChangeArrowheads="1"/>
          </p:cNvSpPr>
          <p:nvPr>
            <p:ph type="title"/>
          </p:nvPr>
        </p:nvSpPr>
        <p:spPr/>
        <p:txBody>
          <a:bodyPr/>
          <a:lstStyle/>
          <a:p>
            <a:pPr eaLnBrk="1" hangingPunct="1"/>
            <a:r>
              <a:rPr lang="en-US" altLang="zh-CN" sz="40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粒子群优化算法求解车辆路径问题</a:t>
            </a:r>
            <a:endParaRPr kumimoji="1" lang="zh-CN" altLang="en-US" sz="3200">
              <a:latin typeface="Times New Roman" panose="02020603050405020304" pitchFamily="18" charset="0"/>
            </a:endParaRPr>
          </a:p>
        </p:txBody>
      </p:sp>
      <p:sp>
        <p:nvSpPr>
          <p:cNvPr id="8" name="Rectangle 8">
            <a:extLst>
              <a:ext uri="{FF2B5EF4-FFF2-40B4-BE49-F238E27FC236}">
                <a16:creationId xmlns:a16="http://schemas.microsoft.com/office/drawing/2014/main" id="{685FD3A6-AE5D-8940-8002-400ABC2FB4D7}"/>
              </a:ext>
            </a:extLst>
          </p:cNvPr>
          <p:cNvSpPr>
            <a:spLocks noChangeArrowheads="1"/>
          </p:cNvSpPr>
          <p:nvPr/>
        </p:nvSpPr>
        <p:spPr bwMode="auto">
          <a:xfrm>
            <a:off x="428625" y="1571625"/>
            <a:ext cx="84582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zh-CN" sz="2400">
                <a:solidFill>
                  <a:srgbClr val="0000FF"/>
                </a:solidFill>
                <a:latin typeface="Times New Roman" panose="02020603050405020304" pitchFamily="18" charset="0"/>
                <a:cs typeface="Times New Roman" panose="02020603050405020304" pitchFamily="18" charset="0"/>
              </a:rPr>
              <a:t>车辆路径问题</a:t>
            </a:r>
            <a:r>
              <a:rPr lang="zh-CN" altLang="zh-CN" sz="2400">
                <a:latin typeface="Times New Roman" panose="02020603050405020304" pitchFamily="18" charset="0"/>
                <a:cs typeface="Times New Roman" panose="02020603050405020304" pitchFamily="18" charset="0"/>
              </a:rPr>
              <a:t>：假定配送中心最多可以用</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辆车对</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个客户进行运输配送，</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表示仓库。每个车辆载重为</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，每个客户的需求为</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，客户</a:t>
            </a:r>
            <a:r>
              <a:rPr lang="en-US" altLang="zh-CN" sz="2400" i="1">
                <a:latin typeface="Times New Roman" panose="02020603050405020304" pitchFamily="18" charset="0"/>
                <a:cs typeface="Times New Roman" panose="02020603050405020304" pitchFamily="18" charset="0"/>
              </a:rPr>
              <a:t>i</a:t>
            </a:r>
            <a:r>
              <a:rPr lang="zh-CN" altLang="zh-CN" sz="2400">
                <a:latin typeface="Times New Roman" panose="02020603050405020304" pitchFamily="18" charset="0"/>
                <a:cs typeface="Times New Roman" panose="02020603050405020304" pitchFamily="18" charset="0"/>
              </a:rPr>
              <a:t>到客户</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j </a:t>
            </a:r>
            <a:r>
              <a:rPr lang="zh-CN" altLang="zh-CN" sz="2400">
                <a:latin typeface="Times New Roman" panose="02020603050405020304" pitchFamily="18" charset="0"/>
                <a:cs typeface="Times New Roman" panose="02020603050405020304" pitchFamily="18" charset="0"/>
              </a:rPr>
              <a:t>的运输成本为</a:t>
            </a:r>
            <a:r>
              <a:rPr lang="en-US" altLang="zh-CN" sz="2400">
                <a:latin typeface="Times New Roman" panose="02020603050405020304" pitchFamily="18" charset="0"/>
                <a:cs typeface="Times New Roman" panose="02020603050405020304" pitchFamily="18" charset="0"/>
              </a:rPr>
              <a:t> </a:t>
            </a:r>
            <a:r>
              <a:rPr lang="en-US" altLang="zh-CN" sz="2400" i="1">
                <a:latin typeface="Times New Roman" panose="02020603050405020304" pitchFamily="18" charset="0"/>
                <a:cs typeface="Times New Roman" panose="02020603050405020304" pitchFamily="18" charset="0"/>
              </a:rPr>
              <a:t>c</a:t>
            </a:r>
            <a:r>
              <a:rPr lang="en-US" altLang="zh-CN" sz="2400" i="1" baseline="-25000">
                <a:latin typeface="Times New Roman" panose="02020603050405020304" pitchFamily="18" charset="0"/>
                <a:cs typeface="Times New Roman" panose="02020603050405020304" pitchFamily="18" charset="0"/>
              </a:rPr>
              <a:t>ij</a:t>
            </a:r>
            <a:r>
              <a:rPr lang="zh-CN" altLang="zh-CN" sz="2400">
                <a:latin typeface="Times New Roman" panose="02020603050405020304" pitchFamily="18" charset="0"/>
                <a:cs typeface="Times New Roman" panose="02020603050405020304" pitchFamily="18" charset="0"/>
              </a:rPr>
              <a:t>（可以是距离，时间，费用等）。定义如下变量：</a:t>
            </a:r>
            <a:endParaRPr kumimoji="1" lang="zh-CN" altLang="en-US" sz="2400">
              <a:latin typeface="Times New Roman" panose="02020603050405020304" pitchFamily="18" charset="0"/>
              <a:cs typeface="Times New Roman" panose="02020603050405020304" pitchFamily="18" charset="0"/>
            </a:endParaRPr>
          </a:p>
        </p:txBody>
      </p:sp>
      <p:sp>
        <p:nvSpPr>
          <p:cNvPr id="103430" name="Rectangle 7">
            <a:extLst>
              <a:ext uri="{FF2B5EF4-FFF2-40B4-BE49-F238E27FC236}">
                <a16:creationId xmlns:a16="http://schemas.microsoft.com/office/drawing/2014/main" id="{763212C1-D1C3-C44F-87AE-F78CE8223D0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3431" name="Rectangle 2">
            <a:extLst>
              <a:ext uri="{FF2B5EF4-FFF2-40B4-BE49-F238E27FC236}">
                <a16:creationId xmlns:a16="http://schemas.microsoft.com/office/drawing/2014/main" id="{0ADF3310-11E1-4042-AC3F-53A4E2F6A88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36" name="对象 6">
            <a:extLst>
              <a:ext uri="{FF2B5EF4-FFF2-40B4-BE49-F238E27FC236}">
                <a16:creationId xmlns:a16="http://schemas.microsoft.com/office/drawing/2014/main" id="{86F26C69-F409-0446-8ACE-7F2BA43D4B22}"/>
              </a:ext>
            </a:extLst>
          </p:cNvPr>
          <p:cNvGraphicFramePr>
            <a:graphicFrameLocks noChangeAspect="1"/>
          </p:cNvGraphicFramePr>
          <p:nvPr/>
        </p:nvGraphicFramePr>
        <p:xfrm>
          <a:off x="5988050" y="1716088"/>
          <a:ext cx="1727200" cy="396875"/>
        </p:xfrm>
        <a:graphic>
          <a:graphicData uri="http://schemas.openxmlformats.org/presentationml/2006/ole">
            <mc:AlternateContent xmlns:mc="http://schemas.openxmlformats.org/markup-compatibility/2006">
              <mc:Choice xmlns:v="urn:schemas-microsoft-com:vml" Requires="v">
                <p:oleObj spid="_x0000_s103522" name="Equation" r:id="rId3" imgW="19011900" imgH="4394200" progId="Equation.DSMT4">
                  <p:embed/>
                </p:oleObj>
              </mc:Choice>
              <mc:Fallback>
                <p:oleObj name="Equation" r:id="rId3" imgW="19011900" imgH="4394200" progId="Equation.DSMT4">
                  <p:embed/>
                  <p:pic>
                    <p:nvPicPr>
                      <p:cNvPr id="0"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8050" y="1716088"/>
                        <a:ext cx="172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3" name="Rectangle 4">
            <a:extLst>
              <a:ext uri="{FF2B5EF4-FFF2-40B4-BE49-F238E27FC236}">
                <a16:creationId xmlns:a16="http://schemas.microsoft.com/office/drawing/2014/main" id="{E1647F8D-2444-F24D-8103-7B27BCC5627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38" name="对象 10">
            <a:extLst>
              <a:ext uri="{FF2B5EF4-FFF2-40B4-BE49-F238E27FC236}">
                <a16:creationId xmlns:a16="http://schemas.microsoft.com/office/drawing/2014/main" id="{A6F9C8A1-CED4-3D45-A32A-48DA8E12F53F}"/>
              </a:ext>
            </a:extLst>
          </p:cNvPr>
          <p:cNvGraphicFramePr>
            <a:graphicFrameLocks noChangeAspect="1"/>
          </p:cNvGraphicFramePr>
          <p:nvPr/>
        </p:nvGraphicFramePr>
        <p:xfrm>
          <a:off x="587375" y="2395538"/>
          <a:ext cx="1584325" cy="400050"/>
        </p:xfrm>
        <a:graphic>
          <a:graphicData uri="http://schemas.openxmlformats.org/presentationml/2006/ole">
            <mc:AlternateContent xmlns:mc="http://schemas.openxmlformats.org/markup-compatibility/2006">
              <mc:Choice xmlns:v="urn:schemas-microsoft-com:vml" Requires="v">
                <p:oleObj spid="_x0000_s103523" name="Equation" r:id="rId5" imgW="17259300" imgH="4394200" progId="Equation.DSMT4">
                  <p:embed/>
                </p:oleObj>
              </mc:Choice>
              <mc:Fallback>
                <p:oleObj name="Equation" r:id="rId5" imgW="17259300" imgH="4394200" progId="Equation.DSMT4">
                  <p:embed/>
                  <p:pic>
                    <p:nvPicPr>
                      <p:cNvPr id="0" name="对象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375" y="2395538"/>
                        <a:ext cx="158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5" name="Rectangle 6">
            <a:extLst>
              <a:ext uri="{FF2B5EF4-FFF2-40B4-BE49-F238E27FC236}">
                <a16:creationId xmlns:a16="http://schemas.microsoft.com/office/drawing/2014/main" id="{9B45E6E1-2099-6D4C-9D50-8D64F94A009D}"/>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0" name="对象 12">
            <a:extLst>
              <a:ext uri="{FF2B5EF4-FFF2-40B4-BE49-F238E27FC236}">
                <a16:creationId xmlns:a16="http://schemas.microsoft.com/office/drawing/2014/main" id="{1E0A8342-D0D9-0C4C-A3AD-C310081AECDF}"/>
              </a:ext>
            </a:extLst>
          </p:cNvPr>
          <p:cNvGraphicFramePr>
            <a:graphicFrameLocks noChangeAspect="1"/>
          </p:cNvGraphicFramePr>
          <p:nvPr/>
        </p:nvGraphicFramePr>
        <p:xfrm>
          <a:off x="1411288" y="2940050"/>
          <a:ext cx="1839912" cy="403225"/>
        </p:xfrm>
        <a:graphic>
          <a:graphicData uri="http://schemas.openxmlformats.org/presentationml/2006/ole">
            <mc:AlternateContent xmlns:mc="http://schemas.openxmlformats.org/markup-compatibility/2006">
              <mc:Choice xmlns:v="urn:schemas-microsoft-com:vml" Requires="v">
                <p:oleObj spid="_x0000_s103524" name="Equation" r:id="rId7" imgW="19900900" imgH="4394200" progId="Equation.DSMT4">
                  <p:embed/>
                </p:oleObj>
              </mc:Choice>
              <mc:Fallback>
                <p:oleObj name="Equation" r:id="rId7" imgW="19900900" imgH="4394200" progId="Equation.DSMT4">
                  <p:embed/>
                  <p:pic>
                    <p:nvPicPr>
                      <p:cNvPr id="0" name="对象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1288" y="2940050"/>
                        <a:ext cx="183991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7" name="Rectangle 8">
            <a:extLst>
              <a:ext uri="{FF2B5EF4-FFF2-40B4-BE49-F238E27FC236}">
                <a16:creationId xmlns:a16="http://schemas.microsoft.com/office/drawing/2014/main" id="{F5BEEFC1-7EF8-8540-A186-BF32239A371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2" name="对象 14">
            <a:extLst>
              <a:ext uri="{FF2B5EF4-FFF2-40B4-BE49-F238E27FC236}">
                <a16:creationId xmlns:a16="http://schemas.microsoft.com/office/drawing/2014/main" id="{DB5705D2-38BC-694F-963D-AAD27A005D51}"/>
              </a:ext>
            </a:extLst>
          </p:cNvPr>
          <p:cNvGraphicFramePr>
            <a:graphicFrameLocks noChangeAspect="1"/>
          </p:cNvGraphicFramePr>
          <p:nvPr/>
        </p:nvGraphicFramePr>
        <p:xfrm>
          <a:off x="5051425" y="2406650"/>
          <a:ext cx="647700" cy="357188"/>
        </p:xfrm>
        <a:graphic>
          <a:graphicData uri="http://schemas.openxmlformats.org/presentationml/2006/ole">
            <mc:AlternateContent xmlns:mc="http://schemas.openxmlformats.org/markup-compatibility/2006">
              <mc:Choice xmlns:v="urn:schemas-microsoft-com:vml" Requires="v">
                <p:oleObj spid="_x0000_s103525" name="Equation" r:id="rId9" imgW="6438900" imgH="3505200" progId="Equation.DSMT4">
                  <p:embed/>
                </p:oleObj>
              </mc:Choice>
              <mc:Fallback>
                <p:oleObj name="Equation" r:id="rId9" imgW="6438900" imgH="3505200" progId="Equation.DSMT4">
                  <p:embed/>
                  <p:pic>
                    <p:nvPicPr>
                      <p:cNvPr id="0" name="对象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51425" y="2406650"/>
                        <a:ext cx="6477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9" name="Rectangle 15">
            <a:extLst>
              <a:ext uri="{FF2B5EF4-FFF2-40B4-BE49-F238E27FC236}">
                <a16:creationId xmlns:a16="http://schemas.microsoft.com/office/drawing/2014/main" id="{F1925D2B-9B45-9141-90E3-07C92569046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4" name="对象 16">
            <a:extLst>
              <a:ext uri="{FF2B5EF4-FFF2-40B4-BE49-F238E27FC236}">
                <a16:creationId xmlns:a16="http://schemas.microsoft.com/office/drawing/2014/main" id="{6D8CCF11-CE7F-5F48-94C3-16A857CAD855}"/>
              </a:ext>
            </a:extLst>
          </p:cNvPr>
          <p:cNvGraphicFramePr>
            <a:graphicFrameLocks noChangeAspect="1"/>
          </p:cNvGraphicFramePr>
          <p:nvPr/>
        </p:nvGraphicFramePr>
        <p:xfrm>
          <a:off x="5886450" y="2925763"/>
          <a:ext cx="1958975" cy="460375"/>
        </p:xfrm>
        <a:graphic>
          <a:graphicData uri="http://schemas.openxmlformats.org/presentationml/2006/ole">
            <mc:AlternateContent xmlns:mc="http://schemas.openxmlformats.org/markup-compatibility/2006">
              <mc:Choice xmlns:v="urn:schemas-microsoft-com:vml" Requires="v">
                <p:oleObj spid="_x0000_s103526" name="Equation" r:id="rId11" imgW="19900900" imgH="4686300" progId="Equation.DSMT4">
                  <p:embed/>
                </p:oleObj>
              </mc:Choice>
              <mc:Fallback>
                <p:oleObj name="Equation" r:id="rId11" imgW="19900900" imgH="4686300" progId="Equation.DSMT4">
                  <p:embed/>
                  <p:pic>
                    <p:nvPicPr>
                      <p:cNvPr id="0" name="对象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86450" y="2925763"/>
                        <a:ext cx="19589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1" name="Rectangle 17">
            <a:extLst>
              <a:ext uri="{FF2B5EF4-FFF2-40B4-BE49-F238E27FC236}">
                <a16:creationId xmlns:a16="http://schemas.microsoft.com/office/drawing/2014/main" id="{FB1E9B41-F3B1-4C40-8BEB-B6117C0DA19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6" name="对象 18">
            <a:extLst>
              <a:ext uri="{FF2B5EF4-FFF2-40B4-BE49-F238E27FC236}">
                <a16:creationId xmlns:a16="http://schemas.microsoft.com/office/drawing/2014/main" id="{4A287D59-B067-8140-9C7D-32C5023510CF}"/>
              </a:ext>
            </a:extLst>
          </p:cNvPr>
          <p:cNvGraphicFramePr>
            <a:graphicFrameLocks noChangeAspect="1"/>
          </p:cNvGraphicFramePr>
          <p:nvPr/>
        </p:nvGraphicFramePr>
        <p:xfrm>
          <a:off x="3106738" y="4308475"/>
          <a:ext cx="3341687" cy="863600"/>
        </p:xfrm>
        <a:graphic>
          <a:graphicData uri="http://schemas.openxmlformats.org/presentationml/2006/ole">
            <mc:AlternateContent xmlns:mc="http://schemas.openxmlformats.org/markup-compatibility/2006">
              <mc:Choice xmlns:v="urn:schemas-microsoft-com:vml" Requires="v">
                <p:oleObj spid="_x0000_s103527" name="Equation" r:id="rId13" imgW="42710100" imgH="11112500" progId="Equation.DSMT4">
                  <p:embed/>
                </p:oleObj>
              </mc:Choice>
              <mc:Fallback>
                <p:oleObj name="Equation" r:id="rId13" imgW="42710100" imgH="11112500" progId="Equation.DSMT4">
                  <p:embed/>
                  <p:pic>
                    <p:nvPicPr>
                      <p:cNvPr id="0" name="对象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06738" y="4308475"/>
                        <a:ext cx="33416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43" name="Rectangle 19">
            <a:extLst>
              <a:ext uri="{FF2B5EF4-FFF2-40B4-BE49-F238E27FC236}">
                <a16:creationId xmlns:a16="http://schemas.microsoft.com/office/drawing/2014/main" id="{72C21BA1-78F9-4242-A0DD-BF758114B09C}"/>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48148" name="对象 20">
            <a:extLst>
              <a:ext uri="{FF2B5EF4-FFF2-40B4-BE49-F238E27FC236}">
                <a16:creationId xmlns:a16="http://schemas.microsoft.com/office/drawing/2014/main" id="{9270EB6C-1039-6A40-A602-37FD837076F1}"/>
              </a:ext>
            </a:extLst>
          </p:cNvPr>
          <p:cNvGraphicFramePr>
            <a:graphicFrameLocks noChangeAspect="1"/>
          </p:cNvGraphicFramePr>
          <p:nvPr/>
        </p:nvGraphicFramePr>
        <p:xfrm>
          <a:off x="3138488" y="5387975"/>
          <a:ext cx="3497262" cy="865188"/>
        </p:xfrm>
        <a:graphic>
          <a:graphicData uri="http://schemas.openxmlformats.org/presentationml/2006/ole">
            <mc:AlternateContent xmlns:mc="http://schemas.openxmlformats.org/markup-compatibility/2006">
              <mc:Choice xmlns:v="urn:schemas-microsoft-com:vml" Requires="v">
                <p:oleObj spid="_x0000_s103528" name="Equation" r:id="rId15" imgW="39497000" imgH="9652000" progId="Equation.DSMT4">
                  <p:embed/>
                </p:oleObj>
              </mc:Choice>
              <mc:Fallback>
                <p:oleObj name="Equation" r:id="rId15" imgW="39497000" imgH="9652000" progId="Equation.DSMT4">
                  <p:embed/>
                  <p:pic>
                    <p:nvPicPr>
                      <p:cNvPr id="0" name="对象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38488" y="5387975"/>
                        <a:ext cx="3497262"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8131"/>
                                        </p:tgtEl>
                                        <p:attrNameLst>
                                          <p:attrName>style.visibility</p:attrName>
                                        </p:attrNameLst>
                                      </p:cBhvr>
                                      <p:to>
                                        <p:strVal val="visible"/>
                                      </p:to>
                                    </p:set>
                                    <p:anim calcmode="lin" valueType="num">
                                      <p:cBhvr>
                                        <p:cTn id="7" dur="1000" fill="hold"/>
                                        <p:tgtEl>
                                          <p:spTgt spid="48131"/>
                                        </p:tgtEl>
                                        <p:attrNameLst>
                                          <p:attrName>ppt_w</p:attrName>
                                        </p:attrNameLst>
                                      </p:cBhvr>
                                      <p:tavLst>
                                        <p:tav tm="0">
                                          <p:val>
                                            <p:fltVal val="0"/>
                                          </p:val>
                                        </p:tav>
                                        <p:tav tm="100000">
                                          <p:val>
                                            <p:strVal val="#ppt_w"/>
                                          </p:val>
                                        </p:tav>
                                      </p:tavLst>
                                    </p:anim>
                                    <p:anim calcmode="lin" valueType="num">
                                      <p:cBhvr>
                                        <p:cTn id="8" dur="1000" fill="hold"/>
                                        <p:tgtEl>
                                          <p:spTgt spid="48131"/>
                                        </p:tgtEl>
                                        <p:attrNameLst>
                                          <p:attrName>ppt_h</p:attrName>
                                        </p:attrNameLst>
                                      </p:cBhvr>
                                      <p:tavLst>
                                        <p:tav tm="0">
                                          <p:val>
                                            <p:fltVal val="0"/>
                                          </p:val>
                                        </p:tav>
                                        <p:tav tm="100000">
                                          <p:val>
                                            <p:strVal val="#ppt_h"/>
                                          </p:val>
                                        </p:tav>
                                      </p:tavLst>
                                    </p:anim>
                                    <p:anim calcmode="lin" valueType="num">
                                      <p:cBhvr>
                                        <p:cTn id="9" dur="1000" fill="hold"/>
                                        <p:tgtEl>
                                          <p:spTgt spid="48131"/>
                                        </p:tgtEl>
                                        <p:attrNameLst>
                                          <p:attrName>style.rotation</p:attrName>
                                        </p:attrNameLst>
                                      </p:cBhvr>
                                      <p:tavLst>
                                        <p:tav tm="0">
                                          <p:val>
                                            <p:fltVal val="90"/>
                                          </p:val>
                                        </p:tav>
                                        <p:tav tm="100000">
                                          <p:val>
                                            <p:fltVal val="0"/>
                                          </p:val>
                                        </p:tav>
                                      </p:tavLst>
                                    </p:anim>
                                    <p:animEffect transition="in" filter="fade">
                                      <p:cBhvr>
                                        <p:cTn id="10" dur="1000"/>
                                        <p:tgtEl>
                                          <p:spTgt spid="48131"/>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fltVal val="0"/>
                                          </p:val>
                                        </p:tav>
                                        <p:tav tm="100000">
                                          <p:val>
                                            <p:strVal val="#ppt_w"/>
                                          </p:val>
                                        </p:tav>
                                      </p:tavLst>
                                    </p:anim>
                                    <p:anim calcmode="lin" valueType="num">
                                      <p:cBhvr>
                                        <p:cTn id="14" dur="1000" fill="hold"/>
                                        <p:tgtEl>
                                          <p:spTgt spid="8"/>
                                        </p:tgtEl>
                                        <p:attrNameLst>
                                          <p:attrName>ppt_h</p:attrName>
                                        </p:attrNameLst>
                                      </p:cBhvr>
                                      <p:tavLst>
                                        <p:tav tm="0">
                                          <p:val>
                                            <p:fltVal val="0"/>
                                          </p:val>
                                        </p:tav>
                                        <p:tav tm="100000">
                                          <p:val>
                                            <p:strVal val="#ppt_h"/>
                                          </p:val>
                                        </p:tav>
                                      </p:tavLst>
                                    </p:anim>
                                    <p:anim calcmode="lin" valueType="num">
                                      <p:cBhvr>
                                        <p:cTn id="15" dur="1000" fill="hold"/>
                                        <p:tgtEl>
                                          <p:spTgt spid="8"/>
                                        </p:tgtEl>
                                        <p:attrNameLst>
                                          <p:attrName>style.rotation</p:attrName>
                                        </p:attrNameLst>
                                      </p:cBhvr>
                                      <p:tavLst>
                                        <p:tav tm="0">
                                          <p:val>
                                            <p:fltVal val="90"/>
                                          </p:val>
                                        </p:tav>
                                        <p:tav tm="100000">
                                          <p:val>
                                            <p:fltVal val="0"/>
                                          </p:val>
                                        </p:tav>
                                      </p:tavLst>
                                    </p:anim>
                                    <p:animEffect transition="in" filter="fade">
                                      <p:cBhvr>
                                        <p:cTn id="16" dur="1000"/>
                                        <p:tgtEl>
                                          <p:spTgt spid="8"/>
                                        </p:tgtEl>
                                      </p:cBhvr>
                                    </p:animEffect>
                                  </p:childTnLst>
                                </p:cTn>
                              </p:par>
                              <p:par>
                                <p:cTn id="17" presetID="31" presetClass="entr" presetSubtype="0" fill="hold" nodeType="withEffect">
                                  <p:stCondLst>
                                    <p:cond delay="0"/>
                                  </p:stCondLst>
                                  <p:childTnLst>
                                    <p:set>
                                      <p:cBhvr>
                                        <p:cTn id="18" dur="1" fill="hold">
                                          <p:stCondLst>
                                            <p:cond delay="0"/>
                                          </p:stCondLst>
                                        </p:cTn>
                                        <p:tgtEl>
                                          <p:spTgt spid="48136"/>
                                        </p:tgtEl>
                                        <p:attrNameLst>
                                          <p:attrName>style.visibility</p:attrName>
                                        </p:attrNameLst>
                                      </p:cBhvr>
                                      <p:to>
                                        <p:strVal val="visible"/>
                                      </p:to>
                                    </p:set>
                                    <p:anim calcmode="lin" valueType="num">
                                      <p:cBhvr>
                                        <p:cTn id="19" dur="1000" fill="hold"/>
                                        <p:tgtEl>
                                          <p:spTgt spid="48136"/>
                                        </p:tgtEl>
                                        <p:attrNameLst>
                                          <p:attrName>ppt_w</p:attrName>
                                        </p:attrNameLst>
                                      </p:cBhvr>
                                      <p:tavLst>
                                        <p:tav tm="0">
                                          <p:val>
                                            <p:fltVal val="0"/>
                                          </p:val>
                                        </p:tav>
                                        <p:tav tm="100000">
                                          <p:val>
                                            <p:strVal val="#ppt_w"/>
                                          </p:val>
                                        </p:tav>
                                      </p:tavLst>
                                    </p:anim>
                                    <p:anim calcmode="lin" valueType="num">
                                      <p:cBhvr>
                                        <p:cTn id="20" dur="1000" fill="hold"/>
                                        <p:tgtEl>
                                          <p:spTgt spid="48136"/>
                                        </p:tgtEl>
                                        <p:attrNameLst>
                                          <p:attrName>ppt_h</p:attrName>
                                        </p:attrNameLst>
                                      </p:cBhvr>
                                      <p:tavLst>
                                        <p:tav tm="0">
                                          <p:val>
                                            <p:fltVal val="0"/>
                                          </p:val>
                                        </p:tav>
                                        <p:tav tm="100000">
                                          <p:val>
                                            <p:strVal val="#ppt_h"/>
                                          </p:val>
                                        </p:tav>
                                      </p:tavLst>
                                    </p:anim>
                                    <p:anim calcmode="lin" valueType="num">
                                      <p:cBhvr>
                                        <p:cTn id="21" dur="1000" fill="hold"/>
                                        <p:tgtEl>
                                          <p:spTgt spid="48136"/>
                                        </p:tgtEl>
                                        <p:attrNameLst>
                                          <p:attrName>style.rotation</p:attrName>
                                        </p:attrNameLst>
                                      </p:cBhvr>
                                      <p:tavLst>
                                        <p:tav tm="0">
                                          <p:val>
                                            <p:fltVal val="90"/>
                                          </p:val>
                                        </p:tav>
                                        <p:tav tm="100000">
                                          <p:val>
                                            <p:fltVal val="0"/>
                                          </p:val>
                                        </p:tav>
                                      </p:tavLst>
                                    </p:anim>
                                    <p:animEffect transition="in" filter="fade">
                                      <p:cBhvr>
                                        <p:cTn id="22" dur="1000"/>
                                        <p:tgtEl>
                                          <p:spTgt spid="48136"/>
                                        </p:tgtEl>
                                      </p:cBhvr>
                                    </p:animEffect>
                                  </p:childTnLst>
                                </p:cTn>
                              </p:par>
                              <p:par>
                                <p:cTn id="23" presetID="31" presetClass="entr" presetSubtype="0" fill="hold" nodeType="withEffect">
                                  <p:stCondLst>
                                    <p:cond delay="0"/>
                                  </p:stCondLst>
                                  <p:childTnLst>
                                    <p:set>
                                      <p:cBhvr>
                                        <p:cTn id="24" dur="1" fill="hold">
                                          <p:stCondLst>
                                            <p:cond delay="0"/>
                                          </p:stCondLst>
                                        </p:cTn>
                                        <p:tgtEl>
                                          <p:spTgt spid="48138"/>
                                        </p:tgtEl>
                                        <p:attrNameLst>
                                          <p:attrName>style.visibility</p:attrName>
                                        </p:attrNameLst>
                                      </p:cBhvr>
                                      <p:to>
                                        <p:strVal val="visible"/>
                                      </p:to>
                                    </p:set>
                                    <p:anim calcmode="lin" valueType="num">
                                      <p:cBhvr>
                                        <p:cTn id="25" dur="1000" fill="hold"/>
                                        <p:tgtEl>
                                          <p:spTgt spid="48138"/>
                                        </p:tgtEl>
                                        <p:attrNameLst>
                                          <p:attrName>ppt_w</p:attrName>
                                        </p:attrNameLst>
                                      </p:cBhvr>
                                      <p:tavLst>
                                        <p:tav tm="0">
                                          <p:val>
                                            <p:fltVal val="0"/>
                                          </p:val>
                                        </p:tav>
                                        <p:tav tm="100000">
                                          <p:val>
                                            <p:strVal val="#ppt_w"/>
                                          </p:val>
                                        </p:tav>
                                      </p:tavLst>
                                    </p:anim>
                                    <p:anim calcmode="lin" valueType="num">
                                      <p:cBhvr>
                                        <p:cTn id="26" dur="1000" fill="hold"/>
                                        <p:tgtEl>
                                          <p:spTgt spid="48138"/>
                                        </p:tgtEl>
                                        <p:attrNameLst>
                                          <p:attrName>ppt_h</p:attrName>
                                        </p:attrNameLst>
                                      </p:cBhvr>
                                      <p:tavLst>
                                        <p:tav tm="0">
                                          <p:val>
                                            <p:fltVal val="0"/>
                                          </p:val>
                                        </p:tav>
                                        <p:tav tm="100000">
                                          <p:val>
                                            <p:strVal val="#ppt_h"/>
                                          </p:val>
                                        </p:tav>
                                      </p:tavLst>
                                    </p:anim>
                                    <p:anim calcmode="lin" valueType="num">
                                      <p:cBhvr>
                                        <p:cTn id="27" dur="1000" fill="hold"/>
                                        <p:tgtEl>
                                          <p:spTgt spid="48138"/>
                                        </p:tgtEl>
                                        <p:attrNameLst>
                                          <p:attrName>style.rotation</p:attrName>
                                        </p:attrNameLst>
                                      </p:cBhvr>
                                      <p:tavLst>
                                        <p:tav tm="0">
                                          <p:val>
                                            <p:fltVal val="90"/>
                                          </p:val>
                                        </p:tav>
                                        <p:tav tm="100000">
                                          <p:val>
                                            <p:fltVal val="0"/>
                                          </p:val>
                                        </p:tav>
                                      </p:tavLst>
                                    </p:anim>
                                    <p:animEffect transition="in" filter="fade">
                                      <p:cBhvr>
                                        <p:cTn id="28" dur="1000"/>
                                        <p:tgtEl>
                                          <p:spTgt spid="48138"/>
                                        </p:tgtEl>
                                      </p:cBhvr>
                                    </p:animEffect>
                                  </p:childTnLst>
                                </p:cTn>
                              </p:par>
                              <p:par>
                                <p:cTn id="29" presetID="31" presetClass="entr" presetSubtype="0" fill="hold" nodeType="withEffect">
                                  <p:stCondLst>
                                    <p:cond delay="0"/>
                                  </p:stCondLst>
                                  <p:childTnLst>
                                    <p:set>
                                      <p:cBhvr>
                                        <p:cTn id="30" dur="1" fill="hold">
                                          <p:stCondLst>
                                            <p:cond delay="0"/>
                                          </p:stCondLst>
                                        </p:cTn>
                                        <p:tgtEl>
                                          <p:spTgt spid="48140"/>
                                        </p:tgtEl>
                                        <p:attrNameLst>
                                          <p:attrName>style.visibility</p:attrName>
                                        </p:attrNameLst>
                                      </p:cBhvr>
                                      <p:to>
                                        <p:strVal val="visible"/>
                                      </p:to>
                                    </p:set>
                                    <p:anim calcmode="lin" valueType="num">
                                      <p:cBhvr>
                                        <p:cTn id="31" dur="1000" fill="hold"/>
                                        <p:tgtEl>
                                          <p:spTgt spid="48140"/>
                                        </p:tgtEl>
                                        <p:attrNameLst>
                                          <p:attrName>ppt_w</p:attrName>
                                        </p:attrNameLst>
                                      </p:cBhvr>
                                      <p:tavLst>
                                        <p:tav tm="0">
                                          <p:val>
                                            <p:fltVal val="0"/>
                                          </p:val>
                                        </p:tav>
                                        <p:tav tm="100000">
                                          <p:val>
                                            <p:strVal val="#ppt_w"/>
                                          </p:val>
                                        </p:tav>
                                      </p:tavLst>
                                    </p:anim>
                                    <p:anim calcmode="lin" valueType="num">
                                      <p:cBhvr>
                                        <p:cTn id="32" dur="1000" fill="hold"/>
                                        <p:tgtEl>
                                          <p:spTgt spid="48140"/>
                                        </p:tgtEl>
                                        <p:attrNameLst>
                                          <p:attrName>ppt_h</p:attrName>
                                        </p:attrNameLst>
                                      </p:cBhvr>
                                      <p:tavLst>
                                        <p:tav tm="0">
                                          <p:val>
                                            <p:fltVal val="0"/>
                                          </p:val>
                                        </p:tav>
                                        <p:tav tm="100000">
                                          <p:val>
                                            <p:strVal val="#ppt_h"/>
                                          </p:val>
                                        </p:tav>
                                      </p:tavLst>
                                    </p:anim>
                                    <p:anim calcmode="lin" valueType="num">
                                      <p:cBhvr>
                                        <p:cTn id="33" dur="1000" fill="hold"/>
                                        <p:tgtEl>
                                          <p:spTgt spid="48140"/>
                                        </p:tgtEl>
                                        <p:attrNameLst>
                                          <p:attrName>style.rotation</p:attrName>
                                        </p:attrNameLst>
                                      </p:cBhvr>
                                      <p:tavLst>
                                        <p:tav tm="0">
                                          <p:val>
                                            <p:fltVal val="90"/>
                                          </p:val>
                                        </p:tav>
                                        <p:tav tm="100000">
                                          <p:val>
                                            <p:fltVal val="0"/>
                                          </p:val>
                                        </p:tav>
                                      </p:tavLst>
                                    </p:anim>
                                    <p:animEffect transition="in" filter="fade">
                                      <p:cBhvr>
                                        <p:cTn id="34" dur="1000"/>
                                        <p:tgtEl>
                                          <p:spTgt spid="48140"/>
                                        </p:tgtEl>
                                      </p:cBhvr>
                                    </p:animEffect>
                                  </p:childTnLst>
                                </p:cTn>
                              </p:par>
                              <p:par>
                                <p:cTn id="35" presetID="31" presetClass="entr" presetSubtype="0" fill="hold" nodeType="withEffect">
                                  <p:stCondLst>
                                    <p:cond delay="0"/>
                                  </p:stCondLst>
                                  <p:childTnLst>
                                    <p:set>
                                      <p:cBhvr>
                                        <p:cTn id="36" dur="1" fill="hold">
                                          <p:stCondLst>
                                            <p:cond delay="0"/>
                                          </p:stCondLst>
                                        </p:cTn>
                                        <p:tgtEl>
                                          <p:spTgt spid="48142"/>
                                        </p:tgtEl>
                                        <p:attrNameLst>
                                          <p:attrName>style.visibility</p:attrName>
                                        </p:attrNameLst>
                                      </p:cBhvr>
                                      <p:to>
                                        <p:strVal val="visible"/>
                                      </p:to>
                                    </p:set>
                                    <p:anim calcmode="lin" valueType="num">
                                      <p:cBhvr>
                                        <p:cTn id="37" dur="1000" fill="hold"/>
                                        <p:tgtEl>
                                          <p:spTgt spid="48142"/>
                                        </p:tgtEl>
                                        <p:attrNameLst>
                                          <p:attrName>ppt_w</p:attrName>
                                        </p:attrNameLst>
                                      </p:cBhvr>
                                      <p:tavLst>
                                        <p:tav tm="0">
                                          <p:val>
                                            <p:fltVal val="0"/>
                                          </p:val>
                                        </p:tav>
                                        <p:tav tm="100000">
                                          <p:val>
                                            <p:strVal val="#ppt_w"/>
                                          </p:val>
                                        </p:tav>
                                      </p:tavLst>
                                    </p:anim>
                                    <p:anim calcmode="lin" valueType="num">
                                      <p:cBhvr>
                                        <p:cTn id="38" dur="1000" fill="hold"/>
                                        <p:tgtEl>
                                          <p:spTgt spid="48142"/>
                                        </p:tgtEl>
                                        <p:attrNameLst>
                                          <p:attrName>ppt_h</p:attrName>
                                        </p:attrNameLst>
                                      </p:cBhvr>
                                      <p:tavLst>
                                        <p:tav tm="0">
                                          <p:val>
                                            <p:fltVal val="0"/>
                                          </p:val>
                                        </p:tav>
                                        <p:tav tm="100000">
                                          <p:val>
                                            <p:strVal val="#ppt_h"/>
                                          </p:val>
                                        </p:tav>
                                      </p:tavLst>
                                    </p:anim>
                                    <p:anim calcmode="lin" valueType="num">
                                      <p:cBhvr>
                                        <p:cTn id="39" dur="1000" fill="hold"/>
                                        <p:tgtEl>
                                          <p:spTgt spid="48142"/>
                                        </p:tgtEl>
                                        <p:attrNameLst>
                                          <p:attrName>style.rotation</p:attrName>
                                        </p:attrNameLst>
                                      </p:cBhvr>
                                      <p:tavLst>
                                        <p:tav tm="0">
                                          <p:val>
                                            <p:fltVal val="90"/>
                                          </p:val>
                                        </p:tav>
                                        <p:tav tm="100000">
                                          <p:val>
                                            <p:fltVal val="0"/>
                                          </p:val>
                                        </p:tav>
                                      </p:tavLst>
                                    </p:anim>
                                    <p:animEffect transition="in" filter="fade">
                                      <p:cBhvr>
                                        <p:cTn id="40" dur="1000"/>
                                        <p:tgtEl>
                                          <p:spTgt spid="48142"/>
                                        </p:tgtEl>
                                      </p:cBhvr>
                                    </p:animEffect>
                                  </p:childTnLst>
                                </p:cTn>
                              </p:par>
                              <p:par>
                                <p:cTn id="41" presetID="31" presetClass="entr" presetSubtype="0" fill="hold" nodeType="withEffect">
                                  <p:stCondLst>
                                    <p:cond delay="0"/>
                                  </p:stCondLst>
                                  <p:childTnLst>
                                    <p:set>
                                      <p:cBhvr>
                                        <p:cTn id="42" dur="1" fill="hold">
                                          <p:stCondLst>
                                            <p:cond delay="0"/>
                                          </p:stCondLst>
                                        </p:cTn>
                                        <p:tgtEl>
                                          <p:spTgt spid="48144"/>
                                        </p:tgtEl>
                                        <p:attrNameLst>
                                          <p:attrName>style.visibility</p:attrName>
                                        </p:attrNameLst>
                                      </p:cBhvr>
                                      <p:to>
                                        <p:strVal val="visible"/>
                                      </p:to>
                                    </p:set>
                                    <p:anim calcmode="lin" valueType="num">
                                      <p:cBhvr>
                                        <p:cTn id="43" dur="1000" fill="hold"/>
                                        <p:tgtEl>
                                          <p:spTgt spid="48144"/>
                                        </p:tgtEl>
                                        <p:attrNameLst>
                                          <p:attrName>ppt_w</p:attrName>
                                        </p:attrNameLst>
                                      </p:cBhvr>
                                      <p:tavLst>
                                        <p:tav tm="0">
                                          <p:val>
                                            <p:fltVal val="0"/>
                                          </p:val>
                                        </p:tav>
                                        <p:tav tm="100000">
                                          <p:val>
                                            <p:strVal val="#ppt_w"/>
                                          </p:val>
                                        </p:tav>
                                      </p:tavLst>
                                    </p:anim>
                                    <p:anim calcmode="lin" valueType="num">
                                      <p:cBhvr>
                                        <p:cTn id="44" dur="1000" fill="hold"/>
                                        <p:tgtEl>
                                          <p:spTgt spid="48144"/>
                                        </p:tgtEl>
                                        <p:attrNameLst>
                                          <p:attrName>ppt_h</p:attrName>
                                        </p:attrNameLst>
                                      </p:cBhvr>
                                      <p:tavLst>
                                        <p:tav tm="0">
                                          <p:val>
                                            <p:fltVal val="0"/>
                                          </p:val>
                                        </p:tav>
                                        <p:tav tm="100000">
                                          <p:val>
                                            <p:strVal val="#ppt_h"/>
                                          </p:val>
                                        </p:tav>
                                      </p:tavLst>
                                    </p:anim>
                                    <p:anim calcmode="lin" valueType="num">
                                      <p:cBhvr>
                                        <p:cTn id="45" dur="1000" fill="hold"/>
                                        <p:tgtEl>
                                          <p:spTgt spid="48144"/>
                                        </p:tgtEl>
                                        <p:attrNameLst>
                                          <p:attrName>style.rotation</p:attrName>
                                        </p:attrNameLst>
                                      </p:cBhvr>
                                      <p:tavLst>
                                        <p:tav tm="0">
                                          <p:val>
                                            <p:fltVal val="90"/>
                                          </p:val>
                                        </p:tav>
                                        <p:tav tm="100000">
                                          <p:val>
                                            <p:fltVal val="0"/>
                                          </p:val>
                                        </p:tav>
                                      </p:tavLst>
                                    </p:anim>
                                    <p:animEffect transition="in" filter="fade">
                                      <p:cBhvr>
                                        <p:cTn id="46" dur="1000"/>
                                        <p:tgtEl>
                                          <p:spTgt spid="48144"/>
                                        </p:tgtEl>
                                      </p:cBhvr>
                                    </p:animEffect>
                                  </p:childTnLst>
                                </p:cTn>
                              </p:par>
                              <p:par>
                                <p:cTn id="47" presetID="31" presetClass="entr" presetSubtype="0" fill="hold" nodeType="withEffect">
                                  <p:stCondLst>
                                    <p:cond delay="0"/>
                                  </p:stCondLst>
                                  <p:childTnLst>
                                    <p:set>
                                      <p:cBhvr>
                                        <p:cTn id="48" dur="1" fill="hold">
                                          <p:stCondLst>
                                            <p:cond delay="0"/>
                                          </p:stCondLst>
                                        </p:cTn>
                                        <p:tgtEl>
                                          <p:spTgt spid="48146"/>
                                        </p:tgtEl>
                                        <p:attrNameLst>
                                          <p:attrName>style.visibility</p:attrName>
                                        </p:attrNameLst>
                                      </p:cBhvr>
                                      <p:to>
                                        <p:strVal val="visible"/>
                                      </p:to>
                                    </p:set>
                                    <p:anim calcmode="lin" valueType="num">
                                      <p:cBhvr>
                                        <p:cTn id="49" dur="1000" fill="hold"/>
                                        <p:tgtEl>
                                          <p:spTgt spid="48146"/>
                                        </p:tgtEl>
                                        <p:attrNameLst>
                                          <p:attrName>ppt_w</p:attrName>
                                        </p:attrNameLst>
                                      </p:cBhvr>
                                      <p:tavLst>
                                        <p:tav tm="0">
                                          <p:val>
                                            <p:fltVal val="0"/>
                                          </p:val>
                                        </p:tav>
                                        <p:tav tm="100000">
                                          <p:val>
                                            <p:strVal val="#ppt_w"/>
                                          </p:val>
                                        </p:tav>
                                      </p:tavLst>
                                    </p:anim>
                                    <p:anim calcmode="lin" valueType="num">
                                      <p:cBhvr>
                                        <p:cTn id="50" dur="1000" fill="hold"/>
                                        <p:tgtEl>
                                          <p:spTgt spid="48146"/>
                                        </p:tgtEl>
                                        <p:attrNameLst>
                                          <p:attrName>ppt_h</p:attrName>
                                        </p:attrNameLst>
                                      </p:cBhvr>
                                      <p:tavLst>
                                        <p:tav tm="0">
                                          <p:val>
                                            <p:fltVal val="0"/>
                                          </p:val>
                                        </p:tav>
                                        <p:tav tm="100000">
                                          <p:val>
                                            <p:strVal val="#ppt_h"/>
                                          </p:val>
                                        </p:tav>
                                      </p:tavLst>
                                    </p:anim>
                                    <p:anim calcmode="lin" valueType="num">
                                      <p:cBhvr>
                                        <p:cTn id="51" dur="1000" fill="hold"/>
                                        <p:tgtEl>
                                          <p:spTgt spid="48146"/>
                                        </p:tgtEl>
                                        <p:attrNameLst>
                                          <p:attrName>style.rotation</p:attrName>
                                        </p:attrNameLst>
                                      </p:cBhvr>
                                      <p:tavLst>
                                        <p:tav tm="0">
                                          <p:val>
                                            <p:fltVal val="90"/>
                                          </p:val>
                                        </p:tav>
                                        <p:tav tm="100000">
                                          <p:val>
                                            <p:fltVal val="0"/>
                                          </p:val>
                                        </p:tav>
                                      </p:tavLst>
                                    </p:anim>
                                    <p:animEffect transition="in" filter="fade">
                                      <p:cBhvr>
                                        <p:cTn id="52" dur="1000"/>
                                        <p:tgtEl>
                                          <p:spTgt spid="48146"/>
                                        </p:tgtEl>
                                      </p:cBhvr>
                                    </p:animEffect>
                                  </p:childTnLst>
                                </p:cTn>
                              </p:par>
                              <p:par>
                                <p:cTn id="53" presetID="31" presetClass="entr" presetSubtype="0" fill="hold" nodeType="withEffect">
                                  <p:stCondLst>
                                    <p:cond delay="0"/>
                                  </p:stCondLst>
                                  <p:childTnLst>
                                    <p:set>
                                      <p:cBhvr>
                                        <p:cTn id="54" dur="1" fill="hold">
                                          <p:stCondLst>
                                            <p:cond delay="0"/>
                                          </p:stCondLst>
                                        </p:cTn>
                                        <p:tgtEl>
                                          <p:spTgt spid="48148"/>
                                        </p:tgtEl>
                                        <p:attrNameLst>
                                          <p:attrName>style.visibility</p:attrName>
                                        </p:attrNameLst>
                                      </p:cBhvr>
                                      <p:to>
                                        <p:strVal val="visible"/>
                                      </p:to>
                                    </p:set>
                                    <p:anim calcmode="lin" valueType="num">
                                      <p:cBhvr>
                                        <p:cTn id="55" dur="1000" fill="hold"/>
                                        <p:tgtEl>
                                          <p:spTgt spid="48148"/>
                                        </p:tgtEl>
                                        <p:attrNameLst>
                                          <p:attrName>ppt_w</p:attrName>
                                        </p:attrNameLst>
                                      </p:cBhvr>
                                      <p:tavLst>
                                        <p:tav tm="0">
                                          <p:val>
                                            <p:fltVal val="0"/>
                                          </p:val>
                                        </p:tav>
                                        <p:tav tm="100000">
                                          <p:val>
                                            <p:strVal val="#ppt_w"/>
                                          </p:val>
                                        </p:tav>
                                      </p:tavLst>
                                    </p:anim>
                                    <p:anim calcmode="lin" valueType="num">
                                      <p:cBhvr>
                                        <p:cTn id="56" dur="1000" fill="hold"/>
                                        <p:tgtEl>
                                          <p:spTgt spid="48148"/>
                                        </p:tgtEl>
                                        <p:attrNameLst>
                                          <p:attrName>ppt_h</p:attrName>
                                        </p:attrNameLst>
                                      </p:cBhvr>
                                      <p:tavLst>
                                        <p:tav tm="0">
                                          <p:val>
                                            <p:fltVal val="0"/>
                                          </p:val>
                                        </p:tav>
                                        <p:tav tm="100000">
                                          <p:val>
                                            <p:strVal val="#ppt_h"/>
                                          </p:val>
                                        </p:tav>
                                      </p:tavLst>
                                    </p:anim>
                                    <p:anim calcmode="lin" valueType="num">
                                      <p:cBhvr>
                                        <p:cTn id="57" dur="1000" fill="hold"/>
                                        <p:tgtEl>
                                          <p:spTgt spid="48148"/>
                                        </p:tgtEl>
                                        <p:attrNameLst>
                                          <p:attrName>style.rotation</p:attrName>
                                        </p:attrNameLst>
                                      </p:cBhvr>
                                      <p:tavLst>
                                        <p:tav tm="0">
                                          <p:val>
                                            <p:fltVal val="90"/>
                                          </p:val>
                                        </p:tav>
                                        <p:tav tm="100000">
                                          <p:val>
                                            <p:fltVal val="0"/>
                                          </p:val>
                                        </p:tav>
                                      </p:tavLst>
                                    </p:anim>
                                    <p:animEffect transition="in" filter="fade">
                                      <p:cBhvr>
                                        <p:cTn id="58" dur="1000"/>
                                        <p:tgtEl>
                                          <p:spTgt spid="4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p:bldP spid="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a:extLst>
              <a:ext uri="{FF2B5EF4-FFF2-40B4-BE49-F238E27FC236}">
                <a16:creationId xmlns:a16="http://schemas.microsoft.com/office/drawing/2014/main" id="{0D527F7B-2BD8-BC41-A7B4-0A262D0B87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26705427-D489-C54B-A9A5-FAD5B798866E}" type="slidenum">
              <a:rPr lang="ja-JP" altLang="en-US" sz="1800">
                <a:solidFill>
                  <a:srgbClr val="A50021"/>
                </a:solidFill>
                <a:ea typeface="MS PGothic" panose="020B0600070205080204" pitchFamily="34" charset="-128"/>
              </a:rPr>
              <a:pPr algn="r">
                <a:lnSpc>
                  <a:spcPct val="100000"/>
                </a:lnSpc>
                <a:spcBef>
                  <a:spcPct val="0"/>
                </a:spcBef>
                <a:buClrTx/>
                <a:buFontTx/>
                <a:buNone/>
              </a:pPr>
              <a:t>95</a:t>
            </a:fld>
            <a:endParaRPr lang="en-US" altLang="ja-JP" sz="1800">
              <a:solidFill>
                <a:srgbClr val="A50021"/>
              </a:solidFill>
              <a:ea typeface="MS PGothic" panose="020B0600070205080204" pitchFamily="34" charset="-128"/>
            </a:endParaRPr>
          </a:p>
        </p:txBody>
      </p:sp>
      <p:sp>
        <p:nvSpPr>
          <p:cNvPr id="104451" name="Rectangle 5">
            <a:extLst>
              <a:ext uri="{FF2B5EF4-FFF2-40B4-BE49-F238E27FC236}">
                <a16:creationId xmlns:a16="http://schemas.microsoft.com/office/drawing/2014/main" id="{BF5888F7-E7EE-8A4F-9C71-10D60EA61F57}"/>
              </a:ext>
            </a:extLst>
          </p:cNvPr>
          <p:cNvSpPr>
            <a:spLocks noChangeArrowheads="1"/>
          </p:cNvSpPr>
          <p:nvPr/>
        </p:nvSpPr>
        <p:spPr bwMode="auto">
          <a:xfrm>
            <a:off x="381000" y="836613"/>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AutoNum type="arabicPeriod"/>
            </a:pPr>
            <a:r>
              <a:rPr kumimoji="1" lang="zh-CN" altLang="zh-CN" sz="2600" b="1">
                <a:solidFill>
                  <a:srgbClr val="0000FF"/>
                </a:solidFill>
                <a:latin typeface="Times New Roman" panose="02020603050405020304" pitchFamily="18" charset="0"/>
                <a:cs typeface="Times New Roman" panose="02020603050405020304" pitchFamily="18" charset="0"/>
              </a:rPr>
              <a:t>车辆路径问题（</a:t>
            </a:r>
            <a:r>
              <a:rPr kumimoji="1" lang="en-US" altLang="zh-CN" sz="2600" b="1">
                <a:solidFill>
                  <a:srgbClr val="0000FF"/>
                </a:solidFill>
                <a:latin typeface="Times New Roman" panose="02020603050405020304" pitchFamily="18" charset="0"/>
                <a:cs typeface="Times New Roman" panose="02020603050405020304" pitchFamily="18" charset="0"/>
              </a:rPr>
              <a:t>VRP</a:t>
            </a:r>
            <a:r>
              <a:rPr kumimoji="1" lang="zh-CN" altLang="zh-CN" sz="2600" b="1">
                <a:solidFill>
                  <a:srgbClr val="0000FF"/>
                </a:solidFill>
                <a:latin typeface="Times New Roman" panose="02020603050405020304" pitchFamily="18" charset="0"/>
                <a:cs typeface="Times New Roman" panose="02020603050405020304" pitchFamily="18" charset="0"/>
              </a:rPr>
              <a:t>）的模型</a:t>
            </a:r>
            <a:endParaRPr kumimoji="1" lang="zh-CN" altLang="en-US" sz="2600" b="1">
              <a:solidFill>
                <a:srgbClr val="0000FF"/>
              </a:solidFill>
              <a:latin typeface="Times New Roman" panose="02020603050405020304" pitchFamily="18" charset="0"/>
              <a:cs typeface="Times New Roman" panose="02020603050405020304" pitchFamily="18" charset="0"/>
            </a:endParaRPr>
          </a:p>
        </p:txBody>
      </p:sp>
      <p:sp>
        <p:nvSpPr>
          <p:cNvPr id="104452" name="Rectangle 10">
            <a:extLst>
              <a:ext uri="{FF2B5EF4-FFF2-40B4-BE49-F238E27FC236}">
                <a16:creationId xmlns:a16="http://schemas.microsoft.com/office/drawing/2014/main" id="{F9EB4A97-4258-404F-92F6-3B55B3E1A73B}"/>
              </a:ext>
            </a:extLst>
          </p:cNvPr>
          <p:cNvSpPr>
            <a:spLocks noGrp="1" noChangeArrowheads="1"/>
          </p:cNvSpPr>
          <p:nvPr>
            <p:ph type="title"/>
          </p:nvPr>
        </p:nvSpPr>
        <p:spPr/>
        <p:txBody>
          <a:bodyPr/>
          <a:lstStyle/>
          <a:p>
            <a:pPr eaLnBrk="1" hangingPunct="1"/>
            <a:r>
              <a:rPr lang="en-US" altLang="zh-CN" sz="3200" b="0">
                <a:latin typeface="Times New Roman" panose="02020603050405020304" pitchFamily="18" charset="0"/>
                <a:ea typeface="黑体" panose="02010609060101010101" pitchFamily="49" charset="-122"/>
              </a:rPr>
              <a:t>6.6.4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4453" name="Rectangle 8">
            <a:extLst>
              <a:ext uri="{FF2B5EF4-FFF2-40B4-BE49-F238E27FC236}">
                <a16:creationId xmlns:a16="http://schemas.microsoft.com/office/drawing/2014/main" id="{3D5A310F-FDCA-5548-A18A-F681166C25A5}"/>
              </a:ext>
            </a:extLst>
          </p:cNvPr>
          <p:cNvSpPr>
            <a:spLocks noChangeArrowheads="1"/>
          </p:cNvSpPr>
          <p:nvPr/>
        </p:nvSpPr>
        <p:spPr bwMode="auto">
          <a:xfrm>
            <a:off x="381000" y="1268413"/>
            <a:ext cx="8458200"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None/>
            </a:pPr>
            <a:r>
              <a:rPr lang="zh-CN" altLang="zh-CN" sz="2400"/>
              <a:t>车辆路径问题的数学模型：</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(6.21a) </a:t>
            </a: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(6.21b)     </a:t>
            </a:r>
            <a:r>
              <a:rPr lang="zh-CN" altLang="zh-CN" sz="2000"/>
              <a:t> 每辆车的能力约束</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(6.21c)      </a:t>
            </a:r>
            <a:r>
              <a:rPr lang="zh-CN" altLang="zh-CN" sz="2000"/>
              <a:t>保证每个客户都被服务</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(6.21d)      </a:t>
            </a:r>
            <a:r>
              <a:rPr lang="zh-CN" altLang="zh-CN" sz="2000"/>
              <a:t>保证客户是仅被一辆车访问</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(6.21e)      </a:t>
            </a:r>
            <a:r>
              <a:rPr lang="zh-CN" altLang="zh-CN" sz="2000"/>
              <a:t>保证客户是仅被一辆车访问</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(6.21f)      </a:t>
            </a:r>
            <a:r>
              <a:rPr lang="zh-CN" altLang="zh-CN" sz="2000"/>
              <a:t>消除子回路</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(6.21g)      </a:t>
            </a:r>
            <a:r>
              <a:rPr lang="zh-CN" altLang="zh-CN" sz="2000"/>
              <a:t>表示变量的取值范围</a:t>
            </a:r>
            <a:endParaRPr lang="en-US" altLang="zh-CN" sz="20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None/>
            </a:pPr>
            <a:r>
              <a:rPr lang="en-US" altLang="zh-CN" sz="2000">
                <a:latin typeface="Times New Roman" panose="02020603050405020304" pitchFamily="18" charset="0"/>
                <a:cs typeface="Times New Roman" panose="02020603050405020304" pitchFamily="18" charset="0"/>
              </a:rPr>
              <a:t>                                                            (6.21h)      </a:t>
            </a:r>
            <a:r>
              <a:rPr lang="zh-CN" altLang="zh-CN" sz="2000"/>
              <a:t>表示变量的取值范围</a:t>
            </a:r>
            <a:endParaRPr lang="en-US" altLang="zh-CN" sz="2000">
              <a:latin typeface="Times New Roman" panose="02020603050405020304" pitchFamily="18" charset="0"/>
              <a:cs typeface="Times New Roman" panose="02020603050405020304" pitchFamily="18" charset="0"/>
            </a:endParaRPr>
          </a:p>
        </p:txBody>
      </p:sp>
      <p:sp>
        <p:nvSpPr>
          <p:cNvPr id="104454" name="Rectangle 7">
            <a:extLst>
              <a:ext uri="{FF2B5EF4-FFF2-40B4-BE49-F238E27FC236}">
                <a16:creationId xmlns:a16="http://schemas.microsoft.com/office/drawing/2014/main" id="{46CFCAD4-C53B-534D-A7F6-AAC1F277B91A}"/>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5" name="Rectangle 2">
            <a:extLst>
              <a:ext uri="{FF2B5EF4-FFF2-40B4-BE49-F238E27FC236}">
                <a16:creationId xmlns:a16="http://schemas.microsoft.com/office/drawing/2014/main" id="{026D4DB7-FA04-2843-B785-4721D82553E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6" name="Rectangle 4">
            <a:extLst>
              <a:ext uri="{FF2B5EF4-FFF2-40B4-BE49-F238E27FC236}">
                <a16:creationId xmlns:a16="http://schemas.microsoft.com/office/drawing/2014/main" id="{8B08687E-06B6-5F45-9DC6-8FD8235DB81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7" name="Rectangle 6">
            <a:extLst>
              <a:ext uri="{FF2B5EF4-FFF2-40B4-BE49-F238E27FC236}">
                <a16:creationId xmlns:a16="http://schemas.microsoft.com/office/drawing/2014/main" id="{70A64EDD-91A1-0B44-B7DE-14F95EAD6032}"/>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8" name="Rectangle 8">
            <a:extLst>
              <a:ext uri="{FF2B5EF4-FFF2-40B4-BE49-F238E27FC236}">
                <a16:creationId xmlns:a16="http://schemas.microsoft.com/office/drawing/2014/main" id="{A4EFF5D5-6076-A946-9986-C5278162E1E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59" name="Rectangle 15">
            <a:extLst>
              <a:ext uri="{FF2B5EF4-FFF2-40B4-BE49-F238E27FC236}">
                <a16:creationId xmlns:a16="http://schemas.microsoft.com/office/drawing/2014/main" id="{7B478419-5216-CE43-B90C-0E02E976B69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0" name="Rectangle 17">
            <a:extLst>
              <a:ext uri="{FF2B5EF4-FFF2-40B4-BE49-F238E27FC236}">
                <a16:creationId xmlns:a16="http://schemas.microsoft.com/office/drawing/2014/main" id="{9CFA0841-A8CA-684B-9A6A-B155957A61E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1" name="Rectangle 19">
            <a:extLst>
              <a:ext uri="{FF2B5EF4-FFF2-40B4-BE49-F238E27FC236}">
                <a16:creationId xmlns:a16="http://schemas.microsoft.com/office/drawing/2014/main" id="{0AF69039-37F1-DC4D-8C57-0DF54AFDC59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4462" name="Rectangle 19">
            <a:extLst>
              <a:ext uri="{FF2B5EF4-FFF2-40B4-BE49-F238E27FC236}">
                <a16:creationId xmlns:a16="http://schemas.microsoft.com/office/drawing/2014/main" id="{DCC3CF84-3C56-134D-86B6-606021669409}"/>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3" name="对象 33798">
            <a:extLst>
              <a:ext uri="{FF2B5EF4-FFF2-40B4-BE49-F238E27FC236}">
                <a16:creationId xmlns:a16="http://schemas.microsoft.com/office/drawing/2014/main" id="{DED47EB8-C42E-0F4D-9638-85040D317345}"/>
              </a:ext>
            </a:extLst>
          </p:cNvPr>
          <p:cNvGraphicFramePr>
            <a:graphicFrameLocks noChangeAspect="1"/>
          </p:cNvGraphicFramePr>
          <p:nvPr/>
        </p:nvGraphicFramePr>
        <p:xfrm>
          <a:off x="1258888" y="1844675"/>
          <a:ext cx="1873250" cy="728663"/>
        </p:xfrm>
        <a:graphic>
          <a:graphicData uri="http://schemas.openxmlformats.org/presentationml/2006/ole">
            <mc:AlternateContent xmlns:mc="http://schemas.openxmlformats.org/markup-compatibility/2006">
              <mc:Choice xmlns:v="urn:schemas-microsoft-com:vml" Requires="v">
                <p:oleObj spid="_x0000_s104566" name="Equation" r:id="rId3" imgW="22529800" imgH="8775700" progId="Equation.DSMT4">
                  <p:embed/>
                </p:oleObj>
              </mc:Choice>
              <mc:Fallback>
                <p:oleObj name="Equation" r:id="rId3" imgW="22529800" imgH="8775700" progId="Equation.DSMT4">
                  <p:embed/>
                  <p:pic>
                    <p:nvPicPr>
                      <p:cNvPr id="0" name="对象 337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1844675"/>
                        <a:ext cx="1873250" cy="72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4" name="Rectangle 21">
            <a:extLst>
              <a:ext uri="{FF2B5EF4-FFF2-40B4-BE49-F238E27FC236}">
                <a16:creationId xmlns:a16="http://schemas.microsoft.com/office/drawing/2014/main" id="{E1E47686-81CA-6240-ACF0-B4B44AF764F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5" name="对象 33800">
            <a:extLst>
              <a:ext uri="{FF2B5EF4-FFF2-40B4-BE49-F238E27FC236}">
                <a16:creationId xmlns:a16="http://schemas.microsoft.com/office/drawing/2014/main" id="{05929EBD-565B-EA4A-ADA2-072796334EC8}"/>
              </a:ext>
            </a:extLst>
          </p:cNvPr>
          <p:cNvGraphicFramePr>
            <a:graphicFrameLocks noChangeAspect="1"/>
          </p:cNvGraphicFramePr>
          <p:nvPr/>
        </p:nvGraphicFramePr>
        <p:xfrm>
          <a:off x="1258888" y="2349500"/>
          <a:ext cx="1728787" cy="671513"/>
        </p:xfrm>
        <a:graphic>
          <a:graphicData uri="http://schemas.openxmlformats.org/presentationml/2006/ole">
            <mc:AlternateContent xmlns:mc="http://schemas.openxmlformats.org/markup-compatibility/2006">
              <mc:Choice xmlns:v="urn:schemas-microsoft-com:vml" Requires="v">
                <p:oleObj spid="_x0000_s104567" name="Equation" r:id="rId5" imgW="22237700" imgH="8483600" progId="Equation.DSMT4">
                  <p:embed/>
                </p:oleObj>
              </mc:Choice>
              <mc:Fallback>
                <p:oleObj name="Equation" r:id="rId5" imgW="22237700" imgH="8483600" progId="Equation.DSMT4">
                  <p:embed/>
                  <p:pic>
                    <p:nvPicPr>
                      <p:cNvPr id="0" name="对象 338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2349500"/>
                        <a:ext cx="1728787"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6" name="Rectangle 25">
            <a:extLst>
              <a:ext uri="{FF2B5EF4-FFF2-40B4-BE49-F238E27FC236}">
                <a16:creationId xmlns:a16="http://schemas.microsoft.com/office/drawing/2014/main" id="{8F20DBEF-9E5B-924D-85B8-025CA9CFCAC3}"/>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7" name="对象 33802">
            <a:extLst>
              <a:ext uri="{FF2B5EF4-FFF2-40B4-BE49-F238E27FC236}">
                <a16:creationId xmlns:a16="http://schemas.microsoft.com/office/drawing/2014/main" id="{A507103C-9025-304A-93A1-132D684CB6C5}"/>
              </a:ext>
            </a:extLst>
          </p:cNvPr>
          <p:cNvGraphicFramePr>
            <a:graphicFrameLocks noChangeAspect="1"/>
          </p:cNvGraphicFramePr>
          <p:nvPr/>
        </p:nvGraphicFramePr>
        <p:xfrm>
          <a:off x="1258888" y="2924175"/>
          <a:ext cx="1717675" cy="693738"/>
        </p:xfrm>
        <a:graphic>
          <a:graphicData uri="http://schemas.openxmlformats.org/presentationml/2006/ole">
            <mc:AlternateContent xmlns:mc="http://schemas.openxmlformats.org/markup-compatibility/2006">
              <mc:Choice xmlns:v="urn:schemas-microsoft-com:vml" Requires="v">
                <p:oleObj spid="_x0000_s104568" name="Equation" r:id="rId7" imgW="21361400" imgH="8483600" progId="Equation.DSMT4">
                  <p:embed/>
                </p:oleObj>
              </mc:Choice>
              <mc:Fallback>
                <p:oleObj name="Equation" r:id="rId7" imgW="21361400" imgH="8483600" progId="Equation.DSMT4">
                  <p:embed/>
                  <p:pic>
                    <p:nvPicPr>
                      <p:cNvPr id="0" name="对象 338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2924175"/>
                        <a:ext cx="1717675"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68" name="Rectangle 27">
            <a:extLst>
              <a:ext uri="{FF2B5EF4-FFF2-40B4-BE49-F238E27FC236}">
                <a16:creationId xmlns:a16="http://schemas.microsoft.com/office/drawing/2014/main" id="{152D19CD-2BE1-6745-9743-40F44A3E5A1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69" name="对象 33804">
            <a:extLst>
              <a:ext uri="{FF2B5EF4-FFF2-40B4-BE49-F238E27FC236}">
                <a16:creationId xmlns:a16="http://schemas.microsoft.com/office/drawing/2014/main" id="{D4042B76-9782-CA4E-947F-3400C1BA830F}"/>
              </a:ext>
            </a:extLst>
          </p:cNvPr>
          <p:cNvGraphicFramePr>
            <a:graphicFrameLocks noChangeAspect="1"/>
          </p:cNvGraphicFramePr>
          <p:nvPr/>
        </p:nvGraphicFramePr>
        <p:xfrm>
          <a:off x="1258888" y="3573463"/>
          <a:ext cx="1947862" cy="719137"/>
        </p:xfrm>
        <a:graphic>
          <a:graphicData uri="http://schemas.openxmlformats.org/presentationml/2006/ole">
            <mc:AlternateContent xmlns:mc="http://schemas.openxmlformats.org/markup-compatibility/2006">
              <mc:Choice xmlns:v="urn:schemas-microsoft-com:vml" Requires="v">
                <p:oleObj spid="_x0000_s104569" name="Equation" r:id="rId9" imgW="23406100" imgH="8483600" progId="Equation.DSMT4">
                  <p:embed/>
                </p:oleObj>
              </mc:Choice>
              <mc:Fallback>
                <p:oleObj name="Equation" r:id="rId9" imgW="23406100" imgH="8483600" progId="Equation.DSMT4">
                  <p:embed/>
                  <p:pic>
                    <p:nvPicPr>
                      <p:cNvPr id="0" name="对象 338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573463"/>
                        <a:ext cx="1947862"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0" name="Rectangle 33">
            <a:extLst>
              <a:ext uri="{FF2B5EF4-FFF2-40B4-BE49-F238E27FC236}">
                <a16:creationId xmlns:a16="http://schemas.microsoft.com/office/drawing/2014/main" id="{1C47BD31-E38E-3745-BFF6-59C1E5EB26E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1" name="对象 33806">
            <a:extLst>
              <a:ext uri="{FF2B5EF4-FFF2-40B4-BE49-F238E27FC236}">
                <a16:creationId xmlns:a16="http://schemas.microsoft.com/office/drawing/2014/main" id="{F569AD24-2879-5846-AEBB-EE7E8243FB6D}"/>
              </a:ext>
            </a:extLst>
          </p:cNvPr>
          <p:cNvGraphicFramePr>
            <a:graphicFrameLocks noChangeAspect="1"/>
          </p:cNvGraphicFramePr>
          <p:nvPr/>
        </p:nvGraphicFramePr>
        <p:xfrm>
          <a:off x="1258888" y="4221163"/>
          <a:ext cx="1905000" cy="720725"/>
        </p:xfrm>
        <a:graphic>
          <a:graphicData uri="http://schemas.openxmlformats.org/presentationml/2006/ole">
            <mc:AlternateContent xmlns:mc="http://schemas.openxmlformats.org/markup-compatibility/2006">
              <mc:Choice xmlns:v="urn:schemas-microsoft-com:vml" Requires="v">
                <p:oleObj spid="_x0000_s104570" name="Equation" r:id="rId11" imgW="23114000" imgH="8775700" progId="Equation.DSMT4">
                  <p:embed/>
                </p:oleObj>
              </mc:Choice>
              <mc:Fallback>
                <p:oleObj name="Equation" r:id="rId11" imgW="23114000" imgH="8775700" progId="Equation.DSMT4">
                  <p:embed/>
                  <p:pic>
                    <p:nvPicPr>
                      <p:cNvPr id="0" name="对象 338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58888" y="4221163"/>
                        <a:ext cx="19050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2" name="Rectangle 35">
            <a:extLst>
              <a:ext uri="{FF2B5EF4-FFF2-40B4-BE49-F238E27FC236}">
                <a16:creationId xmlns:a16="http://schemas.microsoft.com/office/drawing/2014/main" id="{485D05D4-5B91-3545-88F6-CE18845A634B}"/>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3" name="对象 33808">
            <a:extLst>
              <a:ext uri="{FF2B5EF4-FFF2-40B4-BE49-F238E27FC236}">
                <a16:creationId xmlns:a16="http://schemas.microsoft.com/office/drawing/2014/main" id="{D90F3453-AE35-2B48-880D-B278539D13B6}"/>
              </a:ext>
            </a:extLst>
          </p:cNvPr>
          <p:cNvGraphicFramePr>
            <a:graphicFrameLocks noChangeAspect="1"/>
          </p:cNvGraphicFramePr>
          <p:nvPr/>
        </p:nvGraphicFramePr>
        <p:xfrm>
          <a:off x="884238" y="4941888"/>
          <a:ext cx="3255962" cy="503237"/>
        </p:xfrm>
        <a:graphic>
          <a:graphicData uri="http://schemas.openxmlformats.org/presentationml/2006/ole">
            <mc:AlternateContent xmlns:mc="http://schemas.openxmlformats.org/markup-compatibility/2006">
              <mc:Choice xmlns:v="urn:schemas-microsoft-com:vml" Requires="v">
                <p:oleObj spid="_x0000_s104571" name="Equation" r:id="rId13" imgW="45351700" imgH="7023100" progId="Equation.DSMT4">
                  <p:embed/>
                </p:oleObj>
              </mc:Choice>
              <mc:Fallback>
                <p:oleObj name="Equation" r:id="rId13" imgW="45351700" imgH="7023100" progId="Equation.DSMT4">
                  <p:embed/>
                  <p:pic>
                    <p:nvPicPr>
                      <p:cNvPr id="0" name="对象 338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4238" y="4941888"/>
                        <a:ext cx="325596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4" name="Rectangle 37">
            <a:extLst>
              <a:ext uri="{FF2B5EF4-FFF2-40B4-BE49-F238E27FC236}">
                <a16:creationId xmlns:a16="http://schemas.microsoft.com/office/drawing/2014/main" id="{11246362-5D4F-B441-B18C-F7DDA1B4FE4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5" name="对象 33810">
            <a:extLst>
              <a:ext uri="{FF2B5EF4-FFF2-40B4-BE49-F238E27FC236}">
                <a16:creationId xmlns:a16="http://schemas.microsoft.com/office/drawing/2014/main" id="{616AD2FC-11AB-8547-9FCC-DA79CAB68C85}"/>
              </a:ext>
            </a:extLst>
          </p:cNvPr>
          <p:cNvGraphicFramePr>
            <a:graphicFrameLocks noChangeAspect="1"/>
          </p:cNvGraphicFramePr>
          <p:nvPr/>
        </p:nvGraphicFramePr>
        <p:xfrm>
          <a:off x="1258888" y="5470525"/>
          <a:ext cx="2520950" cy="406400"/>
        </p:xfrm>
        <a:graphic>
          <a:graphicData uri="http://schemas.openxmlformats.org/presentationml/2006/ole">
            <mc:AlternateContent xmlns:mc="http://schemas.openxmlformats.org/markup-compatibility/2006">
              <mc:Choice xmlns:v="urn:schemas-microsoft-com:vml" Requires="v">
                <p:oleObj spid="_x0000_s104572" name="Equation" r:id="rId15" imgW="28384500" imgH="4686300" progId="Equation.DSMT4">
                  <p:embed/>
                </p:oleObj>
              </mc:Choice>
              <mc:Fallback>
                <p:oleObj name="Equation" r:id="rId15" imgW="28384500" imgH="4686300" progId="Equation.DSMT4">
                  <p:embed/>
                  <p:pic>
                    <p:nvPicPr>
                      <p:cNvPr id="0" name="对象 3381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58888" y="5470525"/>
                        <a:ext cx="252095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4476" name="Rectangle 39">
            <a:extLst>
              <a:ext uri="{FF2B5EF4-FFF2-40B4-BE49-F238E27FC236}">
                <a16:creationId xmlns:a16="http://schemas.microsoft.com/office/drawing/2014/main" id="{473F9F9C-0744-124E-9B91-BA3F81A88456}"/>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4477" name="对象 33812">
            <a:extLst>
              <a:ext uri="{FF2B5EF4-FFF2-40B4-BE49-F238E27FC236}">
                <a16:creationId xmlns:a16="http://schemas.microsoft.com/office/drawing/2014/main" id="{8869DF0D-6500-BD43-BBD0-0FBE597A1AF5}"/>
              </a:ext>
            </a:extLst>
          </p:cNvPr>
          <p:cNvGraphicFramePr>
            <a:graphicFrameLocks noChangeAspect="1"/>
          </p:cNvGraphicFramePr>
          <p:nvPr/>
        </p:nvGraphicFramePr>
        <p:xfrm>
          <a:off x="1331913" y="6092825"/>
          <a:ext cx="2087562" cy="360363"/>
        </p:xfrm>
        <a:graphic>
          <a:graphicData uri="http://schemas.openxmlformats.org/presentationml/2006/ole">
            <mc:AlternateContent xmlns:mc="http://schemas.openxmlformats.org/markup-compatibility/2006">
              <mc:Choice xmlns:v="urn:schemas-microsoft-com:vml" Requires="v">
                <p:oleObj spid="_x0000_s104573" name="Equation" r:id="rId17" imgW="25450800" imgH="4394200" progId="Equation.DSMT4">
                  <p:embed/>
                </p:oleObj>
              </mc:Choice>
              <mc:Fallback>
                <p:oleObj name="Equation" r:id="rId17" imgW="25450800" imgH="4394200" progId="Equation.DSMT4">
                  <p:embed/>
                  <p:pic>
                    <p:nvPicPr>
                      <p:cNvPr id="0" name="对象 3381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31913" y="6092825"/>
                        <a:ext cx="20875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a:extLst>
              <a:ext uri="{FF2B5EF4-FFF2-40B4-BE49-F238E27FC236}">
                <a16:creationId xmlns:a16="http://schemas.microsoft.com/office/drawing/2014/main" id="{C0CF6A30-8F42-9848-A1C5-31CB715FBA8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E2509FE6-D396-2E4F-BBED-368C72D30CA0}" type="slidenum">
              <a:rPr lang="ja-JP" altLang="en-US" sz="1800">
                <a:solidFill>
                  <a:srgbClr val="A50021"/>
                </a:solidFill>
                <a:ea typeface="MS PGothic" panose="020B0600070205080204" pitchFamily="34" charset="-128"/>
              </a:rPr>
              <a:pPr algn="r">
                <a:lnSpc>
                  <a:spcPct val="100000"/>
                </a:lnSpc>
                <a:spcBef>
                  <a:spcPct val="0"/>
                </a:spcBef>
                <a:buClrTx/>
                <a:buFontTx/>
                <a:buNone/>
              </a:pPr>
              <a:t>96</a:t>
            </a:fld>
            <a:endParaRPr lang="en-US" altLang="ja-JP" sz="1800">
              <a:solidFill>
                <a:srgbClr val="A50021"/>
              </a:solidFill>
              <a:ea typeface="MS PGothic" panose="020B0600070205080204" pitchFamily="34" charset="-128"/>
            </a:endParaRPr>
          </a:p>
        </p:txBody>
      </p:sp>
      <p:sp>
        <p:nvSpPr>
          <p:cNvPr id="105475" name="Rectangle 4">
            <a:extLst>
              <a:ext uri="{FF2B5EF4-FFF2-40B4-BE49-F238E27FC236}">
                <a16:creationId xmlns:a16="http://schemas.microsoft.com/office/drawing/2014/main" id="{93EE0C82-7C2A-8848-91B9-259940BDBD17}"/>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5476" name="Rectangle 5">
            <a:extLst>
              <a:ext uri="{FF2B5EF4-FFF2-40B4-BE49-F238E27FC236}">
                <a16:creationId xmlns:a16="http://schemas.microsoft.com/office/drawing/2014/main" id="{11D9B41B-90B8-BE45-AE70-3C6D4BE92254}"/>
              </a:ext>
            </a:extLst>
          </p:cNvPr>
          <p:cNvSpPr>
            <a:spLocks noChangeArrowheads="1"/>
          </p:cNvSpPr>
          <p:nvPr/>
        </p:nvSpPr>
        <p:spPr bwMode="auto">
          <a:xfrm>
            <a:off x="357188" y="1143000"/>
            <a:ext cx="80772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en-US" altLang="zh-CN" sz="2600" b="1">
                <a:solidFill>
                  <a:srgbClr val="0000FF"/>
                </a:solidFill>
                <a:latin typeface="Times New Roman" panose="02020603050405020304" pitchFamily="18" charset="0"/>
                <a:cs typeface="Times New Roman" panose="02020603050405020304" pitchFamily="18" charset="0"/>
              </a:rPr>
              <a:t>2. </a:t>
            </a:r>
            <a:r>
              <a:rPr kumimoji="1" lang="zh-CN" altLang="en-US" sz="2600" b="1">
                <a:solidFill>
                  <a:srgbClr val="0000FF"/>
                </a:solidFill>
                <a:latin typeface="Times New Roman" panose="02020603050405020304" pitchFamily="18" charset="0"/>
                <a:cs typeface="Times New Roman" panose="02020603050405020304" pitchFamily="18" charset="0"/>
              </a:rPr>
              <a:t>编码与初始种群</a:t>
            </a:r>
          </a:p>
        </p:txBody>
      </p:sp>
      <p:sp>
        <p:nvSpPr>
          <p:cNvPr id="105477" name="Rectangle 8">
            <a:extLst>
              <a:ext uri="{FF2B5EF4-FFF2-40B4-BE49-F238E27FC236}">
                <a16:creationId xmlns:a16="http://schemas.microsoft.com/office/drawing/2014/main" id="{557C0CCD-6055-0449-B293-066A5DC2A36C}"/>
              </a:ext>
            </a:extLst>
          </p:cNvPr>
          <p:cNvSpPr>
            <a:spLocks noChangeArrowheads="1"/>
          </p:cNvSpPr>
          <p:nvPr/>
        </p:nvSpPr>
        <p:spPr bwMode="auto">
          <a:xfrm>
            <a:off x="357188" y="1785938"/>
            <a:ext cx="8458200" cy="350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40000"/>
              </a:lnSpc>
              <a:spcBef>
                <a:spcPct val="50000"/>
              </a:spcBef>
              <a:buClrTx/>
              <a:buFont typeface="Wingdings" pitchFamily="2" charset="2"/>
              <a:buBlip>
                <a:blip r:embed="rId3"/>
              </a:buBlip>
            </a:pPr>
            <a:r>
              <a:rPr kumimoji="1" lang="zh-CN" altLang="en-US"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对这类组合优化问题，编码方式、初始解的设置对问题的求解都有很大的影响。</a:t>
            </a:r>
            <a:endParaRPr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 typeface="Wingdings" pitchFamily="2" charset="2"/>
              <a:buBlip>
                <a:blip r:embed="rId3"/>
              </a:buBlip>
            </a:pPr>
            <a:r>
              <a:rPr lang="zh-CN" altLang="zh-CN" sz="2400">
                <a:latin typeface="Times New Roman" panose="02020603050405020304" pitchFamily="18" charset="0"/>
                <a:cs typeface="Times New Roman" panose="02020603050405020304" pitchFamily="18" charset="0"/>
              </a:rPr>
              <a:t>采用常用的自然数编码方式。</a:t>
            </a:r>
            <a:endParaRPr kumimoji="1" lang="en-US" altLang="zh-CN" sz="2400">
              <a:latin typeface="Times New Roman" panose="02020603050405020304" pitchFamily="18" charset="0"/>
              <a:cs typeface="Times New Roman" panose="02020603050405020304" pitchFamily="18" charset="0"/>
            </a:endParaRPr>
          </a:p>
          <a:p>
            <a:pPr algn="l" eaLnBrk="1" hangingPunct="1">
              <a:lnSpc>
                <a:spcPct val="140000"/>
              </a:lnSpc>
              <a:spcBef>
                <a:spcPct val="50000"/>
              </a:spcBef>
              <a:buClrTx/>
              <a:buFontTx/>
              <a:buBlip>
                <a:blip r:embed="rId3"/>
              </a:buBlip>
            </a:pP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对于</a:t>
            </a:r>
            <a:r>
              <a:rPr lang="en-US" altLang="zh-CN" sz="2400" i="1">
                <a:latin typeface="Times New Roman" panose="02020603050405020304" pitchFamily="18" charset="0"/>
                <a:cs typeface="Times New Roman" panose="02020603050405020304" pitchFamily="18" charset="0"/>
              </a:rPr>
              <a:t>K</a:t>
            </a:r>
            <a:r>
              <a:rPr lang="zh-CN" altLang="zh-CN" sz="2400">
                <a:latin typeface="Times New Roman" panose="02020603050405020304" pitchFamily="18" charset="0"/>
                <a:cs typeface="Times New Roman" panose="02020603050405020304" pitchFamily="18" charset="0"/>
              </a:rPr>
              <a:t>辆车和</a:t>
            </a:r>
            <a:r>
              <a:rPr lang="en-US" altLang="zh-CN" sz="2400" i="1">
                <a:latin typeface="Times New Roman" panose="02020603050405020304" pitchFamily="18" charset="0"/>
                <a:cs typeface="Times New Roman" panose="02020603050405020304" pitchFamily="18" charset="0"/>
              </a:rPr>
              <a:t>L</a:t>
            </a:r>
            <a:r>
              <a:rPr lang="zh-CN" altLang="zh-CN" sz="2400">
                <a:latin typeface="Times New Roman" panose="02020603050405020304" pitchFamily="18" charset="0"/>
                <a:cs typeface="Times New Roman" panose="02020603050405020304" pitchFamily="18" charset="0"/>
              </a:rPr>
              <a:t>个客户的问题，用从</a:t>
            </a:r>
            <a:r>
              <a:rPr lang="en-US" altLang="zh-CN" sz="2400">
                <a:latin typeface="Times New Roman" panose="02020603050405020304" pitchFamily="18" charset="0"/>
                <a:cs typeface="Times New Roman" panose="02020603050405020304" pitchFamily="18" charset="0"/>
              </a:rPr>
              <a:t>1</a:t>
            </a:r>
            <a:r>
              <a:rPr lang="zh-CN" altLang="zh-CN" sz="2400">
                <a:latin typeface="Times New Roman" panose="02020603050405020304" pitchFamily="18" charset="0"/>
                <a:cs typeface="Times New Roman" panose="02020603050405020304" pitchFamily="18" charset="0"/>
              </a:rPr>
              <a:t>到</a:t>
            </a:r>
            <a:r>
              <a:rPr lang="en-US" altLang="zh-CN" sz="2400" i="1">
                <a:latin typeface="Times New Roman" panose="02020603050405020304" pitchFamily="18" charset="0"/>
                <a:cs typeface="Times New Roman" panose="02020603050405020304" pitchFamily="18" charset="0"/>
              </a:rPr>
              <a:t>L</a:t>
            </a:r>
            <a:r>
              <a:rPr lang="zh-CN" altLang="zh-CN" sz="2400">
                <a:latin typeface="Times New Roman" panose="02020603050405020304" pitchFamily="18" charset="0"/>
                <a:cs typeface="Times New Roman" panose="02020603050405020304" pitchFamily="18" charset="0"/>
              </a:rPr>
              <a:t>的自然数随机排列来产生一组解</a:t>
            </a:r>
            <a:r>
              <a:rPr lang="en-US" altLang="zh-CN" sz="2400">
                <a:latin typeface="Times New Roman" panose="02020603050405020304" pitchFamily="18" charset="0"/>
                <a:cs typeface="Times New Roman" panose="02020603050405020304" pitchFamily="18" charset="0"/>
              </a:rPr>
              <a:t>                             </a:t>
            </a:r>
            <a:r>
              <a:rPr lang="zh-CN" altLang="zh-CN" sz="2400">
                <a:latin typeface="Times New Roman" panose="02020603050405020304" pitchFamily="18" charset="0"/>
                <a:cs typeface="Times New Roman" panose="02020603050405020304" pitchFamily="18" charset="0"/>
              </a:rPr>
              <a:t>。然后分别用节约法或者最近插入法构造初始解。</a:t>
            </a:r>
            <a:endParaRPr kumimoji="1" lang="zh-CN" altLang="en-US" sz="2400">
              <a:latin typeface="Times New Roman" panose="02020603050405020304" pitchFamily="18" charset="0"/>
              <a:cs typeface="Times New Roman" panose="02020603050405020304" pitchFamily="18" charset="0"/>
            </a:endParaRPr>
          </a:p>
        </p:txBody>
      </p:sp>
      <p:sp>
        <p:nvSpPr>
          <p:cNvPr id="105478" name="Rectangle 34">
            <a:extLst>
              <a:ext uri="{FF2B5EF4-FFF2-40B4-BE49-F238E27FC236}">
                <a16:creationId xmlns:a16="http://schemas.microsoft.com/office/drawing/2014/main" id="{E5AC3DD3-8DBE-2C4D-A637-706D4E4DE550}"/>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graphicFrame>
        <p:nvGraphicFramePr>
          <p:cNvPr id="105479" name="对象 3">
            <a:extLst>
              <a:ext uri="{FF2B5EF4-FFF2-40B4-BE49-F238E27FC236}">
                <a16:creationId xmlns:a16="http://schemas.microsoft.com/office/drawing/2014/main" id="{F64F411B-F421-E64B-9A34-028588845556}"/>
              </a:ext>
            </a:extLst>
          </p:cNvPr>
          <p:cNvGraphicFramePr>
            <a:graphicFrameLocks noChangeAspect="1"/>
          </p:cNvGraphicFramePr>
          <p:nvPr/>
        </p:nvGraphicFramePr>
        <p:xfrm>
          <a:off x="2286000" y="4286250"/>
          <a:ext cx="2187575" cy="406400"/>
        </p:xfrm>
        <a:graphic>
          <a:graphicData uri="http://schemas.openxmlformats.org/presentationml/2006/ole">
            <mc:AlternateContent xmlns:mc="http://schemas.openxmlformats.org/markup-compatibility/2006">
              <mc:Choice xmlns:v="urn:schemas-microsoft-com:vml" Requires="v">
                <p:oleObj spid="_x0000_s105491" name="Equation" r:id="rId4" imgW="27203400" imgH="4978400" progId="Equation.DSMT4">
                  <p:embed/>
                </p:oleObj>
              </mc:Choice>
              <mc:Fallback>
                <p:oleObj name="Equation" r:id="rId4" imgW="27203400" imgH="4978400" progId="Equation.DSMT4">
                  <p:embed/>
                  <p:pic>
                    <p:nvPicPr>
                      <p:cNvPr id="0" name="对象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4286250"/>
                        <a:ext cx="2187575"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a:extLst>
              <a:ext uri="{FF2B5EF4-FFF2-40B4-BE49-F238E27FC236}">
                <a16:creationId xmlns:a16="http://schemas.microsoft.com/office/drawing/2014/main" id="{20D93284-15EE-8D41-BAC2-EA9876C0F737}"/>
              </a:ext>
            </a:extLst>
          </p:cNvPr>
          <p:cNvSpPr>
            <a:spLocks noGrp="1" noChangeArrowheads="1"/>
          </p:cNvSpPr>
          <p:nvPr>
            <p:ph idx="1"/>
          </p:nvPr>
        </p:nvSpPr>
        <p:spPr>
          <a:xfrm>
            <a:off x="357188" y="1071563"/>
            <a:ext cx="8535987" cy="5237162"/>
          </a:xfrm>
        </p:spPr>
        <p:txBody>
          <a:bodyPr/>
          <a:lstStyle/>
          <a:p>
            <a:r>
              <a:rPr lang="en-US" altLang="zh-CN"/>
              <a:t>(3) </a:t>
            </a:r>
            <a:r>
              <a:rPr lang="zh-CN" altLang="zh-CN"/>
              <a:t>实验结果</a:t>
            </a:r>
          </a:p>
          <a:p>
            <a:r>
              <a:rPr lang="zh-CN" altLang="zh-CN" sz="2400"/>
              <a:t>粒子群优化算法的各个参数设置如下：</a:t>
            </a:r>
            <a:endParaRPr lang="en-US" altLang="zh-CN" sz="2400"/>
          </a:p>
          <a:p>
            <a:r>
              <a:rPr lang="zh-CN" altLang="zh-CN" sz="2400"/>
              <a:t>种群规模</a:t>
            </a:r>
            <a:r>
              <a:rPr lang="zh-CN" altLang="en-US" sz="2400"/>
              <a:t>：</a:t>
            </a:r>
            <a:r>
              <a:rPr lang="en-US" altLang="zh-CN" sz="2400"/>
              <a:t>50</a:t>
            </a:r>
          </a:p>
          <a:p>
            <a:r>
              <a:rPr lang="zh-CN" altLang="zh-CN" sz="2400"/>
              <a:t>迭代次数</a:t>
            </a:r>
            <a:r>
              <a:rPr lang="zh-CN" altLang="en-US" sz="2400"/>
              <a:t>：</a:t>
            </a:r>
            <a:r>
              <a:rPr lang="en-US" altLang="zh-CN" sz="2400"/>
              <a:t>1000 </a:t>
            </a:r>
          </a:p>
          <a:p>
            <a:r>
              <a:rPr lang="en-US" altLang="zh-CN" sz="2400"/>
              <a:t>c1</a:t>
            </a:r>
            <a:r>
              <a:rPr lang="zh-CN" altLang="zh-CN" sz="2400"/>
              <a:t>的初始值为</a:t>
            </a:r>
            <a:r>
              <a:rPr lang="en-US" altLang="zh-CN" sz="2400"/>
              <a:t>1</a:t>
            </a:r>
            <a:r>
              <a:rPr lang="zh-CN" altLang="zh-CN" sz="2400"/>
              <a:t>，随迭代的进行，线性减小到</a:t>
            </a:r>
            <a:r>
              <a:rPr lang="en-US" altLang="zh-CN" sz="2400"/>
              <a:t>0</a:t>
            </a:r>
          </a:p>
          <a:p>
            <a:r>
              <a:rPr lang="en-US" altLang="zh-CN" sz="2400"/>
              <a:t>C2=c3=1.4</a:t>
            </a:r>
          </a:p>
          <a:p>
            <a:r>
              <a:rPr lang="en-US" altLang="zh-CN" sz="2400"/>
              <a:t>Vmax&lt;1000</a:t>
            </a:r>
          </a:p>
          <a:p>
            <a:r>
              <a:rPr lang="zh-CN" altLang="zh-CN" sz="2400"/>
              <a:t>优化结果及其与遗传算法的比较如表</a:t>
            </a:r>
            <a:r>
              <a:rPr lang="en-US" altLang="zh-CN" sz="2400"/>
              <a:t>6.4</a:t>
            </a:r>
            <a:r>
              <a:rPr lang="zh-CN" altLang="zh-CN" sz="2400"/>
              <a:t>所示。</a:t>
            </a:r>
            <a:endParaRPr lang="zh-CN" altLang="en-US" sz="2400"/>
          </a:p>
        </p:txBody>
      </p:sp>
      <p:sp>
        <p:nvSpPr>
          <p:cNvPr id="106499" name="灯片编号占位符 3">
            <a:extLst>
              <a:ext uri="{FF2B5EF4-FFF2-40B4-BE49-F238E27FC236}">
                <a16:creationId xmlns:a16="http://schemas.microsoft.com/office/drawing/2014/main" id="{7491A4DD-B294-3444-BFE6-7A80F87C3BD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1CB22AF9-883C-1A44-948B-90E408C25B9D}" type="slidenum">
              <a:rPr lang="ja-JP" altLang="en-US" sz="1800">
                <a:solidFill>
                  <a:srgbClr val="A50021"/>
                </a:solidFill>
                <a:ea typeface="MS PGothic" panose="020B0600070205080204" pitchFamily="34" charset="-128"/>
              </a:rPr>
              <a:pPr algn="r">
                <a:lnSpc>
                  <a:spcPct val="100000"/>
                </a:lnSpc>
                <a:spcBef>
                  <a:spcPct val="0"/>
                </a:spcBef>
                <a:buClrTx/>
                <a:buFontTx/>
                <a:buNone/>
              </a:pPr>
              <a:t>97</a:t>
            </a:fld>
            <a:endParaRPr lang="en-US" altLang="ja-JP" sz="1800">
              <a:solidFill>
                <a:srgbClr val="A50021"/>
              </a:solidFill>
              <a:ea typeface="MS PGothic" panose="020B0600070205080204" pitchFamily="34" charset="-128"/>
            </a:endParaRPr>
          </a:p>
        </p:txBody>
      </p:sp>
      <p:sp>
        <p:nvSpPr>
          <p:cNvPr id="106500" name="Rectangle 2">
            <a:extLst>
              <a:ext uri="{FF2B5EF4-FFF2-40B4-BE49-F238E27FC236}">
                <a16:creationId xmlns:a16="http://schemas.microsoft.com/office/drawing/2014/main" id="{6E4F3AAA-00CE-1545-AEC5-077668EE883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6501" name="Rectangle 4">
            <a:extLst>
              <a:ext uri="{FF2B5EF4-FFF2-40B4-BE49-F238E27FC236}">
                <a16:creationId xmlns:a16="http://schemas.microsoft.com/office/drawing/2014/main" id="{714F6347-F1EA-5544-B7A2-1E63FB3283A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06502" name="Rectangle 4">
            <a:extLst>
              <a:ext uri="{FF2B5EF4-FFF2-40B4-BE49-F238E27FC236}">
                <a16:creationId xmlns:a16="http://schemas.microsoft.com/office/drawing/2014/main" id="{3BD3BBDE-1B17-0E4F-A9C3-ED46D5EF36C7}"/>
              </a:ext>
            </a:extLst>
          </p:cNvPr>
          <p:cNvSpPr>
            <a:spLocks noGrp="1" noChangeArrowheads="1"/>
          </p:cNvSpPr>
          <p:nvPr>
            <p:ph type="title"/>
          </p:nvPr>
        </p:nvSpPr>
        <p:spPr>
          <a:xfrm>
            <a:off x="0" y="0"/>
            <a:ext cx="9144000" cy="836613"/>
          </a:xfrm>
        </p:spPr>
        <p:txBody>
          <a:bodyPr/>
          <a:lstStyle/>
          <a:p>
            <a:pPr eaLnBrk="1" hangingPunct="1"/>
            <a:r>
              <a:rPr lang="en-US" altLang="zh-CN" sz="3600" b="0">
                <a:latin typeface="Times New Roman" panose="02020603050405020304" pitchFamily="18" charset="0"/>
                <a:ea typeface="黑体" panose="02010609060101010101" pitchFamily="49" charset="-122"/>
              </a:rPr>
              <a:t> 6</a:t>
            </a:r>
            <a:r>
              <a:rPr lang="en-US" altLang="zh-CN" sz="3200" b="0">
                <a:latin typeface="Times New Roman" panose="02020603050405020304" pitchFamily="18" charset="0"/>
                <a:ea typeface="黑体" panose="02010609060101010101" pitchFamily="49" charset="-122"/>
              </a:rPr>
              <a:t>.6.4 </a:t>
            </a:r>
            <a:r>
              <a:rPr lang="zh-CN" altLang="en-US" sz="3200" b="0">
                <a:latin typeface="Times New Roman" panose="02020603050405020304" pitchFamily="18" charset="0"/>
                <a:ea typeface="黑体" panose="02010609060101010101" pitchFamily="49" charset="-122"/>
              </a:rPr>
              <a:t>粒子群优化算法在车辆路径问题中的应用</a:t>
            </a:r>
            <a:endParaRPr kumimoji="1" lang="zh-CN" altLang="en-US" sz="3200">
              <a:latin typeface="Times New Roman" panose="02020603050405020304" pitchFamily="18" charset="0"/>
            </a:endParaRPr>
          </a:p>
        </p:txBody>
      </p:sp>
      <p:sp>
        <p:nvSpPr>
          <p:cNvPr id="106503" name="Rectangle 34">
            <a:extLst>
              <a:ext uri="{FF2B5EF4-FFF2-40B4-BE49-F238E27FC236}">
                <a16:creationId xmlns:a16="http://schemas.microsoft.com/office/drawing/2014/main" id="{CFD84350-8869-C24C-BD87-E56E65599FC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Tree>
  </p:cSld>
  <p:clrMapOvr>
    <a:masterClrMapping/>
  </p:clrMapOvr>
  <p:transition>
    <p:random/>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a:extLst>
              <a:ext uri="{FF2B5EF4-FFF2-40B4-BE49-F238E27FC236}">
                <a16:creationId xmlns:a16="http://schemas.microsoft.com/office/drawing/2014/main" id="{034EB90F-19F8-514A-A545-98E2D95B52B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429C563B-B14A-3743-86E7-694FE0855F09}" type="slidenum">
              <a:rPr lang="ja-JP" altLang="en-US" sz="1800">
                <a:solidFill>
                  <a:srgbClr val="A50021"/>
                </a:solidFill>
                <a:ea typeface="MS PGothic" panose="020B0600070205080204" pitchFamily="34" charset="-128"/>
              </a:rPr>
              <a:pPr algn="r">
                <a:lnSpc>
                  <a:spcPct val="100000"/>
                </a:lnSpc>
                <a:spcBef>
                  <a:spcPct val="0"/>
                </a:spcBef>
                <a:buClrTx/>
                <a:buFontTx/>
                <a:buNone/>
              </a:pPr>
              <a:t>98</a:t>
            </a:fld>
            <a:endParaRPr lang="en-US" altLang="ja-JP" sz="1800">
              <a:solidFill>
                <a:srgbClr val="A50021"/>
              </a:solidFill>
              <a:ea typeface="MS PGothic" panose="020B0600070205080204" pitchFamily="34" charset="-128"/>
            </a:endParaRPr>
          </a:p>
        </p:txBody>
      </p:sp>
      <p:sp>
        <p:nvSpPr>
          <p:cNvPr id="6" name="Rectangle 1027">
            <a:extLst>
              <a:ext uri="{FF2B5EF4-FFF2-40B4-BE49-F238E27FC236}">
                <a16:creationId xmlns:a16="http://schemas.microsoft.com/office/drawing/2014/main" id="{25962376-1274-A643-A98D-F5D731307075}"/>
              </a:ext>
            </a:extLst>
          </p:cNvPr>
          <p:cNvSpPr txBox="1">
            <a:spLocks noChangeArrowheads="1"/>
          </p:cNvSpPr>
          <p:nvPr/>
        </p:nvSpPr>
        <p:spPr bwMode="auto">
          <a:xfrm>
            <a:off x="611188" y="981075"/>
            <a:ext cx="8281987" cy="5400675"/>
          </a:xfrm>
          <a:prstGeom prst="rect">
            <a:avLst/>
          </a:prstGeom>
          <a:noFill/>
          <a:ln w="9525">
            <a:noFill/>
            <a:miter lim="800000"/>
            <a:headEnd/>
            <a:tailEnd/>
          </a:ln>
        </p:spPr>
        <p:txBody>
          <a:bodyPr/>
          <a:lstStyle>
            <a:lvl1pPr marL="469900" indent="-469900">
              <a:defRPr sz="2400">
                <a:solidFill>
                  <a:schemeClr val="bg1"/>
                </a:solidFill>
                <a:latin typeface="宋体" panose="02010600030101010101" pitchFamily="2" charset="-122"/>
                <a:ea typeface="宋体" panose="02010600030101010101" pitchFamily="2" charset="-122"/>
              </a:defRPr>
            </a:lvl1pPr>
            <a:lvl2pPr marL="742950" indent="-285750">
              <a:defRPr sz="2400">
                <a:solidFill>
                  <a:schemeClr val="bg1"/>
                </a:solidFill>
                <a:latin typeface="宋体" panose="02010600030101010101" pitchFamily="2" charset="-122"/>
                <a:ea typeface="宋体" panose="02010600030101010101" pitchFamily="2" charset="-122"/>
              </a:defRPr>
            </a:lvl2pPr>
            <a:lvl3pPr marL="1143000" indent="-228600">
              <a:defRPr sz="2400">
                <a:solidFill>
                  <a:schemeClr val="bg1"/>
                </a:solidFill>
                <a:latin typeface="宋体" panose="02010600030101010101" pitchFamily="2" charset="-122"/>
                <a:ea typeface="宋体" panose="02010600030101010101" pitchFamily="2" charset="-122"/>
              </a:defRPr>
            </a:lvl3pPr>
            <a:lvl4pPr marL="1600200" indent="-228600">
              <a:defRPr sz="2400">
                <a:solidFill>
                  <a:schemeClr val="bg1"/>
                </a:solidFill>
                <a:latin typeface="宋体" panose="02010600030101010101" pitchFamily="2" charset="-122"/>
                <a:ea typeface="宋体" panose="02010600030101010101" pitchFamily="2" charset="-122"/>
              </a:defRPr>
            </a:lvl4pPr>
            <a:lvl5pPr marL="2057400" indent="-228600">
              <a:defRPr sz="2400">
                <a:solidFill>
                  <a:schemeClr val="bg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sz="2400">
                <a:solidFill>
                  <a:schemeClr val="bg1"/>
                </a:solidFill>
                <a:latin typeface="宋体" panose="02010600030101010101" pitchFamily="2" charset="-122"/>
                <a:ea typeface="宋体" panose="02010600030101010101" pitchFamily="2" charset="-122"/>
              </a:defRPr>
            </a:lvl9pPr>
          </a:lstStyle>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6.1  </a:t>
            </a:r>
            <a:r>
              <a:rPr lang="zh-CN" altLang="en-US" sz="3000" b="1">
                <a:solidFill>
                  <a:schemeClr val="tx1"/>
                </a:solidFill>
                <a:latin typeface="Times New Roman" panose="02020603050405020304" pitchFamily="18" charset="0"/>
              </a:rPr>
              <a:t>进化算法的产生与发展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6.2  </a:t>
            </a:r>
            <a:r>
              <a:rPr lang="zh-CN" altLang="en-US" sz="3000" b="1">
                <a:solidFill>
                  <a:schemeClr val="tx1"/>
                </a:solidFill>
                <a:latin typeface="Times New Roman" panose="02020603050405020304" pitchFamily="18" charset="0"/>
              </a:rPr>
              <a:t>基本遗传算法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6.3  </a:t>
            </a:r>
            <a:r>
              <a:rPr lang="zh-CN" altLang="en-US" sz="3000" b="1">
                <a:solidFill>
                  <a:schemeClr val="tx1"/>
                </a:solidFill>
                <a:latin typeface="Times New Roman" panose="02020603050405020304" pitchFamily="18" charset="0"/>
              </a:rPr>
              <a:t>遗传算法的改进算法 </a:t>
            </a:r>
          </a:p>
          <a:p>
            <a:pPr algn="just" eaLnBrk="1" hangingPunct="1">
              <a:lnSpc>
                <a:spcPct val="160000"/>
              </a:lnSpc>
              <a:spcBef>
                <a:spcPct val="20000"/>
              </a:spcBef>
              <a:buClr>
                <a:schemeClr val="accent2"/>
              </a:buClr>
              <a:buFont typeface="Wingdings" pitchFamily="2" charset="2"/>
              <a:buChar char="o"/>
            </a:pPr>
            <a:r>
              <a:rPr lang="en-US" altLang="zh-CN" sz="3000" b="1">
                <a:solidFill>
                  <a:schemeClr val="tx1"/>
                </a:solidFill>
                <a:latin typeface="Times New Roman" panose="02020603050405020304" pitchFamily="18" charset="0"/>
              </a:rPr>
              <a:t>6.4  </a:t>
            </a:r>
            <a:r>
              <a:rPr lang="zh-CN" altLang="en-US" sz="3000" b="1">
                <a:solidFill>
                  <a:schemeClr val="tx1"/>
                </a:solidFill>
                <a:latin typeface="Times New Roman" panose="02020603050405020304" pitchFamily="18" charset="0"/>
              </a:rPr>
              <a:t>遗传算法的应用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6.5  </a:t>
            </a:r>
            <a:r>
              <a:rPr lang="zh-CN" altLang="en-US" sz="3000" b="1">
                <a:solidFill>
                  <a:schemeClr val="tx1"/>
                </a:solidFill>
                <a:latin typeface="Times New Roman" panose="02020603050405020304" pitchFamily="18" charset="0"/>
              </a:rPr>
              <a:t>群智能算法产生的背景</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chemeClr val="tx1"/>
                </a:solidFill>
                <a:latin typeface="Times New Roman" panose="02020603050405020304" pitchFamily="18" charset="0"/>
              </a:rPr>
              <a:t>6.6  </a:t>
            </a:r>
            <a:r>
              <a:rPr lang="zh-CN" altLang="en-US" sz="3000" b="1">
                <a:solidFill>
                  <a:schemeClr val="tx1"/>
                </a:solidFill>
                <a:latin typeface="Times New Roman" panose="02020603050405020304" pitchFamily="18" charset="0"/>
              </a:rPr>
              <a:t>粒子群优化算法及其应用</a:t>
            </a:r>
            <a:endParaRPr lang="en-US" altLang="zh-CN" sz="3000" b="1">
              <a:solidFill>
                <a:schemeClr val="tx1"/>
              </a:solidFill>
              <a:latin typeface="Times New Roman" panose="02020603050405020304" pitchFamily="18" charset="0"/>
            </a:endParaRPr>
          </a:p>
          <a:p>
            <a:pPr algn="just" eaLnBrk="1" hangingPunct="1">
              <a:lnSpc>
                <a:spcPct val="160000"/>
              </a:lnSpc>
              <a:spcBef>
                <a:spcPct val="20000"/>
              </a:spcBef>
              <a:buClr>
                <a:schemeClr val="accent2"/>
              </a:buClr>
              <a:buFont typeface="Wingdings" pitchFamily="2" charset="2"/>
              <a:buChar char="o"/>
            </a:pPr>
            <a:r>
              <a:rPr lang="en-US" altLang="en-US" sz="3000" b="1">
                <a:solidFill>
                  <a:srgbClr val="0000FF"/>
                </a:solidFill>
                <a:latin typeface="Times New Roman" panose="02020603050405020304" pitchFamily="18" charset="0"/>
              </a:rPr>
              <a:t>6.7  </a:t>
            </a:r>
            <a:r>
              <a:rPr lang="zh-CN" altLang="en-US" sz="3000" b="1">
                <a:solidFill>
                  <a:srgbClr val="0000FF"/>
                </a:solidFill>
                <a:latin typeface="Times New Roman" panose="02020603050405020304" pitchFamily="18" charset="0"/>
              </a:rPr>
              <a:t>蚁群算法及其应用</a:t>
            </a:r>
          </a:p>
        </p:txBody>
      </p:sp>
      <p:sp>
        <p:nvSpPr>
          <p:cNvPr id="108548" name="Rectangle 4">
            <a:extLst>
              <a:ext uri="{FF2B5EF4-FFF2-40B4-BE49-F238E27FC236}">
                <a16:creationId xmlns:a16="http://schemas.microsoft.com/office/drawing/2014/main" id="{31E9B762-BC2D-0B41-8A8D-44E309BAD925}"/>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zh-CN" altLang="en-US" sz="3600">
                <a:solidFill>
                  <a:schemeClr val="bg1"/>
                </a:solidFill>
                <a:latin typeface="Times New Roman" panose="02020603050405020304" pitchFamily="18" charset="0"/>
                <a:ea typeface="黑体" panose="02010609060101010101" pitchFamily="49" charset="-122"/>
              </a:rPr>
              <a:t>第</a:t>
            </a:r>
            <a:r>
              <a:rPr lang="en-US" altLang="zh-CN" sz="3600">
                <a:solidFill>
                  <a:schemeClr val="bg1"/>
                </a:solidFill>
                <a:latin typeface="Times New Roman" panose="02020603050405020304" pitchFamily="18" charset="0"/>
                <a:ea typeface="黑体" panose="02010609060101010101" pitchFamily="49" charset="-122"/>
              </a:rPr>
              <a:t>6</a:t>
            </a:r>
            <a:r>
              <a:rPr lang="zh-CN" altLang="en-US" sz="3600">
                <a:solidFill>
                  <a:schemeClr val="bg1"/>
                </a:solidFill>
                <a:latin typeface="Times New Roman" panose="02020603050405020304" pitchFamily="18" charset="0"/>
                <a:ea typeface="黑体" panose="02010609060101010101" pitchFamily="49" charset="-122"/>
              </a:rPr>
              <a:t>章  智能计算及其应用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 calcmode="lin" valueType="num">
                                      <p:cBhvr additive="base">
                                        <p:cTn id="12" dur="500" fill="hold"/>
                                        <p:tgtEl>
                                          <p:spTgt spid="6">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6">
                                            <p:txEl>
                                              <p:pRg st="1" end="1"/>
                                            </p:txEl>
                                          </p:spTgt>
                                        </p:tgtEl>
                                        <p:attrNameLst>
                                          <p:attrName>ppt_y</p:attrName>
                                        </p:attrNameLst>
                                      </p:cBhvr>
                                      <p:tavLst>
                                        <p:tav tm="0">
                                          <p:val>
                                            <p:strVal val="#ppt_y"/>
                                          </p:val>
                                        </p:tav>
                                        <p:tav tm="100000">
                                          <p:val>
                                            <p:strVal val="#ppt_y"/>
                                          </p:val>
                                        </p:tav>
                                      </p:tavLst>
                                    </p:anim>
                                  </p:childTnLst>
                                </p:cTn>
                              </p:par>
                            </p:childTnLst>
                          </p:cTn>
                        </p:par>
                        <p:par>
                          <p:cTn id="14" fill="hold" nodeType="afterGroup">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 calcmode="lin" valueType="num">
                                      <p:cBhvr additive="base">
                                        <p:cTn id="17" dur="500" fill="hold"/>
                                        <p:tgtEl>
                                          <p:spTgt spid="6">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6">
                                            <p:txEl>
                                              <p:pRg st="2" end="2"/>
                                            </p:txEl>
                                          </p:spTgt>
                                        </p:tgtEl>
                                        <p:attrNameLst>
                                          <p:attrName>ppt_y</p:attrName>
                                        </p:attrNameLst>
                                      </p:cBhvr>
                                      <p:tavLst>
                                        <p:tav tm="0">
                                          <p:val>
                                            <p:strVal val="#ppt_y"/>
                                          </p:val>
                                        </p:tav>
                                        <p:tav tm="100000">
                                          <p:val>
                                            <p:strVal val="#ppt_y"/>
                                          </p:val>
                                        </p:tav>
                                      </p:tavLst>
                                    </p:anim>
                                  </p:childTnLst>
                                </p:cTn>
                              </p:par>
                            </p:childTnLst>
                          </p:cTn>
                        </p:par>
                        <p:par>
                          <p:cTn id="19" fill="hold" nodeType="afterGroup">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 calcmode="lin" valueType="num">
                                      <p:cBhvr additive="base">
                                        <p:cTn id="22" dur="500" fill="hold"/>
                                        <p:tgtEl>
                                          <p:spTgt spid="6">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6">
                                            <p:txEl>
                                              <p:pRg st="3" end="3"/>
                                            </p:txEl>
                                          </p:spTgt>
                                        </p:tgtEl>
                                        <p:attrNameLst>
                                          <p:attrName>ppt_y</p:attrName>
                                        </p:attrNameLst>
                                      </p:cBhvr>
                                      <p:tavLst>
                                        <p:tav tm="0">
                                          <p:val>
                                            <p:strVal val="#ppt_y"/>
                                          </p:val>
                                        </p:tav>
                                        <p:tav tm="100000">
                                          <p:val>
                                            <p:strVal val="#ppt_y"/>
                                          </p:val>
                                        </p:tav>
                                      </p:tavLst>
                                    </p:anim>
                                  </p:childTnLst>
                                </p:cTn>
                              </p:par>
                            </p:childTnLst>
                          </p:cTn>
                        </p:par>
                        <p:par>
                          <p:cTn id="24" fill="hold" nodeType="afterGroup">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 calcmode="lin" valueType="num">
                                      <p:cBhvr additive="base">
                                        <p:cTn id="27" dur="500" fill="hold"/>
                                        <p:tgtEl>
                                          <p:spTgt spid="6">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6">
                                            <p:txEl>
                                              <p:pRg st="4" end="4"/>
                                            </p:txEl>
                                          </p:spTgt>
                                        </p:tgtEl>
                                        <p:attrNameLst>
                                          <p:attrName>ppt_y</p:attrName>
                                        </p:attrNameLst>
                                      </p:cBhvr>
                                      <p:tavLst>
                                        <p:tav tm="0">
                                          <p:val>
                                            <p:strVal val="#ppt_y"/>
                                          </p:val>
                                        </p:tav>
                                        <p:tav tm="100000">
                                          <p:val>
                                            <p:strVal val="#ppt_y"/>
                                          </p:val>
                                        </p:tav>
                                      </p:tavLst>
                                    </p:anim>
                                  </p:childTnLst>
                                </p:cTn>
                              </p:par>
                            </p:childTnLst>
                          </p:cTn>
                        </p:par>
                        <p:par>
                          <p:cTn id="29" fill="hold" nodeType="afterGroup">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 calcmode="lin" valueType="num">
                                      <p:cBhvr additive="base">
                                        <p:cTn id="32" dur="500" fill="hold"/>
                                        <p:tgtEl>
                                          <p:spTgt spid="6">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6">
                                            <p:txEl>
                                              <p:pRg st="5" end="5"/>
                                            </p:txEl>
                                          </p:spTgt>
                                        </p:tgtEl>
                                        <p:attrNameLst>
                                          <p:attrName>ppt_y</p:attrName>
                                        </p:attrNameLst>
                                      </p:cBhvr>
                                      <p:tavLst>
                                        <p:tav tm="0">
                                          <p:val>
                                            <p:strVal val="#ppt_y"/>
                                          </p:val>
                                        </p:tav>
                                        <p:tav tm="100000">
                                          <p:val>
                                            <p:strVal val="#ppt_y"/>
                                          </p:val>
                                        </p:tav>
                                      </p:tavLst>
                                    </p:anim>
                                  </p:childTnLst>
                                </p:cTn>
                              </p:par>
                            </p:childTnLst>
                          </p:cTn>
                        </p:par>
                        <p:par>
                          <p:cTn id="34" fill="hold" nodeType="afterGroup">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 calcmode="lin" valueType="num">
                                      <p:cBhvr additive="base">
                                        <p:cTn id="37" dur="500" fill="hold"/>
                                        <p:tgtEl>
                                          <p:spTgt spid="6">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6">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advAuto="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1">
            <a:extLst>
              <a:ext uri="{FF2B5EF4-FFF2-40B4-BE49-F238E27FC236}">
                <a16:creationId xmlns:a16="http://schemas.microsoft.com/office/drawing/2014/main" id="{DE68C3CB-F20F-BA40-AD09-CCC32523AE1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r">
              <a:lnSpc>
                <a:spcPct val="100000"/>
              </a:lnSpc>
              <a:spcBef>
                <a:spcPct val="0"/>
              </a:spcBef>
              <a:buClrTx/>
              <a:buFontTx/>
              <a:buNone/>
            </a:pPr>
            <a:fld id="{9F25151D-8626-EE4D-9A04-15E55C4091A1}" type="slidenum">
              <a:rPr lang="ja-JP" altLang="en-US" sz="1800">
                <a:solidFill>
                  <a:srgbClr val="A50021"/>
                </a:solidFill>
                <a:ea typeface="MS PGothic" panose="020B0600070205080204" pitchFamily="34" charset="-128"/>
              </a:rPr>
              <a:pPr algn="r">
                <a:lnSpc>
                  <a:spcPct val="100000"/>
                </a:lnSpc>
                <a:spcBef>
                  <a:spcPct val="0"/>
                </a:spcBef>
                <a:buClrTx/>
                <a:buFontTx/>
                <a:buNone/>
              </a:pPr>
              <a:t>99</a:t>
            </a:fld>
            <a:endParaRPr lang="en-US" altLang="ja-JP" sz="1800">
              <a:solidFill>
                <a:srgbClr val="A50021"/>
              </a:solidFill>
              <a:ea typeface="MS PGothic" panose="020B0600070205080204" pitchFamily="34" charset="-128"/>
            </a:endParaRPr>
          </a:p>
        </p:txBody>
      </p:sp>
      <p:sp>
        <p:nvSpPr>
          <p:cNvPr id="109571" name="Rectangle 1027">
            <a:extLst>
              <a:ext uri="{FF2B5EF4-FFF2-40B4-BE49-F238E27FC236}">
                <a16:creationId xmlns:a16="http://schemas.microsoft.com/office/drawing/2014/main" id="{5DBBD4F3-2F7A-3D4A-83C5-04A8E144772F}"/>
              </a:ext>
            </a:extLst>
          </p:cNvPr>
          <p:cNvSpPr>
            <a:spLocks noChangeArrowheads="1"/>
          </p:cNvSpPr>
          <p:nvPr/>
        </p:nvSpPr>
        <p:spPr bwMode="auto">
          <a:xfrm>
            <a:off x="4014788"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endParaRPr lang="zh-CN" altLang="en-US" sz="2400">
              <a:solidFill>
                <a:schemeClr val="bg1"/>
              </a:solidFill>
              <a:latin typeface="宋体" panose="02010600030101010101" pitchFamily="2" charset="-122"/>
            </a:endParaRPr>
          </a:p>
        </p:txBody>
      </p:sp>
      <p:sp>
        <p:nvSpPr>
          <p:cNvPr id="173061" name="Rectangle 1029">
            <a:extLst>
              <a:ext uri="{FF2B5EF4-FFF2-40B4-BE49-F238E27FC236}">
                <a16:creationId xmlns:a16="http://schemas.microsoft.com/office/drawing/2014/main" id="{0B36335A-EC7F-D641-807C-C93FF89EDB29}"/>
              </a:ext>
            </a:extLst>
          </p:cNvPr>
          <p:cNvSpPr>
            <a:spLocks noChangeArrowheads="1"/>
          </p:cNvSpPr>
          <p:nvPr/>
        </p:nvSpPr>
        <p:spPr bwMode="auto">
          <a:xfrm>
            <a:off x="500063" y="1700213"/>
            <a:ext cx="7929562"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0"/>
              </a:spcBef>
              <a:buClr>
                <a:srgbClr val="0000FF"/>
              </a:buClr>
              <a:buFontTx/>
              <a:buNone/>
            </a:pPr>
            <a:r>
              <a:rPr lang="en-US" altLang="zh-CN" sz="2800" b="1">
                <a:solidFill>
                  <a:srgbClr val="FF3300"/>
                </a:solidFill>
              </a:rPr>
              <a:t>●</a:t>
            </a:r>
            <a:r>
              <a:rPr kumimoji="1" lang="en-US" altLang="zh-CN" sz="2600">
                <a:latin typeface="宋体" panose="02010600030101010101" pitchFamily="2" charset="-122"/>
              </a:rPr>
              <a:t> </a:t>
            </a:r>
            <a:r>
              <a:rPr kumimoji="1" lang="en-US" altLang="zh-CN" sz="2600">
                <a:latin typeface="Times New Roman" panose="02020603050405020304" pitchFamily="18" charset="0"/>
              </a:rPr>
              <a:t>20</a:t>
            </a:r>
            <a:r>
              <a:rPr kumimoji="1" lang="zh-CN" altLang="zh-CN" sz="2600">
                <a:latin typeface="Times New Roman" panose="02020603050405020304" pitchFamily="18" charset="0"/>
              </a:rPr>
              <a:t>世纪</a:t>
            </a:r>
            <a:r>
              <a:rPr kumimoji="1" lang="en-US" altLang="zh-CN" sz="2600">
                <a:latin typeface="Times New Roman" panose="02020603050405020304" pitchFamily="18" charset="0"/>
              </a:rPr>
              <a:t>90</a:t>
            </a:r>
            <a:r>
              <a:rPr kumimoji="1" lang="zh-CN" altLang="zh-CN" sz="2600">
                <a:latin typeface="Times New Roman" panose="02020603050405020304" pitchFamily="18" charset="0"/>
              </a:rPr>
              <a:t>年代初</a:t>
            </a:r>
            <a:r>
              <a:rPr kumimoji="1" lang="zh-CN" altLang="en-US" sz="2600">
                <a:latin typeface="Times New Roman" panose="02020603050405020304" pitchFamily="18" charset="0"/>
              </a:rPr>
              <a:t>，</a:t>
            </a:r>
            <a:r>
              <a:rPr kumimoji="1" lang="zh-CN" altLang="zh-CN" sz="2600">
                <a:latin typeface="Times New Roman" panose="02020603050405020304" pitchFamily="18" charset="0"/>
              </a:rPr>
              <a:t>意大利科学家</a:t>
            </a:r>
            <a:r>
              <a:rPr kumimoji="1" lang="en-US" altLang="zh-CN" sz="2600">
                <a:latin typeface="Times New Roman" panose="02020603050405020304" pitchFamily="18" charset="0"/>
              </a:rPr>
              <a:t>Marco Dorigo</a:t>
            </a:r>
            <a:r>
              <a:rPr kumimoji="1" lang="zh-CN" altLang="zh-CN" sz="2600">
                <a:latin typeface="Times New Roman" panose="02020603050405020304" pitchFamily="18" charset="0"/>
              </a:rPr>
              <a:t>等受蚂蚁觅食行为的启发</a:t>
            </a:r>
            <a:r>
              <a:rPr kumimoji="1" lang="zh-CN" altLang="en-US" sz="2600">
                <a:latin typeface="Times New Roman" panose="02020603050405020304" pitchFamily="18" charset="0"/>
              </a:rPr>
              <a:t>，提出</a:t>
            </a:r>
            <a:r>
              <a:rPr kumimoji="1" lang="zh-CN" altLang="zh-CN" sz="2600">
                <a:latin typeface="Times New Roman" panose="02020603050405020304" pitchFamily="18" charset="0"/>
              </a:rPr>
              <a:t>蚁群算法</a:t>
            </a:r>
            <a:r>
              <a:rPr kumimoji="1" lang="en-US" altLang="zh-CN" sz="2600">
                <a:latin typeface="Times New Roman" panose="02020603050405020304" pitchFamily="18" charset="0"/>
              </a:rPr>
              <a:t>(Ant Colony Optimization</a:t>
            </a:r>
            <a:r>
              <a:rPr kumimoji="1" lang="zh-CN" altLang="en-US" sz="2600">
                <a:latin typeface="Times New Roman" panose="02020603050405020304" pitchFamily="18" charset="0"/>
              </a:rPr>
              <a:t>，</a:t>
            </a:r>
            <a:r>
              <a:rPr kumimoji="1" lang="en-US" altLang="zh-CN" sz="2600">
                <a:latin typeface="Times New Roman" panose="02020603050405020304" pitchFamily="18" charset="0"/>
              </a:rPr>
              <a:t>ACO)</a:t>
            </a:r>
            <a:r>
              <a:rPr kumimoji="1" lang="zh-CN" altLang="en-US" sz="2600">
                <a:latin typeface="Times New Roman" panose="02020603050405020304" pitchFamily="18" charset="0"/>
              </a:rPr>
              <a:t>。 </a:t>
            </a:r>
          </a:p>
        </p:txBody>
      </p:sp>
      <p:sp>
        <p:nvSpPr>
          <p:cNvPr id="109573" name="Rectangle 1033">
            <a:extLst>
              <a:ext uri="{FF2B5EF4-FFF2-40B4-BE49-F238E27FC236}">
                <a16:creationId xmlns:a16="http://schemas.microsoft.com/office/drawing/2014/main" id="{5A6B4332-5477-6344-84B9-E388D5CB39CD}"/>
              </a:ext>
            </a:extLst>
          </p:cNvPr>
          <p:cNvSpPr>
            <a:spLocks noChangeArrowheads="1"/>
          </p:cNvSpPr>
          <p:nvPr/>
        </p:nvSpPr>
        <p:spPr bwMode="auto">
          <a:xfrm>
            <a:off x="0" y="0"/>
            <a:ext cx="9144000" cy="765175"/>
          </a:xfrm>
          <a:prstGeom prst="rect">
            <a:avLst/>
          </a:prstGeom>
          <a:solidFill>
            <a:srgbClr val="A5002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b"/>
          <a:lstStyle>
            <a:lvl1pPr indent="176213"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Tx/>
              <a:buNone/>
            </a:pPr>
            <a:r>
              <a:rPr lang="en-US" altLang="en-US" sz="3600">
                <a:solidFill>
                  <a:schemeClr val="bg1"/>
                </a:solidFill>
                <a:latin typeface="Times New Roman" panose="02020603050405020304" pitchFamily="18" charset="0"/>
                <a:ea typeface="黑体" panose="02010609060101010101" pitchFamily="49" charset="-122"/>
              </a:rPr>
              <a:t>6.7  </a:t>
            </a:r>
            <a:r>
              <a:rPr lang="zh-CN" altLang="en-US" sz="3600">
                <a:solidFill>
                  <a:schemeClr val="bg1"/>
                </a:solidFill>
                <a:latin typeface="Times New Roman" panose="02020603050405020304" pitchFamily="18" charset="0"/>
                <a:ea typeface="黑体" panose="02010609060101010101" pitchFamily="49" charset="-122"/>
              </a:rPr>
              <a:t>蚁群算法及其应用</a:t>
            </a:r>
            <a:endParaRPr kumimoji="1" lang="zh-CN" altLang="en-US" sz="3200" b="1">
              <a:solidFill>
                <a:schemeClr val="bg1"/>
              </a:solidFill>
              <a:latin typeface="Times New Roman" panose="02020603050405020304" pitchFamily="18" charset="0"/>
            </a:endParaRPr>
          </a:p>
        </p:txBody>
      </p:sp>
      <p:sp>
        <p:nvSpPr>
          <p:cNvPr id="173066" name="Text Box 1034">
            <a:extLst>
              <a:ext uri="{FF2B5EF4-FFF2-40B4-BE49-F238E27FC236}">
                <a16:creationId xmlns:a16="http://schemas.microsoft.com/office/drawing/2014/main" id="{B7E24C2F-428C-4349-9FA0-E501C90AB659}"/>
              </a:ext>
            </a:extLst>
          </p:cNvPr>
          <p:cNvSpPr txBox="1">
            <a:spLocks noChangeArrowheads="1"/>
          </p:cNvSpPr>
          <p:nvPr/>
        </p:nvSpPr>
        <p:spPr bwMode="auto">
          <a:xfrm>
            <a:off x="500063" y="3224213"/>
            <a:ext cx="826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t>  </a:t>
            </a:r>
            <a:r>
              <a:rPr lang="zh-CN" altLang="zh-CN" sz="2600"/>
              <a:t>一种应用于组合优化问题的启发式搜索算法</a:t>
            </a:r>
            <a:r>
              <a:rPr lang="zh-CN" altLang="en-US" sz="2600"/>
              <a:t>。</a:t>
            </a:r>
            <a:endParaRPr lang="zh-CN" altLang="en-US" sz="2600">
              <a:latin typeface="宋体" panose="02010600030101010101" pitchFamily="2" charset="-122"/>
            </a:endParaRPr>
          </a:p>
        </p:txBody>
      </p:sp>
      <p:sp>
        <p:nvSpPr>
          <p:cNvPr id="173067" name="Text Box 1035">
            <a:extLst>
              <a:ext uri="{FF2B5EF4-FFF2-40B4-BE49-F238E27FC236}">
                <a16:creationId xmlns:a16="http://schemas.microsoft.com/office/drawing/2014/main" id="{3A669FF2-5BFA-804E-A701-296525791A8C}"/>
              </a:ext>
            </a:extLst>
          </p:cNvPr>
          <p:cNvSpPr txBox="1">
            <a:spLocks noChangeArrowheads="1"/>
          </p:cNvSpPr>
          <p:nvPr/>
        </p:nvSpPr>
        <p:spPr bwMode="auto">
          <a:xfrm>
            <a:off x="500063" y="3944938"/>
            <a:ext cx="8262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eaLnBrk="1" hangingPunct="1">
              <a:lnSpc>
                <a:spcPct val="100000"/>
              </a:lnSpc>
              <a:spcBef>
                <a:spcPct val="50000"/>
              </a:spcBef>
              <a:buClr>
                <a:srgbClr val="0000FF"/>
              </a:buClr>
              <a:buFontTx/>
              <a:buNone/>
            </a:pPr>
            <a:r>
              <a:rPr lang="en-US" altLang="zh-CN" sz="2800" b="1">
                <a:solidFill>
                  <a:srgbClr val="FF3300"/>
                </a:solidFill>
              </a:rPr>
              <a:t>●</a:t>
            </a:r>
            <a:r>
              <a:rPr lang="en-US" altLang="zh-CN" sz="2600"/>
              <a:t>  </a:t>
            </a:r>
            <a:r>
              <a:rPr lang="zh-CN" altLang="zh-CN" sz="2600"/>
              <a:t>在解决</a:t>
            </a:r>
            <a:r>
              <a:rPr lang="zh-CN" altLang="zh-CN" sz="2600" b="1">
                <a:solidFill>
                  <a:srgbClr val="0000FF"/>
                </a:solidFill>
              </a:rPr>
              <a:t>离散</a:t>
            </a:r>
            <a:r>
              <a:rPr lang="zh-CN" altLang="zh-CN" sz="2600"/>
              <a:t>组合优化方面具有良好的性能</a:t>
            </a:r>
            <a:r>
              <a:rPr lang="zh-CN" altLang="en-US" sz="2600">
                <a:latin typeface="宋体" panose="02010600030101010101" pitchFamily="2" charset="-122"/>
              </a:rPr>
              <a:t>。</a:t>
            </a:r>
          </a:p>
        </p:txBody>
      </p:sp>
      <p:sp>
        <p:nvSpPr>
          <p:cNvPr id="109576" name="Rectangle 7">
            <a:extLst>
              <a:ext uri="{FF2B5EF4-FFF2-40B4-BE49-F238E27FC236}">
                <a16:creationId xmlns:a16="http://schemas.microsoft.com/office/drawing/2014/main" id="{5D678E19-A9F0-8B4F-AEFA-149ACDE51FD6}"/>
              </a:ext>
            </a:extLst>
          </p:cNvPr>
          <p:cNvSpPr>
            <a:spLocks noChangeArrowheads="1"/>
          </p:cNvSpPr>
          <p:nvPr/>
        </p:nvSpPr>
        <p:spPr bwMode="auto">
          <a:xfrm>
            <a:off x="280988" y="981075"/>
            <a:ext cx="73152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lnSpc>
                <a:spcPct val="120000"/>
              </a:lnSpc>
              <a:spcBef>
                <a:spcPct val="20000"/>
              </a:spcBef>
              <a:buClr>
                <a:schemeClr val="accent2"/>
              </a:buClr>
              <a:buFont typeface="Wingdings" pitchFamily="2" charset="2"/>
              <a:buChar char="o"/>
              <a:defRPr sz="30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143000" indent="-228600">
              <a:spcBef>
                <a:spcPct val="20000"/>
              </a:spcBef>
              <a:buClr>
                <a:schemeClr val="accent2"/>
              </a:buClr>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00200" indent="-228600">
              <a:spcBef>
                <a:spcPct val="20000"/>
              </a:spcBef>
              <a:buClr>
                <a:schemeClr val="accent2"/>
              </a:buClr>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57400" indent="-228600">
              <a:spcBef>
                <a:spcPct val="25000"/>
              </a:spcBef>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gn="l" eaLnBrk="1" hangingPunct="1">
              <a:lnSpc>
                <a:spcPct val="100000"/>
              </a:lnSpc>
              <a:spcBef>
                <a:spcPct val="0"/>
              </a:spcBef>
              <a:buClrTx/>
              <a:buFont typeface="Wingdings" pitchFamily="2" charset="2"/>
              <a:buNone/>
            </a:pPr>
            <a:r>
              <a:rPr kumimoji="1" lang="zh-CN" altLang="en-US" sz="2800" b="1">
                <a:latin typeface="宋体" panose="02010600030101010101" pitchFamily="2" charset="-122"/>
              </a:rPr>
              <a:t> </a:t>
            </a:r>
            <a:r>
              <a:rPr kumimoji="1" lang="zh-CN" altLang="en-US" sz="2800" b="1">
                <a:solidFill>
                  <a:srgbClr val="0000FF"/>
                </a:solidFill>
                <a:latin typeface="宋体" panose="02010600030101010101" pitchFamily="2" charset="-122"/>
              </a:rPr>
              <a:t>产生背景</a:t>
            </a:r>
            <a:endParaRPr kumimoji="1" lang="zh-CN" altLang="en-US" sz="2800">
              <a:solidFill>
                <a:srgbClr val="0000FF"/>
              </a:solidFill>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73061"/>
                                        </p:tgtEl>
                                        <p:attrNameLst>
                                          <p:attrName>style.visibility</p:attrName>
                                        </p:attrNameLst>
                                      </p:cBhvr>
                                      <p:to>
                                        <p:strVal val="visible"/>
                                      </p:to>
                                    </p:set>
                                    <p:anim calcmode="lin" valueType="num">
                                      <p:cBhvr additive="base">
                                        <p:cTn id="7" dur="500" fill="hold"/>
                                        <p:tgtEl>
                                          <p:spTgt spid="173061"/>
                                        </p:tgtEl>
                                        <p:attrNameLst>
                                          <p:attrName>ppt_x</p:attrName>
                                        </p:attrNameLst>
                                      </p:cBhvr>
                                      <p:tavLst>
                                        <p:tav tm="0">
                                          <p:val>
                                            <p:strVal val="0-#ppt_w/2"/>
                                          </p:val>
                                        </p:tav>
                                        <p:tav tm="100000">
                                          <p:val>
                                            <p:strVal val="#ppt_x"/>
                                          </p:val>
                                        </p:tav>
                                      </p:tavLst>
                                    </p:anim>
                                    <p:anim calcmode="lin" valueType="num">
                                      <p:cBhvr additive="base">
                                        <p:cTn id="8" dur="500" fill="hold"/>
                                        <p:tgtEl>
                                          <p:spTgt spid="17306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73066"/>
                                        </p:tgtEl>
                                        <p:attrNameLst>
                                          <p:attrName>style.visibility</p:attrName>
                                        </p:attrNameLst>
                                      </p:cBhvr>
                                      <p:to>
                                        <p:strVal val="visible"/>
                                      </p:to>
                                    </p:set>
                                    <p:anim calcmode="lin" valueType="num">
                                      <p:cBhvr additive="base">
                                        <p:cTn id="13" dur="500" fill="hold"/>
                                        <p:tgtEl>
                                          <p:spTgt spid="173066"/>
                                        </p:tgtEl>
                                        <p:attrNameLst>
                                          <p:attrName>ppt_x</p:attrName>
                                        </p:attrNameLst>
                                      </p:cBhvr>
                                      <p:tavLst>
                                        <p:tav tm="0">
                                          <p:val>
                                            <p:strVal val="0-#ppt_w/2"/>
                                          </p:val>
                                        </p:tav>
                                        <p:tav tm="100000">
                                          <p:val>
                                            <p:strVal val="#ppt_x"/>
                                          </p:val>
                                        </p:tav>
                                      </p:tavLst>
                                    </p:anim>
                                    <p:anim calcmode="lin" valueType="num">
                                      <p:cBhvr additive="base">
                                        <p:cTn id="14" dur="500" fill="hold"/>
                                        <p:tgtEl>
                                          <p:spTgt spid="17306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73067"/>
                                        </p:tgtEl>
                                        <p:attrNameLst>
                                          <p:attrName>style.visibility</p:attrName>
                                        </p:attrNameLst>
                                      </p:cBhvr>
                                      <p:to>
                                        <p:strVal val="visible"/>
                                      </p:to>
                                    </p:set>
                                    <p:anim calcmode="lin" valueType="num">
                                      <p:cBhvr additive="base">
                                        <p:cTn id="19" dur="500" fill="hold"/>
                                        <p:tgtEl>
                                          <p:spTgt spid="173067"/>
                                        </p:tgtEl>
                                        <p:attrNameLst>
                                          <p:attrName>ppt_x</p:attrName>
                                        </p:attrNameLst>
                                      </p:cBhvr>
                                      <p:tavLst>
                                        <p:tav tm="0">
                                          <p:val>
                                            <p:strVal val="0-#ppt_w/2"/>
                                          </p:val>
                                        </p:tav>
                                        <p:tav tm="100000">
                                          <p:val>
                                            <p:strVal val="#ppt_x"/>
                                          </p:val>
                                        </p:tav>
                                      </p:tavLst>
                                    </p:anim>
                                    <p:anim calcmode="lin" valueType="num">
                                      <p:cBhvr additive="base">
                                        <p:cTn id="20" dur="500" fill="hold"/>
                                        <p:tgtEl>
                                          <p:spTgt spid="1730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61" grpId="0" autoUpdateAnimBg="0"/>
      <p:bldP spid="173066" grpId="0" autoUpdateAnimBg="0"/>
      <p:bldP spid="173067"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 name="TIMING" val="|0.2"/>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431"/>
  <p:tag name="KSO_WM_TAG_VERSION" val="1.0"/>
  <p:tag name="KSO_WM_SLIDE_ID" val="custom160431_8"/>
  <p:tag name="KSO_WM_SLIDE_INDEX" val="8"/>
  <p:tag name="KSO_WM_SLIDE_ITEM_CNT" val="4"/>
  <p:tag name="KSO_WM_SLIDE_LAYOUT" val="a_l"/>
  <p:tag name="KSO_WM_SLIDE_LAYOUT_CNT" val="1_1"/>
  <p:tag name="KSO_WM_SLIDE_TYPE" val="contents"/>
  <p:tag name="KSO_WM_BEAUTIFY_FLAG" val="#wm#"/>
  <p:tag name="KSO_WM_SLIDE_POSITION" val="295*189"/>
  <p:tag name="KSO_WM_SLIDE_SIZE" val="344*255"/>
  <p:tag name="KSO_WM_DIAGRAM_GROUP_CODE" val="l1-1"/>
</p:tagLst>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wasedaSample5">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1"/>
            </a:solidFill>
            <a:effectLst/>
            <a:latin typeface="宋体" pitchFamily="2" charset="-122"/>
            <a:ea typeface="宋体" pitchFamily="2" charset="-122"/>
          </a:defRPr>
        </a:defPPr>
      </a:lstStyle>
    </a:spDef>
    <a:lnDef>
      <a:spPr bwMode="auto">
        <a:xfrm>
          <a:off x="0" y="0"/>
          <a:ext cx="1" cy="1"/>
        </a:xfrm>
        <a:custGeom>
          <a:avLst/>
          <a:gdLst/>
          <a:ahLst/>
          <a:cxnLst/>
          <a:rect l="0" t="0" r="0" b="0"/>
          <a:pathLst/>
        </a:custGeom>
        <a:solidFill>
          <a:srgbClr val="A50021"/>
        </a:solidFill>
        <a:ln w="9525" cap="flat" cmpd="sng" algn="ctr">
          <a:noFill/>
          <a:prstDash val="solid"/>
          <a:round/>
          <a:headEnd type="none" w="med" len="med"/>
          <a:tailEnd type="none" w="med" len="med"/>
        </a:ln>
        <a:effectLst/>
      </a:spPr>
      <a:bodyPr vert="horz" wrap="square" lIns="91440" tIns="45720" rIns="91440" bIns="45720" numCol="1" anchor="b" anchorCtr="0" compatLnSpc="1">
        <a:prstTxWarp prst="textNoShape">
          <a:avLst/>
        </a:prstTxWarp>
      </a:bodyPr>
      <a:lstStyle>
        <a:defPPr marL="0" marR="0" indent="176213"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0" smtClean="0">
            <a:ln>
              <a:noFill/>
            </a:ln>
            <a:solidFill>
              <a:schemeClr val="bg1"/>
            </a:solidFill>
            <a:effectLst/>
            <a:latin typeface="宋体" pitchFamily="2" charset="-122"/>
            <a:ea typeface="宋体" pitchFamily="2" charset="-122"/>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2845</TotalTime>
  <Words>8653</Words>
  <Application>Microsoft Macintosh PowerPoint</Application>
  <PresentationFormat>On-screen Show (4:3)</PresentationFormat>
  <Paragraphs>998</Paragraphs>
  <Slides>120</Slides>
  <Notes>18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8</vt:i4>
      </vt:variant>
      <vt:variant>
        <vt:lpstr>Slide Titles</vt:lpstr>
      </vt:variant>
      <vt:variant>
        <vt:i4>120</vt:i4>
      </vt:variant>
    </vt:vector>
  </HeadingPairs>
  <TitlesOfParts>
    <vt:vector size="136" baseType="lpstr">
      <vt:lpstr>宋体</vt:lpstr>
      <vt:lpstr>楷体</vt:lpstr>
      <vt:lpstr>Arial</vt:lpstr>
      <vt:lpstr>Calibri</vt:lpstr>
      <vt:lpstr>楷体_GB2312</vt:lpstr>
      <vt:lpstr>Times New Roman</vt:lpstr>
      <vt:lpstr>Wingdings</vt:lpstr>
      <vt:lpstr>wasedaSample5</vt:lpstr>
      <vt:lpstr>Equation</vt:lpstr>
      <vt:lpstr>SmartDraw</vt:lpstr>
      <vt:lpstr>Equation.3</vt:lpstr>
      <vt:lpstr>Equation.DSMT4</vt:lpstr>
      <vt:lpstr>公式</vt:lpstr>
      <vt:lpstr>位图图像</vt:lpstr>
      <vt:lpstr>图像文档</vt:lpstr>
      <vt:lpstr>Visio</vt:lpstr>
      <vt:lpstr>第 6 章   智能计算及其应用</vt:lpstr>
      <vt:lpstr>PowerPoint Presentation</vt:lpstr>
      <vt:lpstr>PowerPoint Presentation</vt:lpstr>
      <vt:lpstr>PowerPoint Presentation</vt:lpstr>
      <vt:lpstr>PowerPoint Presentation</vt:lpstr>
      <vt:lpstr> 6.1  进化算法的产生与发展 </vt:lpstr>
      <vt:lpstr> 6.1.1  进化算法的概念</vt:lpstr>
      <vt:lpstr>6.1.2  进化算法的生物学背景</vt:lpstr>
      <vt:lpstr> 6.1.3  进化算法的设计原则</vt:lpstr>
      <vt:lpstr>PowerPoint Presentation</vt:lpstr>
      <vt:lpstr> 6.2  基本遗传算法 </vt:lpstr>
      <vt:lpstr>6.2.1  遗传算法的基本思想</vt:lpstr>
      <vt:lpstr>6.2.1  遗传算法的基本思想</vt:lpstr>
      <vt:lpstr>6.2.2  遗传算法的发展历史</vt:lpstr>
      <vt:lpstr>PowerPoint Presentation</vt:lpstr>
      <vt:lpstr>PowerPoint Presentation</vt:lpstr>
      <vt:lpstr>PowerPoint Presentation</vt:lpstr>
      <vt:lpstr>PowerPoint Presentation</vt:lpstr>
      <vt:lpstr>6.2.3  编码 </vt:lpstr>
      <vt:lpstr>6.2.3  编码 </vt:lpstr>
      <vt:lpstr> 6.2.3  编码 </vt:lpstr>
      <vt:lpstr> 6.2.3  编码 </vt:lpstr>
      <vt:lpstr> 6.2.4  群体设定 </vt:lpstr>
      <vt:lpstr> 6.2.4  群体设定 </vt:lpstr>
      <vt:lpstr>6.2.5  适应度函数 </vt:lpstr>
      <vt:lpstr>PowerPoint Presentation</vt:lpstr>
      <vt:lpstr>PowerPoint Presentation</vt:lpstr>
      <vt:lpstr>PowerPoint Presentation</vt:lpstr>
      <vt:lpstr>6.2.6  选择 </vt:lpstr>
      <vt:lpstr>6.2.6  选择 </vt:lpstr>
      <vt:lpstr>6.2.6  选择 </vt:lpstr>
      <vt:lpstr>6.2.6  选择 </vt:lpstr>
      <vt:lpstr>6.2.6  选择 </vt:lpstr>
      <vt:lpstr>6.2.6  选择 </vt:lpstr>
      <vt:lpstr>6.2.6  选择 </vt:lpstr>
      <vt:lpstr>6.2.6  选择 </vt:lpstr>
      <vt:lpstr>6.2.6  选择 </vt:lpstr>
      <vt:lpstr>6.2.6  选择 </vt:lpstr>
      <vt:lpstr>6.2.7  交叉 </vt:lpstr>
      <vt:lpstr>6.2.7  交叉 </vt:lpstr>
      <vt:lpstr>6.2.7  交叉 </vt:lpstr>
      <vt:lpstr>6.2.8  变异 </vt:lpstr>
      <vt:lpstr>6.2.8  变异 </vt:lpstr>
      <vt:lpstr>6.2.9  遗传算法的一般步骤</vt:lpstr>
      <vt:lpstr>PowerPoint Presentation</vt:lpstr>
      <vt:lpstr>PowerPoint Presentation</vt:lpstr>
      <vt:lpstr>6.2.9  遗传算法的一般步骤</vt:lpstr>
      <vt:lpstr>6.2.9  遗传算法的一般步骤</vt:lpstr>
      <vt:lpstr>6.2.10  遗传算法的特点 </vt:lpstr>
      <vt:lpstr>6.2.10  遗传算法的特点 </vt:lpstr>
      <vt:lpstr>PowerPoint Presentation</vt:lpstr>
      <vt:lpstr>6.3  遗传算法的改进算法 </vt:lpstr>
      <vt:lpstr> 6.3.1  双倍体遗传算法</vt:lpstr>
      <vt:lpstr> 6.3.1  双倍体遗传算法</vt:lpstr>
      <vt:lpstr>6.3.2  双种群遗传算法 </vt:lpstr>
      <vt:lpstr>6.3.2  双种群遗传算法 </vt:lpstr>
      <vt:lpstr>PowerPoint Presentation</vt:lpstr>
      <vt:lpstr>6.3.3  自适应遗传算法 </vt:lpstr>
      <vt:lpstr>PowerPoint Presentation</vt:lpstr>
      <vt:lpstr>PowerPoint Presentation</vt:lpstr>
      <vt:lpstr>PowerPoint Presentation</vt:lpstr>
      <vt:lpstr>PowerPoint Presentation</vt:lpstr>
      <vt:lpstr>6.4  遗传算法的应用</vt:lpstr>
      <vt:lpstr>6.4  遗传算法的应用</vt:lpstr>
      <vt:lpstr>6.4  遗传算法的应用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6.5 群智能算法产生的背景</vt:lpstr>
      <vt:lpstr> 6.5 群智能算法产生的背景</vt:lpstr>
      <vt:lpstr>PowerPoint Presentation</vt:lpstr>
      <vt:lpstr>6.6  粒子群优化算法及其应用</vt:lpstr>
      <vt:lpstr>6.6  粒子群优化算法及其应用</vt:lpstr>
      <vt:lpstr>6.6.1  粒子群优化算法的基本原理 </vt:lpstr>
      <vt:lpstr>6.6.1  粒子群优化算法的基本原理 </vt:lpstr>
      <vt:lpstr> 6.6.1  粒子群优化算法的基本原理 </vt:lpstr>
      <vt:lpstr> 6.6.1  粒子群优化算法的基本原理 </vt:lpstr>
      <vt:lpstr>6.6.1  粒子群优化算法的基本原理 </vt:lpstr>
      <vt:lpstr>PowerPoint Presentation</vt:lpstr>
      <vt:lpstr>PowerPoint Presentation</vt:lpstr>
      <vt:lpstr>6.6.1  粒子群优化算法流程图</vt:lpstr>
      <vt:lpstr>6.6.2  粒子群优化算法的参数分析</vt:lpstr>
      <vt:lpstr>6.6.2  粒子群优化算法的参数分析</vt:lpstr>
      <vt:lpstr>6.6.2  粒子群优化算法的参数分析</vt:lpstr>
      <vt:lpstr>6.6.2  粒子群优化算法的参数分析</vt:lpstr>
      <vt:lpstr>6.6.2  粒子群优化算法的参数分析</vt:lpstr>
      <vt:lpstr>6.6.2  粒子群优化算法的参数分析</vt:lpstr>
      <vt:lpstr>6.6.3 粒子群优化算法应用领域</vt:lpstr>
      <vt:lpstr> 6.6.4  粒子群优化算法求解车辆路径问题</vt:lpstr>
      <vt:lpstr>6.6.4  粒子群优化算法在车辆路径问题中的应用</vt:lpstr>
      <vt:lpstr> 6.6.4 粒子群优化算法在车辆路径问题中的应用</vt:lpstr>
      <vt:lpstr> 6.6.4 粒子群优化算法在车辆路径问题中的应用</vt:lpstr>
      <vt:lpstr>PowerPoint Presentation</vt:lpstr>
      <vt:lpstr>PowerPoint Presentation</vt:lpstr>
      <vt:lpstr>PowerPoint Presentation</vt:lpstr>
      <vt:lpstr>PowerPoint Presentation</vt:lpstr>
      <vt:lpstr>PowerPoint Presentation</vt:lpstr>
      <vt:lpstr>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 6.7.1  基本蚁群算法模型</vt:lpstr>
      <vt:lpstr>6.7.1  基本蚁群算法模型</vt:lpstr>
      <vt:lpstr> 6.7.2  蚁群算法的参数选择</vt:lpstr>
      <vt:lpstr> 6.7.2  蚁群算法的参数选择</vt:lpstr>
      <vt:lpstr>PowerPoint Presentation</vt:lpstr>
      <vt:lpstr>PowerPoint Presentation</vt:lpstr>
      <vt:lpstr>PowerPoint Presentation</vt:lpstr>
      <vt:lpstr>PowerPoint Presentation</vt:lpstr>
      <vt:lpstr>PowerPoint Presentation</vt:lpstr>
      <vt:lpstr>PowerPoint Presentation</vt:lpstr>
    </vt:vector>
  </TitlesOfParts>
  <Company>ZJUT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第9章遗传算法及其应用</dc:title>
  <dc:creator>Tomcat</dc:creator>
  <cp:lastModifiedBy>Microsoft Office User</cp:lastModifiedBy>
  <cp:revision>457</cp:revision>
  <dcterms:created xsi:type="dcterms:W3CDTF">2005-06-30T15:52:47Z</dcterms:created>
  <dcterms:modified xsi:type="dcterms:W3CDTF">2025-03-31T13:47:38Z</dcterms:modified>
</cp:coreProperties>
</file>