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jpeg" ContentType="image/jpeg"/>
  <Default Extension="JPG" ContentType="image/.jpg"/>
  <Default Extension="wmf" ContentType="image/x-w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6" r:id="rId4"/>
    <p:sldMasterId id="2147483688" r:id="rId5"/>
  </p:sldMasterIdLst>
  <p:notesMasterIdLst>
    <p:notesMasterId r:id="rId30"/>
  </p:notesMasterIdLst>
  <p:sldIdLst>
    <p:sldId id="1129" r:id="rId6"/>
    <p:sldId id="1428" r:id="rId7"/>
    <p:sldId id="1379" r:id="rId8"/>
    <p:sldId id="1380" r:id="rId9"/>
    <p:sldId id="1381" r:id="rId10"/>
    <p:sldId id="1397" r:id="rId11"/>
    <p:sldId id="1358" r:id="rId12"/>
    <p:sldId id="1385" r:id="rId13"/>
    <p:sldId id="1386" r:id="rId14"/>
    <p:sldId id="1414" r:id="rId15"/>
    <p:sldId id="1387" r:id="rId16"/>
    <p:sldId id="1388" r:id="rId17"/>
    <p:sldId id="1391" r:id="rId18"/>
    <p:sldId id="1392" r:id="rId19"/>
    <p:sldId id="1450" r:id="rId20"/>
    <p:sldId id="1393" r:id="rId21"/>
    <p:sldId id="1395" r:id="rId22"/>
    <p:sldId id="1394" r:id="rId23"/>
    <p:sldId id="1396" r:id="rId24"/>
    <p:sldId id="1400" r:id="rId25"/>
    <p:sldId id="1403" r:id="rId26"/>
    <p:sldId id="1405" r:id="rId27"/>
    <p:sldId id="1357" r:id="rId28"/>
    <p:sldId id="849" r:id="rId29"/>
  </p:sldIdLst>
  <p:sldSz cx="9144000" cy="6858000" type="screen4x3"/>
  <p:notesSz cx="6858000" cy="9144000"/>
  <p:custDataLst>
    <p:tags r:id="rId3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 userDrawn="1">
          <p15:clr>
            <a:srgbClr val="A4A3A4"/>
          </p15:clr>
        </p15:guide>
        <p15:guide id="2" pos="29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33CC"/>
    <a:srgbClr val="0000FF"/>
    <a:srgbClr val="3333FF"/>
    <a:srgbClr val="C7E6A4"/>
    <a:srgbClr val="FF0066"/>
    <a:srgbClr val="6666FF"/>
    <a:srgbClr val="969696"/>
    <a:srgbClr val="2B2B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3807" autoAdjust="0"/>
  </p:normalViewPr>
  <p:slideViewPr>
    <p:cSldViewPr showGuides="1">
      <p:cViewPr varScale="1">
        <p:scale>
          <a:sx n="88" d="100"/>
          <a:sy n="88" d="100"/>
        </p:scale>
        <p:origin x="1050" y="33"/>
      </p:cViewPr>
      <p:guideLst>
        <p:guide orient="horz" pos="2146"/>
        <p:guide pos="29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4" Type="http://schemas.openxmlformats.org/officeDocument/2006/relationships/tags" Target="tags/tag126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2B7DC5F-3EFA-4251-8C20-6E9EC7819C7B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EECF8E6-7687-4417-B0A4-6F969A7F564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5C615-27DC-4BF8-A59E-3AA49FB0D5E8}" type="slidenum">
              <a:rPr lang="zh-CN" altLang="en-US"/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24609-233C-4051-A6FF-16711CDE0657}" type="slidenum">
              <a:rPr lang="zh-CN" altLang="en-US"/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56CD3-B855-4099-A6DC-544CDEEBCED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B58C0-F69D-4AAE-A851-DF9D554566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E35D83A0-80DF-4DEC-9C63-42FBF4325AC9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3F919-ACE6-499C-B04E-6F37524E2A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88AB1-6F8F-4880-A2F2-6438CF0D6A2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53664-7945-4AD5-AF54-C8983D411A1E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6212E-F15C-4F9E-AD83-F17D9A8F846C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D0075-AF19-4B1B-8011-58A6AB795AD5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9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9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44D41-A3C1-4F4A-A879-73119D3260B5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0F8A1-99AE-4343-9EF8-7AC2031B1C11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240E5-FDED-47C5-BE2C-DF3B3D01D70B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B0E9A-86DB-4D24-B690-7EB825DC079D}" type="slidenum">
              <a:rPr lang="zh-CN" altLang="en-US"/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9BCF9-9D56-4431-ADCF-17A2E61D8B5B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3078C-7EAC-411A-B198-BA9F1B1734ED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B9937-D75B-494B-97E0-CD8A7339E004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460E3-F074-47B4-96DD-BC52E33C0F01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86A95-86B7-4F54-92AB-60B264BB6D5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15841-6B32-4D7D-ADE2-76473CE275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E35D83A0-80DF-4DEC-9C63-42FBF4325AC9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F6EC3-AABE-42C7-BDC1-3B47FDB7D2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39F2B-6D2D-42CF-BE86-44F3C34AB1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230BC-C4BF-4D06-8DEA-E30815249296}" type="slidenum">
              <a:rPr lang="zh-CN" altLang="en-US"/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党办校办\党办校办文件夹\学校资料\学校标志\校徽透明_蓝_完美版-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0"/>
            <a:ext cx="63023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3" y="0"/>
            <a:ext cx="763587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2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857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74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74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FFE78-55F7-431F-BCD8-F3E0D0F5D7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EF225-F500-4420-A403-553EDAA46BDF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9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9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8A078-8F53-4DD8-99BE-6937C29878CC}" type="slidenum">
              <a:rPr lang="zh-CN" altLang="en-US"/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10590-E611-40D8-BC78-27420DD68B89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94E81-E1D8-45D8-9C37-5E31D1C2C214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A2442-AFC7-4FFD-82F8-524F2229C181}" type="slidenum">
              <a:rPr lang="en-US" altLang="zh-CN"/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A9A7B-6518-4705-B33A-BF06ABC47328}" type="slidenum">
              <a:rPr lang="en-US" altLang="zh-CN"/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DC4BB-AB2F-46F7-AF26-133DAD60E8EE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518AF-6C9F-4F47-B896-EB22B9855F7A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6D19-00A4-4745-9E70-FDB09DCE2DCF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A8F0-77B5-4BCF-8040-6A35B75A6023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4D90F-E331-47DC-92F1-E62695D6C2EE}" type="slidenum">
              <a:rPr lang="zh-CN" altLang="en-US"/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CD7D-56B0-4C13-84D6-F0DB2E473BD9}" type="slidenum">
              <a:rPr lang="zh-CN" altLang="en-US"/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F3216-45D4-4224-B7C6-5D94FF958E90}" type="slidenum">
              <a:rPr lang="zh-CN" altLang="en-US"/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28436-CF71-46CC-B37F-786C39E55141}" type="slidenum">
              <a:rPr lang="zh-CN" altLang="en-US"/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1C669-4DB4-4AE4-93DC-BF8A4974A3A8}" type="slidenum">
              <a:rPr lang="zh-CN" altLang="en-US"/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5" Type="http://schemas.openxmlformats.org/officeDocument/2006/relationships/image" Target="../media/image2.pn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党办校办\党办校办文件夹\学校资料\学校标志\校徽透明_蓝_完美版-2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8" y="85725"/>
            <a:ext cx="631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342900" indent="-342900" algn="just" defTabSz="0" rtl="0" eaLnBrk="0" fontAlgn="base" hangingPunct="0">
        <a:lnSpc>
          <a:spcPct val="105000"/>
        </a:lnSpc>
        <a:spcBef>
          <a:spcPts val="1300"/>
        </a:spcBef>
        <a:spcAft>
          <a:spcPts val="1300"/>
        </a:spcAft>
        <a:buClr>
          <a:srgbClr val="0000FF"/>
        </a:buClr>
        <a:buFont typeface="Wingdings" panose="05000000000000000000" pitchFamily="2" charset="2"/>
        <a:buChar char="u"/>
        <a:defRPr sz="2800" b="1">
          <a:solidFill>
            <a:srgbClr val="0C00AC"/>
          </a:solidFill>
          <a:latin typeface="+mn-lt"/>
          <a:ea typeface="+mn-ea"/>
          <a:cs typeface="楷体_GB2312" panose="02010609030101010101" charset="-122"/>
          <a:sym typeface="Arial" panose="020B0604020202020204" pitchFamily="34" charset="0"/>
        </a:defRPr>
      </a:lvl1pPr>
      <a:lvl2pPr marL="742950" indent="-285750" algn="just" defTabSz="0" rtl="0" eaLnBrk="0" fontAlgn="base" hangingPunct="0">
        <a:spcBef>
          <a:spcPts val="1300"/>
        </a:spcBef>
        <a:spcAft>
          <a:spcPts val="1300"/>
        </a:spcAft>
        <a:buClr>
          <a:srgbClr val="FF6600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j-lt"/>
          <a:ea typeface="+mn-ea"/>
          <a:cs typeface="楷体_GB2312" panose="02010609030101010101" charset="-122"/>
          <a:sym typeface="Arial" panose="020B0604020202020204" pitchFamily="34" charset="0"/>
        </a:defRPr>
      </a:lvl2pPr>
      <a:lvl3pPr marL="1143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•"/>
        <a:defRPr sz="24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3pPr>
      <a:lvl4pPr marL="1600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4pPr>
      <a:lvl5pPr marL="20574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5pPr>
      <a:lvl6pPr marL="25146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6pPr>
      <a:lvl7pPr marL="29718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7pPr>
      <a:lvl8pPr marL="3429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8pPr>
      <a:lvl9pPr marL="3886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>
                <a:sym typeface="Times New Roman" panose="02020603050405020304" pitchFamily="18" charset="0"/>
              </a:rPr>
              <a:t>单击此处编辑母版标题样式</a:t>
            </a:r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单击此处编辑母版文本样式</a:t>
            </a:r>
            <a:endParaRPr lang="zh-CN" altLang="zh-CN">
              <a:sym typeface="Arial" panose="020B0604020202020204" pitchFamily="34" charset="0"/>
            </a:endParaRPr>
          </a:p>
          <a:p>
            <a:pPr lvl="1"/>
            <a:r>
              <a:rPr lang="zh-CN" altLang="zh-CN">
                <a:sym typeface="Arial" panose="020B0604020202020204" pitchFamily="34" charset="0"/>
              </a:rPr>
              <a:t>第二级</a:t>
            </a:r>
            <a:endParaRPr lang="zh-CN" altLang="zh-CN">
              <a:sym typeface="Arial" panose="020B0604020202020204" pitchFamily="34" charset="0"/>
            </a:endParaRPr>
          </a:p>
          <a:p>
            <a:pPr lvl="2"/>
            <a:r>
              <a:rPr lang="zh-CN" altLang="zh-CN">
                <a:sym typeface="Arial" panose="020B0604020202020204" pitchFamily="34" charset="0"/>
              </a:rPr>
              <a:t>第三级</a:t>
            </a:r>
            <a:endParaRPr lang="zh-CN" altLang="zh-CN">
              <a:sym typeface="Arial" panose="020B0604020202020204" pitchFamily="34" charset="0"/>
            </a:endParaRPr>
          </a:p>
          <a:p>
            <a:pPr lvl="3"/>
            <a:r>
              <a:rPr lang="zh-CN" altLang="zh-CN">
                <a:sym typeface="Arial" panose="020B0604020202020204" pitchFamily="34" charset="0"/>
              </a:rPr>
              <a:t>第四级</a:t>
            </a:r>
            <a:endParaRPr lang="zh-CN" altLang="zh-CN">
              <a:sym typeface="Arial" panose="020B0604020202020204" pitchFamily="34" charset="0"/>
            </a:endParaRPr>
          </a:p>
          <a:p>
            <a:pPr lvl="4"/>
            <a:r>
              <a:rPr lang="zh-CN" altLang="zh-CN">
                <a:sym typeface="Arial" panose="020B0604020202020204" pitchFamily="34" charset="0"/>
              </a:rPr>
              <a:t>第五级</a:t>
            </a:r>
            <a:endParaRPr lang="zh-CN" altLang="zh-CN">
              <a:sym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400"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 typeface="Arial" panose="020B0604020202020204" pitchFamily="34" charset="0"/>
              <a:buNone/>
              <a:defRPr sz="1400"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246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600" b="1">
                <a:solidFill>
                  <a:srgbClr val="FFFF99"/>
                </a:solidFill>
                <a:latin typeface="+mj-ea"/>
                <a:ea typeface="+mj-ea"/>
                <a:sym typeface="黑体" panose="02010609060101010101" pitchFamily="49" charset="-122"/>
              </a:defRPr>
            </a:lvl1pPr>
          </a:lstStyle>
          <a:p>
            <a:pPr>
              <a:defRPr/>
            </a:pPr>
            <a:fld id="{2BA5B29F-AC96-412D-BF2C-3AFF6CC73BBE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3079" name="Picture 2" descr="E:\党办校办\党办校办文件夹\学校资料\学校标志\校徽透明_蓝_完美版-2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475" y="187325"/>
            <a:ext cx="630238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342900" indent="-342900" algn="just" defTabSz="0" rtl="0" eaLnBrk="0" fontAlgn="base" hangingPunct="0">
        <a:lnSpc>
          <a:spcPct val="105000"/>
        </a:lnSpc>
        <a:spcBef>
          <a:spcPts val="1300"/>
        </a:spcBef>
        <a:spcAft>
          <a:spcPts val="1300"/>
        </a:spcAft>
        <a:buClr>
          <a:srgbClr val="0000FF"/>
        </a:buClr>
        <a:buFont typeface="Wingdings" panose="05000000000000000000" pitchFamily="2" charset="2"/>
        <a:buChar char="u"/>
        <a:defRPr sz="2800" b="1">
          <a:solidFill>
            <a:srgbClr val="0C00AC"/>
          </a:solidFill>
          <a:latin typeface="+mn-lt"/>
          <a:ea typeface="+mn-ea"/>
          <a:cs typeface="楷体_GB2312" panose="02010609030101010101" charset="-122"/>
          <a:sym typeface="Arial" panose="020B0604020202020204" pitchFamily="34" charset="0"/>
        </a:defRPr>
      </a:lvl1pPr>
      <a:lvl2pPr marL="742950" indent="-285750" algn="just" defTabSz="0" rtl="0" eaLnBrk="0" fontAlgn="base" hangingPunct="0">
        <a:spcBef>
          <a:spcPts val="1300"/>
        </a:spcBef>
        <a:spcAft>
          <a:spcPts val="1300"/>
        </a:spcAft>
        <a:buClr>
          <a:srgbClr val="FF6600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j-lt"/>
          <a:ea typeface="+mn-ea"/>
          <a:cs typeface="楷体_GB2312" panose="02010609030101010101" charset="-122"/>
          <a:sym typeface="Arial" panose="020B0604020202020204" pitchFamily="34" charset="0"/>
        </a:defRPr>
      </a:lvl2pPr>
      <a:lvl3pPr marL="1143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•"/>
        <a:defRPr sz="24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3pPr>
      <a:lvl4pPr marL="1600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4pPr>
      <a:lvl5pPr marL="20574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5pPr>
      <a:lvl6pPr marL="25146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6pPr>
      <a:lvl7pPr marL="29718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7pPr>
      <a:lvl8pPr marL="3429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8pPr>
      <a:lvl9pPr marL="3886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9"/>
          <p:cNvSpPr>
            <a:spLocks noChangeArrowheads="1"/>
          </p:cNvSpPr>
          <p:nvPr userDrawn="1"/>
        </p:nvSpPr>
        <p:spPr bwMode="auto">
          <a:xfrm>
            <a:off x="611188" y="188913"/>
            <a:ext cx="3241675" cy="144462"/>
          </a:xfrm>
          <a:prstGeom prst="cloudCallout">
            <a:avLst>
              <a:gd name="adj1" fmla="val 49019"/>
              <a:gd name="adj2" fmla="val 604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AutoShape 27"/>
          <p:cNvSpPr>
            <a:spLocks noChangeArrowheads="1"/>
          </p:cNvSpPr>
          <p:nvPr userDrawn="1"/>
        </p:nvSpPr>
        <p:spPr bwMode="auto">
          <a:xfrm>
            <a:off x="4140200" y="115888"/>
            <a:ext cx="1223963" cy="142875"/>
          </a:xfrm>
          <a:prstGeom prst="cloudCallout">
            <a:avLst>
              <a:gd name="adj1" fmla="val 36639"/>
              <a:gd name="adj2" fmla="val 3555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8" name="AutoShape 8"/>
          <p:cNvSpPr>
            <a:spLocks noChangeArrowheads="1"/>
          </p:cNvSpPr>
          <p:nvPr userDrawn="1"/>
        </p:nvSpPr>
        <p:spPr bwMode="auto">
          <a:xfrm>
            <a:off x="358775" y="114300"/>
            <a:ext cx="2519363" cy="312738"/>
          </a:xfrm>
          <a:prstGeom prst="cloudCallout">
            <a:avLst>
              <a:gd name="adj1" fmla="val -7907"/>
              <a:gd name="adj2" fmla="val 279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10"/>
          <p:cNvSpPr>
            <a:spLocks noChangeArrowheads="1"/>
          </p:cNvSpPr>
          <p:nvPr userDrawn="1"/>
        </p:nvSpPr>
        <p:spPr bwMode="auto">
          <a:xfrm>
            <a:off x="3924300" y="0"/>
            <a:ext cx="3887788" cy="188913"/>
          </a:xfrm>
          <a:prstGeom prst="cloudCallout">
            <a:avLst>
              <a:gd name="adj1" fmla="val 17782"/>
              <a:gd name="adj2" fmla="val -3403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0" name="AutoShape 24"/>
          <p:cNvSpPr>
            <a:spLocks noChangeArrowheads="1"/>
          </p:cNvSpPr>
          <p:nvPr userDrawn="1"/>
        </p:nvSpPr>
        <p:spPr bwMode="auto">
          <a:xfrm>
            <a:off x="1547813" y="115888"/>
            <a:ext cx="1655762" cy="144462"/>
          </a:xfrm>
          <a:prstGeom prst="cloudCallout">
            <a:avLst>
              <a:gd name="adj1" fmla="val 14046"/>
              <a:gd name="adj2" fmla="val -15935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AutoShape 26"/>
          <p:cNvSpPr>
            <a:spLocks noChangeArrowheads="1"/>
          </p:cNvSpPr>
          <p:nvPr userDrawn="1"/>
        </p:nvSpPr>
        <p:spPr bwMode="auto">
          <a:xfrm>
            <a:off x="0" y="-71438"/>
            <a:ext cx="1223963" cy="142876"/>
          </a:xfrm>
          <a:prstGeom prst="cloudCallout">
            <a:avLst>
              <a:gd name="adj1" fmla="val 36639"/>
              <a:gd name="adj2" fmla="val -1555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D3D8D6-D2D6-43CF-91A8-D9580B07DE9B}" type="slidenum">
              <a:rPr lang="en-US" altLang="zh-CN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205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205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206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64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4.xml"/><Relationship Id="rId3" Type="http://schemas.openxmlformats.org/officeDocument/2006/relationships/audio" Target="../media/audio1.wav"/><Relationship Id="rId2" Type="http://schemas.openxmlformats.org/officeDocument/2006/relationships/image" Target="../media/image5.jpeg"/><Relationship Id="rId1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image" Target="../media/image6.png"/><Relationship Id="rId1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oleObject" Target="../embeddings/oleObject7.bin"/><Relationship Id="rId7" Type="http://schemas.openxmlformats.org/officeDocument/2006/relationships/tags" Target="../tags/tag53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image" Target="../media/image6.png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44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1" Type="http://schemas.openxmlformats.org/officeDocument/2006/relationships/slideLayout" Target="../slideLayouts/slideLayout44.xml"/><Relationship Id="rId20" Type="http://schemas.openxmlformats.org/officeDocument/2006/relationships/tags" Target="../tags/tag74.xml"/><Relationship Id="rId2" Type="http://schemas.openxmlformats.org/officeDocument/2006/relationships/image" Target="../media/image6.png"/><Relationship Id="rId19" Type="http://schemas.openxmlformats.org/officeDocument/2006/relationships/tags" Target="../tags/tag73.xml"/><Relationship Id="rId18" Type="http://schemas.openxmlformats.org/officeDocument/2006/relationships/tags" Target="../tags/tag72.xml"/><Relationship Id="rId17" Type="http://schemas.openxmlformats.org/officeDocument/2006/relationships/tags" Target="../tags/tag71.xml"/><Relationship Id="rId16" Type="http://schemas.openxmlformats.org/officeDocument/2006/relationships/tags" Target="../tags/tag70.xml"/><Relationship Id="rId15" Type="http://schemas.openxmlformats.org/officeDocument/2006/relationships/tags" Target="../tags/tag69.xml"/><Relationship Id="rId14" Type="http://schemas.openxmlformats.org/officeDocument/2006/relationships/tags" Target="../tags/tag68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image" Target="../media/image6.png"/><Relationship Id="rId17" Type="http://schemas.openxmlformats.org/officeDocument/2006/relationships/vmlDrawing" Target="../drawings/vmlDrawing6.vml"/><Relationship Id="rId16" Type="http://schemas.openxmlformats.org/officeDocument/2006/relationships/slideLayout" Target="../slideLayouts/slideLayout44.xml"/><Relationship Id="rId15" Type="http://schemas.openxmlformats.org/officeDocument/2006/relationships/tags" Target="../tags/tag85.xml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8.bin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image" Target="../media/image6.png"/><Relationship Id="rId13" Type="http://schemas.openxmlformats.org/officeDocument/2006/relationships/slideLayout" Target="../slideLayouts/slideLayout44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" Target="slide1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4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image" Target="../media/image6.png"/><Relationship Id="rId1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9.bin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image" Target="../media/image6.png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44.xml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2.bin"/><Relationship Id="rId14" Type="http://schemas.openxmlformats.org/officeDocument/2006/relationships/tags" Target="../tags/tag103.xml"/><Relationship Id="rId13" Type="http://schemas.openxmlformats.org/officeDocument/2006/relationships/image" Target="../media/image17.wmf"/><Relationship Id="rId12" Type="http://schemas.openxmlformats.org/officeDocument/2006/relationships/oleObject" Target="../embeddings/oleObject11.bin"/><Relationship Id="rId11" Type="http://schemas.openxmlformats.org/officeDocument/2006/relationships/tags" Target="../tags/tag102.xml"/><Relationship Id="rId10" Type="http://schemas.openxmlformats.org/officeDocument/2006/relationships/image" Target="../media/image16.wmf"/><Relationship Id="rId1" Type="http://schemas.openxmlformats.org/officeDocument/2006/relationships/slide" Target="slide1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oleObject" Target="../embeddings/oleObject14.bin"/><Relationship Id="rId7" Type="http://schemas.openxmlformats.org/officeDocument/2006/relationships/image" Target="../media/image19.wmf"/><Relationship Id="rId6" Type="http://schemas.openxmlformats.org/officeDocument/2006/relationships/oleObject" Target="../embeddings/oleObject13.bin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image" Target="../media/image6.png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44.xml"/><Relationship Id="rId10" Type="http://schemas.openxmlformats.org/officeDocument/2006/relationships/tags" Target="../tags/tag107.xml"/><Relationship Id="rId1" Type="http://schemas.openxmlformats.org/officeDocument/2006/relationships/slide" Target="slide1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../media/image22.png"/><Relationship Id="rId7" Type="http://schemas.openxmlformats.org/officeDocument/2006/relationships/tags" Target="../tags/tag111.xml"/><Relationship Id="rId6" Type="http://schemas.openxmlformats.org/officeDocument/2006/relationships/image" Target="../media/image21.png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image" Target="../media/image6.png"/><Relationship Id="rId13" Type="http://schemas.openxmlformats.org/officeDocument/2006/relationships/vmlDrawing" Target="../drawings/vmlDrawing9.vml"/><Relationship Id="rId12" Type="http://schemas.openxmlformats.org/officeDocument/2006/relationships/slideLayout" Target="../slideLayouts/slideLayout44.xml"/><Relationship Id="rId11" Type="http://schemas.openxmlformats.org/officeDocument/2006/relationships/image" Target="../media/image23.wmf"/><Relationship Id="rId10" Type="http://schemas.openxmlformats.org/officeDocument/2006/relationships/oleObject" Target="../embeddings/oleObject15.bin"/><Relationship Id="rId1" Type="http://schemas.openxmlformats.org/officeDocument/2006/relationships/slide" Target="slide11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4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image" Target="../media/image6.png"/><Relationship Id="rId1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44.xml"/><Relationship Id="rId10" Type="http://schemas.openxmlformats.org/officeDocument/2006/relationships/tags" Target="../tags/tag122.xml"/><Relationship Id="rId1" Type="http://schemas.openxmlformats.org/officeDocument/2006/relationships/slide" Target="slide11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4.xml"/><Relationship Id="rId6" Type="http://schemas.openxmlformats.org/officeDocument/2006/relationships/image" Target="../media/image24.png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image" Target="../media/image6.png"/><Relationship Id="rId1" Type="http://schemas.openxmlformats.org/officeDocument/2006/relationships/slide" Target="slid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image" Target="../media/image6.png"/><Relationship Id="rId1" Type="http://schemas.openxmlformats.org/officeDocument/2006/relationships/slide" Target="slide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25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" Target="slide1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4" Type="http://schemas.openxmlformats.org/officeDocument/2006/relationships/slideLayout" Target="../slideLayouts/slideLayout44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image" Target="../media/image6.png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44.xml"/><Relationship Id="rId7" Type="http://schemas.openxmlformats.org/officeDocument/2006/relationships/image" Target="../media/image7.wmf"/><Relationship Id="rId6" Type="http://schemas.openxmlformats.org/officeDocument/2006/relationships/oleObject" Target="../embeddings/oleObject1.bin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image" Target="../media/image6.png"/><Relationship Id="rId1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image" Target="../media/image8.wmf"/><Relationship Id="rId6" Type="http://schemas.openxmlformats.org/officeDocument/2006/relationships/oleObject" Target="../embeddings/oleObject2.bin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image" Target="../media/image6.png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44.xml"/><Relationship Id="rId11" Type="http://schemas.openxmlformats.org/officeDocument/2006/relationships/image" Target="../media/image9.wmf"/><Relationship Id="rId10" Type="http://schemas.openxmlformats.org/officeDocument/2006/relationships/oleObject" Target="../embeddings/oleObject3.bin"/><Relationship Id="rId1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4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6.png"/><Relationship Id="rId1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image" Target="../media/image6.png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44.xml"/><Relationship Id="rId10" Type="http://schemas.openxmlformats.org/officeDocument/2006/relationships/tags" Target="../tags/tag37.xml"/><Relationship Id="rId1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4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image" Target="../media/image6.png"/><Relationship Id="rId1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image" Target="../media/image6.png"/><Relationship Id="rId10" Type="http://schemas.openxmlformats.org/officeDocument/2006/relationships/vmlDrawing" Target="../drawings/vmlDrawing4.vml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0" y="808038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267585" y="44768"/>
            <a:ext cx="510857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第二章  矩阵及其运算</a:t>
            </a: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4" name="Text Box 4103">
            <a:hlinkClick r:id="rId1" action="ppaction://hlinksldjump" highlightClick="1"/>
            <a:hlinkHover r:id="" action="ppaction://macro?name=Macro1" highlightClick="1"/>
          </p:cNvPr>
          <p:cNvSpPr txBox="1">
            <a:spLocks noChangeArrowheads="1"/>
          </p:cNvSpPr>
          <p:nvPr/>
        </p:nvSpPr>
        <p:spPr bwMode="auto">
          <a:xfrm>
            <a:off x="2639695" y="2132965"/>
            <a:ext cx="3864610" cy="6451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§2.1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矩阵的概念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50" y="0"/>
            <a:ext cx="1008112" cy="771926"/>
          </a:xfrm>
          <a:prstGeom prst="rect">
            <a:avLst/>
          </a:prstGeom>
        </p:spPr>
      </p:pic>
    </p:spTree>
  </p:cSld>
  <p:clrMapOvr>
    <a:masterClrMapping/>
  </p:clrMapOvr>
  <p:transition spd="slow"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难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点问题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：几种特殊矩阵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502" name="Text Box 6"/>
          <p:cNvSpPr txBox="1"/>
          <p:nvPr>
            <p:custDataLst>
              <p:tags r:id="rId3"/>
            </p:custDataLst>
          </p:nvPr>
        </p:nvSpPr>
        <p:spPr>
          <a:xfrm>
            <a:off x="517843" y="1052513"/>
            <a:ext cx="8001000" cy="1722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定义（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同型矩阵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若两个矩阵的行数和列数分别相等，则称这两个矩阵为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同型矩阵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06503" name="Text Box 7"/>
          <p:cNvSpPr txBox="1"/>
          <p:nvPr>
            <p:custDataLst>
              <p:tags r:id="rId4"/>
            </p:custDataLst>
          </p:nvPr>
        </p:nvSpPr>
        <p:spPr>
          <a:xfrm>
            <a:off x="517843" y="3068638"/>
            <a:ext cx="8001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定义（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矩阵相等）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1275" name="Rectangle 11"/>
          <p:cNvSpPr/>
          <p:nvPr>
            <p:custDataLst>
              <p:tags r:id="rId5"/>
            </p:custDataLst>
          </p:nvPr>
        </p:nvSpPr>
        <p:spPr>
          <a:xfrm>
            <a:off x="683895" y="5733415"/>
            <a:ext cx="691832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则称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矩阵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和矩阵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相等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记为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 = B</a:t>
            </a:r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.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76" name="Rectangle 12"/>
          <p:cNvSpPr/>
          <p:nvPr>
            <p:custDataLst>
              <p:tags r:id="rId6"/>
            </p:custDataLst>
          </p:nvPr>
        </p:nvSpPr>
        <p:spPr>
          <a:xfrm>
            <a:off x="1779588" y="5046028"/>
            <a:ext cx="64563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ij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= b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,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i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= 1,2, … ,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,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= 1, 2, … ,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,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77" name="Rectangle 13"/>
          <p:cNvSpPr/>
          <p:nvPr>
            <p:custDataLst>
              <p:tags r:id="rId7"/>
            </p:custDataLst>
          </p:nvPr>
        </p:nvSpPr>
        <p:spPr>
          <a:xfrm>
            <a:off x="539750" y="4422140"/>
            <a:ext cx="6248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如果对应元素相等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即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278" name="Rectangle 14"/>
          <p:cNvSpPr/>
          <p:nvPr>
            <p:custDataLst>
              <p:tags r:id="rId8"/>
            </p:custDataLst>
          </p:nvPr>
        </p:nvSpPr>
        <p:spPr>
          <a:xfrm>
            <a:off x="1259840" y="3717290"/>
            <a:ext cx="7056576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两个同型矩阵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= (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)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×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与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= 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b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)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×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, </a:t>
            </a:r>
            <a:endParaRPr lang="zh-CN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 uiExpand="1" build="p"/>
      <p:bldP spid="106503" grpId="0" uiExpand="1" build="p"/>
      <p:bldP spid="11275" grpId="0" advAuto="1000" build="p"/>
      <p:bldP spid="11276" grpId="0" advAuto="1000" build="p"/>
      <p:bldP spid="11277" grpId="0" advAuto="1000" build="p"/>
      <p:bldP spid="1127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难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点问题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：几种特殊矩阵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503" name="Text Box 7"/>
          <p:cNvSpPr txBox="1"/>
          <p:nvPr>
            <p:custDataLst>
              <p:tags r:id="rId3"/>
            </p:custDataLst>
          </p:nvPr>
        </p:nvSpPr>
        <p:spPr>
          <a:xfrm>
            <a:off x="611188" y="3788728"/>
            <a:ext cx="8001000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定义（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n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阶方阵）</a:t>
            </a:r>
            <a:endParaRPr lang="zh-CN" altLang="en-US" sz="2800" b="1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若矩阵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的行数和列数均为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则称矩阵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n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阶矩阵或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n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阶方阵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762000" y="1724025"/>
            <a:ext cx="3328988" cy="1524000"/>
            <a:chOff x="768" y="2808"/>
            <a:chExt cx="2097" cy="960"/>
          </a:xfrm>
        </p:grpSpPr>
        <p:graphicFrame>
          <p:nvGraphicFramePr>
            <p:cNvPr id="20490" name="Object 16"/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768" y="2808"/>
            <a:ext cx="720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64" name="" r:id="rId5" imgW="685800" imgH="711200" progId="Equation.3">
                    <p:embed/>
                  </p:oleObj>
                </mc:Choice>
                <mc:Fallback>
                  <p:oleObj name="" r:id="rId5" imgW="685800" imgH="7112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68" y="2808"/>
                          <a:ext cx="720" cy="9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1" name="Object 17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2204" y="2808"/>
            <a:ext cx="661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8" imgW="533400" imgH="711200" progId="Equation.3">
                    <p:embed/>
                  </p:oleObj>
                </mc:Choice>
                <mc:Fallback>
                  <p:oleObj name="" r:id="rId8" imgW="533400" imgH="7112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204" y="2808"/>
                          <a:ext cx="661" cy="9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2" name="Text Box 18"/>
            <p:cNvSpPr txBox="1"/>
            <p:nvPr>
              <p:custDataLst>
                <p:tags r:id="rId10"/>
              </p:custDataLst>
            </p:nvPr>
          </p:nvSpPr>
          <p:spPr>
            <a:xfrm>
              <a:off x="1646" y="3072"/>
              <a:ext cx="39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与</a:t>
              </a:r>
              <a:endPara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11283" name="Text Box 19" descr="40%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572000" y="1838325"/>
            <a:ext cx="3733800" cy="1168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pattFill prst="pct40">
                  <a:fgClr>
                    <a:srgbClr val="FF99CC"/>
                  </a:fgClr>
                  <a:bgClr>
                    <a:srgbClr val="FFFFFF"/>
                  </a:bgClr>
                </a:pattFill>
              </a14:hiddenFill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当</a:t>
            </a:r>
            <a:r>
              <a:rPr kumimoji="1" lang="zh-CN" altLang="en-US" sz="2800" b="1" kern="1200" cap="none" spc="0" normalizeH="0" baseline="0" noProof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i="1" kern="1200" cap="none" spc="0" normalizeH="0" baseline="0" noProof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800" b="1" kern="1200" cap="none" spc="0" normalizeH="0" baseline="0" noProof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=3, </a:t>
            </a:r>
            <a:r>
              <a:rPr kumimoji="1" lang="en-US" altLang="zh-CN" sz="2800" b="1" i="1" kern="1200" cap="none" spc="0" normalizeH="0" baseline="0" noProof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2800" b="1" kern="1200" cap="none" spc="0" normalizeH="0" baseline="0" noProof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=-1, </a:t>
            </a:r>
            <a:r>
              <a:rPr kumimoji="1" lang="en-US" altLang="zh-CN" sz="2800" b="1" i="1" kern="1200" cap="none" spc="0" normalizeH="0" baseline="0" noProof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</a:t>
            </a:r>
            <a:r>
              <a:rPr kumimoji="1" lang="en-US" altLang="zh-CN" sz="2800" b="1" kern="1200" cap="none" spc="0" normalizeH="0" baseline="0" noProof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=4, </a:t>
            </a:r>
            <a:r>
              <a:rPr kumimoji="1" lang="en-US" altLang="zh-CN" sz="2800" b="1" i="1" kern="1200" cap="none" spc="0" normalizeH="0" baseline="0" noProof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</a:t>
            </a:r>
            <a:r>
              <a:rPr kumimoji="1" lang="en-US" altLang="zh-CN" sz="2800" b="1" kern="1200" cap="none" spc="0" normalizeH="0" baseline="0" noProof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=2,</a:t>
            </a:r>
            <a:endParaRPr kumimoji="1" lang="en-US" altLang="zh-CN" sz="2800" b="1" kern="1200" cap="none" spc="0" normalizeH="0" baseline="0" noProof="0"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i="1" kern="1200" cap="none" spc="0" normalizeH="0" baseline="0" noProof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e</a:t>
            </a:r>
            <a:r>
              <a:rPr kumimoji="1" lang="en-US" altLang="zh-CN" sz="2800" b="1" kern="1200" cap="none" spc="0" normalizeH="0" baseline="0" noProof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=-5, </a:t>
            </a:r>
            <a:r>
              <a:rPr kumimoji="1" lang="en-US" altLang="zh-CN" sz="2800" b="1" i="1" kern="1200" cap="none" spc="0" normalizeH="0" baseline="0" noProof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1" lang="en-US" altLang="zh-CN" sz="2800" b="1" kern="1200" cap="none" spc="0" normalizeH="0" baseline="0" noProof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=6 </a:t>
            </a:r>
            <a:r>
              <a:rPr kumimoji="1" lang="zh-CN" altLang="en-US" sz="2800" b="1" kern="1200" cap="none" spc="0" normalizeH="0" baseline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时, 它们相等.</a:t>
            </a:r>
            <a:endParaRPr kumimoji="1" lang="en-US" altLang="zh-CN" sz="2800" b="1" kern="1200" cap="none" spc="0" normalizeH="0" baseline="0" noProof="0"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284" name="Rectangle 20"/>
          <p:cNvSpPr/>
          <p:nvPr>
            <p:custDataLst>
              <p:tags r:id="rId12"/>
            </p:custDataLst>
          </p:nvPr>
        </p:nvSpPr>
        <p:spPr>
          <a:xfrm>
            <a:off x="654050" y="1074738"/>
            <a:ext cx="11303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例如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3" grpId="0" uiExpand="1" build="p"/>
      <p:bldP spid="11283" grpId="0" bldLvl="0" animBg="1"/>
      <p:bldP spid="1128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难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点问题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：几种特殊矩阵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5183505" y="2997200"/>
            <a:ext cx="3335338" cy="1624013"/>
            <a:chOff x="1473" y="1270"/>
            <a:chExt cx="2101" cy="1023"/>
          </a:xfrm>
        </p:grpSpPr>
        <p:grpSp>
          <p:nvGrpSpPr>
            <p:cNvPr id="25618" name="Group 3"/>
            <p:cNvGrpSpPr/>
            <p:nvPr/>
          </p:nvGrpSpPr>
          <p:grpSpPr>
            <a:xfrm>
              <a:off x="1776" y="1270"/>
              <a:ext cx="1536" cy="1023"/>
              <a:chOff x="624" y="960"/>
              <a:chExt cx="1536" cy="1023"/>
            </a:xfrm>
          </p:grpSpPr>
          <p:sp>
            <p:nvSpPr>
              <p:cNvPr id="25621" name="AutoShape 4"/>
              <p:cNvSpPr/>
              <p:nvPr>
                <p:custDataLst>
                  <p:tags r:id="rId3"/>
                </p:custDataLst>
              </p:nvPr>
            </p:nvSpPr>
            <p:spPr>
              <a:xfrm>
                <a:off x="624" y="968"/>
                <a:ext cx="1536" cy="1006"/>
              </a:xfrm>
              <a:prstGeom prst="bracketPair">
                <a:avLst>
                  <a:gd name="adj" fmla="val 3542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 dirty="0"/>
              </a:p>
            </p:txBody>
          </p:sp>
          <p:sp>
            <p:nvSpPr>
              <p:cNvPr id="25622" name="Text Box 5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720" y="960"/>
                <a:ext cx="274" cy="10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</a:rPr>
                  <a:t>11</a:t>
                </a:r>
                <a:endParaRPr lang="en-US" altLang="zh-CN" sz="2600" b="1" baseline="-30000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</a:rPr>
                  <a:t>21 </a:t>
                </a:r>
                <a:endParaRPr lang="en-US" altLang="zh-CN" sz="2600" b="1" baseline="-30000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  <a:endParaRPr lang="en-US" altLang="zh-CN" sz="26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600" b="1" i="1" baseline="-30000" dirty="0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</a:rPr>
                  <a:t>1</a:t>
                </a:r>
                <a:endParaRPr lang="en-US" altLang="zh-CN" sz="2600" b="1" baseline="-30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23" name="Text Box 6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104" y="960"/>
                <a:ext cx="240" cy="10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2600" b="1" i="1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</a:rPr>
                  <a:t>22</a:t>
                </a:r>
                <a:endParaRPr lang="en-US" altLang="zh-CN" sz="2600" b="1" baseline="-30000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  <a:endParaRPr lang="en-US" altLang="zh-CN" sz="2600" b="1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600" b="1" i="1" baseline="-30000" dirty="0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</a:rPr>
                  <a:t>2</a:t>
                </a:r>
                <a:endParaRPr lang="en-US" altLang="zh-CN" sz="2600" b="1" baseline="-30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24" name="Rectangle 7"/>
              <p:cNvSpPr/>
              <p:nvPr>
                <p:custDataLst>
                  <p:tags r:id="rId6"/>
                </p:custDataLst>
              </p:nvPr>
            </p:nvSpPr>
            <p:spPr>
              <a:xfrm>
                <a:off x="1489" y="960"/>
                <a:ext cx="208" cy="10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  <a:endParaRPr lang="en-US" altLang="zh-CN" sz="26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  <a:endParaRPr lang="en-US" altLang="zh-CN" sz="26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  <a:endParaRPr lang="en-US" altLang="zh-CN" sz="26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 </a:t>
                </a:r>
                <a:endParaRPr lang="en-US" altLang="zh-CN" sz="26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5625" name="Text Box 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842" y="960"/>
                <a:ext cx="240" cy="10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2600" b="1" i="1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  <a:endParaRPr lang="en-US" altLang="zh-CN" sz="2600" b="1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600" b="1" i="1" baseline="-30000" dirty="0">
                    <a:latin typeface="Times New Roman" panose="02020603050405020304" pitchFamily="18" charset="0"/>
                  </a:rPr>
                  <a:t>nn</a:t>
                </a:r>
                <a:endParaRPr lang="en-US" altLang="zh-CN" sz="2600" b="1" i="1" baseline="-250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5619" name="Rectangle 9"/>
            <p:cNvSpPr/>
            <p:nvPr>
              <p:custDataLst>
                <p:tags r:id="rId8"/>
              </p:custDataLst>
            </p:nvPr>
          </p:nvSpPr>
          <p:spPr>
            <a:xfrm>
              <a:off x="1473" y="1609"/>
              <a:ext cx="253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600" b="1" dirty="0">
                  <a:latin typeface="Symbol" panose="05050102010706020507" pitchFamily="18" charset="2"/>
                </a:rPr>
                <a:t>=</a:t>
              </a:r>
              <a:endParaRPr lang="en-US" altLang="zh-CN" sz="2600" b="1" dirty="0">
                <a:latin typeface="Symbol" panose="05050102010706020507" pitchFamily="18" charset="2"/>
              </a:endParaRPr>
            </a:p>
          </p:txBody>
        </p:sp>
        <p:sp>
          <p:nvSpPr>
            <p:cNvPr id="25620" name="Text Box 10"/>
            <p:cNvSpPr txBox="1"/>
            <p:nvPr>
              <p:custDataLst>
                <p:tags r:id="rId9"/>
              </p:custDataLst>
            </p:nvPr>
          </p:nvSpPr>
          <p:spPr>
            <a:xfrm>
              <a:off x="3366" y="1609"/>
              <a:ext cx="208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600" b="1" dirty="0">
                  <a:latin typeface="Times New Roman" panose="02020603050405020304" pitchFamily="18" charset="0"/>
                  <a:ea typeface="华文细黑" panose="02010600040101010101" pitchFamily="2" charset="-122"/>
                </a:rPr>
                <a:t>。</a:t>
              </a:r>
              <a:endPara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789305" y="3068955"/>
            <a:ext cx="3335338" cy="1668463"/>
            <a:chOff x="1829" y="2903"/>
            <a:chExt cx="2101" cy="1051"/>
          </a:xfrm>
        </p:grpSpPr>
        <p:sp>
          <p:nvSpPr>
            <p:cNvPr id="25611" name="AutoShape 12"/>
            <p:cNvSpPr/>
            <p:nvPr>
              <p:custDataLst>
                <p:tags r:id="rId10"/>
              </p:custDataLst>
            </p:nvPr>
          </p:nvSpPr>
          <p:spPr>
            <a:xfrm>
              <a:off x="2132" y="2927"/>
              <a:ext cx="1536" cy="1006"/>
            </a:xfrm>
            <a:prstGeom prst="bracketPair">
              <a:avLst>
                <a:gd name="adj" fmla="val 3542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 dirty="0"/>
            </a:p>
          </p:txBody>
        </p:sp>
        <p:sp>
          <p:nvSpPr>
            <p:cNvPr id="25612" name="Rectangle 13"/>
            <p:cNvSpPr/>
            <p:nvPr>
              <p:custDataLst>
                <p:tags r:id="rId11"/>
              </p:custDataLst>
            </p:nvPr>
          </p:nvSpPr>
          <p:spPr>
            <a:xfrm>
              <a:off x="1829" y="3258"/>
              <a:ext cx="26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600" b="1" dirty="0">
                  <a:latin typeface="Symbol" panose="05050102010706020507" pitchFamily="18" charset="2"/>
                </a:rPr>
                <a:t>=</a:t>
              </a:r>
              <a:endParaRPr lang="en-US" altLang="zh-CN" sz="2600" b="1" dirty="0">
                <a:latin typeface="Symbol" panose="05050102010706020507" pitchFamily="18" charset="2"/>
              </a:endParaRPr>
            </a:p>
          </p:txBody>
        </p:sp>
        <p:sp>
          <p:nvSpPr>
            <p:cNvPr id="25613" name="Text Box 14"/>
            <p:cNvSpPr txBox="1"/>
            <p:nvPr>
              <p:custDataLst>
                <p:tags r:id="rId12"/>
              </p:custDataLst>
            </p:nvPr>
          </p:nvSpPr>
          <p:spPr>
            <a:xfrm>
              <a:off x="3722" y="3258"/>
              <a:ext cx="208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600" b="1" dirty="0">
                  <a:latin typeface="Times New Roman" panose="02020603050405020304" pitchFamily="18" charset="0"/>
                  <a:ea typeface="华文细黑" panose="02010600040101010101" pitchFamily="2" charset="-122"/>
                </a:rPr>
                <a:t>。</a:t>
              </a:r>
              <a:endPara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endParaRPr>
            </a:p>
          </p:txBody>
        </p:sp>
        <p:sp>
          <p:nvSpPr>
            <p:cNvPr id="25614" name="Rectangle 15"/>
            <p:cNvSpPr/>
            <p:nvPr>
              <p:custDataLst>
                <p:tags r:id="rId13"/>
              </p:custDataLst>
            </p:nvPr>
          </p:nvSpPr>
          <p:spPr>
            <a:xfrm>
              <a:off x="2228" y="2903"/>
              <a:ext cx="1302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600" b="1" baseline="-30000" dirty="0">
                  <a:latin typeface="Times New Roman" panose="02020603050405020304" pitchFamily="18" charset="0"/>
                </a:rPr>
                <a:t>11    </a:t>
              </a:r>
              <a:r>
                <a:rPr lang="en-US" altLang="zh-CN" sz="26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600" b="1" baseline="-30000" dirty="0">
                  <a:latin typeface="Times New Roman" panose="02020603050405020304" pitchFamily="18" charset="0"/>
                </a:rPr>
                <a:t>12     </a:t>
              </a:r>
              <a:r>
                <a:rPr lang="en-US" altLang="zh-CN" sz="26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   </a:t>
              </a:r>
              <a:r>
                <a:rPr lang="en-US" altLang="zh-CN" sz="26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600" b="1" baseline="-30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600" b="1" i="1" baseline="-30000" dirty="0">
                  <a:latin typeface="Times New Roman" panose="02020603050405020304" pitchFamily="18" charset="0"/>
                </a:rPr>
                <a:t>n</a:t>
              </a:r>
              <a:endParaRPr lang="en-US" altLang="zh-CN" sz="2600" b="1" i="1" baseline="-30000" dirty="0">
                <a:latin typeface="Times New Roman" panose="02020603050405020304" pitchFamily="18" charset="0"/>
              </a:endParaRPr>
            </a:p>
          </p:txBody>
        </p:sp>
        <p:sp>
          <p:nvSpPr>
            <p:cNvPr id="25615" name="Rectangle 16"/>
            <p:cNvSpPr/>
            <p:nvPr>
              <p:custDataLst>
                <p:tags r:id="rId14"/>
              </p:custDataLst>
            </p:nvPr>
          </p:nvSpPr>
          <p:spPr>
            <a:xfrm>
              <a:off x="2228" y="3146"/>
              <a:ext cx="1302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</a:rPr>
                <a:t> 0    </a:t>
              </a:r>
              <a:r>
                <a:rPr lang="en-US" altLang="zh-CN" sz="26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600" b="1" baseline="-30000" dirty="0">
                  <a:latin typeface="Times New Roman" panose="02020603050405020304" pitchFamily="18" charset="0"/>
                </a:rPr>
                <a:t>22     </a:t>
              </a:r>
              <a:r>
                <a:rPr lang="en-US" altLang="zh-CN" sz="26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   </a:t>
              </a:r>
              <a:r>
                <a:rPr lang="en-US" altLang="zh-CN" sz="26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600" b="1" baseline="-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600" b="1" i="1" baseline="-30000" dirty="0">
                  <a:latin typeface="Times New Roman" panose="02020603050405020304" pitchFamily="18" charset="0"/>
                </a:rPr>
                <a:t>n</a:t>
              </a:r>
              <a:endParaRPr lang="en-US" altLang="zh-CN" sz="2600" b="1" i="1" baseline="-30000" dirty="0">
                <a:latin typeface="Times New Roman" panose="02020603050405020304" pitchFamily="18" charset="0"/>
              </a:endParaRPr>
            </a:p>
          </p:txBody>
        </p:sp>
        <p:sp>
          <p:nvSpPr>
            <p:cNvPr id="25616" name="Rectangle 17"/>
            <p:cNvSpPr/>
            <p:nvPr>
              <p:custDataLst>
                <p:tags r:id="rId15"/>
              </p:custDataLst>
            </p:nvPr>
          </p:nvSpPr>
          <p:spPr>
            <a:xfrm>
              <a:off x="2228" y="3389"/>
              <a:ext cx="1248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           </a:t>
              </a:r>
              <a:endPara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5617" name="Rectangle 18"/>
            <p:cNvSpPr/>
            <p:nvPr>
              <p:custDataLst>
                <p:tags r:id="rId16"/>
              </p:custDataLst>
            </p:nvPr>
          </p:nvSpPr>
          <p:spPr>
            <a:xfrm>
              <a:off x="2228" y="3681"/>
              <a:ext cx="1320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</a:rPr>
                <a:t> 0     0     </a:t>
              </a:r>
              <a:r>
                <a:rPr lang="en-US" altLang="zh-CN" sz="26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   </a:t>
              </a:r>
              <a:r>
                <a:rPr lang="en-US" altLang="zh-CN" sz="26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600" b="1" i="1" baseline="-30000" dirty="0">
                  <a:latin typeface="Times New Roman" panose="02020603050405020304" pitchFamily="18" charset="0"/>
                </a:rPr>
                <a:t>nn</a:t>
              </a:r>
              <a:endParaRPr lang="en-US" altLang="zh-CN" sz="2600" b="1" i="1" baseline="-30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78196" name="Text Box 20"/>
          <p:cNvSpPr txBox="1"/>
          <p:nvPr>
            <p:custDataLst>
              <p:tags r:id="rId17"/>
            </p:custDataLst>
          </p:nvPr>
        </p:nvSpPr>
        <p:spPr>
          <a:xfrm>
            <a:off x="222885" y="1687830"/>
            <a:ext cx="4148455" cy="10331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 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如下形式的 </a:t>
            </a:r>
            <a:r>
              <a:rPr lang="en-US" altLang="zh-CN" sz="2800" b="1" i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n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阶矩阵称为</a:t>
            </a:r>
            <a:r>
              <a:rPr lang="zh-CN" altLang="en-US" sz="26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上三角形矩阵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：</a:t>
            </a:r>
            <a:endParaRPr lang="zh-CN" altLang="en-US" sz="2600" b="1" dirty="0"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178198" name="Text Box 22"/>
          <p:cNvSpPr txBox="1"/>
          <p:nvPr>
            <p:custDataLst>
              <p:tags r:id="rId18"/>
            </p:custDataLst>
          </p:nvPr>
        </p:nvSpPr>
        <p:spPr>
          <a:xfrm>
            <a:off x="4566285" y="1629093"/>
            <a:ext cx="4343400" cy="10331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 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如下形式的 </a:t>
            </a:r>
            <a:r>
              <a:rPr lang="en-US" altLang="zh-CN" sz="2800" b="1" i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n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阶矩阵称为 </a:t>
            </a:r>
            <a:r>
              <a:rPr lang="zh-CN" altLang="en-US" sz="26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下三角形矩阵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：</a:t>
            </a:r>
            <a:endParaRPr lang="zh-CN" altLang="en-US" sz="2600" b="1" dirty="0"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178199" name="Line 23"/>
          <p:cNvSpPr/>
          <p:nvPr>
            <p:custDataLst>
              <p:tags r:id="rId19"/>
            </p:custDataLst>
          </p:nvPr>
        </p:nvSpPr>
        <p:spPr>
          <a:xfrm>
            <a:off x="4531360" y="1409065"/>
            <a:ext cx="0" cy="3205163"/>
          </a:xfrm>
          <a:prstGeom prst="line">
            <a:avLst/>
          </a:prstGeom>
          <a:ln w="38100" cap="flat" cmpd="dbl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6502" name="Text Box 6"/>
          <p:cNvSpPr txBox="1"/>
          <p:nvPr>
            <p:custDataLst>
              <p:tags r:id="rId20"/>
            </p:custDataLst>
          </p:nvPr>
        </p:nvSpPr>
        <p:spPr>
          <a:xfrm>
            <a:off x="517843" y="1052513"/>
            <a:ext cx="8001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定义（</a:t>
            </a:r>
            <a:r>
              <a:rPr lang="zh-CN" altLang="en-US" sz="28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三角形矩阵</a:t>
            </a: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）</a:t>
            </a:r>
            <a:r>
              <a:rPr lang="zh-CN" altLang="en-US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</a:t>
            </a:r>
            <a:endParaRPr lang="zh-CN" altLang="en-US" sz="2800" b="1" dirty="0">
              <a:solidFill>
                <a:srgbClr val="0066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6" grpId="0" build="p"/>
      <p:bldP spid="178198" grpId="0" uiExpand="1" build="p"/>
      <p:bldP spid="10650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75247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难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点问题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：几种特殊矩阵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502" name="Text Box 6"/>
          <p:cNvSpPr txBox="1"/>
          <p:nvPr>
            <p:custDataLst>
              <p:tags r:id="rId3"/>
            </p:custDataLst>
          </p:nvPr>
        </p:nvSpPr>
        <p:spPr>
          <a:xfrm>
            <a:off x="517843" y="952183"/>
            <a:ext cx="8001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定义（</a:t>
            </a: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对角矩阵</a:t>
            </a: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13" name="Group 3"/>
          <p:cNvGrpSpPr/>
          <p:nvPr/>
        </p:nvGrpSpPr>
        <p:grpSpPr>
          <a:xfrm>
            <a:off x="2718118" y="2348865"/>
            <a:ext cx="3652837" cy="1744663"/>
            <a:chOff x="1443" y="1520"/>
            <a:chExt cx="2301" cy="1099"/>
          </a:xfrm>
        </p:grpSpPr>
        <p:grpSp>
          <p:nvGrpSpPr>
            <p:cNvPr id="18443" name="Group 4"/>
            <p:cNvGrpSpPr/>
            <p:nvPr/>
          </p:nvGrpSpPr>
          <p:grpSpPr>
            <a:xfrm>
              <a:off x="1824" y="1520"/>
              <a:ext cx="1536" cy="1099"/>
              <a:chOff x="624" y="944"/>
              <a:chExt cx="1536" cy="1099"/>
            </a:xfrm>
          </p:grpSpPr>
          <p:sp>
            <p:nvSpPr>
              <p:cNvPr id="18445" name="AutoShape 5"/>
              <p:cNvSpPr/>
              <p:nvPr>
                <p:custDataLst>
                  <p:tags r:id="rId4"/>
                </p:custDataLst>
              </p:nvPr>
            </p:nvSpPr>
            <p:spPr>
              <a:xfrm>
                <a:off x="624" y="968"/>
                <a:ext cx="1536" cy="1006"/>
              </a:xfrm>
              <a:prstGeom prst="bracketPair">
                <a:avLst>
                  <a:gd name="adj" fmla="val 3542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 dirty="0"/>
              </a:p>
            </p:txBody>
          </p:sp>
          <p:sp>
            <p:nvSpPr>
              <p:cNvPr id="18446" name="Text Box 6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715" y="944"/>
                <a:ext cx="251" cy="10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b="1" baseline="-30000" dirty="0">
                    <a:latin typeface="Times New Roman" panose="02020603050405020304" pitchFamily="18" charset="0"/>
                  </a:rPr>
                  <a:t>11</a:t>
                </a:r>
                <a:endParaRPr lang="en-US" altLang="zh-CN" sz="2800" b="1" baseline="-30000" dirty="0">
                  <a:latin typeface="Times New Roman" panose="02020603050405020304" pitchFamily="18" charset="0"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2800" b="1" baseline="-30000" dirty="0">
                    <a:latin typeface="Times New Roman" panose="02020603050405020304" pitchFamily="18" charset="0"/>
                  </a:rPr>
                  <a:t> </a:t>
                </a:r>
                <a:endParaRPr lang="en-US" altLang="zh-CN" sz="2800" b="1" baseline="-30000" dirty="0">
                  <a:latin typeface="Times New Roman" panose="02020603050405020304" pitchFamily="18" charset="0"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  <a:endPara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2800" b="1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47" name="Text Box 7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099" y="944"/>
                <a:ext cx="251" cy="10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2800" b="1" i="1" dirty="0">
                  <a:latin typeface="Times New Roman" panose="02020603050405020304" pitchFamily="18" charset="0"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b="1" baseline="-30000" dirty="0">
                    <a:latin typeface="Times New Roman" panose="02020603050405020304" pitchFamily="18" charset="0"/>
                  </a:rPr>
                  <a:t>22</a:t>
                </a:r>
                <a:endParaRPr lang="en-US" altLang="zh-CN" sz="2800" b="1" baseline="-30000" dirty="0">
                  <a:latin typeface="Times New Roman" panose="02020603050405020304" pitchFamily="18" charset="0"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2800" b="1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48" name="Rectangle 8"/>
              <p:cNvSpPr/>
              <p:nvPr>
                <p:custDataLst>
                  <p:tags r:id="rId7"/>
                </p:custDataLst>
              </p:nvPr>
            </p:nvSpPr>
            <p:spPr>
              <a:xfrm>
                <a:off x="1481" y="944"/>
                <a:ext cx="224" cy="10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  <a:endPara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  <a:endPara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  <a:endPara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 </a:t>
                </a:r>
                <a:endPara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8449" name="Text Box 9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1837" y="944"/>
                <a:ext cx="251" cy="10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2800" b="1" i="1" dirty="0">
                  <a:latin typeface="Times New Roman" panose="02020603050405020304" pitchFamily="18" charset="0"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2800" b="1" baseline="-30000" dirty="0">
                  <a:latin typeface="Times New Roman" panose="02020603050405020304" pitchFamily="18" charset="0"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b="1" i="1" baseline="-30000" dirty="0">
                    <a:latin typeface="Times New Roman" panose="02020603050405020304" pitchFamily="18" charset="0"/>
                  </a:rPr>
                  <a:t>nn</a:t>
                </a:r>
                <a:endParaRPr lang="en-US" altLang="zh-CN" sz="2800" b="1" i="1" baseline="-250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444" name="Rectangle 10"/>
            <p:cNvSpPr/>
            <p:nvPr>
              <p:custDataLst>
                <p:tags r:id="rId9"/>
              </p:custDataLst>
            </p:nvPr>
          </p:nvSpPr>
          <p:spPr>
            <a:xfrm>
              <a:off x="1443" y="1841"/>
              <a:ext cx="2301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华文细黑" panose="02010600040101010101" pitchFamily="2" charset="-122"/>
                </a:rPr>
                <a:t>A</a:t>
              </a:r>
              <a:r>
                <a:rPr lang="en-US" altLang="zh-CN" sz="2800" b="1" dirty="0">
                  <a:latin typeface="Symbol" panose="05050102010706020507" pitchFamily="18" charset="2"/>
                  <a:ea typeface="华文细黑" panose="02010600040101010101" pitchFamily="2" charset="-122"/>
                </a:rPr>
                <a:t>=                                </a:t>
              </a:r>
              <a:r>
                <a:rPr lang="zh-CN" altLang="en-US" sz="2800" b="1" dirty="0">
                  <a:latin typeface="Symbol" panose="05050102010706020507" pitchFamily="18" charset="2"/>
                  <a:ea typeface="华文细黑" panose="02010600040101010101" pitchFamily="2" charset="-122"/>
                </a:rPr>
                <a:t>。</a:t>
              </a:r>
              <a:endParaRPr lang="zh-CN" altLang="en-US" sz="2800" b="1" dirty="0">
                <a:latin typeface="Symbol" panose="05050102010706020507" pitchFamily="18" charset="2"/>
                <a:ea typeface="华文细黑" panose="02010600040101010101" pitchFamily="2" charset="-122"/>
              </a:endParaRPr>
            </a:p>
          </p:txBody>
        </p:sp>
      </p:grpSp>
      <p:sp>
        <p:nvSpPr>
          <p:cNvPr id="169996" name="Rectangle 12"/>
          <p:cNvSpPr/>
          <p:nvPr>
            <p:custDataLst>
              <p:tags r:id="rId10"/>
            </p:custDataLst>
          </p:nvPr>
        </p:nvSpPr>
        <p:spPr>
          <a:xfrm>
            <a:off x="395288" y="1579245"/>
            <a:ext cx="6430010" cy="5162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 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如下形式的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阶矩阵称为对角矩阵：</a:t>
            </a:r>
            <a:endParaRPr lang="zh-CN" altLang="en-US" sz="2800" b="1" dirty="0"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169997" name="Text Box 13"/>
          <p:cNvSpPr txBox="1"/>
          <p:nvPr>
            <p:custDataLst>
              <p:tags r:id="rId11"/>
            </p:custDataLst>
          </p:nvPr>
        </p:nvSpPr>
        <p:spPr>
          <a:xfrm>
            <a:off x="323691" y="4174490"/>
            <a:ext cx="7630160" cy="5162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对角矩阵可简单地记为</a:t>
            </a:r>
            <a:r>
              <a:rPr lang="en-US" altLang="zh-CN" sz="28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en-US" altLang="zh-CN" sz="2800" b="1" dirty="0">
                <a:latin typeface="Symbol" panose="05050102010706020507" pitchFamily="18" charset="2"/>
                <a:ea typeface="华文细黑" panose="02010600040101010101" pitchFamily="2" charset="-122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diag(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11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22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  <a:sym typeface="Symbol" panose="05050102010706020507" pitchFamily="18" charset="2"/>
              </a:rPr>
              <a:t> 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nn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aphicFrame>
        <p:nvGraphicFramePr>
          <p:cNvPr id="170000" name="Object 16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489519" y="4856951"/>
          <a:ext cx="4386738" cy="1793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4" name="" r:id="rId13" imgW="1765300" imgH="711200" progId="Equation.3">
                  <p:embed/>
                </p:oleObj>
              </mc:Choice>
              <mc:Fallback>
                <p:oleObj name="" r:id="rId13" imgW="1765300" imgH="711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89519" y="4856951"/>
                        <a:ext cx="4386738" cy="179372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01" name="Rectangle 17"/>
          <p:cNvSpPr/>
          <p:nvPr>
            <p:custDataLst>
              <p:tags r:id="rId15"/>
            </p:custDataLst>
          </p:nvPr>
        </p:nvSpPr>
        <p:spPr>
          <a:xfrm>
            <a:off x="1331913" y="5418773"/>
            <a:ext cx="105410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例如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0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 uiExpand="1" build="p"/>
      <p:bldP spid="169996" grpId="0" build="p"/>
      <p:bldP spid="169997" grpId="0" build="p"/>
      <p:bldP spid="17000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75247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难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点问题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：几种特殊矩阵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502" name="Text Box 6"/>
          <p:cNvSpPr txBox="1"/>
          <p:nvPr>
            <p:custDataLst>
              <p:tags r:id="rId3"/>
            </p:custDataLst>
          </p:nvPr>
        </p:nvSpPr>
        <p:spPr>
          <a:xfrm>
            <a:off x="517843" y="909003"/>
            <a:ext cx="8001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定义（</a:t>
            </a: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数量矩阵</a:t>
            </a: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23556" name="Group 4"/>
          <p:cNvGrpSpPr/>
          <p:nvPr/>
        </p:nvGrpSpPr>
        <p:grpSpPr>
          <a:xfrm>
            <a:off x="2724150" y="2349500"/>
            <a:ext cx="3001963" cy="1624013"/>
            <a:chOff x="1151" y="1152"/>
            <a:chExt cx="2050" cy="1023"/>
          </a:xfrm>
        </p:grpSpPr>
        <p:grpSp>
          <p:nvGrpSpPr>
            <p:cNvPr id="23561" name="Group 5"/>
            <p:cNvGrpSpPr/>
            <p:nvPr/>
          </p:nvGrpSpPr>
          <p:grpSpPr>
            <a:xfrm>
              <a:off x="1439" y="1152"/>
              <a:ext cx="1441" cy="1023"/>
              <a:chOff x="3551" y="960"/>
              <a:chExt cx="1441" cy="1023"/>
            </a:xfrm>
          </p:grpSpPr>
          <p:sp>
            <p:nvSpPr>
              <p:cNvPr id="23564" name="AutoShape 6"/>
              <p:cNvSpPr/>
              <p:nvPr>
                <p:custDataLst>
                  <p:tags r:id="rId4"/>
                </p:custDataLst>
              </p:nvPr>
            </p:nvSpPr>
            <p:spPr>
              <a:xfrm>
                <a:off x="3551" y="968"/>
                <a:ext cx="1441" cy="1006"/>
              </a:xfrm>
              <a:prstGeom prst="bracketPair">
                <a:avLst>
                  <a:gd name="adj" fmla="val 3542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 dirty="0"/>
              </a:p>
            </p:txBody>
          </p:sp>
          <p:sp>
            <p:nvSpPr>
              <p:cNvPr id="23565" name="Text Box 7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648" y="960"/>
                <a:ext cx="169" cy="10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</a:rPr>
                  <a:t>a</a:t>
                </a:r>
                <a:endParaRPr lang="en-US" altLang="zh-CN" sz="2600" b="1" baseline="-30000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</a:rPr>
                  <a:t> </a:t>
                </a:r>
                <a:endParaRPr lang="en-US" altLang="zh-CN" sz="2600" b="1" baseline="-30000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  <a:endParaRPr lang="en-US" altLang="zh-CN" sz="26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2600" b="1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66" name="Text Box 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4032" y="960"/>
                <a:ext cx="169" cy="10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2600" b="1" i="1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</a:rPr>
                  <a:t>a</a:t>
                </a:r>
                <a:endParaRPr lang="en-US" altLang="zh-CN" sz="2600" b="1" baseline="-30000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  <a:endParaRPr lang="en-US" altLang="zh-CN" sz="2600" b="1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2600" b="1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67" name="Rectangle 9"/>
              <p:cNvSpPr/>
              <p:nvPr>
                <p:custDataLst>
                  <p:tags r:id="rId7"/>
                </p:custDataLst>
              </p:nvPr>
            </p:nvSpPr>
            <p:spPr>
              <a:xfrm>
                <a:off x="4416" y="960"/>
                <a:ext cx="226" cy="10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  <a:endParaRPr lang="en-US" altLang="zh-CN" sz="26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  <a:endParaRPr lang="en-US" altLang="zh-CN" sz="26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  <a:endParaRPr lang="en-US" altLang="zh-CN" sz="26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 </a:t>
                </a:r>
                <a:endParaRPr lang="en-US" altLang="zh-CN" sz="2600" b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3568" name="Text Box 10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769" y="960"/>
                <a:ext cx="169" cy="10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2600" b="1" i="1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  <a:endParaRPr lang="en-US" altLang="zh-CN" sz="2600" b="1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</a:rPr>
                  <a:t>a</a:t>
                </a:r>
                <a:endParaRPr lang="en-US" altLang="zh-CN" sz="2600" b="1" i="1" baseline="-250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3562" name="Rectangle 11"/>
            <p:cNvSpPr/>
            <p:nvPr>
              <p:custDataLst>
                <p:tags r:id="rId9"/>
              </p:custDataLst>
            </p:nvPr>
          </p:nvSpPr>
          <p:spPr>
            <a:xfrm>
              <a:off x="1151" y="1480"/>
              <a:ext cx="286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细黑" panose="02010600040101010101" pitchFamily="2" charset="-122"/>
                </a:rPr>
                <a:t>A</a:t>
              </a:r>
              <a:r>
                <a:rPr lang="en-US" altLang="zh-CN" sz="2600" b="1" dirty="0">
                  <a:latin typeface="Symbol" panose="05050102010706020507" pitchFamily="18" charset="2"/>
                  <a:ea typeface="华文细黑" panose="02010600040101010101" pitchFamily="2" charset="-122"/>
                </a:rPr>
                <a:t>=</a:t>
              </a:r>
              <a:endPara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endParaRPr>
            </a:p>
          </p:txBody>
        </p:sp>
        <p:sp>
          <p:nvSpPr>
            <p:cNvPr id="23563" name="Text Box 12"/>
            <p:cNvSpPr txBox="1"/>
            <p:nvPr>
              <p:custDataLst>
                <p:tags r:id="rId10"/>
              </p:custDataLst>
            </p:nvPr>
          </p:nvSpPr>
          <p:spPr>
            <a:xfrm>
              <a:off x="2976" y="1480"/>
              <a:ext cx="225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600" b="1" dirty="0">
                  <a:latin typeface="Times New Roman" panose="02020603050405020304" pitchFamily="18" charset="0"/>
                  <a:ea typeface="华文细黑" panose="02010600040101010101" pitchFamily="2" charset="-122"/>
                </a:rPr>
                <a:t>。</a:t>
              </a:r>
              <a:endPara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endParaRPr>
            </a:p>
          </p:txBody>
        </p:sp>
      </p:grpSp>
      <p:sp>
        <p:nvSpPr>
          <p:cNvPr id="23557" name="Rectangle 13"/>
          <p:cNvSpPr/>
          <p:nvPr>
            <p:custDataLst>
              <p:tags r:id="rId11"/>
            </p:custDataLst>
          </p:nvPr>
        </p:nvSpPr>
        <p:spPr>
          <a:xfrm>
            <a:off x="721360" y="1583373"/>
            <a:ext cx="6352540" cy="5162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 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如下形式的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阶矩阵称为数量矩阵：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4082" name="Text Box 2"/>
          <p:cNvSpPr txBox="1"/>
          <p:nvPr>
            <p:custDataLst>
              <p:tags r:id="rId12"/>
            </p:custDataLst>
          </p:nvPr>
        </p:nvSpPr>
        <p:spPr>
          <a:xfrm>
            <a:off x="175260" y="4221480"/>
            <a:ext cx="8686800" cy="51625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 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数量矩阵是特殊的对角矩阵：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11</a:t>
            </a:r>
            <a:r>
              <a: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22</a:t>
            </a:r>
            <a:r>
              <a: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=</a:t>
            </a: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  <a:sym typeface="Symbol" panose="05050102010706020507" pitchFamily="18" charset="2"/>
              </a:rPr>
              <a:t></a:t>
            </a:r>
            <a:r>
              <a: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en-US" altLang="zh-CN" sz="2600" b="1" i="1" baseline="-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nn</a:t>
            </a:r>
            <a:r>
              <a: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 uiExpand="1" build="p"/>
      <p:bldP spid="23557" grpId="0" uiExpand="1" build="p"/>
      <p:bldP spid="17408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75247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难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点问题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：几种特殊矩阵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502" name="Text Box 6"/>
          <p:cNvSpPr txBox="1"/>
          <p:nvPr>
            <p:custDataLst>
              <p:tags r:id="rId3"/>
            </p:custDataLst>
          </p:nvPr>
        </p:nvSpPr>
        <p:spPr>
          <a:xfrm>
            <a:off x="517843" y="909003"/>
            <a:ext cx="8001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定义（</a:t>
            </a: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单位矩阵</a:t>
            </a: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3557" name="Rectangle 13"/>
          <p:cNvSpPr/>
          <p:nvPr>
            <p:custDataLst>
              <p:tags r:id="rId4"/>
            </p:custDataLst>
          </p:nvPr>
        </p:nvSpPr>
        <p:spPr>
          <a:xfrm>
            <a:off x="309880" y="1478598"/>
            <a:ext cx="8555990" cy="5162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如下形式的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阶矩阵称为单位矩阵，记为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I</a:t>
            </a:r>
            <a:r>
              <a:rPr lang="en-US" altLang="zh-CN" sz="2800" b="1" baseline="-30000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n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或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I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或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E 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：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892426" y="2397443"/>
            <a:ext cx="3195638" cy="1624012"/>
            <a:chOff x="1898" y="1143"/>
            <a:chExt cx="2013" cy="1023"/>
          </a:xfrm>
        </p:grpSpPr>
        <p:grpSp>
          <p:nvGrpSpPr>
            <p:cNvPr id="32772" name="Group 5"/>
            <p:cNvGrpSpPr/>
            <p:nvPr/>
          </p:nvGrpSpPr>
          <p:grpSpPr>
            <a:xfrm>
              <a:off x="2159" y="1143"/>
              <a:ext cx="1441" cy="1023"/>
              <a:chOff x="3551" y="960"/>
              <a:chExt cx="1441" cy="1023"/>
            </a:xfrm>
          </p:grpSpPr>
          <p:sp>
            <p:nvSpPr>
              <p:cNvPr id="32773" name="AutoShape 6"/>
              <p:cNvSpPr/>
              <p:nvPr/>
            </p:nvSpPr>
            <p:spPr>
              <a:xfrm>
                <a:off x="3551" y="968"/>
                <a:ext cx="1441" cy="1006"/>
              </a:xfrm>
              <a:prstGeom prst="bracketPair">
                <a:avLst>
                  <a:gd name="adj" fmla="val 3542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p>
                <a:pPr>
                  <a:buClrTx/>
                  <a:buFontTx/>
                </a:pPr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74" name="Text Box 7"/>
              <p:cNvSpPr txBox="1"/>
              <p:nvPr/>
            </p:nvSpPr>
            <p:spPr>
              <a:xfrm>
                <a:off x="3647" y="960"/>
                <a:ext cx="156" cy="10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 anchor="t" anchorCtr="0">
                <a:spAutoFit/>
              </a:bodyPr>
              <a:p>
                <a:pPr>
                  <a:buClrTx/>
                  <a:buFontTx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buClrTx/>
                  <a:buFontTx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buClrTx/>
                  <a:buFontTx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</a:t>
                </a:r>
                <a:endParaRPr lang="en-US" altLang="zh-CN" sz="2600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>
                  <a:buClrTx/>
                  <a:buFontTx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6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75" name="Text Box 8"/>
              <p:cNvSpPr txBox="1"/>
              <p:nvPr/>
            </p:nvSpPr>
            <p:spPr>
              <a:xfrm>
                <a:off x="4031" y="960"/>
                <a:ext cx="156" cy="10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 anchor="t" anchorCtr="0">
                <a:spAutoFit/>
              </a:bodyPr>
              <a:p>
                <a:pPr>
                  <a:buClrTx/>
                  <a:buFontTx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600" b="1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buClrTx/>
                  <a:buFontTx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buClrTx/>
                  <a:buFontTx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</a:t>
                </a:r>
                <a:endParaRPr lang="en-US" altLang="zh-CN" sz="2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buClrTx/>
                  <a:buFontTx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6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76" name="Rectangle 9"/>
              <p:cNvSpPr/>
              <p:nvPr/>
            </p:nvSpPr>
            <p:spPr>
              <a:xfrm>
                <a:off x="4416" y="960"/>
                <a:ext cx="208" cy="10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 anchor="t" anchorCtr="0">
                <a:spAutoFit/>
              </a:bodyPr>
              <a:p>
                <a:pPr>
                  <a:buClrTx/>
                  <a:buFontTx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</a:t>
                </a:r>
                <a:endParaRPr lang="en-US" altLang="zh-CN" sz="2600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>
                  <a:buClrTx/>
                  <a:buFontTx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</a:t>
                </a:r>
                <a:endParaRPr lang="en-US" altLang="zh-CN" sz="2600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>
                  <a:buClrTx/>
                  <a:buFontTx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</a:t>
                </a:r>
                <a:endParaRPr lang="en-US" altLang="zh-CN" sz="2600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>
                  <a:buClrTx/>
                  <a:buFontTx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 </a:t>
                </a:r>
                <a:endParaRPr lang="en-US" altLang="zh-CN" sz="2600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2777" name="Text Box 10"/>
              <p:cNvSpPr txBox="1"/>
              <p:nvPr/>
            </p:nvSpPr>
            <p:spPr>
              <a:xfrm>
                <a:off x="4769" y="960"/>
                <a:ext cx="156" cy="10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 anchor="t" anchorCtr="0">
                <a:spAutoFit/>
              </a:bodyPr>
              <a:p>
                <a:pPr>
                  <a:buClrTx/>
                  <a:buFontTx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600" b="1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buClrTx/>
                  <a:buFontTx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buClrTx/>
                  <a:buFontTx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</a:t>
                </a:r>
                <a:endParaRPr lang="en-US" altLang="zh-CN" sz="2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buClrTx/>
                  <a:buFontTx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2778" name="Rectangle 11"/>
            <p:cNvSpPr/>
            <p:nvPr/>
          </p:nvSpPr>
          <p:spPr>
            <a:xfrm>
              <a:off x="1898" y="1485"/>
              <a:ext cx="195" cy="3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algn="just">
                <a:lnSpc>
                  <a:spcPct val="120000"/>
                </a:lnSpc>
                <a:spcBef>
                  <a:spcPct val="50000"/>
                </a:spcBef>
                <a:buClrTx/>
                <a:buFontTx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细黑" panose="02010600040101010101" pitchFamily="2" charset="-122"/>
                </a:rPr>
                <a:t>I</a:t>
              </a:r>
              <a:r>
                <a:rPr lang="en-US" altLang="zh-CN" sz="2600" b="1" dirty="0">
                  <a:latin typeface="Symbol" panose="05050102010706020507" pitchFamily="18" charset="2"/>
                  <a:ea typeface="华文细黑" panose="02010600040101010101" pitchFamily="2" charset="-122"/>
                </a:rPr>
                <a:t>=</a:t>
              </a:r>
              <a:endPara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endParaRPr>
            </a:p>
          </p:txBody>
        </p:sp>
        <p:sp>
          <p:nvSpPr>
            <p:cNvPr id="32779" name="Text Box 12"/>
            <p:cNvSpPr txBox="1"/>
            <p:nvPr/>
          </p:nvSpPr>
          <p:spPr>
            <a:xfrm>
              <a:off x="3703" y="1485"/>
              <a:ext cx="208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algn="just">
                <a:lnSpc>
                  <a:spcPct val="120000"/>
                </a:lnSpc>
                <a:spcBef>
                  <a:spcPct val="50000"/>
                </a:spcBef>
                <a:buClrTx/>
                <a:buFontTx/>
              </a:pPr>
              <a:r>
                <a:rPr lang="zh-CN" altLang="en-US" sz="2600" b="1" dirty="0">
                  <a:latin typeface="Times New Roman" panose="02020603050405020304" pitchFamily="18" charset="0"/>
                  <a:ea typeface="华文细黑" panose="02010600040101010101" pitchFamily="2" charset="-122"/>
                </a:rPr>
                <a:t>。</a:t>
              </a:r>
              <a:endPara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endParaRPr>
            </a:p>
          </p:txBody>
        </p:sp>
      </p:grpSp>
      <p:sp>
        <p:nvSpPr>
          <p:cNvPr id="177166" name="Text Box 14"/>
          <p:cNvSpPr txBox="1"/>
          <p:nvPr/>
        </p:nvSpPr>
        <p:spPr>
          <a:xfrm>
            <a:off x="-36195" y="4362450"/>
            <a:ext cx="8686800" cy="51625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buClrTx/>
              <a:buFontTx/>
            </a:pP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       </a:t>
            </a:r>
            <a:r>
              <a:rPr lang="zh-CN" altLang="en-US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单位矩阵是特殊的数量矩阵：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11</a:t>
            </a:r>
            <a:r>
              <a: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22</a:t>
            </a:r>
            <a:r>
              <a: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=</a:t>
            </a: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  <a:sym typeface="Symbol" panose="05050102010706020507" pitchFamily="18" charset="2"/>
              </a:rPr>
              <a:t></a:t>
            </a:r>
            <a:r>
              <a: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en-US" altLang="zh-CN" sz="2600" b="1" i="1" baseline="-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nn</a:t>
            </a:r>
            <a:r>
              <a: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=</a:t>
            </a: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7166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 uiExpand="1" build="p"/>
      <p:bldP spid="23557" grpId="0" uiExpand="1" build="p"/>
      <p:bldP spid="17716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75247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实践拓展问题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：矩阵在实际问题中的运用</a:t>
            </a:r>
            <a:endParaRPr lang="zh-CN" sz="2600" b="1" kern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6502" name="Text Box 6"/>
          <p:cNvSpPr txBox="1"/>
          <p:nvPr>
            <p:custDataLst>
              <p:tags r:id="rId3"/>
            </p:custDataLst>
          </p:nvPr>
        </p:nvSpPr>
        <p:spPr>
          <a:xfrm>
            <a:off x="517843" y="909003"/>
            <a:ext cx="8001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2.1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77155" name="Text Box 3"/>
          <p:cNvSpPr txBox="1"/>
          <p:nvPr>
            <p:custDataLst>
              <p:tags r:id="rId4"/>
            </p:custDataLst>
          </p:nvPr>
        </p:nvSpPr>
        <p:spPr>
          <a:xfrm>
            <a:off x="1115695" y="965200"/>
            <a:ext cx="4170045" cy="4794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       </a:t>
            </a:r>
            <a:r>
              <a:rPr lang="zh-CN" altLang="en-US" sz="2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对于非齐次线性方程组</a:t>
            </a:r>
            <a:endParaRPr sz="2600" b="1" dirty="0"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177166" name="Text Box 14"/>
          <p:cNvSpPr txBox="1"/>
          <p:nvPr>
            <p:custDataLst>
              <p:tags r:id="rId5"/>
            </p:custDataLst>
          </p:nvPr>
        </p:nvSpPr>
        <p:spPr>
          <a:xfrm>
            <a:off x="-180975" y="6123940"/>
            <a:ext cx="9097010" cy="4794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     </a:t>
            </a:r>
            <a:r>
              <a:rPr lang="zh-CN" altLang="en-US" sz="26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其中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6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称为</a:t>
            </a:r>
            <a:r>
              <a:rPr lang="zh-CN" altLang="en-US" sz="26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系数矩阵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x</a:t>
            </a:r>
            <a:r>
              <a:rPr lang="zh-CN" altLang="en-US" sz="26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称为</a:t>
            </a:r>
            <a:r>
              <a:rPr lang="zh-CN" altLang="en-US" sz="26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未知数矩阵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b</a:t>
            </a:r>
            <a:r>
              <a:rPr lang="zh-CN" altLang="en-US" sz="26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称为</a:t>
            </a:r>
            <a:r>
              <a:rPr lang="zh-CN" altLang="en-US" sz="26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常数项矩阵</a:t>
            </a:r>
            <a:endParaRPr lang="zh-CN" altLang="en-US" sz="2600" b="1" dirty="0">
              <a:solidFill>
                <a:srgbClr val="C00000"/>
              </a:solidFill>
              <a:latin typeface="Times New Roman" panose="02020603050405020304" pitchFamily="18" charset="0"/>
              <a:ea typeface="华文细黑" panose="0201060004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" name="对象 -2147482565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885950" y="1606550"/>
          <a:ext cx="5390515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4" name="" r:id="rId7" imgW="2070100" imgH="939800" progId="Equation.DSMT4">
                  <p:embed/>
                </p:oleObj>
              </mc:Choice>
              <mc:Fallback>
                <p:oleObj name="" r:id="rId7" imgW="2070100" imgH="939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85950" y="1606550"/>
                        <a:ext cx="5390515" cy="2447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7225" y="4144010"/>
          <a:ext cx="3618865" cy="201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9" imgW="1688465" imgH="939800" progId="Equation.DSMT4">
                  <p:embed/>
                </p:oleObj>
              </mc:Choice>
              <mc:Fallback>
                <p:oleObj name="" r:id="rId9" imgW="1688465" imgH="9398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7225" y="4144010"/>
                        <a:ext cx="3618865" cy="201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4427855" y="4149090"/>
          <a:ext cx="1388745" cy="201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2" imgW="647700" imgH="939800" progId="Equation.DSMT4">
                  <p:embed/>
                </p:oleObj>
              </mc:Choice>
              <mc:Fallback>
                <p:oleObj name="" r:id="rId12" imgW="647700" imgH="9398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27855" y="4149090"/>
                        <a:ext cx="1388745" cy="201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6227763" y="4109085"/>
          <a:ext cx="1280160" cy="201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596900" imgH="939800" progId="Equation.DSMT4">
                  <p:embed/>
                </p:oleObj>
              </mc:Choice>
              <mc:Fallback>
                <p:oleObj name="" r:id="rId15" imgW="596900" imgH="9398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27763" y="4109085"/>
                        <a:ext cx="1280160" cy="201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75247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实践拓展问题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：矩阵在实际问题中的运用</a:t>
            </a:r>
            <a:endParaRPr lang="zh-CN" sz="2600" b="1" kern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6502" name="Text Box 6"/>
          <p:cNvSpPr txBox="1"/>
          <p:nvPr>
            <p:custDataLst>
              <p:tags r:id="rId3"/>
            </p:custDataLst>
          </p:nvPr>
        </p:nvSpPr>
        <p:spPr>
          <a:xfrm>
            <a:off x="517843" y="909003"/>
            <a:ext cx="8001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2.1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77155" name="Text Box 3"/>
          <p:cNvSpPr txBox="1"/>
          <p:nvPr>
            <p:custDataLst>
              <p:tags r:id="rId4"/>
            </p:custDataLst>
          </p:nvPr>
        </p:nvSpPr>
        <p:spPr>
          <a:xfrm>
            <a:off x="1115695" y="965200"/>
            <a:ext cx="4170045" cy="4794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       </a:t>
            </a:r>
            <a:r>
              <a:rPr lang="zh-CN" altLang="en-US" sz="2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对于非齐次线性方程组</a:t>
            </a:r>
            <a:endParaRPr lang="zh-CN" altLang="en-US" sz="2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2" name="对象 -2147482565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885950" y="1606550"/>
          <a:ext cx="5391150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4" name="Equation" r:id="rId6" imgW="49682400" imgH="22555200" progId="Equation.DSMT4">
                  <p:embed/>
                </p:oleObj>
              </mc:Choice>
              <mc:Fallback>
                <p:oleObj name="Equation" r:id="rId6" imgW="49682400" imgH="22555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85950" y="1606550"/>
                        <a:ext cx="5391150" cy="2447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561"/>
          <p:cNvGraphicFramePr>
            <a:graphicFrameLocks noChangeAspect="1"/>
          </p:cNvGraphicFramePr>
          <p:nvPr/>
        </p:nvGraphicFramePr>
        <p:xfrm>
          <a:off x="2359025" y="4054475"/>
          <a:ext cx="4462463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8" imgW="50596800" imgH="22555200" progId="Equation.DSMT4">
                  <p:embed/>
                </p:oleObj>
              </mc:Choice>
              <mc:Fallback>
                <p:oleObj name="Equation" r:id="rId8" imgW="50596800" imgH="2255520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59025" y="4054475"/>
                        <a:ext cx="4462463" cy="197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4"/>
          <p:cNvSpPr txBox="1"/>
          <p:nvPr>
            <p:custDataLst>
              <p:tags r:id="rId10"/>
            </p:custDataLst>
          </p:nvPr>
        </p:nvSpPr>
        <p:spPr>
          <a:xfrm>
            <a:off x="323850" y="6165215"/>
            <a:ext cx="3626485" cy="51625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     </a:t>
            </a:r>
            <a:r>
              <a:rPr lang="zh-CN" altLang="en-US" sz="2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矩阵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6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称为</a:t>
            </a: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增广矩阵</a:t>
            </a:r>
            <a:endParaRPr lang="zh-CN" altLang="en-US" sz="2600" b="1" dirty="0">
              <a:solidFill>
                <a:srgbClr val="C00000"/>
              </a:solidFill>
              <a:latin typeface="Times New Roman" panose="02020603050405020304" pitchFamily="18" charset="0"/>
              <a:ea typeface="华文细黑" panose="020106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75247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实践拓展问题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：矩阵在实际问题中的运用</a:t>
            </a:r>
            <a:endParaRPr lang="zh-CN" sz="2600" b="1" kern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6502" name="Text Box 6"/>
          <p:cNvSpPr txBox="1"/>
          <p:nvPr>
            <p:custDataLst>
              <p:tags r:id="rId3"/>
            </p:custDataLst>
          </p:nvPr>
        </p:nvSpPr>
        <p:spPr>
          <a:xfrm>
            <a:off x="517843" y="980758"/>
            <a:ext cx="8001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77155" name="Text Box 3"/>
          <p:cNvSpPr txBox="1"/>
          <p:nvPr>
            <p:custDataLst>
              <p:tags r:id="rId4"/>
            </p:custDataLst>
          </p:nvPr>
        </p:nvSpPr>
        <p:spPr>
          <a:xfrm>
            <a:off x="1475740" y="981075"/>
            <a:ext cx="5723255" cy="4794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  </a:t>
            </a:r>
            <a:r>
              <a:rPr lang="zh-CN" altLang="en-US" sz="2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四个城市间的单向航线如图所示</a:t>
            </a:r>
            <a:endParaRPr lang="zh-CN" altLang="en-US" sz="2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419475" y="1484630"/>
            <a:ext cx="2750820" cy="2070100"/>
          </a:xfrm>
          <a:prstGeom prst="rect">
            <a:avLst/>
          </a:prstGeom>
        </p:spPr>
      </p:pic>
      <p:sp>
        <p:nvSpPr>
          <p:cNvPr id="107" name="文本框 106"/>
          <p:cNvSpPr txBox="1"/>
          <p:nvPr/>
        </p:nvSpPr>
        <p:spPr>
          <a:xfrm>
            <a:off x="450850" y="3834130"/>
            <a:ext cx="8446135" cy="570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</a:pPr>
            <a:r>
              <a:rPr lang="zh-CN" altLang="en-US" sz="26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若令</a:t>
            </a:r>
            <a:r>
              <a:rPr lang="en-US" sz="2600" b="1" dirty="0">
                <a:solidFill>
                  <a:schemeClr val="tx1"/>
                </a:solidFill>
                <a:ea typeface="华文细黑" panose="02010600040101010101" pitchFamily="2" charset="-122"/>
              </a:rPr>
              <a:t>                                                        </a:t>
            </a:r>
            <a:r>
              <a:rPr lang="zh-CN" altLang="en-US" sz="26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则图可用矩阵表示为</a:t>
            </a:r>
            <a:r>
              <a:rPr lang="en-US" sz="2600" b="1" dirty="0">
                <a:solidFill>
                  <a:schemeClr val="tx1"/>
                </a:solidFill>
                <a:ea typeface="华文细黑" panose="02010600040101010101" pitchFamily="2" charset="-122"/>
              </a:rPr>
              <a:t> </a:t>
            </a:r>
            <a:endParaRPr lang="en-US" sz="2600" b="1" dirty="0">
              <a:solidFill>
                <a:schemeClr val="tx1"/>
              </a:solidFill>
              <a:ea typeface="华文细黑" panose="02010600040101010101" pitchFamily="2" charset="-122"/>
            </a:endParaRPr>
          </a:p>
        </p:txBody>
      </p:sp>
      <p:pic>
        <p:nvPicPr>
          <p:cNvPr id="4" name="图片 3"/>
          <p:cNvPicPr/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259205" y="3601720"/>
            <a:ext cx="4565650" cy="106743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-2147482555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2843530" y="4761865"/>
          <a:ext cx="3265170" cy="1880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4" name="Equation" r:id="rId10" imgW="38100000" imgH="21945600" progId="Equation.DSMT4">
                  <p:embed/>
                </p:oleObj>
              </mc:Choice>
              <mc:Fallback>
                <p:oleObj name="Equation" r:id="rId10" imgW="38100000" imgH="219456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43530" y="4761865"/>
                        <a:ext cx="3265170" cy="1880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 uiExpand="1" build="p"/>
      <p:bldP spid="177155" grpId="0" build="p"/>
      <p:bldP spid="10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75247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实践拓展问题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：矩阵在实际问题中的运用</a:t>
            </a:r>
            <a:endParaRPr lang="zh-CN" sz="2600" b="1" kern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6502" name="Text Box 6"/>
          <p:cNvSpPr txBox="1"/>
          <p:nvPr>
            <p:custDataLst>
              <p:tags r:id="rId3"/>
            </p:custDataLst>
          </p:nvPr>
        </p:nvSpPr>
        <p:spPr>
          <a:xfrm>
            <a:off x="517843" y="980758"/>
            <a:ext cx="8001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7995" y="1503045"/>
            <a:ext cx="8267700" cy="33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甲、乙、丙、丁、戊五人各从图书馆借来一本小说，他们约定读完后互相交换，这五本书的厚度以及他们五人的阅读速度差不多，因此，五人总是同时交换书，经四次交换后，他们五人读完了这五本书。现给出以下已知条件：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 uiExpand="1" build="p"/>
      <p:bldP spid="6" grpId="0" autoUpdateAnimBg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前言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 Box 3"/>
          <p:cNvSpPr>
            <a:spLocks noChangeArrowheads="1"/>
          </p:cNvSpPr>
          <p:nvPr/>
        </p:nvSpPr>
        <p:spPr bwMode="auto">
          <a:xfrm>
            <a:off x="611505" y="1196975"/>
            <a:ext cx="7835265" cy="3322955"/>
          </a:xfrm>
          <a:prstGeom prst="rect">
            <a:avLst/>
          </a:prstGeom>
          <a:solidFill>
            <a:schemeClr val="bg1">
              <a:alpha val="56078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algn="l" defTabSz="914400" rtl="0" eaLnBrk="1" fontAlgn="base" latinLnBrk="0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矩阵是线性代数非常重要的工具. 它在线性代数与数学的许多分支中都有重要应用, 许多实际问题可以用矩阵表达并用有关理论解决.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  <a:sym typeface="楷体_GB2312" panose="02010609030101010101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Arial" panose="020B0604020202020204" pitchFamily="34" charset="0"/>
              </a:rPr>
              <a:t>本章首先引入矩阵的概念，讨论矩阵的运算、矩阵的变换以及矩阵的某些内在特征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楷体_GB2312" panose="02010609030101010101" charset="-122"/>
              </a:rPr>
              <a:t>.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75247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实践拓展问题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：矩阵在实际问题中的运用</a:t>
            </a:r>
            <a:endParaRPr lang="zh-CN" sz="2600" b="1" kern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6502" name="Text Box 6"/>
          <p:cNvSpPr txBox="1"/>
          <p:nvPr>
            <p:custDataLst>
              <p:tags r:id="rId3"/>
            </p:custDataLst>
          </p:nvPr>
        </p:nvSpPr>
        <p:spPr>
          <a:xfrm>
            <a:off x="517843" y="980758"/>
            <a:ext cx="8001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725170" y="1772920"/>
            <a:ext cx="8269605" cy="47815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）甲最后读的书是乙读的第二本书；</a:t>
            </a:r>
            <a:endParaRPr lang="zh-CN" altLang="en-US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725170" y="3235960"/>
            <a:ext cx="8269605" cy="47942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）丙读的第二本书甲在一开始就读了；</a:t>
            </a:r>
            <a:endParaRPr lang="zh-CN" altLang="en-US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725170" y="3954780"/>
            <a:ext cx="8269605" cy="47942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4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）丁最后读的书是丙读的第三本书；</a:t>
            </a:r>
            <a:endParaRPr lang="zh-CN" altLang="en-US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725170" y="2491740"/>
            <a:ext cx="8269605" cy="47942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）丙最后读的书是乙读的第四本书；</a:t>
            </a:r>
            <a:endParaRPr lang="zh-CN" altLang="en-US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725170" y="4673600"/>
            <a:ext cx="8269605" cy="47942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5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）乙读的第四本书是戊读的第三本书；</a:t>
            </a:r>
            <a:endParaRPr lang="zh-CN" altLang="en-US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683260" y="5417185"/>
            <a:ext cx="8269605" cy="47815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6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）丁第三次读的书是丙一开始读的那本书。</a:t>
            </a:r>
            <a:endParaRPr lang="zh-CN" altLang="en-US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691640" y="825500"/>
            <a:ext cx="5049520" cy="67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现给出以下已知条件：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13" grpId="0" build="p"/>
      <p:bldP spid="14" grpId="0" build="p"/>
      <p:bldP spid="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75247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实践拓展问题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：矩阵在实际问题中的运用</a:t>
            </a:r>
            <a:endParaRPr lang="zh-CN" sz="2600" b="1" kern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6502" name="Text Box 6"/>
          <p:cNvSpPr txBox="1"/>
          <p:nvPr>
            <p:custDataLst>
              <p:tags r:id="rId3"/>
            </p:custDataLst>
          </p:nvPr>
        </p:nvSpPr>
        <p:spPr>
          <a:xfrm>
            <a:off x="517843" y="980758"/>
            <a:ext cx="8001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" name="Rectangle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59840" y="1917065"/>
            <a:ext cx="63328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问题：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丁第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次读的书是谁最后读的书？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451" y="2942946"/>
            <a:ext cx="2299097" cy="229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 uiExpand="1" build="p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75247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实践拓展问题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：矩阵在实际问题中的运用</a:t>
            </a:r>
            <a:endParaRPr lang="zh-CN" sz="2600" b="1" kern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782478" y="829470"/>
          <a:ext cx="7579044" cy="427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174"/>
                <a:gridCol w="1263174"/>
                <a:gridCol w="1263174"/>
                <a:gridCol w="1263174"/>
                <a:gridCol w="1263174"/>
                <a:gridCol w="1263174"/>
              </a:tblGrid>
              <a:tr h="7119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甲</a:t>
                      </a:r>
                      <a:endParaRPr lang="zh-CN" altLang="en-US" sz="3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乙</a:t>
                      </a:r>
                      <a:endParaRPr lang="zh-CN" altLang="en-US" sz="3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丙</a:t>
                      </a:r>
                      <a:endParaRPr lang="zh-CN" altLang="en-US" sz="3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丁</a:t>
                      </a:r>
                      <a:endParaRPr lang="zh-CN" altLang="en-US" sz="3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戊</a:t>
                      </a:r>
                      <a:endParaRPr lang="zh-CN" altLang="en-US" sz="3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11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/>
                </a:tc>
              </a:tr>
              <a:tr h="711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/>
                </a:tc>
              </a:tr>
              <a:tr h="711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</a:tr>
              <a:tr h="711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</a:tr>
              <a:tr h="711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12253" y="5543043"/>
            <a:ext cx="84847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	甲最后读的书是乙读的第二本书；</a:t>
            </a:r>
            <a:endParaRPr lang="zh-CN" altLang="en-US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1753" y="5550302"/>
            <a:ext cx="84847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	丙读的第二本书甲在一开始就读了；</a:t>
            </a:r>
            <a:endParaRPr lang="zh-CN" altLang="en-US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1253" y="5550302"/>
            <a:ext cx="84847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	丁最后读的书是丙读的第三本书；</a:t>
            </a:r>
            <a:endParaRPr lang="zh-CN" altLang="en-US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2253" y="5543043"/>
            <a:ext cx="84847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	丙最后读的书是乙读的第四本书；</a:t>
            </a:r>
            <a:endParaRPr lang="zh-CN" altLang="en-US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1753" y="5525043"/>
            <a:ext cx="84847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	乙读的第四本书是戊读的第三本书；</a:t>
            </a:r>
            <a:endParaRPr lang="zh-CN" altLang="en-US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2753" y="5532302"/>
            <a:ext cx="84847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	丁第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次读的书是丙一开始读的那本书。</a:t>
            </a:r>
            <a:endParaRPr lang="zh-CN" altLang="en-US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894992" y="4581128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A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335152" y="4581128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B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75312" y="4581128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C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228792" y="4581128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D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7609664" y="4589067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E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335152" y="2366432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A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335152" y="3805150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C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7631765" y="3214860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C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4775312" y="3214860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D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835696" y="1647331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x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4847320" y="2276872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x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6203538" y="3204219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y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716016" y="1673757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y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736127" y="5543104"/>
            <a:ext cx="77941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问题：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丁第</a:t>
            </a:r>
            <a:r>
              <a:rPr kumimoji="1"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次读的书是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最后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读的书？</a:t>
            </a:r>
            <a:endParaRPr kumimoji="1"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203538" y="2313097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?</a:t>
            </a:r>
            <a:endParaRPr kumimoji="1"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3422484" y="3214860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E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3363560" y="1720595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D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1918859" y="3204219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B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6243656" y="3204219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A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4716016" y="1720595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A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1835696" y="1719453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E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4824337" y="2290950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E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4824337" y="3737305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B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1947062" y="3757617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D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1919370" y="2320561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C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6180555" y="2300084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kumimoji="1"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7709962" y="2321007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D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7548254" y="1647331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B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8" name="Text Box 10"/>
          <p:cNvSpPr txBox="1">
            <a:spLocks noChangeArrowheads="1"/>
          </p:cNvSpPr>
          <p:nvPr/>
        </p:nvSpPr>
        <p:spPr bwMode="auto">
          <a:xfrm>
            <a:off x="7709962" y="3786258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A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6212427" y="3717032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E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6169496" y="1753652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C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allAtOnce"/>
      <p:bldP spid="4" grpId="0" build="p"/>
      <p:bldP spid="4" grpId="1" build="allAtOnce"/>
      <p:bldP spid="5" grpId="0" build="p"/>
      <p:bldP spid="5" grpId="1" build="allAtOnce"/>
      <p:bldP spid="6" grpId="0" build="p"/>
      <p:bldP spid="6" grpId="1" build="allAtOnce"/>
      <p:bldP spid="7" grpId="0" build="p"/>
      <p:bldP spid="7" grpId="1" build="allAtOnce"/>
      <p:bldP spid="8" grpId="0" build="p"/>
      <p:bldP spid="8" grpId="1" build="allAtOnce"/>
      <p:bldP spid="9" grpId="0" autoUpdateAnimBg="0" build="p"/>
      <p:bldP spid="10" grpId="0" autoUpdateAnimBg="0" build="p"/>
      <p:bldP spid="11" grpId="0" autoUpdateAnimBg="0" build="p"/>
      <p:bldP spid="12" grpId="0" autoUpdateAnimBg="0" build="p"/>
      <p:bldP spid="13" grpId="0" autoUpdateAnimBg="0" build="p"/>
      <p:bldP spid="14" grpId="0" autoUpdateAnimBg="0" build="p"/>
      <p:bldP spid="15" grpId="0" autoUpdateAnimBg="0" build="p"/>
      <p:bldP spid="16" grpId="0" autoUpdateAnimBg="0" build="p"/>
      <p:bldP spid="17" grpId="0" autoUpdateAnimBg="0" build="p"/>
      <p:bldP spid="18" grpId="0" autoUpdateAnimBg="0" build="p"/>
      <p:bldP spid="18" grpId="1" build="allAtOnce"/>
      <p:bldP spid="19" grpId="0" autoUpdateAnimBg="0" build="p"/>
      <p:bldP spid="19" grpId="1" build="allAtOnce"/>
      <p:bldP spid="20" grpId="0" autoUpdateAnimBg="0" build="p"/>
      <p:bldP spid="20" grpId="1" build="allAtOnce"/>
      <p:bldP spid="21" grpId="0" autoUpdateAnimBg="0" build="p"/>
      <p:bldP spid="21" grpId="1" build="allAtOnce"/>
      <p:bldP spid="22" grpId="0"/>
      <p:bldP spid="24" grpId="0" autoUpdateAnimBg="0" build="p"/>
      <p:bldP spid="24" grpId="1" build="allAtOnce"/>
      <p:bldP spid="25" grpId="0" autoUpdateAnimBg="0" build="p"/>
      <p:bldP spid="26" grpId="0" autoUpdateAnimBg="0" build="p"/>
      <p:bldP spid="27" grpId="0" autoUpdateAnimBg="0" build="p"/>
      <p:bldP spid="28" grpId="0" autoUpdateAnimBg="0" build="p"/>
      <p:bldP spid="29" grpId="0" autoUpdateAnimBg="0" build="p"/>
      <p:bldP spid="30" grpId="0" autoUpdateAnimBg="0" build="p"/>
      <p:bldP spid="31" grpId="0" autoUpdateAnimBg="0" build="p"/>
      <p:bldP spid="32" grpId="0" autoUpdateAnimBg="0" build="p"/>
      <p:bldP spid="33" grpId="0" autoUpdateAnimBg="0" build="p"/>
      <p:bldP spid="34" grpId="0" autoUpdateAnimBg="0" build="p"/>
      <p:bldP spid="35" grpId="0" autoUpdateAnimBg="0" build="p"/>
      <p:bldP spid="36" grpId="0" autoUpdateAnimBg="0" build="p"/>
      <p:bldP spid="37" grpId="0" autoUpdateAnimBg="0" build="p"/>
      <p:bldP spid="38" grpId="0" autoUpdateAnimBg="0" build="p"/>
      <p:bldP spid="39" grpId="0" autoUpdateAnimBg="0" build="p"/>
      <p:bldP spid="40" grpId="0" autoUpdateAnimBg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30465" y="1628041"/>
            <a:ext cx="7586663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通过实例抽象出矩阵是一个数表</a:t>
            </a:r>
            <a:endParaRPr kumimoji="1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35" name="Line 12"/>
          <p:cNvSpPr>
            <a:spLocks noChangeShapeType="1"/>
          </p:cNvSpPr>
          <p:nvPr/>
        </p:nvSpPr>
        <p:spPr bwMode="auto">
          <a:xfrm>
            <a:off x="0" y="836613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7" name="Text Box 2"/>
          <p:cNvSpPr txBox="1">
            <a:spLocks noChangeArrowheads="1"/>
          </p:cNvSpPr>
          <p:nvPr/>
        </p:nvSpPr>
        <p:spPr bwMode="auto">
          <a:xfrm>
            <a:off x="1835785" y="185120"/>
            <a:ext cx="54070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0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矩阵的概念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小结</a:t>
            </a:r>
            <a:endParaRPr kumimoji="1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爆炸形: 8 pt  1"/>
          <p:cNvSpPr/>
          <p:nvPr/>
        </p:nvSpPr>
        <p:spPr bwMode="auto">
          <a:xfrm>
            <a:off x="684070" y="1781345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997141" y="2345591"/>
            <a:ext cx="7303839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理解矩阵的概念</a:t>
            </a:r>
            <a:endParaRPr kumimoji="1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爆炸形: 8 pt  27"/>
          <p:cNvSpPr/>
          <p:nvPr/>
        </p:nvSpPr>
        <p:spPr bwMode="auto">
          <a:xfrm>
            <a:off x="676632" y="2484678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997141" y="2966304"/>
            <a:ext cx="758666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难点问题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sz="25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理解矩阵的概念及掌握单位矩阵、对角矩</a:t>
            </a:r>
            <a:endParaRPr kumimoji="1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爆炸形: 8 pt  33"/>
          <p:cNvSpPr/>
          <p:nvPr/>
        </p:nvSpPr>
        <p:spPr bwMode="auto">
          <a:xfrm>
            <a:off x="696219" y="3087375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440179" y="3428266"/>
            <a:ext cx="2989262" cy="4756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5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阵等特殊矩阵.</a:t>
            </a:r>
            <a:endParaRPr kumimoji="1" lang="en-US" altLang="zh-CN" sz="2500" b="1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957454" y="3956904"/>
            <a:ext cx="748754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实际问题的矩阵表示.</a:t>
            </a:r>
            <a:endParaRPr kumimoji="1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爆炸形: 8 pt  25"/>
          <p:cNvSpPr/>
          <p:nvPr/>
        </p:nvSpPr>
        <p:spPr bwMode="auto">
          <a:xfrm>
            <a:off x="734618" y="4057562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951104" y="4600794"/>
            <a:ext cx="774541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拓展问题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矩阵的</a:t>
            </a:r>
            <a:r>
              <a:rPr kumimoji="1" 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应用</a:t>
            </a:r>
            <a:endParaRPr kumimoji="1" lang="zh-CN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爆炸形: 8 pt  29"/>
          <p:cNvSpPr/>
          <p:nvPr/>
        </p:nvSpPr>
        <p:spPr bwMode="auto">
          <a:xfrm>
            <a:off x="661601" y="4816153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4059" name="Picture 11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42863" y="-9525"/>
            <a:ext cx="1014413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29" grpId="0"/>
      <p:bldP spid="19" grpId="0"/>
      <p:bldP spid="24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772410" y="2565400"/>
            <a:ext cx="4535488" cy="6076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0" lang="zh-CN" altLang="en-US" b="1" dirty="0">
                <a:latin typeface="+mn-lt"/>
              </a:rPr>
              <a:t>习题二：</a:t>
            </a:r>
            <a:r>
              <a:rPr kumimoji="0" lang="en-US" altLang="zh-CN" b="1" dirty="0">
                <a:latin typeface="+mn-lt"/>
              </a:rPr>
              <a:t>1 </a:t>
            </a:r>
            <a:endParaRPr kumimoji="0" lang="zh-CN" altLang="en-US" b="1" dirty="0">
              <a:latin typeface="+mn-lt"/>
            </a:endParaRPr>
          </a:p>
        </p:txBody>
      </p:sp>
      <p:grpSp>
        <p:nvGrpSpPr>
          <p:cNvPr id="62467" name="Group 29"/>
          <p:cNvGrpSpPr/>
          <p:nvPr/>
        </p:nvGrpSpPr>
        <p:grpSpPr bwMode="auto">
          <a:xfrm>
            <a:off x="60325" y="136525"/>
            <a:ext cx="2497934" cy="825500"/>
            <a:chOff x="51" y="0"/>
            <a:chExt cx="881" cy="246"/>
          </a:xfrm>
        </p:grpSpPr>
        <p:sp>
          <p:nvSpPr>
            <p:cNvPr id="62475" name="Rectangle 30"/>
            <p:cNvSpPr>
              <a:spLocks noChangeArrowheads="1"/>
            </p:cNvSpPr>
            <p:nvPr/>
          </p:nvSpPr>
          <p:spPr bwMode="auto">
            <a:xfrm>
              <a:off x="349" y="9"/>
              <a:ext cx="583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600" b="1" dirty="0">
                  <a:solidFill>
                    <a:srgbClr val="C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作  业</a:t>
              </a:r>
              <a:endParaRPr lang="zh-CN" altLang="en-US" sz="26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2476" name="Group 31"/>
            <p:cNvGrpSpPr/>
            <p:nvPr/>
          </p:nvGrpSpPr>
          <p:grpSpPr bwMode="auto">
            <a:xfrm>
              <a:off x="51" y="0"/>
              <a:ext cx="829" cy="246"/>
              <a:chOff x="51" y="0"/>
              <a:chExt cx="829" cy="246"/>
            </a:xfrm>
          </p:grpSpPr>
          <p:sp>
            <p:nvSpPr>
              <p:cNvPr id="62477" name="Line 32"/>
              <p:cNvSpPr>
                <a:spLocks noChangeShapeType="1"/>
              </p:cNvSpPr>
              <p:nvPr/>
            </p:nvSpPr>
            <p:spPr bwMode="auto">
              <a:xfrm flipV="1">
                <a:off x="96" y="198"/>
                <a:ext cx="784" cy="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62478" name="Picture 33" descr="BD10263_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" y="0"/>
                <a:ext cx="246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" name="Text Box 4103">
            <a:hlinkClick r:id="rId2" action="ppaction://hlinksldjump" highlightClick="1"/>
            <a:hlinkHover r:id="" action="ppaction://macro?name=Macro1" highlightClick="1"/>
          </p:cNvPr>
          <p:cNvSpPr txBox="1">
            <a:spLocks noChangeArrowheads="1"/>
          </p:cNvSpPr>
          <p:nvPr/>
        </p:nvSpPr>
        <p:spPr bwMode="auto">
          <a:xfrm>
            <a:off x="7150814" y="6237312"/>
            <a:ext cx="1997088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线性代数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通过实例得到矩阵的概念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58" name="Text Box 2"/>
          <p:cNvSpPr txBox="1"/>
          <p:nvPr>
            <p:custDataLst>
              <p:tags r:id="rId3"/>
            </p:custDataLst>
          </p:nvPr>
        </p:nvSpPr>
        <p:spPr>
          <a:xfrm>
            <a:off x="611188" y="698500"/>
            <a:ext cx="8001000" cy="1254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algn="l" defTabSz="91440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设某企业第一季度各月份, 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生产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Ⅰ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、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Ⅱ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、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Ⅲ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、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 </a:t>
            </a:r>
            <a:endParaRPr lang="zh-CN" altLang="en-US" sz="28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763588" y="3406775"/>
            <a:ext cx="7696200" cy="2365375"/>
            <a:chOff x="624" y="2208"/>
            <a:chExt cx="4848" cy="1490"/>
          </a:xfrm>
        </p:grpSpPr>
        <p:sp>
          <p:nvSpPr>
            <p:cNvPr id="45063" name="Line 4"/>
            <p:cNvSpPr/>
            <p:nvPr>
              <p:custDataLst>
                <p:tags r:id="rId4"/>
              </p:custDataLst>
            </p:nvPr>
          </p:nvSpPr>
          <p:spPr>
            <a:xfrm>
              <a:off x="720" y="2208"/>
              <a:ext cx="47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64" name="Line 5"/>
            <p:cNvSpPr/>
            <p:nvPr>
              <p:custDataLst>
                <p:tags r:id="rId5"/>
              </p:custDataLst>
            </p:nvPr>
          </p:nvSpPr>
          <p:spPr>
            <a:xfrm>
              <a:off x="720" y="2736"/>
              <a:ext cx="47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65" name="Line 6"/>
            <p:cNvSpPr/>
            <p:nvPr>
              <p:custDataLst>
                <p:tags r:id="rId6"/>
              </p:custDataLst>
            </p:nvPr>
          </p:nvSpPr>
          <p:spPr>
            <a:xfrm>
              <a:off x="672" y="3696"/>
              <a:ext cx="47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66" name="Line 7"/>
            <p:cNvSpPr/>
            <p:nvPr>
              <p:custDataLst>
                <p:tags r:id="rId7"/>
              </p:custDataLst>
            </p:nvPr>
          </p:nvSpPr>
          <p:spPr>
            <a:xfrm>
              <a:off x="1584" y="2208"/>
              <a:ext cx="0" cy="14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67" name="Line 8"/>
            <p:cNvSpPr/>
            <p:nvPr>
              <p:custDataLst>
                <p:tags r:id="rId8"/>
              </p:custDataLst>
            </p:nvPr>
          </p:nvSpPr>
          <p:spPr>
            <a:xfrm>
              <a:off x="720" y="2208"/>
              <a:ext cx="864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68" name="Text Box 9"/>
            <p:cNvSpPr txBox="1"/>
            <p:nvPr>
              <p:custDataLst>
                <p:tags r:id="rId9"/>
              </p:custDataLst>
            </p:nvPr>
          </p:nvSpPr>
          <p:spPr>
            <a:xfrm>
              <a:off x="1008" y="2208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产 品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5069" name="Text Box 10"/>
            <p:cNvSpPr txBox="1"/>
            <p:nvPr>
              <p:custDataLst>
                <p:tags r:id="rId10"/>
              </p:custDataLst>
            </p:nvPr>
          </p:nvSpPr>
          <p:spPr>
            <a:xfrm>
              <a:off x="624" y="2448"/>
              <a:ext cx="57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月份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5070" name="Text Box 11"/>
            <p:cNvSpPr txBox="1"/>
            <p:nvPr>
              <p:custDataLst>
                <p:tags r:id="rId11"/>
              </p:custDataLst>
            </p:nvPr>
          </p:nvSpPr>
          <p:spPr>
            <a:xfrm>
              <a:off x="1776" y="2304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Ⅰ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5071" name="Text Box 12"/>
            <p:cNvSpPr txBox="1"/>
            <p:nvPr>
              <p:custDataLst>
                <p:tags r:id="rId12"/>
              </p:custDataLst>
            </p:nvPr>
          </p:nvSpPr>
          <p:spPr>
            <a:xfrm>
              <a:off x="2592" y="2304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Ⅱ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5072" name="Text Box 13"/>
            <p:cNvSpPr txBox="1"/>
            <p:nvPr>
              <p:custDataLst>
                <p:tags r:id="rId13"/>
              </p:custDataLst>
            </p:nvPr>
          </p:nvSpPr>
          <p:spPr>
            <a:xfrm>
              <a:off x="3504" y="2304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Ⅲ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5073" name="Text Box 14"/>
            <p:cNvSpPr txBox="1"/>
            <p:nvPr>
              <p:custDataLst>
                <p:tags r:id="rId14"/>
              </p:custDataLst>
            </p:nvPr>
          </p:nvSpPr>
          <p:spPr>
            <a:xfrm>
              <a:off x="4464" y="2304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Ⅳ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5074" name="Text Box 15"/>
            <p:cNvSpPr txBox="1"/>
            <p:nvPr>
              <p:custDataLst>
                <p:tags r:id="rId15"/>
              </p:custDataLst>
            </p:nvPr>
          </p:nvSpPr>
          <p:spPr>
            <a:xfrm>
              <a:off x="960" y="2736"/>
              <a:ext cx="28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5075" name="Text Box 16"/>
            <p:cNvSpPr txBox="1"/>
            <p:nvPr>
              <p:custDataLst>
                <p:tags r:id="rId16"/>
              </p:custDataLst>
            </p:nvPr>
          </p:nvSpPr>
          <p:spPr>
            <a:xfrm>
              <a:off x="960" y="3072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" name="Text Box 17"/>
            <p:cNvSpPr txBox="1"/>
            <p:nvPr>
              <p:custDataLst>
                <p:tags r:id="rId17"/>
              </p:custDataLst>
            </p:nvPr>
          </p:nvSpPr>
          <p:spPr>
            <a:xfrm>
              <a:off x="960" y="3408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5077" name="Text Box 18"/>
            <p:cNvSpPr txBox="1"/>
            <p:nvPr>
              <p:custDataLst>
                <p:tags r:id="rId18"/>
              </p:custDataLst>
            </p:nvPr>
          </p:nvSpPr>
          <p:spPr>
            <a:xfrm>
              <a:off x="1632" y="2734"/>
              <a:ext cx="357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240          180           320          400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5078" name="Text Box 19"/>
            <p:cNvSpPr txBox="1"/>
            <p:nvPr>
              <p:custDataLst>
                <p:tags r:id="rId19"/>
              </p:custDataLst>
            </p:nvPr>
          </p:nvSpPr>
          <p:spPr>
            <a:xfrm>
              <a:off x="1632" y="3072"/>
              <a:ext cx="3655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200          170           360          420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5079" name="Text Box 20"/>
            <p:cNvSpPr txBox="1"/>
            <p:nvPr>
              <p:custDataLst>
                <p:tags r:id="rId20"/>
              </p:custDataLst>
            </p:nvPr>
          </p:nvSpPr>
          <p:spPr>
            <a:xfrm>
              <a:off x="1707" y="3356"/>
              <a:ext cx="353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260          160           300          400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70677" name="Rectangle 21"/>
          <p:cNvSpPr/>
          <p:nvPr>
            <p:custDataLst>
              <p:tags r:id="rId21"/>
            </p:custDataLst>
          </p:nvPr>
        </p:nvSpPr>
        <p:spPr>
          <a:xfrm>
            <a:off x="643255" y="2720975"/>
            <a:ext cx="50704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如下表所示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: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70678" name="Rectangle 22"/>
          <p:cNvSpPr/>
          <p:nvPr>
            <p:custDataLst>
              <p:tags r:id="rId22"/>
            </p:custDataLst>
          </p:nvPr>
        </p:nvSpPr>
        <p:spPr>
          <a:xfrm>
            <a:off x="643255" y="2049780"/>
            <a:ext cx="82753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Ⅳ  4 种产品.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已知每个工厂的年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产量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(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单位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: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个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) 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18160" y="836930"/>
            <a:ext cx="184531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引例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2.1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  <p:bldP spid="70677" grpId="0" advAuto="1000" build="p"/>
      <p:bldP spid="70678" grpId="0" advAuto="100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通过实例得到矩阵的概念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58" name="Text Box 2"/>
          <p:cNvSpPr txBox="1"/>
          <p:nvPr>
            <p:custDataLst>
              <p:tags r:id="rId3"/>
            </p:custDataLst>
          </p:nvPr>
        </p:nvSpPr>
        <p:spPr>
          <a:xfrm>
            <a:off x="571183" y="836930"/>
            <a:ext cx="8001000" cy="22879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algn="l" defTabSz="91440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如果将该数表中的数据,按原次序排列,并加上括号,表明它是一个整体,这种矩形的数表就表示为矩阵.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 </a:t>
            </a:r>
            <a:endParaRPr lang="zh-CN" altLang="en-US" sz="28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8160" y="836930"/>
            <a:ext cx="212090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引例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2.1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114699" name="Object 1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339975" y="3213100"/>
          <a:ext cx="4611370" cy="1828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4" name="Equation" r:id="rId6" imgW="1536700" imgH="609600" progId="Equation.DSMT4">
                  <p:embed/>
                </p:oleObj>
              </mc:Choice>
              <mc:Fallback>
                <p:oleObj name="Equation" r:id="rId6" imgW="1536700" imgH="609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213100"/>
                        <a:ext cx="4611370" cy="1828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通过实例得到矩阵的概念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58" name="Text Box 2"/>
          <p:cNvSpPr txBox="1"/>
          <p:nvPr>
            <p:custDataLst>
              <p:tags r:id="rId3"/>
            </p:custDataLst>
          </p:nvPr>
        </p:nvSpPr>
        <p:spPr>
          <a:xfrm>
            <a:off x="571183" y="836930"/>
            <a:ext cx="8001000" cy="1254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algn="l" defTabSz="91440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对线性方程组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8160" y="836930"/>
            <a:ext cx="166941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引例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2.2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2" name="对象 -2147482623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268788" y="1341120"/>
          <a:ext cx="4757420" cy="216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4" name="" r:id="rId6" imgW="2082800" imgH="939800" progId="Equation.DSMT4">
                  <p:embed/>
                </p:oleObj>
              </mc:Choice>
              <mc:Fallback>
                <p:oleObj name="" r:id="rId6" imgW="2082800" imgH="93980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68788" y="1341120"/>
                        <a:ext cx="4757420" cy="21609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/>
          <p:nvPr>
            <p:custDataLst>
              <p:tags r:id="rId8"/>
            </p:custDataLst>
          </p:nvPr>
        </p:nvSpPr>
        <p:spPr>
          <a:xfrm>
            <a:off x="682943" y="5229225"/>
            <a:ext cx="800100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algn="l" defTabSz="91440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此方程组由如下数表确定：</a:t>
            </a:r>
            <a:endParaRPr 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6" name="对象 -2147482610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5003800" y="4508818"/>
          <a:ext cx="3376295" cy="196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0" imgW="1548765" imgH="901700" progId="Equation.DSMT4">
                  <p:embed/>
                </p:oleObj>
              </mc:Choice>
              <mc:Fallback>
                <p:oleObj name="" r:id="rId10" imgW="1548765" imgH="9017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03800" y="4508818"/>
                        <a:ext cx="3376295" cy="19665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  <p:bldP spid="5" grpId="0" build="p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通过实例得到矩阵的概念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47495" y="1628775"/>
            <a:ext cx="5607050" cy="1253490"/>
            <a:chOff x="2437" y="2565"/>
            <a:chExt cx="8830" cy="1974"/>
          </a:xfrm>
        </p:grpSpPr>
        <p:sp>
          <p:nvSpPr>
            <p:cNvPr id="70658" name="Text Box 2"/>
            <p:cNvSpPr txBox="1"/>
            <p:nvPr>
              <p:custDataLst>
                <p:tags r:id="rId3"/>
              </p:custDataLst>
            </p:nvPr>
          </p:nvSpPr>
          <p:spPr>
            <a:xfrm>
              <a:off x="2437" y="2565"/>
              <a:ext cx="8831" cy="19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0" lvl="0" algn="l" defTabSz="91440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                     </a:t>
              </a:r>
              <a:r>
                <a:rPr lang="zh-CN" sz="28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什么是矩阵呢？</a:t>
              </a:r>
              <a:endParaRPr lang="zh-CN" sz="28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4" name="矩形 3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053" y="3583"/>
              <a:ext cx="1930" cy="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cs typeface="+mn-cs"/>
                </a:rPr>
                <a:t>思考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重点问题</a:t>
            </a:r>
            <a:r>
              <a:rPr lang="en-US" altLang="zh-CN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矩阵的概念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640080" y="949325"/>
            <a:ext cx="169608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定义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2.1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5362" name="Text Box 2"/>
          <p:cNvSpPr txBox="1"/>
          <p:nvPr>
            <p:custDataLst>
              <p:tags r:id="rId3"/>
            </p:custDataLst>
          </p:nvPr>
        </p:nvSpPr>
        <p:spPr>
          <a:xfrm>
            <a:off x="1906270" y="1017905"/>
            <a:ext cx="72377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由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m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n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个数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 1, 2, … ,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;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=1,2,… ,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 </a:t>
            </a:r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endParaRPr lang="en-US" altLang="zh-CN" sz="2800" b="1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5371" name="Object 5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260918" y="2080895"/>
          <a:ext cx="5334635" cy="214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4" name="" r:id="rId5" imgW="2336800" imgH="939800" progId="Equation.3">
                  <p:embed/>
                </p:oleObj>
              </mc:Choice>
              <mc:Fallback>
                <p:oleObj name="" r:id="rId5" imgW="2336800" imgH="939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0918" y="2080895"/>
                        <a:ext cx="5334635" cy="2145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/>
          <p:cNvSpPr txBox="1"/>
          <p:nvPr>
            <p:custDataLst>
              <p:tags r:id="rId7"/>
            </p:custDataLst>
          </p:nvPr>
        </p:nvSpPr>
        <p:spPr>
          <a:xfrm>
            <a:off x="611505" y="4330700"/>
            <a:ext cx="3665538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叫做一个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矩阵</a:t>
            </a:r>
            <a:endParaRPr lang="zh-CN" altLang="en-US" sz="2800" b="1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5368" name="Rectangle 8"/>
          <p:cNvSpPr/>
          <p:nvPr>
            <p:custDataLst>
              <p:tags r:id="rId8"/>
            </p:custDataLst>
          </p:nvPr>
        </p:nvSpPr>
        <p:spPr>
          <a:xfrm>
            <a:off x="640080" y="5018405"/>
            <a:ext cx="772160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元素</a:t>
            </a:r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ij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叫做矩阵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的第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行第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列元素简称矩阵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的（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）元.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5369" name="Rectangle 9"/>
          <p:cNvSpPr/>
          <p:nvPr>
            <p:custDataLst>
              <p:tags r:id="rId9"/>
            </p:custDataLst>
          </p:nvPr>
        </p:nvSpPr>
        <p:spPr>
          <a:xfrm>
            <a:off x="640080" y="1558925"/>
            <a:ext cx="5486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排成的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行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列的数表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3" name="Text Box 10"/>
          <p:cNvSpPr txBox="1"/>
          <p:nvPr>
            <p:custDataLst>
              <p:tags r:id="rId10"/>
            </p:custDataLst>
          </p:nvPr>
        </p:nvSpPr>
        <p:spPr>
          <a:xfrm>
            <a:off x="3995738" y="4330383"/>
            <a:ext cx="44640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这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m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个数叫做矩阵的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  <p:bldP spid="15366" grpId="0" build="p"/>
      <p:bldP spid="15368" grpId="0" advAuto="1000" build="p"/>
      <p:bldP spid="15369" grpId="0" advAuto="1000" build="p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难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点问题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：几种特殊矩阵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640080" y="949325"/>
            <a:ext cx="283654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定义</a:t>
            </a: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（零矩阵）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05478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7843" y="1680845"/>
            <a:ext cx="80010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kern="1200" cap="none" spc="0" normalizeH="0" baseline="0" noProof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</a:t>
            </a:r>
            <a:r>
              <a:rPr kumimoji="1" lang="zh-CN" altLang="en-US" sz="2800" b="1" kern="1200" cap="none" spc="0" normalizeH="0" baseline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若一个矩阵的所有元素都为零，则称这个矩</a:t>
            </a:r>
            <a:endParaRPr kumimoji="1" lang="zh-CN" altLang="en-US" sz="2800" b="1" kern="1200" cap="none" spc="0" normalizeH="0" baseline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05479" name="Rectangle 7"/>
          <p:cNvSpPr/>
          <p:nvPr>
            <p:custDataLst>
              <p:tags r:id="rId4"/>
            </p:custDataLst>
          </p:nvPr>
        </p:nvSpPr>
        <p:spPr>
          <a:xfrm>
            <a:off x="635953" y="2996248"/>
            <a:ext cx="5791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引起混淆的情况下，也可记为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Ｏ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．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05480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8015" y="2324735"/>
            <a:ext cx="7780338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阵为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零矩阵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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zh-CN" altLang="en-US" sz="2800" b="1" i="0" u="none" strike="noStrike" kern="1200" cap="none" spc="0" normalizeH="0" baseline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零矩阵记为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Ｏ</a:t>
            </a:r>
            <a:r>
              <a:rPr kumimoji="1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 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 </a:t>
            </a:r>
            <a:r>
              <a:rPr kumimoji="1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zh-CN" altLang="en-US" sz="2800" b="1" i="0" u="none" strike="noStrike" kern="1200" cap="none" spc="0" normalizeH="0" baseline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在不会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5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" grpId="0" build="p"/>
      <p:bldP spid="105479" grpId="0" advAuto="1000" build="p"/>
      <p:bldP spid="105480" grpId="0" advAuto="100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难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点问题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：几种特殊矩阵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 descr="7b0a20202020227461726765744964223a202270726f636573734f6e6c696e6542756c6c6574220a7d0a"/>
          <p:cNvSpPr>
            <a:spLocks noChangeArrowheads="1"/>
          </p:cNvSpPr>
          <p:nvPr/>
        </p:nvSpPr>
        <p:spPr bwMode="auto">
          <a:xfrm>
            <a:off x="640080" y="949325"/>
            <a:ext cx="283654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定义</a:t>
            </a: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（行矩阵）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9237" name="Text Box 2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3260" y="1828800"/>
            <a:ext cx="8001000" cy="1168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</a:t>
            </a:r>
            <a:r>
              <a:rPr kumimoji="1" lang="zh-CN" altLang="en-US" sz="2800" b="1" kern="1200" cap="none" spc="0" normalizeH="0" baseline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只有一行的矩阵称为</a:t>
            </a:r>
            <a:r>
              <a:rPr kumimoji="1" lang="zh-CN" altLang="en-US" sz="2800" b="1" kern="1200" cap="none" spc="0" normalizeH="0" baseline="0" noProof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行矩阵</a:t>
            </a:r>
            <a:r>
              <a:rPr kumimoji="1" lang="zh-CN" altLang="en-US" sz="2800" b="1" kern="1200" cap="none" spc="0" normalizeH="0" baseline="0" noProof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kern="1200" cap="none" spc="0" normalizeH="0" baseline="0" noProof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2800" b="1" kern="1200" cap="none" spc="0" normalizeH="0" baseline="0" dirty="0"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也称为</a:t>
            </a:r>
            <a:r>
              <a:rPr kumimoji="1" lang="zh-CN" altLang="en-US" sz="2800" b="1" kern="1200" cap="none" spc="0" normalizeH="0" baseline="0" noProof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行向量</a:t>
            </a:r>
            <a:r>
              <a:rPr kumimoji="1" lang="en-US" altLang="zh-CN" sz="2800" b="1" kern="1200" cap="none" spc="0" normalizeH="0" baseline="0" noProof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).</a:t>
            </a:r>
            <a:endParaRPr kumimoji="1" lang="en-US" altLang="zh-CN" sz="2800" b="1" kern="1200" cap="none" spc="0" normalizeH="0" baseline="0" noProof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如</a:t>
            </a:r>
            <a:r>
              <a:rPr kumimoji="1" lang="zh-CN" altLang="en-US" sz="2800" b="1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      </a:t>
            </a:r>
            <a:r>
              <a:rPr kumimoji="1" lang="en-US" altLang="zh-CN" sz="2800" b="1" i="1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800" b="1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= ( </a:t>
            </a:r>
            <a:r>
              <a:rPr kumimoji="1" lang="en-US" altLang="zh-CN" sz="2800" b="1" i="1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800" b="1" kern="1200" cap="none" spc="0" normalizeH="0" baseline="-25000" noProof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11  </a:t>
            </a:r>
            <a:r>
              <a:rPr kumimoji="1" lang="en-US" altLang="zh-CN" sz="2800" b="1" i="1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800" b="1" kern="1200" cap="none" spc="0" normalizeH="0" baseline="-25000" noProof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12</a:t>
            </a:r>
            <a:r>
              <a:rPr kumimoji="1" lang="en-US" altLang="zh-CN" sz="2800" b="1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…  </a:t>
            </a:r>
            <a:r>
              <a:rPr kumimoji="1" lang="en-US" altLang="zh-CN" sz="2800" b="1" i="1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800" b="1" kern="1200" cap="none" spc="0" normalizeH="0" baseline="-25000" noProof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2800" b="1" i="1" kern="1200" cap="none" spc="0" normalizeH="0" baseline="-25000" noProof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1" lang="en-US" altLang="zh-CN" sz="2800" b="1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).</a:t>
            </a:r>
            <a:endParaRPr kumimoji="1" lang="en-US" altLang="zh-CN" sz="2800" b="1" kern="1200" cap="none" spc="0" normalizeH="0" baseline="0" noProof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矩形 2" descr="7b0a20202020227461726765744964223a202270726f636573734f6e6c696e6542756c6c6574220a7d0a"/>
          <p:cNvSpPr>
            <a:spLocks noChangeArrowheads="1"/>
          </p:cNvSpPr>
          <p:nvPr/>
        </p:nvSpPr>
        <p:spPr bwMode="auto">
          <a:xfrm>
            <a:off x="568325" y="3068955"/>
            <a:ext cx="283654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定义</a:t>
            </a: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（列矩阵）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9238" name="Object 2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260725" y="4235450"/>
          <a:ext cx="1973263" cy="222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4" name="Equation" r:id="rId5" imgW="17373600" imgH="22555200" progId="Equation.DSMT4">
                  <p:embed/>
                </p:oleObj>
              </mc:Choice>
              <mc:Fallback>
                <p:oleObj name="Equation" r:id="rId5" imgW="17373600" imgH="22555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60725" y="4235450"/>
                        <a:ext cx="1973263" cy="2224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Rectangle 23"/>
          <p:cNvSpPr/>
          <p:nvPr>
            <p:custDataLst>
              <p:tags r:id="rId7"/>
            </p:custDataLst>
          </p:nvPr>
        </p:nvSpPr>
        <p:spPr>
          <a:xfrm>
            <a:off x="618808" y="4295140"/>
            <a:ext cx="53911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240" name="Rectangle 2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15695" y="3717290"/>
            <a:ext cx="729932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只有一列的矩阵称为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列矩阵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dirty="0"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也称为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列向量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.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7" grpId="0" uiExpand="1" build="p"/>
      <p:bldP spid="9239" grpId="0" build="p"/>
      <p:bldP spid="9240" grpId="0" uiExpand="1" build="p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UNIT_PLACING_PICTURE_USER_VIEWPORT" val="{&quot;height&quot;:1439,&quot;width&quot;:7428.450393700788}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PP_MARK_KEY" val="f47fcc34-08aa-4d11-ab19-1f61cfe44d19"/>
  <p:tag name="COMMONDATA" val="eyJoZGlkIjoiZmRhY2I1Yzc3MDRmODQ3NWQxMWUzOTBiYTliNDAwZTcifQ==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FFFFF"/>
      </a:accent3>
      <a:accent4>
        <a:srgbClr val="000000"/>
      </a:accent4>
      <a:accent5>
        <a:srgbClr val="C0E5AF"/>
      </a:accent5>
      <a:accent6>
        <a:srgbClr val="D4126E"/>
      </a:accent6>
      <a:hlink>
        <a:srgbClr val="EB8803"/>
      </a:hlink>
      <a:folHlink>
        <a:srgbClr val="5F7791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FFFFF"/>
      </a:accent3>
      <a:accent4>
        <a:srgbClr val="000000"/>
      </a:accent4>
      <a:accent5>
        <a:srgbClr val="C0E5AF"/>
      </a:accent5>
      <a:accent6>
        <a:srgbClr val="D4126E"/>
      </a:accent6>
      <a:hlink>
        <a:srgbClr val="EB8803"/>
      </a:hlink>
      <a:folHlink>
        <a:srgbClr val="5F7791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习题课模板">
  <a:themeElements>
    <a:clrScheme name="2_习题课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习题课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习题课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习题课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0</TotalTime>
  <Words>2752</Words>
  <Application>WPS 演示</Application>
  <PresentationFormat>全屏显示(4:3)</PresentationFormat>
  <Paragraphs>437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24</vt:i4>
      </vt:variant>
    </vt:vector>
  </HeadingPairs>
  <TitlesOfParts>
    <vt:vector size="59" baseType="lpstr">
      <vt:lpstr>Arial</vt:lpstr>
      <vt:lpstr>宋体</vt:lpstr>
      <vt:lpstr>Wingdings</vt:lpstr>
      <vt:lpstr>Times New Roman</vt:lpstr>
      <vt:lpstr>黑体</vt:lpstr>
      <vt:lpstr>楷体_GB2312</vt:lpstr>
      <vt:lpstr>新宋体</vt:lpstr>
      <vt:lpstr>Arial Black</vt:lpstr>
      <vt:lpstr>华文中宋</vt:lpstr>
      <vt:lpstr>Gulim</vt:lpstr>
      <vt:lpstr>Symbol</vt:lpstr>
      <vt:lpstr>微软雅黑</vt:lpstr>
      <vt:lpstr>Arial Unicode MS</vt:lpstr>
      <vt:lpstr>Calibri</vt:lpstr>
      <vt:lpstr>华文细黑</vt:lpstr>
      <vt:lpstr>Malgun Gothic</vt:lpstr>
      <vt:lpstr>1_默认设计模板</vt:lpstr>
      <vt:lpstr>2_默认设计模板</vt:lpstr>
      <vt:lpstr>2_习题课模板</vt:lpstr>
      <vt:lpstr>2_Pixel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 lilian</dc:creator>
  <cp:lastModifiedBy>梁燕</cp:lastModifiedBy>
  <cp:revision>1068</cp:revision>
  <dcterms:created xsi:type="dcterms:W3CDTF">2012-06-17T01:12:00Z</dcterms:created>
  <dcterms:modified xsi:type="dcterms:W3CDTF">2024-03-03T02:39:19Z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FD406AF14D894C65BD7188147F789952_12</vt:lpwstr>
  </property>
  <property fmtid="{D5CDD505-2E9C-101B-9397-08002B2CF9AE}" pid="3" name="KSOProductBuildVer">
    <vt:lpwstr>2052-12.1.0.16388</vt:lpwstr>
  </property>
</Properties>
</file>