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 id="2147483673" r:id="rId3"/>
    <p:sldMasterId id="2147483766" r:id="rId4"/>
    <p:sldMasterId id="2147483869" r:id="rId5"/>
  </p:sldMasterIdLst>
  <p:notesMasterIdLst>
    <p:notesMasterId r:id="rId117"/>
  </p:notesMasterIdLst>
  <p:sldIdLst>
    <p:sldId id="478" r:id="rId6"/>
    <p:sldId id="351" r:id="rId7"/>
    <p:sldId id="409" r:id="rId8"/>
    <p:sldId id="266" r:id="rId9"/>
    <p:sldId id="850" r:id="rId10"/>
    <p:sldId id="283" r:id="rId11"/>
    <p:sldId id="867" r:id="rId12"/>
    <p:sldId id="1007" r:id="rId13"/>
    <p:sldId id="1008" r:id="rId14"/>
    <p:sldId id="1009" r:id="rId15"/>
    <p:sldId id="1010" r:id="rId16"/>
    <p:sldId id="1011" r:id="rId17"/>
    <p:sldId id="1012" r:id="rId18"/>
    <p:sldId id="1013" r:id="rId19"/>
    <p:sldId id="1014" r:id="rId20"/>
    <p:sldId id="1016" r:id="rId21"/>
    <p:sldId id="1017" r:id="rId22"/>
    <p:sldId id="1018" r:id="rId23"/>
    <p:sldId id="1019" r:id="rId24"/>
    <p:sldId id="1020" r:id="rId25"/>
    <p:sldId id="1021" r:id="rId26"/>
    <p:sldId id="1022" r:id="rId27"/>
    <p:sldId id="1026" r:id="rId28"/>
    <p:sldId id="1024" r:id="rId29"/>
    <p:sldId id="1027" r:id="rId30"/>
    <p:sldId id="1028" r:id="rId31"/>
    <p:sldId id="1030" r:id="rId32"/>
    <p:sldId id="1031" r:id="rId33"/>
    <p:sldId id="1033" r:id="rId34"/>
    <p:sldId id="1034" r:id="rId35"/>
    <p:sldId id="1035" r:id="rId36"/>
    <p:sldId id="1036" r:id="rId37"/>
    <p:sldId id="1037" r:id="rId38"/>
    <p:sldId id="1038" r:id="rId39"/>
    <p:sldId id="1039" r:id="rId40"/>
    <p:sldId id="1041" r:id="rId41"/>
    <p:sldId id="1042" r:id="rId42"/>
    <p:sldId id="1043" r:id="rId43"/>
    <p:sldId id="1044" r:id="rId44"/>
    <p:sldId id="1047" r:id="rId45"/>
    <p:sldId id="1046" r:id="rId46"/>
    <p:sldId id="1048" r:id="rId47"/>
    <p:sldId id="1049" r:id="rId48"/>
    <p:sldId id="1050" r:id="rId49"/>
    <p:sldId id="1052" r:id="rId50"/>
    <p:sldId id="1055" r:id="rId51"/>
    <p:sldId id="1051" r:id="rId52"/>
    <p:sldId id="1058" r:id="rId53"/>
    <p:sldId id="1057" r:id="rId54"/>
    <p:sldId id="1059" r:id="rId55"/>
    <p:sldId id="1060" r:id="rId56"/>
    <p:sldId id="1062" r:id="rId57"/>
    <p:sldId id="1063" r:id="rId58"/>
    <p:sldId id="1064" r:id="rId59"/>
    <p:sldId id="1065" r:id="rId60"/>
    <p:sldId id="1066" r:id="rId61"/>
    <p:sldId id="1067" r:id="rId62"/>
    <p:sldId id="1070" r:id="rId63"/>
    <p:sldId id="1069" r:id="rId64"/>
    <p:sldId id="1071" r:id="rId65"/>
    <p:sldId id="1073" r:id="rId66"/>
    <p:sldId id="1075" r:id="rId67"/>
    <p:sldId id="1074" r:id="rId68"/>
    <p:sldId id="1076" r:id="rId69"/>
    <p:sldId id="1077" r:id="rId70"/>
    <p:sldId id="1080" r:id="rId71"/>
    <p:sldId id="1082" r:id="rId72"/>
    <p:sldId id="1081" r:id="rId73"/>
    <p:sldId id="1083" r:id="rId74"/>
    <p:sldId id="1084" r:id="rId75"/>
    <p:sldId id="1085" r:id="rId76"/>
    <p:sldId id="1087" r:id="rId77"/>
    <p:sldId id="1086" r:id="rId78"/>
    <p:sldId id="1089" r:id="rId79"/>
    <p:sldId id="1088" r:id="rId80"/>
    <p:sldId id="1090" r:id="rId81"/>
    <p:sldId id="1092" r:id="rId82"/>
    <p:sldId id="1091" r:id="rId83"/>
    <p:sldId id="1093" r:id="rId84"/>
    <p:sldId id="1094" r:id="rId85"/>
    <p:sldId id="1095" r:id="rId86"/>
    <p:sldId id="1096" r:id="rId87"/>
    <p:sldId id="1098" r:id="rId88"/>
    <p:sldId id="1099" r:id="rId89"/>
    <p:sldId id="1100" r:id="rId90"/>
    <p:sldId id="1101" r:id="rId91"/>
    <p:sldId id="1102" r:id="rId92"/>
    <p:sldId id="1104" r:id="rId93"/>
    <p:sldId id="1103" r:id="rId94"/>
    <p:sldId id="1105" r:id="rId95"/>
    <p:sldId id="1106" r:id="rId96"/>
    <p:sldId id="1107" r:id="rId97"/>
    <p:sldId id="1108" r:id="rId98"/>
    <p:sldId id="1109" r:id="rId99"/>
    <p:sldId id="1110" r:id="rId100"/>
    <p:sldId id="1111" r:id="rId101"/>
    <p:sldId id="1112" r:id="rId102"/>
    <p:sldId id="1113" r:id="rId103"/>
    <p:sldId id="1114" r:id="rId104"/>
    <p:sldId id="1115" r:id="rId105"/>
    <p:sldId id="1116" r:id="rId106"/>
    <p:sldId id="1117" r:id="rId107"/>
    <p:sldId id="1118" r:id="rId108"/>
    <p:sldId id="1119" r:id="rId109"/>
    <p:sldId id="1120" r:id="rId110"/>
    <p:sldId id="1121" r:id="rId111"/>
    <p:sldId id="1122" r:id="rId112"/>
    <p:sldId id="1123" r:id="rId113"/>
    <p:sldId id="1125" r:id="rId114"/>
    <p:sldId id="1124" r:id="rId115"/>
    <p:sldId id="350" r:id="rId11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99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24" autoAdjust="0"/>
    <p:restoredTop sz="94663" autoAdjust="0"/>
  </p:normalViewPr>
  <p:slideViewPr>
    <p:cSldViewPr snapToObjects="1">
      <p:cViewPr varScale="1">
        <p:scale>
          <a:sx n="42" d="100"/>
          <a:sy n="42" d="100"/>
        </p:scale>
        <p:origin x="176" y="1984"/>
      </p:cViewPr>
      <p:guideLst>
        <p:guide orient="horz" pos="199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notesMaster" Target="notesMasters/notesMaster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presProps" Target="pres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viewProps" Target="viewProps.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79496DC-C052-034C-B0D8-4022A5121D12}"/>
              </a:ext>
            </a:extLst>
          </p:cNvPr>
          <p:cNvSpPr>
            <a:spLocks noGrp="1" noRot="1" noChangeAspect="1" noChangeArrowheads="1"/>
          </p:cNvSpPr>
          <p:nvPr>
            <p:ph type="sldImg" idx="4294967295"/>
          </p:nvPr>
        </p:nvSpPr>
        <p:spPr bwMode="auto">
          <a:xfrm>
            <a:off x="1050925" y="754063"/>
            <a:ext cx="4572000"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71" name="Rectangle 3">
            <a:extLst>
              <a:ext uri="{FF2B5EF4-FFF2-40B4-BE49-F238E27FC236}">
                <a16:creationId xmlns:a16="http://schemas.microsoft.com/office/drawing/2014/main" id="{A92393D6-221F-8E4D-A7C5-293F07A66277}"/>
              </a:ext>
            </a:extLst>
          </p:cNvPr>
          <p:cNvSpPr>
            <a:spLocks noGrp="1" noChangeArrowheads="1"/>
          </p:cNvSpPr>
          <p:nvPr>
            <p:ph type="body" sz="quarter" idx="4294967295"/>
          </p:nvPr>
        </p:nvSpPr>
        <p:spPr bwMode="auto">
          <a:xfrm>
            <a:off x="538163" y="4387850"/>
            <a:ext cx="578008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 name="Rectangle 4">
            <a:extLst>
              <a:ext uri="{FF2B5EF4-FFF2-40B4-BE49-F238E27FC236}">
                <a16:creationId xmlns:a16="http://schemas.microsoft.com/office/drawing/2014/main" id="{F42EC2EE-2307-5941-AD55-06E2A8F8BC80}"/>
              </a:ext>
            </a:extLst>
          </p:cNvPr>
          <p:cNvSpPr>
            <a:spLocks noGrp="1"/>
          </p:cNvSpPr>
          <p:nvPr>
            <p:ph type="hdr" sz="quarter"/>
          </p:nvPr>
        </p:nvSpPr>
        <p:spPr>
          <a:xfrm>
            <a:off x="0" y="0"/>
            <a:ext cx="2973388" cy="457200"/>
          </a:xfrm>
          <a:prstGeom prst="rect">
            <a:avLst/>
          </a:prstGeom>
          <a:noFill/>
          <a:ln w="9525">
            <a:noFill/>
            <a:miter/>
          </a:ln>
        </p:spPr>
        <p:txBody>
          <a:bodyPr anchor="t"/>
          <a:lstStyle>
            <a:lvl1pPr eaLnBrk="1" hangingPunct="1">
              <a:buFont typeface="Arial" panose="020B0604020202020204" pitchFamily="34" charset="0"/>
              <a:buNone/>
              <a:defRPr sz="1200" noProof="1"/>
            </a:lvl1pPr>
          </a:lstStyle>
          <a:p>
            <a:pPr>
              <a:defRPr/>
            </a:pPr>
            <a:endParaRPr lang="zh-CN" altLang="en-US"/>
          </a:p>
        </p:txBody>
      </p:sp>
      <p:sp>
        <p:nvSpPr>
          <p:cNvPr id="5" name="Rectangle 5">
            <a:extLst>
              <a:ext uri="{FF2B5EF4-FFF2-40B4-BE49-F238E27FC236}">
                <a16:creationId xmlns:a16="http://schemas.microsoft.com/office/drawing/2014/main" id="{98D2405A-FF9B-BD42-BA5D-37C1688659A2}"/>
              </a:ext>
            </a:extLst>
          </p:cNvPr>
          <p:cNvSpPr>
            <a:spLocks noGrp="1"/>
          </p:cNvSpPr>
          <p:nvPr>
            <p:ph type="dt"/>
          </p:nvPr>
        </p:nvSpPr>
        <p:spPr>
          <a:xfrm>
            <a:off x="3883025" y="0"/>
            <a:ext cx="2974975" cy="457200"/>
          </a:xfrm>
          <a:prstGeom prst="rect">
            <a:avLst/>
          </a:prstGeom>
          <a:noFill/>
          <a:ln w="9525">
            <a:noFill/>
            <a:miter/>
          </a:ln>
        </p:spPr>
        <p:txBody>
          <a:bodyPr anchor="t"/>
          <a:lstStyle>
            <a:lvl1pPr algn="r" eaLnBrk="1" hangingPunct="1">
              <a:buFont typeface="Arial" panose="020B0604020202020204" pitchFamily="34" charset="0"/>
              <a:buNone/>
              <a:defRPr sz="1200" noProof="1"/>
            </a:lvl1pPr>
          </a:lstStyle>
          <a:p>
            <a:pPr>
              <a:defRPr/>
            </a:pPr>
            <a:endParaRPr lang="en-US" altLang="x-none"/>
          </a:p>
        </p:txBody>
      </p:sp>
      <p:sp>
        <p:nvSpPr>
          <p:cNvPr id="6" name="Rectangle 6">
            <a:extLst>
              <a:ext uri="{FF2B5EF4-FFF2-40B4-BE49-F238E27FC236}">
                <a16:creationId xmlns:a16="http://schemas.microsoft.com/office/drawing/2014/main" id="{27FA27BA-AEF0-B448-A7B3-FDD0A553D588}"/>
              </a:ext>
            </a:extLst>
          </p:cNvPr>
          <p:cNvSpPr>
            <a:spLocks noGrp="1"/>
          </p:cNvSpPr>
          <p:nvPr>
            <p:ph type="ftr" sz="quarter"/>
          </p:nvPr>
        </p:nvSpPr>
        <p:spPr>
          <a:xfrm>
            <a:off x="0" y="8686800"/>
            <a:ext cx="2973388" cy="457200"/>
          </a:xfrm>
          <a:prstGeom prst="rect">
            <a:avLst/>
          </a:prstGeom>
          <a:noFill/>
          <a:ln w="9525">
            <a:noFill/>
            <a:miter/>
          </a:ln>
        </p:spPr>
        <p:txBody>
          <a:bodyPr anchor="t"/>
          <a:lstStyle>
            <a:lvl1pPr eaLnBrk="1" hangingPunct="1">
              <a:buFont typeface="Arial" panose="020B0604020202020204" pitchFamily="34" charset="0"/>
              <a:buNone/>
              <a:defRPr sz="1200" noProof="1"/>
            </a:lvl1pPr>
          </a:lstStyle>
          <a:p>
            <a:pPr>
              <a:defRPr/>
            </a:pPr>
            <a:endParaRPr lang="en-US" altLang="x-none"/>
          </a:p>
        </p:txBody>
      </p:sp>
      <p:sp>
        <p:nvSpPr>
          <p:cNvPr id="7" name="Rectangle 7">
            <a:extLst>
              <a:ext uri="{FF2B5EF4-FFF2-40B4-BE49-F238E27FC236}">
                <a16:creationId xmlns:a16="http://schemas.microsoft.com/office/drawing/2014/main" id="{52290012-5527-7442-A327-A0D29EB47BC9}"/>
              </a:ext>
            </a:extLst>
          </p:cNvPr>
          <p:cNvSpPr>
            <a:spLocks noGrp="1"/>
          </p:cNvSpPr>
          <p:nvPr>
            <p:ph type="sldNum" sz="quarter"/>
          </p:nvPr>
        </p:nvSpPr>
        <p:spPr>
          <a:xfrm>
            <a:off x="3883025" y="8686800"/>
            <a:ext cx="2974975" cy="457200"/>
          </a:xfrm>
          <a:prstGeom prst="rect">
            <a:avLst/>
          </a:prstGeom>
          <a:noFill/>
          <a:ln w="9525">
            <a:noFill/>
            <a:miter/>
          </a:ln>
        </p:spPr>
        <p:txBody>
          <a:bodyPr anchor="t"/>
          <a:lstStyle>
            <a:lvl1pPr algn="r" eaLnBrk="1" hangingPunct="1">
              <a:buFont typeface="Arial" panose="020B0604020202020204" pitchFamily="34" charset="0"/>
              <a:buNone/>
              <a:defRPr sz="1200" noProof="1" dirty="0">
                <a:latin typeface="Arial" charset="0"/>
                <a:ea typeface="宋体" charset="-122"/>
                <a:cs typeface="+mn-ea"/>
              </a:defRPr>
            </a:lvl1pPr>
          </a:lstStyle>
          <a:p>
            <a:pPr>
              <a:defRPr/>
            </a:pPr>
            <a:fld id="{31DE3822-9616-7F4C-BB48-B3A4A396A6C7}" type="slidenum">
              <a:rPr lang="zh-CN" altLang="en-US"/>
              <a:pPr>
                <a:defRPr/>
              </a:pPr>
              <a:t>‹#›</a:t>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1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08F13F05-317E-9244-B0A2-3FB650CAD79A}"/>
              </a:ext>
            </a:extLst>
          </p:cNvPr>
          <p:cNvSpPr>
            <a:spLocks noGrp="1" noRot="1" noChangeAspect="1" noChangeArrowheads="1" noTextEdit="1"/>
          </p:cNvSpPr>
          <p:nvPr>
            <p:ph type="sldImg" idx="4294967295"/>
          </p:nvPr>
        </p:nvSpPr>
        <p:spPr>
          <a:xfrm>
            <a:off x="1370013" y="1141413"/>
            <a:ext cx="4114800" cy="3086100"/>
          </a:xfrm>
          <a:ln>
            <a:solidFill>
              <a:srgbClr val="000000"/>
            </a:solidFill>
            <a:miter lim="800000"/>
            <a:headEnd/>
            <a:tailEnd/>
          </a:ln>
        </p:spPr>
      </p:sp>
      <p:sp>
        <p:nvSpPr>
          <p:cNvPr id="55299" name="备注占位符 2">
            <a:extLst>
              <a:ext uri="{FF2B5EF4-FFF2-40B4-BE49-F238E27FC236}">
                <a16:creationId xmlns:a16="http://schemas.microsoft.com/office/drawing/2014/main" id="{9EC47C62-DBA5-2548-A53D-0BD7256CEBD4}"/>
              </a:ext>
            </a:extLst>
          </p:cNvPr>
          <p:cNvSpPr>
            <a:spLocks noGrp="1" noChangeArrowheads="1"/>
          </p:cNvSpPr>
          <p:nvPr>
            <p:ph type="body" idx="4294967295"/>
          </p:nvPr>
        </p:nvSpPr>
        <p:spPr>
          <a:xfrm>
            <a:off x="684213" y="4398963"/>
            <a:ext cx="5486400" cy="3600450"/>
          </a:xfrm>
        </p:spPr>
        <p:txBody>
          <a:bodyPr/>
          <a:lstStyle/>
          <a:p>
            <a:pPr eaLnBrk="1" hangingPunct="1">
              <a:spcBef>
                <a:spcPct val="0"/>
              </a:spcBef>
            </a:pPr>
            <a:r>
              <a:rPr lang="zh-CN" altLang="en-US"/>
              <a:t>模板来自于 </a:t>
            </a:r>
            <a:r>
              <a:rPr lang="en-US" altLang="en-US">
                <a:ea typeface="宋体" panose="02010600030101010101" pitchFamily="2" charset="-122"/>
              </a:rPr>
              <a:t>http://meihua.docer.com/</a:t>
            </a:r>
            <a:endParaRPr lang="zh-CN" altLang="en-US"/>
          </a:p>
        </p:txBody>
      </p:sp>
      <p:sp>
        <p:nvSpPr>
          <p:cNvPr id="55300" name="灯片编号占位符 3">
            <a:extLst>
              <a:ext uri="{FF2B5EF4-FFF2-40B4-BE49-F238E27FC236}">
                <a16:creationId xmlns:a16="http://schemas.microsoft.com/office/drawing/2014/main" id="{54EEC747-3FA6-AF4C-A4D4-835D6AE6CB24}"/>
              </a:ext>
            </a:extLst>
          </p:cNvPr>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D9B29CBF-7280-7048-A006-A7AF7FA332BF}" type="slidenum">
              <a:rPr lang="zh-CN" altLang="en-US" sz="1200"/>
              <a:pPr algn="r" eaLnBrk="1" hangingPunct="1"/>
              <a:t>2</a:t>
            </a:fld>
            <a:endParaRPr lang="zh-CN" altLang="en-US" sz="120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a:extLst>
              <a:ext uri="{FF2B5EF4-FFF2-40B4-BE49-F238E27FC236}">
                <a16:creationId xmlns:a16="http://schemas.microsoft.com/office/drawing/2014/main" id="{A4797A0F-4561-5848-B7CD-02A1FA5D5FDB}"/>
              </a:ext>
            </a:extLst>
          </p:cNvPr>
          <p:cNvSpPr>
            <a:spLocks noGrp="1" noRot="1" noChangeAspect="1" noChangeArrowheads="1" noTextEdit="1"/>
          </p:cNvSpPr>
          <p:nvPr>
            <p:ph type="sldImg" idx="4294967295"/>
          </p:nvPr>
        </p:nvSpPr>
        <p:spPr>
          <a:xfrm>
            <a:off x="1141413" y="754063"/>
            <a:ext cx="4391025" cy="3294062"/>
          </a:xfrm>
        </p:spPr>
      </p:sp>
      <p:sp>
        <p:nvSpPr>
          <p:cNvPr id="131074" name="文本占位符 2">
            <a:extLst>
              <a:ext uri="{FF2B5EF4-FFF2-40B4-BE49-F238E27FC236}">
                <a16:creationId xmlns:a16="http://schemas.microsoft.com/office/drawing/2014/main" id="{D0428D70-5D5B-6949-BCFE-330E144370D5}"/>
              </a:ext>
            </a:extLst>
          </p:cNvPr>
          <p:cNvSpPr>
            <a:spLocks noGrp="1" noChangeArrowheads="1"/>
          </p:cNvSpPr>
          <p:nvPr>
            <p:ph type="body" idx="4294967295"/>
          </p:nvPr>
        </p:nvSpPr>
        <p:spPr/>
        <p:txBody>
          <a:bodyPr/>
          <a:lstStyle/>
          <a:p>
            <a:endParaRPr lang="zh-CN" altLang="en-US"/>
          </a:p>
        </p:txBody>
      </p:sp>
      <p:sp>
        <p:nvSpPr>
          <p:cNvPr id="91139" name="灯片编号占位符 3">
            <a:extLst>
              <a:ext uri="{FF2B5EF4-FFF2-40B4-BE49-F238E27FC236}">
                <a16:creationId xmlns:a16="http://schemas.microsoft.com/office/drawing/2014/main" id="{342FC1C8-1879-9F4A-8D7F-81B9C686BC26}"/>
              </a:ext>
            </a:extLst>
          </p:cNvPr>
          <p:cNvSpPr>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defRPr/>
            </a:pPr>
            <a:fld id="{86B3A5B1-E078-1E4A-B2F9-0FE1768C1CB0}" type="slidenum">
              <a:rPr lang="zh-CN" altLang="en-US" smtClean="0">
                <a:latin typeface="Arial" panose="020B0604020202020204" pitchFamily="34" charset="0"/>
                <a:ea typeface="宋体" panose="02010600030101010101" pitchFamily="2" charset="-122"/>
              </a:rPr>
              <a:pPr>
                <a:defRPr/>
              </a:pPr>
              <a:t>78</a:t>
            </a:fld>
            <a:endParaRPr lang="en-US" altLang="en-US">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65890" name="幻灯片图像占位符 1">
            <a:extLst>
              <a:ext uri="{FF2B5EF4-FFF2-40B4-BE49-F238E27FC236}">
                <a16:creationId xmlns:a16="http://schemas.microsoft.com/office/drawing/2014/main" id="{C9B9811F-2FFF-7C44-B74C-D61CC58CC088}"/>
              </a:ext>
            </a:extLst>
          </p:cNvPr>
          <p:cNvSpPr>
            <a:spLocks noGrp="1" noRot="1" noChangeAspect="1" noChangeArrowheads="1" noTextEdit="1"/>
          </p:cNvSpPr>
          <p:nvPr>
            <p:ph type="sldImg" idx="4294967295"/>
          </p:nvPr>
        </p:nvSpPr>
        <p:spPr>
          <a:xfrm>
            <a:off x="1370013" y="1141413"/>
            <a:ext cx="4114800" cy="3086100"/>
          </a:xfrm>
          <a:ln>
            <a:solidFill>
              <a:srgbClr val="000000"/>
            </a:solidFill>
            <a:miter lim="800000"/>
            <a:headEnd/>
            <a:tailEnd/>
          </a:ln>
        </p:spPr>
      </p:sp>
      <p:sp>
        <p:nvSpPr>
          <p:cNvPr id="165891" name="备注占位符 2">
            <a:extLst>
              <a:ext uri="{FF2B5EF4-FFF2-40B4-BE49-F238E27FC236}">
                <a16:creationId xmlns:a16="http://schemas.microsoft.com/office/drawing/2014/main" id="{32178C96-B673-9A4D-9C33-1703F48E0BEF}"/>
              </a:ext>
            </a:extLst>
          </p:cNvPr>
          <p:cNvSpPr>
            <a:spLocks noGrp="1" noChangeArrowheads="1"/>
          </p:cNvSpPr>
          <p:nvPr>
            <p:ph type="body" idx="4294967295"/>
          </p:nvPr>
        </p:nvSpPr>
        <p:spPr>
          <a:xfrm>
            <a:off x="684213" y="4398963"/>
            <a:ext cx="5486400" cy="3600450"/>
          </a:xfrm>
        </p:spPr>
        <p:txBody>
          <a:bodyPr/>
          <a:lstStyle/>
          <a:p>
            <a:pPr eaLnBrk="1" hangingPunct="1">
              <a:spcBef>
                <a:spcPct val="0"/>
              </a:spcBef>
            </a:pPr>
            <a:r>
              <a:rPr lang="zh-CN" altLang="en-US"/>
              <a:t>模板来自于 </a:t>
            </a:r>
            <a:r>
              <a:rPr lang="en-US" altLang="en-US">
                <a:ea typeface="宋体" panose="02010600030101010101" pitchFamily="2" charset="-122"/>
              </a:rPr>
              <a:t>http://docer.wps.cn</a:t>
            </a:r>
            <a:endParaRPr lang="zh-CN" altLang="en-US"/>
          </a:p>
        </p:txBody>
      </p:sp>
      <p:sp>
        <p:nvSpPr>
          <p:cNvPr id="165892" name="灯片编号占位符 3">
            <a:extLst>
              <a:ext uri="{FF2B5EF4-FFF2-40B4-BE49-F238E27FC236}">
                <a16:creationId xmlns:a16="http://schemas.microsoft.com/office/drawing/2014/main" id="{C7241E02-576C-B64C-A73B-93BE71D12026}"/>
              </a:ext>
            </a:extLst>
          </p:cNvPr>
          <p:cNvSpPr txBox="1">
            <a:spLocks noGrp="1" noChangeArrowheads="1"/>
          </p:cNvSpPr>
          <p:nvPr/>
        </p:nvSpPr>
        <p:spPr bwMode="auto">
          <a:xfrm>
            <a:off x="3883025" y="8683625"/>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fld id="{E713F9EC-9E4A-774A-9915-F8F506BB0B15}" type="slidenum">
              <a:rPr lang="zh-CN" altLang="en-US" sz="1200">
                <a:latin typeface="Calibri" panose="020F0502020204030204" pitchFamily="34" charset="0"/>
              </a:rPr>
              <a:pPr algn="r" eaLnBrk="1" hangingPunct="1"/>
              <a:t>111</a:t>
            </a:fld>
            <a:endParaRPr lang="zh-CN" altLang="en-US" sz="1200">
              <a:latin typeface="Calibri" panose="020F050202020403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7F2918BC-493B-1641-B480-4787F75D9797}"/>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B7A7AE67-8811-334D-B58A-8911A999B75C}"/>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95A3EDBE-284A-8B42-9F4B-03E883734D27}"/>
              </a:ext>
            </a:extLst>
          </p:cNvPr>
          <p:cNvSpPr>
            <a:spLocks noGrp="1"/>
          </p:cNvSpPr>
          <p:nvPr>
            <p:ph type="sldNum" sz="quarter" idx="12"/>
          </p:nvPr>
        </p:nvSpPr>
        <p:spPr/>
        <p:txBody>
          <a:bodyPr/>
          <a:lstStyle>
            <a:lvl1pPr>
              <a:defRPr dirty="0"/>
            </a:lvl1pPr>
          </a:lstStyle>
          <a:p>
            <a:pPr>
              <a:defRPr/>
            </a:pPr>
            <a:fld id="{DD0F07B8-24B0-0540-ADE9-DE62419B7D39}" type="slidenum">
              <a:rPr lang="zh-CN" altLang="en-US"/>
              <a:pPr>
                <a:defRPr/>
              </a:pPr>
              <a:t>‹#›</a:t>
            </a:fld>
            <a:endParaRPr lang="zh-CN" altLang="en-US"/>
          </a:p>
        </p:txBody>
      </p:sp>
    </p:spTree>
    <p:extLst>
      <p:ext uri="{BB962C8B-B14F-4D97-AF65-F5344CB8AC3E}">
        <p14:creationId xmlns:p14="http://schemas.microsoft.com/office/powerpoint/2010/main" val="156569959"/>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901DAA82-873C-E741-BA32-F92C982CD888}"/>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AB6CD78-4DC6-5F47-8511-8D9271E04290}"/>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7C4686B8-F433-354A-A763-9946DFC7189F}"/>
              </a:ext>
            </a:extLst>
          </p:cNvPr>
          <p:cNvSpPr>
            <a:spLocks noGrp="1"/>
          </p:cNvSpPr>
          <p:nvPr>
            <p:ph type="sldNum" sz="quarter" idx="12"/>
          </p:nvPr>
        </p:nvSpPr>
        <p:spPr/>
        <p:txBody>
          <a:bodyPr/>
          <a:lstStyle>
            <a:lvl1pPr>
              <a:defRPr dirty="0"/>
            </a:lvl1pPr>
          </a:lstStyle>
          <a:p>
            <a:pPr>
              <a:defRPr/>
            </a:pPr>
            <a:fld id="{0361D819-9F8C-8945-8010-ED6693847A42}" type="slidenum">
              <a:rPr lang="zh-CN" altLang="en-US"/>
              <a:pPr>
                <a:defRPr/>
              </a:pPr>
              <a:t>‹#›</a:t>
            </a:fld>
            <a:endParaRPr lang="zh-CN" altLang="en-US"/>
          </a:p>
        </p:txBody>
      </p:sp>
    </p:spTree>
    <p:extLst>
      <p:ext uri="{BB962C8B-B14F-4D97-AF65-F5344CB8AC3E}">
        <p14:creationId xmlns:p14="http://schemas.microsoft.com/office/powerpoint/2010/main" val="338825410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9310677-41F1-2649-9B09-9D888E85C015}"/>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D95C5652-15C1-D547-BF52-53BF202502BA}"/>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740B08F0-E79D-744A-9CD3-8D40D221BE54}"/>
              </a:ext>
            </a:extLst>
          </p:cNvPr>
          <p:cNvSpPr>
            <a:spLocks noGrp="1"/>
          </p:cNvSpPr>
          <p:nvPr>
            <p:ph type="sldNum" sz="quarter" idx="12"/>
          </p:nvPr>
        </p:nvSpPr>
        <p:spPr/>
        <p:txBody>
          <a:bodyPr/>
          <a:lstStyle>
            <a:lvl1pPr>
              <a:defRPr dirty="0"/>
            </a:lvl1pPr>
          </a:lstStyle>
          <a:p>
            <a:pPr>
              <a:defRPr/>
            </a:pPr>
            <a:fld id="{D1E954E9-81B5-034C-8CDE-107412B34442}" type="slidenum">
              <a:rPr lang="zh-CN" altLang="en-US"/>
              <a:pPr>
                <a:defRPr/>
              </a:pPr>
              <a:t>‹#›</a:t>
            </a:fld>
            <a:endParaRPr lang="zh-CN" altLang="en-US"/>
          </a:p>
        </p:txBody>
      </p:sp>
    </p:spTree>
    <p:extLst>
      <p:ext uri="{BB962C8B-B14F-4D97-AF65-F5344CB8AC3E}">
        <p14:creationId xmlns:p14="http://schemas.microsoft.com/office/powerpoint/2010/main" val="403301543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FFBD04A7-E904-E042-A640-499E5BDB2D2D}"/>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FFFA6193-6F84-BF40-8343-88E39D86373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16356597-BBA1-4245-8F67-98C89BB0B8D7}"/>
              </a:ext>
            </a:extLst>
          </p:cNvPr>
          <p:cNvSpPr>
            <a:spLocks noGrp="1"/>
          </p:cNvSpPr>
          <p:nvPr>
            <p:ph type="sldNum" sz="quarter" idx="12"/>
          </p:nvPr>
        </p:nvSpPr>
        <p:spPr/>
        <p:txBody>
          <a:bodyPr/>
          <a:lstStyle>
            <a:lvl1pPr>
              <a:defRPr dirty="0"/>
            </a:lvl1pPr>
          </a:lstStyle>
          <a:p>
            <a:pPr>
              <a:defRPr/>
            </a:pPr>
            <a:fld id="{2E2431C6-5026-1543-BE6C-9C684DEEB5F7}" type="slidenum">
              <a:rPr lang="zh-CN" altLang="en-US"/>
              <a:pPr>
                <a:defRPr/>
              </a:pPr>
              <a:t>‹#›</a:t>
            </a:fld>
            <a:endParaRPr lang="zh-CN" altLang="en-US"/>
          </a:p>
        </p:txBody>
      </p:sp>
    </p:spTree>
    <p:extLst>
      <p:ext uri="{BB962C8B-B14F-4D97-AF65-F5344CB8AC3E}">
        <p14:creationId xmlns:p14="http://schemas.microsoft.com/office/powerpoint/2010/main" val="2286623596"/>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707A8428-DAB0-A146-95EB-1173EBA28E21}"/>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8F2D5739-0875-334A-909B-263C6BF60909}"/>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8CC74729-505C-C542-B01F-D085515C5A86}"/>
              </a:ext>
            </a:extLst>
          </p:cNvPr>
          <p:cNvSpPr>
            <a:spLocks noGrp="1"/>
          </p:cNvSpPr>
          <p:nvPr>
            <p:ph type="sldNum" sz="quarter" idx="12"/>
          </p:nvPr>
        </p:nvSpPr>
        <p:spPr/>
        <p:txBody>
          <a:bodyPr/>
          <a:lstStyle>
            <a:lvl1pPr>
              <a:defRPr dirty="0"/>
            </a:lvl1pPr>
          </a:lstStyle>
          <a:p>
            <a:pPr>
              <a:defRPr/>
            </a:pPr>
            <a:fld id="{9B2DD257-9B99-3049-8F77-79694B436EB7}" type="slidenum">
              <a:rPr lang="zh-CN" altLang="en-US"/>
              <a:pPr>
                <a:defRPr/>
              </a:pPr>
              <a:t>‹#›</a:t>
            </a:fld>
            <a:endParaRPr lang="zh-CN" altLang="en-US"/>
          </a:p>
        </p:txBody>
      </p:sp>
    </p:spTree>
    <p:extLst>
      <p:ext uri="{BB962C8B-B14F-4D97-AF65-F5344CB8AC3E}">
        <p14:creationId xmlns:p14="http://schemas.microsoft.com/office/powerpoint/2010/main" val="189891708"/>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6D4A187D-E45A-4647-A7DD-DC40AB44B2C4}"/>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E478413-8CC0-8048-B44D-6E8904702EAE}"/>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8B92DA1B-D72F-244E-9032-C3C9397147A7}"/>
              </a:ext>
            </a:extLst>
          </p:cNvPr>
          <p:cNvSpPr>
            <a:spLocks noGrp="1"/>
          </p:cNvSpPr>
          <p:nvPr>
            <p:ph type="sldNum" sz="quarter" idx="12"/>
          </p:nvPr>
        </p:nvSpPr>
        <p:spPr/>
        <p:txBody>
          <a:bodyPr/>
          <a:lstStyle>
            <a:lvl1pPr>
              <a:defRPr dirty="0"/>
            </a:lvl1pPr>
          </a:lstStyle>
          <a:p>
            <a:pPr>
              <a:defRPr/>
            </a:pPr>
            <a:fld id="{A17CBEE7-14B3-8E48-A4E5-7F7882CAC991}" type="slidenum">
              <a:rPr lang="zh-CN" altLang="en-US"/>
              <a:pPr>
                <a:defRPr/>
              </a:pPr>
              <a:t>‹#›</a:t>
            </a:fld>
            <a:endParaRPr lang="zh-CN" altLang="en-US"/>
          </a:p>
        </p:txBody>
      </p:sp>
    </p:spTree>
    <p:extLst>
      <p:ext uri="{BB962C8B-B14F-4D97-AF65-F5344CB8AC3E}">
        <p14:creationId xmlns:p14="http://schemas.microsoft.com/office/powerpoint/2010/main" val="2675524427"/>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6">
            <a:extLst>
              <a:ext uri="{FF2B5EF4-FFF2-40B4-BE49-F238E27FC236}">
                <a16:creationId xmlns:a16="http://schemas.microsoft.com/office/drawing/2014/main" id="{EE120BC5-D059-594B-8352-A9A00D7B14FB}"/>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04351F17-5C98-694D-A52D-96FA7BC6F39A}"/>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2E71F9FF-11CC-C24A-AC51-627AA8A868B0}"/>
              </a:ext>
            </a:extLst>
          </p:cNvPr>
          <p:cNvSpPr>
            <a:spLocks noGrp="1"/>
          </p:cNvSpPr>
          <p:nvPr>
            <p:ph type="sldNum" sz="quarter" idx="12"/>
          </p:nvPr>
        </p:nvSpPr>
        <p:spPr/>
        <p:txBody>
          <a:bodyPr/>
          <a:lstStyle>
            <a:lvl1pPr>
              <a:defRPr dirty="0"/>
            </a:lvl1pPr>
          </a:lstStyle>
          <a:p>
            <a:pPr>
              <a:defRPr/>
            </a:pPr>
            <a:fld id="{056A5A25-D1E8-9844-A489-B2A9C8C4EECF}" type="slidenum">
              <a:rPr lang="zh-CN" altLang="en-US"/>
              <a:pPr>
                <a:defRPr/>
              </a:pPr>
              <a:t>‹#›</a:t>
            </a:fld>
            <a:endParaRPr lang="zh-CN" altLang="en-US"/>
          </a:p>
        </p:txBody>
      </p:sp>
    </p:spTree>
    <p:extLst>
      <p:ext uri="{BB962C8B-B14F-4D97-AF65-F5344CB8AC3E}">
        <p14:creationId xmlns:p14="http://schemas.microsoft.com/office/powerpoint/2010/main" val="2104139284"/>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A757810D-0942-8440-B623-AB27C9D8DB4F}"/>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FC0D5BBC-C53D-D042-9F2C-2B6C56638B0E}"/>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0BDA1AA7-7A80-E047-858E-67A430E3F8C7}"/>
              </a:ext>
            </a:extLst>
          </p:cNvPr>
          <p:cNvSpPr>
            <a:spLocks noGrp="1"/>
          </p:cNvSpPr>
          <p:nvPr>
            <p:ph type="sldNum" sz="quarter" idx="12"/>
          </p:nvPr>
        </p:nvSpPr>
        <p:spPr/>
        <p:txBody>
          <a:bodyPr/>
          <a:lstStyle>
            <a:lvl1pPr>
              <a:defRPr dirty="0"/>
            </a:lvl1pPr>
          </a:lstStyle>
          <a:p>
            <a:pPr>
              <a:defRPr/>
            </a:pPr>
            <a:fld id="{18AECBF1-FC14-F845-AFC6-BA430E383173}" type="slidenum">
              <a:rPr lang="zh-CN" altLang="en-US"/>
              <a:pPr>
                <a:defRPr/>
              </a:pPr>
              <a:t>‹#›</a:t>
            </a:fld>
            <a:endParaRPr lang="zh-CN" altLang="en-US"/>
          </a:p>
        </p:txBody>
      </p:sp>
    </p:spTree>
    <p:extLst>
      <p:ext uri="{BB962C8B-B14F-4D97-AF65-F5344CB8AC3E}">
        <p14:creationId xmlns:p14="http://schemas.microsoft.com/office/powerpoint/2010/main" val="1433811718"/>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A7211481-70A6-CC49-8AB3-54691F0FF0A5}"/>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DDEE26C3-F19B-9B48-9308-9B37B7126B9E}"/>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91553C0A-813D-9140-B8DD-40B5F2AF227B}"/>
              </a:ext>
            </a:extLst>
          </p:cNvPr>
          <p:cNvSpPr>
            <a:spLocks noGrp="1"/>
          </p:cNvSpPr>
          <p:nvPr>
            <p:ph type="sldNum" sz="quarter" idx="12"/>
          </p:nvPr>
        </p:nvSpPr>
        <p:spPr/>
        <p:txBody>
          <a:bodyPr/>
          <a:lstStyle>
            <a:lvl1pPr>
              <a:defRPr dirty="0"/>
            </a:lvl1pPr>
          </a:lstStyle>
          <a:p>
            <a:pPr>
              <a:defRPr/>
            </a:pPr>
            <a:fld id="{A2CCD1A8-D7AB-AA49-8705-D21B30081F45}" type="slidenum">
              <a:rPr lang="zh-CN" altLang="en-US"/>
              <a:pPr>
                <a:defRPr/>
              </a:pPr>
              <a:t>‹#›</a:t>
            </a:fld>
            <a:endParaRPr lang="zh-CN" altLang="en-US"/>
          </a:p>
        </p:txBody>
      </p:sp>
    </p:spTree>
    <p:extLst>
      <p:ext uri="{BB962C8B-B14F-4D97-AF65-F5344CB8AC3E}">
        <p14:creationId xmlns:p14="http://schemas.microsoft.com/office/powerpoint/2010/main" val="2768591064"/>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266996E-19C1-DD47-BA81-0FF0477851F7}"/>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BC8CDF3C-6175-8C47-94F5-CC6181912ED1}"/>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04541807-42F5-6147-A76C-EA75F2442AF8}"/>
              </a:ext>
            </a:extLst>
          </p:cNvPr>
          <p:cNvSpPr>
            <a:spLocks noGrp="1"/>
          </p:cNvSpPr>
          <p:nvPr>
            <p:ph type="sldNum" sz="quarter" idx="12"/>
          </p:nvPr>
        </p:nvSpPr>
        <p:spPr/>
        <p:txBody>
          <a:bodyPr/>
          <a:lstStyle>
            <a:lvl1pPr>
              <a:defRPr dirty="0"/>
            </a:lvl1pPr>
          </a:lstStyle>
          <a:p>
            <a:pPr>
              <a:defRPr/>
            </a:pPr>
            <a:fld id="{DF69B912-E1DF-9C43-AA1E-A7004334BCB3}" type="slidenum">
              <a:rPr lang="zh-CN" altLang="en-US"/>
              <a:pPr>
                <a:defRPr/>
              </a:pPr>
              <a:t>‹#›</a:t>
            </a:fld>
            <a:endParaRPr lang="zh-CN" altLang="en-US"/>
          </a:p>
        </p:txBody>
      </p:sp>
    </p:spTree>
    <p:extLst>
      <p:ext uri="{BB962C8B-B14F-4D97-AF65-F5344CB8AC3E}">
        <p14:creationId xmlns:p14="http://schemas.microsoft.com/office/powerpoint/2010/main" val="3298170099"/>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77147DD8-5660-6F4C-84FB-E1955BBDBB6E}"/>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284E0D37-CF0B-CA4E-8EE4-908D426242FF}"/>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B023D34B-9EA5-A749-BA7A-72F784F5E143}"/>
              </a:ext>
            </a:extLst>
          </p:cNvPr>
          <p:cNvSpPr>
            <a:spLocks noGrp="1"/>
          </p:cNvSpPr>
          <p:nvPr>
            <p:ph type="sldNum" sz="quarter" idx="12"/>
          </p:nvPr>
        </p:nvSpPr>
        <p:spPr/>
        <p:txBody>
          <a:bodyPr/>
          <a:lstStyle>
            <a:lvl1pPr>
              <a:defRPr dirty="0"/>
            </a:lvl1pPr>
          </a:lstStyle>
          <a:p>
            <a:pPr>
              <a:defRPr/>
            </a:pPr>
            <a:fld id="{0584E3F3-37FF-9646-8E12-B6E98799E336}" type="slidenum">
              <a:rPr lang="zh-CN" altLang="en-US"/>
              <a:pPr>
                <a:defRPr/>
              </a:pPr>
              <a:t>‹#›</a:t>
            </a:fld>
            <a:endParaRPr lang="zh-CN" altLang="en-US"/>
          </a:p>
        </p:txBody>
      </p:sp>
    </p:spTree>
    <p:extLst>
      <p:ext uri="{BB962C8B-B14F-4D97-AF65-F5344CB8AC3E}">
        <p14:creationId xmlns:p14="http://schemas.microsoft.com/office/powerpoint/2010/main" val="36616664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38951A1C-7D78-0943-BE12-C59AF0B69D29}"/>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AD36898A-968E-2A41-8633-82DE1D1363B4}"/>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193EE22C-D76B-824C-B7CB-F13851940B02}"/>
              </a:ext>
            </a:extLst>
          </p:cNvPr>
          <p:cNvSpPr>
            <a:spLocks noGrp="1"/>
          </p:cNvSpPr>
          <p:nvPr>
            <p:ph type="sldNum" sz="quarter" idx="12"/>
          </p:nvPr>
        </p:nvSpPr>
        <p:spPr/>
        <p:txBody>
          <a:bodyPr/>
          <a:lstStyle>
            <a:lvl1pPr>
              <a:defRPr dirty="0"/>
            </a:lvl1pPr>
          </a:lstStyle>
          <a:p>
            <a:pPr>
              <a:defRPr/>
            </a:pPr>
            <a:fld id="{42ECBE8B-95F9-484D-B469-565EE7A8F094}" type="slidenum">
              <a:rPr lang="zh-CN" altLang="en-US"/>
              <a:pPr>
                <a:defRPr/>
              </a:pPr>
              <a:t>‹#›</a:t>
            </a:fld>
            <a:endParaRPr lang="zh-CN" altLang="en-US"/>
          </a:p>
        </p:txBody>
      </p:sp>
    </p:spTree>
    <p:extLst>
      <p:ext uri="{BB962C8B-B14F-4D97-AF65-F5344CB8AC3E}">
        <p14:creationId xmlns:p14="http://schemas.microsoft.com/office/powerpoint/2010/main" val="209148699"/>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6B23CBAA-A3D6-444B-964C-4CBCA7CA04FE}"/>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712A49CA-CCE1-E84B-875D-95408C09E7D9}"/>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E235D9E8-0E5E-4E45-8DE3-39832AC17B4E}"/>
              </a:ext>
            </a:extLst>
          </p:cNvPr>
          <p:cNvSpPr>
            <a:spLocks noGrp="1"/>
          </p:cNvSpPr>
          <p:nvPr>
            <p:ph type="sldNum" sz="quarter" idx="12"/>
          </p:nvPr>
        </p:nvSpPr>
        <p:spPr/>
        <p:txBody>
          <a:bodyPr/>
          <a:lstStyle>
            <a:lvl1pPr>
              <a:defRPr dirty="0"/>
            </a:lvl1pPr>
          </a:lstStyle>
          <a:p>
            <a:pPr>
              <a:defRPr/>
            </a:pPr>
            <a:fld id="{B6AC6CD2-8128-D245-9991-E3F9EF5CBCA8}" type="slidenum">
              <a:rPr lang="zh-CN" altLang="en-US"/>
              <a:pPr>
                <a:defRPr/>
              </a:pPr>
              <a:t>‹#›</a:t>
            </a:fld>
            <a:endParaRPr lang="zh-CN" altLang="en-US"/>
          </a:p>
        </p:txBody>
      </p:sp>
    </p:spTree>
    <p:extLst>
      <p:ext uri="{BB962C8B-B14F-4D97-AF65-F5344CB8AC3E}">
        <p14:creationId xmlns:p14="http://schemas.microsoft.com/office/powerpoint/2010/main" val="1468651891"/>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265B5AB3-559C-714C-9894-9A0132077957}"/>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C5720517-4413-DA45-9285-DC7E6AC81F2D}"/>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B9E4ECB6-B1E0-6A4C-AC57-F85FDE1E317E}"/>
              </a:ext>
            </a:extLst>
          </p:cNvPr>
          <p:cNvSpPr>
            <a:spLocks noGrp="1"/>
          </p:cNvSpPr>
          <p:nvPr>
            <p:ph type="sldNum" sz="quarter" idx="12"/>
          </p:nvPr>
        </p:nvSpPr>
        <p:spPr/>
        <p:txBody>
          <a:bodyPr/>
          <a:lstStyle>
            <a:lvl1pPr>
              <a:defRPr dirty="0"/>
            </a:lvl1pPr>
          </a:lstStyle>
          <a:p>
            <a:pPr>
              <a:defRPr/>
            </a:pPr>
            <a:fld id="{6A763897-8983-7145-B1CA-07344525B006}" type="slidenum">
              <a:rPr lang="zh-CN" altLang="en-US"/>
              <a:pPr>
                <a:defRPr/>
              </a:pPr>
              <a:t>‹#›</a:t>
            </a:fld>
            <a:endParaRPr lang="zh-CN" altLang="en-US"/>
          </a:p>
        </p:txBody>
      </p:sp>
    </p:spTree>
    <p:extLst>
      <p:ext uri="{BB962C8B-B14F-4D97-AF65-F5344CB8AC3E}">
        <p14:creationId xmlns:p14="http://schemas.microsoft.com/office/powerpoint/2010/main" val="1725987485"/>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58D1809F-CDE5-DF4F-B17B-74C225D9C312}"/>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CE10ADCD-E331-084F-94AD-FB47D5695178}"/>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FC7DDFA8-2A30-B747-A033-61169831EF9E}"/>
              </a:ext>
            </a:extLst>
          </p:cNvPr>
          <p:cNvSpPr>
            <a:spLocks noGrp="1"/>
          </p:cNvSpPr>
          <p:nvPr>
            <p:ph type="sldNum" sz="quarter" idx="12"/>
          </p:nvPr>
        </p:nvSpPr>
        <p:spPr/>
        <p:txBody>
          <a:bodyPr/>
          <a:lstStyle>
            <a:lvl1pPr>
              <a:defRPr dirty="0"/>
            </a:lvl1pPr>
          </a:lstStyle>
          <a:p>
            <a:pPr>
              <a:defRPr/>
            </a:pPr>
            <a:fld id="{BDF9C968-EBD6-4041-A237-C67110F02999}" type="slidenum">
              <a:rPr lang="zh-CN" altLang="en-US"/>
              <a:pPr>
                <a:defRPr/>
              </a:pPr>
              <a:t>‹#›</a:t>
            </a:fld>
            <a:endParaRPr lang="zh-CN" altLang="en-US"/>
          </a:p>
        </p:txBody>
      </p:sp>
    </p:spTree>
    <p:extLst>
      <p:ext uri="{BB962C8B-B14F-4D97-AF65-F5344CB8AC3E}">
        <p14:creationId xmlns:p14="http://schemas.microsoft.com/office/powerpoint/2010/main" val="588329367"/>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Rectangle 4">
            <a:extLst>
              <a:ext uri="{FF2B5EF4-FFF2-40B4-BE49-F238E27FC236}">
                <a16:creationId xmlns:a16="http://schemas.microsoft.com/office/drawing/2014/main" id="{0590A25C-0FA6-9E4D-B75B-36DA4F91010B}"/>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D154FB1A-88EA-894C-90D2-FCDD69269886}"/>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747E1E6E-007C-194C-96B0-3EF97A66A360}"/>
              </a:ext>
            </a:extLst>
          </p:cNvPr>
          <p:cNvSpPr>
            <a:spLocks noGrp="1"/>
          </p:cNvSpPr>
          <p:nvPr>
            <p:ph type="sldNum" sz="quarter" idx="12"/>
          </p:nvPr>
        </p:nvSpPr>
        <p:spPr/>
        <p:txBody>
          <a:bodyPr/>
          <a:lstStyle>
            <a:lvl1pPr>
              <a:defRPr dirty="0"/>
            </a:lvl1pPr>
          </a:lstStyle>
          <a:p>
            <a:pPr>
              <a:defRPr/>
            </a:pPr>
            <a:fld id="{4F37A219-3411-574B-A146-3DAC0F7722FC}" type="slidenum">
              <a:rPr lang="zh-CN" altLang="en-US"/>
              <a:pPr>
                <a:defRPr/>
              </a:pPr>
              <a:t>‹#›</a:t>
            </a:fld>
            <a:endParaRPr lang="zh-CN" altLang="en-US"/>
          </a:p>
        </p:txBody>
      </p:sp>
    </p:spTree>
    <p:extLst>
      <p:ext uri="{BB962C8B-B14F-4D97-AF65-F5344CB8AC3E}">
        <p14:creationId xmlns:p14="http://schemas.microsoft.com/office/powerpoint/2010/main" val="3885570296"/>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88DB2944-5038-9A4B-8A53-D41B41DE43FE}"/>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EF9E12B-9F34-4E4B-B918-4C89E6A58D05}"/>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8AA72AE7-25CF-5C41-81E6-D9DEFAC34C17}"/>
              </a:ext>
            </a:extLst>
          </p:cNvPr>
          <p:cNvSpPr>
            <a:spLocks noGrp="1"/>
          </p:cNvSpPr>
          <p:nvPr>
            <p:ph type="sldNum" sz="quarter" idx="12"/>
          </p:nvPr>
        </p:nvSpPr>
        <p:spPr/>
        <p:txBody>
          <a:bodyPr/>
          <a:lstStyle>
            <a:lvl1pPr>
              <a:defRPr dirty="0"/>
            </a:lvl1pPr>
          </a:lstStyle>
          <a:p>
            <a:pPr>
              <a:defRPr/>
            </a:pPr>
            <a:fld id="{D1FC3692-264A-B64D-82E0-00484A9B07C0}" type="slidenum">
              <a:rPr lang="zh-CN" altLang="en-US"/>
              <a:pPr>
                <a:defRPr/>
              </a:pPr>
              <a:t>‹#›</a:t>
            </a:fld>
            <a:endParaRPr lang="zh-CN" altLang="en-US"/>
          </a:p>
        </p:txBody>
      </p:sp>
    </p:spTree>
    <p:extLst>
      <p:ext uri="{BB962C8B-B14F-4D97-AF65-F5344CB8AC3E}">
        <p14:creationId xmlns:p14="http://schemas.microsoft.com/office/powerpoint/2010/main" val="2519270592"/>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2ADB1D19-3CAA-1A48-9B30-F1770AFCC48C}"/>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3F62F4CA-DD80-EA40-9B2B-11A7F6842477}"/>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B63708C4-025B-E845-9B2E-5E37B45E2588}"/>
              </a:ext>
            </a:extLst>
          </p:cNvPr>
          <p:cNvSpPr>
            <a:spLocks noGrp="1"/>
          </p:cNvSpPr>
          <p:nvPr>
            <p:ph type="sldNum" sz="quarter" idx="12"/>
          </p:nvPr>
        </p:nvSpPr>
        <p:spPr/>
        <p:txBody>
          <a:bodyPr/>
          <a:lstStyle>
            <a:lvl1pPr>
              <a:defRPr dirty="0"/>
            </a:lvl1pPr>
          </a:lstStyle>
          <a:p>
            <a:pPr>
              <a:defRPr/>
            </a:pPr>
            <a:fld id="{2298E0D9-4C38-8741-9526-5CCEC722CA7C}" type="slidenum">
              <a:rPr lang="zh-CN" altLang="en-US"/>
              <a:pPr>
                <a:defRPr/>
              </a:pPr>
              <a:t>‹#›</a:t>
            </a:fld>
            <a:endParaRPr lang="zh-CN" altLang="en-US"/>
          </a:p>
        </p:txBody>
      </p:sp>
    </p:spTree>
    <p:extLst>
      <p:ext uri="{BB962C8B-B14F-4D97-AF65-F5344CB8AC3E}">
        <p14:creationId xmlns:p14="http://schemas.microsoft.com/office/powerpoint/2010/main" val="2198471549"/>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6">
            <a:extLst>
              <a:ext uri="{FF2B5EF4-FFF2-40B4-BE49-F238E27FC236}">
                <a16:creationId xmlns:a16="http://schemas.microsoft.com/office/drawing/2014/main" id="{DFC68ABC-30AF-9F47-A848-BB72BCF3DECC}"/>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393D68A4-D099-F34C-A44C-B44960C41231}"/>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E0EADE8A-DB1C-D74F-BF91-D5A149EB2504}"/>
              </a:ext>
            </a:extLst>
          </p:cNvPr>
          <p:cNvSpPr>
            <a:spLocks noGrp="1"/>
          </p:cNvSpPr>
          <p:nvPr>
            <p:ph type="sldNum" sz="quarter" idx="12"/>
          </p:nvPr>
        </p:nvSpPr>
        <p:spPr/>
        <p:txBody>
          <a:bodyPr/>
          <a:lstStyle>
            <a:lvl1pPr>
              <a:defRPr dirty="0"/>
            </a:lvl1pPr>
          </a:lstStyle>
          <a:p>
            <a:pPr>
              <a:defRPr/>
            </a:pPr>
            <a:fld id="{3ED3232E-B325-AC49-97C5-A22CCA7CEA5F}" type="slidenum">
              <a:rPr lang="zh-CN" altLang="en-US"/>
              <a:pPr>
                <a:defRPr/>
              </a:pPr>
              <a:t>‹#›</a:t>
            </a:fld>
            <a:endParaRPr lang="zh-CN" altLang="en-US"/>
          </a:p>
        </p:txBody>
      </p:sp>
    </p:spTree>
    <p:extLst>
      <p:ext uri="{BB962C8B-B14F-4D97-AF65-F5344CB8AC3E}">
        <p14:creationId xmlns:p14="http://schemas.microsoft.com/office/powerpoint/2010/main" val="1201582325"/>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0BBB43BC-838F-1141-8CEB-F3DAD5EB384E}"/>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2B3C06B5-EC55-C246-97ED-59BE943D860C}"/>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F10DC383-BE89-D04E-B5E9-080C32D208F1}"/>
              </a:ext>
            </a:extLst>
          </p:cNvPr>
          <p:cNvSpPr>
            <a:spLocks noGrp="1"/>
          </p:cNvSpPr>
          <p:nvPr>
            <p:ph type="sldNum" sz="quarter" idx="12"/>
          </p:nvPr>
        </p:nvSpPr>
        <p:spPr/>
        <p:txBody>
          <a:bodyPr/>
          <a:lstStyle>
            <a:lvl1pPr>
              <a:defRPr dirty="0"/>
            </a:lvl1pPr>
          </a:lstStyle>
          <a:p>
            <a:pPr>
              <a:defRPr/>
            </a:pPr>
            <a:fld id="{348AEBEA-8D34-204C-9030-9F802D7B10B6}" type="slidenum">
              <a:rPr lang="zh-CN" altLang="en-US"/>
              <a:pPr>
                <a:defRPr/>
              </a:pPr>
              <a:t>‹#›</a:t>
            </a:fld>
            <a:endParaRPr lang="zh-CN" altLang="en-US"/>
          </a:p>
        </p:txBody>
      </p:sp>
    </p:spTree>
    <p:extLst>
      <p:ext uri="{BB962C8B-B14F-4D97-AF65-F5344CB8AC3E}">
        <p14:creationId xmlns:p14="http://schemas.microsoft.com/office/powerpoint/2010/main" val="4185315700"/>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9E286A8A-605B-644C-9587-11CF8A7665F1}"/>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79126058-3638-A14D-A0B5-5837BEA75B52}"/>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A5D96473-C1A9-AA47-B78F-C7BE5BBD245E}"/>
              </a:ext>
            </a:extLst>
          </p:cNvPr>
          <p:cNvSpPr>
            <a:spLocks noGrp="1"/>
          </p:cNvSpPr>
          <p:nvPr>
            <p:ph type="sldNum" sz="quarter" idx="12"/>
          </p:nvPr>
        </p:nvSpPr>
        <p:spPr/>
        <p:txBody>
          <a:bodyPr/>
          <a:lstStyle>
            <a:lvl1pPr>
              <a:defRPr dirty="0"/>
            </a:lvl1pPr>
          </a:lstStyle>
          <a:p>
            <a:pPr>
              <a:defRPr/>
            </a:pPr>
            <a:fld id="{8004E1C5-7C38-6A43-B820-00F9CD917FBD}" type="slidenum">
              <a:rPr lang="zh-CN" altLang="en-US"/>
              <a:pPr>
                <a:defRPr/>
              </a:pPr>
              <a:t>‹#›</a:t>
            </a:fld>
            <a:endParaRPr lang="zh-CN" altLang="en-US"/>
          </a:p>
        </p:txBody>
      </p:sp>
    </p:spTree>
    <p:extLst>
      <p:ext uri="{BB962C8B-B14F-4D97-AF65-F5344CB8AC3E}">
        <p14:creationId xmlns:p14="http://schemas.microsoft.com/office/powerpoint/2010/main" val="1368673075"/>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FEA06F2-225C-224B-AA04-2C7BC8960BE5}"/>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CA62AB2E-46BC-284F-A9F4-2FC8CF0E271E}"/>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A932D083-8552-D14E-BB29-F5E756155265}"/>
              </a:ext>
            </a:extLst>
          </p:cNvPr>
          <p:cNvSpPr>
            <a:spLocks noGrp="1"/>
          </p:cNvSpPr>
          <p:nvPr>
            <p:ph type="sldNum" sz="quarter" idx="12"/>
          </p:nvPr>
        </p:nvSpPr>
        <p:spPr/>
        <p:txBody>
          <a:bodyPr/>
          <a:lstStyle>
            <a:lvl1pPr>
              <a:defRPr dirty="0"/>
            </a:lvl1pPr>
          </a:lstStyle>
          <a:p>
            <a:pPr>
              <a:defRPr/>
            </a:pPr>
            <a:fld id="{34AA2334-2832-0741-A558-235BEC4EDA37}" type="slidenum">
              <a:rPr lang="zh-CN" altLang="en-US"/>
              <a:pPr>
                <a:defRPr/>
              </a:pPr>
              <a:t>‹#›</a:t>
            </a:fld>
            <a:endParaRPr lang="zh-CN" altLang="en-US"/>
          </a:p>
        </p:txBody>
      </p:sp>
    </p:spTree>
    <p:extLst>
      <p:ext uri="{BB962C8B-B14F-4D97-AF65-F5344CB8AC3E}">
        <p14:creationId xmlns:p14="http://schemas.microsoft.com/office/powerpoint/2010/main" val="265213335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Rectangle 4">
            <a:extLst>
              <a:ext uri="{FF2B5EF4-FFF2-40B4-BE49-F238E27FC236}">
                <a16:creationId xmlns:a16="http://schemas.microsoft.com/office/drawing/2014/main" id="{0CF34F53-AED0-7947-8EF6-0798A5B867C4}"/>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EB1D0C5E-D81A-0047-A4D0-B54274B54C4D}"/>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CB0C6660-8212-E648-A961-2A0B888218FA}"/>
              </a:ext>
            </a:extLst>
          </p:cNvPr>
          <p:cNvSpPr>
            <a:spLocks noGrp="1"/>
          </p:cNvSpPr>
          <p:nvPr>
            <p:ph type="sldNum" sz="quarter" idx="12"/>
          </p:nvPr>
        </p:nvSpPr>
        <p:spPr/>
        <p:txBody>
          <a:bodyPr/>
          <a:lstStyle>
            <a:lvl1pPr>
              <a:defRPr dirty="0"/>
            </a:lvl1pPr>
          </a:lstStyle>
          <a:p>
            <a:pPr>
              <a:defRPr/>
            </a:pPr>
            <a:fld id="{2EACA57D-05A8-3C44-8FF9-4F94CB7B738F}" type="slidenum">
              <a:rPr lang="zh-CN" altLang="en-US"/>
              <a:pPr>
                <a:defRPr/>
              </a:pPr>
              <a:t>‹#›</a:t>
            </a:fld>
            <a:endParaRPr lang="zh-CN" altLang="en-US"/>
          </a:p>
        </p:txBody>
      </p:sp>
    </p:spTree>
    <p:extLst>
      <p:ext uri="{BB962C8B-B14F-4D97-AF65-F5344CB8AC3E}">
        <p14:creationId xmlns:p14="http://schemas.microsoft.com/office/powerpoint/2010/main" val="2195009591"/>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AE76D3A2-1A8D-2047-9FE8-BD492F94FE7D}"/>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DD106BAB-02A2-F74A-A2A2-5253A5E4F849}"/>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C79CD247-580B-9A4D-83FC-4E6EC99AFE04}"/>
              </a:ext>
            </a:extLst>
          </p:cNvPr>
          <p:cNvSpPr>
            <a:spLocks noGrp="1"/>
          </p:cNvSpPr>
          <p:nvPr>
            <p:ph type="sldNum" sz="quarter" idx="12"/>
          </p:nvPr>
        </p:nvSpPr>
        <p:spPr/>
        <p:txBody>
          <a:bodyPr/>
          <a:lstStyle>
            <a:lvl1pPr>
              <a:defRPr dirty="0"/>
            </a:lvl1pPr>
          </a:lstStyle>
          <a:p>
            <a:pPr>
              <a:defRPr/>
            </a:pPr>
            <a:fld id="{E0B458DC-DCDD-124D-90CE-DE4A11CA25F2}" type="slidenum">
              <a:rPr lang="zh-CN" altLang="en-US"/>
              <a:pPr>
                <a:defRPr/>
              </a:pPr>
              <a:t>‹#›</a:t>
            </a:fld>
            <a:endParaRPr lang="zh-CN" altLang="en-US"/>
          </a:p>
        </p:txBody>
      </p:sp>
    </p:spTree>
    <p:extLst>
      <p:ext uri="{BB962C8B-B14F-4D97-AF65-F5344CB8AC3E}">
        <p14:creationId xmlns:p14="http://schemas.microsoft.com/office/powerpoint/2010/main" val="1443749736"/>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670D1D53-7659-9E4D-A3EA-9D0D9C409333}"/>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D336F832-9D94-934B-A9DE-D8B3BA0022F7}"/>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78A77657-3487-B44D-A832-088374EF8032}"/>
              </a:ext>
            </a:extLst>
          </p:cNvPr>
          <p:cNvSpPr>
            <a:spLocks noGrp="1"/>
          </p:cNvSpPr>
          <p:nvPr>
            <p:ph type="sldNum" sz="quarter" idx="12"/>
          </p:nvPr>
        </p:nvSpPr>
        <p:spPr/>
        <p:txBody>
          <a:bodyPr/>
          <a:lstStyle>
            <a:lvl1pPr>
              <a:defRPr dirty="0"/>
            </a:lvl1pPr>
          </a:lstStyle>
          <a:p>
            <a:pPr>
              <a:defRPr/>
            </a:pPr>
            <a:fld id="{313BF103-CD4D-2546-8478-EDC8D85AADCD}" type="slidenum">
              <a:rPr lang="zh-CN" altLang="en-US"/>
              <a:pPr>
                <a:defRPr/>
              </a:pPr>
              <a:t>‹#›</a:t>
            </a:fld>
            <a:endParaRPr lang="zh-CN" altLang="en-US"/>
          </a:p>
        </p:txBody>
      </p:sp>
    </p:spTree>
    <p:extLst>
      <p:ext uri="{BB962C8B-B14F-4D97-AF65-F5344CB8AC3E}">
        <p14:creationId xmlns:p14="http://schemas.microsoft.com/office/powerpoint/2010/main" val="98414676"/>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424DF34D-3612-B64B-885F-F3B53365523A}"/>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65AFBA4A-2589-E94B-BF80-4B1FCF2EE985}"/>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C46CB001-1F9D-7045-B7BD-4660516C8492}"/>
              </a:ext>
            </a:extLst>
          </p:cNvPr>
          <p:cNvSpPr>
            <a:spLocks noGrp="1"/>
          </p:cNvSpPr>
          <p:nvPr>
            <p:ph type="sldNum" sz="quarter" idx="12"/>
          </p:nvPr>
        </p:nvSpPr>
        <p:spPr/>
        <p:txBody>
          <a:bodyPr/>
          <a:lstStyle>
            <a:lvl1pPr>
              <a:defRPr dirty="0"/>
            </a:lvl1pPr>
          </a:lstStyle>
          <a:p>
            <a:pPr>
              <a:defRPr/>
            </a:pPr>
            <a:fld id="{3417E7AC-DA47-0D46-9EF1-1CB9B8E4191D}" type="slidenum">
              <a:rPr lang="zh-CN" altLang="en-US"/>
              <a:pPr>
                <a:defRPr/>
              </a:pPr>
              <a:t>‹#›</a:t>
            </a:fld>
            <a:endParaRPr lang="zh-CN" altLang="en-US"/>
          </a:p>
        </p:txBody>
      </p:sp>
    </p:spTree>
    <p:extLst>
      <p:ext uri="{BB962C8B-B14F-4D97-AF65-F5344CB8AC3E}">
        <p14:creationId xmlns:p14="http://schemas.microsoft.com/office/powerpoint/2010/main" val="1314360363"/>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4">
            <a:extLst>
              <a:ext uri="{FF2B5EF4-FFF2-40B4-BE49-F238E27FC236}">
                <a16:creationId xmlns:a16="http://schemas.microsoft.com/office/drawing/2014/main" id="{F7319405-BAC2-854F-85D6-B44FB8394CA3}"/>
              </a:ext>
            </a:extLst>
          </p:cNvPr>
          <p:cNvSpPr>
            <a:spLocks noGrp="1"/>
          </p:cNvSpPr>
          <p:nvPr>
            <p:ph type="dt" sz="half" idx="10"/>
          </p:nvPr>
        </p:nvSpPr>
        <p:spPr/>
        <p:txBody>
          <a:bodyPr/>
          <a:lstStyle>
            <a:lvl1pPr>
              <a:defRPr/>
            </a:lvl1pPr>
          </a:lstStyle>
          <a:p>
            <a:pPr>
              <a:defRPr/>
            </a:pPr>
            <a:endParaRPr lang="en-US" altLang="x-none"/>
          </a:p>
        </p:txBody>
      </p:sp>
      <p:sp>
        <p:nvSpPr>
          <p:cNvPr id="5" name="Rectangle 5">
            <a:extLst>
              <a:ext uri="{FF2B5EF4-FFF2-40B4-BE49-F238E27FC236}">
                <a16:creationId xmlns:a16="http://schemas.microsoft.com/office/drawing/2014/main" id="{478E37C4-62B1-FC49-B31E-EA8420B4B7CB}"/>
              </a:ext>
            </a:extLst>
          </p:cNvPr>
          <p:cNvSpPr>
            <a:spLocks noGrp="1"/>
          </p:cNvSpPr>
          <p:nvPr>
            <p:ph type="ftr" sz="quarter" idx="11"/>
          </p:nvPr>
        </p:nvSpPr>
        <p:spPr/>
        <p:txBody>
          <a:bodyPr/>
          <a:lstStyle>
            <a:lvl1pPr>
              <a:defRPr/>
            </a:lvl1pPr>
          </a:lstStyle>
          <a:p>
            <a:pPr>
              <a:defRPr/>
            </a:pPr>
            <a:endParaRPr lang="en-US" altLang="x-none"/>
          </a:p>
        </p:txBody>
      </p:sp>
      <p:sp>
        <p:nvSpPr>
          <p:cNvPr id="6" name="Rectangle 6">
            <a:extLst>
              <a:ext uri="{FF2B5EF4-FFF2-40B4-BE49-F238E27FC236}">
                <a16:creationId xmlns:a16="http://schemas.microsoft.com/office/drawing/2014/main" id="{3B75416F-42EF-CA49-86F5-C616D3F3E67D}"/>
              </a:ext>
            </a:extLst>
          </p:cNvPr>
          <p:cNvSpPr>
            <a:spLocks noGrp="1"/>
          </p:cNvSpPr>
          <p:nvPr>
            <p:ph type="sldNum" sz="quarter" idx="12"/>
          </p:nvPr>
        </p:nvSpPr>
        <p:spPr/>
        <p:txBody>
          <a:bodyPr/>
          <a:lstStyle>
            <a:lvl1pPr>
              <a:defRPr dirty="0"/>
            </a:lvl1pPr>
          </a:lstStyle>
          <a:p>
            <a:pPr>
              <a:defRPr/>
            </a:pPr>
            <a:fld id="{580EEFF4-AD95-4846-82C5-A951D2806FF6}" type="slidenum">
              <a:rPr lang="zh-CN" altLang="en-US"/>
              <a:pPr>
                <a:defRPr/>
              </a:pPr>
              <a:t>‹#›</a:t>
            </a:fld>
            <a:endParaRPr lang="zh-CN" altLang="en-US"/>
          </a:p>
        </p:txBody>
      </p:sp>
    </p:spTree>
    <p:extLst>
      <p:ext uri="{BB962C8B-B14F-4D97-AF65-F5344CB8AC3E}">
        <p14:creationId xmlns:p14="http://schemas.microsoft.com/office/powerpoint/2010/main" val="614994195"/>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PhAnim="0" type="title">
  <p:cSld name="标题幻灯片">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685800" y="1617663"/>
            <a:ext cx="7772400" cy="639762"/>
          </a:xfrm>
          <a:prstGeom prst="rect">
            <a:avLst/>
          </a:prstGeom>
          <a:noFill/>
          <a:ln w="9525">
            <a:noFill/>
            <a:miter/>
          </a:ln>
        </p:spPr>
        <p:txBody>
          <a:bodyPr/>
          <a:lstStyle>
            <a:lvl1pPr lvl="0" algn="ctr">
              <a:defRPr b="1" kern="1200">
                <a:effectLst>
                  <a:outerShdw blurRad="38100" dist="38100" dir="2700000">
                    <a:srgbClr val="C0C0C0"/>
                  </a:outerShdw>
                </a:effectLst>
              </a:defRPr>
            </a:lvl1pPr>
          </a:lstStyle>
          <a:p>
            <a:pPr lvl="0"/>
            <a:r>
              <a:rPr lang="zh-CN" altLang="en-US" noProof="1"/>
              <a:t>单击此处编辑母版标题样式</a:t>
            </a:r>
          </a:p>
        </p:txBody>
      </p:sp>
      <p:sp>
        <p:nvSpPr>
          <p:cNvPr id="4" name="副标题 3"/>
          <p:cNvSpPr>
            <a:spLocks noGrp="1"/>
          </p:cNvSpPr>
          <p:nvPr>
            <p:ph type="subTitle" idx="1"/>
          </p:nvPr>
        </p:nvSpPr>
        <p:spPr>
          <a:xfrm>
            <a:off x="1403350" y="2428875"/>
            <a:ext cx="6400800" cy="517525"/>
          </a:xfrm>
          <a:prstGeom prst="rect">
            <a:avLst/>
          </a:prstGeom>
          <a:noFill/>
          <a:ln w="9525">
            <a:noFill/>
            <a:miter/>
          </a:ln>
        </p:spPr>
        <p:txBody>
          <a:bodyPr>
            <a:spAutoFit/>
          </a:bodyPr>
          <a:lstStyle>
            <a:lvl1pPr marL="0" lvl="0" indent="0" algn="ctr">
              <a:buNone/>
              <a:defRPr kern="1200">
                <a:effectLst>
                  <a:outerShdw blurRad="38100" dist="38100" dir="2700000">
                    <a:srgbClr val="C0C0C0"/>
                  </a:outerShdw>
                </a:effectLst>
              </a:defRPr>
            </a:lvl1pPr>
            <a:lvl2pPr marL="457200" lvl="1" indent="-457200" algn="ctr">
              <a:buNone/>
              <a:defRPr kern="1200">
                <a:effectLst>
                  <a:outerShdw blurRad="38100" dist="38100" dir="2700000">
                    <a:srgbClr val="C0C0C0"/>
                  </a:outerShdw>
                </a:effectLst>
                <a:ea typeface="宋体" charset="-122"/>
              </a:defRPr>
            </a:lvl2pPr>
            <a:lvl3pPr marL="914400" lvl="2" indent="-914400" algn="ctr">
              <a:buNone/>
              <a:defRPr kern="1200">
                <a:effectLst>
                  <a:outerShdw blurRad="38100" dist="38100" dir="2700000">
                    <a:srgbClr val="C0C0C0"/>
                  </a:outerShdw>
                </a:effectLst>
                <a:ea typeface="宋体" charset="-122"/>
              </a:defRPr>
            </a:lvl3pPr>
            <a:lvl4pPr marL="1371600" lvl="3" indent="-1371600" algn="ctr">
              <a:buNone/>
              <a:defRPr kern="1200">
                <a:effectLst>
                  <a:outerShdw blurRad="38100" dist="38100" dir="2700000">
                    <a:srgbClr val="C0C0C0"/>
                  </a:outerShdw>
                </a:effectLst>
                <a:ea typeface="宋体" charset="-122"/>
              </a:defRPr>
            </a:lvl4pPr>
            <a:lvl5pPr marL="1828800" lvl="4" indent="-1828800" algn="ctr">
              <a:buNone/>
              <a:defRPr kern="1200">
                <a:effectLst>
                  <a:outerShdw blurRad="38100" dist="38100" dir="2700000">
                    <a:srgbClr val="C0C0C0"/>
                  </a:outerShdw>
                </a:effectLst>
                <a:ea typeface="宋体" charset="-122"/>
              </a:defRPr>
            </a:lvl5pPr>
          </a:lstStyle>
          <a:p>
            <a:pPr lvl="0"/>
            <a:r>
              <a:rPr lang="zh-CN" altLang="en-US" noProof="1"/>
              <a:t>单击此处编辑母版副标题样式</a:t>
            </a:r>
          </a:p>
        </p:txBody>
      </p:sp>
      <p:sp>
        <p:nvSpPr>
          <p:cNvPr id="5" name="日期占位符 4">
            <a:extLst>
              <a:ext uri="{FF2B5EF4-FFF2-40B4-BE49-F238E27FC236}">
                <a16:creationId xmlns:a16="http://schemas.microsoft.com/office/drawing/2014/main" id="{CD330FE3-91DE-A44A-B262-94C5DD3B025D}"/>
              </a:ext>
            </a:extLst>
          </p:cNvPr>
          <p:cNvSpPr>
            <a:spLocks noGrp="1"/>
          </p:cNvSpPr>
          <p:nvPr>
            <p:ph type="dt" sz="half" idx="10"/>
          </p:nvPr>
        </p:nvSpPr>
        <p:spPr/>
        <p:txBody>
          <a:bodyPr anchor="t"/>
          <a:lstStyle>
            <a:lvl1pPr>
              <a:defRPr/>
            </a:lvl1pPr>
          </a:lstStyle>
          <a:p>
            <a:pPr>
              <a:defRPr/>
            </a:pPr>
            <a:endParaRPr lang="en-US" altLang="x-none"/>
          </a:p>
        </p:txBody>
      </p:sp>
      <p:sp>
        <p:nvSpPr>
          <p:cNvPr id="6" name="页脚占位符 5">
            <a:extLst>
              <a:ext uri="{FF2B5EF4-FFF2-40B4-BE49-F238E27FC236}">
                <a16:creationId xmlns:a16="http://schemas.microsoft.com/office/drawing/2014/main" id="{D0378496-1EDD-8B47-878C-5246873C0A08}"/>
              </a:ext>
            </a:extLst>
          </p:cNvPr>
          <p:cNvSpPr>
            <a:spLocks noGrp="1"/>
          </p:cNvSpPr>
          <p:nvPr>
            <p:ph type="ftr" sz="quarter" idx="11"/>
          </p:nvPr>
        </p:nvSpPr>
        <p:spPr/>
        <p:txBody>
          <a:bodyPr anchor="t"/>
          <a:lstStyle>
            <a:lvl1pPr>
              <a:defRPr/>
            </a:lvl1pPr>
          </a:lstStyle>
          <a:p>
            <a:pPr>
              <a:defRPr/>
            </a:pPr>
            <a:endParaRPr lang="en-US" altLang="x-none"/>
          </a:p>
        </p:txBody>
      </p:sp>
      <p:sp>
        <p:nvSpPr>
          <p:cNvPr id="7" name="灯片编号占位符 6">
            <a:extLst>
              <a:ext uri="{FF2B5EF4-FFF2-40B4-BE49-F238E27FC236}">
                <a16:creationId xmlns:a16="http://schemas.microsoft.com/office/drawing/2014/main" id="{E0A60CB3-3A62-8F4B-9DE1-2239CEA429A9}"/>
              </a:ext>
            </a:extLst>
          </p:cNvPr>
          <p:cNvSpPr>
            <a:spLocks noGrp="1"/>
          </p:cNvSpPr>
          <p:nvPr>
            <p:ph type="sldNum" sz="quarter" idx="12"/>
          </p:nvPr>
        </p:nvSpPr>
        <p:spPr/>
        <p:txBody>
          <a:bodyPr anchor="t"/>
          <a:lstStyle>
            <a:lvl1pPr>
              <a:defRPr dirty="0"/>
            </a:lvl1pPr>
          </a:lstStyle>
          <a:p>
            <a:pPr>
              <a:defRPr/>
            </a:pPr>
            <a:fld id="{FDE13046-4DC5-2646-B34A-40AE3F6A251D}" type="slidenum">
              <a:rPr lang="zh-CN" altLang="en-US"/>
              <a:pPr>
                <a:defRPr/>
              </a:pPr>
              <a:t>‹#›</a:t>
            </a:fld>
            <a:endParaRPr lang="en-US" altLang="x-none"/>
          </a:p>
        </p:txBody>
      </p:sp>
    </p:spTree>
    <p:extLst>
      <p:ext uri="{BB962C8B-B14F-4D97-AF65-F5344CB8AC3E}">
        <p14:creationId xmlns:p14="http://schemas.microsoft.com/office/powerpoint/2010/main" val="1404934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D1D1DF3E-9E99-A14D-8935-9C1EF172627D}"/>
              </a:ext>
            </a:extLst>
          </p:cNvPr>
          <p:cNvSpPr>
            <a:spLocks noGrp="1"/>
          </p:cNvSpPr>
          <p:nvPr>
            <p:ph type="dt" sz="half" idx="10"/>
          </p:nvPr>
        </p:nvSpPr>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9E776EC6-1031-4847-A39A-BF9A36B354E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3F2646BD-3F51-6242-BC32-A6CD22683C0E}"/>
              </a:ext>
            </a:extLst>
          </p:cNvPr>
          <p:cNvSpPr>
            <a:spLocks noGrp="1"/>
          </p:cNvSpPr>
          <p:nvPr>
            <p:ph type="sldNum" sz="quarter" idx="12"/>
          </p:nvPr>
        </p:nvSpPr>
        <p:spPr/>
        <p:txBody>
          <a:bodyPr/>
          <a:lstStyle>
            <a:lvl1pPr>
              <a:defRPr dirty="0"/>
            </a:lvl1pPr>
          </a:lstStyle>
          <a:p>
            <a:pPr>
              <a:defRPr/>
            </a:pPr>
            <a:fld id="{8519A90A-B5E6-1B44-A319-70E300653FBA}" type="slidenum">
              <a:rPr lang="zh-CN" altLang="en-US"/>
              <a:pPr>
                <a:defRPr/>
              </a:pPr>
              <a:t>‹#›</a:t>
            </a:fld>
            <a:endParaRPr lang="zh-CN" altLang="en-US"/>
          </a:p>
        </p:txBody>
      </p:sp>
    </p:spTree>
    <p:extLst>
      <p:ext uri="{BB962C8B-B14F-4D97-AF65-F5344CB8AC3E}">
        <p14:creationId xmlns:p14="http://schemas.microsoft.com/office/powerpoint/2010/main" val="7790490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4">
            <a:extLst>
              <a:ext uri="{FF2B5EF4-FFF2-40B4-BE49-F238E27FC236}">
                <a16:creationId xmlns:a16="http://schemas.microsoft.com/office/drawing/2014/main" id="{2916378A-7539-8D4F-8AC9-12B914A4490E}"/>
              </a:ext>
            </a:extLst>
          </p:cNvPr>
          <p:cNvSpPr>
            <a:spLocks noGrp="1"/>
          </p:cNvSpPr>
          <p:nvPr>
            <p:ph type="dt" sz="half" idx="10"/>
          </p:nvPr>
        </p:nvSpPr>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32F5F8B9-57FD-B940-ACEA-820BD48AB08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C33DC66-F15E-024F-A479-A3C1EAEC4A9B}"/>
              </a:ext>
            </a:extLst>
          </p:cNvPr>
          <p:cNvSpPr>
            <a:spLocks noGrp="1"/>
          </p:cNvSpPr>
          <p:nvPr>
            <p:ph type="sldNum" sz="quarter" idx="12"/>
          </p:nvPr>
        </p:nvSpPr>
        <p:spPr/>
        <p:txBody>
          <a:bodyPr/>
          <a:lstStyle>
            <a:lvl1pPr>
              <a:defRPr dirty="0"/>
            </a:lvl1pPr>
          </a:lstStyle>
          <a:p>
            <a:pPr>
              <a:defRPr/>
            </a:pPr>
            <a:fld id="{20321E71-3B6F-4940-8354-802D0E2F96EA}" type="slidenum">
              <a:rPr lang="zh-CN" altLang="en-US"/>
              <a:pPr>
                <a:defRPr/>
              </a:pPr>
              <a:t>‹#›</a:t>
            </a:fld>
            <a:endParaRPr lang="zh-CN" altLang="en-US"/>
          </a:p>
        </p:txBody>
      </p:sp>
    </p:spTree>
    <p:extLst>
      <p:ext uri="{BB962C8B-B14F-4D97-AF65-F5344CB8AC3E}">
        <p14:creationId xmlns:p14="http://schemas.microsoft.com/office/powerpoint/2010/main" val="31978131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68313" y="1198563"/>
            <a:ext cx="4032504" cy="48244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5409" y="1198563"/>
            <a:ext cx="4032504" cy="48244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D445D037-1B96-1842-81E1-B5DD54AACFD7}"/>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C0653E1F-42FE-4E4B-93A1-FC59EA27EA0C}"/>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07182638-9464-6A42-ABC9-1980DC607830}"/>
              </a:ext>
            </a:extLst>
          </p:cNvPr>
          <p:cNvSpPr>
            <a:spLocks noGrp="1"/>
          </p:cNvSpPr>
          <p:nvPr>
            <p:ph type="sldNum" sz="quarter" idx="12"/>
          </p:nvPr>
        </p:nvSpPr>
        <p:spPr/>
        <p:txBody>
          <a:bodyPr/>
          <a:lstStyle>
            <a:lvl1pPr>
              <a:defRPr dirty="0"/>
            </a:lvl1pPr>
          </a:lstStyle>
          <a:p>
            <a:pPr>
              <a:defRPr/>
            </a:pPr>
            <a:fld id="{9CBC9CD0-ACDD-BF47-80EB-8823615B681B}" type="slidenum">
              <a:rPr lang="zh-CN" altLang="en-US"/>
              <a:pPr>
                <a:defRPr/>
              </a:pPr>
              <a:t>‹#›</a:t>
            </a:fld>
            <a:endParaRPr lang="zh-CN" altLang="en-US"/>
          </a:p>
        </p:txBody>
      </p:sp>
    </p:spTree>
    <p:extLst>
      <p:ext uri="{BB962C8B-B14F-4D97-AF65-F5344CB8AC3E}">
        <p14:creationId xmlns:p14="http://schemas.microsoft.com/office/powerpoint/2010/main" val="8586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4">
            <a:extLst>
              <a:ext uri="{FF2B5EF4-FFF2-40B4-BE49-F238E27FC236}">
                <a16:creationId xmlns:a16="http://schemas.microsoft.com/office/drawing/2014/main" id="{A6D2A2D7-C0D0-1849-BBFA-482C5DC8F783}"/>
              </a:ext>
            </a:extLst>
          </p:cNvPr>
          <p:cNvSpPr>
            <a:spLocks noGrp="1"/>
          </p:cNvSpPr>
          <p:nvPr>
            <p:ph type="dt" sz="half" idx="10"/>
          </p:nvPr>
        </p:nvSpPr>
        <p:spPr/>
        <p:txBody>
          <a:bodyPr/>
          <a:lstStyle>
            <a:lvl1pPr>
              <a:defRPr/>
            </a:lvl1pPr>
          </a:lstStyle>
          <a:p>
            <a:pPr>
              <a:defRPr/>
            </a:pPr>
            <a:endParaRPr lang="zh-CN" altLang="en-US"/>
          </a:p>
        </p:txBody>
      </p:sp>
      <p:sp>
        <p:nvSpPr>
          <p:cNvPr id="8" name="页脚占位符 5">
            <a:extLst>
              <a:ext uri="{FF2B5EF4-FFF2-40B4-BE49-F238E27FC236}">
                <a16:creationId xmlns:a16="http://schemas.microsoft.com/office/drawing/2014/main" id="{CD48965D-5F14-054A-8727-918B118E2458}"/>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524D826D-89DD-3A41-8DED-0578F8C6A7AA}"/>
              </a:ext>
            </a:extLst>
          </p:cNvPr>
          <p:cNvSpPr>
            <a:spLocks noGrp="1"/>
          </p:cNvSpPr>
          <p:nvPr>
            <p:ph type="sldNum" sz="quarter" idx="12"/>
          </p:nvPr>
        </p:nvSpPr>
        <p:spPr/>
        <p:txBody>
          <a:bodyPr/>
          <a:lstStyle>
            <a:lvl1pPr>
              <a:defRPr dirty="0"/>
            </a:lvl1pPr>
          </a:lstStyle>
          <a:p>
            <a:pPr>
              <a:defRPr/>
            </a:pPr>
            <a:fld id="{4C7F782A-DA10-454B-A283-EB6CCE73B523}" type="slidenum">
              <a:rPr lang="zh-CN" altLang="en-US"/>
              <a:pPr>
                <a:defRPr/>
              </a:pPr>
              <a:t>‹#›</a:t>
            </a:fld>
            <a:endParaRPr lang="zh-CN" altLang="en-US"/>
          </a:p>
        </p:txBody>
      </p:sp>
    </p:spTree>
    <p:extLst>
      <p:ext uri="{BB962C8B-B14F-4D97-AF65-F5344CB8AC3E}">
        <p14:creationId xmlns:p14="http://schemas.microsoft.com/office/powerpoint/2010/main" val="35292892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4">
            <a:extLst>
              <a:ext uri="{FF2B5EF4-FFF2-40B4-BE49-F238E27FC236}">
                <a16:creationId xmlns:a16="http://schemas.microsoft.com/office/drawing/2014/main" id="{8CBEC3F9-5A92-1841-A95B-AB70EE01809E}"/>
              </a:ext>
            </a:extLst>
          </p:cNvPr>
          <p:cNvSpPr>
            <a:spLocks noGrp="1"/>
          </p:cNvSpPr>
          <p:nvPr>
            <p:ph type="dt" sz="half" idx="10"/>
          </p:nvPr>
        </p:nvSpPr>
        <p:spPr/>
        <p:txBody>
          <a:bodyPr/>
          <a:lstStyle>
            <a:lvl1pPr>
              <a:defRPr/>
            </a:lvl1pPr>
          </a:lstStyle>
          <a:p>
            <a:pPr>
              <a:defRPr/>
            </a:pPr>
            <a:endParaRPr lang="zh-CN" altLang="en-US"/>
          </a:p>
        </p:txBody>
      </p:sp>
      <p:sp>
        <p:nvSpPr>
          <p:cNvPr id="4" name="页脚占位符 5">
            <a:extLst>
              <a:ext uri="{FF2B5EF4-FFF2-40B4-BE49-F238E27FC236}">
                <a16:creationId xmlns:a16="http://schemas.microsoft.com/office/drawing/2014/main" id="{D571CD29-FD3E-DC4C-95D3-9AAD01E9A463}"/>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C8B73849-042C-D544-98A4-15AE21A6DAA8}"/>
              </a:ext>
            </a:extLst>
          </p:cNvPr>
          <p:cNvSpPr>
            <a:spLocks noGrp="1"/>
          </p:cNvSpPr>
          <p:nvPr>
            <p:ph type="sldNum" sz="quarter" idx="12"/>
          </p:nvPr>
        </p:nvSpPr>
        <p:spPr/>
        <p:txBody>
          <a:bodyPr/>
          <a:lstStyle>
            <a:lvl1pPr>
              <a:defRPr dirty="0"/>
            </a:lvl1pPr>
          </a:lstStyle>
          <a:p>
            <a:pPr>
              <a:defRPr/>
            </a:pPr>
            <a:fld id="{5E1068E5-53E1-5849-907B-4C806D156B8F}" type="slidenum">
              <a:rPr lang="zh-CN" altLang="en-US"/>
              <a:pPr>
                <a:defRPr/>
              </a:pPr>
              <a:t>‹#›</a:t>
            </a:fld>
            <a:endParaRPr lang="zh-CN" altLang="en-US"/>
          </a:p>
        </p:txBody>
      </p:sp>
    </p:spTree>
    <p:extLst>
      <p:ext uri="{BB962C8B-B14F-4D97-AF65-F5344CB8AC3E}">
        <p14:creationId xmlns:p14="http://schemas.microsoft.com/office/powerpoint/2010/main" val="47469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6">
            <a:extLst>
              <a:ext uri="{FF2B5EF4-FFF2-40B4-BE49-F238E27FC236}">
                <a16:creationId xmlns:a16="http://schemas.microsoft.com/office/drawing/2014/main" id="{34320AB5-AAF7-1F41-85C9-D056714F1369}"/>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2E987ACA-3AB3-A645-8703-12FD2957F8E6}"/>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E088E90F-9A3D-4B4D-8ADB-C0F63CAADD66}"/>
              </a:ext>
            </a:extLst>
          </p:cNvPr>
          <p:cNvSpPr>
            <a:spLocks noGrp="1"/>
          </p:cNvSpPr>
          <p:nvPr>
            <p:ph type="sldNum" sz="quarter" idx="12"/>
          </p:nvPr>
        </p:nvSpPr>
        <p:spPr/>
        <p:txBody>
          <a:bodyPr/>
          <a:lstStyle>
            <a:lvl1pPr>
              <a:defRPr dirty="0"/>
            </a:lvl1pPr>
          </a:lstStyle>
          <a:p>
            <a:pPr>
              <a:defRPr/>
            </a:pPr>
            <a:fld id="{ED0A6EBE-C1A3-5E41-9DAC-4B9C89C360D2}" type="slidenum">
              <a:rPr lang="zh-CN" altLang="en-US"/>
              <a:pPr>
                <a:defRPr/>
              </a:pPr>
              <a:t>‹#›</a:t>
            </a:fld>
            <a:endParaRPr lang="zh-CN" altLang="en-US"/>
          </a:p>
        </p:txBody>
      </p:sp>
    </p:spTree>
    <p:extLst>
      <p:ext uri="{BB962C8B-B14F-4D97-AF65-F5344CB8AC3E}">
        <p14:creationId xmlns:p14="http://schemas.microsoft.com/office/powerpoint/2010/main" val="3425371023"/>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4707F5F3-40F5-9846-95DE-8A4BF9252D4C}"/>
              </a:ext>
            </a:extLst>
          </p:cNvPr>
          <p:cNvSpPr>
            <a:spLocks noGrp="1"/>
          </p:cNvSpPr>
          <p:nvPr>
            <p:ph type="dt" sz="half" idx="10"/>
          </p:nvPr>
        </p:nvSpPr>
        <p:spPr/>
        <p:txBody>
          <a:bodyPr/>
          <a:lstStyle>
            <a:lvl1pPr>
              <a:defRPr/>
            </a:lvl1pPr>
          </a:lstStyle>
          <a:p>
            <a:pPr>
              <a:defRPr/>
            </a:pPr>
            <a:endParaRPr lang="zh-CN" altLang="en-US"/>
          </a:p>
        </p:txBody>
      </p:sp>
      <p:sp>
        <p:nvSpPr>
          <p:cNvPr id="3" name="页脚占位符 5">
            <a:extLst>
              <a:ext uri="{FF2B5EF4-FFF2-40B4-BE49-F238E27FC236}">
                <a16:creationId xmlns:a16="http://schemas.microsoft.com/office/drawing/2014/main" id="{8EA4550F-8030-0040-B069-A514488FD681}"/>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EC340947-0FA6-7546-89EF-A4E7534046BB}"/>
              </a:ext>
            </a:extLst>
          </p:cNvPr>
          <p:cNvSpPr>
            <a:spLocks noGrp="1"/>
          </p:cNvSpPr>
          <p:nvPr>
            <p:ph type="sldNum" sz="quarter" idx="12"/>
          </p:nvPr>
        </p:nvSpPr>
        <p:spPr/>
        <p:txBody>
          <a:bodyPr/>
          <a:lstStyle>
            <a:lvl1pPr>
              <a:defRPr dirty="0"/>
            </a:lvl1pPr>
          </a:lstStyle>
          <a:p>
            <a:pPr>
              <a:defRPr/>
            </a:pPr>
            <a:fld id="{BFF966EC-10D2-294C-91B3-B7987594AF98}" type="slidenum">
              <a:rPr lang="zh-CN" altLang="en-US"/>
              <a:pPr>
                <a:defRPr/>
              </a:pPr>
              <a:t>‹#›</a:t>
            </a:fld>
            <a:endParaRPr lang="zh-CN" altLang="en-US"/>
          </a:p>
        </p:txBody>
      </p:sp>
    </p:spTree>
    <p:extLst>
      <p:ext uri="{BB962C8B-B14F-4D97-AF65-F5344CB8AC3E}">
        <p14:creationId xmlns:p14="http://schemas.microsoft.com/office/powerpoint/2010/main" val="18365339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D7F15914-740A-044D-9A18-9713E290703A}"/>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99E487D7-7814-6348-A259-BBBDE3267C5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FDC1D732-FB4C-9B49-A442-804D3C55E6F4}"/>
              </a:ext>
            </a:extLst>
          </p:cNvPr>
          <p:cNvSpPr>
            <a:spLocks noGrp="1"/>
          </p:cNvSpPr>
          <p:nvPr>
            <p:ph type="sldNum" sz="quarter" idx="12"/>
          </p:nvPr>
        </p:nvSpPr>
        <p:spPr/>
        <p:txBody>
          <a:bodyPr/>
          <a:lstStyle>
            <a:lvl1pPr>
              <a:defRPr dirty="0"/>
            </a:lvl1pPr>
          </a:lstStyle>
          <a:p>
            <a:pPr>
              <a:defRPr/>
            </a:pPr>
            <a:fld id="{47019F57-CF82-ED44-AC43-966630EE7D6D}" type="slidenum">
              <a:rPr lang="zh-CN" altLang="en-US"/>
              <a:pPr>
                <a:defRPr/>
              </a:pPr>
              <a:t>‹#›</a:t>
            </a:fld>
            <a:endParaRPr lang="zh-CN" altLang="en-US"/>
          </a:p>
        </p:txBody>
      </p:sp>
    </p:spTree>
    <p:extLst>
      <p:ext uri="{BB962C8B-B14F-4D97-AF65-F5344CB8AC3E}">
        <p14:creationId xmlns:p14="http://schemas.microsoft.com/office/powerpoint/2010/main" val="34809943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a:extLst>
              <a:ext uri="{FF2B5EF4-FFF2-40B4-BE49-F238E27FC236}">
                <a16:creationId xmlns:a16="http://schemas.microsoft.com/office/drawing/2014/main" id="{90D4414C-C447-0B49-9834-665D1537AF78}"/>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8440B4F6-5BF2-154E-8931-5D581EE4E68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E36EEBB5-D62F-5F46-B517-1178E5E58C05}"/>
              </a:ext>
            </a:extLst>
          </p:cNvPr>
          <p:cNvSpPr>
            <a:spLocks noGrp="1"/>
          </p:cNvSpPr>
          <p:nvPr>
            <p:ph type="sldNum" sz="quarter" idx="12"/>
          </p:nvPr>
        </p:nvSpPr>
        <p:spPr/>
        <p:txBody>
          <a:bodyPr/>
          <a:lstStyle>
            <a:lvl1pPr>
              <a:defRPr dirty="0"/>
            </a:lvl1pPr>
          </a:lstStyle>
          <a:p>
            <a:pPr>
              <a:defRPr/>
            </a:pPr>
            <a:fld id="{79806AE4-EE17-6242-B43A-83BA6092CF7A}" type="slidenum">
              <a:rPr lang="zh-CN" altLang="en-US"/>
              <a:pPr>
                <a:defRPr/>
              </a:pPr>
              <a:t>‹#›</a:t>
            </a:fld>
            <a:endParaRPr lang="zh-CN" altLang="en-US"/>
          </a:p>
        </p:txBody>
      </p:sp>
    </p:spTree>
    <p:extLst>
      <p:ext uri="{BB962C8B-B14F-4D97-AF65-F5344CB8AC3E}">
        <p14:creationId xmlns:p14="http://schemas.microsoft.com/office/powerpoint/2010/main" val="16485155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ED7E7FB5-A615-F043-A5B9-91C29658BBA1}"/>
              </a:ext>
            </a:extLst>
          </p:cNvPr>
          <p:cNvSpPr>
            <a:spLocks noGrp="1"/>
          </p:cNvSpPr>
          <p:nvPr>
            <p:ph type="dt" sz="half" idx="10"/>
          </p:nvPr>
        </p:nvSpPr>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DE0A4519-1812-BF44-9294-1F350A46AF0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07FDA777-866E-104F-957B-5807FF74713F}"/>
              </a:ext>
            </a:extLst>
          </p:cNvPr>
          <p:cNvSpPr>
            <a:spLocks noGrp="1"/>
          </p:cNvSpPr>
          <p:nvPr>
            <p:ph type="sldNum" sz="quarter" idx="12"/>
          </p:nvPr>
        </p:nvSpPr>
        <p:spPr/>
        <p:txBody>
          <a:bodyPr/>
          <a:lstStyle>
            <a:lvl1pPr>
              <a:defRPr dirty="0"/>
            </a:lvl1pPr>
          </a:lstStyle>
          <a:p>
            <a:pPr>
              <a:defRPr/>
            </a:pPr>
            <a:fld id="{8CFC194C-0619-A64A-8711-40A1D44BF1B3}" type="slidenum">
              <a:rPr lang="zh-CN" altLang="en-US"/>
              <a:pPr>
                <a:defRPr/>
              </a:pPr>
              <a:t>‹#›</a:t>
            </a:fld>
            <a:endParaRPr lang="zh-CN" altLang="en-US"/>
          </a:p>
        </p:txBody>
      </p:sp>
    </p:spTree>
    <p:extLst>
      <p:ext uri="{BB962C8B-B14F-4D97-AF65-F5344CB8AC3E}">
        <p14:creationId xmlns:p14="http://schemas.microsoft.com/office/powerpoint/2010/main" val="38312910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92100"/>
            <a:ext cx="2057400" cy="57308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68313" y="292100"/>
            <a:ext cx="6052930" cy="57308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4">
            <a:extLst>
              <a:ext uri="{FF2B5EF4-FFF2-40B4-BE49-F238E27FC236}">
                <a16:creationId xmlns:a16="http://schemas.microsoft.com/office/drawing/2014/main" id="{7567D976-039F-8B40-947A-ED0E2B68D7D1}"/>
              </a:ext>
            </a:extLst>
          </p:cNvPr>
          <p:cNvSpPr>
            <a:spLocks noGrp="1"/>
          </p:cNvSpPr>
          <p:nvPr>
            <p:ph type="dt" sz="half" idx="10"/>
          </p:nvPr>
        </p:nvSpPr>
        <p:spPr/>
        <p:txBody>
          <a:bodyPr/>
          <a:lstStyle>
            <a:lvl1pPr>
              <a:defRPr/>
            </a:lvl1pPr>
          </a:lstStyle>
          <a:p>
            <a:pPr>
              <a:defRPr/>
            </a:pPr>
            <a:endParaRPr lang="zh-CN" altLang="en-US"/>
          </a:p>
        </p:txBody>
      </p:sp>
      <p:sp>
        <p:nvSpPr>
          <p:cNvPr id="5" name="页脚占位符 5">
            <a:extLst>
              <a:ext uri="{FF2B5EF4-FFF2-40B4-BE49-F238E27FC236}">
                <a16:creationId xmlns:a16="http://schemas.microsoft.com/office/drawing/2014/main" id="{56609234-6BA1-4843-AB7A-C008C7F503F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9C847161-E33A-E046-9AA8-9ED3F4CD1357}"/>
              </a:ext>
            </a:extLst>
          </p:cNvPr>
          <p:cNvSpPr>
            <a:spLocks noGrp="1"/>
          </p:cNvSpPr>
          <p:nvPr>
            <p:ph type="sldNum" sz="quarter" idx="12"/>
          </p:nvPr>
        </p:nvSpPr>
        <p:spPr/>
        <p:txBody>
          <a:bodyPr/>
          <a:lstStyle>
            <a:lvl1pPr>
              <a:defRPr dirty="0"/>
            </a:lvl1pPr>
          </a:lstStyle>
          <a:p>
            <a:pPr>
              <a:defRPr/>
            </a:pPr>
            <a:fld id="{36C7CCA0-7930-FF4A-A37F-957C8C6D1C7B}" type="slidenum">
              <a:rPr lang="zh-CN" altLang="en-US"/>
              <a:pPr>
                <a:defRPr/>
              </a:pPr>
              <a:t>‹#›</a:t>
            </a:fld>
            <a:endParaRPr lang="zh-CN" altLang="en-US"/>
          </a:p>
        </p:txBody>
      </p:sp>
    </p:spTree>
    <p:extLst>
      <p:ext uri="{BB962C8B-B14F-4D97-AF65-F5344CB8AC3E}">
        <p14:creationId xmlns:p14="http://schemas.microsoft.com/office/powerpoint/2010/main" val="4564363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a:extLst>
              <a:ext uri="{FF2B5EF4-FFF2-40B4-BE49-F238E27FC236}">
                <a16:creationId xmlns:a16="http://schemas.microsoft.com/office/drawing/2014/main" id="{8906F5B8-40AF-094F-B5B7-D536CB996EE9}"/>
              </a:ext>
            </a:extLst>
          </p:cNvPr>
          <p:cNvSpPr>
            <a:spLocks noGrp="1"/>
          </p:cNvSpPr>
          <p:nvPr>
            <p:ph type="dt" sz="half" idx="10"/>
          </p:nvPr>
        </p:nvSpPr>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5E6EFB33-D827-DB40-AFDC-4780E43ECDB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9A6D6811-1FAA-E64A-B215-407425B9D6BF}"/>
              </a:ext>
            </a:extLst>
          </p:cNvPr>
          <p:cNvSpPr>
            <a:spLocks noGrp="1"/>
          </p:cNvSpPr>
          <p:nvPr>
            <p:ph type="sldNum" sz="quarter" idx="12"/>
          </p:nvPr>
        </p:nvSpPr>
        <p:spPr/>
        <p:txBody>
          <a:bodyPr/>
          <a:lstStyle>
            <a:lvl1pPr>
              <a:defRPr dirty="0"/>
            </a:lvl1pPr>
          </a:lstStyle>
          <a:p>
            <a:pPr>
              <a:defRPr/>
            </a:pPr>
            <a:fld id="{5710C9BD-D9FA-5146-9558-8A416FD3E688}" type="slidenum">
              <a:rPr lang="zh-CN" altLang="en-US"/>
              <a:pPr>
                <a:defRPr/>
              </a:pPr>
              <a:t>‹#›</a:t>
            </a:fld>
            <a:endParaRPr lang="zh-CN" altLang="en-US"/>
          </a:p>
        </p:txBody>
      </p:sp>
    </p:spTree>
    <p:extLst>
      <p:ext uri="{BB962C8B-B14F-4D97-AF65-F5344CB8AC3E}">
        <p14:creationId xmlns:p14="http://schemas.microsoft.com/office/powerpoint/2010/main" val="16373915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日期占位符 4">
            <a:extLst>
              <a:ext uri="{FF2B5EF4-FFF2-40B4-BE49-F238E27FC236}">
                <a16:creationId xmlns:a16="http://schemas.microsoft.com/office/drawing/2014/main" id="{95CB10A1-65B6-B244-84E7-5064C522490A}"/>
              </a:ext>
            </a:extLst>
          </p:cNvPr>
          <p:cNvSpPr>
            <a:spLocks noGrp="1"/>
          </p:cNvSpPr>
          <p:nvPr>
            <p:ph type="dt" sz="half" idx="10"/>
          </p:nvPr>
        </p:nvSpPr>
        <p:spPr/>
        <p:txBody>
          <a:bodyPr/>
          <a:lstStyle>
            <a:lvl1pPr>
              <a:defRPr/>
            </a:lvl1pPr>
          </a:lstStyle>
          <a:p>
            <a:pPr>
              <a:defRPr/>
            </a:pPr>
            <a:endParaRPr lang="zh-CN" altLang="en-US"/>
          </a:p>
        </p:txBody>
      </p:sp>
      <p:sp>
        <p:nvSpPr>
          <p:cNvPr id="7" name="页脚占位符 5">
            <a:extLst>
              <a:ext uri="{FF2B5EF4-FFF2-40B4-BE49-F238E27FC236}">
                <a16:creationId xmlns:a16="http://schemas.microsoft.com/office/drawing/2014/main" id="{FC18ACC9-C407-C142-8978-3B00A4C749C5}"/>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6">
            <a:extLst>
              <a:ext uri="{FF2B5EF4-FFF2-40B4-BE49-F238E27FC236}">
                <a16:creationId xmlns:a16="http://schemas.microsoft.com/office/drawing/2014/main" id="{40EF55E1-956A-7D4B-82D8-202C76084E15}"/>
              </a:ext>
            </a:extLst>
          </p:cNvPr>
          <p:cNvSpPr>
            <a:spLocks noGrp="1"/>
          </p:cNvSpPr>
          <p:nvPr>
            <p:ph type="sldNum" sz="quarter" idx="12"/>
          </p:nvPr>
        </p:nvSpPr>
        <p:spPr/>
        <p:txBody>
          <a:bodyPr/>
          <a:lstStyle>
            <a:lvl1pPr>
              <a:defRPr dirty="0"/>
            </a:lvl1pPr>
          </a:lstStyle>
          <a:p>
            <a:pPr>
              <a:defRPr/>
            </a:pPr>
            <a:fld id="{35546497-0AEC-4948-BEA1-8EB6566D5F45}" type="slidenum">
              <a:rPr lang="zh-CN" altLang="en-US"/>
              <a:pPr>
                <a:defRPr/>
              </a:pPr>
              <a:t>‹#›</a:t>
            </a:fld>
            <a:endParaRPr lang="zh-CN" altLang="en-US"/>
          </a:p>
        </p:txBody>
      </p:sp>
    </p:spTree>
    <p:extLst>
      <p:ext uri="{BB962C8B-B14F-4D97-AF65-F5344CB8AC3E}">
        <p14:creationId xmlns:p14="http://schemas.microsoft.com/office/powerpoint/2010/main" val="2014074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8BD60313-E7DD-274C-AD66-5CCDFC5DB017}"/>
              </a:ext>
            </a:extLst>
          </p:cNvPr>
          <p:cNvGrpSpPr>
            <a:grpSpLocks/>
          </p:cNvGrpSpPr>
          <p:nvPr/>
        </p:nvGrpSpPr>
        <p:grpSpPr bwMode="auto">
          <a:xfrm>
            <a:off x="-7938" y="-7938"/>
            <a:ext cx="9169401" cy="6873876"/>
            <a:chOff x="-8466" y="-8468"/>
            <a:chExt cx="9169804" cy="6874935"/>
          </a:xfrm>
        </p:grpSpPr>
        <p:cxnSp>
          <p:nvCxnSpPr>
            <p:cNvPr id="5" name="Straight Connector 4">
              <a:extLst>
                <a:ext uri="{FF2B5EF4-FFF2-40B4-BE49-F238E27FC236}">
                  <a16:creationId xmlns:a16="http://schemas.microsoft.com/office/drawing/2014/main" id="{61C553CE-42C3-0F48-AD3A-39B254B0DD2E}"/>
                </a:ext>
              </a:extLst>
            </p:cNvPr>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33EEECD0-42E6-0448-9AE2-6BAC90EC2EFE}"/>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a:extLst>
                <a:ext uri="{FF2B5EF4-FFF2-40B4-BE49-F238E27FC236}">
                  <a16:creationId xmlns:a16="http://schemas.microsoft.com/office/drawing/2014/main" id="{E83D4FB4-B3D2-4145-8888-F564272B2FA3}"/>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a:extLst>
                <a:ext uri="{FF2B5EF4-FFF2-40B4-BE49-F238E27FC236}">
                  <a16:creationId xmlns:a16="http://schemas.microsoft.com/office/drawing/2014/main" id="{0C29CAC7-7E4F-5C45-9A94-3989D681D83E}"/>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a:extLst>
                <a:ext uri="{FF2B5EF4-FFF2-40B4-BE49-F238E27FC236}">
                  <a16:creationId xmlns:a16="http://schemas.microsoft.com/office/drawing/2014/main" id="{EDBAA592-3137-CC41-97F5-43C485B2D83D}"/>
                </a:ext>
              </a:extLst>
            </p:cNvPr>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AD300642-6A76-B542-B0DC-281057A06800}"/>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4E268097-4F53-644E-A171-746039137DF7}"/>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A34146A1-96B8-5949-8A7C-23D57F92650E}"/>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A7A2CCD-1C0E-304C-A78C-6523246389D3}"/>
                </a:ext>
              </a:extLst>
            </p:cNvPr>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FC69AC3A-EA73-FB48-9DA8-C5AABA89349D}"/>
                </a:ext>
              </a:extLst>
            </p:cNvPr>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C02F5D7-46AA-D14C-BE64-658AD5A715BE}"/>
              </a:ext>
            </a:extLst>
          </p:cNvPr>
          <p:cNvSpPr>
            <a:spLocks noGrp="1"/>
          </p:cNvSpPr>
          <p:nvPr>
            <p:ph type="dt" sz="half" idx="10"/>
          </p:nvPr>
        </p:nvSpPr>
        <p:spPr/>
        <p:txBody>
          <a:bodyPr/>
          <a:lstStyle>
            <a:lvl1pPr>
              <a:defRPr/>
            </a:lvl1pPr>
          </a:lstStyle>
          <a:p>
            <a:pPr>
              <a:defRPr/>
            </a:pPr>
            <a:endParaRPr lang="zh-CN" altLang="en-US"/>
          </a:p>
        </p:txBody>
      </p:sp>
      <p:sp>
        <p:nvSpPr>
          <p:cNvPr id="16" name="Footer Placeholder 4">
            <a:extLst>
              <a:ext uri="{FF2B5EF4-FFF2-40B4-BE49-F238E27FC236}">
                <a16:creationId xmlns:a16="http://schemas.microsoft.com/office/drawing/2014/main" id="{D3AD3545-666F-BB48-B118-02D1E4D603E7}"/>
              </a:ext>
            </a:extLst>
          </p:cNvPr>
          <p:cNvSpPr>
            <a:spLocks noGrp="1"/>
          </p:cNvSpPr>
          <p:nvPr>
            <p:ph type="ftr" sz="quarter" idx="11"/>
          </p:nvPr>
        </p:nvSpPr>
        <p:spPr/>
        <p:txBody>
          <a:bodyPr/>
          <a:lstStyle>
            <a:lvl1pPr>
              <a:defRPr/>
            </a:lvl1pPr>
          </a:lstStyle>
          <a:p>
            <a:pPr>
              <a:defRPr/>
            </a:pPr>
            <a:endParaRPr lang="en-US" altLang="x-none"/>
          </a:p>
        </p:txBody>
      </p:sp>
      <p:sp>
        <p:nvSpPr>
          <p:cNvPr id="17" name="Slide Number Placeholder 5">
            <a:extLst>
              <a:ext uri="{FF2B5EF4-FFF2-40B4-BE49-F238E27FC236}">
                <a16:creationId xmlns:a16="http://schemas.microsoft.com/office/drawing/2014/main" id="{CE3F07AC-0A8D-6545-AB7D-B14C85327FDC}"/>
              </a:ext>
            </a:extLst>
          </p:cNvPr>
          <p:cNvSpPr>
            <a:spLocks noGrp="1"/>
          </p:cNvSpPr>
          <p:nvPr>
            <p:ph type="sldNum" sz="quarter" idx="12"/>
          </p:nvPr>
        </p:nvSpPr>
        <p:spPr/>
        <p:txBody>
          <a:bodyPr/>
          <a:lstStyle>
            <a:lvl1pPr>
              <a:defRPr/>
            </a:lvl1pPr>
          </a:lstStyle>
          <a:p>
            <a:pPr>
              <a:defRPr/>
            </a:pPr>
            <a:fld id="{6CA6AA05-E379-6E4C-843C-D6D9B2475606}" type="slidenum">
              <a:rPr lang="zh-CN" altLang="en-US"/>
              <a:pPr>
                <a:defRPr/>
              </a:pPr>
              <a:t>‹#›</a:t>
            </a:fld>
            <a:endParaRPr lang="zh-CN" altLang="en-US"/>
          </a:p>
        </p:txBody>
      </p:sp>
    </p:spTree>
    <p:extLst>
      <p:ext uri="{BB962C8B-B14F-4D97-AF65-F5344CB8AC3E}">
        <p14:creationId xmlns:p14="http://schemas.microsoft.com/office/powerpoint/2010/main" val="34532604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368014-377A-7947-A367-D7D8E84C9007}"/>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A5A6B572-B25B-1F44-8587-4BFF333E0468}"/>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8AF33975-2E83-F847-B28B-79597A13E41A}"/>
              </a:ext>
            </a:extLst>
          </p:cNvPr>
          <p:cNvSpPr>
            <a:spLocks noGrp="1"/>
          </p:cNvSpPr>
          <p:nvPr>
            <p:ph type="sldNum" sz="quarter" idx="12"/>
          </p:nvPr>
        </p:nvSpPr>
        <p:spPr/>
        <p:txBody>
          <a:bodyPr/>
          <a:lstStyle>
            <a:lvl1pPr>
              <a:defRPr/>
            </a:lvl1pPr>
          </a:lstStyle>
          <a:p>
            <a:pPr>
              <a:defRPr/>
            </a:pPr>
            <a:fld id="{D4907CA6-B918-3F4F-AB46-B702F9F18DC1}" type="slidenum">
              <a:rPr lang="zh-CN" altLang="en-US"/>
              <a:pPr>
                <a:defRPr/>
              </a:pPr>
              <a:t>‹#›</a:t>
            </a:fld>
            <a:endParaRPr lang="zh-CN" altLang="en-US"/>
          </a:p>
        </p:txBody>
      </p:sp>
    </p:spTree>
    <p:extLst>
      <p:ext uri="{BB962C8B-B14F-4D97-AF65-F5344CB8AC3E}">
        <p14:creationId xmlns:p14="http://schemas.microsoft.com/office/powerpoint/2010/main" val="4133615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062EFA-CD11-DA49-B5FA-BA7A0EBD1ACA}"/>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1C76F2F5-C110-8443-A6A0-29F56F913AFC}"/>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A54FFF49-C2DF-C041-861A-3201F8D3ABBD}"/>
              </a:ext>
            </a:extLst>
          </p:cNvPr>
          <p:cNvSpPr>
            <a:spLocks noGrp="1"/>
          </p:cNvSpPr>
          <p:nvPr>
            <p:ph type="sldNum" sz="quarter" idx="12"/>
          </p:nvPr>
        </p:nvSpPr>
        <p:spPr/>
        <p:txBody>
          <a:bodyPr/>
          <a:lstStyle>
            <a:lvl1pPr>
              <a:defRPr/>
            </a:lvl1pPr>
          </a:lstStyle>
          <a:p>
            <a:pPr>
              <a:defRPr/>
            </a:pPr>
            <a:fld id="{3C66B7DA-2997-3242-BA91-D3B4025B6430}" type="slidenum">
              <a:rPr lang="zh-CN" altLang="en-US"/>
              <a:pPr>
                <a:defRPr/>
              </a:pPr>
              <a:t>‹#›</a:t>
            </a:fld>
            <a:endParaRPr lang="zh-CN" altLang="en-US"/>
          </a:p>
        </p:txBody>
      </p:sp>
    </p:spTree>
    <p:extLst>
      <p:ext uri="{BB962C8B-B14F-4D97-AF65-F5344CB8AC3E}">
        <p14:creationId xmlns:p14="http://schemas.microsoft.com/office/powerpoint/2010/main" val="2626236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4">
            <a:extLst>
              <a:ext uri="{FF2B5EF4-FFF2-40B4-BE49-F238E27FC236}">
                <a16:creationId xmlns:a16="http://schemas.microsoft.com/office/drawing/2014/main" id="{B578DCDA-82CE-3540-9215-C1AE1A1EFE15}"/>
              </a:ext>
            </a:extLst>
          </p:cNvPr>
          <p:cNvSpPr>
            <a:spLocks noGrp="1"/>
          </p:cNvSpPr>
          <p:nvPr>
            <p:ph type="dt" sz="half" idx="10"/>
          </p:nvPr>
        </p:nvSpPr>
        <p:spPr/>
        <p:txBody>
          <a:bodyPr/>
          <a:lstStyle>
            <a:lvl1pPr>
              <a:defRPr/>
            </a:lvl1pPr>
          </a:lstStyle>
          <a:p>
            <a:pPr>
              <a:defRPr/>
            </a:pPr>
            <a:endParaRPr lang="en-US" altLang="x-none"/>
          </a:p>
        </p:txBody>
      </p:sp>
      <p:sp>
        <p:nvSpPr>
          <p:cNvPr id="8" name="Rectangle 5">
            <a:extLst>
              <a:ext uri="{FF2B5EF4-FFF2-40B4-BE49-F238E27FC236}">
                <a16:creationId xmlns:a16="http://schemas.microsoft.com/office/drawing/2014/main" id="{3C5B45BE-71F1-7547-88EC-4A90D53CA832}"/>
              </a:ext>
            </a:extLst>
          </p:cNvPr>
          <p:cNvSpPr>
            <a:spLocks noGrp="1"/>
          </p:cNvSpPr>
          <p:nvPr>
            <p:ph type="ftr" sz="quarter" idx="11"/>
          </p:nvPr>
        </p:nvSpPr>
        <p:spPr/>
        <p:txBody>
          <a:bodyPr/>
          <a:lstStyle>
            <a:lvl1pPr>
              <a:defRPr/>
            </a:lvl1pPr>
          </a:lstStyle>
          <a:p>
            <a:pPr>
              <a:defRPr/>
            </a:pPr>
            <a:endParaRPr lang="en-US" altLang="x-none"/>
          </a:p>
        </p:txBody>
      </p:sp>
      <p:sp>
        <p:nvSpPr>
          <p:cNvPr id="9" name="Rectangle 6">
            <a:extLst>
              <a:ext uri="{FF2B5EF4-FFF2-40B4-BE49-F238E27FC236}">
                <a16:creationId xmlns:a16="http://schemas.microsoft.com/office/drawing/2014/main" id="{BAD19299-B7F8-724F-AAA8-FED5C6270FDB}"/>
              </a:ext>
            </a:extLst>
          </p:cNvPr>
          <p:cNvSpPr>
            <a:spLocks noGrp="1"/>
          </p:cNvSpPr>
          <p:nvPr>
            <p:ph type="sldNum" sz="quarter" idx="12"/>
          </p:nvPr>
        </p:nvSpPr>
        <p:spPr/>
        <p:txBody>
          <a:bodyPr/>
          <a:lstStyle>
            <a:lvl1pPr>
              <a:defRPr dirty="0"/>
            </a:lvl1pPr>
          </a:lstStyle>
          <a:p>
            <a:pPr>
              <a:defRPr/>
            </a:pPr>
            <a:fld id="{51052D88-0F19-8447-AD40-3F0EF28D0741}" type="slidenum">
              <a:rPr lang="zh-CN" altLang="en-US"/>
              <a:pPr>
                <a:defRPr/>
              </a:pPr>
              <a:t>‹#›</a:t>
            </a:fld>
            <a:endParaRPr lang="zh-CN" altLang="en-US"/>
          </a:p>
        </p:txBody>
      </p:sp>
    </p:spTree>
    <p:extLst>
      <p:ext uri="{BB962C8B-B14F-4D97-AF65-F5344CB8AC3E}">
        <p14:creationId xmlns:p14="http://schemas.microsoft.com/office/powerpoint/2010/main" val="2541509700"/>
      </p:ext>
    </p:extLst>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20D5E20-91EA-5240-80C8-6B62BD18CDD5}"/>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5">
            <a:extLst>
              <a:ext uri="{FF2B5EF4-FFF2-40B4-BE49-F238E27FC236}">
                <a16:creationId xmlns:a16="http://schemas.microsoft.com/office/drawing/2014/main" id="{69D93C00-01EC-7C4C-A14E-434718CDA3E9}"/>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6">
            <a:extLst>
              <a:ext uri="{FF2B5EF4-FFF2-40B4-BE49-F238E27FC236}">
                <a16:creationId xmlns:a16="http://schemas.microsoft.com/office/drawing/2014/main" id="{7A17769C-8EBE-874B-8DF4-5B7F8183AA09}"/>
              </a:ext>
            </a:extLst>
          </p:cNvPr>
          <p:cNvSpPr>
            <a:spLocks noGrp="1"/>
          </p:cNvSpPr>
          <p:nvPr>
            <p:ph type="sldNum" sz="quarter" idx="12"/>
          </p:nvPr>
        </p:nvSpPr>
        <p:spPr/>
        <p:txBody>
          <a:bodyPr/>
          <a:lstStyle>
            <a:lvl1pPr>
              <a:defRPr/>
            </a:lvl1pPr>
          </a:lstStyle>
          <a:p>
            <a:pPr>
              <a:defRPr/>
            </a:pPr>
            <a:fld id="{73BDCA96-5293-5F48-9C0F-EA0072C0FF87}" type="slidenum">
              <a:rPr lang="zh-CN" altLang="en-US"/>
              <a:pPr>
                <a:defRPr/>
              </a:pPr>
              <a:t>‹#›</a:t>
            </a:fld>
            <a:endParaRPr lang="zh-CN" altLang="en-US"/>
          </a:p>
        </p:txBody>
      </p:sp>
    </p:spTree>
    <p:extLst>
      <p:ext uri="{BB962C8B-B14F-4D97-AF65-F5344CB8AC3E}">
        <p14:creationId xmlns:p14="http://schemas.microsoft.com/office/powerpoint/2010/main" val="365192174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1AF9A32-33CC-0545-85C9-D45072922113}"/>
              </a:ext>
            </a:extLst>
          </p:cNvPr>
          <p:cNvSpPr>
            <a:spLocks noGrp="1"/>
          </p:cNvSpPr>
          <p:nvPr>
            <p:ph type="dt" sz="half" idx="10"/>
          </p:nvPr>
        </p:nvSpPr>
        <p:spPr/>
        <p:txBody>
          <a:bodyPr/>
          <a:lstStyle>
            <a:lvl1pPr>
              <a:defRPr/>
            </a:lvl1pPr>
          </a:lstStyle>
          <a:p>
            <a:pPr>
              <a:defRPr/>
            </a:pPr>
            <a:endParaRPr lang="zh-CN" altLang="en-US"/>
          </a:p>
        </p:txBody>
      </p:sp>
      <p:sp>
        <p:nvSpPr>
          <p:cNvPr id="8" name="Footer Placeholder 7">
            <a:extLst>
              <a:ext uri="{FF2B5EF4-FFF2-40B4-BE49-F238E27FC236}">
                <a16:creationId xmlns:a16="http://schemas.microsoft.com/office/drawing/2014/main" id="{62B768C7-06A7-F245-9B28-7B3D4941253D}"/>
              </a:ext>
            </a:extLst>
          </p:cNvPr>
          <p:cNvSpPr>
            <a:spLocks noGrp="1"/>
          </p:cNvSpPr>
          <p:nvPr>
            <p:ph type="ftr" sz="quarter" idx="11"/>
          </p:nvPr>
        </p:nvSpPr>
        <p:spPr/>
        <p:txBody>
          <a:bodyPr/>
          <a:lstStyle>
            <a:lvl1pPr>
              <a:defRPr/>
            </a:lvl1pPr>
          </a:lstStyle>
          <a:p>
            <a:pPr>
              <a:defRPr/>
            </a:pPr>
            <a:endParaRPr lang="en-US" altLang="x-none"/>
          </a:p>
        </p:txBody>
      </p:sp>
      <p:sp>
        <p:nvSpPr>
          <p:cNvPr id="9" name="Slide Number Placeholder 8">
            <a:extLst>
              <a:ext uri="{FF2B5EF4-FFF2-40B4-BE49-F238E27FC236}">
                <a16:creationId xmlns:a16="http://schemas.microsoft.com/office/drawing/2014/main" id="{3A0DDBEF-B505-014E-9A6B-34BB84D976C1}"/>
              </a:ext>
            </a:extLst>
          </p:cNvPr>
          <p:cNvSpPr>
            <a:spLocks noGrp="1"/>
          </p:cNvSpPr>
          <p:nvPr>
            <p:ph type="sldNum" sz="quarter" idx="12"/>
          </p:nvPr>
        </p:nvSpPr>
        <p:spPr/>
        <p:txBody>
          <a:bodyPr/>
          <a:lstStyle>
            <a:lvl1pPr>
              <a:defRPr/>
            </a:lvl1pPr>
          </a:lstStyle>
          <a:p>
            <a:pPr>
              <a:defRPr/>
            </a:pPr>
            <a:fld id="{B5167D57-5D26-124D-A4D9-22319CB4880B}" type="slidenum">
              <a:rPr lang="zh-CN" altLang="en-US"/>
              <a:pPr>
                <a:defRPr/>
              </a:pPr>
              <a:t>‹#›</a:t>
            </a:fld>
            <a:endParaRPr lang="zh-CN" altLang="en-US"/>
          </a:p>
        </p:txBody>
      </p:sp>
    </p:spTree>
    <p:extLst>
      <p:ext uri="{BB962C8B-B14F-4D97-AF65-F5344CB8AC3E}">
        <p14:creationId xmlns:p14="http://schemas.microsoft.com/office/powerpoint/2010/main" val="28639847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AEF0636-CF54-ED4E-9331-39BC545D71A0}"/>
              </a:ext>
            </a:extLst>
          </p:cNvPr>
          <p:cNvSpPr>
            <a:spLocks noGrp="1"/>
          </p:cNvSpPr>
          <p:nvPr>
            <p:ph type="dt" sz="half" idx="10"/>
          </p:nvPr>
        </p:nvSpPr>
        <p:spPr/>
        <p:txBody>
          <a:bodyPr/>
          <a:lstStyle>
            <a:lvl1pPr>
              <a:defRPr/>
            </a:lvl1pPr>
          </a:lstStyle>
          <a:p>
            <a:pPr>
              <a:defRPr/>
            </a:pPr>
            <a:endParaRPr lang="zh-CN" altLang="en-US"/>
          </a:p>
        </p:txBody>
      </p:sp>
      <p:sp>
        <p:nvSpPr>
          <p:cNvPr id="4" name="Footer Placeholder 3">
            <a:extLst>
              <a:ext uri="{FF2B5EF4-FFF2-40B4-BE49-F238E27FC236}">
                <a16:creationId xmlns:a16="http://schemas.microsoft.com/office/drawing/2014/main" id="{317F1375-F9D2-2547-95AD-AE3C9969DCBE}"/>
              </a:ext>
            </a:extLst>
          </p:cNvPr>
          <p:cNvSpPr>
            <a:spLocks noGrp="1"/>
          </p:cNvSpPr>
          <p:nvPr>
            <p:ph type="ftr" sz="quarter" idx="11"/>
          </p:nvPr>
        </p:nvSpPr>
        <p:spPr/>
        <p:txBody>
          <a:bodyPr/>
          <a:lstStyle>
            <a:lvl1pPr>
              <a:defRPr/>
            </a:lvl1pPr>
          </a:lstStyle>
          <a:p>
            <a:pPr>
              <a:defRPr/>
            </a:pPr>
            <a:endParaRPr lang="en-US" altLang="x-none"/>
          </a:p>
        </p:txBody>
      </p:sp>
      <p:sp>
        <p:nvSpPr>
          <p:cNvPr id="5" name="Slide Number Placeholder 4">
            <a:extLst>
              <a:ext uri="{FF2B5EF4-FFF2-40B4-BE49-F238E27FC236}">
                <a16:creationId xmlns:a16="http://schemas.microsoft.com/office/drawing/2014/main" id="{FBD0AEE8-DBAF-BC4E-A95F-94D705ECC972}"/>
              </a:ext>
            </a:extLst>
          </p:cNvPr>
          <p:cNvSpPr>
            <a:spLocks noGrp="1"/>
          </p:cNvSpPr>
          <p:nvPr>
            <p:ph type="sldNum" sz="quarter" idx="12"/>
          </p:nvPr>
        </p:nvSpPr>
        <p:spPr/>
        <p:txBody>
          <a:bodyPr/>
          <a:lstStyle>
            <a:lvl1pPr>
              <a:defRPr/>
            </a:lvl1pPr>
          </a:lstStyle>
          <a:p>
            <a:pPr>
              <a:defRPr/>
            </a:pPr>
            <a:fld id="{4689F177-01A0-1642-BB8A-F3FC3A8E127F}" type="slidenum">
              <a:rPr lang="zh-CN" altLang="en-US"/>
              <a:pPr>
                <a:defRPr/>
              </a:pPr>
              <a:t>‹#›</a:t>
            </a:fld>
            <a:endParaRPr lang="zh-CN" altLang="en-US"/>
          </a:p>
        </p:txBody>
      </p:sp>
    </p:spTree>
    <p:extLst>
      <p:ext uri="{BB962C8B-B14F-4D97-AF65-F5344CB8AC3E}">
        <p14:creationId xmlns:p14="http://schemas.microsoft.com/office/powerpoint/2010/main" val="40952834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F208C2-E202-264B-865E-A3BA0A7AA187}"/>
              </a:ext>
            </a:extLst>
          </p:cNvPr>
          <p:cNvSpPr>
            <a:spLocks noGrp="1"/>
          </p:cNvSpPr>
          <p:nvPr>
            <p:ph type="dt" sz="half" idx="10"/>
          </p:nvPr>
        </p:nvSpPr>
        <p:spPr/>
        <p:txBody>
          <a:bodyPr/>
          <a:lstStyle>
            <a:lvl1pPr>
              <a:defRPr/>
            </a:lvl1pPr>
          </a:lstStyle>
          <a:p>
            <a:pPr>
              <a:defRPr/>
            </a:pPr>
            <a:endParaRPr lang="zh-CN" altLang="en-US"/>
          </a:p>
        </p:txBody>
      </p:sp>
      <p:sp>
        <p:nvSpPr>
          <p:cNvPr id="3" name="Footer Placeholder 2">
            <a:extLst>
              <a:ext uri="{FF2B5EF4-FFF2-40B4-BE49-F238E27FC236}">
                <a16:creationId xmlns:a16="http://schemas.microsoft.com/office/drawing/2014/main" id="{030A6DB9-D143-594D-A574-8A1A69DB8B1E}"/>
              </a:ext>
            </a:extLst>
          </p:cNvPr>
          <p:cNvSpPr>
            <a:spLocks noGrp="1"/>
          </p:cNvSpPr>
          <p:nvPr>
            <p:ph type="ftr" sz="quarter" idx="11"/>
          </p:nvPr>
        </p:nvSpPr>
        <p:spPr/>
        <p:txBody>
          <a:bodyPr/>
          <a:lstStyle>
            <a:lvl1pPr>
              <a:defRPr/>
            </a:lvl1pPr>
          </a:lstStyle>
          <a:p>
            <a:pPr>
              <a:defRPr/>
            </a:pPr>
            <a:endParaRPr lang="en-US" altLang="x-none"/>
          </a:p>
        </p:txBody>
      </p:sp>
      <p:sp>
        <p:nvSpPr>
          <p:cNvPr id="4" name="Slide Number Placeholder 3">
            <a:extLst>
              <a:ext uri="{FF2B5EF4-FFF2-40B4-BE49-F238E27FC236}">
                <a16:creationId xmlns:a16="http://schemas.microsoft.com/office/drawing/2014/main" id="{A0853E00-58BD-4241-862A-10FD64D76349}"/>
              </a:ext>
            </a:extLst>
          </p:cNvPr>
          <p:cNvSpPr>
            <a:spLocks noGrp="1"/>
          </p:cNvSpPr>
          <p:nvPr>
            <p:ph type="sldNum" sz="quarter" idx="12"/>
          </p:nvPr>
        </p:nvSpPr>
        <p:spPr/>
        <p:txBody>
          <a:bodyPr/>
          <a:lstStyle>
            <a:lvl1pPr>
              <a:defRPr/>
            </a:lvl1pPr>
          </a:lstStyle>
          <a:p>
            <a:pPr>
              <a:defRPr/>
            </a:pPr>
            <a:fld id="{4614587E-F8A4-B946-87FA-91FD7C7C5D25}" type="slidenum">
              <a:rPr lang="zh-CN" altLang="en-US"/>
              <a:pPr>
                <a:defRPr/>
              </a:pPr>
              <a:t>‹#›</a:t>
            </a:fld>
            <a:endParaRPr lang="zh-CN" altLang="en-US"/>
          </a:p>
        </p:txBody>
      </p:sp>
    </p:spTree>
    <p:extLst>
      <p:ext uri="{BB962C8B-B14F-4D97-AF65-F5344CB8AC3E}">
        <p14:creationId xmlns:p14="http://schemas.microsoft.com/office/powerpoint/2010/main" val="656529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38C06D8-FC59-7741-AAD5-859E3BE3AA5D}"/>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5">
            <a:extLst>
              <a:ext uri="{FF2B5EF4-FFF2-40B4-BE49-F238E27FC236}">
                <a16:creationId xmlns:a16="http://schemas.microsoft.com/office/drawing/2014/main" id="{43947956-70D0-2240-9702-F89C000BEF8C}"/>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6">
            <a:extLst>
              <a:ext uri="{FF2B5EF4-FFF2-40B4-BE49-F238E27FC236}">
                <a16:creationId xmlns:a16="http://schemas.microsoft.com/office/drawing/2014/main" id="{7D2DB26C-AF45-6541-B100-64560969D8CF}"/>
              </a:ext>
            </a:extLst>
          </p:cNvPr>
          <p:cNvSpPr>
            <a:spLocks noGrp="1"/>
          </p:cNvSpPr>
          <p:nvPr>
            <p:ph type="sldNum" sz="quarter" idx="12"/>
          </p:nvPr>
        </p:nvSpPr>
        <p:spPr/>
        <p:txBody>
          <a:bodyPr/>
          <a:lstStyle>
            <a:lvl1pPr>
              <a:defRPr/>
            </a:lvl1pPr>
          </a:lstStyle>
          <a:p>
            <a:pPr>
              <a:defRPr/>
            </a:pPr>
            <a:fld id="{A6F7A904-E2BB-8D48-AF17-24A9BF75550D}" type="slidenum">
              <a:rPr lang="zh-CN" altLang="en-US"/>
              <a:pPr>
                <a:defRPr/>
              </a:pPr>
              <a:t>‹#›</a:t>
            </a:fld>
            <a:endParaRPr lang="zh-CN" altLang="en-US"/>
          </a:p>
        </p:txBody>
      </p:sp>
    </p:spTree>
    <p:extLst>
      <p:ext uri="{BB962C8B-B14F-4D97-AF65-F5344CB8AC3E}">
        <p14:creationId xmlns:p14="http://schemas.microsoft.com/office/powerpoint/2010/main" val="14856179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A021FF42-CF72-AC45-A147-8A11D6586800}"/>
              </a:ext>
            </a:extLst>
          </p:cNvPr>
          <p:cNvSpPr>
            <a:spLocks noGrp="1"/>
          </p:cNvSpPr>
          <p:nvPr>
            <p:ph type="dt" sz="half" idx="10"/>
          </p:nvPr>
        </p:nvSpPr>
        <p:spPr/>
        <p:txBody>
          <a:bodyPr/>
          <a:lstStyle>
            <a:lvl1pPr>
              <a:defRPr/>
            </a:lvl1pPr>
          </a:lstStyle>
          <a:p>
            <a:pPr>
              <a:defRPr/>
            </a:pPr>
            <a:endParaRPr lang="zh-CN" altLang="en-US"/>
          </a:p>
        </p:txBody>
      </p:sp>
      <p:sp>
        <p:nvSpPr>
          <p:cNvPr id="6" name="Footer Placeholder 5">
            <a:extLst>
              <a:ext uri="{FF2B5EF4-FFF2-40B4-BE49-F238E27FC236}">
                <a16:creationId xmlns:a16="http://schemas.microsoft.com/office/drawing/2014/main" id="{AC59EED6-3382-6846-8121-4C93CE1F929A}"/>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6">
            <a:extLst>
              <a:ext uri="{FF2B5EF4-FFF2-40B4-BE49-F238E27FC236}">
                <a16:creationId xmlns:a16="http://schemas.microsoft.com/office/drawing/2014/main" id="{FCA6635F-B3C7-5941-9AB9-ED14433903C1}"/>
              </a:ext>
            </a:extLst>
          </p:cNvPr>
          <p:cNvSpPr>
            <a:spLocks noGrp="1"/>
          </p:cNvSpPr>
          <p:nvPr>
            <p:ph type="sldNum" sz="quarter" idx="12"/>
          </p:nvPr>
        </p:nvSpPr>
        <p:spPr/>
        <p:txBody>
          <a:bodyPr/>
          <a:lstStyle>
            <a:lvl1pPr>
              <a:defRPr/>
            </a:lvl1pPr>
          </a:lstStyle>
          <a:p>
            <a:pPr>
              <a:defRPr/>
            </a:pPr>
            <a:fld id="{3863B5D9-AD08-B749-BB43-DADD173F0459}" type="slidenum">
              <a:rPr lang="zh-CN" altLang="en-US"/>
              <a:pPr>
                <a:defRPr/>
              </a:pPr>
              <a:t>‹#›</a:t>
            </a:fld>
            <a:endParaRPr lang="zh-CN" altLang="en-US"/>
          </a:p>
        </p:txBody>
      </p:sp>
    </p:spTree>
    <p:extLst>
      <p:ext uri="{BB962C8B-B14F-4D97-AF65-F5344CB8AC3E}">
        <p14:creationId xmlns:p14="http://schemas.microsoft.com/office/powerpoint/2010/main" val="13444401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8F885F-EE61-3541-B990-FB9057D2D7B7}"/>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850FFDCE-3238-C74B-BF3B-82389CEE38A3}"/>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F414FEDA-4689-6A40-9F10-AC0D1F8ADD5E}"/>
              </a:ext>
            </a:extLst>
          </p:cNvPr>
          <p:cNvSpPr>
            <a:spLocks noGrp="1"/>
          </p:cNvSpPr>
          <p:nvPr>
            <p:ph type="sldNum" sz="quarter" idx="12"/>
          </p:nvPr>
        </p:nvSpPr>
        <p:spPr/>
        <p:txBody>
          <a:bodyPr/>
          <a:lstStyle>
            <a:lvl1pPr>
              <a:defRPr/>
            </a:lvl1pPr>
          </a:lstStyle>
          <a:p>
            <a:pPr>
              <a:defRPr/>
            </a:pPr>
            <a:fld id="{47AB6F82-7502-D047-9FB4-36C2DD5906B2}" type="slidenum">
              <a:rPr lang="zh-CN" altLang="en-US"/>
              <a:pPr>
                <a:defRPr/>
              </a:pPr>
              <a:t>‹#›</a:t>
            </a:fld>
            <a:endParaRPr lang="zh-CN" altLang="en-US"/>
          </a:p>
        </p:txBody>
      </p:sp>
    </p:spTree>
    <p:extLst>
      <p:ext uri="{BB962C8B-B14F-4D97-AF65-F5344CB8AC3E}">
        <p14:creationId xmlns:p14="http://schemas.microsoft.com/office/powerpoint/2010/main" val="16468550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62370ED0-8036-634F-8369-235144B1D28F}"/>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8000">
                <a:solidFill>
                  <a:srgbClr val="C0E474"/>
                </a:solidFill>
              </a:rPr>
              <a:t>“</a:t>
            </a:r>
          </a:p>
        </p:txBody>
      </p:sp>
      <p:sp>
        <p:nvSpPr>
          <p:cNvPr id="6" name="TextBox 18">
            <a:extLst>
              <a:ext uri="{FF2B5EF4-FFF2-40B4-BE49-F238E27FC236}">
                <a16:creationId xmlns:a16="http://schemas.microsoft.com/office/drawing/2014/main" id="{E8ADB037-B9CA-8749-9044-FCE2ABA15CA4}"/>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8000">
                <a:solidFill>
                  <a:srgbClr val="C0E474"/>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966DA750-F57C-6841-AEFF-079E1EA5E08F}"/>
              </a:ext>
            </a:extLst>
          </p:cNvPr>
          <p:cNvSpPr>
            <a:spLocks noGrp="1"/>
          </p:cNvSpPr>
          <p:nvPr>
            <p:ph type="dt" sz="half" idx="14"/>
          </p:nvPr>
        </p:nvSpPr>
        <p:spPr/>
        <p:txBody>
          <a:bodyPr/>
          <a:lstStyle>
            <a:lvl1pPr>
              <a:defRPr/>
            </a:lvl1pPr>
          </a:lstStyle>
          <a:p>
            <a:pPr>
              <a:defRPr/>
            </a:pPr>
            <a:endParaRPr lang="zh-CN" altLang="en-US"/>
          </a:p>
        </p:txBody>
      </p:sp>
      <p:sp>
        <p:nvSpPr>
          <p:cNvPr id="8" name="Footer Placeholder 4">
            <a:extLst>
              <a:ext uri="{FF2B5EF4-FFF2-40B4-BE49-F238E27FC236}">
                <a16:creationId xmlns:a16="http://schemas.microsoft.com/office/drawing/2014/main" id="{FFF59C52-CD54-7942-8B7A-EDE905A9D7CA}"/>
              </a:ext>
            </a:extLst>
          </p:cNvPr>
          <p:cNvSpPr>
            <a:spLocks noGrp="1"/>
          </p:cNvSpPr>
          <p:nvPr>
            <p:ph type="ftr" sz="quarter" idx="15"/>
          </p:nvPr>
        </p:nvSpPr>
        <p:spPr/>
        <p:txBody>
          <a:bodyPr/>
          <a:lstStyle>
            <a:lvl1pPr>
              <a:defRPr/>
            </a:lvl1pPr>
          </a:lstStyle>
          <a:p>
            <a:pPr>
              <a:defRPr/>
            </a:pPr>
            <a:endParaRPr lang="en-US" altLang="x-none"/>
          </a:p>
        </p:txBody>
      </p:sp>
      <p:sp>
        <p:nvSpPr>
          <p:cNvPr id="9" name="Slide Number Placeholder 5">
            <a:extLst>
              <a:ext uri="{FF2B5EF4-FFF2-40B4-BE49-F238E27FC236}">
                <a16:creationId xmlns:a16="http://schemas.microsoft.com/office/drawing/2014/main" id="{5BDB41FA-D4F3-F648-BB04-E648882AE1AB}"/>
              </a:ext>
            </a:extLst>
          </p:cNvPr>
          <p:cNvSpPr>
            <a:spLocks noGrp="1"/>
          </p:cNvSpPr>
          <p:nvPr>
            <p:ph type="sldNum" sz="quarter" idx="16"/>
          </p:nvPr>
        </p:nvSpPr>
        <p:spPr/>
        <p:txBody>
          <a:bodyPr/>
          <a:lstStyle>
            <a:lvl1pPr>
              <a:defRPr/>
            </a:lvl1pPr>
          </a:lstStyle>
          <a:p>
            <a:pPr>
              <a:defRPr/>
            </a:pPr>
            <a:fld id="{29F3B9BB-36FA-9245-BF5A-10FB4DDD8F41}" type="slidenum">
              <a:rPr lang="zh-CN" altLang="en-US"/>
              <a:pPr>
                <a:defRPr/>
              </a:pPr>
              <a:t>‹#›</a:t>
            </a:fld>
            <a:endParaRPr lang="zh-CN" altLang="en-US"/>
          </a:p>
        </p:txBody>
      </p:sp>
    </p:spTree>
    <p:extLst>
      <p:ext uri="{BB962C8B-B14F-4D97-AF65-F5344CB8AC3E}">
        <p14:creationId xmlns:p14="http://schemas.microsoft.com/office/powerpoint/2010/main" val="21994622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07D667-EAE5-9E4B-A524-82217DA2CD72}"/>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D94F66FD-1857-4E48-8DEF-C711C2CC1381}"/>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9E81363C-C7B2-E745-96E3-9998F3412287}"/>
              </a:ext>
            </a:extLst>
          </p:cNvPr>
          <p:cNvSpPr>
            <a:spLocks noGrp="1"/>
          </p:cNvSpPr>
          <p:nvPr>
            <p:ph type="sldNum" sz="quarter" idx="12"/>
          </p:nvPr>
        </p:nvSpPr>
        <p:spPr/>
        <p:txBody>
          <a:bodyPr/>
          <a:lstStyle>
            <a:lvl1pPr>
              <a:defRPr/>
            </a:lvl1pPr>
          </a:lstStyle>
          <a:p>
            <a:pPr>
              <a:defRPr/>
            </a:pPr>
            <a:fld id="{3CA546D3-6183-FE46-A2E2-495CCE28B508}" type="slidenum">
              <a:rPr lang="zh-CN" altLang="en-US"/>
              <a:pPr>
                <a:defRPr/>
              </a:pPr>
              <a:t>‹#›</a:t>
            </a:fld>
            <a:endParaRPr lang="zh-CN" altLang="en-US"/>
          </a:p>
        </p:txBody>
      </p:sp>
    </p:spTree>
    <p:extLst>
      <p:ext uri="{BB962C8B-B14F-4D97-AF65-F5344CB8AC3E}">
        <p14:creationId xmlns:p14="http://schemas.microsoft.com/office/powerpoint/2010/main" val="23898667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17">
            <a:extLst>
              <a:ext uri="{FF2B5EF4-FFF2-40B4-BE49-F238E27FC236}">
                <a16:creationId xmlns:a16="http://schemas.microsoft.com/office/drawing/2014/main" id="{F0574D91-8E22-E443-9338-8C5390012371}"/>
              </a:ext>
            </a:extLst>
          </p:cNvPr>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8000">
                <a:solidFill>
                  <a:srgbClr val="C0E474"/>
                </a:solidFill>
              </a:rPr>
              <a:t>“</a:t>
            </a:r>
          </a:p>
        </p:txBody>
      </p:sp>
      <p:sp>
        <p:nvSpPr>
          <p:cNvPr id="6" name="TextBox 18">
            <a:extLst>
              <a:ext uri="{FF2B5EF4-FFF2-40B4-BE49-F238E27FC236}">
                <a16:creationId xmlns:a16="http://schemas.microsoft.com/office/drawing/2014/main" id="{E801C5AA-E3D7-0A44-97D7-F0E693847852}"/>
              </a:ext>
            </a:extLst>
          </p:cNvPr>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en-US" sz="8000">
                <a:solidFill>
                  <a:srgbClr val="C0E474"/>
                </a:solidFill>
              </a:rPr>
              <a:t>”</a:t>
            </a: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879FB263-CC21-3B43-B38C-CF5D249B916F}"/>
              </a:ext>
            </a:extLst>
          </p:cNvPr>
          <p:cNvSpPr>
            <a:spLocks noGrp="1"/>
          </p:cNvSpPr>
          <p:nvPr>
            <p:ph type="dt" sz="half" idx="14"/>
          </p:nvPr>
        </p:nvSpPr>
        <p:spPr/>
        <p:txBody>
          <a:bodyPr/>
          <a:lstStyle>
            <a:lvl1pPr>
              <a:defRPr/>
            </a:lvl1pPr>
          </a:lstStyle>
          <a:p>
            <a:pPr>
              <a:defRPr/>
            </a:pPr>
            <a:endParaRPr lang="zh-CN" altLang="en-US"/>
          </a:p>
        </p:txBody>
      </p:sp>
      <p:sp>
        <p:nvSpPr>
          <p:cNvPr id="8" name="Footer Placeholder 4">
            <a:extLst>
              <a:ext uri="{FF2B5EF4-FFF2-40B4-BE49-F238E27FC236}">
                <a16:creationId xmlns:a16="http://schemas.microsoft.com/office/drawing/2014/main" id="{1BCA2C3E-1819-F349-94F3-CA51A9E7093D}"/>
              </a:ext>
            </a:extLst>
          </p:cNvPr>
          <p:cNvSpPr>
            <a:spLocks noGrp="1"/>
          </p:cNvSpPr>
          <p:nvPr>
            <p:ph type="ftr" sz="quarter" idx="15"/>
          </p:nvPr>
        </p:nvSpPr>
        <p:spPr/>
        <p:txBody>
          <a:bodyPr/>
          <a:lstStyle>
            <a:lvl1pPr>
              <a:defRPr/>
            </a:lvl1pPr>
          </a:lstStyle>
          <a:p>
            <a:pPr>
              <a:defRPr/>
            </a:pPr>
            <a:endParaRPr lang="en-US" altLang="x-none"/>
          </a:p>
        </p:txBody>
      </p:sp>
      <p:sp>
        <p:nvSpPr>
          <p:cNvPr id="9" name="Slide Number Placeholder 5">
            <a:extLst>
              <a:ext uri="{FF2B5EF4-FFF2-40B4-BE49-F238E27FC236}">
                <a16:creationId xmlns:a16="http://schemas.microsoft.com/office/drawing/2014/main" id="{B35BA098-8976-C64A-A42F-A653EA907EE4}"/>
              </a:ext>
            </a:extLst>
          </p:cNvPr>
          <p:cNvSpPr>
            <a:spLocks noGrp="1"/>
          </p:cNvSpPr>
          <p:nvPr>
            <p:ph type="sldNum" sz="quarter" idx="16"/>
          </p:nvPr>
        </p:nvSpPr>
        <p:spPr/>
        <p:txBody>
          <a:bodyPr/>
          <a:lstStyle>
            <a:lvl1pPr>
              <a:defRPr/>
            </a:lvl1pPr>
          </a:lstStyle>
          <a:p>
            <a:pPr>
              <a:defRPr/>
            </a:pPr>
            <a:fld id="{000570DC-40DB-9C46-92E5-4C572856C2FB}" type="slidenum">
              <a:rPr lang="zh-CN" altLang="en-US"/>
              <a:pPr>
                <a:defRPr/>
              </a:pPr>
              <a:t>‹#›</a:t>
            </a:fld>
            <a:endParaRPr lang="zh-CN" altLang="en-US"/>
          </a:p>
        </p:txBody>
      </p:sp>
    </p:spTree>
    <p:extLst>
      <p:ext uri="{BB962C8B-B14F-4D97-AF65-F5344CB8AC3E}">
        <p14:creationId xmlns:p14="http://schemas.microsoft.com/office/powerpoint/2010/main" val="787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4">
            <a:extLst>
              <a:ext uri="{FF2B5EF4-FFF2-40B4-BE49-F238E27FC236}">
                <a16:creationId xmlns:a16="http://schemas.microsoft.com/office/drawing/2014/main" id="{0EA04D06-50E8-5544-B666-E05CCB1E04AD}"/>
              </a:ext>
            </a:extLst>
          </p:cNvPr>
          <p:cNvSpPr>
            <a:spLocks noGrp="1"/>
          </p:cNvSpPr>
          <p:nvPr>
            <p:ph type="dt" sz="half" idx="10"/>
          </p:nvPr>
        </p:nvSpPr>
        <p:spPr/>
        <p:txBody>
          <a:bodyPr/>
          <a:lstStyle>
            <a:lvl1pPr>
              <a:defRPr/>
            </a:lvl1pPr>
          </a:lstStyle>
          <a:p>
            <a:pPr>
              <a:defRPr/>
            </a:pPr>
            <a:endParaRPr lang="en-US" altLang="x-none"/>
          </a:p>
        </p:txBody>
      </p:sp>
      <p:sp>
        <p:nvSpPr>
          <p:cNvPr id="4" name="Rectangle 5">
            <a:extLst>
              <a:ext uri="{FF2B5EF4-FFF2-40B4-BE49-F238E27FC236}">
                <a16:creationId xmlns:a16="http://schemas.microsoft.com/office/drawing/2014/main" id="{5A0A4627-DE2E-DE45-8A7F-AB1B2F5141E3}"/>
              </a:ext>
            </a:extLst>
          </p:cNvPr>
          <p:cNvSpPr>
            <a:spLocks noGrp="1"/>
          </p:cNvSpPr>
          <p:nvPr>
            <p:ph type="ftr" sz="quarter" idx="11"/>
          </p:nvPr>
        </p:nvSpPr>
        <p:spPr/>
        <p:txBody>
          <a:bodyPr/>
          <a:lstStyle>
            <a:lvl1pPr>
              <a:defRPr/>
            </a:lvl1pPr>
          </a:lstStyle>
          <a:p>
            <a:pPr>
              <a:defRPr/>
            </a:pPr>
            <a:endParaRPr lang="en-US" altLang="x-none"/>
          </a:p>
        </p:txBody>
      </p:sp>
      <p:sp>
        <p:nvSpPr>
          <p:cNvPr id="5" name="Rectangle 6">
            <a:extLst>
              <a:ext uri="{FF2B5EF4-FFF2-40B4-BE49-F238E27FC236}">
                <a16:creationId xmlns:a16="http://schemas.microsoft.com/office/drawing/2014/main" id="{FB7EF6AE-FFAD-FD47-A5A7-3949A758AFBC}"/>
              </a:ext>
            </a:extLst>
          </p:cNvPr>
          <p:cNvSpPr>
            <a:spLocks noGrp="1"/>
          </p:cNvSpPr>
          <p:nvPr>
            <p:ph type="sldNum" sz="quarter" idx="12"/>
          </p:nvPr>
        </p:nvSpPr>
        <p:spPr/>
        <p:txBody>
          <a:bodyPr/>
          <a:lstStyle>
            <a:lvl1pPr>
              <a:defRPr dirty="0"/>
            </a:lvl1pPr>
          </a:lstStyle>
          <a:p>
            <a:pPr>
              <a:defRPr/>
            </a:pPr>
            <a:fld id="{25D774D1-48B5-2546-8836-33625F865CBD}" type="slidenum">
              <a:rPr lang="zh-CN" altLang="en-US"/>
              <a:pPr>
                <a:defRPr/>
              </a:pPr>
              <a:t>‹#›</a:t>
            </a:fld>
            <a:endParaRPr lang="zh-CN" altLang="en-US"/>
          </a:p>
        </p:txBody>
      </p:sp>
    </p:spTree>
    <p:extLst>
      <p:ext uri="{BB962C8B-B14F-4D97-AF65-F5344CB8AC3E}">
        <p14:creationId xmlns:p14="http://schemas.microsoft.com/office/powerpoint/2010/main" val="315005584"/>
      </p:ext>
    </p:extLst>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138ABE4-B7DE-CF46-A240-62873719BBF6}"/>
              </a:ext>
            </a:extLst>
          </p:cNvPr>
          <p:cNvSpPr>
            <a:spLocks noGrp="1"/>
          </p:cNvSpPr>
          <p:nvPr>
            <p:ph type="dt" sz="half" idx="14"/>
          </p:nvPr>
        </p:nvSpPr>
        <p:spPr/>
        <p:txBody>
          <a:bodyPr/>
          <a:lstStyle>
            <a:lvl1pPr>
              <a:defRPr/>
            </a:lvl1pPr>
          </a:lstStyle>
          <a:p>
            <a:pPr>
              <a:defRPr/>
            </a:pPr>
            <a:endParaRPr lang="zh-CN" altLang="en-US"/>
          </a:p>
        </p:txBody>
      </p:sp>
      <p:sp>
        <p:nvSpPr>
          <p:cNvPr id="6" name="Footer Placeholder 4">
            <a:extLst>
              <a:ext uri="{FF2B5EF4-FFF2-40B4-BE49-F238E27FC236}">
                <a16:creationId xmlns:a16="http://schemas.microsoft.com/office/drawing/2014/main" id="{EE8614C1-190B-F54B-BDA2-C6D4796432BF}"/>
              </a:ext>
            </a:extLst>
          </p:cNvPr>
          <p:cNvSpPr>
            <a:spLocks noGrp="1"/>
          </p:cNvSpPr>
          <p:nvPr>
            <p:ph type="ftr" sz="quarter" idx="15"/>
          </p:nvPr>
        </p:nvSpPr>
        <p:spPr/>
        <p:txBody>
          <a:bodyPr/>
          <a:lstStyle>
            <a:lvl1pPr>
              <a:defRPr/>
            </a:lvl1pPr>
          </a:lstStyle>
          <a:p>
            <a:pPr>
              <a:defRPr/>
            </a:pPr>
            <a:endParaRPr lang="en-US" altLang="x-none"/>
          </a:p>
        </p:txBody>
      </p:sp>
      <p:sp>
        <p:nvSpPr>
          <p:cNvPr id="7" name="Slide Number Placeholder 5">
            <a:extLst>
              <a:ext uri="{FF2B5EF4-FFF2-40B4-BE49-F238E27FC236}">
                <a16:creationId xmlns:a16="http://schemas.microsoft.com/office/drawing/2014/main" id="{613F81CF-3E63-1045-8673-5F4F3755BDFA}"/>
              </a:ext>
            </a:extLst>
          </p:cNvPr>
          <p:cNvSpPr>
            <a:spLocks noGrp="1"/>
          </p:cNvSpPr>
          <p:nvPr>
            <p:ph type="sldNum" sz="quarter" idx="16"/>
          </p:nvPr>
        </p:nvSpPr>
        <p:spPr/>
        <p:txBody>
          <a:bodyPr/>
          <a:lstStyle>
            <a:lvl1pPr>
              <a:defRPr/>
            </a:lvl1pPr>
          </a:lstStyle>
          <a:p>
            <a:pPr>
              <a:defRPr/>
            </a:pPr>
            <a:fld id="{6064126D-605D-164F-A532-8F9D35F3D39E}" type="slidenum">
              <a:rPr lang="zh-CN" altLang="en-US"/>
              <a:pPr>
                <a:defRPr/>
              </a:pPr>
              <a:t>‹#›</a:t>
            </a:fld>
            <a:endParaRPr lang="zh-CN" altLang="en-US"/>
          </a:p>
        </p:txBody>
      </p:sp>
    </p:spTree>
    <p:extLst>
      <p:ext uri="{BB962C8B-B14F-4D97-AF65-F5344CB8AC3E}">
        <p14:creationId xmlns:p14="http://schemas.microsoft.com/office/powerpoint/2010/main" val="15565040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CE3730E-D804-5645-9778-6A7481C05F6A}"/>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A43E2953-0EFD-4744-9510-14AD8BD45901}"/>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5CE15741-B8C0-0B4F-AEAA-513C13082971}"/>
              </a:ext>
            </a:extLst>
          </p:cNvPr>
          <p:cNvSpPr>
            <a:spLocks noGrp="1"/>
          </p:cNvSpPr>
          <p:nvPr>
            <p:ph type="sldNum" sz="quarter" idx="12"/>
          </p:nvPr>
        </p:nvSpPr>
        <p:spPr/>
        <p:txBody>
          <a:bodyPr/>
          <a:lstStyle>
            <a:lvl1pPr>
              <a:defRPr/>
            </a:lvl1pPr>
          </a:lstStyle>
          <a:p>
            <a:pPr>
              <a:defRPr/>
            </a:pPr>
            <a:fld id="{424D0028-BDF4-D943-A1BB-2245C5087A5D}" type="slidenum">
              <a:rPr lang="zh-CN" altLang="en-US"/>
              <a:pPr>
                <a:defRPr/>
              </a:pPr>
              <a:t>‹#›</a:t>
            </a:fld>
            <a:endParaRPr lang="zh-CN" altLang="en-US"/>
          </a:p>
        </p:txBody>
      </p:sp>
    </p:spTree>
    <p:extLst>
      <p:ext uri="{BB962C8B-B14F-4D97-AF65-F5344CB8AC3E}">
        <p14:creationId xmlns:p14="http://schemas.microsoft.com/office/powerpoint/2010/main" val="26738271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4BCA73-A4E0-7C43-AB8E-195371BC2D41}"/>
              </a:ext>
            </a:extLst>
          </p:cNvPr>
          <p:cNvSpPr>
            <a:spLocks noGrp="1"/>
          </p:cNvSpPr>
          <p:nvPr>
            <p:ph type="dt" sz="half" idx="10"/>
          </p:nvPr>
        </p:nvSpPr>
        <p:spPr/>
        <p:txBody>
          <a:bodyPr/>
          <a:lstStyle>
            <a:lvl1pPr>
              <a:defRPr/>
            </a:lvl1pPr>
          </a:lstStyle>
          <a:p>
            <a:pPr>
              <a:defRPr/>
            </a:pPr>
            <a:endParaRPr lang="zh-CN" altLang="en-US"/>
          </a:p>
        </p:txBody>
      </p:sp>
      <p:sp>
        <p:nvSpPr>
          <p:cNvPr id="5" name="Footer Placeholder 4">
            <a:extLst>
              <a:ext uri="{FF2B5EF4-FFF2-40B4-BE49-F238E27FC236}">
                <a16:creationId xmlns:a16="http://schemas.microsoft.com/office/drawing/2014/main" id="{3B7009E4-79A2-834F-9DC1-9CFA43703B9B}"/>
              </a:ext>
            </a:extLst>
          </p:cNvPr>
          <p:cNvSpPr>
            <a:spLocks noGrp="1"/>
          </p:cNvSpPr>
          <p:nvPr>
            <p:ph type="ftr" sz="quarter" idx="11"/>
          </p:nvPr>
        </p:nvSpPr>
        <p:spPr/>
        <p:txBody>
          <a:bodyPr/>
          <a:lstStyle>
            <a:lvl1pPr>
              <a:defRPr/>
            </a:lvl1pPr>
          </a:lstStyle>
          <a:p>
            <a:pPr>
              <a:defRPr/>
            </a:pPr>
            <a:endParaRPr lang="en-US" altLang="x-none"/>
          </a:p>
        </p:txBody>
      </p:sp>
      <p:sp>
        <p:nvSpPr>
          <p:cNvPr id="6" name="Slide Number Placeholder 5">
            <a:extLst>
              <a:ext uri="{FF2B5EF4-FFF2-40B4-BE49-F238E27FC236}">
                <a16:creationId xmlns:a16="http://schemas.microsoft.com/office/drawing/2014/main" id="{5ACEB41E-9C87-8846-B563-824A19F45C9E}"/>
              </a:ext>
            </a:extLst>
          </p:cNvPr>
          <p:cNvSpPr>
            <a:spLocks noGrp="1"/>
          </p:cNvSpPr>
          <p:nvPr>
            <p:ph type="sldNum" sz="quarter" idx="12"/>
          </p:nvPr>
        </p:nvSpPr>
        <p:spPr/>
        <p:txBody>
          <a:bodyPr/>
          <a:lstStyle>
            <a:lvl1pPr>
              <a:defRPr/>
            </a:lvl1pPr>
          </a:lstStyle>
          <a:p>
            <a:pPr>
              <a:defRPr/>
            </a:pPr>
            <a:fld id="{02239EB8-B7D6-474C-8718-D34799198899}" type="slidenum">
              <a:rPr lang="zh-CN" altLang="en-US"/>
              <a:pPr>
                <a:defRPr/>
              </a:pPr>
              <a:t>‹#›</a:t>
            </a:fld>
            <a:endParaRPr lang="zh-CN" altLang="en-US"/>
          </a:p>
        </p:txBody>
      </p:sp>
    </p:spTree>
    <p:extLst>
      <p:ext uri="{BB962C8B-B14F-4D97-AF65-F5344CB8AC3E}">
        <p14:creationId xmlns:p14="http://schemas.microsoft.com/office/powerpoint/2010/main" val="273511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F968CF2-2D84-654C-A0F0-08D1890EE2BB}"/>
              </a:ext>
            </a:extLst>
          </p:cNvPr>
          <p:cNvSpPr>
            <a:spLocks noGrp="1"/>
          </p:cNvSpPr>
          <p:nvPr>
            <p:ph type="dt" sz="half" idx="10"/>
          </p:nvPr>
        </p:nvSpPr>
        <p:spPr/>
        <p:txBody>
          <a:bodyPr/>
          <a:lstStyle>
            <a:lvl1pPr>
              <a:defRPr/>
            </a:lvl1pPr>
          </a:lstStyle>
          <a:p>
            <a:pPr>
              <a:defRPr/>
            </a:pPr>
            <a:endParaRPr lang="en-US" altLang="x-none"/>
          </a:p>
        </p:txBody>
      </p:sp>
      <p:sp>
        <p:nvSpPr>
          <p:cNvPr id="3" name="Rectangle 5">
            <a:extLst>
              <a:ext uri="{FF2B5EF4-FFF2-40B4-BE49-F238E27FC236}">
                <a16:creationId xmlns:a16="http://schemas.microsoft.com/office/drawing/2014/main" id="{72CFBA9C-7940-324B-8DF6-11F7DA11BD1F}"/>
              </a:ext>
            </a:extLst>
          </p:cNvPr>
          <p:cNvSpPr>
            <a:spLocks noGrp="1"/>
          </p:cNvSpPr>
          <p:nvPr>
            <p:ph type="ftr" sz="quarter" idx="11"/>
          </p:nvPr>
        </p:nvSpPr>
        <p:spPr/>
        <p:txBody>
          <a:bodyPr/>
          <a:lstStyle>
            <a:lvl1pPr>
              <a:defRPr/>
            </a:lvl1pPr>
          </a:lstStyle>
          <a:p>
            <a:pPr>
              <a:defRPr/>
            </a:pPr>
            <a:endParaRPr lang="en-US" altLang="x-none"/>
          </a:p>
        </p:txBody>
      </p:sp>
      <p:sp>
        <p:nvSpPr>
          <p:cNvPr id="4" name="Rectangle 6">
            <a:extLst>
              <a:ext uri="{FF2B5EF4-FFF2-40B4-BE49-F238E27FC236}">
                <a16:creationId xmlns:a16="http://schemas.microsoft.com/office/drawing/2014/main" id="{DA84B8CB-FD6A-FF41-BB41-25824C95C79B}"/>
              </a:ext>
            </a:extLst>
          </p:cNvPr>
          <p:cNvSpPr>
            <a:spLocks noGrp="1"/>
          </p:cNvSpPr>
          <p:nvPr>
            <p:ph type="sldNum" sz="quarter" idx="12"/>
          </p:nvPr>
        </p:nvSpPr>
        <p:spPr/>
        <p:txBody>
          <a:bodyPr/>
          <a:lstStyle>
            <a:lvl1pPr>
              <a:defRPr dirty="0"/>
            </a:lvl1pPr>
          </a:lstStyle>
          <a:p>
            <a:pPr>
              <a:defRPr/>
            </a:pPr>
            <a:fld id="{0CEF5F76-3D8E-A049-B912-1062539CBEEA}" type="slidenum">
              <a:rPr lang="zh-CN" altLang="en-US"/>
              <a:pPr>
                <a:defRPr/>
              </a:pPr>
              <a:t>‹#›</a:t>
            </a:fld>
            <a:endParaRPr lang="zh-CN" altLang="en-US"/>
          </a:p>
        </p:txBody>
      </p:sp>
    </p:spTree>
    <p:extLst>
      <p:ext uri="{BB962C8B-B14F-4D97-AF65-F5344CB8AC3E}">
        <p14:creationId xmlns:p14="http://schemas.microsoft.com/office/powerpoint/2010/main" val="435624787"/>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F4F77D94-58A2-3941-A5B1-74B604293497}"/>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FDB509F1-3CE1-8840-BE50-04D050E66E4D}"/>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26490BF6-8ACE-794B-A8B1-12552E2F75AD}"/>
              </a:ext>
            </a:extLst>
          </p:cNvPr>
          <p:cNvSpPr>
            <a:spLocks noGrp="1"/>
          </p:cNvSpPr>
          <p:nvPr>
            <p:ph type="sldNum" sz="quarter" idx="12"/>
          </p:nvPr>
        </p:nvSpPr>
        <p:spPr/>
        <p:txBody>
          <a:bodyPr/>
          <a:lstStyle>
            <a:lvl1pPr>
              <a:defRPr dirty="0"/>
            </a:lvl1pPr>
          </a:lstStyle>
          <a:p>
            <a:pPr>
              <a:defRPr/>
            </a:pPr>
            <a:fld id="{510836C0-9C51-0144-A117-69A0754F29EF}" type="slidenum">
              <a:rPr lang="zh-CN" altLang="en-US"/>
              <a:pPr>
                <a:defRPr/>
              </a:pPr>
              <a:t>‹#›</a:t>
            </a:fld>
            <a:endParaRPr lang="zh-CN" altLang="en-US"/>
          </a:p>
        </p:txBody>
      </p:sp>
    </p:spTree>
    <p:extLst>
      <p:ext uri="{BB962C8B-B14F-4D97-AF65-F5344CB8AC3E}">
        <p14:creationId xmlns:p14="http://schemas.microsoft.com/office/powerpoint/2010/main" val="2846324151"/>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Date Placeholder 6">
            <a:extLst>
              <a:ext uri="{FF2B5EF4-FFF2-40B4-BE49-F238E27FC236}">
                <a16:creationId xmlns:a16="http://schemas.microsoft.com/office/drawing/2014/main" id="{9F50D964-F27D-6942-B891-D8B31BB6DCEB}"/>
              </a:ext>
            </a:extLst>
          </p:cNvPr>
          <p:cNvSpPr>
            <a:spLocks noGrp="1"/>
          </p:cNvSpPr>
          <p:nvPr>
            <p:ph type="dt" sz="half" idx="10"/>
          </p:nvPr>
        </p:nvSpPr>
        <p:spPr/>
        <p:txBody>
          <a:bodyPr/>
          <a:lstStyle>
            <a:lvl1pPr>
              <a:defRPr/>
            </a:lvl1pPr>
          </a:lstStyle>
          <a:p>
            <a:pPr>
              <a:defRPr/>
            </a:pPr>
            <a:endParaRPr lang="en-US" altLang="x-none"/>
          </a:p>
        </p:txBody>
      </p:sp>
      <p:sp>
        <p:nvSpPr>
          <p:cNvPr id="6" name="Footer Placeholder 7">
            <a:extLst>
              <a:ext uri="{FF2B5EF4-FFF2-40B4-BE49-F238E27FC236}">
                <a16:creationId xmlns:a16="http://schemas.microsoft.com/office/drawing/2014/main" id="{66FA9C27-AB71-444A-BDA5-087FE59203B4}"/>
              </a:ext>
            </a:extLst>
          </p:cNvPr>
          <p:cNvSpPr>
            <a:spLocks noGrp="1"/>
          </p:cNvSpPr>
          <p:nvPr>
            <p:ph type="ftr" sz="quarter" idx="11"/>
          </p:nvPr>
        </p:nvSpPr>
        <p:spPr/>
        <p:txBody>
          <a:bodyPr/>
          <a:lstStyle>
            <a:lvl1pPr>
              <a:defRPr/>
            </a:lvl1pPr>
          </a:lstStyle>
          <a:p>
            <a:pPr>
              <a:defRPr/>
            </a:pPr>
            <a:endParaRPr lang="en-US" altLang="x-none"/>
          </a:p>
        </p:txBody>
      </p:sp>
      <p:sp>
        <p:nvSpPr>
          <p:cNvPr id="7" name="Slide Number Placeholder 8">
            <a:extLst>
              <a:ext uri="{FF2B5EF4-FFF2-40B4-BE49-F238E27FC236}">
                <a16:creationId xmlns:a16="http://schemas.microsoft.com/office/drawing/2014/main" id="{F430869E-1DFF-B344-B67F-5EB46D68D20A}"/>
              </a:ext>
            </a:extLst>
          </p:cNvPr>
          <p:cNvSpPr>
            <a:spLocks noGrp="1"/>
          </p:cNvSpPr>
          <p:nvPr>
            <p:ph type="sldNum" sz="quarter" idx="12"/>
          </p:nvPr>
        </p:nvSpPr>
        <p:spPr/>
        <p:txBody>
          <a:bodyPr/>
          <a:lstStyle>
            <a:lvl1pPr>
              <a:defRPr dirty="0"/>
            </a:lvl1pPr>
          </a:lstStyle>
          <a:p>
            <a:pPr>
              <a:defRPr/>
            </a:pPr>
            <a:fld id="{A7BA8EBF-3AC6-8C47-A1A8-96B423479E8A}" type="slidenum">
              <a:rPr lang="zh-CN" altLang="en-US"/>
              <a:pPr>
                <a:defRPr/>
              </a:pPr>
              <a:t>‹#›</a:t>
            </a:fld>
            <a:endParaRPr lang="zh-CN" altLang="en-US"/>
          </a:p>
        </p:txBody>
      </p:sp>
    </p:spTree>
    <p:extLst>
      <p:ext uri="{BB962C8B-B14F-4D97-AF65-F5344CB8AC3E}">
        <p14:creationId xmlns:p14="http://schemas.microsoft.com/office/powerpoint/2010/main" val="89050535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theme" Target="../theme/theme5.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F573D3C-60D3-6245-AD4E-BC3312F019CA}"/>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5F81FB7A-980C-D84F-940E-EF099EA458B8}"/>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501EFD2-C87C-0D49-AE20-268C941C9E71}"/>
              </a:ext>
            </a:extLst>
          </p:cNvPr>
          <p:cNvSpPr>
            <a:spLocks noGrp="1"/>
          </p:cNvSpPr>
          <p:nvPr>
            <p:ph type="dt" sz="half"/>
          </p:nvPr>
        </p:nvSpPr>
        <p:spPr>
          <a:xfrm>
            <a:off x="457200" y="6245225"/>
            <a:ext cx="2133600" cy="476250"/>
          </a:xfrm>
          <a:prstGeom prst="rect">
            <a:avLst/>
          </a:prstGeom>
          <a:noFill/>
          <a:ln w="9525">
            <a:noFill/>
            <a:miter/>
          </a:ln>
        </p:spPr>
        <p:txBody>
          <a:bodyPr anchor="t"/>
          <a:lstStyle>
            <a:lvl1pPr eaLnBrk="1" hangingPunct="1">
              <a:buFont typeface="Arial" panose="020B0604020202020204" pitchFamily="34" charset="0"/>
              <a:buNone/>
              <a:defRPr sz="900" noProof="1">
                <a:latin typeface="微软雅黑" pitchFamily="2" charset="-122"/>
              </a:defRPr>
            </a:lvl1pPr>
          </a:lstStyle>
          <a:p>
            <a:pPr>
              <a:defRPr/>
            </a:pPr>
            <a:endParaRPr lang="en-US" altLang="x-none"/>
          </a:p>
        </p:txBody>
      </p:sp>
      <p:sp>
        <p:nvSpPr>
          <p:cNvPr id="5" name="Rectangle 5">
            <a:extLst>
              <a:ext uri="{FF2B5EF4-FFF2-40B4-BE49-F238E27FC236}">
                <a16:creationId xmlns:a16="http://schemas.microsoft.com/office/drawing/2014/main" id="{F2C334B7-12B7-D14B-9059-1D2781BF348B}"/>
              </a:ext>
            </a:extLst>
          </p:cNvPr>
          <p:cNvSpPr>
            <a:spLocks noGrp="1"/>
          </p:cNvSpPr>
          <p:nvPr>
            <p:ph type="ftr" sz="quarter"/>
          </p:nvPr>
        </p:nvSpPr>
        <p:spPr>
          <a:xfrm>
            <a:off x="3124200" y="6245225"/>
            <a:ext cx="2895600" cy="476250"/>
          </a:xfrm>
          <a:prstGeom prst="rect">
            <a:avLst/>
          </a:prstGeom>
          <a:noFill/>
          <a:ln w="9525">
            <a:noFill/>
            <a:miter/>
          </a:ln>
        </p:spPr>
        <p:txBody>
          <a:bodyPr anchor="t"/>
          <a:lstStyle>
            <a:lvl1pPr algn="ctr" eaLnBrk="1" hangingPunct="1">
              <a:buFont typeface="Arial" panose="020B0604020202020204" pitchFamily="34" charset="0"/>
              <a:buNone/>
              <a:defRPr sz="900" noProof="1">
                <a:latin typeface="微软雅黑" pitchFamily="2" charset="-122"/>
              </a:defRPr>
            </a:lvl1pPr>
          </a:lstStyle>
          <a:p>
            <a:pPr>
              <a:defRPr/>
            </a:pPr>
            <a:endParaRPr lang="en-US" altLang="x-none"/>
          </a:p>
        </p:txBody>
      </p:sp>
      <p:sp>
        <p:nvSpPr>
          <p:cNvPr id="6" name="Rectangle 6">
            <a:extLst>
              <a:ext uri="{FF2B5EF4-FFF2-40B4-BE49-F238E27FC236}">
                <a16:creationId xmlns:a16="http://schemas.microsoft.com/office/drawing/2014/main" id="{10952695-2151-4E41-B016-07B28C9FD991}"/>
              </a:ext>
            </a:extLst>
          </p:cNvPr>
          <p:cNvSpPr>
            <a:spLocks noGrp="1"/>
          </p:cNvSpPr>
          <p:nvPr>
            <p:ph type="sldNum" sz="quarter"/>
          </p:nvPr>
        </p:nvSpPr>
        <p:spPr>
          <a:xfrm>
            <a:off x="6553200" y="6245225"/>
            <a:ext cx="2133600" cy="476250"/>
          </a:xfrm>
          <a:prstGeom prst="rect">
            <a:avLst/>
          </a:prstGeom>
          <a:noFill/>
          <a:ln w="9525">
            <a:noFill/>
            <a:miter/>
          </a:ln>
        </p:spPr>
        <p:txBody>
          <a:bodyPr anchor="t"/>
          <a:lstStyle>
            <a:lvl1pPr algn="r" eaLnBrk="1" hangingPunct="1">
              <a:buFont typeface="Arial" panose="020B0604020202020204" pitchFamily="34" charset="0"/>
              <a:buNone/>
              <a:defRPr sz="900" noProof="1" dirty="0">
                <a:latin typeface="微软雅黑" pitchFamily="2" charset="-122"/>
                <a:ea typeface="微软雅黑" pitchFamily="2" charset="-122"/>
                <a:cs typeface="+mn-ea"/>
              </a:defRPr>
            </a:lvl1pPr>
          </a:lstStyle>
          <a:p>
            <a:pPr>
              <a:defRPr/>
            </a:pPr>
            <a:fld id="{5016371D-4D57-8E44-8FD8-2CAC64E401E6}"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Lst>
  <p:transition>
    <p:random/>
  </p:transition>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14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14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F63AFA8-36CF-524E-912B-28CDD0C2EA6B}"/>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5" name="Rectangle 3">
            <a:extLst>
              <a:ext uri="{FF2B5EF4-FFF2-40B4-BE49-F238E27FC236}">
                <a16:creationId xmlns:a16="http://schemas.microsoft.com/office/drawing/2014/main" id="{153ED718-3CA3-FD4F-B797-F87703196307}"/>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B12388A-79EE-1141-86A4-C92B08E89B16}"/>
              </a:ext>
            </a:extLst>
          </p:cNvPr>
          <p:cNvSpPr>
            <a:spLocks noGrp="1"/>
          </p:cNvSpPr>
          <p:nvPr>
            <p:ph type="dt" sz="half"/>
          </p:nvPr>
        </p:nvSpPr>
        <p:spPr>
          <a:xfrm>
            <a:off x="457200" y="6245225"/>
            <a:ext cx="2133600" cy="476250"/>
          </a:xfrm>
          <a:prstGeom prst="rect">
            <a:avLst/>
          </a:prstGeom>
          <a:noFill/>
          <a:ln w="9525">
            <a:noFill/>
            <a:miter/>
          </a:ln>
        </p:spPr>
        <p:txBody>
          <a:bodyPr anchor="t"/>
          <a:lstStyle>
            <a:lvl1pPr eaLnBrk="1" hangingPunct="1">
              <a:buFont typeface="Arial" panose="020B0604020202020204" pitchFamily="34" charset="0"/>
              <a:buNone/>
              <a:defRPr sz="1400" noProof="1">
                <a:latin typeface="Arial" charset="0"/>
                <a:ea typeface="宋体" charset="-122"/>
              </a:defRPr>
            </a:lvl1pPr>
          </a:lstStyle>
          <a:p>
            <a:pPr>
              <a:defRPr/>
            </a:pPr>
            <a:endParaRPr lang="en-US" altLang="x-none"/>
          </a:p>
        </p:txBody>
      </p:sp>
      <p:sp>
        <p:nvSpPr>
          <p:cNvPr id="5" name="Rectangle 5">
            <a:extLst>
              <a:ext uri="{FF2B5EF4-FFF2-40B4-BE49-F238E27FC236}">
                <a16:creationId xmlns:a16="http://schemas.microsoft.com/office/drawing/2014/main" id="{BA0DFAB7-9847-7946-BA83-10A349D5A0B3}"/>
              </a:ext>
            </a:extLst>
          </p:cNvPr>
          <p:cNvSpPr>
            <a:spLocks noGrp="1"/>
          </p:cNvSpPr>
          <p:nvPr>
            <p:ph type="ftr" sz="quarter"/>
          </p:nvPr>
        </p:nvSpPr>
        <p:spPr>
          <a:xfrm>
            <a:off x="3124200" y="6245225"/>
            <a:ext cx="2895600" cy="476250"/>
          </a:xfrm>
          <a:prstGeom prst="rect">
            <a:avLst/>
          </a:prstGeom>
          <a:noFill/>
          <a:ln w="9525">
            <a:noFill/>
            <a:miter/>
          </a:ln>
        </p:spPr>
        <p:txBody>
          <a:bodyPr anchor="t"/>
          <a:lstStyle>
            <a:lvl1pPr algn="ctr" eaLnBrk="1" hangingPunct="1">
              <a:buFont typeface="Arial" panose="020B0604020202020204" pitchFamily="34" charset="0"/>
              <a:buNone/>
              <a:defRPr sz="1400" noProof="1">
                <a:latin typeface="Arial" charset="0"/>
                <a:ea typeface="宋体" charset="-122"/>
              </a:defRPr>
            </a:lvl1pPr>
          </a:lstStyle>
          <a:p>
            <a:pPr>
              <a:defRPr/>
            </a:pPr>
            <a:endParaRPr lang="en-US" altLang="x-none"/>
          </a:p>
        </p:txBody>
      </p:sp>
      <p:sp>
        <p:nvSpPr>
          <p:cNvPr id="6" name="Rectangle 6">
            <a:extLst>
              <a:ext uri="{FF2B5EF4-FFF2-40B4-BE49-F238E27FC236}">
                <a16:creationId xmlns:a16="http://schemas.microsoft.com/office/drawing/2014/main" id="{F8A4D845-C7F0-604B-B836-DA5D5D987A72}"/>
              </a:ext>
            </a:extLst>
          </p:cNvPr>
          <p:cNvSpPr>
            <a:spLocks noGrp="1"/>
          </p:cNvSpPr>
          <p:nvPr>
            <p:ph type="sldNum" sz="quarter"/>
          </p:nvPr>
        </p:nvSpPr>
        <p:spPr>
          <a:xfrm>
            <a:off x="6553200" y="6245225"/>
            <a:ext cx="2133600" cy="476250"/>
          </a:xfrm>
          <a:prstGeom prst="rect">
            <a:avLst/>
          </a:prstGeom>
          <a:noFill/>
          <a:ln w="9525">
            <a:noFill/>
            <a:miter/>
          </a:ln>
        </p:spPr>
        <p:txBody>
          <a:bodyPr anchor="t"/>
          <a:lstStyle>
            <a:lvl1pPr algn="r" eaLnBrk="1" hangingPunct="1">
              <a:buFont typeface="Arial" panose="020B0604020202020204" pitchFamily="34" charset="0"/>
              <a:buNone/>
              <a:defRPr sz="1400" noProof="1" dirty="0">
                <a:latin typeface="Arial" charset="0"/>
                <a:ea typeface="宋体" charset="-122"/>
                <a:cs typeface="+mn-ea"/>
              </a:defRPr>
            </a:lvl1pPr>
          </a:lstStyle>
          <a:p>
            <a:pPr>
              <a:defRPr/>
            </a:pPr>
            <a:fld id="{58F7289C-DBBF-A64C-BF5B-01746E94BCC9}"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transition>
    <p:random/>
  </p:transition>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64C3B1E-A5D5-154B-B1C6-89C690932D72}"/>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5603" name="Rectangle 3">
            <a:extLst>
              <a:ext uri="{FF2B5EF4-FFF2-40B4-BE49-F238E27FC236}">
                <a16:creationId xmlns:a16="http://schemas.microsoft.com/office/drawing/2014/main" id="{F842F522-5F74-3F45-B148-0331C070DF02}"/>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137C5FD-858A-124C-BD14-36160DE16257}"/>
              </a:ext>
            </a:extLst>
          </p:cNvPr>
          <p:cNvSpPr>
            <a:spLocks noGrp="1"/>
          </p:cNvSpPr>
          <p:nvPr>
            <p:ph type="dt" sz="half"/>
          </p:nvPr>
        </p:nvSpPr>
        <p:spPr>
          <a:xfrm>
            <a:off x="457200" y="6245225"/>
            <a:ext cx="2133600" cy="476250"/>
          </a:xfrm>
          <a:prstGeom prst="rect">
            <a:avLst/>
          </a:prstGeom>
          <a:noFill/>
          <a:ln w="9525">
            <a:noFill/>
            <a:miter/>
          </a:ln>
        </p:spPr>
        <p:txBody>
          <a:bodyPr anchor="t"/>
          <a:lstStyle>
            <a:lvl1pPr eaLnBrk="1" hangingPunct="1">
              <a:buFont typeface="Arial" panose="020B0604020202020204" pitchFamily="34" charset="0"/>
              <a:buNone/>
              <a:defRPr sz="1400" noProof="1">
                <a:latin typeface="Arial" charset="0"/>
                <a:ea typeface="宋体" charset="-122"/>
              </a:defRPr>
            </a:lvl1pPr>
          </a:lstStyle>
          <a:p>
            <a:pPr>
              <a:defRPr/>
            </a:pPr>
            <a:endParaRPr lang="en-US" altLang="x-none"/>
          </a:p>
        </p:txBody>
      </p:sp>
      <p:sp>
        <p:nvSpPr>
          <p:cNvPr id="5" name="Rectangle 5">
            <a:extLst>
              <a:ext uri="{FF2B5EF4-FFF2-40B4-BE49-F238E27FC236}">
                <a16:creationId xmlns:a16="http://schemas.microsoft.com/office/drawing/2014/main" id="{2BA74686-C0D8-5847-92CE-E16964585255}"/>
              </a:ext>
            </a:extLst>
          </p:cNvPr>
          <p:cNvSpPr>
            <a:spLocks noGrp="1"/>
          </p:cNvSpPr>
          <p:nvPr>
            <p:ph type="ftr" sz="quarter"/>
          </p:nvPr>
        </p:nvSpPr>
        <p:spPr>
          <a:xfrm>
            <a:off x="3124200" y="6245225"/>
            <a:ext cx="2895600" cy="476250"/>
          </a:xfrm>
          <a:prstGeom prst="rect">
            <a:avLst/>
          </a:prstGeom>
          <a:noFill/>
          <a:ln w="9525">
            <a:noFill/>
            <a:miter/>
          </a:ln>
        </p:spPr>
        <p:txBody>
          <a:bodyPr anchor="t"/>
          <a:lstStyle>
            <a:lvl1pPr algn="ctr" eaLnBrk="1" hangingPunct="1">
              <a:buFont typeface="Arial" panose="020B0604020202020204" pitchFamily="34" charset="0"/>
              <a:buNone/>
              <a:defRPr sz="1400" noProof="1">
                <a:latin typeface="Arial" charset="0"/>
                <a:ea typeface="宋体" charset="-122"/>
              </a:defRPr>
            </a:lvl1pPr>
          </a:lstStyle>
          <a:p>
            <a:pPr>
              <a:defRPr/>
            </a:pPr>
            <a:endParaRPr lang="en-US" altLang="x-none"/>
          </a:p>
        </p:txBody>
      </p:sp>
      <p:sp>
        <p:nvSpPr>
          <p:cNvPr id="6" name="Rectangle 6">
            <a:extLst>
              <a:ext uri="{FF2B5EF4-FFF2-40B4-BE49-F238E27FC236}">
                <a16:creationId xmlns:a16="http://schemas.microsoft.com/office/drawing/2014/main" id="{6F25CE5D-5267-4542-A614-3E8A07701FDD}"/>
              </a:ext>
            </a:extLst>
          </p:cNvPr>
          <p:cNvSpPr>
            <a:spLocks noGrp="1"/>
          </p:cNvSpPr>
          <p:nvPr>
            <p:ph type="sldNum" sz="quarter"/>
          </p:nvPr>
        </p:nvSpPr>
        <p:spPr>
          <a:xfrm>
            <a:off x="6553200" y="6245225"/>
            <a:ext cx="2133600" cy="476250"/>
          </a:xfrm>
          <a:prstGeom prst="rect">
            <a:avLst/>
          </a:prstGeom>
          <a:noFill/>
          <a:ln w="9525">
            <a:noFill/>
            <a:miter/>
          </a:ln>
        </p:spPr>
        <p:txBody>
          <a:bodyPr anchor="t"/>
          <a:lstStyle>
            <a:lvl1pPr algn="r" eaLnBrk="1" hangingPunct="1">
              <a:buFont typeface="Arial" panose="020B0604020202020204" pitchFamily="34" charset="0"/>
              <a:buNone/>
              <a:defRPr sz="1400" noProof="1" dirty="0">
                <a:latin typeface="Arial" charset="0"/>
                <a:ea typeface="宋体" charset="-122"/>
                <a:cs typeface="+mn-ea"/>
              </a:defRPr>
            </a:lvl1pPr>
          </a:lstStyle>
          <a:p>
            <a:pPr>
              <a:defRPr/>
            </a:pPr>
            <a:fld id="{FE403A0B-B9E5-B84B-8211-C93BFA109B34}" type="slidenum">
              <a:rPr lang="zh-CN" altLang="en-US"/>
              <a:pPr>
                <a:defRPr/>
              </a:pPr>
              <a:t>‹#›</a:t>
            </a:fld>
            <a:endParaRPr lang="zh-CN" altLang="en-US">
              <a:cs typeface="+mn-cs"/>
            </a:endParaRPr>
          </a:p>
        </p:txBody>
      </p:sp>
    </p:spTree>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Lst>
  <p:transition>
    <p:random/>
  </p:transition>
  <p:txStyles>
    <p:titleStyle>
      <a:lvl1pPr algn="ctr" rtl="0" eaLnBrk="0" fontAlgn="base" hangingPunct="0">
        <a:spcBef>
          <a:spcPct val="0"/>
        </a:spcBef>
        <a:spcAft>
          <a:spcPct val="0"/>
        </a:spcAft>
        <a:defRPr sz="3200" kern="1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32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16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14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14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har char="»"/>
        <a:defRPr sz="14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7890" name="标题 2">
            <a:extLst>
              <a:ext uri="{FF2B5EF4-FFF2-40B4-BE49-F238E27FC236}">
                <a16:creationId xmlns:a16="http://schemas.microsoft.com/office/drawing/2014/main" id="{B1A1741B-D1B0-DD4C-86C8-CB5A7D5ADD92}"/>
              </a:ext>
            </a:extLst>
          </p:cNvPr>
          <p:cNvSpPr>
            <a:spLocks noGrp="1" noChangeArrowheads="1"/>
          </p:cNvSpPr>
          <p:nvPr>
            <p:ph type="title" idx="4294967295"/>
          </p:nvPr>
        </p:nvSpPr>
        <p:spPr bwMode="auto">
          <a:xfrm>
            <a:off x="468313" y="292100"/>
            <a:ext cx="8229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a:t>单击此处编辑母版标题样式</a:t>
            </a:r>
          </a:p>
        </p:txBody>
      </p:sp>
      <p:sp>
        <p:nvSpPr>
          <p:cNvPr id="37891" name="文本占位符 3">
            <a:extLst>
              <a:ext uri="{FF2B5EF4-FFF2-40B4-BE49-F238E27FC236}">
                <a16:creationId xmlns:a16="http://schemas.microsoft.com/office/drawing/2014/main" id="{B20BB1AC-70C9-C64C-AFC0-8D0B03B46DD2}"/>
              </a:ext>
            </a:extLst>
          </p:cNvPr>
          <p:cNvSpPr>
            <a:spLocks noGrp="1" noChangeArrowheads="1"/>
          </p:cNvSpPr>
          <p:nvPr>
            <p:ph type="body" idx="4294967295"/>
          </p:nvPr>
        </p:nvSpPr>
        <p:spPr bwMode="auto">
          <a:xfrm>
            <a:off x="468313" y="1198563"/>
            <a:ext cx="82296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C5B15D4F-7FA7-D64C-A5F4-0C0A2CF4C0FD}"/>
              </a:ext>
            </a:extLst>
          </p:cNvPr>
          <p:cNvSpPr>
            <a:spLocks noGrp="1"/>
          </p:cNvSpPr>
          <p:nvPr>
            <p:ph type="dt" sz="half" idx="2"/>
          </p:nvPr>
        </p:nvSpPr>
        <p:spPr>
          <a:xfrm>
            <a:off x="457200" y="6245225"/>
            <a:ext cx="2133600" cy="476250"/>
          </a:xfrm>
          <a:prstGeom prst="rect">
            <a:avLst/>
          </a:prstGeom>
          <a:noFill/>
          <a:ln w="9525">
            <a:noFill/>
            <a:miter/>
          </a:ln>
        </p:spPr>
        <p:txBody>
          <a:bodyPr/>
          <a:lstStyle>
            <a:lvl1pPr eaLnBrk="1" hangingPunct="1">
              <a:buFont typeface="Arial" panose="020B0604020202020204" pitchFamily="34" charset="0"/>
              <a:buNone/>
              <a:defRPr sz="1400" noProof="1">
                <a:ea typeface="宋体" charset="-122"/>
              </a:defRPr>
            </a:lvl1pPr>
          </a:lstStyle>
          <a:p>
            <a:pPr>
              <a:defRPr/>
            </a:pPr>
            <a:endParaRPr lang="zh-CN" altLang="en-US"/>
          </a:p>
        </p:txBody>
      </p:sp>
      <p:sp>
        <p:nvSpPr>
          <p:cNvPr id="6" name="页脚占位符 5">
            <a:extLst>
              <a:ext uri="{FF2B5EF4-FFF2-40B4-BE49-F238E27FC236}">
                <a16:creationId xmlns:a16="http://schemas.microsoft.com/office/drawing/2014/main" id="{353B9155-2509-7442-A4C7-2CBA3AD95C81}"/>
              </a:ext>
            </a:extLst>
          </p:cNvPr>
          <p:cNvSpPr>
            <a:spLocks noGrp="1"/>
          </p:cNvSpPr>
          <p:nvPr>
            <p:ph type="ftr" sz="quarter" idx="3"/>
          </p:nvPr>
        </p:nvSpPr>
        <p:spPr>
          <a:xfrm>
            <a:off x="3124200" y="6245225"/>
            <a:ext cx="2895600" cy="476250"/>
          </a:xfrm>
          <a:prstGeom prst="rect">
            <a:avLst/>
          </a:prstGeom>
          <a:noFill/>
          <a:ln w="9525">
            <a:noFill/>
            <a:miter/>
          </a:ln>
        </p:spPr>
        <p:txBody>
          <a:bodyPr/>
          <a:lstStyle>
            <a:lvl1pPr algn="ctr" eaLnBrk="1" hangingPunct="1">
              <a:buFont typeface="Arial" panose="020B0604020202020204" pitchFamily="34" charset="0"/>
              <a:buNone/>
              <a:defRPr sz="1400" noProof="1">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2371977E-E676-D44C-95B3-4A587245A1D7}"/>
              </a:ext>
            </a:extLst>
          </p:cNvPr>
          <p:cNvSpPr>
            <a:spLocks noGrp="1"/>
          </p:cNvSpPr>
          <p:nvPr>
            <p:ph type="sldNum" sz="quarter" idx="4"/>
          </p:nvPr>
        </p:nvSpPr>
        <p:spPr>
          <a:xfrm>
            <a:off x="6553200" y="6245225"/>
            <a:ext cx="2133600" cy="476250"/>
          </a:xfrm>
          <a:prstGeom prst="rect">
            <a:avLst/>
          </a:prstGeom>
          <a:noFill/>
          <a:ln w="9525">
            <a:noFill/>
            <a:miter/>
          </a:ln>
        </p:spPr>
        <p:txBody>
          <a:bodyPr/>
          <a:lstStyle>
            <a:lvl1pPr algn="r" eaLnBrk="1" hangingPunct="1">
              <a:buFont typeface="Arial" panose="020B0604020202020204" pitchFamily="34" charset="0"/>
              <a:buNone/>
              <a:defRPr sz="1400" noProof="1" dirty="0">
                <a:latin typeface="Arial" charset="0"/>
                <a:ea typeface="宋体" charset="-122"/>
                <a:cs typeface="+mn-ea"/>
              </a:defRPr>
            </a:lvl1pPr>
          </a:lstStyle>
          <a:p>
            <a:pPr>
              <a:defRPr/>
            </a:pPr>
            <a:fld id="{24BC04EA-5B0F-E144-8939-A1A253866886}" type="slidenum">
              <a:rPr lang="zh-CN" altLang="en-US"/>
              <a:pPr>
                <a:defRPr/>
              </a:pPr>
              <a:t>‹#›</a:t>
            </a:fld>
            <a:endParaRPr lang="zh-CN" altLang="en-US">
              <a:latin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Lst>
  <p:txStyles>
    <p:titleStyle>
      <a:lvl1pPr algn="r" rtl="0" eaLnBrk="0" fontAlgn="base" hangingPunct="0">
        <a:spcBef>
          <a:spcPct val="0"/>
        </a:spcBef>
        <a:spcAft>
          <a:spcPct val="0"/>
        </a:spcAft>
        <a:defRPr sz="3600" kern="1200">
          <a:solidFill>
            <a:schemeClr val="tx2"/>
          </a:solidFill>
          <a:latin typeface="+mj-lt"/>
          <a:ea typeface="+mj-ea"/>
          <a:cs typeface="+mj-cs"/>
        </a:defRPr>
      </a:lvl1pPr>
      <a:lvl2pPr algn="r"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600">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6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16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16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4018" name="Group 16">
            <a:extLst>
              <a:ext uri="{FF2B5EF4-FFF2-40B4-BE49-F238E27FC236}">
                <a16:creationId xmlns:a16="http://schemas.microsoft.com/office/drawing/2014/main" id="{EC81CB37-E9B8-944C-92C9-11DAC2DD4228}"/>
              </a:ext>
            </a:extLst>
          </p:cNvPr>
          <p:cNvGrpSpPr>
            <a:grpSpLocks/>
          </p:cNvGrpSpPr>
          <p:nvPr/>
        </p:nvGrpSpPr>
        <p:grpSpPr bwMode="auto">
          <a:xfrm>
            <a:off x="-7938" y="-7938"/>
            <a:ext cx="9169401" cy="6873876"/>
            <a:chOff x="-8467" y="-8468"/>
            <a:chExt cx="9169805" cy="6874935"/>
          </a:xfrm>
        </p:grpSpPr>
        <p:sp>
          <p:nvSpPr>
            <p:cNvPr id="7" name="Freeform 6">
              <a:extLst>
                <a:ext uri="{FF2B5EF4-FFF2-40B4-BE49-F238E27FC236}">
                  <a16:creationId xmlns:a16="http://schemas.microsoft.com/office/drawing/2014/main" id="{92EF84DC-CB87-0846-AF3F-E3C81324D864}"/>
                </a:ext>
              </a:extLst>
            </p:cNvPr>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7BFFA3CD-F1B7-984C-9AAE-095A23E85EF2}"/>
                </a:ext>
              </a:extLst>
            </p:cNvPr>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03C1D85-EDB9-FE4B-AD3B-D5D8EDF6C865}"/>
                </a:ext>
              </a:extLst>
            </p:cNvPr>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A3E0D870-B528-5B42-9202-47D5C264F779}"/>
                </a:ext>
              </a:extLst>
            </p:cNvPr>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E1BBFD04-6FAC-034C-AD0A-44A5BB7F6CFA}"/>
                </a:ext>
              </a:extLst>
            </p:cNvPr>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72AB1E4E-A124-E94B-8079-8F23D6A01D32}"/>
                </a:ext>
              </a:extLst>
            </p:cNvPr>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BF9F07E0-11F6-5A41-B3C1-1C0AEB8986BD}"/>
                </a:ext>
              </a:extLst>
            </p:cNvPr>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7C56854C-C790-D642-82C0-CEBCFE42B0E6}"/>
                </a:ext>
              </a:extLst>
            </p:cNvPr>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D84AD3C1-2F32-BD41-AF79-913533AB7F70}"/>
                </a:ext>
              </a:extLst>
            </p:cNvPr>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1EBF6F6F-881D-CC47-8FFC-05833159C28F}"/>
                </a:ext>
              </a:extLst>
            </p:cNvPr>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4019" name="Title Placeholder 1">
            <a:extLst>
              <a:ext uri="{FF2B5EF4-FFF2-40B4-BE49-F238E27FC236}">
                <a16:creationId xmlns:a16="http://schemas.microsoft.com/office/drawing/2014/main" id="{0D3B9D56-5D91-8744-BB1F-98BDF9708A00}"/>
              </a:ext>
            </a:extLst>
          </p:cNvPr>
          <p:cNvSpPr>
            <a:spLocks noGrp="1" noChangeArrowheads="1"/>
          </p:cNvSpPr>
          <p:nvPr>
            <p:ph type="title"/>
          </p:nvPr>
        </p:nvSpPr>
        <p:spPr bwMode="auto">
          <a:xfrm>
            <a:off x="609600" y="609600"/>
            <a:ext cx="6348413"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14020" name="Text Placeholder 2">
            <a:extLst>
              <a:ext uri="{FF2B5EF4-FFF2-40B4-BE49-F238E27FC236}">
                <a16:creationId xmlns:a16="http://schemas.microsoft.com/office/drawing/2014/main" id="{C8C9DE53-7F6F-DA4D-BFBD-F57D0F085B85}"/>
              </a:ext>
            </a:extLst>
          </p:cNvPr>
          <p:cNvSpPr>
            <a:spLocks noGrp="1" noChangeArrowheads="1"/>
          </p:cNvSpPr>
          <p:nvPr>
            <p:ph type="body" idx="1"/>
          </p:nvPr>
        </p:nvSpPr>
        <p:spPr bwMode="auto">
          <a:xfrm>
            <a:off x="609600" y="2160588"/>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980D69C-C809-0640-8571-EF5D52CFCB18}"/>
              </a:ext>
            </a:extLst>
          </p:cNvPr>
          <p:cNvSpPr>
            <a:spLocks noGrp="1"/>
          </p:cNvSpPr>
          <p:nvPr>
            <p:ph type="dt" sz="half" idx="2"/>
          </p:nvPr>
        </p:nvSpPr>
        <p:spPr>
          <a:xfrm>
            <a:off x="5405438" y="6042025"/>
            <a:ext cx="684212"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a:solidFill>
                  <a:schemeClr val="tx1">
                    <a:tint val="75000"/>
                  </a:schemeClr>
                </a:solidFill>
              </a:defRPr>
            </a:lvl1pPr>
          </a:lstStyle>
          <a:p>
            <a:pPr>
              <a:defRPr/>
            </a:pPr>
            <a:endParaRPr lang="en-US" altLang="x-none"/>
          </a:p>
        </p:txBody>
      </p:sp>
      <p:sp>
        <p:nvSpPr>
          <p:cNvPr id="5" name="Footer Placeholder 4">
            <a:extLst>
              <a:ext uri="{FF2B5EF4-FFF2-40B4-BE49-F238E27FC236}">
                <a16:creationId xmlns:a16="http://schemas.microsoft.com/office/drawing/2014/main" id="{E8020B72-08C4-9B41-8EA9-9AAC41E302B9}"/>
              </a:ext>
            </a:extLst>
          </p:cNvPr>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hangingPunct="1">
              <a:buFont typeface="Arial" panose="020B0604020202020204" pitchFamily="34" charset="0"/>
              <a:buNone/>
              <a:defRPr sz="900">
                <a:solidFill>
                  <a:schemeClr val="tx1">
                    <a:tint val="75000"/>
                  </a:schemeClr>
                </a:solidFill>
              </a:defRPr>
            </a:lvl1pPr>
          </a:lstStyle>
          <a:p>
            <a:pPr>
              <a:defRPr/>
            </a:pPr>
            <a:endParaRPr lang="en-US" altLang="x-none"/>
          </a:p>
        </p:txBody>
      </p:sp>
      <p:sp>
        <p:nvSpPr>
          <p:cNvPr id="6" name="Slide Number Placeholder 5">
            <a:extLst>
              <a:ext uri="{FF2B5EF4-FFF2-40B4-BE49-F238E27FC236}">
                <a16:creationId xmlns:a16="http://schemas.microsoft.com/office/drawing/2014/main" id="{7A05C364-879A-4043-8207-1CE9009634E5}"/>
              </a:ext>
            </a:extLst>
          </p:cNvPr>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hangingPunct="1">
              <a:buFont typeface="Arial" panose="020B0604020202020204" pitchFamily="34" charset="0"/>
              <a:buNone/>
              <a:defRPr sz="900" smtClean="0">
                <a:solidFill>
                  <a:schemeClr val="accent1"/>
                </a:solidFill>
              </a:defRPr>
            </a:lvl1pPr>
          </a:lstStyle>
          <a:p>
            <a:pPr>
              <a:defRPr/>
            </a:pPr>
            <a:fld id="{BDEE460E-D67A-3048-AC64-D47C32993B8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ransition>
    <p:random/>
  </p:transition>
  <p:txStyles>
    <p:titleStyle>
      <a:lvl1pPr algn="l" defTabSz="457200" rtl="0" fontAlgn="base">
        <a:spcBef>
          <a:spcPct val="0"/>
        </a:spcBef>
        <a:spcAft>
          <a:spcPct val="0"/>
        </a:spcAft>
        <a:defRPr sz="3600" kern="1200">
          <a:solidFill>
            <a:schemeClr val="accent1"/>
          </a:solidFill>
          <a:latin typeface="+mj-lt"/>
          <a:ea typeface="+mj-ea"/>
          <a:cs typeface="方正姚体"/>
        </a:defRPr>
      </a:lvl1pPr>
      <a:lvl2pPr algn="l" defTabSz="457200" rtl="0" fontAlgn="base">
        <a:spcBef>
          <a:spcPct val="0"/>
        </a:spcBef>
        <a:spcAft>
          <a:spcPct val="0"/>
        </a:spcAft>
        <a:defRPr sz="3600">
          <a:solidFill>
            <a:schemeClr val="accent1"/>
          </a:solidFill>
          <a:latin typeface="Trebuchet MS" panose="020B0703020202090204" pitchFamily="34" charset="0"/>
          <a:ea typeface="方正姚体"/>
          <a:cs typeface="方正姚体"/>
        </a:defRPr>
      </a:lvl2pPr>
      <a:lvl3pPr algn="l" defTabSz="457200" rtl="0" fontAlgn="base">
        <a:spcBef>
          <a:spcPct val="0"/>
        </a:spcBef>
        <a:spcAft>
          <a:spcPct val="0"/>
        </a:spcAft>
        <a:defRPr sz="3600">
          <a:solidFill>
            <a:schemeClr val="accent1"/>
          </a:solidFill>
          <a:latin typeface="Trebuchet MS" panose="020B0703020202090204" pitchFamily="34" charset="0"/>
          <a:ea typeface="方正姚体"/>
          <a:cs typeface="方正姚体"/>
        </a:defRPr>
      </a:lvl3pPr>
      <a:lvl4pPr algn="l" defTabSz="457200" rtl="0" fontAlgn="base">
        <a:spcBef>
          <a:spcPct val="0"/>
        </a:spcBef>
        <a:spcAft>
          <a:spcPct val="0"/>
        </a:spcAft>
        <a:defRPr sz="3600">
          <a:solidFill>
            <a:schemeClr val="accent1"/>
          </a:solidFill>
          <a:latin typeface="Trebuchet MS" panose="020B0703020202090204" pitchFamily="34" charset="0"/>
          <a:ea typeface="方正姚体"/>
          <a:cs typeface="方正姚体"/>
        </a:defRPr>
      </a:lvl4pPr>
      <a:lvl5pPr algn="l" defTabSz="457200" rtl="0" fontAlgn="base">
        <a:spcBef>
          <a:spcPct val="0"/>
        </a:spcBef>
        <a:spcAft>
          <a:spcPct val="0"/>
        </a:spcAft>
        <a:defRPr sz="3600">
          <a:solidFill>
            <a:schemeClr val="accent1"/>
          </a:solidFill>
          <a:latin typeface="Trebuchet MS" panose="020B0703020202090204" pitchFamily="34" charset="0"/>
          <a:ea typeface="方正姚体"/>
          <a:cs typeface="方正姚体"/>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itchFamily="2"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itchFamily="2"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itchFamily="2"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jpeg"/></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7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7.emf"/><Relationship Id="rId4" Type="http://schemas.openxmlformats.org/officeDocument/2006/relationships/image" Target="../media/image10.png"/></Relationships>
</file>

<file path=ppt/slides/_rels/slide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8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9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a:extLst>
              <a:ext uri="{FF2B5EF4-FFF2-40B4-BE49-F238E27FC236}">
                <a16:creationId xmlns:a16="http://schemas.microsoft.com/office/drawing/2014/main" id="{CA23A4B4-C0EE-BB48-9EA8-C72EC964E8B8}"/>
              </a:ext>
            </a:extLst>
          </p:cNvPr>
          <p:cNvSpPr>
            <a:spLocks noGrp="1" noChangeArrowheads="1"/>
          </p:cNvSpPr>
          <p:nvPr>
            <p:ph type="ctrTitle" idx="4294967295"/>
          </p:nvPr>
        </p:nvSpPr>
        <p:spPr>
          <a:xfrm>
            <a:off x="0" y="2130425"/>
            <a:ext cx="5780088" cy="1543050"/>
          </a:xfrm>
        </p:spPr>
        <p:txBody>
          <a:bodyPr/>
          <a:lstStyle/>
          <a:p>
            <a:pPr algn="ctr"/>
            <a:r>
              <a:rPr lang="zh-CN" altLang="en-US" sz="5000">
                <a:solidFill>
                  <a:srgbClr val="0000FF"/>
                </a:solidFill>
                <a:latin typeface="Tempus Sans ITC" pitchFamily="82" charset="77"/>
                <a:ea typeface="隶书" charset="-122"/>
              </a:rPr>
              <a:t>第</a:t>
            </a:r>
            <a:r>
              <a:rPr lang="en-US" altLang="zh-CN" sz="5000">
                <a:solidFill>
                  <a:srgbClr val="0000FF"/>
                </a:solidFill>
                <a:latin typeface="Tempus Sans ITC" pitchFamily="82" charset="77"/>
                <a:ea typeface="隶书" charset="-122"/>
              </a:rPr>
              <a:t>4</a:t>
            </a:r>
            <a:r>
              <a:rPr lang="zh-CN" altLang="en-US" sz="5000">
                <a:solidFill>
                  <a:srgbClr val="0000FF"/>
                </a:solidFill>
                <a:latin typeface="Tempus Sans ITC" pitchFamily="82" charset="77"/>
                <a:ea typeface="隶书" charset="-122"/>
              </a:rPr>
              <a:t>章 设备管理</a:t>
            </a:r>
          </a:p>
        </p:txBody>
      </p:sp>
      <p:pic>
        <p:nvPicPr>
          <p:cNvPr id="53250" name="Picture 3" descr="绿花0">
            <a:extLst>
              <a:ext uri="{FF2B5EF4-FFF2-40B4-BE49-F238E27FC236}">
                <a16:creationId xmlns:a16="http://schemas.microsoft.com/office/drawing/2014/main" id="{A66F4ED9-6E83-BB43-A5A6-DC6CABA33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73935" r="80243"/>
          <a:stretch>
            <a:fillRect/>
          </a:stretch>
        </p:blipFill>
        <p:spPr bwMode="auto">
          <a:xfrm>
            <a:off x="-252413" y="5213350"/>
            <a:ext cx="1714501"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1" name="Picture 9" descr="绿花4">
            <a:extLst>
              <a:ext uri="{FF2B5EF4-FFF2-40B4-BE49-F238E27FC236}">
                <a16:creationId xmlns:a16="http://schemas.microsoft.com/office/drawing/2014/main" id="{DA344049-AD75-6046-B562-87E51242B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584" t="60231"/>
          <a:stretch>
            <a:fillRect/>
          </a:stretch>
        </p:blipFill>
        <p:spPr bwMode="auto">
          <a:xfrm>
            <a:off x="2628900" y="5043488"/>
            <a:ext cx="128111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6" descr="绿花4">
            <a:extLst>
              <a:ext uri="{FF2B5EF4-FFF2-40B4-BE49-F238E27FC236}">
                <a16:creationId xmlns:a16="http://schemas.microsoft.com/office/drawing/2014/main" id="{8F67F9F9-BBA1-F443-A088-EDE6AA5E7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9584" t="60231"/>
          <a:stretch>
            <a:fillRect/>
          </a:stretch>
        </p:blipFill>
        <p:spPr bwMode="auto">
          <a:xfrm>
            <a:off x="1292225" y="4581525"/>
            <a:ext cx="160655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5DD1E6E-6547-8145-98D0-EA8D005F3084}"/>
              </a:ext>
            </a:extLst>
          </p:cNvPr>
          <p:cNvSpPr>
            <a:spLocks noGrp="1" noChangeArrowheads="1"/>
          </p:cNvSpPr>
          <p:nvPr>
            <p:ph idx="4294967295"/>
          </p:nvPr>
        </p:nvSpPr>
        <p:spPr>
          <a:xfrm>
            <a:off x="422275" y="1755775"/>
            <a:ext cx="8721725" cy="4527550"/>
          </a:xfrm>
        </p:spPr>
        <p:txBody>
          <a:bodyPr/>
          <a:lstStyle/>
          <a:p>
            <a:pPr marL="352425">
              <a:lnSpc>
                <a:spcPct val="140000"/>
              </a:lnSpc>
            </a:pPr>
            <a:r>
              <a:rPr lang="zh-CN" altLang="en-US" sz="2400">
                <a:latin typeface="Tempus Sans ITC" pitchFamily="82" charset="77"/>
              </a:rPr>
              <a:t>设备控制器是计算机中的一个实体，其主要职责是控制一个或多个</a:t>
            </a:r>
            <a:r>
              <a:rPr lang="en-US" altLang="zh-CN" sz="2400">
                <a:latin typeface="Tempus Sans ITC" pitchFamily="82" charset="77"/>
              </a:rPr>
              <a:t>I/O</a:t>
            </a:r>
            <a:r>
              <a:rPr lang="zh-CN" altLang="en-US" sz="2400">
                <a:latin typeface="Tempus Sans ITC" pitchFamily="82" charset="77"/>
              </a:rPr>
              <a:t>设备，以实现</a:t>
            </a:r>
            <a:r>
              <a:rPr lang="en-US" altLang="zh-CN" sz="2400">
                <a:latin typeface="Tempus Sans ITC" pitchFamily="82" charset="77"/>
              </a:rPr>
              <a:t>I/O</a:t>
            </a:r>
            <a:r>
              <a:rPr lang="zh-CN" altLang="en-US" sz="2400">
                <a:latin typeface="Tempus Sans ITC" pitchFamily="82" charset="77"/>
              </a:rPr>
              <a:t>设备和计算机之间的数据交换。它是</a:t>
            </a:r>
            <a:r>
              <a:rPr lang="en-US" altLang="zh-CN" sz="2400">
                <a:latin typeface="Tempus Sans ITC" pitchFamily="82" charset="77"/>
              </a:rPr>
              <a:t>CPU</a:t>
            </a:r>
            <a:r>
              <a:rPr lang="zh-CN" altLang="en-US" sz="2400">
                <a:latin typeface="Tempus Sans ITC" pitchFamily="82" charset="77"/>
              </a:rPr>
              <a:t>与</a:t>
            </a:r>
            <a:r>
              <a:rPr lang="en-US" altLang="zh-CN" sz="2400">
                <a:latin typeface="Tempus Sans ITC" pitchFamily="82" charset="77"/>
              </a:rPr>
              <a:t>I/O</a:t>
            </a:r>
            <a:r>
              <a:rPr lang="zh-CN" altLang="en-US" sz="2400">
                <a:latin typeface="Tempus Sans ITC" pitchFamily="82" charset="77"/>
              </a:rPr>
              <a:t>设备之间的接口，它接收从</a:t>
            </a:r>
            <a:r>
              <a:rPr lang="en-US" altLang="zh-CN" sz="2400">
                <a:latin typeface="Tempus Sans ITC" pitchFamily="82" charset="77"/>
              </a:rPr>
              <a:t>CPU</a:t>
            </a:r>
            <a:r>
              <a:rPr lang="zh-CN" altLang="en-US" sz="2400">
                <a:latin typeface="Tempus Sans ITC" pitchFamily="82" charset="77"/>
              </a:rPr>
              <a:t>发来的命令，并去控制</a:t>
            </a:r>
            <a:r>
              <a:rPr lang="en-US" altLang="zh-CN" sz="2400">
                <a:latin typeface="Tempus Sans ITC" pitchFamily="82" charset="77"/>
              </a:rPr>
              <a:t>I/O</a:t>
            </a:r>
            <a:r>
              <a:rPr lang="zh-CN" altLang="en-US" sz="2400">
                <a:latin typeface="Tempus Sans ITC" pitchFamily="82" charset="77"/>
              </a:rPr>
              <a:t>设备工作，以使处理机从繁杂的设备控制事务中解脱出来。</a:t>
            </a:r>
          </a:p>
          <a:p>
            <a:pPr marL="352425">
              <a:lnSpc>
                <a:spcPct val="140000"/>
              </a:lnSpc>
            </a:pPr>
            <a:r>
              <a:rPr lang="zh-CN" altLang="en-US" sz="2400">
                <a:latin typeface="Cambria" panose="02040503050406030204" pitchFamily="18" charset="0"/>
              </a:rPr>
              <a:t>设备控制器是一个可编址的设备，当它仅控制一个设备时，它只有一个唯一的设备地址；若控制可连接多个设备时，则应含有多个设备地址，并使每一个设备地址对应一个设备。</a:t>
            </a:r>
          </a:p>
          <a:p>
            <a:pPr marL="352425">
              <a:lnSpc>
                <a:spcPct val="140000"/>
              </a:lnSpc>
              <a:buFontTx/>
              <a:buNone/>
            </a:pPr>
            <a:endParaRPr lang="zh-CN" altLang="en-US" sz="2400">
              <a:latin typeface="Cambria" panose="02040503050406030204" pitchFamily="18" charset="0"/>
            </a:endParaRPr>
          </a:p>
        </p:txBody>
      </p:sp>
      <p:pic>
        <p:nvPicPr>
          <p:cNvPr id="63490" name="Picture 2" descr="无标题-4">
            <a:extLst>
              <a:ext uri="{FF2B5EF4-FFF2-40B4-BE49-F238E27FC236}">
                <a16:creationId xmlns:a16="http://schemas.microsoft.com/office/drawing/2014/main" id="{49773A22-AE86-774A-B2E3-FCFC9A9C6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1" name="Picture 3" descr="无标题-5">
            <a:extLst>
              <a:ext uri="{FF2B5EF4-FFF2-40B4-BE49-F238E27FC236}">
                <a16:creationId xmlns:a16="http://schemas.microsoft.com/office/drawing/2014/main" id="{229D874B-BC84-2B42-ABF5-90D49DE412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372FBB6D-EEA5-1049-BEB4-B3973F87B93D}"/>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设备控制器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p:cTn id="19"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653B46D-3174-7645-AC7E-54144DA41D49}"/>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en-US" altLang="zh-CN" sz="2400">
                <a:latin typeface="Tempus Sans ITC" pitchFamily="82" charset="77"/>
                <a:sym typeface="宋体" panose="02010600030101010101" pitchFamily="2" charset="-122"/>
              </a:rPr>
              <a:t>7 N</a:t>
            </a:r>
            <a:r>
              <a:rPr lang="zh-CN" altLang="en-US" sz="2400">
                <a:latin typeface="Tempus Sans ITC" pitchFamily="82" charset="77"/>
                <a:sym typeface="宋体" panose="02010600030101010101" pitchFamily="2" charset="-122"/>
              </a:rPr>
              <a:t>步扫描算法</a:t>
            </a:r>
          </a:p>
          <a:p>
            <a:pPr marL="19050" indent="495300">
              <a:lnSpc>
                <a:spcPct val="110000"/>
              </a:lnSpc>
              <a:buFontTx/>
              <a:buNone/>
            </a:pPr>
            <a:r>
              <a:rPr lang="zh-CN" altLang="en-US" sz="2400">
                <a:latin typeface="Tempus Sans ITC" pitchFamily="82" charset="77"/>
                <a:sym typeface="宋体" panose="02010600030101010101" pitchFamily="2" charset="-122"/>
              </a:rPr>
              <a:t>把磁盘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请求队列分成长度为</a:t>
            </a:r>
            <a:r>
              <a:rPr lang="en-US" altLang="zh-CN" sz="2400">
                <a:latin typeface="Tempus Sans ITC" pitchFamily="82" charset="77"/>
                <a:sym typeface="宋体" panose="02010600030101010101" pitchFamily="2" charset="-122"/>
              </a:rPr>
              <a:t>N</a:t>
            </a:r>
            <a:r>
              <a:rPr lang="zh-CN" altLang="en-US" sz="2400">
                <a:latin typeface="Tempus Sans ITC" pitchFamily="82" charset="77"/>
                <a:sym typeface="宋体" panose="02010600030101010101" pitchFamily="2" charset="-122"/>
              </a:rPr>
              <a:t>的段，每次使用扫描算法处理这</a:t>
            </a:r>
            <a:r>
              <a:rPr lang="en-US" altLang="zh-CN" sz="2400">
                <a:latin typeface="Tempus Sans ITC" pitchFamily="82" charset="77"/>
                <a:sym typeface="宋体" panose="02010600030101010101" pitchFamily="2" charset="-122"/>
              </a:rPr>
              <a:t>N</a:t>
            </a:r>
            <a:r>
              <a:rPr lang="zh-CN" altLang="en-US" sz="2400">
                <a:latin typeface="Tempus Sans ITC" pitchFamily="82" charset="77"/>
                <a:sym typeface="宋体" panose="02010600030101010101" pitchFamily="2" charset="-122"/>
              </a:rPr>
              <a:t>个请求。当</a:t>
            </a:r>
            <a:r>
              <a:rPr lang="en-US" altLang="zh-CN" sz="2400">
                <a:latin typeface="Tempus Sans ITC" pitchFamily="82" charset="77"/>
                <a:sym typeface="宋体" panose="02010600030101010101" pitchFamily="2" charset="-122"/>
              </a:rPr>
              <a:t>N=1</a:t>
            </a:r>
            <a:r>
              <a:rPr lang="zh-CN" altLang="en-US" sz="2400">
                <a:latin typeface="Tempus Sans ITC" pitchFamily="82" charset="77"/>
                <a:sym typeface="宋体" panose="02010600030101010101" pitchFamily="2" charset="-122"/>
              </a:rPr>
              <a:t>时，该算法退化为</a:t>
            </a:r>
            <a:r>
              <a:rPr lang="en-US" altLang="zh-CN" sz="2400">
                <a:latin typeface="Tempus Sans ITC" pitchFamily="82" charset="77"/>
                <a:sym typeface="宋体" panose="02010600030101010101" pitchFamily="2" charset="-122"/>
              </a:rPr>
              <a:t>FIFO</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zh-CN" altLang="en-US" sz="2400">
                <a:latin typeface="Tempus Sans ITC" pitchFamily="82" charset="77"/>
                <a:sym typeface="宋体" panose="02010600030101010101" pitchFamily="2" charset="-122"/>
              </a:rPr>
              <a:t>该算法的目标是改进前几种算法可能在多磁头系统中出现磁头静止在一个磁道上，导致其他进程无法及时进行磁盘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a:t>
            </a:r>
          </a:p>
          <a:p>
            <a:pPr marL="19050" indent="495300">
              <a:lnSpc>
                <a:spcPct val="110000"/>
              </a:lnSpc>
              <a:buFontTx/>
              <a:buNone/>
            </a:pPr>
            <a:r>
              <a:rPr lang="en-US" altLang="zh-CN" sz="2400">
                <a:latin typeface="Tempus Sans ITC" pitchFamily="82" charset="77"/>
                <a:sym typeface="宋体" panose="02010600030101010101" pitchFamily="2" charset="-122"/>
              </a:rPr>
              <a:t>8</a:t>
            </a:r>
            <a:r>
              <a:rPr lang="zh-CN" altLang="en-US" sz="2400">
                <a:latin typeface="Tempus Sans ITC" pitchFamily="82" charset="77"/>
                <a:sym typeface="宋体" panose="02010600030101010101" pitchFamily="2" charset="-122"/>
              </a:rPr>
              <a:t>双队列扫描</a:t>
            </a:r>
            <a:r>
              <a:rPr lang="en-US" altLang="zh-CN" sz="2400">
                <a:latin typeface="Tempus Sans ITC" pitchFamily="82" charset="77"/>
                <a:sym typeface="宋体" panose="02010600030101010101" pitchFamily="2" charset="-122"/>
              </a:rPr>
              <a:t>(FSCAN)</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zh-CN" altLang="en-US" sz="2400">
                <a:latin typeface="Tempus Sans ITC" pitchFamily="82" charset="77"/>
                <a:sym typeface="宋体" panose="02010600030101010101" pitchFamily="2" charset="-122"/>
              </a:rPr>
              <a:t>把磁盘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请求分成两个队列，交替使用扫描算法处理一个队列，新生成的磁盘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请求放入另一队列中。</a:t>
            </a:r>
          </a:p>
          <a:p>
            <a:pPr marL="19050" indent="495300">
              <a:lnSpc>
                <a:spcPct val="110000"/>
              </a:lnSpc>
              <a:buFontTx/>
              <a:buNone/>
            </a:pPr>
            <a:r>
              <a:rPr lang="zh-CN" altLang="en-US" sz="2400">
                <a:latin typeface="Tempus Sans ITC" pitchFamily="82" charset="77"/>
                <a:sym typeface="宋体" panose="02010600030101010101" pitchFamily="2" charset="-122"/>
              </a:rPr>
              <a:t>该算法的目标与</a:t>
            </a:r>
            <a:r>
              <a:rPr lang="en-US" altLang="zh-CN" sz="2400">
                <a:latin typeface="Tempus Sans ITC" pitchFamily="82" charset="77"/>
                <a:sym typeface="宋体" panose="02010600030101010101" pitchFamily="2" charset="-122"/>
              </a:rPr>
              <a:t>N</a:t>
            </a:r>
            <a:r>
              <a:rPr lang="zh-CN" altLang="en-US" sz="2400">
                <a:latin typeface="Tempus Sans ITC" pitchFamily="82" charset="77"/>
                <a:sym typeface="宋体" panose="02010600030101010101" pitchFamily="2" charset="-122"/>
              </a:rPr>
              <a:t>步扫描算法一致。</a:t>
            </a:r>
          </a:p>
          <a:p>
            <a:pPr marL="19050" indent="495300">
              <a:lnSpc>
                <a:spcPct val="110000"/>
              </a:lnSpc>
              <a:buFontTx/>
              <a:buNone/>
            </a:pPr>
            <a:endParaRPr lang="zh-CN" altLang="en-US" sz="2400">
              <a:latin typeface="Tempus Sans ITC" pitchFamily="82" charset="77"/>
              <a:sym typeface="宋体" panose="02010600030101010101" pitchFamily="2" charset="-122"/>
            </a:endParaRPr>
          </a:p>
        </p:txBody>
      </p:sp>
      <p:pic>
        <p:nvPicPr>
          <p:cNvPr id="153602" name="Picture 2" descr="无标题-4">
            <a:extLst>
              <a:ext uri="{FF2B5EF4-FFF2-40B4-BE49-F238E27FC236}">
                <a16:creationId xmlns:a16="http://schemas.microsoft.com/office/drawing/2014/main" id="{36971F27-681A-0E44-A761-15DC3B2FE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3" name="Picture 3" descr="无标题-5">
            <a:extLst>
              <a:ext uri="{FF2B5EF4-FFF2-40B4-BE49-F238E27FC236}">
                <a16:creationId xmlns:a16="http://schemas.microsoft.com/office/drawing/2014/main" id="{ED021783-CCE7-AF4E-B8E3-87A9FC89F7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9878395C-9AF1-0B44-8D64-97616E66BA79}"/>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磁盘I</a:t>
            </a:r>
            <a:r>
              <a:rPr lang="en-US" altLang="en-US" dirty="0">
                <a:latin typeface="Tempus Sans ITC" pitchFamily="82" charset="77"/>
                <a:sym typeface="宋体" panose="02010600030101010101" pitchFamily="2" charset="-122"/>
              </a:rPr>
              <a:t>/</a:t>
            </a:r>
            <a:r>
              <a:rPr lang="en-US" altLang="en-US" dirty="0" err="1">
                <a:latin typeface="Tempus Sans ITC" pitchFamily="82" charset="77"/>
                <a:sym typeface="宋体" panose="02010600030101010101" pitchFamily="2" charset="-122"/>
              </a:rPr>
              <a:t>O调度策略</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9"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2" end="2"/>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36"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pRg st="3" end="3"/>
                                            </p:txEl>
                                          </p:spTgt>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7" presetClass="entr" presetSubtype="0" fill="hold" nodeType="clickEffect">
                                  <p:stCondLst>
                                    <p:cond delay="0"/>
                                  </p:stCondLst>
                                  <p:iterate type="lt">
                                    <p:tmPct val="50000"/>
                                  </p:iterate>
                                  <p:childTnLst>
                                    <p:set>
                                      <p:cBhvr>
                                        <p:cTn id="42"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43"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45" dur="80"/>
                                        <p:tgtEl>
                                          <p:spTgt spid="2">
                                            <p:txEl>
                                              <p:pRg st="4" end="4"/>
                                            </p:txEl>
                                          </p:spTgt>
                                        </p:tgtEl>
                                        <p:attrNameLst>
                                          <p:attrName>fill.type</p:attrName>
                                        </p:attrNameLst>
                                      </p:cBhvr>
                                      <p:to>
                                        <p:strVal val="solid"/>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7" presetClass="entr" presetSubtype="0" fill="hold" nodeType="clickEffect">
                                  <p:stCondLst>
                                    <p:cond delay="0"/>
                                  </p:stCondLst>
                                  <p:iterate type="lt">
                                    <p:tmPct val="50000"/>
                                  </p:iterate>
                                  <p:childTnLst>
                                    <p:set>
                                      <p:cBhvr>
                                        <p:cTn id="49"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50"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52" dur="80"/>
                                        <p:tgtEl>
                                          <p:spTgt spid="2">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18B7469-F4C3-C44F-B0C3-BC88F168A6E4}"/>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endParaRPr lang="en-US" altLang="zh-CN" sz="2400">
              <a:latin typeface="Tempus Sans ITC" pitchFamily="82" charset="77"/>
              <a:sym typeface="宋体" panose="02010600030101010101" pitchFamily="2" charset="-122"/>
            </a:endParaRPr>
          </a:p>
          <a:p>
            <a:pPr marL="19050" indent="495300">
              <a:lnSpc>
                <a:spcPct val="11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磁盘高速缓存的形式</a:t>
            </a:r>
          </a:p>
          <a:p>
            <a:pPr marL="19050" indent="495300">
              <a:lnSpc>
                <a:spcPct val="110000"/>
              </a:lnSpc>
              <a:buFontTx/>
              <a:buNone/>
            </a:pPr>
            <a:r>
              <a:rPr lang="zh-CN" altLang="en-US" sz="2400">
                <a:latin typeface="Tempus Sans ITC" pitchFamily="82" charset="77"/>
                <a:sym typeface="宋体" panose="02010600030101010101" pitchFamily="2" charset="-122"/>
              </a:rPr>
              <a:t>磁盘高速缓存利用内存中的存储空间，来暂存从磁盘中读出的一系列盘块中的信息。逻辑上属于磁盘，物理上是驻留在内存中的盘块。</a:t>
            </a:r>
          </a:p>
          <a:p>
            <a:pPr marL="19050" indent="495300">
              <a:lnSpc>
                <a:spcPct val="110000"/>
              </a:lnSpc>
              <a:buFontTx/>
              <a:buNone/>
            </a:pPr>
            <a:r>
              <a:rPr lang="zh-CN" altLang="en-US" sz="2400">
                <a:latin typeface="Tempus Sans ITC" pitchFamily="82" charset="77"/>
                <a:sym typeface="宋体" panose="02010600030101010101" pitchFamily="2" charset="-122"/>
              </a:rPr>
              <a:t>磁盘高速缓存可以是内存中单独开辟的一块区域，大小固定；或者将所有未使用的内存空间全部作为高速缓存。</a:t>
            </a:r>
          </a:p>
        </p:txBody>
      </p:sp>
      <p:pic>
        <p:nvPicPr>
          <p:cNvPr id="154626" name="Picture 2" descr="无标题-4">
            <a:extLst>
              <a:ext uri="{FF2B5EF4-FFF2-40B4-BE49-F238E27FC236}">
                <a16:creationId xmlns:a16="http://schemas.microsoft.com/office/drawing/2014/main" id="{B43C3274-5A71-EA40-86E6-BE322020F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27" name="Picture 3" descr="无标题-5">
            <a:extLst>
              <a:ext uri="{FF2B5EF4-FFF2-40B4-BE49-F238E27FC236}">
                <a16:creationId xmlns:a16="http://schemas.microsoft.com/office/drawing/2014/main" id="{98459278-48B5-A442-B5CE-A6C261A89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8FAE88C5-6FC0-0D41-A7B7-911E3953EDC9}"/>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磁盘高速缓存</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9"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DBB05B1-47C3-F945-899B-94A10CA73882}"/>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endParaRPr lang="en-US" altLang="zh-CN" sz="2400">
              <a:latin typeface="Tempus Sans ITC" pitchFamily="82" charset="77"/>
              <a:sym typeface="宋体" panose="02010600030101010101" pitchFamily="2" charset="-122"/>
            </a:endParaRPr>
          </a:p>
          <a:p>
            <a:pPr marL="19050" indent="495300">
              <a:lnSpc>
                <a:spcPct val="11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数据交付方式</a:t>
            </a:r>
          </a:p>
          <a:p>
            <a:pPr marL="19050" indent="495300">
              <a:lnSpc>
                <a:spcPct val="11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概念</a:t>
            </a:r>
          </a:p>
          <a:p>
            <a:pPr marL="19050" indent="495300">
              <a:lnSpc>
                <a:spcPct val="110000"/>
              </a:lnSpc>
              <a:buFontTx/>
              <a:buNone/>
            </a:pPr>
            <a:r>
              <a:rPr lang="zh-CN" altLang="en-US" sz="2400">
                <a:latin typeface="Tempus Sans ITC" pitchFamily="82" charset="77"/>
                <a:sym typeface="宋体" panose="02010600030101010101" pitchFamily="2" charset="-122"/>
              </a:rPr>
              <a:t>数据交付是指将磁盘高速缓存中的数据传送给请求者进程。</a:t>
            </a:r>
          </a:p>
          <a:p>
            <a:pPr marL="19050" indent="495300">
              <a:lnSpc>
                <a:spcPct val="11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交付方式</a:t>
            </a:r>
          </a:p>
          <a:p>
            <a:pPr marL="19050" indent="495300">
              <a:lnSpc>
                <a:spcPct val="110000"/>
              </a:lnSpc>
              <a:buFontTx/>
              <a:buNone/>
            </a:pPr>
            <a:r>
              <a:rPr lang="zh-CN" altLang="en-US" sz="2400">
                <a:latin typeface="Tempus Sans ITC" pitchFamily="82" charset="77"/>
                <a:sym typeface="宋体" panose="02010600030101010101" pitchFamily="2" charset="-122"/>
              </a:rPr>
              <a:t>数据交付：将高速缓存中的数据传送到请求者进程的内存工作区。</a:t>
            </a:r>
          </a:p>
          <a:p>
            <a:pPr marL="19050" indent="495300">
              <a:lnSpc>
                <a:spcPct val="110000"/>
              </a:lnSpc>
              <a:buFontTx/>
              <a:buNone/>
            </a:pPr>
            <a:r>
              <a:rPr lang="zh-CN" altLang="en-US" sz="2400">
                <a:latin typeface="Tempus Sans ITC" pitchFamily="82" charset="77"/>
                <a:sym typeface="宋体" panose="02010600030101010101" pitchFamily="2" charset="-122"/>
              </a:rPr>
              <a:t>指针交付：将高速缓存中的某区域的指针交付给请求者进程。</a:t>
            </a:r>
          </a:p>
        </p:txBody>
      </p:sp>
      <p:pic>
        <p:nvPicPr>
          <p:cNvPr id="155650" name="Picture 2" descr="无标题-4">
            <a:extLst>
              <a:ext uri="{FF2B5EF4-FFF2-40B4-BE49-F238E27FC236}">
                <a16:creationId xmlns:a16="http://schemas.microsoft.com/office/drawing/2014/main" id="{63D193DD-2882-FE42-87F5-2BBB73AB3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5651" name="Picture 3" descr="无标题-5">
            <a:extLst>
              <a:ext uri="{FF2B5EF4-FFF2-40B4-BE49-F238E27FC236}">
                <a16:creationId xmlns:a16="http://schemas.microsoft.com/office/drawing/2014/main" id="{511C5A4C-6544-904F-AD4E-D6094EE50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2" name="标题 5">
            <a:extLst>
              <a:ext uri="{FF2B5EF4-FFF2-40B4-BE49-F238E27FC236}">
                <a16:creationId xmlns:a16="http://schemas.microsoft.com/office/drawing/2014/main" id="{D318C6C8-D6BE-334A-BD3D-85624AC05607}"/>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磁盘高速缓存</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7"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14"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2" end="2"/>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1"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3" end="3"/>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28"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4" end="4"/>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35"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37" dur="80"/>
                                        <p:tgtEl>
                                          <p:spTgt spid="2">
                                            <p:txEl>
                                              <p:pRg st="5" end="5"/>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2"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4" dur="80"/>
                                        <p:tgtEl>
                                          <p:spTgt spid="2">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E21EFA3-2EE9-614C-AD3B-D080AB93C849}"/>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置换算法</a:t>
            </a:r>
          </a:p>
          <a:p>
            <a:pPr marL="19050" indent="495300">
              <a:lnSpc>
                <a:spcPct val="11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问题的提出</a:t>
            </a:r>
          </a:p>
          <a:p>
            <a:pPr marL="19050" indent="495300">
              <a:lnSpc>
                <a:spcPct val="110000"/>
              </a:lnSpc>
              <a:buFontTx/>
              <a:buNone/>
            </a:pPr>
            <a:r>
              <a:rPr lang="zh-CN" altLang="en-US" sz="2400">
                <a:latin typeface="Tempus Sans ITC" pitchFamily="82" charset="77"/>
                <a:sym typeface="宋体" panose="02010600030101010101" pitchFamily="2" charset="-122"/>
              </a:rPr>
              <a:t>磁盘高速缓存中装满盘块的情况下，如果有新的数据需要读入，必须启动置换算法，选择一部分盘块换出，并换入所需的盘块。</a:t>
            </a:r>
          </a:p>
          <a:p>
            <a:pPr marL="19050" indent="495300">
              <a:lnSpc>
                <a:spcPct val="11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置换算法</a:t>
            </a:r>
          </a:p>
          <a:p>
            <a:pPr marL="19050" indent="495300">
              <a:lnSpc>
                <a:spcPct val="11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最近最久未使用算法</a:t>
            </a:r>
            <a:r>
              <a:rPr lang="en-US" altLang="zh-CN" sz="2400">
                <a:latin typeface="Tempus Sans ITC" pitchFamily="82" charset="77"/>
                <a:sym typeface="宋体" panose="02010600030101010101" pitchFamily="2" charset="-122"/>
              </a:rPr>
              <a:t>LRU</a:t>
            </a:r>
            <a:r>
              <a:rPr lang="zh-CN" altLang="en-US" sz="2400">
                <a:latin typeface="Tempus Sans ITC" pitchFamily="82" charset="77"/>
                <a:sym typeface="宋体" panose="02010600030101010101" pitchFamily="2" charset="-122"/>
              </a:rPr>
              <a:t>。外存的管理接近内存，请参看第</a:t>
            </a:r>
            <a:r>
              <a:rPr lang="en-US" altLang="zh-CN" sz="2400">
                <a:latin typeface="Tempus Sans ITC" pitchFamily="82" charset="77"/>
                <a:sym typeface="宋体" panose="02010600030101010101" pitchFamily="2" charset="-122"/>
              </a:rPr>
              <a:t>5</a:t>
            </a:r>
            <a:r>
              <a:rPr lang="zh-CN" altLang="en-US" sz="2400">
                <a:latin typeface="Tempus Sans ITC" pitchFamily="82" charset="77"/>
                <a:sym typeface="宋体" panose="02010600030101010101" pitchFamily="2" charset="-122"/>
              </a:rPr>
              <a:t>章</a:t>
            </a:r>
            <a:r>
              <a:rPr lang="en-US" altLang="zh-CN" sz="2400">
                <a:latin typeface="Tempus Sans ITC" pitchFamily="82" charset="77"/>
                <a:sym typeface="宋体" panose="02010600030101010101" pitchFamily="2" charset="-122"/>
              </a:rPr>
              <a:t>5.8</a:t>
            </a:r>
            <a:r>
              <a:rPr lang="zh-CN" altLang="en-US" sz="2400">
                <a:latin typeface="Tempus Sans ITC" pitchFamily="82" charset="77"/>
                <a:sym typeface="宋体" panose="02010600030101010101" pitchFamily="2" charset="-122"/>
              </a:rPr>
              <a:t>节页面置换算法。</a:t>
            </a:r>
          </a:p>
          <a:p>
            <a:pPr marL="19050" indent="495300">
              <a:lnSpc>
                <a:spcPct val="11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最近未使用算法</a:t>
            </a:r>
            <a:r>
              <a:rPr lang="en-US" altLang="zh-CN" sz="2400">
                <a:latin typeface="Tempus Sans ITC" pitchFamily="82" charset="77"/>
                <a:sym typeface="宋体" panose="02010600030101010101" pitchFamily="2" charset="-122"/>
              </a:rPr>
              <a:t>NRU</a:t>
            </a:r>
            <a:r>
              <a:rPr lang="zh-CN" altLang="en-US" sz="2400">
                <a:latin typeface="Tempus Sans ITC" pitchFamily="82" charset="77"/>
                <a:sym typeface="宋体" panose="02010600030101010101" pitchFamily="2" charset="-122"/>
              </a:rPr>
              <a:t>。</a:t>
            </a:r>
          </a:p>
          <a:p>
            <a:pPr marL="19050" indent="495300">
              <a:lnSpc>
                <a:spcPct val="11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最少使用算法</a:t>
            </a:r>
            <a:r>
              <a:rPr lang="en-US" altLang="zh-CN" sz="2400">
                <a:latin typeface="Tempus Sans ITC" pitchFamily="82" charset="77"/>
                <a:sym typeface="宋体" panose="02010600030101010101" pitchFamily="2" charset="-122"/>
              </a:rPr>
              <a:t>LFU</a:t>
            </a:r>
            <a:r>
              <a:rPr lang="zh-CN" altLang="en-US" sz="2400">
                <a:latin typeface="Tempus Sans ITC" pitchFamily="82" charset="77"/>
                <a:sym typeface="宋体" panose="02010600030101010101" pitchFamily="2" charset="-122"/>
              </a:rPr>
              <a:t>。</a:t>
            </a:r>
          </a:p>
        </p:txBody>
      </p:sp>
      <p:pic>
        <p:nvPicPr>
          <p:cNvPr id="156674" name="Picture 2" descr="无标题-4">
            <a:extLst>
              <a:ext uri="{FF2B5EF4-FFF2-40B4-BE49-F238E27FC236}">
                <a16:creationId xmlns:a16="http://schemas.microsoft.com/office/drawing/2014/main" id="{22995696-DD66-5F42-960F-CF1EE1EA6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675" name="Picture 3" descr="无标题-5">
            <a:extLst>
              <a:ext uri="{FF2B5EF4-FFF2-40B4-BE49-F238E27FC236}">
                <a16:creationId xmlns:a16="http://schemas.microsoft.com/office/drawing/2014/main" id="{592873C2-C1D7-914E-800C-4CA1334BD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6" name="标题 5">
            <a:extLst>
              <a:ext uri="{FF2B5EF4-FFF2-40B4-BE49-F238E27FC236}">
                <a16:creationId xmlns:a16="http://schemas.microsoft.com/office/drawing/2014/main" id="{D078F4DE-484F-2B43-B0F9-7914657AA7DA}"/>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磁盘高速缓存</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1"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8"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3" end="3"/>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5"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7" dur="80"/>
                                        <p:tgtEl>
                                          <p:spTgt spid="2">
                                            <p:txEl>
                                              <p:pRg st="4" end="4"/>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2"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4" dur="80"/>
                                        <p:tgtEl>
                                          <p:spTgt spid="2">
                                            <p:txEl>
                                              <p:pRg st="5" end="5"/>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9"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51" dur="80"/>
                                        <p:tgtEl>
                                          <p:spTgt spid="2">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ABF71C99-2D95-2143-ACF8-219BEFCAD09F}"/>
              </a:ext>
            </a:extLst>
          </p:cNvPr>
          <p:cNvSpPr>
            <a:spLocks noGrp="1" noChangeArrowheads="1"/>
          </p:cNvSpPr>
          <p:nvPr>
            <p:ph idx="4294967295"/>
          </p:nvPr>
        </p:nvSpPr>
        <p:spPr>
          <a:xfrm>
            <a:off x="395288" y="1755775"/>
            <a:ext cx="8583612" cy="4962525"/>
          </a:xfrm>
        </p:spPr>
        <p:txBody>
          <a:bodyPr/>
          <a:lstStyle/>
          <a:p>
            <a:pPr marL="19050" indent="0">
              <a:lnSpc>
                <a:spcPct val="130000"/>
              </a:lnSpc>
              <a:buFontTx/>
              <a:buNone/>
            </a:pPr>
            <a:r>
              <a:rPr lang="en-US" altLang="zh-CN" sz="2400">
                <a:latin typeface="Tempus Sans ITC" pitchFamily="82" charset="77"/>
                <a:sym typeface="宋体" panose="02010600030101010101" pitchFamily="2" charset="-122"/>
              </a:rPr>
              <a:t>4</a:t>
            </a:r>
            <a:r>
              <a:rPr lang="zh-CN" altLang="en-US" sz="2400">
                <a:latin typeface="Tempus Sans ITC" pitchFamily="82" charset="77"/>
                <a:sym typeface="宋体" panose="02010600030101010101" pitchFamily="2" charset="-122"/>
              </a:rPr>
              <a:t>周期性回写磁盘</a:t>
            </a:r>
          </a:p>
          <a:p>
            <a:pPr marL="19050" indent="0">
              <a:lnSpc>
                <a:spcPct val="130000"/>
              </a:lnSpc>
              <a:buFontTx/>
              <a:buNone/>
            </a:pPr>
            <a:r>
              <a:rPr lang="en-US" altLang="zh-CN" sz="2400">
                <a:latin typeface="Tempus Sans ITC" pitchFamily="82" charset="77"/>
                <a:sym typeface="宋体" panose="02010600030101010101" pitchFamily="2" charset="-122"/>
              </a:rPr>
              <a:t>(1) LRU</a:t>
            </a:r>
            <a:r>
              <a:rPr lang="zh-CN" altLang="en-US" sz="2400">
                <a:latin typeface="Tempus Sans ITC" pitchFamily="82" charset="77"/>
                <a:sym typeface="宋体" panose="02010600030101010101" pitchFamily="2" charset="-122"/>
              </a:rPr>
              <a:t>算法产生的问题</a:t>
            </a:r>
          </a:p>
          <a:p>
            <a:pPr marL="19050" indent="0">
              <a:lnSpc>
                <a:spcPct val="130000"/>
              </a:lnSpc>
              <a:buFontTx/>
              <a:buNone/>
            </a:pPr>
            <a:r>
              <a:rPr lang="zh-CN" altLang="en-US" sz="2400">
                <a:latin typeface="Tempus Sans ITC" pitchFamily="82" charset="77"/>
                <a:sym typeface="宋体" panose="02010600030101010101" pitchFamily="2" charset="-122"/>
              </a:rPr>
              <a:t>可能对频繁进行写操作的部分造成数据丢失。</a:t>
            </a:r>
          </a:p>
          <a:p>
            <a:pPr marL="19050" indent="0">
              <a:lnSpc>
                <a:spcPct val="130000"/>
              </a:lnSpc>
              <a:buFontTx/>
              <a:buNone/>
            </a:pPr>
            <a:r>
              <a:rPr lang="en-US" altLang="zh-CN" sz="2400">
                <a:latin typeface="Tempus Sans ITC" pitchFamily="82" charset="77"/>
                <a:sym typeface="宋体" panose="02010600030101010101" pitchFamily="2" charset="-122"/>
              </a:rPr>
              <a:t>(2) UNIX</a:t>
            </a:r>
            <a:r>
              <a:rPr lang="zh-CN" altLang="en-US" sz="2400">
                <a:latin typeface="Tempus Sans ITC" pitchFamily="82" charset="77"/>
                <a:sym typeface="宋体" panose="02010600030101010101" pitchFamily="2" charset="-122"/>
              </a:rPr>
              <a:t>的解决办法</a:t>
            </a:r>
          </a:p>
          <a:p>
            <a:pPr marL="19050" indent="0">
              <a:lnSpc>
                <a:spcPct val="130000"/>
              </a:lnSpc>
              <a:buFontTx/>
              <a:buNone/>
            </a:pPr>
            <a:r>
              <a:rPr lang="en-US" altLang="zh-CN" sz="2400">
                <a:latin typeface="Tempus Sans ITC" pitchFamily="82" charset="77"/>
                <a:sym typeface="宋体" panose="02010600030101010101" pitchFamily="2" charset="-122"/>
              </a:rPr>
              <a:t>Update</a:t>
            </a:r>
            <a:r>
              <a:rPr lang="zh-CN" altLang="en-US" sz="2400">
                <a:latin typeface="Tempus Sans ITC" pitchFamily="82" charset="77"/>
                <a:sym typeface="宋体" panose="02010600030101010101" pitchFamily="2" charset="-122"/>
              </a:rPr>
              <a:t>程序每</a:t>
            </a:r>
            <a:r>
              <a:rPr lang="en-US" altLang="zh-CN" sz="2400">
                <a:latin typeface="Tempus Sans ITC" pitchFamily="82" charset="77"/>
                <a:sym typeface="宋体" panose="02010600030101010101" pitchFamily="2" charset="-122"/>
              </a:rPr>
              <a:t>30s</a:t>
            </a:r>
            <a:r>
              <a:rPr lang="zh-CN" altLang="en-US" sz="2400">
                <a:latin typeface="Tempus Sans ITC" pitchFamily="82" charset="77"/>
                <a:sym typeface="宋体" panose="02010600030101010101" pitchFamily="2" charset="-122"/>
              </a:rPr>
              <a:t>强制回写一次。</a:t>
            </a:r>
          </a:p>
          <a:p>
            <a:pPr marL="19050" indent="0">
              <a:lnSpc>
                <a:spcPct val="130000"/>
              </a:lnSpc>
              <a:buFontTx/>
              <a:buNone/>
            </a:pPr>
            <a:r>
              <a:rPr lang="en-US" altLang="zh-CN" sz="2400">
                <a:latin typeface="Tempus Sans ITC" pitchFamily="82" charset="77"/>
                <a:sym typeface="宋体" panose="02010600030101010101" pitchFamily="2" charset="-122"/>
              </a:rPr>
              <a:t>(3) MS-DOS</a:t>
            </a:r>
            <a:r>
              <a:rPr lang="zh-CN" altLang="en-US" sz="2400">
                <a:latin typeface="Tempus Sans ITC" pitchFamily="82" charset="77"/>
                <a:sym typeface="宋体" panose="02010600030101010101" pitchFamily="2" charset="-122"/>
              </a:rPr>
              <a:t>的解决办法</a:t>
            </a:r>
          </a:p>
          <a:p>
            <a:pPr marL="19050" indent="0">
              <a:lnSpc>
                <a:spcPct val="130000"/>
              </a:lnSpc>
              <a:buFontTx/>
              <a:buNone/>
            </a:pPr>
            <a:r>
              <a:rPr lang="zh-CN" altLang="en-US" sz="2400">
                <a:latin typeface="Tempus Sans ITC" pitchFamily="82" charset="77"/>
                <a:sym typeface="宋体" panose="02010600030101010101" pitchFamily="2" charset="-122"/>
              </a:rPr>
              <a:t>数据修改后立即回写。</a:t>
            </a:r>
          </a:p>
          <a:p>
            <a:pPr marL="19050" indent="0">
              <a:lnSpc>
                <a:spcPct val="130000"/>
              </a:lnSpc>
              <a:buFontTx/>
              <a:buNone/>
            </a:pPr>
            <a:r>
              <a:rPr lang="en-US" altLang="zh-CN" sz="2400">
                <a:latin typeface="Tempus Sans ITC" pitchFamily="82" charset="77"/>
                <a:sym typeface="宋体" panose="02010600030101010101" pitchFamily="2" charset="-122"/>
              </a:rPr>
              <a:t>5</a:t>
            </a:r>
            <a:r>
              <a:rPr lang="zh-CN" altLang="en-US" sz="2400">
                <a:latin typeface="Tempus Sans ITC" pitchFamily="82" charset="77"/>
                <a:sym typeface="宋体" panose="02010600030101010101" pitchFamily="2" charset="-122"/>
              </a:rPr>
              <a:t>提高磁盘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速度的其他方法</a:t>
            </a:r>
          </a:p>
          <a:p>
            <a:pPr marL="19050" indent="0">
              <a:lnSpc>
                <a:spcPct val="13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提前读；</a:t>
            </a: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延迟写；</a:t>
            </a: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优化物理块的分布；</a:t>
            </a:r>
            <a:r>
              <a:rPr lang="en-US" altLang="zh-CN" sz="2400">
                <a:latin typeface="Tempus Sans ITC" pitchFamily="82" charset="77"/>
                <a:sym typeface="宋体" panose="02010600030101010101" pitchFamily="2" charset="-122"/>
              </a:rPr>
              <a:t>4)</a:t>
            </a:r>
            <a:r>
              <a:rPr lang="zh-CN" altLang="en-US" sz="2400">
                <a:latin typeface="Tempus Sans ITC" pitchFamily="82" charset="77"/>
                <a:sym typeface="宋体" panose="02010600030101010101" pitchFamily="2" charset="-122"/>
              </a:rPr>
              <a:t>虚拟盘。</a:t>
            </a:r>
          </a:p>
        </p:txBody>
      </p:sp>
      <p:pic>
        <p:nvPicPr>
          <p:cNvPr id="157698" name="Picture 2" descr="无标题-4">
            <a:extLst>
              <a:ext uri="{FF2B5EF4-FFF2-40B4-BE49-F238E27FC236}">
                <a16:creationId xmlns:a16="http://schemas.microsoft.com/office/drawing/2014/main" id="{28BFD544-5FC0-6A4C-AE64-2D1DAA411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7699" name="Picture 3" descr="无标题-5">
            <a:extLst>
              <a:ext uri="{FF2B5EF4-FFF2-40B4-BE49-F238E27FC236}">
                <a16:creationId xmlns:a16="http://schemas.microsoft.com/office/drawing/2014/main" id="{C3B6D3A1-E524-1A4F-8236-3ACC5D290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700" name="标题 5">
            <a:extLst>
              <a:ext uri="{FF2B5EF4-FFF2-40B4-BE49-F238E27FC236}">
                <a16:creationId xmlns:a16="http://schemas.microsoft.com/office/drawing/2014/main" id="{69792F79-85F3-4D4F-8F3E-82E67AF62D37}"/>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磁盘高速缓存</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childTnLst>
                          </p:cTn>
                        </p:par>
                        <p:par>
                          <p:cTn id="10" fill="hold" nodeType="afterGroup">
                            <p:stCondLst>
                              <p:cond delay="36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3"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2">
                                            <p:txEl>
                                              <p:pRg st="1" end="1"/>
                                            </p:txEl>
                                          </p:spTgt>
                                        </p:tgtEl>
                                        <p:attrNameLst>
                                          <p:attrName>fill.type</p:attrName>
                                        </p:attrNameLst>
                                      </p:cBhvr>
                                      <p:to>
                                        <p:strVal val="solid"/>
                                      </p:to>
                                    </p:set>
                                  </p:childTnLst>
                                </p:cTn>
                              </p:par>
                            </p:childTnLst>
                          </p:cTn>
                        </p:par>
                        <p:par>
                          <p:cTn id="16" fill="hold" nodeType="afterGroup">
                            <p:stCondLst>
                              <p:cond delay="960"/>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19"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2">
                                            <p:txEl>
                                              <p:pRg st="2" end="2"/>
                                            </p:txEl>
                                          </p:spTgt>
                                        </p:tgtEl>
                                        <p:attrNameLst>
                                          <p:attrName>fill.type</p:attrName>
                                        </p:attrNameLst>
                                      </p:cBhvr>
                                      <p:to>
                                        <p:strVal val="solid"/>
                                      </p:to>
                                    </p:set>
                                  </p:childTnLst>
                                </p:cTn>
                              </p:par>
                            </p:childTnLst>
                          </p:cTn>
                        </p:par>
                        <p:par>
                          <p:cTn id="22" fill="hold" nodeType="afterGroup">
                            <p:stCondLst>
                              <p:cond delay="1800"/>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5"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27" dur="80"/>
                                        <p:tgtEl>
                                          <p:spTgt spid="2">
                                            <p:txEl>
                                              <p:pRg st="3" end="3"/>
                                            </p:txEl>
                                          </p:spTgt>
                                        </p:tgtEl>
                                        <p:attrNameLst>
                                          <p:attrName>fill.type</p:attrName>
                                        </p:attrNameLst>
                                      </p:cBhvr>
                                      <p:to>
                                        <p:strVal val="solid"/>
                                      </p:to>
                                    </p:set>
                                  </p:childTnLst>
                                </p:cTn>
                              </p:par>
                            </p:childTnLst>
                          </p:cTn>
                        </p:par>
                        <p:par>
                          <p:cTn id="28" fill="hold" nodeType="afterGroup">
                            <p:stCondLst>
                              <p:cond delay="2360"/>
                            </p:stCondLst>
                            <p:childTnLst>
                              <p:par>
                                <p:cTn id="29" presetID="27" presetClass="entr" presetSubtype="0" fill="hold" nodeType="afterEffect">
                                  <p:stCondLst>
                                    <p:cond delay="0"/>
                                  </p:stCondLst>
                                  <p:iterate type="lt">
                                    <p:tmPct val="50000"/>
                                  </p:iterate>
                                  <p:childTnLst>
                                    <p:set>
                                      <p:cBhvr>
                                        <p:cTn id="30"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1"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2">
                                            <p:txEl>
                                              <p:pRg st="4" end="4"/>
                                            </p:txEl>
                                          </p:spTgt>
                                        </p:tgtEl>
                                        <p:attrNameLst>
                                          <p:attrName>fill.type</p:attrName>
                                        </p:attrNameLst>
                                      </p:cBhvr>
                                      <p:to>
                                        <p:strVal val="solid"/>
                                      </p:to>
                                    </p:set>
                                  </p:childTnLst>
                                </p:cTn>
                              </p:par>
                            </p:childTnLst>
                          </p:cTn>
                        </p:par>
                        <p:par>
                          <p:cTn id="34" fill="hold" nodeType="afterGroup">
                            <p:stCondLst>
                              <p:cond delay="3160"/>
                            </p:stCondLst>
                            <p:childTnLst>
                              <p:par>
                                <p:cTn id="35" presetID="27" presetClass="entr" presetSubtype="0" fill="hold" nodeType="afterEffect">
                                  <p:stCondLst>
                                    <p:cond delay="0"/>
                                  </p:stCondLst>
                                  <p:iterate type="lt">
                                    <p:tmPct val="50000"/>
                                  </p:iterate>
                                  <p:childTnLst>
                                    <p:set>
                                      <p:cBhvr>
                                        <p:cTn id="36"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37"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39" dur="80"/>
                                        <p:tgtEl>
                                          <p:spTgt spid="2">
                                            <p:txEl>
                                              <p:pRg st="5" end="5"/>
                                            </p:txEl>
                                          </p:spTgt>
                                        </p:tgtEl>
                                        <p:attrNameLst>
                                          <p:attrName>fill.type</p:attrName>
                                        </p:attrNameLst>
                                      </p:cBhvr>
                                      <p:to>
                                        <p:strVal val="solid"/>
                                      </p:to>
                                    </p:set>
                                  </p:childTnLst>
                                </p:cTn>
                              </p:par>
                            </p:childTnLst>
                          </p:cTn>
                        </p:par>
                        <p:par>
                          <p:cTn id="40" fill="hold" nodeType="afterGroup">
                            <p:stCondLst>
                              <p:cond delay="3800"/>
                            </p:stCondLst>
                            <p:childTnLst>
                              <p:par>
                                <p:cTn id="41" presetID="27" presetClass="entr" presetSubtype="0" fill="hold" nodeType="afterEffect">
                                  <p:stCondLst>
                                    <p:cond delay="0"/>
                                  </p:stCondLst>
                                  <p:iterate type="lt">
                                    <p:tmPct val="50000"/>
                                  </p:iterate>
                                  <p:childTnLst>
                                    <p:set>
                                      <p:cBhvr>
                                        <p:cTn id="42"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3"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5" dur="80"/>
                                        <p:tgtEl>
                                          <p:spTgt spid="2">
                                            <p:txEl>
                                              <p:pRg st="6" end="6"/>
                                            </p:txEl>
                                          </p:spTgt>
                                        </p:tgtEl>
                                        <p:attrNameLst>
                                          <p:attrName>fill.type</p:attrName>
                                        </p:attrNameLst>
                                      </p:cBhvr>
                                      <p:to>
                                        <p:strVal val="solid"/>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7" presetClass="entr" presetSubtype="0" fill="hold" nodeType="clickEffect">
                                  <p:stCondLst>
                                    <p:cond delay="0"/>
                                  </p:stCondLst>
                                  <p:iterate type="lt">
                                    <p:tmPct val="50000"/>
                                  </p:iterate>
                                  <p:childTnLst>
                                    <p:set>
                                      <p:cBhvr>
                                        <p:cTn id="49"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0"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52" dur="80"/>
                                        <p:tgtEl>
                                          <p:spTgt spid="2">
                                            <p:txEl>
                                              <p:pRg st="7" end="7"/>
                                            </p:txEl>
                                          </p:spTgt>
                                        </p:tgtEl>
                                        <p:attrNameLst>
                                          <p:attrName>fill.type</p:attrName>
                                        </p:attrNameLst>
                                      </p:cBhvr>
                                      <p:to>
                                        <p:strVal val="solid"/>
                                      </p:to>
                                    </p:set>
                                  </p:childTnLst>
                                </p:cTn>
                              </p:par>
                              <p:par>
                                <p:cTn id="53" presetID="27" presetClass="entr" presetSubtype="0" fill="hold" nodeType="withEffect">
                                  <p:stCondLst>
                                    <p:cond delay="0"/>
                                  </p:stCondLst>
                                  <p:iterate type="lt">
                                    <p:tmPct val="50000"/>
                                  </p:iterate>
                                  <p:childTnLst>
                                    <p:set>
                                      <p:cBhvr>
                                        <p:cTn id="54" dur="1" fill="hold">
                                          <p:stCondLst>
                                            <p:cond delay="0"/>
                                          </p:stCondLst>
                                        </p:cTn>
                                        <p:tgtEl>
                                          <p:spTgt spid="2">
                                            <p:txEl>
                                              <p:pRg st="8" end="8"/>
                                            </p:txEl>
                                          </p:spTgt>
                                        </p:tgtEl>
                                        <p:attrNameLst>
                                          <p:attrName>style.visibility</p:attrName>
                                        </p:attrNameLst>
                                      </p:cBhvr>
                                      <p:to>
                                        <p:strVal val="visible"/>
                                      </p:to>
                                    </p:set>
                                    <p:anim calcmode="discrete" valueType="clr">
                                      <p:cBhvr override="childStyle">
                                        <p:cTn id="55" dur="80"/>
                                        <p:tgtEl>
                                          <p:spTgt spid="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2">
                                            <p:txEl>
                                              <p:pRg st="8" end="8"/>
                                            </p:txEl>
                                          </p:spTgt>
                                        </p:tgtEl>
                                        <p:attrNameLst>
                                          <p:attrName>fillcolor</p:attrName>
                                        </p:attrNameLst>
                                      </p:cBhvr>
                                      <p:tavLst>
                                        <p:tav tm="0">
                                          <p:val>
                                            <p:clrVal>
                                              <a:schemeClr val="accent2"/>
                                            </p:clrVal>
                                          </p:val>
                                        </p:tav>
                                        <p:tav tm="50000">
                                          <p:val>
                                            <p:clrVal>
                                              <a:schemeClr val="hlink"/>
                                            </p:clrVal>
                                          </p:val>
                                        </p:tav>
                                      </p:tavLst>
                                    </p:anim>
                                    <p:set>
                                      <p:cBhvr>
                                        <p:cTn id="57" dur="80"/>
                                        <p:tgtEl>
                                          <p:spTgt spid="2">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6BC9FA0-9C72-9947-8123-A832EFCCBC44}"/>
              </a:ext>
            </a:extLst>
          </p:cNvPr>
          <p:cNvSpPr>
            <a:spLocks noGrp="1" noChangeArrowheads="1"/>
          </p:cNvSpPr>
          <p:nvPr>
            <p:ph idx="4294967295"/>
          </p:nvPr>
        </p:nvSpPr>
        <p:spPr>
          <a:xfrm>
            <a:off x="395288" y="1755775"/>
            <a:ext cx="8583612" cy="4962525"/>
          </a:xfrm>
        </p:spPr>
        <p:txBody>
          <a:bodyPr/>
          <a:lstStyle/>
          <a:p>
            <a:pPr marL="361950">
              <a:lnSpc>
                <a:spcPct val="150000"/>
              </a:lnSpc>
            </a:pPr>
            <a:r>
              <a:rPr lang="zh-CN" altLang="en-US" sz="2400">
                <a:latin typeface="Tempus Sans ITC" pitchFamily="82" charset="77"/>
                <a:sym typeface="宋体" panose="02010600030101010101" pitchFamily="2" charset="-122"/>
              </a:rPr>
              <a:t>固态硬盘</a:t>
            </a:r>
            <a:r>
              <a:rPr lang="en-US" altLang="zh-CN" sz="2400">
                <a:latin typeface="Tempus Sans ITC" pitchFamily="82" charset="77"/>
                <a:sym typeface="宋体" panose="02010600030101010101" pitchFamily="2" charset="-122"/>
              </a:rPr>
              <a:t>(Solid State Disk</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Solid State Drive</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SSD)</a:t>
            </a:r>
            <a:r>
              <a:rPr lang="zh-CN" altLang="en-US" sz="2400">
                <a:latin typeface="Tempus Sans ITC" pitchFamily="82" charset="77"/>
                <a:sym typeface="宋体" panose="02010600030101010101" pitchFamily="2" charset="-122"/>
              </a:rPr>
              <a:t>是一种以存储器作为永久性存储器的电脑存储设备。</a:t>
            </a:r>
          </a:p>
          <a:p>
            <a:pPr marL="361950">
              <a:lnSpc>
                <a:spcPct val="150000"/>
              </a:lnSpc>
            </a:pPr>
            <a:r>
              <a:rPr lang="zh-CN" altLang="en-US" sz="2400">
                <a:latin typeface="Tempus Sans ITC" pitchFamily="82" charset="77"/>
                <a:sym typeface="宋体" panose="02010600030101010101" pitchFamily="2" charset="-122"/>
              </a:rPr>
              <a:t>虽然</a:t>
            </a:r>
            <a:r>
              <a:rPr lang="en-US" altLang="zh-CN" sz="2400">
                <a:latin typeface="Tempus Sans ITC" pitchFamily="82" charset="77"/>
                <a:sym typeface="宋体" panose="02010600030101010101" pitchFamily="2" charset="-122"/>
              </a:rPr>
              <a:t>SSD</a:t>
            </a:r>
            <a:r>
              <a:rPr lang="zh-CN" altLang="en-US" sz="2400">
                <a:latin typeface="Tempus Sans ITC" pitchFamily="82" charset="77"/>
                <a:sym typeface="宋体" panose="02010600030101010101" pitchFamily="2" charset="-122"/>
              </a:rPr>
              <a:t>已不是使用“盘”来记存数据，而是使用</a:t>
            </a:r>
            <a:r>
              <a:rPr lang="en-US" altLang="zh-CN" sz="2400">
                <a:latin typeface="Tempus Sans ITC" pitchFamily="82" charset="77"/>
                <a:sym typeface="宋体" panose="02010600030101010101" pitchFamily="2" charset="-122"/>
              </a:rPr>
              <a:t>NAND Flash</a:t>
            </a:r>
            <a:r>
              <a:rPr lang="zh-CN" altLang="en-US" sz="2400">
                <a:latin typeface="Tempus Sans ITC" pitchFamily="82" charset="77"/>
                <a:sym typeface="宋体" panose="02010600030101010101" pitchFamily="2" charset="-122"/>
              </a:rPr>
              <a:t>，但是人们依照命名习惯，仍然称为固态硬盘</a:t>
            </a:r>
            <a:r>
              <a:rPr lang="en-US" altLang="zh-CN" sz="2400">
                <a:latin typeface="Tempus Sans ITC" pitchFamily="82" charset="77"/>
                <a:sym typeface="宋体" panose="02010600030101010101" pitchFamily="2" charset="-122"/>
              </a:rPr>
              <a:t>(Solid-State Disk)</a:t>
            </a:r>
            <a:r>
              <a:rPr lang="zh-CN" altLang="en-US" sz="2400">
                <a:latin typeface="Tempus Sans ITC" pitchFamily="82" charset="77"/>
                <a:sym typeface="宋体" panose="02010600030101010101" pitchFamily="2" charset="-122"/>
              </a:rPr>
              <a:t>或固态驱动器</a:t>
            </a:r>
            <a:r>
              <a:rPr lang="en-US" altLang="zh-CN" sz="2400">
                <a:latin typeface="Tempus Sans ITC" pitchFamily="82" charset="77"/>
                <a:sym typeface="宋体" panose="02010600030101010101" pitchFamily="2" charset="-122"/>
              </a:rPr>
              <a:t>(Solid-State Drive)</a:t>
            </a:r>
            <a:r>
              <a:rPr lang="zh-CN" altLang="en-US" sz="2400">
                <a:latin typeface="Tempus Sans ITC" pitchFamily="82" charset="77"/>
                <a:sym typeface="宋体" panose="02010600030101010101" pitchFamily="2" charset="-122"/>
              </a:rPr>
              <a:t>。</a:t>
            </a:r>
          </a:p>
          <a:p>
            <a:pPr marL="361950">
              <a:lnSpc>
                <a:spcPct val="150000"/>
              </a:lnSpc>
            </a:pPr>
            <a:r>
              <a:rPr lang="zh-CN" altLang="en-US" sz="2400">
                <a:latin typeface="Tempus Sans ITC" pitchFamily="82" charset="77"/>
                <a:sym typeface="宋体" panose="02010600030101010101" pitchFamily="2" charset="-122"/>
              </a:rPr>
              <a:t>当然，</a:t>
            </a:r>
            <a:r>
              <a:rPr lang="en-US" altLang="zh-CN" sz="2400">
                <a:latin typeface="Tempus Sans ITC" pitchFamily="82" charset="77"/>
                <a:sym typeface="宋体" panose="02010600030101010101" pitchFamily="2" charset="-122"/>
              </a:rPr>
              <a:t>SSD</a:t>
            </a:r>
            <a:r>
              <a:rPr lang="zh-CN" altLang="en-US" sz="2400">
                <a:latin typeface="Tempus Sans ITC" pitchFamily="82" charset="77"/>
                <a:sym typeface="宋体" panose="02010600030101010101" pitchFamily="2" charset="-122"/>
              </a:rPr>
              <a:t>内也没有用来驱动</a:t>
            </a:r>
            <a:r>
              <a:rPr lang="en-US" altLang="zh-CN" sz="2400">
                <a:latin typeface="Tempus Sans ITC" pitchFamily="82" charset="77"/>
                <a:sym typeface="宋体" panose="02010600030101010101" pitchFamily="2" charset="-122"/>
              </a:rPr>
              <a:t>(Drive)</a:t>
            </a:r>
            <a:r>
              <a:rPr lang="zh-CN" altLang="en-US" sz="2400">
                <a:latin typeface="Tempus Sans ITC" pitchFamily="82" charset="77"/>
                <a:sym typeface="宋体" panose="02010600030101010101" pitchFamily="2" charset="-122"/>
              </a:rPr>
              <a:t>旋转的马达。</a:t>
            </a:r>
          </a:p>
        </p:txBody>
      </p:sp>
      <p:pic>
        <p:nvPicPr>
          <p:cNvPr id="158722" name="Picture 2" descr="无标题-4">
            <a:extLst>
              <a:ext uri="{FF2B5EF4-FFF2-40B4-BE49-F238E27FC236}">
                <a16:creationId xmlns:a16="http://schemas.microsoft.com/office/drawing/2014/main" id="{6859BCB4-53C0-E744-B55D-39CF58623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8723" name="Picture 3" descr="无标题-5">
            <a:extLst>
              <a:ext uri="{FF2B5EF4-FFF2-40B4-BE49-F238E27FC236}">
                <a16:creationId xmlns:a16="http://schemas.microsoft.com/office/drawing/2014/main" id="{927F0512-D0AC-9841-8640-8B1240C38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C3D52020-030D-C140-A6E7-ABDBC2652D54}"/>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固态硬盘</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9"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14F02FC-3A48-8643-B285-4908C618CCA2}"/>
              </a:ext>
            </a:extLst>
          </p:cNvPr>
          <p:cNvSpPr>
            <a:spLocks noGrp="1" noChangeArrowheads="1"/>
          </p:cNvSpPr>
          <p:nvPr>
            <p:ph idx="4294967295"/>
          </p:nvPr>
        </p:nvSpPr>
        <p:spPr>
          <a:xfrm>
            <a:off x="395288" y="1755775"/>
            <a:ext cx="8583612" cy="4962525"/>
          </a:xfrm>
        </p:spPr>
        <p:txBody>
          <a:bodyPr/>
          <a:lstStyle/>
          <a:p>
            <a:pPr marL="19050" indent="0">
              <a:lnSpc>
                <a:spcPct val="15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形式</a:t>
            </a:r>
          </a:p>
          <a:p>
            <a:pPr marL="19050" indent="0">
              <a:lnSpc>
                <a:spcPct val="150000"/>
              </a:lnSpc>
            </a:pPr>
            <a:r>
              <a:rPr lang="zh-CN" altLang="en-US" sz="2400">
                <a:latin typeface="Tempus Sans ITC" pitchFamily="82" charset="77"/>
                <a:sym typeface="宋体" panose="02010600030101010101" pitchFamily="2" charset="-122"/>
              </a:rPr>
              <a:t>固态硬盘大部分被制作成与传统硬盘相同的外壳尺寸，例如常见的</a:t>
            </a:r>
            <a:r>
              <a:rPr lang="en-US" altLang="zh-CN" sz="2400">
                <a:latin typeface="Tempus Sans ITC" pitchFamily="82" charset="77"/>
                <a:sym typeface="宋体" panose="02010600030101010101" pitchFamily="2" charset="-122"/>
              </a:rPr>
              <a:t>1.8</a:t>
            </a:r>
            <a:r>
              <a:rPr lang="zh-CN" altLang="en-US" sz="2400">
                <a:latin typeface="Tempus Sans ITC" pitchFamily="82" charset="77"/>
                <a:sym typeface="宋体" panose="02010600030101010101" pitchFamily="2" charset="-122"/>
              </a:rPr>
              <a:t>吋、</a:t>
            </a:r>
            <a:r>
              <a:rPr lang="en-US" altLang="zh-CN" sz="2400">
                <a:latin typeface="Tempus Sans ITC" pitchFamily="82" charset="77"/>
                <a:sym typeface="宋体" panose="02010600030101010101" pitchFamily="2" charset="-122"/>
              </a:rPr>
              <a:t>2.5</a:t>
            </a:r>
            <a:r>
              <a:rPr lang="zh-CN" altLang="en-US" sz="2400">
                <a:latin typeface="Tempus Sans ITC" pitchFamily="82" charset="77"/>
                <a:sym typeface="宋体" panose="02010600030101010101" pitchFamily="2" charset="-122"/>
              </a:rPr>
              <a:t>吋或</a:t>
            </a:r>
            <a:r>
              <a:rPr lang="en-US" altLang="zh-CN" sz="2400">
                <a:latin typeface="Tempus Sans ITC" pitchFamily="82" charset="77"/>
                <a:sym typeface="宋体" panose="02010600030101010101" pitchFamily="2" charset="-122"/>
              </a:rPr>
              <a:t>3.5</a:t>
            </a:r>
            <a:r>
              <a:rPr lang="zh-CN" altLang="en-US" sz="2400">
                <a:latin typeface="Tempus Sans ITC" pitchFamily="82" charset="77"/>
                <a:sym typeface="宋体" panose="02010600030101010101" pitchFamily="2" charset="-122"/>
              </a:rPr>
              <a:t>吋规格，并采用了相互兼容的接口；但有些固态硬盘也使用</a:t>
            </a:r>
            <a:r>
              <a:rPr lang="en-US" altLang="zh-CN" sz="2400">
                <a:latin typeface="Tempus Sans ITC" pitchFamily="82" charset="77"/>
                <a:sym typeface="宋体" panose="02010600030101010101" pitchFamily="2" charset="-122"/>
              </a:rPr>
              <a:t>PCI Express</a:t>
            </a:r>
            <a:r>
              <a:rPr lang="zh-CN" altLang="en-US" sz="2400">
                <a:latin typeface="Tempus Sans ITC" pitchFamily="82" charset="77"/>
                <a:sym typeface="宋体" panose="02010600030101010101" pitchFamily="2" charset="-122"/>
              </a:rPr>
              <a:t>或是</a:t>
            </a:r>
            <a:r>
              <a:rPr lang="en-US" altLang="zh-CN" sz="2400">
                <a:latin typeface="Tempus Sans ITC" pitchFamily="82" charset="77"/>
                <a:sym typeface="宋体" panose="02010600030101010101" pitchFamily="2" charset="-122"/>
              </a:rPr>
              <a:t>Express Card</a:t>
            </a:r>
            <a:r>
              <a:rPr lang="zh-CN" altLang="en-US" sz="2400">
                <a:latin typeface="Tempus Sans ITC" pitchFamily="82" charset="77"/>
                <a:sym typeface="宋体" panose="02010600030101010101" pitchFamily="2" charset="-122"/>
              </a:rPr>
              <a:t>作为接口来突破现有硬盘传输接口的速度，或是在有限空间</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如上网本、超级移动电脑等</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中置放固态硬盘。</a:t>
            </a:r>
          </a:p>
        </p:txBody>
      </p:sp>
      <p:pic>
        <p:nvPicPr>
          <p:cNvPr id="159746" name="Picture 2" descr="无标题-4">
            <a:extLst>
              <a:ext uri="{FF2B5EF4-FFF2-40B4-BE49-F238E27FC236}">
                <a16:creationId xmlns:a16="http://schemas.microsoft.com/office/drawing/2014/main" id="{C394A1C2-0F63-C940-854B-3907CB137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9747" name="Picture 3" descr="无标题-5">
            <a:extLst>
              <a:ext uri="{FF2B5EF4-FFF2-40B4-BE49-F238E27FC236}">
                <a16:creationId xmlns:a16="http://schemas.microsoft.com/office/drawing/2014/main" id="{9E5401E2-9582-014B-8816-633DD4B60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8" name="标题 5">
            <a:extLst>
              <a:ext uri="{FF2B5EF4-FFF2-40B4-BE49-F238E27FC236}">
                <a16:creationId xmlns:a16="http://schemas.microsoft.com/office/drawing/2014/main" id="{741A3248-9158-6745-B7A8-71B977572515}"/>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固态硬盘</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571C3C3-099E-2544-9CFD-3BAB7D058F0F}"/>
              </a:ext>
            </a:extLst>
          </p:cNvPr>
          <p:cNvSpPr>
            <a:spLocks noGrp="1" noChangeArrowheads="1"/>
          </p:cNvSpPr>
          <p:nvPr>
            <p:ph idx="4294967295"/>
          </p:nvPr>
        </p:nvSpPr>
        <p:spPr>
          <a:xfrm>
            <a:off x="395288" y="1600200"/>
            <a:ext cx="8583612" cy="4759325"/>
          </a:xfrm>
        </p:spPr>
        <p:txBody>
          <a:bodyPr/>
          <a:lstStyle/>
          <a:p>
            <a:pPr marL="19050" indent="0">
              <a:lnSpc>
                <a:spcPct val="15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优点</a:t>
            </a:r>
          </a:p>
          <a:p>
            <a:pPr marL="19050" indent="0">
              <a:lnSpc>
                <a:spcPct val="150000"/>
              </a:lnSpc>
            </a:pPr>
            <a:r>
              <a:rPr lang="zh-CN" altLang="en-US" sz="2400">
                <a:latin typeface="Tempus Sans ITC" pitchFamily="82" charset="77"/>
                <a:sym typeface="宋体" panose="02010600030101010101" pitchFamily="2" charset="-122"/>
              </a:rPr>
              <a:t>和传统硬盘相比，固态硬盘具有低功耗、无噪音、抗震动、低热量的特点。这些特点不仅使得数据能更加安全地得到保存，而且也延长靠电池供电的设备的连续运转时间。</a:t>
            </a:r>
          </a:p>
          <a:p>
            <a:pPr marL="19050" indent="0">
              <a:lnSpc>
                <a:spcPct val="150000"/>
              </a:lnSpc>
            </a:pPr>
            <a:r>
              <a:rPr lang="zh-CN" altLang="en-US" sz="2400">
                <a:latin typeface="Tempus Sans ITC" pitchFamily="82" charset="77"/>
                <a:sym typeface="宋体" panose="02010600030101010101" pitchFamily="2" charset="-122"/>
              </a:rPr>
              <a:t>固态硬盘的表现与传统硬盘互有胜负，一般在容量、速度、价钱、性价比等作出比较。</a:t>
            </a:r>
          </a:p>
          <a:p>
            <a:pPr marL="19050" indent="0">
              <a:lnSpc>
                <a:spcPct val="150000"/>
              </a:lnSpc>
            </a:pPr>
            <a:r>
              <a:rPr lang="zh-CN" altLang="en-US" sz="2400">
                <a:latin typeface="Tempus Sans ITC" pitchFamily="82" charset="77"/>
                <a:sym typeface="宋体" panose="02010600030101010101" pitchFamily="2" charset="-122"/>
              </a:rPr>
              <a:t>最初的固态硬盘容量少、价钱高，性价比远不及传统的机器性硬盘。但随着固态硬盘的不断发展，固态硬盘的容量已有实用性，价钱明显下滑之下，已为传统硬盘市场制造危机。</a:t>
            </a:r>
          </a:p>
        </p:txBody>
      </p:sp>
      <p:pic>
        <p:nvPicPr>
          <p:cNvPr id="160770" name="Picture 2" descr="无标题-4">
            <a:extLst>
              <a:ext uri="{FF2B5EF4-FFF2-40B4-BE49-F238E27FC236}">
                <a16:creationId xmlns:a16="http://schemas.microsoft.com/office/drawing/2014/main" id="{CFC36146-B50C-824B-913F-7DA4AECEB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0771" name="Picture 3" descr="无标题-5">
            <a:extLst>
              <a:ext uri="{FF2B5EF4-FFF2-40B4-BE49-F238E27FC236}">
                <a16:creationId xmlns:a16="http://schemas.microsoft.com/office/drawing/2014/main" id="{9A6094CD-3BCD-D545-B348-3777A6E4E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2" name="标题 5">
            <a:extLst>
              <a:ext uri="{FF2B5EF4-FFF2-40B4-BE49-F238E27FC236}">
                <a16:creationId xmlns:a16="http://schemas.microsoft.com/office/drawing/2014/main" id="{B8E8670F-CC3E-544F-B35F-AD1929270977}"/>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固态硬盘</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9"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C01115B-31EB-3F47-8CBA-74D5670959F7}"/>
              </a:ext>
            </a:extLst>
          </p:cNvPr>
          <p:cNvSpPr>
            <a:spLocks noGrp="1" noChangeArrowheads="1"/>
          </p:cNvSpPr>
          <p:nvPr>
            <p:ph idx="4294967295"/>
          </p:nvPr>
        </p:nvSpPr>
        <p:spPr>
          <a:xfrm>
            <a:off x="395288" y="1600200"/>
            <a:ext cx="8583612" cy="4759325"/>
          </a:xfrm>
        </p:spPr>
        <p:txBody>
          <a:bodyPr/>
          <a:lstStyle/>
          <a:p>
            <a:pPr marL="19050" indent="0">
              <a:lnSpc>
                <a:spcPct val="15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缺点</a:t>
            </a:r>
          </a:p>
          <a:p>
            <a:pPr marL="19050" indent="0">
              <a:lnSpc>
                <a:spcPct val="150000"/>
              </a:lnSpc>
              <a:buFontTx/>
              <a:buNone/>
            </a:pPr>
            <a:r>
              <a:rPr lang="zh-CN" altLang="en-US" sz="2400">
                <a:latin typeface="Tempus Sans ITC" pitchFamily="82" charset="77"/>
                <a:sym typeface="宋体" panose="02010600030101010101" pitchFamily="2" charset="-122"/>
              </a:rPr>
              <a:t>目前固态硬盘普及的四大问题：成本、写入次数、损坏时的不可挽救性及掉速。</a:t>
            </a:r>
          </a:p>
        </p:txBody>
      </p:sp>
      <p:pic>
        <p:nvPicPr>
          <p:cNvPr id="161794" name="Picture 2" descr="无标题-4">
            <a:extLst>
              <a:ext uri="{FF2B5EF4-FFF2-40B4-BE49-F238E27FC236}">
                <a16:creationId xmlns:a16="http://schemas.microsoft.com/office/drawing/2014/main" id="{9BC27D8E-CADA-754C-A055-2E2849C58B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5" name="Picture 3" descr="无标题-5">
            <a:extLst>
              <a:ext uri="{FF2B5EF4-FFF2-40B4-BE49-F238E27FC236}">
                <a16:creationId xmlns:a16="http://schemas.microsoft.com/office/drawing/2014/main" id="{6C248A6C-D4AB-CE4D-9580-96B4B9A7A7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6" name="标题 5">
            <a:extLst>
              <a:ext uri="{FF2B5EF4-FFF2-40B4-BE49-F238E27FC236}">
                <a16:creationId xmlns:a16="http://schemas.microsoft.com/office/drawing/2014/main" id="{79AA06A4-9C88-D147-9640-68EBF7D878FE}"/>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固态硬盘</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7" name="文本占位符 5">
            <a:extLst>
              <a:ext uri="{FF2B5EF4-FFF2-40B4-BE49-F238E27FC236}">
                <a16:creationId xmlns:a16="http://schemas.microsoft.com/office/drawing/2014/main" id="{0847F09D-D935-D241-B263-BC2DF9288257}"/>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2400">
              <a:solidFill>
                <a:srgbClr val="898989"/>
              </a:solidFill>
            </a:endParaRPr>
          </a:p>
        </p:txBody>
      </p:sp>
      <p:pic>
        <p:nvPicPr>
          <p:cNvPr id="162818" name="Picture 2" descr="无标题-4">
            <a:extLst>
              <a:ext uri="{FF2B5EF4-FFF2-40B4-BE49-F238E27FC236}">
                <a16:creationId xmlns:a16="http://schemas.microsoft.com/office/drawing/2014/main" id="{D1B386BA-20B9-F347-B549-A1115404E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819" name="图片 8">
            <a:extLst>
              <a:ext uri="{FF2B5EF4-FFF2-40B4-BE49-F238E27FC236}">
                <a16:creationId xmlns:a16="http://schemas.microsoft.com/office/drawing/2014/main" id="{5FC4165F-5154-F24D-9A58-E267277135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182D4EB3-0F55-C642-A522-D23A7EB8A849}"/>
              </a:ext>
            </a:extLst>
          </p:cNvPr>
          <p:cNvSpPr>
            <a:spLocks noGrp="1" noChangeArrowheads="1"/>
          </p:cNvSpPr>
          <p:nvPr>
            <p:ph type="title" idx="4294967295"/>
          </p:nvPr>
        </p:nvSpPr>
        <p:spPr>
          <a:xfrm>
            <a:off x="623888" y="1711325"/>
            <a:ext cx="7886700" cy="1881188"/>
          </a:xfrm>
        </p:spPr>
        <p:txBody>
          <a:bodyPr anchor="b"/>
          <a:lstStyle/>
          <a:p>
            <a:r>
              <a:rPr lang="zh-CN" altLang="en-US" dirty="0">
                <a:latin typeface="Tempus Sans ITC" pitchFamily="82" charset="77"/>
                <a:ea typeface="黑体" panose="02010609060101010101" pitchFamily="49" charset="-122"/>
              </a:rPr>
              <a:t>廉价磁盘冗余阵列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2AE1F5F-43D3-C443-A54B-38231F1C9DD4}"/>
              </a:ext>
            </a:extLst>
          </p:cNvPr>
          <p:cNvSpPr>
            <a:spLocks noGrp="1" noChangeArrowheads="1"/>
          </p:cNvSpPr>
          <p:nvPr>
            <p:ph idx="4294967295"/>
          </p:nvPr>
        </p:nvSpPr>
        <p:spPr>
          <a:xfrm>
            <a:off x="422275" y="1755775"/>
            <a:ext cx="8721725" cy="4527550"/>
          </a:xfrm>
        </p:spPr>
        <p:txBody>
          <a:bodyPr/>
          <a:lstStyle/>
          <a:p>
            <a:pPr marL="352425">
              <a:lnSpc>
                <a:spcPct val="140000"/>
              </a:lnSpc>
            </a:pPr>
            <a:r>
              <a:rPr lang="zh-CN" altLang="en-US" sz="2400">
                <a:latin typeface="Cambria" panose="02040503050406030204" pitchFamily="18" charset="0"/>
              </a:rPr>
              <a:t>设备控制器的复杂性因不同设备而异，相差甚大，于是可把设备控制器分成两类：</a:t>
            </a:r>
          </a:p>
          <a:p>
            <a:pPr marL="809625" lvl="1">
              <a:lnSpc>
                <a:spcPct val="140000"/>
              </a:lnSpc>
            </a:pPr>
            <a:r>
              <a:rPr lang="zh-CN" altLang="en-US" sz="2400">
                <a:latin typeface="Cambria" panose="02040503050406030204" pitchFamily="18" charset="0"/>
              </a:rPr>
              <a:t>一类是用于控制字符设备的控制器，</a:t>
            </a:r>
          </a:p>
          <a:p>
            <a:pPr marL="809625" lvl="1">
              <a:lnSpc>
                <a:spcPct val="140000"/>
              </a:lnSpc>
            </a:pPr>
            <a:r>
              <a:rPr lang="zh-CN" altLang="en-US" sz="2400">
                <a:latin typeface="Cambria" panose="02040503050406030204" pitchFamily="18" charset="0"/>
              </a:rPr>
              <a:t>另一类是用于控制块设备的控制器。</a:t>
            </a:r>
          </a:p>
          <a:p>
            <a:pPr marL="352425">
              <a:lnSpc>
                <a:spcPct val="140000"/>
              </a:lnSpc>
            </a:pPr>
            <a:r>
              <a:rPr lang="zh-CN" altLang="en-US" sz="2400">
                <a:latin typeface="Cambria" panose="02040503050406030204" pitchFamily="18" charset="0"/>
              </a:rPr>
              <a:t>在微型机和小型机中的控制器，常做成印刷电路卡形式，因而也常称为接口卡，可将它插入计算机。</a:t>
            </a:r>
          </a:p>
          <a:p>
            <a:pPr marL="352425">
              <a:lnSpc>
                <a:spcPct val="140000"/>
              </a:lnSpc>
            </a:pPr>
            <a:r>
              <a:rPr lang="zh-CN" altLang="en-US" sz="2400">
                <a:latin typeface="Cambria" panose="02040503050406030204" pitchFamily="18" charset="0"/>
              </a:rPr>
              <a:t>有些控制器还可以处理两个、四个或八个同类设备。 </a:t>
            </a:r>
          </a:p>
        </p:txBody>
      </p:sp>
      <p:pic>
        <p:nvPicPr>
          <p:cNvPr id="64514" name="Picture 2" descr="无标题-4">
            <a:extLst>
              <a:ext uri="{FF2B5EF4-FFF2-40B4-BE49-F238E27FC236}">
                <a16:creationId xmlns:a16="http://schemas.microsoft.com/office/drawing/2014/main" id="{23A8FE62-A9F6-074F-BBFC-4567D0D2D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5" name="Picture 3" descr="无标题-5">
            <a:extLst>
              <a:ext uri="{FF2B5EF4-FFF2-40B4-BE49-F238E27FC236}">
                <a16:creationId xmlns:a16="http://schemas.microsoft.com/office/drawing/2014/main" id="{72CDFD39-B449-2A4D-8832-BD73D64A8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77833FFE-5134-134C-9474-F07E4E20F7BC}"/>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设备控制器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charRg st="1" end="1"/>
                                            </p:txEl>
                                          </p:spTgt>
                                        </p:tgtEl>
                                        <p:attrNameLst>
                                          <p:attrName>style.visibility</p:attrName>
                                        </p:attrNameLst>
                                      </p:cBhvr>
                                      <p:to>
                                        <p:strVal val="visible"/>
                                      </p:to>
                                    </p:set>
                                    <p:anim calcmode="lin" valueType="num">
                                      <p:cBhvr>
                                        <p:cTn id="13"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charRg st="2" end="2"/>
                                            </p:txEl>
                                          </p:spTgt>
                                        </p:tgtEl>
                                        <p:attrNameLst>
                                          <p:attrName>style.visibility</p:attrName>
                                        </p:attrNameLst>
                                      </p:cBhvr>
                                      <p:to>
                                        <p:strVal val="visible"/>
                                      </p:to>
                                    </p:set>
                                    <p:anim calcmode="lin" valueType="num">
                                      <p:cBhvr>
                                        <p:cTn id="19" dur="500" fill="hold"/>
                                        <p:tgtEl>
                                          <p:spTgt spid="2">
                                            <p:txEl>
                                              <p:char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char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charRg st="4" end="4"/>
                                            </p:txEl>
                                          </p:spTgt>
                                        </p:tgtEl>
                                        <p:attrNameLst>
                                          <p:attrName>style.visibility</p:attrName>
                                        </p:attrNameLst>
                                      </p:cBhvr>
                                      <p:to>
                                        <p:strVal val="visible"/>
                                      </p:to>
                                    </p:set>
                                    <p:anim calcmode="lin" valueType="num">
                                      <p:cBhvr>
                                        <p:cTn id="25"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26"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2">
                                            <p:txEl>
                                              <p:charRg st="6" end="6"/>
                                            </p:txEl>
                                          </p:spTgt>
                                        </p:tgtEl>
                                        <p:attrNameLst>
                                          <p:attrName>style.visibility</p:attrName>
                                        </p:attrNameLst>
                                      </p:cBhvr>
                                      <p:to>
                                        <p:strVal val="visible"/>
                                      </p:to>
                                    </p:set>
                                    <p:anim calcmode="lin" valueType="num">
                                      <p:cBhvr>
                                        <p:cTn id="31" dur="500" fill="hold"/>
                                        <p:tgtEl>
                                          <p:spTgt spid="2">
                                            <p:txEl>
                                              <p:charRg st="6" end="6"/>
                                            </p:txEl>
                                          </p:spTgt>
                                        </p:tgtEl>
                                        <p:attrNameLst>
                                          <p:attrName>ppt_w</p:attrName>
                                        </p:attrNameLst>
                                      </p:cBhvr>
                                      <p:tavLst>
                                        <p:tav tm="0">
                                          <p:val>
                                            <p:fltVal val="0"/>
                                          </p:val>
                                        </p:tav>
                                        <p:tav tm="100000">
                                          <p:val>
                                            <p:strVal val="#ppt_w"/>
                                          </p:val>
                                        </p:tav>
                                      </p:tavLst>
                                    </p:anim>
                                    <p:anim calcmode="lin" valueType="num">
                                      <p:cBhvr>
                                        <p:cTn id="32" dur="500" fill="hold"/>
                                        <p:tgtEl>
                                          <p:spTgt spid="2">
                                            <p:txEl>
                                              <p:char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976D17A2-CA27-8D44-A5B6-A3442AA87099}"/>
              </a:ext>
            </a:extLst>
          </p:cNvPr>
          <p:cNvSpPr>
            <a:spLocks noGrp="1" noChangeArrowheads="1"/>
          </p:cNvSpPr>
          <p:nvPr>
            <p:ph idx="4294967295"/>
          </p:nvPr>
        </p:nvSpPr>
        <p:spPr>
          <a:xfrm>
            <a:off x="560388" y="1701800"/>
            <a:ext cx="8369300" cy="4759325"/>
          </a:xfrm>
        </p:spPr>
        <p:txBody>
          <a:bodyPr/>
          <a:lstStyle/>
          <a:p>
            <a:pPr marL="39688" indent="207963">
              <a:lnSpc>
                <a:spcPct val="150000"/>
              </a:lnSpc>
            </a:pPr>
            <a:r>
              <a:rPr lang="zh-CN" altLang="en-US" sz="2400">
                <a:latin typeface="Tempus Sans ITC" pitchFamily="82" charset="77"/>
                <a:sym typeface="宋体" panose="02010600030101010101" pitchFamily="2" charset="-122"/>
              </a:rPr>
              <a:t>廉价磁盘冗余阵列</a:t>
            </a:r>
            <a:r>
              <a:rPr lang="en-US" altLang="zh-CN" sz="2400">
                <a:latin typeface="Tempus Sans ITC" pitchFamily="82" charset="77"/>
                <a:sym typeface="宋体" panose="02010600030101010101" pitchFamily="2" charset="-122"/>
              </a:rPr>
              <a:t>(Redundant Arrays of Inexpensive Disks,RAID)</a:t>
            </a:r>
            <a:r>
              <a:rPr lang="zh-CN" altLang="en-US" sz="2400">
                <a:latin typeface="Tempus Sans ITC" pitchFamily="82" charset="77"/>
                <a:sym typeface="宋体" panose="02010600030101010101" pitchFamily="2" charset="-122"/>
              </a:rPr>
              <a:t>是一个驱动器阵列，作为一个单驱动器使用。</a:t>
            </a:r>
          </a:p>
          <a:p>
            <a:pPr marL="39688" indent="207963">
              <a:lnSpc>
                <a:spcPct val="150000"/>
              </a:lnSpc>
            </a:pPr>
            <a:r>
              <a:rPr lang="zh-CN" altLang="en-US" sz="2400">
                <a:latin typeface="Tempus Sans ITC" pitchFamily="82" charset="77"/>
                <a:sym typeface="宋体" panose="02010600030101010101" pitchFamily="2" charset="-122"/>
              </a:rPr>
              <a:t> 数据通过一种“分拆</a:t>
            </a:r>
            <a:r>
              <a:rPr lang="en-US" altLang="zh-CN" sz="2400">
                <a:latin typeface="Tempus Sans ITC" pitchFamily="82" charset="77"/>
                <a:sym typeface="宋体" panose="02010600030101010101" pitchFamily="2" charset="-122"/>
              </a:rPr>
              <a:t>(striping)”</a:t>
            </a:r>
            <a:r>
              <a:rPr lang="zh-CN" altLang="en-US" sz="2400">
                <a:latin typeface="Tempus Sans ITC" pitchFamily="82" charset="77"/>
                <a:sym typeface="宋体" panose="02010600030101010101" pitchFamily="2" charset="-122"/>
              </a:rPr>
              <a:t>技术均匀地写在每一个驱动器上，分拆技术把数据分别放在两个或多个驱动器上。</a:t>
            </a:r>
          </a:p>
          <a:p>
            <a:pPr marL="39688" indent="207963">
              <a:lnSpc>
                <a:spcPct val="150000"/>
              </a:lnSpc>
            </a:pPr>
            <a:r>
              <a:rPr lang="zh-CN" altLang="en-US" sz="2400">
                <a:latin typeface="Tempus Sans ITC" pitchFamily="82" charset="77"/>
                <a:sym typeface="宋体" panose="02010600030101010101" pitchFamily="2" charset="-122"/>
              </a:rPr>
              <a:t>数据分拆可在位级或扇区级进行，一个扇区是一个磁盘数据块。分拆提高了吞吐量并且提供了一种冗余的形式，可以保证磁盘阵列中一个磁盘出现故障时不影响系统正常工作，这是通过把分散的数据编码到一个称为奇偶驱动器的备份驱动器来实现的。</a:t>
            </a:r>
          </a:p>
        </p:txBody>
      </p:sp>
      <p:pic>
        <p:nvPicPr>
          <p:cNvPr id="163842" name="Picture 2" descr="无标题-4">
            <a:extLst>
              <a:ext uri="{FF2B5EF4-FFF2-40B4-BE49-F238E27FC236}">
                <a16:creationId xmlns:a16="http://schemas.microsoft.com/office/drawing/2014/main" id="{3AB84E56-F622-1E42-A4FF-8B2533EA4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3" name="Picture 3" descr="无标题-5">
            <a:extLst>
              <a:ext uri="{FF2B5EF4-FFF2-40B4-BE49-F238E27FC236}">
                <a16:creationId xmlns:a16="http://schemas.microsoft.com/office/drawing/2014/main" id="{01058361-2A0A-6A4A-9BCA-4CCCFE4BC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ECAC3F24-9C37-8648-AD0D-EF03DD8C5BC0}"/>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廉价磁盘冗余阵列</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9"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文本框 3">
            <a:extLst>
              <a:ext uri="{FF2B5EF4-FFF2-40B4-BE49-F238E27FC236}">
                <a16:creationId xmlns:a16="http://schemas.microsoft.com/office/drawing/2014/main" id="{E79747FB-CBCC-3645-84BE-CCA11262F138}"/>
              </a:ext>
            </a:extLst>
          </p:cNvPr>
          <p:cNvSpPr txBox="1">
            <a:spLocks noChangeArrowheads="1"/>
          </p:cNvSpPr>
          <p:nvPr/>
        </p:nvSpPr>
        <p:spPr bwMode="auto">
          <a:xfrm>
            <a:off x="173038" y="2963863"/>
            <a:ext cx="53467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r>
              <a:rPr lang="en-US" altLang="en-US" sz="6000">
                <a:solidFill>
                  <a:srgbClr val="3D3D3D"/>
                </a:solidFill>
                <a:latin typeface="Tempus Sans ITC" pitchFamily="82" charset="77"/>
                <a:ea typeface="方正舒体" pitchFamily="2" charset="-122"/>
              </a:rPr>
              <a:t>THANK YOU</a:t>
            </a:r>
            <a:r>
              <a:rPr lang="zh-CN" altLang="en-US" sz="6000">
                <a:solidFill>
                  <a:srgbClr val="3D3D3D"/>
                </a:solidFill>
                <a:latin typeface="方正舒体" pitchFamily="2" charset="-122"/>
                <a:ea typeface="方正舒体" pitchFamily="2" charset="-122"/>
              </a:rPr>
              <a:t> </a:t>
            </a:r>
            <a:r>
              <a:rPr lang="en-US" altLang="en-US" sz="6000">
                <a:solidFill>
                  <a:srgbClr val="3D3D3D"/>
                </a:solidFill>
                <a:latin typeface="方正舒体" pitchFamily="2" charset="-122"/>
                <a:ea typeface="方正舒体" pitchFamily="2" charset="-122"/>
              </a:rPr>
              <a:t>.</a:t>
            </a:r>
          </a:p>
        </p:txBody>
      </p:sp>
      <p:pic>
        <p:nvPicPr>
          <p:cNvPr id="164866" name="图片 6">
            <a:extLst>
              <a:ext uri="{FF2B5EF4-FFF2-40B4-BE49-F238E27FC236}">
                <a16:creationId xmlns:a16="http://schemas.microsoft.com/office/drawing/2014/main" id="{C2146284-6CF1-4C40-8FB2-0320444A9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2575" y="996950"/>
            <a:ext cx="3781425"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A658DF1-5532-5F43-BEDD-EFB3BF199017}"/>
              </a:ext>
            </a:extLst>
          </p:cNvPr>
          <p:cNvSpPr>
            <a:spLocks noGrp="1" noChangeArrowheads="1"/>
          </p:cNvSpPr>
          <p:nvPr>
            <p:ph idx="4294967295"/>
          </p:nvPr>
        </p:nvSpPr>
        <p:spPr>
          <a:xfrm>
            <a:off x="422275" y="1755775"/>
            <a:ext cx="8721725" cy="4527550"/>
          </a:xfrm>
        </p:spPr>
        <p:txBody>
          <a:bodyPr/>
          <a:lstStyle/>
          <a:p>
            <a:pPr marL="9525" indent="0">
              <a:lnSpc>
                <a:spcPct val="140000"/>
              </a:lnSpc>
              <a:buFontTx/>
              <a:buNone/>
            </a:pPr>
            <a:r>
              <a:rPr lang="en-US" altLang="zh-CN" sz="2400">
                <a:latin typeface="Tempus Sans ITC" pitchFamily="82" charset="77"/>
              </a:rPr>
              <a:t>1 </a:t>
            </a:r>
            <a:r>
              <a:rPr lang="zh-CN" altLang="en-US" sz="2400">
                <a:latin typeface="Tempus Sans ITC" pitchFamily="82" charset="77"/>
              </a:rPr>
              <a:t>设备控制器的基本功能 </a:t>
            </a:r>
          </a:p>
          <a:p>
            <a:pPr marL="9525" indent="0">
              <a:lnSpc>
                <a:spcPct val="140000"/>
              </a:lnSpc>
              <a:buFontTx/>
              <a:buNone/>
            </a:pPr>
            <a:r>
              <a:rPr lang="en-US" altLang="zh-CN" sz="2400">
                <a:latin typeface="Tempus Sans ITC" pitchFamily="82" charset="77"/>
              </a:rPr>
              <a:t>(1)</a:t>
            </a:r>
            <a:r>
              <a:rPr lang="zh-CN" altLang="en-US" sz="2400">
                <a:latin typeface="Tempus Sans ITC" pitchFamily="82" charset="77"/>
              </a:rPr>
              <a:t>接收和识别命令</a:t>
            </a:r>
          </a:p>
          <a:p>
            <a:pPr marL="9525" indent="0">
              <a:lnSpc>
                <a:spcPct val="140000"/>
              </a:lnSpc>
              <a:buFontTx/>
              <a:buNone/>
            </a:pPr>
            <a:r>
              <a:rPr lang="en-US" altLang="zh-CN" sz="2400">
                <a:latin typeface="Tempus Sans ITC" pitchFamily="82" charset="77"/>
              </a:rPr>
              <a:t>(2)</a:t>
            </a:r>
            <a:r>
              <a:rPr lang="zh-CN" altLang="en-US" sz="2400">
                <a:latin typeface="Tempus Sans ITC" pitchFamily="82" charset="77"/>
              </a:rPr>
              <a:t>数据交换</a:t>
            </a:r>
          </a:p>
          <a:p>
            <a:pPr marL="9525" indent="0">
              <a:lnSpc>
                <a:spcPct val="140000"/>
              </a:lnSpc>
              <a:buFontTx/>
              <a:buNone/>
            </a:pPr>
            <a:r>
              <a:rPr lang="en-US" altLang="zh-CN" sz="2400">
                <a:latin typeface="Tempus Sans ITC" pitchFamily="82" charset="77"/>
              </a:rPr>
              <a:t>(3)</a:t>
            </a:r>
            <a:r>
              <a:rPr lang="zh-CN" altLang="en-US" sz="2400">
                <a:latin typeface="Tempus Sans ITC" pitchFamily="82" charset="77"/>
              </a:rPr>
              <a:t>标识和报告设备的状态</a:t>
            </a:r>
          </a:p>
          <a:p>
            <a:pPr marL="9525" indent="0">
              <a:lnSpc>
                <a:spcPct val="140000"/>
              </a:lnSpc>
              <a:buFontTx/>
              <a:buNone/>
            </a:pPr>
            <a:r>
              <a:rPr lang="en-US" altLang="zh-CN" sz="2400">
                <a:latin typeface="Tempus Sans ITC" pitchFamily="82" charset="77"/>
              </a:rPr>
              <a:t>(4)</a:t>
            </a:r>
            <a:r>
              <a:rPr lang="zh-CN" altLang="en-US" sz="2400">
                <a:latin typeface="Tempus Sans ITC" pitchFamily="82" charset="77"/>
              </a:rPr>
              <a:t>地址识别</a:t>
            </a:r>
          </a:p>
          <a:p>
            <a:pPr marL="9525" indent="0">
              <a:lnSpc>
                <a:spcPct val="140000"/>
              </a:lnSpc>
              <a:buFontTx/>
              <a:buNone/>
            </a:pPr>
            <a:r>
              <a:rPr lang="en-US" altLang="zh-CN" sz="2400">
                <a:latin typeface="Tempus Sans ITC" pitchFamily="82" charset="77"/>
              </a:rPr>
              <a:t>(5)</a:t>
            </a:r>
            <a:r>
              <a:rPr lang="zh-CN" altLang="en-US" sz="2400">
                <a:latin typeface="Tempus Sans ITC" pitchFamily="82" charset="77"/>
              </a:rPr>
              <a:t>数据缓冲</a:t>
            </a:r>
          </a:p>
          <a:p>
            <a:pPr marL="9525" indent="0">
              <a:lnSpc>
                <a:spcPct val="140000"/>
              </a:lnSpc>
              <a:buFontTx/>
              <a:buNone/>
            </a:pPr>
            <a:r>
              <a:rPr lang="en-US" altLang="zh-CN" sz="2400">
                <a:latin typeface="Tempus Sans ITC" pitchFamily="82" charset="77"/>
              </a:rPr>
              <a:t>(6)</a:t>
            </a:r>
            <a:r>
              <a:rPr lang="zh-CN" altLang="en-US" sz="2400">
                <a:latin typeface="Tempus Sans ITC" pitchFamily="82" charset="77"/>
              </a:rPr>
              <a:t>差错控制</a:t>
            </a:r>
          </a:p>
        </p:txBody>
      </p:sp>
      <p:pic>
        <p:nvPicPr>
          <p:cNvPr id="65538" name="Picture 2" descr="无标题-4">
            <a:extLst>
              <a:ext uri="{FF2B5EF4-FFF2-40B4-BE49-F238E27FC236}">
                <a16:creationId xmlns:a16="http://schemas.microsoft.com/office/drawing/2014/main" id="{786045A4-6161-6843-AED3-5E739B28C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39" name="Picture 3" descr="无标题-5">
            <a:extLst>
              <a:ext uri="{FF2B5EF4-FFF2-40B4-BE49-F238E27FC236}">
                <a16:creationId xmlns:a16="http://schemas.microsoft.com/office/drawing/2014/main" id="{02899330-7B8F-F949-B8BB-831B23A7C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标题 5">
            <a:extLst>
              <a:ext uri="{FF2B5EF4-FFF2-40B4-BE49-F238E27FC236}">
                <a16:creationId xmlns:a16="http://schemas.microsoft.com/office/drawing/2014/main" id="{0028C57A-17C9-A04B-8BE5-CBB70DD53495}"/>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设备控制器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p:cTn id="37"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nodeType="clickEffect">
                                  <p:stCondLst>
                                    <p:cond delay="0"/>
                                  </p:stCondLst>
                                  <p:childTnLst>
                                    <p:set>
                                      <p:cBhvr>
                                        <p:cTn id="42" dur="1" fill="hold">
                                          <p:stCondLst>
                                            <p:cond delay="0"/>
                                          </p:stCondLst>
                                        </p:cTn>
                                        <p:tgtEl>
                                          <p:spTgt spid="2">
                                            <p:txEl>
                                              <p:pRg st="6" end="6"/>
                                            </p:txEl>
                                          </p:spTgt>
                                        </p:tgtEl>
                                        <p:attrNameLst>
                                          <p:attrName>style.visibility</p:attrName>
                                        </p:attrNameLst>
                                      </p:cBhvr>
                                      <p:to>
                                        <p:strVal val="visible"/>
                                      </p:to>
                                    </p:set>
                                    <p:anim calcmode="lin" valueType="num">
                                      <p:cBhvr>
                                        <p:cTn id="43"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0F0B22F-A0C7-1B4E-A789-1E8E89EBEA51}"/>
              </a:ext>
            </a:extLst>
          </p:cNvPr>
          <p:cNvSpPr>
            <a:spLocks noGrp="1" noChangeArrowheads="1"/>
          </p:cNvSpPr>
          <p:nvPr>
            <p:ph idx="4294967295"/>
          </p:nvPr>
        </p:nvSpPr>
        <p:spPr>
          <a:xfrm>
            <a:off x="422275" y="1755775"/>
            <a:ext cx="8721725" cy="4527550"/>
          </a:xfrm>
        </p:spPr>
        <p:txBody>
          <a:bodyPr/>
          <a:lstStyle/>
          <a:p>
            <a:pPr marL="9525" indent="0">
              <a:lnSpc>
                <a:spcPct val="140000"/>
              </a:lnSpc>
              <a:buFontTx/>
              <a:buNone/>
            </a:pPr>
            <a:r>
              <a:rPr lang="en-US" altLang="zh-CN" sz="2400">
                <a:latin typeface="Tempus Sans ITC" pitchFamily="82" charset="77"/>
              </a:rPr>
              <a:t>2 </a:t>
            </a:r>
            <a:r>
              <a:rPr lang="zh-CN" altLang="en-US" sz="2400">
                <a:latin typeface="Tempus Sans ITC" pitchFamily="82" charset="77"/>
              </a:rPr>
              <a:t>设备控制器的组成</a:t>
            </a:r>
          </a:p>
          <a:p>
            <a:pPr marL="9525" indent="0">
              <a:lnSpc>
                <a:spcPct val="140000"/>
              </a:lnSpc>
              <a:buFontTx/>
              <a:buNone/>
            </a:pPr>
            <a:r>
              <a:rPr lang="en-US" altLang="zh-CN" sz="2400">
                <a:latin typeface="Tempus Sans ITC" pitchFamily="82" charset="77"/>
              </a:rPr>
              <a:t>(1)</a:t>
            </a:r>
            <a:r>
              <a:rPr lang="zh-CN" altLang="en-US" sz="2400">
                <a:latin typeface="Tempus Sans ITC" pitchFamily="82" charset="77"/>
              </a:rPr>
              <a:t>设备控制器与处理机的接口</a:t>
            </a:r>
          </a:p>
          <a:p>
            <a:pPr marL="9525" indent="0">
              <a:lnSpc>
                <a:spcPct val="140000"/>
              </a:lnSpc>
              <a:buFontTx/>
              <a:buNone/>
            </a:pPr>
            <a:r>
              <a:rPr lang="en-US" altLang="zh-CN" sz="2400">
                <a:latin typeface="Tempus Sans ITC" pitchFamily="82" charset="77"/>
              </a:rPr>
              <a:t>(2)</a:t>
            </a:r>
            <a:r>
              <a:rPr lang="zh-CN" altLang="en-US" sz="2400">
                <a:latin typeface="Tempus Sans ITC" pitchFamily="82" charset="77"/>
              </a:rPr>
              <a:t>设备控制器与设备的接口</a:t>
            </a:r>
          </a:p>
          <a:p>
            <a:pPr marL="9525" indent="0">
              <a:lnSpc>
                <a:spcPct val="140000"/>
              </a:lnSpc>
              <a:buFontTx/>
              <a:buNone/>
            </a:pPr>
            <a:r>
              <a:rPr lang="en-US" altLang="zh-CN" sz="2400">
                <a:latin typeface="Tempus Sans ITC" pitchFamily="82" charset="77"/>
              </a:rPr>
              <a:t>(3)I/O</a:t>
            </a:r>
            <a:r>
              <a:rPr lang="zh-CN" altLang="en-US" sz="2400">
                <a:latin typeface="Tempus Sans ITC" pitchFamily="82" charset="77"/>
              </a:rPr>
              <a:t>逻辑</a:t>
            </a:r>
          </a:p>
          <a:p>
            <a:pPr marL="9525" indent="0">
              <a:lnSpc>
                <a:spcPct val="140000"/>
              </a:lnSpc>
            </a:pPr>
            <a:endParaRPr lang="zh-CN" altLang="en-US" sz="2400">
              <a:latin typeface="Tempus Sans ITC" pitchFamily="82" charset="77"/>
            </a:endParaRPr>
          </a:p>
          <a:p>
            <a:pPr marL="9525" indent="0">
              <a:lnSpc>
                <a:spcPct val="140000"/>
              </a:lnSpc>
            </a:pPr>
            <a:r>
              <a:rPr lang="zh-CN" altLang="en-US" sz="2400">
                <a:latin typeface="Tempus Sans ITC" pitchFamily="82" charset="77"/>
              </a:rPr>
              <a:t>数据传输的过程：</a:t>
            </a:r>
            <a:r>
              <a:rPr lang="en-US" altLang="zh-CN" sz="2400">
                <a:latin typeface="Tempus Sans ITC" pitchFamily="82" charset="77"/>
              </a:rPr>
              <a:t>CPU↔</a:t>
            </a:r>
            <a:r>
              <a:rPr lang="zh-CN" altLang="en-US" sz="2400">
                <a:latin typeface="Tempus Sans ITC" pitchFamily="82" charset="77"/>
              </a:rPr>
              <a:t>内存</a:t>
            </a:r>
            <a:r>
              <a:rPr lang="en-US" altLang="zh-CN" sz="2400">
                <a:latin typeface="Tempus Sans ITC" pitchFamily="82" charset="77"/>
              </a:rPr>
              <a:t>↔</a:t>
            </a:r>
            <a:r>
              <a:rPr lang="zh-CN" altLang="en-US" sz="2400">
                <a:latin typeface="Tempus Sans ITC" pitchFamily="82" charset="77"/>
              </a:rPr>
              <a:t>设备控制器</a:t>
            </a:r>
            <a:r>
              <a:rPr lang="en-US" altLang="zh-CN" sz="2400">
                <a:latin typeface="Tempus Sans ITC" pitchFamily="82" charset="77"/>
              </a:rPr>
              <a:t>↔</a:t>
            </a:r>
            <a:r>
              <a:rPr lang="zh-CN" altLang="en-US" sz="2400">
                <a:latin typeface="Cambria" panose="02040503050406030204" pitchFamily="18" charset="0"/>
              </a:rPr>
              <a:t>设备</a:t>
            </a:r>
          </a:p>
        </p:txBody>
      </p:sp>
      <p:pic>
        <p:nvPicPr>
          <p:cNvPr id="66562" name="Picture 2" descr="无标题-4">
            <a:extLst>
              <a:ext uri="{FF2B5EF4-FFF2-40B4-BE49-F238E27FC236}">
                <a16:creationId xmlns:a16="http://schemas.microsoft.com/office/drawing/2014/main" id="{CE2B8A86-A832-F740-8821-D15D8D487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3" name="Picture 3" descr="无标题-5">
            <a:extLst>
              <a:ext uri="{FF2B5EF4-FFF2-40B4-BE49-F238E27FC236}">
                <a16:creationId xmlns:a16="http://schemas.microsoft.com/office/drawing/2014/main" id="{01CBE438-4E95-D64A-AE6F-B3F076A9F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标题 5">
            <a:extLst>
              <a:ext uri="{FF2B5EF4-FFF2-40B4-BE49-F238E27FC236}">
                <a16:creationId xmlns:a16="http://schemas.microsoft.com/office/drawing/2014/main" id="{B196E756-7FEE-D043-BDE0-5B34DB3E8E52}"/>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设备控制器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p:cTn id="19"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p:cTn id="25"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2">
                                            <p:txEl>
                                              <p:charRg st="7" end="7"/>
                                            </p:txEl>
                                          </p:spTgt>
                                        </p:tgtEl>
                                        <p:attrNameLst>
                                          <p:attrName>style.visibility</p:attrName>
                                        </p:attrNameLst>
                                      </p:cBhvr>
                                      <p:to>
                                        <p:strVal val="visible"/>
                                      </p:to>
                                    </p:set>
                                    <p:anim calcmode="lin" valueType="num">
                                      <p:cBhvr>
                                        <p:cTn id="31" dur="500" fill="hold"/>
                                        <p:tgtEl>
                                          <p:spTgt spid="2">
                                            <p:txEl>
                                              <p:charRg st="7" end="7"/>
                                            </p:txEl>
                                          </p:spTgt>
                                        </p:tgtEl>
                                        <p:attrNameLst>
                                          <p:attrName>ppt_w</p:attrName>
                                        </p:attrNameLst>
                                      </p:cBhvr>
                                      <p:tavLst>
                                        <p:tav tm="0">
                                          <p:val>
                                            <p:fltVal val="0"/>
                                          </p:val>
                                        </p:tav>
                                        <p:tav tm="100000">
                                          <p:val>
                                            <p:strVal val="#ppt_w"/>
                                          </p:val>
                                        </p:tav>
                                      </p:tavLst>
                                    </p:anim>
                                    <p:anim calcmode="lin" valueType="num">
                                      <p:cBhvr>
                                        <p:cTn id="32" dur="500" fill="hold"/>
                                        <p:tgtEl>
                                          <p:spTgt spid="2">
                                            <p:txEl>
                                              <p:char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4EB86888-A932-9E4F-8959-58529F2BE684}"/>
              </a:ext>
            </a:extLst>
          </p:cNvPr>
          <p:cNvSpPr>
            <a:spLocks noGrp="1" noChangeArrowheads="1"/>
          </p:cNvSpPr>
          <p:nvPr>
            <p:ph idx="4294967295"/>
          </p:nvPr>
        </p:nvSpPr>
        <p:spPr>
          <a:xfrm>
            <a:off x="200025" y="1755775"/>
            <a:ext cx="8943975" cy="4527550"/>
          </a:xfrm>
        </p:spPr>
        <p:txBody>
          <a:bodyPr/>
          <a:lstStyle/>
          <a:p>
            <a:pPr marL="352425">
              <a:lnSpc>
                <a:spcPct val="120000"/>
              </a:lnSpc>
            </a:pPr>
            <a:r>
              <a:rPr lang="en-US" altLang="zh-CN" sz="2400">
                <a:latin typeface="Tempus Sans ITC" pitchFamily="82" charset="77"/>
              </a:rPr>
              <a:t>1</a:t>
            </a:r>
            <a:r>
              <a:rPr lang="zh-CN" altLang="en-US" sz="2400">
                <a:latin typeface="Tempus Sans ITC" pitchFamily="82" charset="77"/>
              </a:rPr>
              <a:t>通道设备的引入</a:t>
            </a:r>
          </a:p>
          <a:p>
            <a:pPr marL="352425">
              <a:lnSpc>
                <a:spcPct val="120000"/>
              </a:lnSpc>
            </a:pPr>
            <a:r>
              <a:rPr lang="zh-CN" altLang="en-US" sz="2400">
                <a:latin typeface="Tempus Sans ITC" pitchFamily="82" charset="77"/>
              </a:rPr>
              <a:t>设备控制器减少了</a:t>
            </a:r>
            <a:r>
              <a:rPr lang="en-US" altLang="zh-CN" sz="2400">
                <a:latin typeface="Tempus Sans ITC" pitchFamily="82" charset="77"/>
              </a:rPr>
              <a:t>CPU</a:t>
            </a:r>
            <a:r>
              <a:rPr lang="zh-CN" altLang="en-US" sz="2400">
                <a:latin typeface="Tempus Sans ITC" pitchFamily="82" charset="77"/>
              </a:rPr>
              <a:t>对</a:t>
            </a:r>
            <a:r>
              <a:rPr lang="en-US" altLang="zh-CN" sz="2400">
                <a:latin typeface="Tempus Sans ITC" pitchFamily="82" charset="77"/>
              </a:rPr>
              <a:t>I/O</a:t>
            </a:r>
            <a:r>
              <a:rPr lang="zh-CN" altLang="en-US" sz="2400">
                <a:latin typeface="Tempus Sans ITC" pitchFamily="82" charset="77"/>
              </a:rPr>
              <a:t>的操作，但是当</a:t>
            </a:r>
            <a:r>
              <a:rPr lang="en-US" altLang="zh-CN" sz="2400">
                <a:latin typeface="Tempus Sans ITC" pitchFamily="82" charset="77"/>
              </a:rPr>
              <a:t>I/O</a:t>
            </a:r>
            <a:r>
              <a:rPr lang="zh-CN" altLang="en-US" sz="2400">
                <a:latin typeface="Tempus Sans ITC" pitchFamily="82" charset="77"/>
              </a:rPr>
              <a:t>设备较多时，设备控制器的数量也会增加，于是又退化到了类似早期设备较少时的情形，因而</a:t>
            </a:r>
            <a:r>
              <a:rPr lang="en-US" altLang="zh-CN" sz="2400">
                <a:latin typeface="Tempus Sans ITC" pitchFamily="82" charset="77"/>
              </a:rPr>
              <a:t>CPU</a:t>
            </a:r>
            <a:r>
              <a:rPr lang="zh-CN" altLang="en-US" sz="2400">
                <a:latin typeface="Tempus Sans ITC" pitchFamily="82" charset="77"/>
              </a:rPr>
              <a:t>的负担仍然很重。</a:t>
            </a:r>
          </a:p>
          <a:p>
            <a:pPr marL="352425">
              <a:lnSpc>
                <a:spcPct val="120000"/>
              </a:lnSpc>
            </a:pPr>
            <a:r>
              <a:rPr lang="zh-CN" altLang="en-US" sz="2400">
                <a:latin typeface="Tempus Sans ITC" pitchFamily="82" charset="77"/>
              </a:rPr>
              <a:t>改进措施：</a:t>
            </a:r>
          </a:p>
          <a:p>
            <a:pPr marL="809625" lvl="1">
              <a:lnSpc>
                <a:spcPct val="120000"/>
              </a:lnSpc>
            </a:pPr>
            <a:r>
              <a:rPr lang="zh-CN" altLang="en-US" sz="2100">
                <a:latin typeface="Tempus Sans ITC" pitchFamily="82" charset="77"/>
              </a:rPr>
              <a:t>为了实现速度匹配，并使</a:t>
            </a:r>
            <a:r>
              <a:rPr lang="en-US" altLang="zh-CN" sz="2100">
                <a:latin typeface="Tempus Sans ITC" pitchFamily="82" charset="77"/>
              </a:rPr>
              <a:t>CPU</a:t>
            </a:r>
            <a:r>
              <a:rPr lang="zh-CN" altLang="en-US" sz="2100">
                <a:latin typeface="Tempus Sans ITC" pitchFamily="82" charset="77"/>
              </a:rPr>
              <a:t>与</a:t>
            </a:r>
            <a:r>
              <a:rPr lang="en-US" altLang="zh-CN" sz="2100">
                <a:latin typeface="Tempus Sans ITC" pitchFamily="82" charset="77"/>
              </a:rPr>
              <a:t>I/O</a:t>
            </a:r>
            <a:r>
              <a:rPr lang="zh-CN" altLang="en-US" sz="2100">
                <a:latin typeface="Tempus Sans ITC" pitchFamily="82" charset="77"/>
              </a:rPr>
              <a:t>操作尽可能地并行工作，以提高</a:t>
            </a:r>
            <a:r>
              <a:rPr lang="en-US" altLang="zh-CN" sz="2100">
                <a:latin typeface="Tempus Sans ITC" pitchFamily="82" charset="77"/>
              </a:rPr>
              <a:t>CPU</a:t>
            </a:r>
            <a:r>
              <a:rPr lang="zh-CN" altLang="en-US" sz="2100">
                <a:latin typeface="Tempus Sans ITC" pitchFamily="82" charset="77"/>
              </a:rPr>
              <a:t>的利用率，</a:t>
            </a:r>
            <a:r>
              <a:rPr lang="en-US" altLang="zh-CN" sz="2100">
                <a:latin typeface="Tempus Sans ITC" pitchFamily="82" charset="77"/>
              </a:rPr>
              <a:t>IBM</a:t>
            </a:r>
            <a:r>
              <a:rPr lang="zh-CN" altLang="en-US" sz="2100">
                <a:latin typeface="Tempus Sans ITC" pitchFamily="82" charset="77"/>
              </a:rPr>
              <a:t>公司提出了“通道”的概念。</a:t>
            </a:r>
          </a:p>
          <a:p>
            <a:pPr marL="809625" lvl="1">
              <a:lnSpc>
                <a:spcPct val="120000"/>
              </a:lnSpc>
            </a:pPr>
            <a:r>
              <a:rPr lang="zh-CN" altLang="en-US" sz="2100">
                <a:latin typeface="Tempus Sans ITC" pitchFamily="82" charset="77"/>
              </a:rPr>
              <a:t>通道是一种通过执行通道程序管理</a:t>
            </a:r>
            <a:r>
              <a:rPr lang="en-US" altLang="zh-CN" sz="2100">
                <a:latin typeface="Tempus Sans ITC" pitchFamily="82" charset="77"/>
              </a:rPr>
              <a:t>I/O</a:t>
            </a:r>
            <a:r>
              <a:rPr lang="zh-CN" altLang="en-US" sz="2100">
                <a:latin typeface="Tempus Sans ITC" pitchFamily="82" charset="77"/>
              </a:rPr>
              <a:t>操作的控制器，它使</a:t>
            </a:r>
            <a:r>
              <a:rPr lang="en-US" altLang="zh-CN" sz="2100">
                <a:latin typeface="Tempus Sans ITC" pitchFamily="82" charset="77"/>
              </a:rPr>
              <a:t>CPU</a:t>
            </a:r>
            <a:r>
              <a:rPr lang="zh-CN" altLang="en-US" sz="2100">
                <a:latin typeface="Tempus Sans ITC" pitchFamily="82" charset="77"/>
              </a:rPr>
              <a:t>与</a:t>
            </a:r>
            <a:r>
              <a:rPr lang="en-US" altLang="zh-CN" sz="2100">
                <a:latin typeface="Tempus Sans ITC" pitchFamily="82" charset="77"/>
              </a:rPr>
              <a:t>I/O</a:t>
            </a:r>
            <a:r>
              <a:rPr lang="zh-CN" altLang="en-US" sz="2100">
                <a:latin typeface="Tempus Sans ITC" pitchFamily="82" charset="77"/>
              </a:rPr>
              <a:t>操作达到更高的并行度。</a:t>
            </a:r>
          </a:p>
          <a:p>
            <a:pPr marL="809625" lvl="1">
              <a:lnSpc>
                <a:spcPct val="120000"/>
              </a:lnSpc>
            </a:pPr>
            <a:r>
              <a:rPr lang="zh-CN" altLang="en-US" sz="2100">
                <a:latin typeface="Tempus Sans ITC" pitchFamily="82" charset="77"/>
              </a:rPr>
              <a:t>在采用通道的系统中，除了一般的机器指令系统外，系统还设置了供通道专用的一组通道指令，用通道指令编制成通道程序。</a:t>
            </a:r>
          </a:p>
          <a:p>
            <a:pPr marL="352425">
              <a:lnSpc>
                <a:spcPct val="120000"/>
              </a:lnSpc>
              <a:buFontTx/>
              <a:buNone/>
            </a:pPr>
            <a:endParaRPr lang="zh-CN" altLang="en-US" sz="2400">
              <a:latin typeface="Tempus Sans ITC" pitchFamily="82" charset="77"/>
            </a:endParaRPr>
          </a:p>
        </p:txBody>
      </p:sp>
      <p:pic>
        <p:nvPicPr>
          <p:cNvPr id="67586" name="Picture 2" descr="无标题-4">
            <a:extLst>
              <a:ext uri="{FF2B5EF4-FFF2-40B4-BE49-F238E27FC236}">
                <a16:creationId xmlns:a16="http://schemas.microsoft.com/office/drawing/2014/main" id="{26888368-B320-AD4D-AADF-4F4218CAD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7" name="Picture 3" descr="无标题-5">
            <a:extLst>
              <a:ext uri="{FF2B5EF4-FFF2-40B4-BE49-F238E27FC236}">
                <a16:creationId xmlns:a16="http://schemas.microsoft.com/office/drawing/2014/main" id="{CDB6EB04-F4DC-014F-8908-B1594E868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8" name="标题 5">
            <a:extLst>
              <a:ext uri="{FF2B5EF4-FFF2-40B4-BE49-F238E27FC236}">
                <a16:creationId xmlns:a16="http://schemas.microsoft.com/office/drawing/2014/main" id="{39C5FA89-C72C-EC41-A8BA-BF755829E693}"/>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45E7F41-EBFB-F644-97EC-C2F865923D1E}"/>
              </a:ext>
            </a:extLst>
          </p:cNvPr>
          <p:cNvSpPr>
            <a:spLocks noGrp="1" noChangeArrowheads="1"/>
          </p:cNvSpPr>
          <p:nvPr>
            <p:ph idx="4294967295"/>
          </p:nvPr>
        </p:nvSpPr>
        <p:spPr>
          <a:xfrm>
            <a:off x="422275" y="1755775"/>
            <a:ext cx="8721725" cy="4527550"/>
          </a:xfrm>
        </p:spPr>
        <p:txBody>
          <a:bodyPr/>
          <a:lstStyle/>
          <a:p>
            <a:pPr marL="352425">
              <a:lnSpc>
                <a:spcPct val="140000"/>
              </a:lnSpc>
            </a:pPr>
            <a:r>
              <a:rPr lang="en-US" altLang="zh-CN" sz="2400">
                <a:latin typeface="Tempus Sans ITC" pitchFamily="82" charset="77"/>
              </a:rPr>
              <a:t>1</a:t>
            </a:r>
            <a:r>
              <a:rPr lang="zh-CN" altLang="en-US" sz="2400">
                <a:latin typeface="Tempus Sans ITC" pitchFamily="82" charset="77"/>
              </a:rPr>
              <a:t>通道设备的引入</a:t>
            </a:r>
          </a:p>
          <a:p>
            <a:pPr marL="352425">
              <a:lnSpc>
                <a:spcPct val="140000"/>
              </a:lnSpc>
            </a:pPr>
            <a:r>
              <a:rPr lang="zh-CN" altLang="en-US" sz="2400">
                <a:latin typeface="Tempus Sans ITC" pitchFamily="82" charset="77"/>
              </a:rPr>
              <a:t>通道的任务：由</a:t>
            </a:r>
            <a:r>
              <a:rPr lang="en-US" altLang="zh-CN" sz="2400">
                <a:latin typeface="Tempus Sans ITC" pitchFamily="82" charset="77"/>
              </a:rPr>
              <a:t>CPU</a:t>
            </a:r>
            <a:r>
              <a:rPr lang="zh-CN" altLang="en-US" sz="2400">
                <a:latin typeface="Tempus Sans ITC" pitchFamily="82" charset="77"/>
              </a:rPr>
              <a:t>处理的</a:t>
            </a:r>
            <a:r>
              <a:rPr lang="en-US" altLang="zh-CN" sz="2400">
                <a:latin typeface="Tempus Sans ITC" pitchFamily="82" charset="77"/>
              </a:rPr>
              <a:t>I/O</a:t>
            </a:r>
            <a:r>
              <a:rPr lang="zh-CN" altLang="en-US" sz="2400">
                <a:latin typeface="Tempus Sans ITC" pitchFamily="82" charset="77"/>
              </a:rPr>
              <a:t>任务转由通道承担，从而把</a:t>
            </a:r>
            <a:r>
              <a:rPr lang="en-US" altLang="zh-CN" sz="2400">
                <a:latin typeface="Tempus Sans ITC" pitchFamily="82" charset="77"/>
              </a:rPr>
              <a:t>CPU</a:t>
            </a:r>
            <a:r>
              <a:rPr lang="zh-CN" altLang="en-US" sz="2400">
                <a:latin typeface="Tempus Sans ITC" pitchFamily="82" charset="77"/>
              </a:rPr>
              <a:t>从繁杂的</a:t>
            </a:r>
            <a:r>
              <a:rPr lang="en-US" altLang="zh-CN" sz="2400">
                <a:latin typeface="Tempus Sans ITC" pitchFamily="82" charset="77"/>
              </a:rPr>
              <a:t>I/O</a:t>
            </a:r>
            <a:r>
              <a:rPr lang="zh-CN" altLang="en-US" sz="2400">
                <a:latin typeface="Tempus Sans ITC" pitchFamily="82" charset="77"/>
              </a:rPr>
              <a:t>任务中解脱出来。 </a:t>
            </a:r>
          </a:p>
          <a:p>
            <a:pPr marL="352425">
              <a:lnSpc>
                <a:spcPct val="140000"/>
              </a:lnSpc>
            </a:pPr>
            <a:r>
              <a:rPr lang="zh-CN" altLang="en-US" sz="2400">
                <a:latin typeface="Tempus Sans ITC" pitchFamily="82" charset="77"/>
              </a:rPr>
              <a:t>具体地，使数据的传送独立于</a:t>
            </a:r>
            <a:r>
              <a:rPr lang="en-US" altLang="zh-CN" sz="2400">
                <a:latin typeface="Tempus Sans ITC" pitchFamily="82" charset="77"/>
              </a:rPr>
              <a:t>CPU</a:t>
            </a:r>
            <a:r>
              <a:rPr lang="zh-CN" altLang="en-US" sz="2400">
                <a:latin typeface="Tempus Sans ITC" pitchFamily="82" charset="77"/>
              </a:rPr>
              <a:t>，使有关对</a:t>
            </a:r>
            <a:r>
              <a:rPr lang="en-US" altLang="zh-CN" sz="2400">
                <a:latin typeface="Tempus Sans ITC" pitchFamily="82" charset="77"/>
              </a:rPr>
              <a:t>I/O</a:t>
            </a:r>
            <a:r>
              <a:rPr lang="zh-CN" altLang="en-US" sz="2400">
                <a:latin typeface="Tempus Sans ITC" pitchFamily="82" charset="77"/>
              </a:rPr>
              <a:t>操作的组织、管理及其结束处理尽量独立，以保证</a:t>
            </a:r>
            <a:r>
              <a:rPr lang="en-US" altLang="zh-CN" sz="2400">
                <a:latin typeface="Tempus Sans ITC" pitchFamily="82" charset="77"/>
              </a:rPr>
              <a:t>CPU</a:t>
            </a:r>
            <a:r>
              <a:rPr lang="zh-CN" altLang="en-US" sz="2400">
                <a:latin typeface="Tempus Sans ITC" pitchFamily="82" charset="77"/>
              </a:rPr>
              <a:t>有更多的时间去进行数据处理，从而建立独立的</a:t>
            </a:r>
            <a:r>
              <a:rPr lang="en-US" altLang="zh-CN" sz="2400">
                <a:latin typeface="Tempus Sans ITC" pitchFamily="82" charset="77"/>
              </a:rPr>
              <a:t>I/O</a:t>
            </a:r>
            <a:r>
              <a:rPr lang="zh-CN" altLang="en-US" sz="2400">
                <a:latin typeface="Tempus Sans ITC" pitchFamily="82" charset="77"/>
              </a:rPr>
              <a:t>操作。</a:t>
            </a:r>
          </a:p>
          <a:p>
            <a:pPr marL="352425">
              <a:lnSpc>
                <a:spcPct val="140000"/>
              </a:lnSpc>
            </a:pPr>
            <a:r>
              <a:rPr lang="zh-CN" altLang="en-US" sz="2400">
                <a:latin typeface="Tempus Sans ITC" pitchFamily="82" charset="77"/>
              </a:rPr>
              <a:t>数据传输的过程：</a:t>
            </a:r>
            <a:r>
              <a:rPr lang="en-US" altLang="zh-CN" sz="2400">
                <a:latin typeface="Tempus Sans ITC" pitchFamily="82" charset="77"/>
              </a:rPr>
              <a:t>CPU↔</a:t>
            </a:r>
            <a:r>
              <a:rPr lang="zh-CN" altLang="en-US" sz="2400">
                <a:latin typeface="Tempus Sans ITC" pitchFamily="82" charset="77"/>
              </a:rPr>
              <a:t>内存</a:t>
            </a:r>
            <a:r>
              <a:rPr lang="en-US" altLang="zh-CN" sz="2400">
                <a:latin typeface="Tempus Sans ITC" pitchFamily="82" charset="77"/>
              </a:rPr>
              <a:t>↔</a:t>
            </a:r>
            <a:r>
              <a:rPr lang="zh-CN" altLang="en-US" sz="2400">
                <a:latin typeface="Tempus Sans ITC" pitchFamily="82" charset="77"/>
              </a:rPr>
              <a:t>主通道</a:t>
            </a:r>
            <a:r>
              <a:rPr lang="en-US" altLang="zh-CN" sz="2400">
                <a:latin typeface="Tempus Sans ITC" pitchFamily="82" charset="77"/>
              </a:rPr>
              <a:t>↔</a:t>
            </a:r>
            <a:r>
              <a:rPr lang="zh-CN" altLang="en-US" sz="2400">
                <a:latin typeface="Tempus Sans ITC" pitchFamily="82" charset="77"/>
              </a:rPr>
              <a:t>子通道</a:t>
            </a:r>
            <a:r>
              <a:rPr lang="en-US" altLang="zh-CN" sz="2400">
                <a:latin typeface="Tempus Sans ITC" pitchFamily="82" charset="77"/>
              </a:rPr>
              <a:t>↔</a:t>
            </a:r>
            <a:r>
              <a:rPr lang="zh-CN" altLang="en-US" sz="2400">
                <a:latin typeface="Tempus Sans ITC" pitchFamily="82" charset="77"/>
              </a:rPr>
              <a:t>设备控制器</a:t>
            </a:r>
            <a:r>
              <a:rPr lang="en-US" altLang="zh-CN" sz="2400">
                <a:latin typeface="Tempus Sans ITC" pitchFamily="82" charset="77"/>
              </a:rPr>
              <a:t>↔</a:t>
            </a:r>
            <a:r>
              <a:rPr lang="zh-CN" altLang="en-US" sz="2400">
                <a:latin typeface="Tempus Sans ITC" pitchFamily="82" charset="77"/>
              </a:rPr>
              <a:t>设备</a:t>
            </a:r>
          </a:p>
        </p:txBody>
      </p:sp>
      <p:pic>
        <p:nvPicPr>
          <p:cNvPr id="68610" name="Picture 2" descr="无标题-4">
            <a:extLst>
              <a:ext uri="{FF2B5EF4-FFF2-40B4-BE49-F238E27FC236}">
                <a16:creationId xmlns:a16="http://schemas.microsoft.com/office/drawing/2014/main" id="{4685766B-8969-FA4C-B0DE-A2A792154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1" name="Picture 3" descr="无标题-5">
            <a:extLst>
              <a:ext uri="{FF2B5EF4-FFF2-40B4-BE49-F238E27FC236}">
                <a16:creationId xmlns:a16="http://schemas.microsoft.com/office/drawing/2014/main" id="{CDCFEC94-6346-D94F-ADCB-C104E1597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2" name="标题 5">
            <a:extLst>
              <a:ext uri="{FF2B5EF4-FFF2-40B4-BE49-F238E27FC236}">
                <a16:creationId xmlns:a16="http://schemas.microsoft.com/office/drawing/2014/main" id="{CBD86B62-5809-544D-9B79-099B3D7289AB}"/>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p:cTn id="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charRg st="4" end="4"/>
                                            </p:txEl>
                                          </p:spTgt>
                                        </p:tgtEl>
                                        <p:attrNameLst>
                                          <p:attrName>style.visibility</p:attrName>
                                        </p:attrNameLst>
                                      </p:cBhvr>
                                      <p:to>
                                        <p:strVal val="visible"/>
                                      </p:to>
                                    </p:set>
                                    <p:anim calcmode="lin" valueType="num">
                                      <p:cBhvr>
                                        <p:cTn id="13"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14"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charRg st="5" end="5"/>
                                            </p:txEl>
                                          </p:spTgt>
                                        </p:tgtEl>
                                        <p:attrNameLst>
                                          <p:attrName>style.visibility</p:attrName>
                                        </p:attrNameLst>
                                      </p:cBhvr>
                                      <p:to>
                                        <p:strVal val="visible"/>
                                      </p:to>
                                    </p:set>
                                    <p:anim calcmode="lin" valueType="num">
                                      <p:cBhvr>
                                        <p:cTn id="19" dur="500" fill="hold"/>
                                        <p:tgtEl>
                                          <p:spTgt spid="2">
                                            <p:txEl>
                                              <p:charRg st="5" end="5"/>
                                            </p:txEl>
                                          </p:spTgt>
                                        </p:tgtEl>
                                        <p:attrNameLst>
                                          <p:attrName>ppt_w</p:attrName>
                                        </p:attrNameLst>
                                      </p:cBhvr>
                                      <p:tavLst>
                                        <p:tav tm="0">
                                          <p:val>
                                            <p:fltVal val="0"/>
                                          </p:val>
                                        </p:tav>
                                        <p:tav tm="100000">
                                          <p:val>
                                            <p:strVal val="#ppt_w"/>
                                          </p:val>
                                        </p:tav>
                                      </p:tavLst>
                                    </p:anim>
                                    <p:anim calcmode="lin" valueType="num">
                                      <p:cBhvr>
                                        <p:cTn id="20" dur="500" fill="hold"/>
                                        <p:tgtEl>
                                          <p:spTgt spid="2">
                                            <p:txEl>
                                              <p:char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33C4808-AD17-924D-A94F-FABDB3C502D3}"/>
              </a:ext>
            </a:extLst>
          </p:cNvPr>
          <p:cNvSpPr>
            <a:spLocks noGrp="1" noChangeArrowheads="1"/>
          </p:cNvSpPr>
          <p:nvPr>
            <p:ph idx="4294967295"/>
          </p:nvPr>
        </p:nvSpPr>
        <p:spPr>
          <a:xfrm>
            <a:off x="422275" y="1755775"/>
            <a:ext cx="8721725" cy="4527550"/>
          </a:xfrm>
        </p:spPr>
        <p:txBody>
          <a:bodyPr/>
          <a:lstStyle/>
          <a:p>
            <a:pPr marL="9525" indent="0">
              <a:lnSpc>
                <a:spcPct val="140000"/>
              </a:lnSpc>
              <a:buFontTx/>
              <a:buNone/>
            </a:pPr>
            <a:r>
              <a:rPr lang="en-US" altLang="zh-CN" sz="2400">
                <a:latin typeface="Tempus Sans ITC" pitchFamily="82" charset="77"/>
              </a:rPr>
              <a:t>2</a:t>
            </a:r>
            <a:r>
              <a:rPr lang="zh-CN" altLang="en-US" sz="2400">
                <a:latin typeface="Tempus Sans ITC" pitchFamily="82" charset="77"/>
              </a:rPr>
              <a:t>通道类型 </a:t>
            </a:r>
          </a:p>
          <a:p>
            <a:pPr marL="9525" indent="0">
              <a:lnSpc>
                <a:spcPct val="140000"/>
              </a:lnSpc>
              <a:buFontTx/>
              <a:buNone/>
            </a:pPr>
            <a:r>
              <a:rPr lang="en-US" altLang="zh-CN" sz="2400">
                <a:latin typeface="Tempus Sans ITC" pitchFamily="82" charset="77"/>
              </a:rPr>
              <a:t>(1)</a:t>
            </a:r>
            <a:r>
              <a:rPr lang="zh-CN" altLang="en-US" sz="2400">
                <a:latin typeface="Tempus Sans ITC" pitchFamily="82" charset="77"/>
              </a:rPr>
              <a:t>字节多路通道</a:t>
            </a:r>
          </a:p>
          <a:p>
            <a:pPr marL="9525" indent="0">
              <a:lnSpc>
                <a:spcPct val="140000"/>
              </a:lnSpc>
            </a:pPr>
            <a:r>
              <a:rPr lang="zh-CN" altLang="en-US" sz="2400">
                <a:latin typeface="Tempus Sans ITC" pitchFamily="82" charset="77"/>
              </a:rPr>
              <a:t>字节多路通道可以连接多台慢速</a:t>
            </a:r>
            <a:r>
              <a:rPr lang="en-US" altLang="zh-CN" sz="2400">
                <a:latin typeface="Tempus Sans ITC" pitchFamily="82" charset="77"/>
              </a:rPr>
              <a:t>I/O</a:t>
            </a:r>
            <a:r>
              <a:rPr lang="zh-CN" altLang="en-US" sz="2400">
                <a:latin typeface="Tempus Sans ITC" pitchFamily="82" charset="77"/>
              </a:rPr>
              <a:t>设备，以交叉方式传送数据，即各设备轮流使用通道与主存进行数据传送，且每次只传送一个字节。因为每次数据传送仅占用了不同的设备各自分得的很短的时间片，所以大大提高了通道的利用率。</a:t>
            </a:r>
          </a:p>
          <a:p>
            <a:pPr marL="9525" indent="0">
              <a:lnSpc>
                <a:spcPct val="140000"/>
              </a:lnSpc>
            </a:pPr>
            <a:r>
              <a:rPr lang="zh-CN" altLang="en-US" sz="2400">
                <a:latin typeface="Tempus Sans ITC" pitchFamily="82" charset="77"/>
              </a:rPr>
              <a:t>子通道采用时间片轮转法调度，低速</a:t>
            </a:r>
          </a:p>
        </p:txBody>
      </p:sp>
      <p:pic>
        <p:nvPicPr>
          <p:cNvPr id="69634" name="Picture 2" descr="无标题-4">
            <a:extLst>
              <a:ext uri="{FF2B5EF4-FFF2-40B4-BE49-F238E27FC236}">
                <a16:creationId xmlns:a16="http://schemas.microsoft.com/office/drawing/2014/main" id="{77FEA4DA-E569-7B42-A4AF-360E01BED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Picture 3" descr="无标题-5">
            <a:extLst>
              <a:ext uri="{FF2B5EF4-FFF2-40B4-BE49-F238E27FC236}">
                <a16:creationId xmlns:a16="http://schemas.microsoft.com/office/drawing/2014/main" id="{4419AE29-F562-3B4E-BF23-54AFDC841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标题 5">
            <a:extLst>
              <a:ext uri="{FF2B5EF4-FFF2-40B4-BE49-F238E27FC236}">
                <a16:creationId xmlns:a16="http://schemas.microsoft.com/office/drawing/2014/main" id="{64ABCEBC-A599-EB4B-BE4A-AC93CAE2C17F}"/>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par>
                          <p:cTn id="11" fill="hold" nodeType="afterGroup">
                            <p:stCondLst>
                              <p:cond delay="1500"/>
                            </p:stCondLst>
                            <p:childTnLst>
                              <p:par>
                                <p:cTn id="12" presetID="17" presetClass="entr" presetSubtype="10" fill="hold" nodeType="afterEffect">
                                  <p:stCondLst>
                                    <p:cond delay="0"/>
                                  </p:stCondLst>
                                  <p:iterate type="lt">
                                    <p:tmAbs val="0"/>
                                  </p:iterate>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nodeType="clickEffect">
                                  <p:stCondLst>
                                    <p:cond delay="0"/>
                                  </p:stCondLst>
                                  <p:iterate type="lt">
                                    <p:tmAbs val="0"/>
                                  </p:iterate>
                                  <p:childTnLst>
                                    <p:set>
                                      <p:cBhvr>
                                        <p:cTn id="19" dur="1" fill="hold">
                                          <p:stCondLst>
                                            <p:cond delay="0"/>
                                          </p:stCondLst>
                                        </p:cTn>
                                        <p:tgtEl>
                                          <p:spTgt spid="2">
                                            <p:txEl>
                                              <p:pRg st="2" end="2"/>
                                            </p:txEl>
                                          </p:spTgt>
                                        </p:tgtEl>
                                        <p:attrNameLst>
                                          <p:attrName>style.visibility</p:attrName>
                                        </p:attrNameLst>
                                      </p:cBhvr>
                                      <p:to>
                                        <p:strVal val="visible"/>
                                      </p:to>
                                    </p:set>
                                    <p:anim calcmode="lin" valueType="num">
                                      <p:cBhvr>
                                        <p:cTn id="20"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iterate type="lt">
                                    <p:tmAbs val="0"/>
                                  </p:iterate>
                                  <p:childTnLst>
                                    <p:set>
                                      <p:cBhvr>
                                        <p:cTn id="25" dur="1" fill="hold">
                                          <p:stCondLst>
                                            <p:cond delay="0"/>
                                          </p:stCondLst>
                                        </p:cTn>
                                        <p:tgtEl>
                                          <p:spTgt spid="2">
                                            <p:txEl>
                                              <p:pRg st="3" end="3"/>
                                            </p:txEl>
                                          </p:spTgt>
                                        </p:tgtEl>
                                        <p:attrNameLst>
                                          <p:attrName>style.visibility</p:attrName>
                                        </p:attrNameLst>
                                      </p:cBhvr>
                                      <p:to>
                                        <p:strVal val="visible"/>
                                      </p:to>
                                    </p:set>
                                    <p:anim calcmode="lin" valueType="num">
                                      <p:cBhvr>
                                        <p:cTn id="26"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7"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4C75E80-6EEA-8F40-831F-64AF5CA71B21}"/>
              </a:ext>
            </a:extLst>
          </p:cNvPr>
          <p:cNvSpPr>
            <a:spLocks noGrp="1" noChangeArrowheads="1"/>
          </p:cNvSpPr>
          <p:nvPr>
            <p:ph idx="4294967295"/>
          </p:nvPr>
        </p:nvSpPr>
        <p:spPr>
          <a:xfrm>
            <a:off x="206375" y="1755775"/>
            <a:ext cx="8721725" cy="4527550"/>
          </a:xfrm>
        </p:spPr>
        <p:txBody>
          <a:bodyPr/>
          <a:lstStyle/>
          <a:p>
            <a:pPr marL="9525" indent="0">
              <a:lnSpc>
                <a:spcPct val="120000"/>
              </a:lnSpc>
              <a:buFontTx/>
              <a:buNone/>
            </a:pPr>
            <a:r>
              <a:rPr lang="en-US" altLang="zh-CN" sz="2400">
                <a:latin typeface="Tempus Sans ITC" pitchFamily="82" charset="77"/>
              </a:rPr>
              <a:t>2</a:t>
            </a:r>
            <a:r>
              <a:rPr lang="zh-CN" altLang="en-US" sz="2400">
                <a:latin typeface="Tempus Sans ITC" pitchFamily="82" charset="77"/>
              </a:rPr>
              <a:t>通道类型 </a:t>
            </a:r>
          </a:p>
          <a:p>
            <a:pPr marL="9525" indent="0">
              <a:lnSpc>
                <a:spcPct val="120000"/>
              </a:lnSpc>
              <a:buFontTx/>
              <a:buNone/>
            </a:pPr>
            <a:r>
              <a:rPr lang="en-US" altLang="zh-CN" sz="2400">
                <a:latin typeface="Tempus Sans ITC" pitchFamily="82" charset="77"/>
              </a:rPr>
              <a:t>(2)</a:t>
            </a:r>
            <a:r>
              <a:rPr lang="zh-CN" altLang="en-US" sz="2400">
                <a:latin typeface="Tempus Sans ITC" pitchFamily="82" charset="77"/>
              </a:rPr>
              <a:t>数组选择通道</a:t>
            </a:r>
          </a:p>
          <a:p>
            <a:pPr marL="9525" indent="0">
              <a:lnSpc>
                <a:spcPct val="120000"/>
              </a:lnSpc>
              <a:buFontTx/>
              <a:buNone/>
            </a:pPr>
            <a:r>
              <a:rPr lang="zh-CN" altLang="en-US" sz="2400">
                <a:latin typeface="Tempus Sans ITC" pitchFamily="82" charset="77"/>
              </a:rPr>
              <a:t>数组选择通道可以连接多台快速</a:t>
            </a:r>
            <a:r>
              <a:rPr lang="en-US" altLang="zh-CN" sz="2400">
                <a:latin typeface="Tempus Sans ITC" pitchFamily="82" charset="77"/>
              </a:rPr>
              <a:t>I/O</a:t>
            </a:r>
            <a:r>
              <a:rPr lang="zh-CN" altLang="en-US" sz="2400">
                <a:latin typeface="Tempus Sans ITC" pitchFamily="82" charset="77"/>
              </a:rPr>
              <a:t>设备，但每次只能从中选择一台设备执行通道程序，进行主存与该设备之间的数据传送。</a:t>
            </a:r>
          </a:p>
          <a:p>
            <a:pPr marL="9525" indent="0">
              <a:lnSpc>
                <a:spcPct val="120000"/>
              </a:lnSpc>
              <a:buFontTx/>
              <a:buNone/>
            </a:pPr>
            <a:r>
              <a:rPr lang="zh-CN" altLang="en-US" sz="2400">
                <a:latin typeface="Tempus Sans ITC" pitchFamily="82" charset="77"/>
              </a:rPr>
              <a:t>当数据传送完后，才能选择另一台设备。在这种工作方式中，数据传送以成组方式进行，传送速率很高，多用于连接快速</a:t>
            </a:r>
            <a:r>
              <a:rPr lang="en-US" altLang="zh-CN" sz="2400">
                <a:latin typeface="Tempus Sans ITC" pitchFamily="82" charset="77"/>
              </a:rPr>
              <a:t>I/O</a:t>
            </a:r>
            <a:r>
              <a:rPr lang="zh-CN" altLang="en-US" sz="2400">
                <a:latin typeface="Tempus Sans ITC" pitchFamily="82" charset="77"/>
              </a:rPr>
              <a:t>设备。</a:t>
            </a:r>
          </a:p>
          <a:p>
            <a:pPr marL="9525" indent="0">
              <a:lnSpc>
                <a:spcPct val="120000"/>
              </a:lnSpc>
              <a:buFontTx/>
              <a:buNone/>
            </a:pPr>
            <a:r>
              <a:rPr lang="zh-CN" altLang="en-US" sz="2400">
                <a:latin typeface="Tempus Sans ITC" pitchFamily="82" charset="77"/>
              </a:rPr>
              <a:t>但因连接在选择通道上的多台设备，只能依次使用通道与主存传送数据，故设备之间不能并行工作，且整个通道的利用率不高</a:t>
            </a:r>
          </a:p>
        </p:txBody>
      </p:sp>
      <p:pic>
        <p:nvPicPr>
          <p:cNvPr id="70658" name="Picture 2" descr="无标题-4">
            <a:extLst>
              <a:ext uri="{FF2B5EF4-FFF2-40B4-BE49-F238E27FC236}">
                <a16:creationId xmlns:a16="http://schemas.microsoft.com/office/drawing/2014/main" id="{1321A9CB-F0C6-214D-9312-CB87B8EDD1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59" name="Picture 3" descr="无标题-5">
            <a:extLst>
              <a:ext uri="{FF2B5EF4-FFF2-40B4-BE49-F238E27FC236}">
                <a16:creationId xmlns:a16="http://schemas.microsoft.com/office/drawing/2014/main" id="{7C06FABC-76AD-E942-BCEF-759EEDFE1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标题 5">
            <a:extLst>
              <a:ext uri="{FF2B5EF4-FFF2-40B4-BE49-F238E27FC236}">
                <a16:creationId xmlns:a16="http://schemas.microsoft.com/office/drawing/2014/main" id="{98D0B1BF-D913-864D-ACFC-CED0B452027D}"/>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1" end="1"/>
                                            </p:txEl>
                                          </p:spTgt>
                                        </p:tgtEl>
                                        <p:attrNameLst>
                                          <p:attrName>ppt_w</p:attrName>
                                        </p:attrNameLst>
                                      </p:cBhvr>
                                    </p:anim>
                                    <p:anim by="(#ppt_w*0.50)" calcmode="lin" valueType="num">
                                      <p:cBhvr>
                                        <p:cTn id="8" dur="500" decel="50000" autoRev="1" fill="hold">
                                          <p:stCondLst>
                                            <p:cond delay="0"/>
                                          </p:stCondLst>
                                        </p:cTn>
                                        <p:tgtEl>
                                          <p:spTgt spid="2">
                                            <p:txEl>
                                              <p:pRg st="1" end="1"/>
                                            </p:txEl>
                                          </p:spTgt>
                                        </p:tgtEl>
                                        <p:attrNameLst>
                                          <p:attrName>ppt_x</p:attrName>
                                        </p:attrNameLst>
                                      </p:cBhvr>
                                    </p:anim>
                                    <p:anim from="(-#ppt_h/2)" to="(#ppt_y)" calcmode="lin" valueType="num">
                                      <p:cBhvr>
                                        <p:cTn id="9" dur="1000" fill="hold">
                                          <p:stCondLst>
                                            <p:cond delay="0"/>
                                          </p:stCondLst>
                                        </p:cTn>
                                        <p:tgtEl>
                                          <p:spTgt spid="2">
                                            <p:txEl>
                                              <p:pRg st="1" end="1"/>
                                            </p:txEl>
                                          </p:spTgt>
                                        </p:tgtEl>
                                        <p:attrNameLst>
                                          <p:attrName>ppt_y</p:attrName>
                                        </p:attrNameLst>
                                      </p:cBhvr>
                                    </p:anim>
                                    <p:animRot by="21600000">
                                      <p:cBhvr>
                                        <p:cTn id="10" dur="1000" fill="hold">
                                          <p:stCondLst>
                                            <p:cond delay="0"/>
                                          </p:stCondLst>
                                        </p:cTn>
                                        <p:tgtEl>
                                          <p:spTgt spid="2">
                                            <p:txEl>
                                              <p:pRg st="1" end="1"/>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9F2F0FE7-839A-0E44-88E0-5D21002FECD6}"/>
              </a:ext>
            </a:extLst>
          </p:cNvPr>
          <p:cNvSpPr>
            <a:spLocks noGrp="1" noChangeArrowheads="1"/>
          </p:cNvSpPr>
          <p:nvPr>
            <p:ph idx="4294967295"/>
          </p:nvPr>
        </p:nvSpPr>
        <p:spPr>
          <a:xfrm>
            <a:off x="206375" y="1755775"/>
            <a:ext cx="8721725" cy="4527550"/>
          </a:xfrm>
        </p:spPr>
        <p:txBody>
          <a:bodyPr/>
          <a:lstStyle/>
          <a:p>
            <a:pPr marL="9525" indent="0">
              <a:lnSpc>
                <a:spcPct val="160000"/>
              </a:lnSpc>
              <a:buFontTx/>
              <a:buNone/>
            </a:pPr>
            <a:r>
              <a:rPr lang="en-US" altLang="zh-CN" sz="2400">
                <a:latin typeface="Tempus Sans ITC" pitchFamily="82" charset="77"/>
              </a:rPr>
              <a:t>2</a:t>
            </a:r>
            <a:r>
              <a:rPr lang="zh-CN" altLang="en-US" sz="2400">
                <a:latin typeface="Tempus Sans ITC" pitchFamily="82" charset="77"/>
              </a:rPr>
              <a:t>通道类型 </a:t>
            </a:r>
          </a:p>
          <a:p>
            <a:pPr marL="9525" indent="0">
              <a:lnSpc>
                <a:spcPct val="160000"/>
              </a:lnSpc>
              <a:buFontTx/>
              <a:buNone/>
            </a:pPr>
            <a:r>
              <a:rPr lang="en-US" altLang="zh-CN" sz="2400">
                <a:latin typeface="Tempus Sans ITC" pitchFamily="82" charset="77"/>
              </a:rPr>
              <a:t>(3)</a:t>
            </a:r>
            <a:r>
              <a:rPr lang="zh-CN" altLang="en-US" sz="2400">
                <a:latin typeface="Tempus Sans ITC" pitchFamily="82" charset="77"/>
              </a:rPr>
              <a:t>数组多路通道 </a:t>
            </a:r>
          </a:p>
          <a:p>
            <a:pPr marL="9525" indent="0">
              <a:lnSpc>
                <a:spcPct val="160000"/>
              </a:lnSpc>
              <a:buFontTx/>
              <a:buNone/>
            </a:pPr>
            <a:r>
              <a:rPr lang="zh-CN" altLang="en-US" sz="2400">
                <a:latin typeface="Tempus Sans ITC" pitchFamily="82" charset="77"/>
              </a:rPr>
              <a:t>    数组多路通道综合了选择通道和字节多路通道的优点，它有多个子通道。结构上采用字节多路通道方式，可以像字节多路通道那样，执行多路通道程序，使所有子通道分时共享总通道；传输方式采用数组方式，可以像选择通道那样进行成组数据的传送，因而高速，利用率高。</a:t>
            </a:r>
          </a:p>
        </p:txBody>
      </p:sp>
      <p:pic>
        <p:nvPicPr>
          <p:cNvPr id="71682" name="Picture 2" descr="无标题-4">
            <a:extLst>
              <a:ext uri="{FF2B5EF4-FFF2-40B4-BE49-F238E27FC236}">
                <a16:creationId xmlns:a16="http://schemas.microsoft.com/office/drawing/2014/main" id="{0687C769-D6CC-8B4F-A954-FAC9201FE9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Picture 3" descr="无标题-5">
            <a:extLst>
              <a:ext uri="{FF2B5EF4-FFF2-40B4-BE49-F238E27FC236}">
                <a16:creationId xmlns:a16="http://schemas.microsoft.com/office/drawing/2014/main" id="{5F91DD87-9982-E34D-A28D-205612F76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标题 5">
            <a:extLst>
              <a:ext uri="{FF2B5EF4-FFF2-40B4-BE49-F238E27FC236}">
                <a16:creationId xmlns:a16="http://schemas.microsoft.com/office/drawing/2014/main" id="{59149165-9187-444A-A17A-CF22E7512597}"/>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1" end="1"/>
                                            </p:txEl>
                                          </p:spTgt>
                                        </p:tgtEl>
                                        <p:attrNameLst>
                                          <p:attrName>ppt_w</p:attrName>
                                        </p:attrNameLst>
                                      </p:cBhvr>
                                    </p:anim>
                                    <p:anim by="(#ppt_w*0.50)" calcmode="lin" valueType="num">
                                      <p:cBhvr>
                                        <p:cTn id="8" dur="500" decel="50000" autoRev="1" fill="hold">
                                          <p:stCondLst>
                                            <p:cond delay="0"/>
                                          </p:stCondLst>
                                        </p:cTn>
                                        <p:tgtEl>
                                          <p:spTgt spid="2">
                                            <p:txEl>
                                              <p:pRg st="1" end="1"/>
                                            </p:txEl>
                                          </p:spTgt>
                                        </p:tgtEl>
                                        <p:attrNameLst>
                                          <p:attrName>ppt_x</p:attrName>
                                        </p:attrNameLst>
                                      </p:cBhvr>
                                    </p:anim>
                                    <p:anim from="(-#ppt_h/2)" to="(#ppt_y)" calcmode="lin" valueType="num">
                                      <p:cBhvr>
                                        <p:cTn id="9" dur="1000" fill="hold">
                                          <p:stCondLst>
                                            <p:cond delay="0"/>
                                          </p:stCondLst>
                                        </p:cTn>
                                        <p:tgtEl>
                                          <p:spTgt spid="2">
                                            <p:txEl>
                                              <p:pRg st="1" end="1"/>
                                            </p:txEl>
                                          </p:spTgt>
                                        </p:tgtEl>
                                        <p:attrNameLst>
                                          <p:attrName>ppt_y</p:attrName>
                                        </p:attrNameLst>
                                      </p:cBhvr>
                                    </p:anim>
                                    <p:animRot by="21600000">
                                      <p:cBhvr>
                                        <p:cTn id="10" dur="1000" fill="hold">
                                          <p:stCondLst>
                                            <p:cond delay="0"/>
                                          </p:stCondLst>
                                        </p:cTn>
                                        <p:tgtEl>
                                          <p:spTgt spid="2">
                                            <p:txEl>
                                              <p:pRg st="1" end="1"/>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5" name="内容占位符 6">
            <a:extLst>
              <a:ext uri="{FF2B5EF4-FFF2-40B4-BE49-F238E27FC236}">
                <a16:creationId xmlns:a16="http://schemas.microsoft.com/office/drawing/2014/main" id="{FC0CC62D-62A7-214D-8481-58FDDEFDBB02}"/>
              </a:ext>
            </a:extLst>
          </p:cNvPr>
          <p:cNvSpPr>
            <a:spLocks noGrp="1" noChangeArrowheads="1"/>
          </p:cNvSpPr>
          <p:nvPr>
            <p:ph idx="4294967295"/>
          </p:nvPr>
        </p:nvSpPr>
        <p:spPr>
          <a:xfrm>
            <a:off x="206375" y="1755775"/>
            <a:ext cx="8721725" cy="4527550"/>
          </a:xfrm>
        </p:spPr>
        <p:txBody>
          <a:bodyPr/>
          <a:lstStyle/>
          <a:p>
            <a:pPr marL="9525" indent="0">
              <a:lnSpc>
                <a:spcPct val="160000"/>
              </a:lnSpc>
              <a:buFontTx/>
              <a:buNone/>
            </a:pPr>
            <a:r>
              <a:rPr lang="en-US" altLang="zh-CN" sz="2400">
                <a:latin typeface="Tempus Sans ITC" pitchFamily="82" charset="77"/>
              </a:rPr>
              <a:t>3“</a:t>
            </a:r>
            <a:r>
              <a:rPr lang="zh-CN" altLang="en-US" sz="2400">
                <a:latin typeface="Tempus Sans ITC" pitchFamily="82" charset="77"/>
              </a:rPr>
              <a:t>瓶颈”问题</a:t>
            </a:r>
          </a:p>
        </p:txBody>
      </p:sp>
      <p:pic>
        <p:nvPicPr>
          <p:cNvPr id="72706" name="Picture 2" descr="无标题-4">
            <a:extLst>
              <a:ext uri="{FF2B5EF4-FFF2-40B4-BE49-F238E27FC236}">
                <a16:creationId xmlns:a16="http://schemas.microsoft.com/office/drawing/2014/main" id="{1B488EC6-4CCC-9D45-8BF2-4F5226920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7" name="Picture 3" descr="无标题-5">
            <a:extLst>
              <a:ext uri="{FF2B5EF4-FFF2-40B4-BE49-F238E27FC236}">
                <a16:creationId xmlns:a16="http://schemas.microsoft.com/office/drawing/2014/main" id="{E1A5C4DF-8E74-744D-ADA4-9AA964F847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标题 5">
            <a:extLst>
              <a:ext uri="{FF2B5EF4-FFF2-40B4-BE49-F238E27FC236}">
                <a16:creationId xmlns:a16="http://schemas.microsoft.com/office/drawing/2014/main" id="{8C57A32A-984A-1F4E-BB0B-055DDFF567C6}"/>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/O通道 </a:t>
            </a:r>
          </a:p>
        </p:txBody>
      </p:sp>
      <p:pic>
        <p:nvPicPr>
          <p:cNvPr id="72709" name="图片 5">
            <a:extLst>
              <a:ext uri="{FF2B5EF4-FFF2-40B4-BE49-F238E27FC236}">
                <a16:creationId xmlns:a16="http://schemas.microsoft.com/office/drawing/2014/main" id="{E089059B-9A4F-1E4C-83B7-538600D3104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2465388"/>
            <a:ext cx="8045450" cy="3821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圆角矩形 11">
            <a:extLst>
              <a:ext uri="{FF2B5EF4-FFF2-40B4-BE49-F238E27FC236}">
                <a16:creationId xmlns:a16="http://schemas.microsoft.com/office/drawing/2014/main" id="{F78800AC-381B-0246-B7EE-259683861443}"/>
              </a:ext>
            </a:extLst>
          </p:cNvPr>
          <p:cNvSpPr>
            <a:spLocks noChangeArrowheads="1"/>
          </p:cNvSpPr>
          <p:nvPr/>
        </p:nvSpPr>
        <p:spPr bwMode="auto">
          <a:xfrm flipH="1">
            <a:off x="7672388" y="1036638"/>
            <a:ext cx="465137" cy="114300"/>
          </a:xfrm>
          <a:custGeom>
            <a:avLst/>
            <a:gdLst>
              <a:gd name="T0" fmla="*/ 56943 w 711052"/>
              <a:gd name="T1" fmla="*/ 0 h 174096"/>
              <a:gd name="T2" fmla="*/ 465137 w 711052"/>
              <a:gd name="T3" fmla="*/ 0 h 174096"/>
              <a:gd name="T4" fmla="*/ 465137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4" name="圆角矩形 11">
            <a:extLst>
              <a:ext uri="{FF2B5EF4-FFF2-40B4-BE49-F238E27FC236}">
                <a16:creationId xmlns:a16="http://schemas.microsoft.com/office/drawing/2014/main" id="{09143E9D-7207-684C-9526-DC4AFCEF4F6C}"/>
              </a:ext>
            </a:extLst>
          </p:cNvPr>
          <p:cNvSpPr>
            <a:spLocks noChangeArrowheads="1"/>
          </p:cNvSpPr>
          <p:nvPr/>
        </p:nvSpPr>
        <p:spPr bwMode="auto">
          <a:xfrm>
            <a:off x="1270000" y="1484313"/>
            <a:ext cx="465138" cy="114300"/>
          </a:xfrm>
          <a:custGeom>
            <a:avLst/>
            <a:gdLst>
              <a:gd name="T0" fmla="*/ 56943 w 711052"/>
              <a:gd name="T1" fmla="*/ 0 h 174096"/>
              <a:gd name="T2" fmla="*/ 465138 w 711052"/>
              <a:gd name="T3" fmla="*/ 0 h 174096"/>
              <a:gd name="T4" fmla="*/ 465138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5" name="圆角矩形 11">
            <a:extLst>
              <a:ext uri="{FF2B5EF4-FFF2-40B4-BE49-F238E27FC236}">
                <a16:creationId xmlns:a16="http://schemas.microsoft.com/office/drawing/2014/main" id="{1669255E-2120-3A47-A458-EA4EB35A6BFC}"/>
              </a:ext>
            </a:extLst>
          </p:cNvPr>
          <p:cNvSpPr>
            <a:spLocks noChangeArrowheads="1"/>
          </p:cNvSpPr>
          <p:nvPr/>
        </p:nvSpPr>
        <p:spPr bwMode="auto">
          <a:xfrm>
            <a:off x="1270000" y="2393950"/>
            <a:ext cx="465138" cy="114300"/>
          </a:xfrm>
          <a:custGeom>
            <a:avLst/>
            <a:gdLst>
              <a:gd name="T0" fmla="*/ 56943 w 711052"/>
              <a:gd name="T1" fmla="*/ 0 h 174096"/>
              <a:gd name="T2" fmla="*/ 465138 w 711052"/>
              <a:gd name="T3" fmla="*/ 0 h 174096"/>
              <a:gd name="T4" fmla="*/ 465138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6" name="圆角矩形 11">
            <a:extLst>
              <a:ext uri="{FF2B5EF4-FFF2-40B4-BE49-F238E27FC236}">
                <a16:creationId xmlns:a16="http://schemas.microsoft.com/office/drawing/2014/main" id="{A807D9C1-9EB8-4648-9B97-766ECA27B56A}"/>
              </a:ext>
            </a:extLst>
          </p:cNvPr>
          <p:cNvSpPr>
            <a:spLocks noChangeArrowheads="1"/>
          </p:cNvSpPr>
          <p:nvPr/>
        </p:nvSpPr>
        <p:spPr bwMode="auto">
          <a:xfrm>
            <a:off x="1270000" y="3587750"/>
            <a:ext cx="465138" cy="114300"/>
          </a:xfrm>
          <a:custGeom>
            <a:avLst/>
            <a:gdLst>
              <a:gd name="T0" fmla="*/ 56943 w 711052"/>
              <a:gd name="T1" fmla="*/ 0 h 174096"/>
              <a:gd name="T2" fmla="*/ 465138 w 711052"/>
              <a:gd name="T3" fmla="*/ 0 h 174096"/>
              <a:gd name="T4" fmla="*/ 465138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7" name="任意多边形 21">
            <a:extLst>
              <a:ext uri="{FF2B5EF4-FFF2-40B4-BE49-F238E27FC236}">
                <a16:creationId xmlns:a16="http://schemas.microsoft.com/office/drawing/2014/main" id="{3B98FE65-8ECA-8A45-8382-049272D7EFE8}"/>
              </a:ext>
            </a:extLst>
          </p:cNvPr>
          <p:cNvSpPr>
            <a:spLocks noChangeArrowheads="1"/>
          </p:cNvSpPr>
          <p:nvPr/>
        </p:nvSpPr>
        <p:spPr bwMode="auto">
          <a:xfrm>
            <a:off x="1292225" y="1227138"/>
            <a:ext cx="169863" cy="5630862"/>
          </a:xfrm>
          <a:custGeom>
            <a:avLst/>
            <a:gdLst>
              <a:gd name="T0" fmla="*/ 0 w 169863"/>
              <a:gd name="T1" fmla="*/ 0 h 4347924"/>
              <a:gd name="T2" fmla="*/ 169863 w 169863"/>
              <a:gd name="T3" fmla="*/ 0 h 4347924"/>
              <a:gd name="T4" fmla="*/ 169863 w 169863"/>
              <a:gd name="T5" fmla="*/ 5630862 h 4347924"/>
              <a:gd name="T6" fmla="*/ 0 w 169863"/>
              <a:gd name="T7" fmla="*/ 5630862 h 4347924"/>
              <a:gd name="T8" fmla="*/ 0 w 169863"/>
              <a:gd name="T9" fmla="*/ 0 h 43479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63" h="4347924">
                <a:moveTo>
                  <a:pt x="0" y="0"/>
                </a:moveTo>
                <a:lnTo>
                  <a:pt x="169863" y="0"/>
                </a:lnTo>
                <a:lnTo>
                  <a:pt x="169863" y="4347924"/>
                </a:lnTo>
                <a:lnTo>
                  <a:pt x="0" y="4347924"/>
                </a:lnTo>
                <a:lnTo>
                  <a:pt x="0" y="0"/>
                </a:lnTo>
                <a:close/>
              </a:path>
            </a:pathLst>
          </a:custGeom>
          <a:gradFill rotWithShape="0">
            <a:gsLst>
              <a:gs pos="0">
                <a:srgbClr val="ABABAB"/>
              </a:gs>
              <a:gs pos="53999">
                <a:srgbClr val="D7D7D7"/>
              </a:gs>
              <a:gs pos="100000">
                <a:srgbClr val="A5A5A5"/>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78" name="圆角矩形 4">
            <a:extLst>
              <a:ext uri="{FF2B5EF4-FFF2-40B4-BE49-F238E27FC236}">
                <a16:creationId xmlns:a16="http://schemas.microsoft.com/office/drawing/2014/main" id="{627AAE92-FE36-7C47-A7E9-F0389E6BFD98}"/>
              </a:ext>
            </a:extLst>
          </p:cNvPr>
          <p:cNvSpPr>
            <a:spLocks noChangeArrowheads="1"/>
          </p:cNvSpPr>
          <p:nvPr/>
        </p:nvSpPr>
        <p:spPr bwMode="auto">
          <a:xfrm>
            <a:off x="1270000" y="1401763"/>
            <a:ext cx="1274763" cy="708025"/>
          </a:xfrm>
          <a:custGeom>
            <a:avLst/>
            <a:gdLst>
              <a:gd name="T0" fmla="*/ 0 w 1944216"/>
              <a:gd name="T1" fmla="*/ 0 h 1080120"/>
              <a:gd name="T2" fmla="*/ 920662 w 1944216"/>
              <a:gd name="T3" fmla="*/ 0 h 1080120"/>
              <a:gd name="T4" fmla="*/ 1274763 w 1944216"/>
              <a:gd name="T5" fmla="*/ 354013 h 1080120"/>
              <a:gd name="T6" fmla="*/ 920662 w 1944216"/>
              <a:gd name="T7" fmla="*/ 708025 h 1080120"/>
              <a:gd name="T8" fmla="*/ 0 w 1944216"/>
              <a:gd name="T9" fmla="*/ 708025 h 1080120"/>
              <a:gd name="T10" fmla="*/ 0 w 1944216"/>
              <a:gd name="T11" fmla="*/ 0 h 1080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79" name="椭圆 6">
            <a:extLst>
              <a:ext uri="{FF2B5EF4-FFF2-40B4-BE49-F238E27FC236}">
                <a16:creationId xmlns:a16="http://schemas.microsoft.com/office/drawing/2014/main" id="{2CB4B659-C95E-2746-81DA-614FE83D92FD}"/>
              </a:ext>
            </a:extLst>
          </p:cNvPr>
          <p:cNvGrpSpPr>
            <a:grpSpLocks/>
          </p:cNvGrpSpPr>
          <p:nvPr/>
        </p:nvGrpSpPr>
        <p:grpSpPr bwMode="auto">
          <a:xfrm>
            <a:off x="1901825" y="1497013"/>
            <a:ext cx="536575" cy="530225"/>
            <a:chOff x="0" y="0"/>
            <a:chExt cx="338" cy="334"/>
          </a:xfrm>
        </p:grpSpPr>
        <p:pic>
          <p:nvPicPr>
            <p:cNvPr id="54306" name="椭圆 6">
              <a:extLst>
                <a:ext uri="{FF2B5EF4-FFF2-40B4-BE49-F238E27FC236}">
                  <a16:creationId xmlns:a16="http://schemas.microsoft.com/office/drawing/2014/main" id="{7306E376-99B0-4046-905E-049F8D19D1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7" name="Text Box 10">
              <a:extLst>
                <a:ext uri="{FF2B5EF4-FFF2-40B4-BE49-F238E27FC236}">
                  <a16:creationId xmlns:a16="http://schemas.microsoft.com/office/drawing/2014/main" id="{7ED63980-321A-7040-921C-74427FC67B29}"/>
                </a:ext>
              </a:extLst>
            </p:cNvPr>
            <p:cNvSpPr txBox="1">
              <a:spLocks noChangeArrowheads="1"/>
            </p:cNvSpPr>
            <p:nvPr/>
          </p:nvSpPr>
          <p:spPr bwMode="auto">
            <a:xfrm>
              <a:off x="53" y="51"/>
              <a:ext cx="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en-US" sz="2400" b="1">
                  <a:solidFill>
                    <a:srgbClr val="F06262"/>
                  </a:solidFill>
                  <a:latin typeface="Adobe Pi Std" charset="0"/>
                </a:rPr>
                <a:t>01</a:t>
              </a:r>
            </a:p>
          </p:txBody>
        </p:sp>
      </p:grpSp>
      <p:sp>
        <p:nvSpPr>
          <p:cNvPr id="54280" name="圆角矩形 4">
            <a:extLst>
              <a:ext uri="{FF2B5EF4-FFF2-40B4-BE49-F238E27FC236}">
                <a16:creationId xmlns:a16="http://schemas.microsoft.com/office/drawing/2014/main" id="{FF3D0E29-3BFE-2446-8C55-AB41A43613D2}"/>
              </a:ext>
            </a:extLst>
          </p:cNvPr>
          <p:cNvSpPr>
            <a:spLocks noChangeArrowheads="1"/>
          </p:cNvSpPr>
          <p:nvPr/>
        </p:nvSpPr>
        <p:spPr bwMode="auto">
          <a:xfrm>
            <a:off x="1270000" y="2451100"/>
            <a:ext cx="1274763" cy="708025"/>
          </a:xfrm>
          <a:custGeom>
            <a:avLst/>
            <a:gdLst>
              <a:gd name="T0" fmla="*/ 0 w 1944216"/>
              <a:gd name="T1" fmla="*/ 0 h 1080120"/>
              <a:gd name="T2" fmla="*/ 920662 w 1944216"/>
              <a:gd name="T3" fmla="*/ 0 h 1080120"/>
              <a:gd name="T4" fmla="*/ 1274763 w 1944216"/>
              <a:gd name="T5" fmla="*/ 354013 h 1080120"/>
              <a:gd name="T6" fmla="*/ 920662 w 1944216"/>
              <a:gd name="T7" fmla="*/ 708025 h 1080120"/>
              <a:gd name="T8" fmla="*/ 0 w 1944216"/>
              <a:gd name="T9" fmla="*/ 708025 h 1080120"/>
              <a:gd name="T10" fmla="*/ 0 w 1944216"/>
              <a:gd name="T11" fmla="*/ 0 h 1080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81" name="椭圆 85">
            <a:extLst>
              <a:ext uri="{FF2B5EF4-FFF2-40B4-BE49-F238E27FC236}">
                <a16:creationId xmlns:a16="http://schemas.microsoft.com/office/drawing/2014/main" id="{48F7E706-888E-A143-A290-08E7DD4EA7F9}"/>
              </a:ext>
            </a:extLst>
          </p:cNvPr>
          <p:cNvGrpSpPr>
            <a:grpSpLocks/>
          </p:cNvGrpSpPr>
          <p:nvPr/>
        </p:nvGrpSpPr>
        <p:grpSpPr bwMode="auto">
          <a:xfrm>
            <a:off x="1901825" y="2546350"/>
            <a:ext cx="536575" cy="530225"/>
            <a:chOff x="0" y="0"/>
            <a:chExt cx="338" cy="334"/>
          </a:xfrm>
        </p:grpSpPr>
        <p:pic>
          <p:nvPicPr>
            <p:cNvPr id="54304" name="椭圆 85">
              <a:extLst>
                <a:ext uri="{FF2B5EF4-FFF2-40B4-BE49-F238E27FC236}">
                  <a16:creationId xmlns:a16="http://schemas.microsoft.com/office/drawing/2014/main" id="{FE5A0E03-1D2E-8149-8D33-02D017246DD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5" name="Text Box 14">
              <a:extLst>
                <a:ext uri="{FF2B5EF4-FFF2-40B4-BE49-F238E27FC236}">
                  <a16:creationId xmlns:a16="http://schemas.microsoft.com/office/drawing/2014/main" id="{0F9FF650-63AE-4E48-B631-4AC30919CBB6}"/>
                </a:ext>
              </a:extLst>
            </p:cNvPr>
            <p:cNvSpPr txBox="1">
              <a:spLocks noChangeArrowheads="1"/>
            </p:cNvSpPr>
            <p:nvPr/>
          </p:nvSpPr>
          <p:spPr bwMode="auto">
            <a:xfrm>
              <a:off x="53" y="50"/>
              <a:ext cx="23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en-US" sz="2400" b="1">
                  <a:solidFill>
                    <a:srgbClr val="F06262"/>
                  </a:solidFill>
                  <a:latin typeface="Adobe Pi Std" charset="0"/>
                </a:rPr>
                <a:t>02</a:t>
              </a:r>
            </a:p>
          </p:txBody>
        </p:sp>
      </p:grpSp>
      <p:sp>
        <p:nvSpPr>
          <p:cNvPr id="54282" name="圆角矩形 4">
            <a:extLst>
              <a:ext uri="{FF2B5EF4-FFF2-40B4-BE49-F238E27FC236}">
                <a16:creationId xmlns:a16="http://schemas.microsoft.com/office/drawing/2014/main" id="{717B3DFE-0897-A640-815B-1BB2BB102568}"/>
              </a:ext>
            </a:extLst>
          </p:cNvPr>
          <p:cNvSpPr>
            <a:spLocks noChangeArrowheads="1"/>
          </p:cNvSpPr>
          <p:nvPr/>
        </p:nvSpPr>
        <p:spPr bwMode="auto">
          <a:xfrm>
            <a:off x="1270000" y="3648075"/>
            <a:ext cx="1274763" cy="708025"/>
          </a:xfrm>
          <a:custGeom>
            <a:avLst/>
            <a:gdLst>
              <a:gd name="T0" fmla="*/ 0 w 1944216"/>
              <a:gd name="T1" fmla="*/ 0 h 1080120"/>
              <a:gd name="T2" fmla="*/ 920662 w 1944216"/>
              <a:gd name="T3" fmla="*/ 0 h 1080120"/>
              <a:gd name="T4" fmla="*/ 1274763 w 1944216"/>
              <a:gd name="T5" fmla="*/ 354013 h 1080120"/>
              <a:gd name="T6" fmla="*/ 920662 w 1944216"/>
              <a:gd name="T7" fmla="*/ 708025 h 1080120"/>
              <a:gd name="T8" fmla="*/ 0 w 1944216"/>
              <a:gd name="T9" fmla="*/ 708025 h 1080120"/>
              <a:gd name="T10" fmla="*/ 0 w 1944216"/>
              <a:gd name="T11" fmla="*/ 0 h 1080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83" name="椭圆 89">
            <a:extLst>
              <a:ext uri="{FF2B5EF4-FFF2-40B4-BE49-F238E27FC236}">
                <a16:creationId xmlns:a16="http://schemas.microsoft.com/office/drawing/2014/main" id="{910EAFB2-8A35-9E43-840D-0EC27C81C762}"/>
              </a:ext>
            </a:extLst>
          </p:cNvPr>
          <p:cNvGrpSpPr>
            <a:grpSpLocks/>
          </p:cNvGrpSpPr>
          <p:nvPr/>
        </p:nvGrpSpPr>
        <p:grpSpPr bwMode="auto">
          <a:xfrm>
            <a:off x="1901825" y="3740150"/>
            <a:ext cx="536575" cy="530225"/>
            <a:chOff x="0" y="0"/>
            <a:chExt cx="338" cy="334"/>
          </a:xfrm>
        </p:grpSpPr>
        <p:pic>
          <p:nvPicPr>
            <p:cNvPr id="54302" name="椭圆 89">
              <a:extLst>
                <a:ext uri="{FF2B5EF4-FFF2-40B4-BE49-F238E27FC236}">
                  <a16:creationId xmlns:a16="http://schemas.microsoft.com/office/drawing/2014/main" id="{F40B69FC-B74F-2D4F-8435-8A9B5892627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3" name="Text Box 18">
              <a:extLst>
                <a:ext uri="{FF2B5EF4-FFF2-40B4-BE49-F238E27FC236}">
                  <a16:creationId xmlns:a16="http://schemas.microsoft.com/office/drawing/2014/main" id="{C83299C7-1638-8141-8697-50C2A1979B7A}"/>
                </a:ext>
              </a:extLst>
            </p:cNvPr>
            <p:cNvSpPr txBox="1">
              <a:spLocks noChangeArrowheads="1"/>
            </p:cNvSpPr>
            <p:nvPr/>
          </p:nvSpPr>
          <p:spPr bwMode="auto">
            <a:xfrm>
              <a:off x="53" y="51"/>
              <a:ext cx="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en-US" sz="2400" b="1">
                  <a:solidFill>
                    <a:srgbClr val="F06262"/>
                  </a:solidFill>
                  <a:latin typeface="Adobe Pi Std" charset="0"/>
                </a:rPr>
                <a:t>03</a:t>
              </a:r>
            </a:p>
          </p:txBody>
        </p:sp>
      </p:grpSp>
      <p:sp>
        <p:nvSpPr>
          <p:cNvPr id="54284" name="TextBox 33">
            <a:extLst>
              <a:ext uri="{FF2B5EF4-FFF2-40B4-BE49-F238E27FC236}">
                <a16:creationId xmlns:a16="http://schemas.microsoft.com/office/drawing/2014/main" id="{8BB5E57D-7A25-A840-8CC4-3223C25FE21E}"/>
              </a:ext>
            </a:extLst>
          </p:cNvPr>
          <p:cNvSpPr txBox="1">
            <a:spLocks noChangeArrowheads="1"/>
          </p:cNvSpPr>
          <p:nvPr/>
        </p:nvSpPr>
        <p:spPr bwMode="auto">
          <a:xfrm>
            <a:off x="2671763" y="1284288"/>
            <a:ext cx="308451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en-US" altLang="zh-CN" sz="2400" b="1">
                <a:latin typeface="Tempus Sans ITC" pitchFamily="82" charset="77"/>
                <a:ea typeface="黑体" panose="02010609060101010101" pitchFamily="49" charset="-122"/>
                <a:sym typeface="宋体" panose="02010600030101010101" pitchFamily="2" charset="-122"/>
              </a:rPr>
              <a:t>IO控制方式</a:t>
            </a:r>
          </a:p>
        </p:txBody>
      </p:sp>
      <p:sp>
        <p:nvSpPr>
          <p:cNvPr id="54285" name="TextBox 33">
            <a:extLst>
              <a:ext uri="{FF2B5EF4-FFF2-40B4-BE49-F238E27FC236}">
                <a16:creationId xmlns:a16="http://schemas.microsoft.com/office/drawing/2014/main" id="{06D3A32E-410E-9645-B415-A6CC67D3F7E8}"/>
              </a:ext>
            </a:extLst>
          </p:cNvPr>
          <p:cNvSpPr txBox="1">
            <a:spLocks noChangeArrowheads="1"/>
          </p:cNvSpPr>
          <p:nvPr/>
        </p:nvSpPr>
        <p:spPr bwMode="auto">
          <a:xfrm>
            <a:off x="2671763" y="2308225"/>
            <a:ext cx="49958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400" b="1">
                <a:latin typeface="Tempus Sans ITC" pitchFamily="82" charset="77"/>
                <a:ea typeface="黑体" panose="02010609060101010101" pitchFamily="49" charset="-122"/>
                <a:sym typeface="宋体" panose="02010600030101010101" pitchFamily="2" charset="-122"/>
              </a:rPr>
              <a:t>缓冲管理</a:t>
            </a:r>
          </a:p>
        </p:txBody>
      </p:sp>
      <p:sp>
        <p:nvSpPr>
          <p:cNvPr id="54286" name="TextBox 33">
            <a:extLst>
              <a:ext uri="{FF2B5EF4-FFF2-40B4-BE49-F238E27FC236}">
                <a16:creationId xmlns:a16="http://schemas.microsoft.com/office/drawing/2014/main" id="{AF444766-4451-6840-B768-A2964692B470}"/>
              </a:ext>
            </a:extLst>
          </p:cNvPr>
          <p:cNvSpPr txBox="1">
            <a:spLocks noChangeArrowheads="1"/>
          </p:cNvSpPr>
          <p:nvPr/>
        </p:nvSpPr>
        <p:spPr bwMode="auto">
          <a:xfrm>
            <a:off x="2671763" y="3505200"/>
            <a:ext cx="49958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400" b="1">
                <a:latin typeface="Tempus Sans ITC" pitchFamily="82" charset="77"/>
                <a:ea typeface="黑体" panose="02010609060101010101" pitchFamily="49" charset="-122"/>
                <a:sym typeface="宋体" panose="02010600030101010101" pitchFamily="2" charset="-122"/>
              </a:rPr>
              <a:t>设备分配</a:t>
            </a:r>
          </a:p>
        </p:txBody>
      </p:sp>
      <p:sp>
        <p:nvSpPr>
          <p:cNvPr id="54287" name="矩形 15">
            <a:extLst>
              <a:ext uri="{FF2B5EF4-FFF2-40B4-BE49-F238E27FC236}">
                <a16:creationId xmlns:a16="http://schemas.microsoft.com/office/drawing/2014/main" id="{9B8ACF48-A76C-224E-B9F5-E8814DBAB54E}"/>
              </a:ext>
            </a:extLst>
          </p:cNvPr>
          <p:cNvSpPr>
            <a:spLocks noChangeArrowheads="1"/>
          </p:cNvSpPr>
          <p:nvPr/>
        </p:nvSpPr>
        <p:spPr bwMode="auto">
          <a:xfrm>
            <a:off x="7931150" y="0"/>
            <a:ext cx="168275" cy="1428750"/>
          </a:xfrm>
          <a:prstGeom prst="rect">
            <a:avLst/>
          </a:prstGeom>
          <a:gradFill rotWithShape="0">
            <a:gsLst>
              <a:gs pos="0">
                <a:srgbClr val="ABABAB"/>
              </a:gs>
              <a:gs pos="53999">
                <a:srgbClr val="D7D7D7"/>
              </a:gs>
              <a:gs pos="100000">
                <a:srgbClr val="A5A5A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pPr>
            <a:endParaRPr lang="zh-CN" altLang="en-US" sz="1400">
              <a:solidFill>
                <a:schemeClr val="bg1"/>
              </a:solidFill>
              <a:latin typeface="幼圆" pitchFamily="49" charset="-122"/>
              <a:ea typeface="幼圆" pitchFamily="49" charset="-122"/>
            </a:endParaRPr>
          </a:p>
        </p:txBody>
      </p:sp>
      <p:sp>
        <p:nvSpPr>
          <p:cNvPr id="54288" name="任意多边形 20">
            <a:extLst>
              <a:ext uri="{FF2B5EF4-FFF2-40B4-BE49-F238E27FC236}">
                <a16:creationId xmlns:a16="http://schemas.microsoft.com/office/drawing/2014/main" id="{1D529BE6-3708-754A-BAA3-5A7FF2F2E372}"/>
              </a:ext>
            </a:extLst>
          </p:cNvPr>
          <p:cNvSpPr>
            <a:spLocks noChangeArrowheads="1"/>
          </p:cNvSpPr>
          <p:nvPr/>
        </p:nvSpPr>
        <p:spPr bwMode="auto">
          <a:xfrm flipH="1">
            <a:off x="4167188" y="385763"/>
            <a:ext cx="3970337" cy="708025"/>
          </a:xfrm>
          <a:custGeom>
            <a:avLst/>
            <a:gdLst>
              <a:gd name="T0" fmla="*/ 3616222 w 3970185"/>
              <a:gd name="T1" fmla="*/ 0 h 708025"/>
              <a:gd name="T2" fmla="*/ 2839092 w 3970185"/>
              <a:gd name="T3" fmla="*/ 0 h 708025"/>
              <a:gd name="T4" fmla="*/ 2695525 w 3970185"/>
              <a:gd name="T5" fmla="*/ 0 h 708025"/>
              <a:gd name="T6" fmla="*/ 0 w 3970185"/>
              <a:gd name="T7" fmla="*/ 0 h 708025"/>
              <a:gd name="T8" fmla="*/ 0 w 3970185"/>
              <a:gd name="T9" fmla="*/ 708025 h 708025"/>
              <a:gd name="T10" fmla="*/ 2695525 w 3970185"/>
              <a:gd name="T11" fmla="*/ 708025 h 708025"/>
              <a:gd name="T12" fmla="*/ 2839092 w 3970185"/>
              <a:gd name="T13" fmla="*/ 708025 h 708025"/>
              <a:gd name="T14" fmla="*/ 3616222 w 3970185"/>
              <a:gd name="T15" fmla="*/ 708025 h 708025"/>
              <a:gd name="T16" fmla="*/ 3970337 w 3970185"/>
              <a:gd name="T17" fmla="*/ 354013 h 708025"/>
              <a:gd name="T18" fmla="*/ 3616222 w 3970185"/>
              <a:gd name="T19" fmla="*/ 0 h 7080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70185" h="708025">
                <a:moveTo>
                  <a:pt x="3616084" y="0"/>
                </a:moveTo>
                <a:lnTo>
                  <a:pt x="2838983" y="0"/>
                </a:lnTo>
                <a:lnTo>
                  <a:pt x="2695422" y="0"/>
                </a:lnTo>
                <a:lnTo>
                  <a:pt x="0" y="0"/>
                </a:lnTo>
                <a:lnTo>
                  <a:pt x="0" y="708025"/>
                </a:lnTo>
                <a:lnTo>
                  <a:pt x="2695422" y="708025"/>
                </a:lnTo>
                <a:lnTo>
                  <a:pt x="2838983" y="708025"/>
                </a:lnTo>
                <a:lnTo>
                  <a:pt x="3616084" y="708025"/>
                </a:lnTo>
                <a:cubicBezTo>
                  <a:pt x="3811649" y="708025"/>
                  <a:pt x="3970185" y="549528"/>
                  <a:pt x="3970185" y="354013"/>
                </a:cubicBezTo>
                <a:cubicBezTo>
                  <a:pt x="3970185" y="158497"/>
                  <a:pt x="3811649" y="0"/>
                  <a:pt x="3616084" y="0"/>
                </a:cubicBez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89" name="标题 23">
            <a:extLst>
              <a:ext uri="{FF2B5EF4-FFF2-40B4-BE49-F238E27FC236}">
                <a16:creationId xmlns:a16="http://schemas.microsoft.com/office/drawing/2014/main" id="{90FB73CE-7AFB-1F47-9F07-E3E00D440172}"/>
              </a:ext>
            </a:extLst>
          </p:cNvPr>
          <p:cNvSpPr>
            <a:spLocks noGrp="1" noChangeArrowheads="1"/>
          </p:cNvSpPr>
          <p:nvPr>
            <p:ph type="title" idx="4294967295"/>
          </p:nvPr>
        </p:nvSpPr>
        <p:spPr>
          <a:xfrm>
            <a:off x="898525" y="71438"/>
            <a:ext cx="10515600" cy="1325562"/>
          </a:xfrm>
        </p:spPr>
        <p:txBody>
          <a:bodyPr/>
          <a:lstStyle/>
          <a:p>
            <a:r>
              <a:rPr lang="zh-CN" altLang="en-US" sz="3600">
                <a:latin typeface="Tempus Sans ITC" pitchFamily="82" charset="77"/>
                <a:ea typeface="黑体" panose="02010609060101010101" pitchFamily="49" charset="-122"/>
              </a:rPr>
              <a:t>要点</a:t>
            </a:r>
            <a:r>
              <a:rPr lang="en-US" altLang="zh-CN" sz="3600" b="1">
                <a:latin typeface="Tempus Sans ITC" pitchFamily="82" charset="77"/>
                <a:ea typeface="黑体" panose="02010609060101010101" pitchFamily="49" charset="-122"/>
              </a:rPr>
              <a:t>FOCUS</a:t>
            </a:r>
          </a:p>
        </p:txBody>
      </p:sp>
      <p:sp>
        <p:nvSpPr>
          <p:cNvPr id="54290" name="圆角矩形 11">
            <a:extLst>
              <a:ext uri="{FF2B5EF4-FFF2-40B4-BE49-F238E27FC236}">
                <a16:creationId xmlns:a16="http://schemas.microsoft.com/office/drawing/2014/main" id="{893C1B2A-7AAB-734E-B102-152A405F1CEC}"/>
              </a:ext>
            </a:extLst>
          </p:cNvPr>
          <p:cNvSpPr>
            <a:spLocks noChangeArrowheads="1"/>
          </p:cNvSpPr>
          <p:nvPr/>
        </p:nvSpPr>
        <p:spPr bwMode="auto">
          <a:xfrm>
            <a:off x="1254125" y="4791075"/>
            <a:ext cx="465138" cy="114300"/>
          </a:xfrm>
          <a:custGeom>
            <a:avLst/>
            <a:gdLst>
              <a:gd name="T0" fmla="*/ 56943 w 711052"/>
              <a:gd name="T1" fmla="*/ 0 h 174096"/>
              <a:gd name="T2" fmla="*/ 465138 w 711052"/>
              <a:gd name="T3" fmla="*/ 0 h 174096"/>
              <a:gd name="T4" fmla="*/ 465138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1" name="圆角矩形 4">
            <a:extLst>
              <a:ext uri="{FF2B5EF4-FFF2-40B4-BE49-F238E27FC236}">
                <a16:creationId xmlns:a16="http://schemas.microsoft.com/office/drawing/2014/main" id="{BADAB429-D552-7E4B-910F-8445F3729938}"/>
              </a:ext>
            </a:extLst>
          </p:cNvPr>
          <p:cNvSpPr>
            <a:spLocks noChangeArrowheads="1"/>
          </p:cNvSpPr>
          <p:nvPr/>
        </p:nvSpPr>
        <p:spPr bwMode="auto">
          <a:xfrm>
            <a:off x="1254125" y="4851400"/>
            <a:ext cx="1274763" cy="708025"/>
          </a:xfrm>
          <a:custGeom>
            <a:avLst/>
            <a:gdLst>
              <a:gd name="T0" fmla="*/ 0 w 1944216"/>
              <a:gd name="T1" fmla="*/ 0 h 1080120"/>
              <a:gd name="T2" fmla="*/ 920662 w 1944216"/>
              <a:gd name="T3" fmla="*/ 0 h 1080120"/>
              <a:gd name="T4" fmla="*/ 1274763 w 1944216"/>
              <a:gd name="T5" fmla="*/ 354013 h 1080120"/>
              <a:gd name="T6" fmla="*/ 920662 w 1944216"/>
              <a:gd name="T7" fmla="*/ 708025 h 1080120"/>
              <a:gd name="T8" fmla="*/ 0 w 1944216"/>
              <a:gd name="T9" fmla="*/ 708025 h 1080120"/>
              <a:gd name="T10" fmla="*/ 0 w 1944216"/>
              <a:gd name="T11" fmla="*/ 0 h 1080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92" name="椭圆 89">
            <a:extLst>
              <a:ext uri="{FF2B5EF4-FFF2-40B4-BE49-F238E27FC236}">
                <a16:creationId xmlns:a16="http://schemas.microsoft.com/office/drawing/2014/main" id="{84FC238A-FAE5-A642-A42C-0D7B9C2A26AD}"/>
              </a:ext>
            </a:extLst>
          </p:cNvPr>
          <p:cNvGrpSpPr>
            <a:grpSpLocks/>
          </p:cNvGrpSpPr>
          <p:nvPr/>
        </p:nvGrpSpPr>
        <p:grpSpPr bwMode="auto">
          <a:xfrm>
            <a:off x="1885950" y="4943475"/>
            <a:ext cx="536575" cy="530225"/>
            <a:chOff x="0" y="0"/>
            <a:chExt cx="338" cy="334"/>
          </a:xfrm>
        </p:grpSpPr>
        <p:pic>
          <p:nvPicPr>
            <p:cNvPr id="54300" name="椭圆 89">
              <a:extLst>
                <a:ext uri="{FF2B5EF4-FFF2-40B4-BE49-F238E27FC236}">
                  <a16:creationId xmlns:a16="http://schemas.microsoft.com/office/drawing/2014/main" id="{2650DFF3-4587-B643-BEB3-26564983011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301" name="Text Box 18">
              <a:extLst>
                <a:ext uri="{FF2B5EF4-FFF2-40B4-BE49-F238E27FC236}">
                  <a16:creationId xmlns:a16="http://schemas.microsoft.com/office/drawing/2014/main" id="{84FE00F0-A1E6-6747-87F5-B936B9022DE3}"/>
                </a:ext>
              </a:extLst>
            </p:cNvPr>
            <p:cNvSpPr txBox="1">
              <a:spLocks noChangeArrowheads="1"/>
            </p:cNvSpPr>
            <p:nvPr/>
          </p:nvSpPr>
          <p:spPr bwMode="auto">
            <a:xfrm>
              <a:off x="53" y="51"/>
              <a:ext cx="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en-US" sz="2400" b="1">
                  <a:solidFill>
                    <a:srgbClr val="F06262"/>
                  </a:solidFill>
                  <a:latin typeface="Adobe Pi Std" charset="0"/>
                </a:rPr>
                <a:t>04</a:t>
              </a:r>
            </a:p>
          </p:txBody>
        </p:sp>
      </p:grpSp>
      <p:sp>
        <p:nvSpPr>
          <p:cNvPr id="54293" name="TextBox 33">
            <a:extLst>
              <a:ext uri="{FF2B5EF4-FFF2-40B4-BE49-F238E27FC236}">
                <a16:creationId xmlns:a16="http://schemas.microsoft.com/office/drawing/2014/main" id="{C39FB8FB-0D7C-CC4B-AAAB-67A54AAAA42E}"/>
              </a:ext>
            </a:extLst>
          </p:cNvPr>
          <p:cNvSpPr txBox="1">
            <a:spLocks noChangeArrowheads="1"/>
          </p:cNvSpPr>
          <p:nvPr/>
        </p:nvSpPr>
        <p:spPr bwMode="auto">
          <a:xfrm>
            <a:off x="2655888" y="4708525"/>
            <a:ext cx="499586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400" b="1">
                <a:latin typeface="Tempus Sans ITC" pitchFamily="82" charset="77"/>
                <a:ea typeface="黑体" panose="02010609060101010101" pitchFamily="49" charset="-122"/>
                <a:sym typeface="宋体" panose="02010600030101010101" pitchFamily="2" charset="-122"/>
              </a:rPr>
              <a:t>设备管理</a:t>
            </a:r>
          </a:p>
        </p:txBody>
      </p:sp>
      <p:sp>
        <p:nvSpPr>
          <p:cNvPr id="54294" name="圆角矩形 11">
            <a:extLst>
              <a:ext uri="{FF2B5EF4-FFF2-40B4-BE49-F238E27FC236}">
                <a16:creationId xmlns:a16="http://schemas.microsoft.com/office/drawing/2014/main" id="{9A4A02E5-1B38-C04E-9011-B625249C5EBA}"/>
              </a:ext>
            </a:extLst>
          </p:cNvPr>
          <p:cNvSpPr>
            <a:spLocks noChangeArrowheads="1"/>
          </p:cNvSpPr>
          <p:nvPr/>
        </p:nvSpPr>
        <p:spPr bwMode="auto">
          <a:xfrm>
            <a:off x="1238250" y="5922963"/>
            <a:ext cx="465138" cy="114300"/>
          </a:xfrm>
          <a:custGeom>
            <a:avLst/>
            <a:gdLst>
              <a:gd name="T0" fmla="*/ 56943 w 711052"/>
              <a:gd name="T1" fmla="*/ 0 h 174096"/>
              <a:gd name="T2" fmla="*/ 465138 w 711052"/>
              <a:gd name="T3" fmla="*/ 0 h 174096"/>
              <a:gd name="T4" fmla="*/ 465138 w 711052"/>
              <a:gd name="T5" fmla="*/ 114300 h 174096"/>
              <a:gd name="T6" fmla="*/ 56943 w 711052"/>
              <a:gd name="T7" fmla="*/ 114300 h 174096"/>
              <a:gd name="T8" fmla="*/ 0 w 711052"/>
              <a:gd name="T9" fmla="*/ 57150 h 174096"/>
              <a:gd name="T10" fmla="*/ 56943 w 711052"/>
              <a:gd name="T11" fmla="*/ 0 h 1740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11052" h="174096">
                <a:moveTo>
                  <a:pt x="87048" y="0"/>
                </a:moveTo>
                <a:lnTo>
                  <a:pt x="711052" y="0"/>
                </a:lnTo>
                <a:lnTo>
                  <a:pt x="711052" y="174096"/>
                </a:lnTo>
                <a:lnTo>
                  <a:pt x="87048" y="174096"/>
                </a:lnTo>
                <a:cubicBezTo>
                  <a:pt x="38973" y="174096"/>
                  <a:pt x="0" y="135123"/>
                  <a:pt x="0" y="87048"/>
                </a:cubicBezTo>
                <a:cubicBezTo>
                  <a:pt x="0" y="38973"/>
                  <a:pt x="38973" y="0"/>
                  <a:pt x="87048" y="0"/>
                </a:cubicBezTo>
                <a:close/>
              </a:path>
            </a:pathLst>
          </a:custGeom>
          <a:gradFill rotWithShape="1">
            <a:gsLst>
              <a:gs pos="0">
                <a:srgbClr val="F06262"/>
              </a:gs>
              <a:gs pos="60001">
                <a:srgbClr val="FBD1D1"/>
              </a:gs>
              <a:gs pos="89000">
                <a:srgbClr val="F06262"/>
              </a:gs>
              <a:gs pos="100000">
                <a:srgbClr val="E81616"/>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295" name="圆角矩形 4">
            <a:extLst>
              <a:ext uri="{FF2B5EF4-FFF2-40B4-BE49-F238E27FC236}">
                <a16:creationId xmlns:a16="http://schemas.microsoft.com/office/drawing/2014/main" id="{BE426418-3C5C-4445-B1B1-CDB5363E6D64}"/>
              </a:ext>
            </a:extLst>
          </p:cNvPr>
          <p:cNvSpPr>
            <a:spLocks noChangeArrowheads="1"/>
          </p:cNvSpPr>
          <p:nvPr/>
        </p:nvSpPr>
        <p:spPr bwMode="auto">
          <a:xfrm>
            <a:off x="1238250" y="5983288"/>
            <a:ext cx="1274763" cy="708025"/>
          </a:xfrm>
          <a:custGeom>
            <a:avLst/>
            <a:gdLst>
              <a:gd name="T0" fmla="*/ 0 w 1944216"/>
              <a:gd name="T1" fmla="*/ 0 h 1080120"/>
              <a:gd name="T2" fmla="*/ 920662 w 1944216"/>
              <a:gd name="T3" fmla="*/ 0 h 1080120"/>
              <a:gd name="T4" fmla="*/ 1274763 w 1944216"/>
              <a:gd name="T5" fmla="*/ 354013 h 1080120"/>
              <a:gd name="T6" fmla="*/ 920662 w 1944216"/>
              <a:gd name="T7" fmla="*/ 708025 h 1080120"/>
              <a:gd name="T8" fmla="*/ 0 w 1944216"/>
              <a:gd name="T9" fmla="*/ 708025 h 1080120"/>
              <a:gd name="T10" fmla="*/ 0 w 1944216"/>
              <a:gd name="T11" fmla="*/ 0 h 1080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44216" h="1080120">
                <a:moveTo>
                  <a:pt x="0" y="0"/>
                </a:moveTo>
                <a:lnTo>
                  <a:pt x="1404156" y="0"/>
                </a:lnTo>
                <a:cubicBezTo>
                  <a:pt x="1702423" y="0"/>
                  <a:pt x="1944216" y="241793"/>
                  <a:pt x="1944216" y="540060"/>
                </a:cubicBezTo>
                <a:cubicBezTo>
                  <a:pt x="1944216" y="838327"/>
                  <a:pt x="1702423" y="1080120"/>
                  <a:pt x="1404156" y="1080120"/>
                </a:cubicBezTo>
                <a:lnTo>
                  <a:pt x="0" y="1080120"/>
                </a:lnTo>
                <a:lnTo>
                  <a:pt x="0" y="0"/>
                </a:lnTo>
                <a:close/>
              </a:path>
            </a:pathLst>
          </a:custGeom>
          <a:solidFill>
            <a:srgbClr val="F06262"/>
          </a:solidFill>
          <a:ln>
            <a:noFill/>
          </a:ln>
          <a:effectLst>
            <a:outerShdw dist="25401" dir="2700000" algn="ctr" rotWithShape="0">
              <a:srgbClr val="000000">
                <a:alpha val="6998"/>
              </a:srgbClr>
            </a:outerShdw>
          </a:effectLst>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4296" name="椭圆 89">
            <a:extLst>
              <a:ext uri="{FF2B5EF4-FFF2-40B4-BE49-F238E27FC236}">
                <a16:creationId xmlns:a16="http://schemas.microsoft.com/office/drawing/2014/main" id="{FC9B1E7D-5FEB-2941-8741-0C7CDF1D732D}"/>
              </a:ext>
            </a:extLst>
          </p:cNvPr>
          <p:cNvGrpSpPr>
            <a:grpSpLocks/>
          </p:cNvGrpSpPr>
          <p:nvPr/>
        </p:nvGrpSpPr>
        <p:grpSpPr bwMode="auto">
          <a:xfrm>
            <a:off x="1870075" y="6075363"/>
            <a:ext cx="536575" cy="530225"/>
            <a:chOff x="0" y="0"/>
            <a:chExt cx="338" cy="334"/>
          </a:xfrm>
        </p:grpSpPr>
        <p:pic>
          <p:nvPicPr>
            <p:cNvPr id="54298" name="椭圆 89">
              <a:extLst>
                <a:ext uri="{FF2B5EF4-FFF2-40B4-BE49-F238E27FC236}">
                  <a16:creationId xmlns:a16="http://schemas.microsoft.com/office/drawing/2014/main" id="{CA4EC921-FF5E-E946-ABB3-D824F691FAF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3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99" name="Text Box 18">
              <a:extLst>
                <a:ext uri="{FF2B5EF4-FFF2-40B4-BE49-F238E27FC236}">
                  <a16:creationId xmlns:a16="http://schemas.microsoft.com/office/drawing/2014/main" id="{9EA3FE37-4055-8547-B22B-D71E808651F8}"/>
                </a:ext>
              </a:extLst>
            </p:cNvPr>
            <p:cNvSpPr txBox="1">
              <a:spLocks noChangeArrowheads="1"/>
            </p:cNvSpPr>
            <p:nvPr/>
          </p:nvSpPr>
          <p:spPr bwMode="auto">
            <a:xfrm>
              <a:off x="53" y="51"/>
              <a:ext cx="23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en-US" altLang="en-US" sz="2400" b="1">
                  <a:solidFill>
                    <a:srgbClr val="F06262"/>
                  </a:solidFill>
                  <a:latin typeface="Adobe Pi Std" charset="0"/>
                </a:rPr>
                <a:t>05</a:t>
              </a:r>
            </a:p>
          </p:txBody>
        </p:sp>
      </p:grpSp>
      <p:sp>
        <p:nvSpPr>
          <p:cNvPr id="54297" name="TextBox 33">
            <a:extLst>
              <a:ext uri="{FF2B5EF4-FFF2-40B4-BE49-F238E27FC236}">
                <a16:creationId xmlns:a16="http://schemas.microsoft.com/office/drawing/2014/main" id="{16F9BA34-73C5-6C41-AC97-A2C46A8BCC41}"/>
              </a:ext>
            </a:extLst>
          </p:cNvPr>
          <p:cNvSpPr txBox="1">
            <a:spLocks noChangeArrowheads="1"/>
          </p:cNvSpPr>
          <p:nvPr/>
        </p:nvSpPr>
        <p:spPr bwMode="auto">
          <a:xfrm>
            <a:off x="2640013" y="5840413"/>
            <a:ext cx="5472112"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2400" b="1">
                <a:latin typeface="Tempus Sans ITC" pitchFamily="82" charset="77"/>
                <a:ea typeface="黑体" panose="02010609060101010101" pitchFamily="49" charset="-122"/>
                <a:sym typeface="宋体" panose="02010600030101010101" pitchFamily="2" charset="-122"/>
              </a:rPr>
              <a:t>磁盘存储器管理</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内容占位符 6">
            <a:extLst>
              <a:ext uri="{FF2B5EF4-FFF2-40B4-BE49-F238E27FC236}">
                <a16:creationId xmlns:a16="http://schemas.microsoft.com/office/drawing/2014/main" id="{2860C4AA-E6DB-284A-BFA1-55D32B4130FB}"/>
              </a:ext>
            </a:extLst>
          </p:cNvPr>
          <p:cNvSpPr>
            <a:spLocks noGrp="1" noChangeArrowheads="1"/>
          </p:cNvSpPr>
          <p:nvPr>
            <p:ph idx="4294967295"/>
          </p:nvPr>
        </p:nvSpPr>
        <p:spPr>
          <a:xfrm>
            <a:off x="206375" y="1755775"/>
            <a:ext cx="8721725" cy="4527550"/>
          </a:xfrm>
        </p:spPr>
        <p:txBody>
          <a:bodyPr/>
          <a:lstStyle/>
          <a:p>
            <a:pPr marL="9525" indent="0">
              <a:lnSpc>
                <a:spcPct val="160000"/>
              </a:lnSpc>
              <a:buFontTx/>
              <a:buNone/>
            </a:pPr>
            <a:r>
              <a:rPr lang="en-US" altLang="zh-CN" sz="2400">
                <a:latin typeface="Tempus Sans ITC" pitchFamily="82" charset="77"/>
              </a:rPr>
              <a:t>3“</a:t>
            </a:r>
            <a:r>
              <a:rPr lang="zh-CN" altLang="en-US" sz="2400">
                <a:latin typeface="Tempus Sans ITC" pitchFamily="82" charset="77"/>
              </a:rPr>
              <a:t>瓶颈”问题</a:t>
            </a:r>
          </a:p>
        </p:txBody>
      </p:sp>
      <p:pic>
        <p:nvPicPr>
          <p:cNvPr id="73730" name="Picture 2" descr="无标题-4">
            <a:extLst>
              <a:ext uri="{FF2B5EF4-FFF2-40B4-BE49-F238E27FC236}">
                <a16:creationId xmlns:a16="http://schemas.microsoft.com/office/drawing/2014/main" id="{82C72AC3-89DF-0B49-964C-7E132041E4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1" name="Picture 3" descr="无标题-5">
            <a:extLst>
              <a:ext uri="{FF2B5EF4-FFF2-40B4-BE49-F238E27FC236}">
                <a16:creationId xmlns:a16="http://schemas.microsoft.com/office/drawing/2014/main" id="{2CE208E4-EC64-A740-A53D-CC88CFD726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2" name="标题 5">
            <a:extLst>
              <a:ext uri="{FF2B5EF4-FFF2-40B4-BE49-F238E27FC236}">
                <a16:creationId xmlns:a16="http://schemas.microsoft.com/office/drawing/2014/main" id="{C18BE952-BE76-D446-93E8-0B1A9142D18D}"/>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pic>
        <p:nvPicPr>
          <p:cNvPr id="73733" name="图片 7">
            <a:extLst>
              <a:ext uri="{FF2B5EF4-FFF2-40B4-BE49-F238E27FC236}">
                <a16:creationId xmlns:a16="http://schemas.microsoft.com/office/drawing/2014/main" id="{16FBD192-C64C-4C4F-B23B-516970FB435A}"/>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20938"/>
            <a:ext cx="6886575" cy="385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5CE6A78-62FC-644E-A291-677F7F410B8A}"/>
              </a:ext>
            </a:extLst>
          </p:cNvPr>
          <p:cNvSpPr>
            <a:spLocks noGrp="1" noChangeArrowheads="1"/>
          </p:cNvSpPr>
          <p:nvPr>
            <p:ph idx="4294967295"/>
          </p:nvPr>
        </p:nvSpPr>
        <p:spPr>
          <a:xfrm>
            <a:off x="512763" y="1755775"/>
            <a:ext cx="8416925" cy="4527550"/>
          </a:xfrm>
        </p:spPr>
        <p:txBody>
          <a:bodyPr/>
          <a:lstStyle/>
          <a:p>
            <a:pPr marL="9525" indent="0">
              <a:lnSpc>
                <a:spcPct val="160000"/>
              </a:lnSpc>
              <a:buFontTx/>
              <a:buNone/>
            </a:pPr>
            <a:r>
              <a:rPr lang="en-US" altLang="zh-CN" sz="2400">
                <a:latin typeface="Tempus Sans ITC" pitchFamily="82" charset="77"/>
              </a:rPr>
              <a:t>4</a:t>
            </a:r>
            <a:r>
              <a:rPr lang="zh-CN" altLang="en-US" sz="2400">
                <a:latin typeface="Tempus Sans ITC" pitchFamily="82" charset="77"/>
              </a:rPr>
              <a:t>通道的工作过程</a:t>
            </a:r>
          </a:p>
          <a:p>
            <a:pPr marL="9525" indent="0">
              <a:lnSpc>
                <a:spcPct val="160000"/>
              </a:lnSpc>
              <a:buFontTx/>
              <a:buNone/>
            </a:pPr>
            <a:r>
              <a:rPr lang="en-US" altLang="zh-CN" sz="2400">
                <a:latin typeface="Tempus Sans ITC" pitchFamily="82" charset="77"/>
              </a:rPr>
              <a:t>(1)</a:t>
            </a:r>
            <a:r>
              <a:rPr lang="zh-CN" altLang="en-US" sz="2400">
                <a:latin typeface="Tempus Sans ITC" pitchFamily="82" charset="77"/>
              </a:rPr>
              <a:t>初始化</a:t>
            </a:r>
          </a:p>
          <a:p>
            <a:pPr marL="9525" indent="0">
              <a:lnSpc>
                <a:spcPct val="160000"/>
              </a:lnSpc>
              <a:buFontTx/>
              <a:buNone/>
            </a:pPr>
            <a:r>
              <a:rPr lang="en-US" altLang="zh-CN" sz="2400">
                <a:latin typeface="Tempus Sans ITC" pitchFamily="82" charset="77"/>
              </a:rPr>
              <a:t>(2)</a:t>
            </a:r>
            <a:r>
              <a:rPr lang="zh-CN" altLang="en-US" sz="2400">
                <a:latin typeface="Tempus Sans ITC" pitchFamily="82" charset="77"/>
              </a:rPr>
              <a:t>通道和设备的启动</a:t>
            </a:r>
          </a:p>
          <a:p>
            <a:pPr marL="9525" indent="0">
              <a:lnSpc>
                <a:spcPct val="160000"/>
              </a:lnSpc>
              <a:buFontTx/>
              <a:buNone/>
            </a:pPr>
            <a:r>
              <a:rPr lang="en-US" altLang="zh-CN" sz="2400">
                <a:latin typeface="Tempus Sans ITC" pitchFamily="82" charset="77"/>
              </a:rPr>
              <a:t>(3)</a:t>
            </a:r>
            <a:r>
              <a:rPr lang="zh-CN" altLang="en-US" sz="2400">
                <a:latin typeface="Tempus Sans ITC" pitchFamily="82" charset="77"/>
              </a:rPr>
              <a:t>数据传送</a:t>
            </a:r>
          </a:p>
          <a:p>
            <a:pPr marL="9525" indent="0">
              <a:lnSpc>
                <a:spcPct val="160000"/>
              </a:lnSpc>
              <a:buFontTx/>
              <a:buNone/>
            </a:pPr>
            <a:r>
              <a:rPr lang="en-US" altLang="zh-CN" sz="2400">
                <a:latin typeface="Tempus Sans ITC" pitchFamily="82" charset="77"/>
              </a:rPr>
              <a:t>(4)</a:t>
            </a:r>
            <a:r>
              <a:rPr lang="zh-CN" altLang="en-US" sz="2400">
                <a:latin typeface="Tempus Sans ITC" pitchFamily="82" charset="77"/>
              </a:rPr>
              <a:t>通道程序的结束</a:t>
            </a:r>
          </a:p>
        </p:txBody>
      </p:sp>
      <p:pic>
        <p:nvPicPr>
          <p:cNvPr id="74754" name="Picture 2" descr="无标题-4">
            <a:extLst>
              <a:ext uri="{FF2B5EF4-FFF2-40B4-BE49-F238E27FC236}">
                <a16:creationId xmlns:a16="http://schemas.microsoft.com/office/drawing/2014/main" id="{1253691F-50EA-F942-90EA-FBA9BDEEA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5" name="Picture 3" descr="无标题-5">
            <a:extLst>
              <a:ext uri="{FF2B5EF4-FFF2-40B4-BE49-F238E27FC236}">
                <a16:creationId xmlns:a16="http://schemas.microsoft.com/office/drawing/2014/main" id="{E5F91175-CBF8-074A-A1D1-7C051983E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标题 5">
            <a:extLst>
              <a:ext uri="{FF2B5EF4-FFF2-40B4-BE49-F238E27FC236}">
                <a16:creationId xmlns:a16="http://schemas.microsoft.com/office/drawing/2014/main" id="{B627C8FC-BCC8-5A45-9712-FEC61C858378}"/>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I/O通道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par>
                          <p:cTn id="9" fill="hold" nodeType="afterGroup">
                            <p:stCondLst>
                              <p:cond delay="500"/>
                            </p:stCondLst>
                            <p:childTnLst>
                              <p:par>
                                <p:cTn id="10" presetID="17" presetClass="entr" presetSubtype="10" fill="hold"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par>
                          <p:cTn id="14" fill="hold" nodeType="afterGroup">
                            <p:stCondLst>
                              <p:cond delay="1000"/>
                            </p:stCondLst>
                            <p:childTnLst>
                              <p:par>
                                <p:cTn id="15" presetID="17" presetClass="entr" presetSubtype="10" fill="hold"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7" presetClass="entr" presetSubtype="10" fill="hold"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p:cTn id="22"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2000"/>
                            </p:stCondLst>
                            <p:childTnLst>
                              <p:par>
                                <p:cTn id="25" presetID="17" presetClass="entr" presetSubtype="10" fill="hold"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5777" name="Picture 2" descr="无标题-4">
            <a:extLst>
              <a:ext uri="{FF2B5EF4-FFF2-40B4-BE49-F238E27FC236}">
                <a16:creationId xmlns:a16="http://schemas.microsoft.com/office/drawing/2014/main" id="{8883D3AD-FAA6-FD4D-870D-818D74F37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78" name="Picture 3" descr="无标题-5">
            <a:extLst>
              <a:ext uri="{FF2B5EF4-FFF2-40B4-BE49-F238E27FC236}">
                <a16:creationId xmlns:a16="http://schemas.microsoft.com/office/drawing/2014/main" id="{7B219B65-CB4F-4B44-BCB2-7576EA1FE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8D934210-4B24-3246-9BF9-61EFC2EAEF82}"/>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总线结构</a:t>
            </a:r>
          </a:p>
        </p:txBody>
      </p:sp>
      <p:pic>
        <p:nvPicPr>
          <p:cNvPr id="6" name="图片 5">
            <a:extLst>
              <a:ext uri="{FF2B5EF4-FFF2-40B4-BE49-F238E27FC236}">
                <a16:creationId xmlns:a16="http://schemas.microsoft.com/office/drawing/2014/main" id="{7709342B-5A12-894C-B64E-EACD86365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735138"/>
            <a:ext cx="8053387"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1" name="文本占位符 5">
            <a:extLst>
              <a:ext uri="{FF2B5EF4-FFF2-40B4-BE49-F238E27FC236}">
                <a16:creationId xmlns:a16="http://schemas.microsoft.com/office/drawing/2014/main" id="{0C6393CB-6F6C-464E-AD8C-D6004CAB441E}"/>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3" name="Picture 2" descr="无标题-4">
            <a:extLst>
              <a:ext uri="{FF2B5EF4-FFF2-40B4-BE49-F238E27FC236}">
                <a16:creationId xmlns:a16="http://schemas.microsoft.com/office/drawing/2014/main" id="{0AA82A0D-EB88-DB4C-A9A3-01E86D62CA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3" name="图片 8">
            <a:extLst>
              <a:ext uri="{FF2B5EF4-FFF2-40B4-BE49-F238E27FC236}">
                <a16:creationId xmlns:a16="http://schemas.microsoft.com/office/drawing/2014/main" id="{CC22E780-E9A4-6649-A96D-C84F40264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E4DABA11-434D-C04F-BA8C-DC62D4923C9F}"/>
              </a:ext>
            </a:extLst>
          </p:cNvPr>
          <p:cNvSpPr>
            <a:spLocks noGrp="1" noChangeArrowheads="1"/>
          </p:cNvSpPr>
          <p:nvPr>
            <p:ph type="title" idx="4294967295"/>
          </p:nvPr>
        </p:nvSpPr>
        <p:spPr>
          <a:xfrm>
            <a:off x="623888" y="1711325"/>
            <a:ext cx="7886700" cy="1881188"/>
          </a:xfrm>
        </p:spPr>
        <p:txBody>
          <a:bodyPr anchor="b"/>
          <a:lstStyle/>
          <a:p>
            <a:r>
              <a:rPr lang="en-US" altLang="zh-CN">
                <a:latin typeface="Tempus Sans ITC" pitchFamily="82" charset="77"/>
                <a:ea typeface="黑体" panose="02010609060101010101" pitchFamily="49" charset="-122"/>
              </a:rPr>
              <a:t>I/O</a:t>
            </a:r>
            <a:r>
              <a:rPr lang="zh-CN" altLang="en-US">
                <a:latin typeface="Tempus Sans ITC" pitchFamily="82" charset="77"/>
                <a:ea typeface="黑体" panose="02010609060101010101" pitchFamily="49" charset="-122"/>
              </a:rPr>
              <a:t>控制方式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BE926B08-9017-5B47-8CD4-983B2D77126D}"/>
              </a:ext>
            </a:extLst>
          </p:cNvPr>
          <p:cNvSpPr>
            <a:spLocks noGrp="1" noChangeArrowheads="1"/>
          </p:cNvSpPr>
          <p:nvPr>
            <p:ph idx="4294967295"/>
          </p:nvPr>
        </p:nvSpPr>
        <p:spPr>
          <a:xfrm>
            <a:off x="512763" y="1755775"/>
            <a:ext cx="8416925" cy="4527550"/>
          </a:xfrm>
        </p:spPr>
        <p:txBody>
          <a:bodyPr/>
          <a:lstStyle/>
          <a:p>
            <a:pPr marL="9525" indent="0">
              <a:lnSpc>
                <a:spcPct val="140000"/>
              </a:lnSpc>
              <a:buFontTx/>
              <a:buNone/>
            </a:pPr>
            <a:r>
              <a:rPr lang="en-US" altLang="en-US" sz="2400">
                <a:latin typeface="Tempus Sans ITC" pitchFamily="82" charset="77"/>
              </a:rPr>
              <a:t>       </a:t>
            </a:r>
            <a:r>
              <a:rPr lang="zh-CN" altLang="en-US" sz="2400">
                <a:latin typeface="Tempus Sans ITC" pitchFamily="82" charset="77"/>
              </a:rPr>
              <a:t>在早期的计算机系统中，由于无中断机构，处理机对</a:t>
            </a:r>
            <a:r>
              <a:rPr lang="en-US" altLang="zh-CN" sz="2400">
                <a:latin typeface="Tempus Sans ITC" pitchFamily="82" charset="77"/>
              </a:rPr>
              <a:t>I/O</a:t>
            </a:r>
            <a:r>
              <a:rPr lang="zh-CN" altLang="en-US" sz="2400">
                <a:latin typeface="Tempus Sans ITC" pitchFamily="82" charset="77"/>
              </a:rPr>
              <a:t>设备的控制，采取程序</a:t>
            </a:r>
            <a:r>
              <a:rPr lang="en-US" altLang="zh-CN" sz="2400">
                <a:latin typeface="Tempus Sans ITC" pitchFamily="82" charset="77"/>
              </a:rPr>
              <a:t>I/O</a:t>
            </a:r>
            <a:r>
              <a:rPr lang="zh-CN" altLang="en-US" sz="2400">
                <a:latin typeface="Tempus Sans ITC" pitchFamily="82" charset="77"/>
              </a:rPr>
              <a:t>方式（</a:t>
            </a:r>
            <a:r>
              <a:rPr lang="en-US" altLang="zh-CN" sz="2400">
                <a:latin typeface="Tempus Sans ITC" pitchFamily="82" charset="77"/>
              </a:rPr>
              <a:t>Programmed I/O</a:t>
            </a:r>
            <a:r>
              <a:rPr lang="zh-CN" altLang="en-US" sz="2400">
                <a:latin typeface="Tempus Sans ITC" pitchFamily="82" charset="77"/>
              </a:rPr>
              <a:t>方式）。</a:t>
            </a:r>
          </a:p>
          <a:p>
            <a:pPr marL="9525" indent="0">
              <a:lnSpc>
                <a:spcPct val="140000"/>
              </a:lnSpc>
              <a:buFontTx/>
              <a:buNone/>
            </a:pPr>
            <a:r>
              <a:rPr lang="zh-CN" altLang="en-US" sz="2400">
                <a:latin typeface="Tempus Sans ITC" pitchFamily="82" charset="77"/>
              </a:rPr>
              <a:t>      在程序</a:t>
            </a:r>
            <a:r>
              <a:rPr lang="en-US" altLang="zh-CN" sz="2400">
                <a:latin typeface="Tempus Sans ITC" pitchFamily="82" charset="77"/>
              </a:rPr>
              <a:t>I/O</a:t>
            </a:r>
            <a:r>
              <a:rPr lang="zh-CN" altLang="en-US" sz="2400">
                <a:latin typeface="Tempus Sans ITC" pitchFamily="82" charset="77"/>
              </a:rPr>
              <a:t>方式中，由于</a:t>
            </a:r>
            <a:r>
              <a:rPr lang="en-US" altLang="zh-CN" sz="2400">
                <a:latin typeface="Tempus Sans ITC" pitchFamily="82" charset="77"/>
              </a:rPr>
              <a:t>CPU</a:t>
            </a:r>
            <a:r>
              <a:rPr lang="zh-CN" altLang="en-US" sz="2400">
                <a:latin typeface="Tempus Sans ITC" pitchFamily="82" charset="77"/>
              </a:rPr>
              <a:t>的高速性和</a:t>
            </a:r>
            <a:r>
              <a:rPr lang="en-US" altLang="zh-CN" sz="2400">
                <a:latin typeface="Tempus Sans ITC" pitchFamily="82" charset="77"/>
              </a:rPr>
              <a:t>I/O</a:t>
            </a:r>
            <a:r>
              <a:rPr lang="zh-CN" altLang="en-US" sz="2400">
                <a:latin typeface="Tempus Sans ITC" pitchFamily="82" charset="77"/>
              </a:rPr>
              <a:t>设备的低速性，致使</a:t>
            </a:r>
            <a:r>
              <a:rPr lang="en-US" altLang="zh-CN" sz="2400">
                <a:latin typeface="Tempus Sans ITC" pitchFamily="82" charset="77"/>
              </a:rPr>
              <a:t>CPU </a:t>
            </a:r>
            <a:r>
              <a:rPr lang="zh-CN" altLang="en-US" sz="2400">
                <a:latin typeface="Tempus Sans ITC" pitchFamily="82" charset="77"/>
              </a:rPr>
              <a:t>的绝大部分时间都处于等待</a:t>
            </a:r>
            <a:r>
              <a:rPr lang="en-US" altLang="zh-CN" sz="2400">
                <a:latin typeface="Tempus Sans ITC" pitchFamily="82" charset="77"/>
              </a:rPr>
              <a:t>I/O</a:t>
            </a:r>
            <a:r>
              <a:rPr lang="zh-CN" altLang="en-US" sz="2400">
                <a:latin typeface="Tempus Sans ITC" pitchFamily="82" charset="77"/>
              </a:rPr>
              <a:t>设备完成数据</a:t>
            </a:r>
            <a:r>
              <a:rPr lang="en-US" altLang="zh-CN" sz="2400">
                <a:latin typeface="Tempus Sans ITC" pitchFamily="82" charset="77"/>
              </a:rPr>
              <a:t>I/O</a:t>
            </a:r>
            <a:r>
              <a:rPr lang="zh-CN" altLang="en-US" sz="2400">
                <a:latin typeface="Tempus Sans ITC" pitchFamily="82" charset="77"/>
              </a:rPr>
              <a:t>的循环测试中，造成对</a:t>
            </a:r>
            <a:r>
              <a:rPr lang="en-US" altLang="zh-CN" sz="2400">
                <a:latin typeface="Tempus Sans ITC" pitchFamily="82" charset="77"/>
              </a:rPr>
              <a:t>CPU</a:t>
            </a:r>
            <a:r>
              <a:rPr lang="zh-CN" altLang="en-US" sz="2400">
                <a:latin typeface="Tempus Sans ITC" pitchFamily="82" charset="77"/>
              </a:rPr>
              <a:t>的极大浪费。</a:t>
            </a:r>
          </a:p>
          <a:p>
            <a:pPr marL="9525" indent="0">
              <a:lnSpc>
                <a:spcPct val="140000"/>
              </a:lnSpc>
              <a:buFontTx/>
              <a:buNone/>
            </a:pPr>
            <a:r>
              <a:rPr lang="zh-CN" altLang="en-US" sz="2400">
                <a:latin typeface="Tempus Sans ITC" pitchFamily="82" charset="77"/>
              </a:rPr>
              <a:t>      这种轮询的方式中，因为在</a:t>
            </a:r>
            <a:r>
              <a:rPr lang="en-US" altLang="zh-CN" sz="2400">
                <a:latin typeface="Tempus Sans ITC" pitchFamily="82" charset="77"/>
              </a:rPr>
              <a:t>CPU</a:t>
            </a:r>
            <a:r>
              <a:rPr lang="zh-CN" altLang="en-US" sz="2400">
                <a:latin typeface="Tempus Sans ITC" pitchFamily="82" charset="77"/>
              </a:rPr>
              <a:t>中无中断机构，使 </a:t>
            </a:r>
            <a:r>
              <a:rPr lang="en-US" altLang="zh-CN" sz="2400">
                <a:latin typeface="Tempus Sans ITC" pitchFamily="82" charset="77"/>
              </a:rPr>
              <a:t>I/O</a:t>
            </a:r>
            <a:r>
              <a:rPr lang="zh-CN" altLang="en-US" sz="2400">
                <a:latin typeface="Tempus Sans ITC" pitchFamily="82" charset="77"/>
              </a:rPr>
              <a:t>设备无法向</a:t>
            </a:r>
            <a:r>
              <a:rPr lang="en-US" altLang="zh-CN" sz="2400">
                <a:latin typeface="Tempus Sans ITC" pitchFamily="82" charset="77"/>
              </a:rPr>
              <a:t>CPU</a:t>
            </a:r>
            <a:r>
              <a:rPr lang="zh-CN" altLang="en-US" sz="2400">
                <a:latin typeface="Tempus Sans ITC" pitchFamily="82" charset="77"/>
              </a:rPr>
              <a:t>报告它已完成了一个字符的输入操作，所以需要</a:t>
            </a:r>
            <a:r>
              <a:rPr lang="en-US" altLang="zh-CN" sz="2400">
                <a:latin typeface="Tempus Sans ITC" pitchFamily="82" charset="77"/>
              </a:rPr>
              <a:t>CPU</a:t>
            </a:r>
            <a:r>
              <a:rPr lang="zh-CN" altLang="en-US" sz="2400">
                <a:latin typeface="Tempus Sans ITC" pitchFamily="82" charset="77"/>
              </a:rPr>
              <a:t>不断地测试</a:t>
            </a:r>
            <a:r>
              <a:rPr lang="en-US" altLang="zh-CN" sz="2400">
                <a:latin typeface="Tempus Sans ITC" pitchFamily="82" charset="77"/>
              </a:rPr>
              <a:t>I/O</a:t>
            </a:r>
            <a:r>
              <a:rPr lang="zh-CN" altLang="en-US" sz="2400">
                <a:latin typeface="Tempus Sans ITC" pitchFamily="82" charset="77"/>
              </a:rPr>
              <a:t>设备的状态。效率非常低，一次可能读取不到一个字节，如图</a:t>
            </a:r>
            <a:r>
              <a:rPr lang="en-US" altLang="zh-CN" sz="2400">
                <a:latin typeface="Tempus Sans ITC" pitchFamily="82" charset="77"/>
              </a:rPr>
              <a:t>6-7</a:t>
            </a:r>
            <a:r>
              <a:rPr lang="zh-CN" altLang="en-US" sz="2400">
                <a:latin typeface="Tempus Sans ITC" pitchFamily="82" charset="77"/>
              </a:rPr>
              <a:t>所示。</a:t>
            </a:r>
          </a:p>
        </p:txBody>
      </p:sp>
      <p:pic>
        <p:nvPicPr>
          <p:cNvPr id="77826" name="Picture 2" descr="无标题-4">
            <a:extLst>
              <a:ext uri="{FF2B5EF4-FFF2-40B4-BE49-F238E27FC236}">
                <a16:creationId xmlns:a16="http://schemas.microsoft.com/office/drawing/2014/main" id="{4D33EDCD-BBB5-664C-9D42-0A4EB882D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7" name="Picture 3" descr="无标题-5">
            <a:extLst>
              <a:ext uri="{FF2B5EF4-FFF2-40B4-BE49-F238E27FC236}">
                <a16:creationId xmlns:a16="http://schemas.microsoft.com/office/drawing/2014/main" id="{6E8387E4-5715-8F4C-A719-475091235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73CCE348-133F-0A42-80F7-C8F6170AEA87}"/>
              </a:ext>
            </a:extLst>
          </p:cNvPr>
          <p:cNvSpPr>
            <a:spLocks noGrp="1" noChangeArrowheads="1"/>
          </p:cNvSpPr>
          <p:nvPr>
            <p:ph type="title" idx="4294967295"/>
          </p:nvPr>
        </p:nvSpPr>
        <p:spPr>
          <a:xfrm>
            <a:off x="179388" y="557213"/>
            <a:ext cx="8229600" cy="1143000"/>
          </a:xfrm>
        </p:spPr>
        <p:txBody>
          <a:bodyPr/>
          <a:lstStyle/>
          <a:p>
            <a:pPr algn="r"/>
            <a:r>
              <a:rPr lang="en-US" altLang="en-US" sz="4800">
                <a:latin typeface="Tempus Sans ITC" pitchFamily="82" charset="77"/>
                <a:sym typeface="宋体" panose="02010600030101010101" pitchFamily="2" charset="-122"/>
              </a:rPr>
              <a:t>程序I/O方式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8849" name="Picture 2" descr="无标题-4">
            <a:extLst>
              <a:ext uri="{FF2B5EF4-FFF2-40B4-BE49-F238E27FC236}">
                <a16:creationId xmlns:a16="http://schemas.microsoft.com/office/drawing/2014/main" id="{69D2427F-301A-E64E-86E7-3004D01D4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0" name="Picture 3" descr="无标题-5">
            <a:extLst>
              <a:ext uri="{FF2B5EF4-FFF2-40B4-BE49-F238E27FC236}">
                <a16:creationId xmlns:a16="http://schemas.microsoft.com/office/drawing/2014/main" id="{E8F0076B-21A6-E64D-ADBF-C44EE15E1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0329F174-425D-FC42-B49F-316F21D4771A}"/>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图 6-7 程序IO方式</a:t>
            </a:r>
            <a:r>
              <a:rPr lang="en-US" altLang="en-US" sz="4800">
                <a:latin typeface="Tempus Sans ITC" pitchFamily="82" charset="77"/>
                <a:sym typeface="宋体" panose="02010600030101010101" pitchFamily="2" charset="-122"/>
              </a:rPr>
              <a:t> </a:t>
            </a:r>
          </a:p>
        </p:txBody>
      </p:sp>
      <p:pic>
        <p:nvPicPr>
          <p:cNvPr id="6" name="图片 5">
            <a:extLst>
              <a:ext uri="{FF2B5EF4-FFF2-40B4-BE49-F238E27FC236}">
                <a16:creationId xmlns:a16="http://schemas.microsoft.com/office/drawing/2014/main" id="{88B8E1BA-5D54-D348-AEDA-5958EB9BE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8" y="2266950"/>
            <a:ext cx="9244013"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strVal val="#ppt_w+.3"/>
                                          </p:val>
                                        </p:tav>
                                        <p:tav tm="100000">
                                          <p:val>
                                            <p:strVal val="#ppt_w"/>
                                          </p:val>
                                        </p:tav>
                                      </p:tavLst>
                                    </p:anim>
                                    <p:anim calcmode="lin" valueType="num">
                                      <p:cBhvr>
                                        <p:cTn id="16" dur="1000" fill="hold"/>
                                        <p:tgtEl>
                                          <p:spTgt spid="6"/>
                                        </p:tgtEl>
                                        <p:attrNameLst>
                                          <p:attrName>ppt_h</p:attrName>
                                        </p:attrNameLst>
                                      </p:cBhvr>
                                      <p:tavLst>
                                        <p:tav tm="0">
                                          <p:val>
                                            <p:strVal val="#ppt_h"/>
                                          </p:val>
                                        </p:tav>
                                        <p:tav tm="100000">
                                          <p:val>
                                            <p:strVal val="#ppt_h"/>
                                          </p:val>
                                        </p:tav>
                                      </p:tavLst>
                                    </p:anim>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4058B5C1-8DD6-D54A-B2FA-BF51B735608A}"/>
              </a:ext>
            </a:extLst>
          </p:cNvPr>
          <p:cNvSpPr>
            <a:spLocks noGrp="1" noChangeArrowheads="1"/>
          </p:cNvSpPr>
          <p:nvPr>
            <p:ph idx="4294967295"/>
          </p:nvPr>
        </p:nvSpPr>
        <p:spPr>
          <a:xfrm>
            <a:off x="512763" y="1755775"/>
            <a:ext cx="8416925" cy="4527550"/>
          </a:xfrm>
        </p:spPr>
        <p:txBody>
          <a:bodyPr/>
          <a:lstStyle/>
          <a:p>
            <a:pPr marL="19050" indent="0">
              <a:lnSpc>
                <a:spcPct val="110000"/>
              </a:lnSpc>
              <a:buFont typeface="宋体" panose="02010600030101010101" pitchFamily="2" charset="-122"/>
              <a:buAutoNum type="arabicPeriod"/>
            </a:pPr>
            <a:r>
              <a:rPr lang="zh-CN" altLang="en-US" sz="2400">
                <a:latin typeface="Tempus Sans ITC" pitchFamily="82" charset="77"/>
              </a:rPr>
              <a:t>程序</a:t>
            </a:r>
            <a:r>
              <a:rPr lang="en-US" altLang="zh-CN" sz="2400">
                <a:latin typeface="Tempus Sans ITC" pitchFamily="82" charset="77"/>
              </a:rPr>
              <a:t>I/O</a:t>
            </a:r>
            <a:r>
              <a:rPr lang="zh-CN" altLang="en-US" sz="2400">
                <a:latin typeface="Tempus Sans ITC" pitchFamily="82" charset="77"/>
              </a:rPr>
              <a:t>方式方式中，</a:t>
            </a:r>
            <a:r>
              <a:rPr lang="en-US" altLang="zh-CN" sz="2400">
                <a:latin typeface="Tempus Sans ITC" pitchFamily="82" charset="77"/>
              </a:rPr>
              <a:t>CPU</a:t>
            </a:r>
            <a:r>
              <a:rPr lang="zh-CN" altLang="en-US" sz="2400">
                <a:latin typeface="Tempus Sans ITC" pitchFamily="82" charset="77"/>
              </a:rPr>
              <a:t>主动挨个端口轮询是否有数据要处理，极大地浪费了</a:t>
            </a:r>
            <a:r>
              <a:rPr lang="en-US" altLang="zh-CN" sz="2400">
                <a:latin typeface="Tempus Sans ITC" pitchFamily="82" charset="77"/>
              </a:rPr>
              <a:t>CPU</a:t>
            </a:r>
            <a:r>
              <a:rPr lang="zh-CN" altLang="en-US" sz="2400">
                <a:latin typeface="Tempus Sans ITC" pitchFamily="82" charset="77"/>
              </a:rPr>
              <a:t>资源，从而使得整个系统的效率底下</a:t>
            </a:r>
          </a:p>
          <a:p>
            <a:pPr marL="19050" indent="0">
              <a:lnSpc>
                <a:spcPct val="110000"/>
              </a:lnSpc>
              <a:buFont typeface="宋体" panose="02010600030101010101" pitchFamily="2" charset="-122"/>
              <a:buAutoNum type="arabicPeriod"/>
            </a:pPr>
            <a:r>
              <a:rPr lang="zh-CN" altLang="en-US" sz="2400">
                <a:latin typeface="Tempus Sans ITC" pitchFamily="82" charset="77"/>
              </a:rPr>
              <a:t>中断驱动</a:t>
            </a:r>
            <a:r>
              <a:rPr lang="en-US" altLang="zh-CN" sz="2400">
                <a:latin typeface="Tempus Sans ITC" pitchFamily="82" charset="77"/>
              </a:rPr>
              <a:t>I/O</a:t>
            </a:r>
            <a:r>
              <a:rPr lang="zh-CN" altLang="en-US" sz="2400">
                <a:latin typeface="Tempus Sans ITC" pitchFamily="82" charset="77"/>
              </a:rPr>
              <a:t>控制方式将</a:t>
            </a:r>
            <a:r>
              <a:rPr lang="en-US" altLang="zh-CN" sz="2400">
                <a:latin typeface="Tempus Sans ITC" pitchFamily="82" charset="77"/>
              </a:rPr>
              <a:t>CPU</a:t>
            </a:r>
            <a:r>
              <a:rPr lang="zh-CN" altLang="en-US" sz="2400">
                <a:latin typeface="Tempus Sans ITC" pitchFamily="82" charset="77"/>
              </a:rPr>
              <a:t>主动轮询的方式做出了改进，</a:t>
            </a:r>
            <a:r>
              <a:rPr lang="en-US" altLang="zh-CN" sz="2400">
                <a:latin typeface="Tempus Sans ITC" pitchFamily="82" charset="77"/>
              </a:rPr>
              <a:t>CPU</a:t>
            </a:r>
            <a:r>
              <a:rPr lang="zh-CN" altLang="en-US" sz="2400">
                <a:latin typeface="Tempus Sans ITC" pitchFamily="82" charset="77"/>
              </a:rPr>
              <a:t>处于被动的位置，等到有设备请求进行输入数据的时候，才去响应，从而提高了</a:t>
            </a:r>
            <a:r>
              <a:rPr lang="en-US" altLang="zh-CN" sz="2400">
                <a:latin typeface="Tempus Sans ITC" pitchFamily="82" charset="77"/>
              </a:rPr>
              <a:t>CPU</a:t>
            </a:r>
            <a:r>
              <a:rPr lang="zh-CN" altLang="en-US" sz="2400">
                <a:latin typeface="Tempus Sans ITC" pitchFamily="82" charset="77"/>
              </a:rPr>
              <a:t>的利用率。</a:t>
            </a:r>
          </a:p>
          <a:p>
            <a:pPr marL="19050" indent="0">
              <a:lnSpc>
                <a:spcPct val="110000"/>
              </a:lnSpc>
              <a:buFont typeface="宋体" panose="02010600030101010101" pitchFamily="2" charset="-122"/>
              <a:buAutoNum type="arabicPeriod"/>
            </a:pPr>
            <a:r>
              <a:rPr lang="zh-CN" altLang="en-US" sz="2400">
                <a:latin typeface="Tempus Sans ITC" pitchFamily="82" charset="77"/>
              </a:rPr>
              <a:t>也就是说，引入中断之后，每当设备完成</a:t>
            </a:r>
            <a:r>
              <a:rPr lang="en-US" altLang="zh-CN" sz="2400">
                <a:latin typeface="Tempus Sans ITC" pitchFamily="82" charset="77"/>
              </a:rPr>
              <a:t>I/O</a:t>
            </a:r>
            <a:r>
              <a:rPr lang="zh-CN" altLang="en-US" sz="2400">
                <a:latin typeface="Tempus Sans ITC" pitchFamily="82" charset="77"/>
              </a:rPr>
              <a:t>操作，便以中断请求方式通知</a:t>
            </a:r>
            <a:r>
              <a:rPr lang="en-US" altLang="zh-CN" sz="2400">
                <a:latin typeface="Tempus Sans ITC" pitchFamily="82" charset="77"/>
              </a:rPr>
              <a:t>CPU</a:t>
            </a:r>
            <a:r>
              <a:rPr lang="zh-CN" altLang="en-US" sz="2400">
                <a:latin typeface="Tempus Sans ITC" pitchFamily="82" charset="77"/>
              </a:rPr>
              <a:t>，然后进行相应处理。但由于</a:t>
            </a:r>
            <a:r>
              <a:rPr lang="en-US" altLang="zh-CN" sz="2400">
                <a:latin typeface="Tempus Sans ITC" pitchFamily="82" charset="77"/>
              </a:rPr>
              <a:t>CPU</a:t>
            </a:r>
            <a:r>
              <a:rPr lang="zh-CN" altLang="en-US" sz="2400">
                <a:latin typeface="Tempus Sans ITC" pitchFamily="82" charset="77"/>
              </a:rPr>
              <a:t>直接控制输入输出操作，每传达一个单位信息。</a:t>
            </a:r>
          </a:p>
          <a:p>
            <a:pPr marL="19050" indent="0">
              <a:lnSpc>
                <a:spcPct val="110000"/>
              </a:lnSpc>
              <a:buFont typeface="宋体" panose="02010600030101010101" pitchFamily="2" charset="-122"/>
              <a:buAutoNum type="arabicPeriod"/>
            </a:pPr>
            <a:r>
              <a:rPr lang="zh-CN" altLang="en-US" sz="2400">
                <a:latin typeface="Tempus Sans ITC" pitchFamily="82" charset="77"/>
              </a:rPr>
              <a:t>相对程序</a:t>
            </a:r>
            <a:r>
              <a:rPr lang="en-US" altLang="zh-CN" sz="2400">
                <a:latin typeface="Tempus Sans ITC" pitchFamily="82" charset="77"/>
              </a:rPr>
              <a:t>IO</a:t>
            </a:r>
            <a:r>
              <a:rPr lang="zh-CN" altLang="en-US" sz="2400">
                <a:latin typeface="Tempus Sans ITC" pitchFamily="82" charset="77"/>
              </a:rPr>
              <a:t>方式，</a:t>
            </a:r>
            <a:r>
              <a:rPr lang="en-US" altLang="zh-CN" sz="2400">
                <a:latin typeface="Tempus Sans ITC" pitchFamily="82" charset="77"/>
              </a:rPr>
              <a:t>CPU</a:t>
            </a:r>
            <a:r>
              <a:rPr lang="zh-CN" altLang="en-US" sz="2400">
                <a:latin typeface="Tempus Sans ITC" pitchFamily="82" charset="77"/>
              </a:rPr>
              <a:t>资源得以有效地利用。但是每传达一个单位信息都要发生一次中断，仍然消耗大量</a:t>
            </a:r>
            <a:r>
              <a:rPr lang="en-US" altLang="zh-CN" sz="2400">
                <a:latin typeface="Tempus Sans ITC" pitchFamily="82" charset="77"/>
              </a:rPr>
              <a:t>CPU</a:t>
            </a:r>
            <a:r>
              <a:rPr lang="zh-CN" altLang="en-US" sz="2400">
                <a:latin typeface="Tempus Sans ITC" pitchFamily="82" charset="77"/>
              </a:rPr>
              <a:t>时间，因此速度较低。</a:t>
            </a:r>
          </a:p>
        </p:txBody>
      </p:sp>
      <p:pic>
        <p:nvPicPr>
          <p:cNvPr id="79874" name="Picture 2" descr="无标题-4">
            <a:extLst>
              <a:ext uri="{FF2B5EF4-FFF2-40B4-BE49-F238E27FC236}">
                <a16:creationId xmlns:a16="http://schemas.microsoft.com/office/drawing/2014/main" id="{A30F53AA-00F0-9340-9534-E44B220F5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5" name="Picture 3" descr="无标题-5">
            <a:extLst>
              <a:ext uri="{FF2B5EF4-FFF2-40B4-BE49-F238E27FC236}">
                <a16:creationId xmlns:a16="http://schemas.microsoft.com/office/drawing/2014/main" id="{3FDB74B0-1BD4-8845-ABCA-A33FBA319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7771195A-FE17-E140-A86A-FE536CFF765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中断驱动I/O控制方式</a:t>
            </a:r>
            <a:r>
              <a:rPr lang="en-US" altLang="en-US" sz="480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0151684-D236-0049-AF4E-228D2039CCAA}"/>
              </a:ext>
            </a:extLst>
          </p:cNvPr>
          <p:cNvSpPr>
            <a:spLocks noGrp="1" noChangeArrowheads="1"/>
          </p:cNvSpPr>
          <p:nvPr>
            <p:ph idx="4294967295"/>
          </p:nvPr>
        </p:nvSpPr>
        <p:spPr>
          <a:xfrm>
            <a:off x="512763" y="1755775"/>
            <a:ext cx="8416925" cy="4527550"/>
          </a:xfrm>
        </p:spPr>
        <p:txBody>
          <a:bodyPr/>
          <a:lstStyle/>
          <a:p>
            <a:pPr marL="19050" indent="0">
              <a:lnSpc>
                <a:spcPct val="110000"/>
              </a:lnSpc>
              <a:buFont typeface="宋体" panose="02010600030101010101" pitchFamily="2" charset="-122"/>
              <a:buNone/>
            </a:pPr>
            <a:r>
              <a:rPr lang="en-US" altLang="zh-CN" sz="2400">
                <a:latin typeface="Tempus Sans ITC" pitchFamily="82" charset="77"/>
              </a:rPr>
              <a:t>1 DMA</a:t>
            </a:r>
            <a:r>
              <a:rPr lang="zh-CN" altLang="en-US" sz="2400">
                <a:latin typeface="Tempus Sans ITC" pitchFamily="82" charset="77"/>
              </a:rPr>
              <a:t>控制方式</a:t>
            </a:r>
          </a:p>
          <a:p>
            <a:pPr marL="19050" indent="0">
              <a:lnSpc>
                <a:spcPct val="110000"/>
              </a:lnSpc>
            </a:pPr>
            <a:r>
              <a:rPr lang="en-US" altLang="zh-CN" sz="2400">
                <a:latin typeface="Tempus Sans ITC" pitchFamily="82" charset="77"/>
              </a:rPr>
              <a:t>DMA</a:t>
            </a:r>
            <a:r>
              <a:rPr lang="zh-CN" altLang="en-US" sz="2400">
                <a:latin typeface="Tempus Sans ITC" pitchFamily="82" charset="77"/>
              </a:rPr>
              <a:t>控制器</a:t>
            </a:r>
            <a:r>
              <a:rPr lang="en-US" altLang="zh-CN" sz="2400">
                <a:latin typeface="Tempus Sans ITC" pitchFamily="82" charset="77"/>
              </a:rPr>
              <a:t>(DMAC)</a:t>
            </a:r>
            <a:r>
              <a:rPr lang="zh-CN" altLang="en-US" sz="2400">
                <a:latin typeface="Tempus Sans ITC" pitchFamily="82" charset="77"/>
              </a:rPr>
              <a:t>是一种在系统内部转移数据的独特外设</a:t>
            </a:r>
          </a:p>
          <a:p>
            <a:pPr marL="19050" indent="0">
              <a:lnSpc>
                <a:spcPct val="110000"/>
              </a:lnSpc>
            </a:pPr>
            <a:r>
              <a:rPr lang="zh-CN" altLang="en-US" sz="2400">
                <a:latin typeface="Tempus Sans ITC" pitchFamily="82" charset="77"/>
              </a:rPr>
              <a:t>可以将其视为一种能够通过一组专用总线将内部和外部存储器与每个具有</a:t>
            </a:r>
            <a:r>
              <a:rPr lang="en-US" altLang="zh-CN" sz="2400">
                <a:latin typeface="Tempus Sans ITC" pitchFamily="82" charset="77"/>
              </a:rPr>
              <a:t>DMA</a:t>
            </a:r>
            <a:r>
              <a:rPr lang="zh-CN" altLang="en-US" sz="2400">
                <a:latin typeface="Tempus Sans ITC" pitchFamily="82" charset="77"/>
              </a:rPr>
              <a:t>能力的外设连接起来的控制器，如图</a:t>
            </a:r>
            <a:r>
              <a:rPr lang="en-US" altLang="zh-CN" sz="2400">
                <a:latin typeface="Tempus Sans ITC" pitchFamily="82" charset="77"/>
              </a:rPr>
              <a:t>6-8</a:t>
            </a:r>
            <a:r>
              <a:rPr lang="zh-CN" altLang="en-US" sz="2400">
                <a:latin typeface="Tempus Sans ITC" pitchFamily="82" charset="77"/>
              </a:rPr>
              <a:t>所示。</a:t>
            </a:r>
          </a:p>
          <a:p>
            <a:pPr marL="19050" indent="0">
              <a:lnSpc>
                <a:spcPct val="110000"/>
              </a:lnSpc>
            </a:pPr>
            <a:r>
              <a:rPr lang="zh-CN" altLang="en-US" sz="2400">
                <a:latin typeface="Tempus Sans ITC" pitchFamily="82" charset="77"/>
              </a:rPr>
              <a:t>它之所以属于外设，是因为它是在处理器的编程控制下来执行传输的。</a:t>
            </a:r>
          </a:p>
          <a:p>
            <a:pPr marL="19050" indent="0">
              <a:lnSpc>
                <a:spcPct val="110000"/>
              </a:lnSpc>
            </a:pPr>
            <a:r>
              <a:rPr lang="zh-CN" altLang="en-US" sz="2400">
                <a:latin typeface="Tempus Sans ITC" pitchFamily="82" charset="77"/>
              </a:rPr>
              <a:t>值得注意的是，通常只有数据流量较大</a:t>
            </a:r>
            <a:r>
              <a:rPr lang="en-US" altLang="zh-CN" sz="2400">
                <a:latin typeface="Tempus Sans ITC" pitchFamily="82" charset="77"/>
              </a:rPr>
              <a:t>(KBps</a:t>
            </a:r>
            <a:r>
              <a:rPr lang="zh-CN" altLang="en-US" sz="2400">
                <a:latin typeface="Tempus Sans ITC" pitchFamily="82" charset="77"/>
              </a:rPr>
              <a:t>或者更高</a:t>
            </a:r>
            <a:r>
              <a:rPr lang="en-US" altLang="zh-CN" sz="2400">
                <a:latin typeface="Tempus Sans ITC" pitchFamily="82" charset="77"/>
              </a:rPr>
              <a:t>)</a:t>
            </a:r>
            <a:r>
              <a:rPr lang="zh-CN" altLang="en-US" sz="2400">
                <a:latin typeface="Tempus Sans ITC" pitchFamily="82" charset="77"/>
              </a:rPr>
              <a:t>的外设才需要支持</a:t>
            </a:r>
            <a:r>
              <a:rPr lang="en-US" altLang="zh-CN" sz="2400">
                <a:latin typeface="Tempus Sans ITC" pitchFamily="82" charset="77"/>
              </a:rPr>
              <a:t>DMA</a:t>
            </a:r>
            <a:r>
              <a:rPr lang="zh-CN" altLang="en-US" sz="2400">
                <a:latin typeface="Tempus Sans ITC" pitchFamily="82" charset="77"/>
              </a:rPr>
              <a:t>能力，这些应用方面典型的例子包括视频、音频和网络接口。</a:t>
            </a:r>
          </a:p>
        </p:txBody>
      </p:sp>
      <p:pic>
        <p:nvPicPr>
          <p:cNvPr id="80898" name="Picture 2" descr="无标题-4">
            <a:extLst>
              <a:ext uri="{FF2B5EF4-FFF2-40B4-BE49-F238E27FC236}">
                <a16:creationId xmlns:a16="http://schemas.microsoft.com/office/drawing/2014/main" id="{91F3F231-53C7-074F-BB11-12A16BB84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899" name="Picture 3" descr="无标题-5">
            <a:extLst>
              <a:ext uri="{FF2B5EF4-FFF2-40B4-BE49-F238E27FC236}">
                <a16:creationId xmlns:a16="http://schemas.microsoft.com/office/drawing/2014/main" id="{68497E7F-F58F-FE45-A24D-3557ECC9D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BF05793C-A1E3-D640-8644-99271039C3E8}"/>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直接存储器访问DMA控制方式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1921" name="Picture 2" descr="无标题-4">
            <a:extLst>
              <a:ext uri="{FF2B5EF4-FFF2-40B4-BE49-F238E27FC236}">
                <a16:creationId xmlns:a16="http://schemas.microsoft.com/office/drawing/2014/main" id="{EFFCE7B8-FB44-3142-87E7-D3DDABED2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2" name="Picture 3" descr="无标题-5">
            <a:extLst>
              <a:ext uri="{FF2B5EF4-FFF2-40B4-BE49-F238E27FC236}">
                <a16:creationId xmlns:a16="http://schemas.microsoft.com/office/drawing/2014/main" id="{09BB1324-5255-FF40-985C-7A6ADF097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F988139F-4DCC-ED4C-BBB7-E3A2DDEEE0F3}"/>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图 6-8 DMA控制器的组成</a:t>
            </a:r>
            <a:r>
              <a:rPr lang="en-US" altLang="en-US" sz="4800">
                <a:latin typeface="Tempus Sans ITC" pitchFamily="82" charset="77"/>
                <a:sym typeface="宋体" panose="02010600030101010101" pitchFamily="2" charset="-122"/>
              </a:rPr>
              <a:t> </a:t>
            </a:r>
          </a:p>
        </p:txBody>
      </p:sp>
      <p:pic>
        <p:nvPicPr>
          <p:cNvPr id="4" name="图片 1">
            <a:extLst>
              <a:ext uri="{FF2B5EF4-FFF2-40B4-BE49-F238E27FC236}">
                <a16:creationId xmlns:a16="http://schemas.microsoft.com/office/drawing/2014/main" id="{194D6B93-67D7-7F49-B888-DDB96A3359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588" y="2052638"/>
            <a:ext cx="8069262"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edge">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34AB39B-30BF-9A4A-99B8-FD0445D522A5}"/>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en-US" sz="2400">
                <a:latin typeface="Tempus Sans ITC" pitchFamily="82" charset="77"/>
              </a:rPr>
              <a:t>   </a:t>
            </a:r>
            <a:r>
              <a:rPr lang="en-US" altLang="zh-CN" sz="2400">
                <a:latin typeface="Tempus Sans ITC" pitchFamily="82" charset="77"/>
              </a:rPr>
              <a:t>DMA</a:t>
            </a:r>
            <a:r>
              <a:rPr lang="zh-CN" altLang="en-US" sz="2400">
                <a:latin typeface="Tempus Sans ITC" pitchFamily="82" charset="77"/>
              </a:rPr>
              <a:t>方式，在一定程度上提升了</a:t>
            </a:r>
            <a:r>
              <a:rPr lang="en-US" altLang="zh-CN" sz="2400">
                <a:latin typeface="Tempus Sans ITC" pitchFamily="82" charset="77"/>
              </a:rPr>
              <a:t>IO</a:t>
            </a:r>
            <a:r>
              <a:rPr lang="zh-CN" altLang="en-US" sz="2400">
                <a:latin typeface="Tempus Sans ITC" pitchFamily="82" charset="77"/>
              </a:rPr>
              <a:t>速度，把</a:t>
            </a:r>
            <a:r>
              <a:rPr lang="en-US" altLang="zh-CN" sz="2400">
                <a:latin typeface="Tempus Sans ITC" pitchFamily="82" charset="77"/>
              </a:rPr>
              <a:t>CPU</a:t>
            </a:r>
            <a:r>
              <a:rPr lang="zh-CN" altLang="en-US" sz="2400">
                <a:latin typeface="Tempus Sans ITC" pitchFamily="82" charset="77"/>
              </a:rPr>
              <a:t>从低效地</a:t>
            </a:r>
            <a:r>
              <a:rPr lang="en-US" altLang="zh-CN" sz="2400">
                <a:latin typeface="Tempus Sans ITC" pitchFamily="82" charset="77"/>
              </a:rPr>
              <a:t>IO</a:t>
            </a:r>
            <a:r>
              <a:rPr lang="zh-CN" altLang="en-US" sz="2400">
                <a:latin typeface="Tempus Sans ITC" pitchFamily="82" charset="77"/>
              </a:rPr>
              <a:t>操作中解脱出来，提高了</a:t>
            </a:r>
            <a:r>
              <a:rPr lang="en-US" altLang="zh-CN" sz="2400">
                <a:latin typeface="Tempus Sans ITC" pitchFamily="82" charset="77"/>
              </a:rPr>
              <a:t>CPU</a:t>
            </a:r>
            <a:r>
              <a:rPr lang="zh-CN" altLang="en-US" sz="2400">
                <a:latin typeface="Tempus Sans ITC" pitchFamily="82" charset="77"/>
              </a:rPr>
              <a:t>的利用率，从而提高了整个系统的效率。</a:t>
            </a:r>
          </a:p>
          <a:p>
            <a:pPr marL="19050" indent="0">
              <a:lnSpc>
                <a:spcPct val="140000"/>
              </a:lnSpc>
              <a:buFont typeface="宋体" panose="02010600030101010101" pitchFamily="2" charset="-122"/>
              <a:buNone/>
            </a:pPr>
            <a:r>
              <a:rPr lang="zh-CN" altLang="en-US" sz="2400">
                <a:latin typeface="Tempus Sans ITC" pitchFamily="82" charset="77"/>
              </a:rPr>
              <a:t>  特点：</a:t>
            </a:r>
          </a:p>
          <a:p>
            <a:pPr marL="19050" indent="0">
              <a:lnSpc>
                <a:spcPct val="140000"/>
              </a:lnSpc>
              <a:buFont typeface="宋体" panose="02010600030101010101" pitchFamily="2" charset="-122"/>
              <a:buNone/>
            </a:pPr>
            <a:r>
              <a:rPr lang="en-US" altLang="zh-CN" sz="2400">
                <a:latin typeface="Tempus Sans ITC" pitchFamily="82" charset="77"/>
              </a:rPr>
              <a:t>1)</a:t>
            </a:r>
            <a:r>
              <a:rPr lang="zh-CN" altLang="en-US" sz="2400">
                <a:latin typeface="Tempus Sans ITC" pitchFamily="82" charset="77"/>
              </a:rPr>
              <a:t>数据传送的单位：数据块</a:t>
            </a:r>
          </a:p>
          <a:p>
            <a:pPr marL="19050" indent="0">
              <a:lnSpc>
                <a:spcPct val="140000"/>
              </a:lnSpc>
              <a:buFont typeface="宋体" panose="02010600030101010101" pitchFamily="2" charset="-122"/>
              <a:buNone/>
            </a:pPr>
            <a:r>
              <a:rPr lang="en-US" altLang="zh-CN" sz="2400">
                <a:latin typeface="Tempus Sans ITC" pitchFamily="82" charset="77"/>
              </a:rPr>
              <a:t>2)</a:t>
            </a:r>
            <a:r>
              <a:rPr lang="zh-CN" altLang="en-US" sz="2400">
                <a:latin typeface="Tempus Sans ITC" pitchFamily="82" charset="77"/>
              </a:rPr>
              <a:t>数据传输的方向：设备</a:t>
            </a:r>
            <a:r>
              <a:rPr lang="en-US" altLang="zh-CN" sz="2400">
                <a:latin typeface="Tempus Sans ITC" pitchFamily="82" charset="77"/>
              </a:rPr>
              <a:t>(</a:t>
            </a:r>
            <a:r>
              <a:rPr lang="zh-CN" altLang="en-US" sz="2400">
                <a:latin typeface="Tempus Sans ITC" pitchFamily="82" charset="77"/>
              </a:rPr>
              <a:t>控制器</a:t>
            </a:r>
            <a:r>
              <a:rPr lang="en-US" altLang="zh-CN" sz="2400">
                <a:latin typeface="Tempus Sans ITC" pitchFamily="82" charset="77"/>
              </a:rPr>
              <a:t>)←→</a:t>
            </a:r>
            <a:r>
              <a:rPr lang="zh-CN" altLang="en-US" sz="2400">
                <a:latin typeface="Tempus Sans ITC" pitchFamily="82" charset="77"/>
              </a:rPr>
              <a:t>内存</a:t>
            </a:r>
          </a:p>
        </p:txBody>
      </p:sp>
      <p:pic>
        <p:nvPicPr>
          <p:cNvPr id="82946" name="Picture 2" descr="无标题-4">
            <a:extLst>
              <a:ext uri="{FF2B5EF4-FFF2-40B4-BE49-F238E27FC236}">
                <a16:creationId xmlns:a16="http://schemas.microsoft.com/office/drawing/2014/main" id="{E8E79B49-D532-8E4F-95D8-D22DD9186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47" name="Picture 3" descr="无标题-5">
            <a:extLst>
              <a:ext uri="{FF2B5EF4-FFF2-40B4-BE49-F238E27FC236}">
                <a16:creationId xmlns:a16="http://schemas.microsoft.com/office/drawing/2014/main" id="{13D4C3BF-C37C-1B4B-BA00-0E9270D67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标题 5">
            <a:extLst>
              <a:ext uri="{FF2B5EF4-FFF2-40B4-BE49-F238E27FC236}">
                <a16:creationId xmlns:a16="http://schemas.microsoft.com/office/drawing/2014/main" id="{6379DB68-EE15-0140-A5E8-E7F906F1C65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直接存储器访问DMA控制方式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任意多边形 22">
            <a:extLst>
              <a:ext uri="{FF2B5EF4-FFF2-40B4-BE49-F238E27FC236}">
                <a16:creationId xmlns:a16="http://schemas.microsoft.com/office/drawing/2014/main" id="{8F5F38E5-C373-724B-96E3-A49F3EB357B3}"/>
              </a:ext>
            </a:extLst>
          </p:cNvPr>
          <p:cNvSpPr>
            <a:spLocks noChangeArrowheads="1"/>
          </p:cNvSpPr>
          <p:nvPr/>
        </p:nvSpPr>
        <p:spPr bwMode="auto">
          <a:xfrm>
            <a:off x="0" y="0"/>
            <a:ext cx="5327650" cy="6219825"/>
          </a:xfrm>
          <a:custGeom>
            <a:avLst/>
            <a:gdLst>
              <a:gd name="T0" fmla="*/ 5327650 w 5328310"/>
              <a:gd name="T1" fmla="*/ 0 h 6220062"/>
              <a:gd name="T2" fmla="*/ 0 w 5328310"/>
              <a:gd name="T3" fmla="*/ 6219825 h 6220062"/>
              <a:gd name="T4" fmla="*/ 0 w 5328310"/>
              <a:gd name="T5" fmla="*/ 6136824 h 6220062"/>
              <a:gd name="T6" fmla="*/ 5256554 w 5328310"/>
              <a:gd name="T7" fmla="*/ 1 h 6220062"/>
              <a:gd name="T8" fmla="*/ 5327650 w 5328310"/>
              <a:gd name="T9" fmla="*/ 0 h 6220062"/>
              <a:gd name="T10" fmla="*/ 3748559 w 5328310"/>
              <a:gd name="T11" fmla="*/ 0 h 6220062"/>
              <a:gd name="T12" fmla="*/ 5152948 w 5328310"/>
              <a:gd name="T13" fmla="*/ 0 h 6220062"/>
              <a:gd name="T14" fmla="*/ 1 w 5328310"/>
              <a:gd name="T15" fmla="*/ 6010606 h 6220062"/>
              <a:gd name="T16" fmla="*/ 1 w 5328310"/>
              <a:gd name="T17" fmla="*/ 4348337 h 6220062"/>
              <a:gd name="T18" fmla="*/ 3748559 w 5328310"/>
              <a:gd name="T19" fmla="*/ 0 h 62200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328310" h="6220062">
                <a:moveTo>
                  <a:pt x="5328310" y="0"/>
                </a:moveTo>
                <a:lnTo>
                  <a:pt x="0" y="6220062"/>
                </a:lnTo>
                <a:lnTo>
                  <a:pt x="0" y="6137058"/>
                </a:lnTo>
                <a:lnTo>
                  <a:pt x="5257205" y="1"/>
                </a:lnTo>
                <a:lnTo>
                  <a:pt x="5328310" y="0"/>
                </a:lnTo>
                <a:close/>
                <a:moveTo>
                  <a:pt x="3749023" y="0"/>
                </a:moveTo>
                <a:lnTo>
                  <a:pt x="5153586" y="0"/>
                </a:lnTo>
                <a:lnTo>
                  <a:pt x="1" y="6010835"/>
                </a:lnTo>
                <a:lnTo>
                  <a:pt x="1" y="4348503"/>
                </a:lnTo>
                <a:lnTo>
                  <a:pt x="3749023" y="0"/>
                </a:lnTo>
                <a:close/>
              </a:path>
            </a:pathLst>
          </a:custGeom>
          <a:solidFill>
            <a:srgbClr val="83B40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6322" name="文本框 23">
            <a:extLst>
              <a:ext uri="{FF2B5EF4-FFF2-40B4-BE49-F238E27FC236}">
                <a16:creationId xmlns:a16="http://schemas.microsoft.com/office/drawing/2014/main" id="{91E672CB-15F9-8E4C-82A5-D661A8CEFB1C}"/>
              </a:ext>
            </a:extLst>
          </p:cNvPr>
          <p:cNvSpPr txBox="1">
            <a:spLocks noChangeArrowheads="1"/>
          </p:cNvSpPr>
          <p:nvPr/>
        </p:nvSpPr>
        <p:spPr bwMode="auto">
          <a:xfrm>
            <a:off x="2876550" y="836613"/>
            <a:ext cx="931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FFFF"/>
                </a:solidFill>
                <a:latin typeface="华文彩云" panose="02010800040101010101" pitchFamily="2" charset="-122"/>
                <a:ea typeface="华文彩云" panose="02010800040101010101" pitchFamily="2" charset="-122"/>
              </a:rPr>
              <a:t>学</a:t>
            </a:r>
          </a:p>
        </p:txBody>
      </p:sp>
      <p:sp>
        <p:nvSpPr>
          <p:cNvPr id="56323" name="文本框 24">
            <a:extLst>
              <a:ext uri="{FF2B5EF4-FFF2-40B4-BE49-F238E27FC236}">
                <a16:creationId xmlns:a16="http://schemas.microsoft.com/office/drawing/2014/main" id="{D35CE820-2F9D-E249-9B3C-248C15EA90FD}"/>
              </a:ext>
            </a:extLst>
          </p:cNvPr>
          <p:cNvSpPr txBox="1">
            <a:spLocks noChangeArrowheads="1"/>
          </p:cNvSpPr>
          <p:nvPr/>
        </p:nvSpPr>
        <p:spPr bwMode="auto">
          <a:xfrm>
            <a:off x="1117600" y="2909888"/>
            <a:ext cx="9001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FFFF"/>
                </a:solidFill>
                <a:latin typeface="华文彩云" panose="02010800040101010101" pitchFamily="2" charset="-122"/>
                <a:ea typeface="华文彩云" panose="02010800040101010101" pitchFamily="2" charset="-122"/>
              </a:rPr>
              <a:t>要</a:t>
            </a:r>
          </a:p>
        </p:txBody>
      </p:sp>
      <p:sp>
        <p:nvSpPr>
          <p:cNvPr id="56324" name="任意多边形 25">
            <a:extLst>
              <a:ext uri="{FF2B5EF4-FFF2-40B4-BE49-F238E27FC236}">
                <a16:creationId xmlns:a16="http://schemas.microsoft.com/office/drawing/2014/main" id="{5C047DC8-92D1-3140-AE96-E29716E70656}"/>
              </a:ext>
            </a:extLst>
          </p:cNvPr>
          <p:cNvSpPr>
            <a:spLocks noChangeArrowheads="1"/>
          </p:cNvSpPr>
          <p:nvPr/>
        </p:nvSpPr>
        <p:spPr bwMode="auto">
          <a:xfrm>
            <a:off x="4514850" y="1182688"/>
            <a:ext cx="376238" cy="454025"/>
          </a:xfrm>
          <a:custGeom>
            <a:avLst/>
            <a:gdLst>
              <a:gd name="T0" fmla="*/ 237213 w 335051"/>
              <a:gd name="T1" fmla="*/ 0 h 404441"/>
              <a:gd name="T2" fmla="*/ 404946 w 335051"/>
              <a:gd name="T3" fmla="*/ 69417 h 404441"/>
              <a:gd name="T4" fmla="*/ 404946 w 335051"/>
              <a:gd name="T5" fmla="*/ 404589 h 404441"/>
              <a:gd name="T6" fmla="*/ 237213 w 335051"/>
              <a:gd name="T7" fmla="*/ 572175 h 404441"/>
              <a:gd name="T8" fmla="*/ 69479 w 335051"/>
              <a:gd name="T9" fmla="*/ 404589 h 404441"/>
              <a:gd name="T10" fmla="*/ 69479 w 335051"/>
              <a:gd name="T11" fmla="*/ 69417 h 404441"/>
              <a:gd name="T12" fmla="*/ 237213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1</a:t>
            </a:r>
            <a:endParaRPr lang="zh-CN" altLang="en-US" sz="2400" b="1">
              <a:solidFill>
                <a:srgbClr val="FFFFFF"/>
              </a:solidFill>
              <a:latin typeface="Arial Rounded MT Bold" panose="020F0704030504030204" pitchFamily="34" charset="77"/>
              <a:ea typeface="幼圆" pitchFamily="49" charset="-122"/>
            </a:endParaRPr>
          </a:p>
        </p:txBody>
      </p:sp>
      <p:cxnSp>
        <p:nvCxnSpPr>
          <p:cNvPr id="56325" name="直接连接符 26">
            <a:extLst>
              <a:ext uri="{FF2B5EF4-FFF2-40B4-BE49-F238E27FC236}">
                <a16:creationId xmlns:a16="http://schemas.microsoft.com/office/drawing/2014/main" id="{7E9AA62F-87DF-8547-82B7-31EABFE74647}"/>
              </a:ext>
            </a:extLst>
          </p:cNvPr>
          <p:cNvCxnSpPr>
            <a:cxnSpLocks noChangeShapeType="1"/>
            <a:stCxn id="56324" idx="3"/>
          </p:cNvCxnSpPr>
          <p:nvPr/>
        </p:nvCxnSpPr>
        <p:spPr bwMode="auto">
          <a:xfrm>
            <a:off x="4751388" y="1682750"/>
            <a:ext cx="3822700"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26" name="任意多边形 27">
            <a:extLst>
              <a:ext uri="{FF2B5EF4-FFF2-40B4-BE49-F238E27FC236}">
                <a16:creationId xmlns:a16="http://schemas.microsoft.com/office/drawing/2014/main" id="{5A2A3D3A-E9CB-5C4A-8447-1251F95149A5}"/>
              </a:ext>
            </a:extLst>
          </p:cNvPr>
          <p:cNvSpPr>
            <a:spLocks noChangeArrowheads="1"/>
          </p:cNvSpPr>
          <p:nvPr/>
        </p:nvSpPr>
        <p:spPr bwMode="auto">
          <a:xfrm>
            <a:off x="3986213" y="1800225"/>
            <a:ext cx="376237" cy="454025"/>
          </a:xfrm>
          <a:custGeom>
            <a:avLst/>
            <a:gdLst>
              <a:gd name="T0" fmla="*/ 237210 w 335051"/>
              <a:gd name="T1" fmla="*/ 0 h 404441"/>
              <a:gd name="T2" fmla="*/ 404942 w 335051"/>
              <a:gd name="T3" fmla="*/ 69417 h 404441"/>
              <a:gd name="T4" fmla="*/ 404942 w 335051"/>
              <a:gd name="T5" fmla="*/ 404589 h 404441"/>
              <a:gd name="T6" fmla="*/ 237210 w 335051"/>
              <a:gd name="T7" fmla="*/ 572175 h 404441"/>
              <a:gd name="T8" fmla="*/ 69479 w 335051"/>
              <a:gd name="T9" fmla="*/ 404589 h 404441"/>
              <a:gd name="T10" fmla="*/ 69479 w 335051"/>
              <a:gd name="T11" fmla="*/ 69417 h 404441"/>
              <a:gd name="T12" fmla="*/ 237210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2</a:t>
            </a:r>
            <a:endParaRPr lang="zh-CN" altLang="en-US" sz="2400" b="1">
              <a:solidFill>
                <a:srgbClr val="FFFFFF"/>
              </a:solidFill>
              <a:latin typeface="Arial Rounded MT Bold" panose="020F0704030504030204" pitchFamily="34" charset="77"/>
              <a:ea typeface="幼圆" pitchFamily="49" charset="-122"/>
            </a:endParaRPr>
          </a:p>
        </p:txBody>
      </p:sp>
      <p:cxnSp>
        <p:nvCxnSpPr>
          <p:cNvPr id="56327" name="直接连接符 28">
            <a:extLst>
              <a:ext uri="{FF2B5EF4-FFF2-40B4-BE49-F238E27FC236}">
                <a16:creationId xmlns:a16="http://schemas.microsoft.com/office/drawing/2014/main" id="{4EA9BD53-5E46-1540-B2B9-B7BD8811C616}"/>
              </a:ext>
            </a:extLst>
          </p:cNvPr>
          <p:cNvCxnSpPr>
            <a:cxnSpLocks noChangeShapeType="1"/>
            <a:stCxn id="56326" idx="3"/>
          </p:cNvCxnSpPr>
          <p:nvPr/>
        </p:nvCxnSpPr>
        <p:spPr bwMode="auto">
          <a:xfrm>
            <a:off x="4222750" y="2300288"/>
            <a:ext cx="4349750"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28" name="任意多边形 29">
            <a:extLst>
              <a:ext uri="{FF2B5EF4-FFF2-40B4-BE49-F238E27FC236}">
                <a16:creationId xmlns:a16="http://schemas.microsoft.com/office/drawing/2014/main" id="{E53B3949-80BD-094E-B1AD-B86919F1D674}"/>
              </a:ext>
            </a:extLst>
          </p:cNvPr>
          <p:cNvSpPr>
            <a:spLocks noChangeArrowheads="1"/>
          </p:cNvSpPr>
          <p:nvPr/>
        </p:nvSpPr>
        <p:spPr bwMode="auto">
          <a:xfrm>
            <a:off x="3459163" y="2417763"/>
            <a:ext cx="376237" cy="454025"/>
          </a:xfrm>
          <a:custGeom>
            <a:avLst/>
            <a:gdLst>
              <a:gd name="T0" fmla="*/ 237210 w 335051"/>
              <a:gd name="T1" fmla="*/ 0 h 404441"/>
              <a:gd name="T2" fmla="*/ 404942 w 335051"/>
              <a:gd name="T3" fmla="*/ 69417 h 404441"/>
              <a:gd name="T4" fmla="*/ 404942 w 335051"/>
              <a:gd name="T5" fmla="*/ 404589 h 404441"/>
              <a:gd name="T6" fmla="*/ 237210 w 335051"/>
              <a:gd name="T7" fmla="*/ 572175 h 404441"/>
              <a:gd name="T8" fmla="*/ 69479 w 335051"/>
              <a:gd name="T9" fmla="*/ 404589 h 404441"/>
              <a:gd name="T10" fmla="*/ 69479 w 335051"/>
              <a:gd name="T11" fmla="*/ 69417 h 404441"/>
              <a:gd name="T12" fmla="*/ 237210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3</a:t>
            </a:r>
            <a:endParaRPr lang="zh-CN" altLang="en-US" sz="2400" b="1">
              <a:solidFill>
                <a:srgbClr val="FFFFFF"/>
              </a:solidFill>
              <a:latin typeface="Arial Rounded MT Bold" panose="020F0704030504030204" pitchFamily="34" charset="77"/>
              <a:ea typeface="幼圆" pitchFamily="49" charset="-122"/>
            </a:endParaRPr>
          </a:p>
        </p:txBody>
      </p:sp>
      <p:cxnSp>
        <p:nvCxnSpPr>
          <p:cNvPr id="56329" name="直接连接符 30">
            <a:extLst>
              <a:ext uri="{FF2B5EF4-FFF2-40B4-BE49-F238E27FC236}">
                <a16:creationId xmlns:a16="http://schemas.microsoft.com/office/drawing/2014/main" id="{98CCE25A-9111-7644-A8DB-2D03D84DB391}"/>
              </a:ext>
            </a:extLst>
          </p:cNvPr>
          <p:cNvCxnSpPr>
            <a:cxnSpLocks noChangeShapeType="1"/>
            <a:stCxn id="56328" idx="3"/>
          </p:cNvCxnSpPr>
          <p:nvPr/>
        </p:nvCxnSpPr>
        <p:spPr bwMode="auto">
          <a:xfrm>
            <a:off x="3695700" y="2917825"/>
            <a:ext cx="4878388"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30" name="任意多边形 31">
            <a:extLst>
              <a:ext uri="{FF2B5EF4-FFF2-40B4-BE49-F238E27FC236}">
                <a16:creationId xmlns:a16="http://schemas.microsoft.com/office/drawing/2014/main" id="{45C4A99C-3651-6442-A8A6-943E9B6B8D22}"/>
              </a:ext>
            </a:extLst>
          </p:cNvPr>
          <p:cNvSpPr>
            <a:spLocks noChangeArrowheads="1"/>
          </p:cNvSpPr>
          <p:nvPr/>
        </p:nvSpPr>
        <p:spPr bwMode="auto">
          <a:xfrm>
            <a:off x="2930525" y="3035300"/>
            <a:ext cx="376238" cy="454025"/>
          </a:xfrm>
          <a:custGeom>
            <a:avLst/>
            <a:gdLst>
              <a:gd name="T0" fmla="*/ 237213 w 335051"/>
              <a:gd name="T1" fmla="*/ 0 h 404441"/>
              <a:gd name="T2" fmla="*/ 404946 w 335051"/>
              <a:gd name="T3" fmla="*/ 69417 h 404441"/>
              <a:gd name="T4" fmla="*/ 404946 w 335051"/>
              <a:gd name="T5" fmla="*/ 404589 h 404441"/>
              <a:gd name="T6" fmla="*/ 237213 w 335051"/>
              <a:gd name="T7" fmla="*/ 572175 h 404441"/>
              <a:gd name="T8" fmla="*/ 69479 w 335051"/>
              <a:gd name="T9" fmla="*/ 404589 h 404441"/>
              <a:gd name="T10" fmla="*/ 69479 w 335051"/>
              <a:gd name="T11" fmla="*/ 69417 h 404441"/>
              <a:gd name="T12" fmla="*/ 237213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4</a:t>
            </a:r>
            <a:endParaRPr lang="zh-CN" altLang="en-US" sz="2400" b="1">
              <a:solidFill>
                <a:srgbClr val="FFFFFF"/>
              </a:solidFill>
              <a:latin typeface="Arial Rounded MT Bold" panose="020F0704030504030204" pitchFamily="34" charset="77"/>
              <a:ea typeface="幼圆" pitchFamily="49" charset="-122"/>
            </a:endParaRPr>
          </a:p>
        </p:txBody>
      </p:sp>
      <p:cxnSp>
        <p:nvCxnSpPr>
          <p:cNvPr id="56331" name="直接连接符 32">
            <a:extLst>
              <a:ext uri="{FF2B5EF4-FFF2-40B4-BE49-F238E27FC236}">
                <a16:creationId xmlns:a16="http://schemas.microsoft.com/office/drawing/2014/main" id="{7BDDAFB0-9BA1-784F-87CB-9A1399E6DA06}"/>
              </a:ext>
            </a:extLst>
          </p:cNvPr>
          <p:cNvCxnSpPr>
            <a:cxnSpLocks noChangeShapeType="1"/>
            <a:stCxn id="56330" idx="3"/>
          </p:cNvCxnSpPr>
          <p:nvPr/>
        </p:nvCxnSpPr>
        <p:spPr bwMode="auto">
          <a:xfrm>
            <a:off x="3167063" y="3535363"/>
            <a:ext cx="5405437"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32" name="任意多边形 33">
            <a:extLst>
              <a:ext uri="{FF2B5EF4-FFF2-40B4-BE49-F238E27FC236}">
                <a16:creationId xmlns:a16="http://schemas.microsoft.com/office/drawing/2014/main" id="{2E4AC3E3-9B41-BC4B-B5EA-A5B4622E79C5}"/>
              </a:ext>
            </a:extLst>
          </p:cNvPr>
          <p:cNvSpPr>
            <a:spLocks noChangeArrowheads="1"/>
          </p:cNvSpPr>
          <p:nvPr/>
        </p:nvSpPr>
        <p:spPr bwMode="auto">
          <a:xfrm>
            <a:off x="2403475" y="3652838"/>
            <a:ext cx="374650" cy="454025"/>
          </a:xfrm>
          <a:custGeom>
            <a:avLst/>
            <a:gdLst>
              <a:gd name="T0" fmla="*/ 234222 w 335051"/>
              <a:gd name="T1" fmla="*/ 0 h 404441"/>
              <a:gd name="T2" fmla="*/ 399841 w 335051"/>
              <a:gd name="T3" fmla="*/ 69417 h 404441"/>
              <a:gd name="T4" fmla="*/ 399841 w 335051"/>
              <a:gd name="T5" fmla="*/ 404589 h 404441"/>
              <a:gd name="T6" fmla="*/ 234222 w 335051"/>
              <a:gd name="T7" fmla="*/ 572175 h 404441"/>
              <a:gd name="T8" fmla="*/ 68603 w 335051"/>
              <a:gd name="T9" fmla="*/ 404589 h 404441"/>
              <a:gd name="T10" fmla="*/ 68603 w 335051"/>
              <a:gd name="T11" fmla="*/ 69417 h 404441"/>
              <a:gd name="T12" fmla="*/ 234222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5</a:t>
            </a:r>
            <a:endParaRPr lang="zh-CN" altLang="en-US" sz="2400" b="1">
              <a:solidFill>
                <a:srgbClr val="FFFFFF"/>
              </a:solidFill>
              <a:latin typeface="Arial Rounded MT Bold" panose="020F0704030504030204" pitchFamily="34" charset="77"/>
              <a:ea typeface="幼圆" pitchFamily="49" charset="-122"/>
            </a:endParaRPr>
          </a:p>
        </p:txBody>
      </p:sp>
      <p:cxnSp>
        <p:nvCxnSpPr>
          <p:cNvPr id="56333" name="直接连接符 34">
            <a:extLst>
              <a:ext uri="{FF2B5EF4-FFF2-40B4-BE49-F238E27FC236}">
                <a16:creationId xmlns:a16="http://schemas.microsoft.com/office/drawing/2014/main" id="{245094B3-E0E6-7541-8263-73F59C9F5733}"/>
              </a:ext>
            </a:extLst>
          </p:cNvPr>
          <p:cNvCxnSpPr>
            <a:cxnSpLocks noChangeShapeType="1"/>
          </p:cNvCxnSpPr>
          <p:nvPr/>
        </p:nvCxnSpPr>
        <p:spPr bwMode="auto">
          <a:xfrm>
            <a:off x="2590800" y="4106863"/>
            <a:ext cx="5934075"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34" name="任意多边形 35">
            <a:extLst>
              <a:ext uri="{FF2B5EF4-FFF2-40B4-BE49-F238E27FC236}">
                <a16:creationId xmlns:a16="http://schemas.microsoft.com/office/drawing/2014/main" id="{4250986C-E99A-0A4E-A9E9-9EB039425152}"/>
              </a:ext>
            </a:extLst>
          </p:cNvPr>
          <p:cNvSpPr>
            <a:spLocks noChangeArrowheads="1"/>
          </p:cNvSpPr>
          <p:nvPr/>
        </p:nvSpPr>
        <p:spPr bwMode="auto">
          <a:xfrm>
            <a:off x="1955800" y="4270375"/>
            <a:ext cx="376238" cy="454025"/>
          </a:xfrm>
          <a:custGeom>
            <a:avLst/>
            <a:gdLst>
              <a:gd name="T0" fmla="*/ 237212 w 335051"/>
              <a:gd name="T1" fmla="*/ 0 h 404441"/>
              <a:gd name="T2" fmla="*/ 404945 w 335051"/>
              <a:gd name="T3" fmla="*/ 69417 h 404441"/>
              <a:gd name="T4" fmla="*/ 404945 w 335051"/>
              <a:gd name="T5" fmla="*/ 404589 h 404441"/>
              <a:gd name="T6" fmla="*/ 237212 w 335051"/>
              <a:gd name="T7" fmla="*/ 572175 h 404441"/>
              <a:gd name="T8" fmla="*/ 69479 w 335051"/>
              <a:gd name="T9" fmla="*/ 404589 h 404441"/>
              <a:gd name="T10" fmla="*/ 69479 w 335051"/>
              <a:gd name="T11" fmla="*/ 69417 h 404441"/>
              <a:gd name="T12" fmla="*/ 237212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6</a:t>
            </a:r>
            <a:endParaRPr lang="zh-CN" altLang="en-US" sz="2400" b="1">
              <a:solidFill>
                <a:srgbClr val="FFFFFF"/>
              </a:solidFill>
              <a:latin typeface="Arial Rounded MT Bold" panose="020F0704030504030204" pitchFamily="34" charset="77"/>
              <a:ea typeface="幼圆" pitchFamily="49" charset="-122"/>
            </a:endParaRPr>
          </a:p>
        </p:txBody>
      </p:sp>
      <p:cxnSp>
        <p:nvCxnSpPr>
          <p:cNvPr id="56335" name="直接连接符 36">
            <a:extLst>
              <a:ext uri="{FF2B5EF4-FFF2-40B4-BE49-F238E27FC236}">
                <a16:creationId xmlns:a16="http://schemas.microsoft.com/office/drawing/2014/main" id="{58AE7F29-D4AB-5B45-8DE3-4D611AB50F74}"/>
              </a:ext>
            </a:extLst>
          </p:cNvPr>
          <p:cNvCxnSpPr>
            <a:cxnSpLocks noChangeShapeType="1"/>
          </p:cNvCxnSpPr>
          <p:nvPr/>
        </p:nvCxnSpPr>
        <p:spPr bwMode="auto">
          <a:xfrm>
            <a:off x="2071688" y="4724400"/>
            <a:ext cx="6453187"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36" name="文本框 37">
            <a:extLst>
              <a:ext uri="{FF2B5EF4-FFF2-40B4-BE49-F238E27FC236}">
                <a16:creationId xmlns:a16="http://schemas.microsoft.com/office/drawing/2014/main" id="{F8CDAAC3-B7BD-C442-8CA3-5D0B2CF6B6C4}"/>
              </a:ext>
            </a:extLst>
          </p:cNvPr>
          <p:cNvSpPr txBox="1">
            <a:spLocks noChangeArrowheads="1"/>
          </p:cNvSpPr>
          <p:nvPr/>
        </p:nvSpPr>
        <p:spPr bwMode="auto">
          <a:xfrm>
            <a:off x="4891088" y="1214438"/>
            <a:ext cx="3914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了解I/O系统的基本概念</a:t>
            </a:r>
          </a:p>
        </p:txBody>
      </p:sp>
      <p:sp>
        <p:nvSpPr>
          <p:cNvPr id="56337" name="文本框 38">
            <a:extLst>
              <a:ext uri="{FF2B5EF4-FFF2-40B4-BE49-F238E27FC236}">
                <a16:creationId xmlns:a16="http://schemas.microsoft.com/office/drawing/2014/main" id="{7CDF56FC-87A2-9043-A8F9-C150FF85FA02}"/>
              </a:ext>
            </a:extLst>
          </p:cNvPr>
          <p:cNvSpPr txBox="1">
            <a:spLocks noChangeArrowheads="1"/>
          </p:cNvSpPr>
          <p:nvPr/>
        </p:nvSpPr>
        <p:spPr bwMode="auto">
          <a:xfrm>
            <a:off x="4362450" y="1800225"/>
            <a:ext cx="4443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了解I/O系统的分类、接口</a:t>
            </a:r>
          </a:p>
        </p:txBody>
      </p:sp>
      <p:sp>
        <p:nvSpPr>
          <p:cNvPr id="56338" name="文本框 39">
            <a:extLst>
              <a:ext uri="{FF2B5EF4-FFF2-40B4-BE49-F238E27FC236}">
                <a16:creationId xmlns:a16="http://schemas.microsoft.com/office/drawing/2014/main" id="{E4A03A97-B4F7-E54D-8D0A-D5D46F0F6C8A}"/>
              </a:ext>
            </a:extLst>
          </p:cNvPr>
          <p:cNvSpPr txBox="1">
            <a:spLocks noChangeArrowheads="1"/>
          </p:cNvSpPr>
          <p:nvPr/>
        </p:nvSpPr>
        <p:spPr bwMode="auto">
          <a:xfrm>
            <a:off x="3835400" y="2417763"/>
            <a:ext cx="4689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理解设备控制器的基本功能</a:t>
            </a:r>
          </a:p>
        </p:txBody>
      </p:sp>
      <p:sp>
        <p:nvSpPr>
          <p:cNvPr id="56339" name="文本框 40">
            <a:extLst>
              <a:ext uri="{FF2B5EF4-FFF2-40B4-BE49-F238E27FC236}">
                <a16:creationId xmlns:a16="http://schemas.microsoft.com/office/drawing/2014/main" id="{DF31E285-9BF5-D647-9BFB-AFA0D96002E0}"/>
              </a:ext>
            </a:extLst>
          </p:cNvPr>
          <p:cNvSpPr txBox="1">
            <a:spLocks noChangeArrowheads="1"/>
          </p:cNvSpPr>
          <p:nvPr/>
        </p:nvSpPr>
        <p:spPr bwMode="auto">
          <a:xfrm>
            <a:off x="3306763" y="3035300"/>
            <a:ext cx="58737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理解常见的I/O控制方式</a:t>
            </a:r>
          </a:p>
        </p:txBody>
      </p:sp>
      <p:sp>
        <p:nvSpPr>
          <p:cNvPr id="56340" name="文本框 41">
            <a:extLst>
              <a:ext uri="{FF2B5EF4-FFF2-40B4-BE49-F238E27FC236}">
                <a16:creationId xmlns:a16="http://schemas.microsoft.com/office/drawing/2014/main" id="{A21B21F6-E6D6-0F45-8736-7A5E69BF63CC}"/>
              </a:ext>
            </a:extLst>
          </p:cNvPr>
          <p:cNvSpPr txBox="1">
            <a:spLocks noChangeArrowheads="1"/>
          </p:cNvSpPr>
          <p:nvPr/>
        </p:nvSpPr>
        <p:spPr bwMode="auto">
          <a:xfrm>
            <a:off x="2778125" y="3651250"/>
            <a:ext cx="574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理解缓冲管理过程</a:t>
            </a:r>
          </a:p>
        </p:txBody>
      </p:sp>
      <p:sp>
        <p:nvSpPr>
          <p:cNvPr id="56341" name="文本框 42">
            <a:extLst>
              <a:ext uri="{FF2B5EF4-FFF2-40B4-BE49-F238E27FC236}">
                <a16:creationId xmlns:a16="http://schemas.microsoft.com/office/drawing/2014/main" id="{6178F080-7753-C840-B6C5-D700BA4BE20D}"/>
              </a:ext>
            </a:extLst>
          </p:cNvPr>
          <p:cNvSpPr txBox="1">
            <a:spLocks noChangeArrowheads="1"/>
          </p:cNvSpPr>
          <p:nvPr/>
        </p:nvSpPr>
        <p:spPr bwMode="auto">
          <a:xfrm>
            <a:off x="2251075" y="4311650"/>
            <a:ext cx="627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理解设备分配算法、SPOOLing技术</a:t>
            </a:r>
          </a:p>
        </p:txBody>
      </p:sp>
      <p:sp>
        <p:nvSpPr>
          <p:cNvPr id="56342" name="文本框 23">
            <a:extLst>
              <a:ext uri="{FF2B5EF4-FFF2-40B4-BE49-F238E27FC236}">
                <a16:creationId xmlns:a16="http://schemas.microsoft.com/office/drawing/2014/main" id="{DB121B3D-E169-C142-9996-DCDE8E055EFF}"/>
              </a:ext>
            </a:extLst>
          </p:cNvPr>
          <p:cNvSpPr txBox="1">
            <a:spLocks noChangeArrowheads="1"/>
          </p:cNvSpPr>
          <p:nvPr/>
        </p:nvSpPr>
        <p:spPr bwMode="auto">
          <a:xfrm>
            <a:off x="2017713" y="1857375"/>
            <a:ext cx="931862"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FFFF"/>
                </a:solidFill>
                <a:latin typeface="华文彩云" panose="02010800040101010101" pitchFamily="2" charset="-122"/>
                <a:ea typeface="华文彩云" panose="02010800040101010101" pitchFamily="2" charset="-122"/>
              </a:rPr>
              <a:t>习</a:t>
            </a:r>
          </a:p>
        </p:txBody>
      </p:sp>
      <p:sp>
        <p:nvSpPr>
          <p:cNvPr id="56343" name="文本框 24">
            <a:extLst>
              <a:ext uri="{FF2B5EF4-FFF2-40B4-BE49-F238E27FC236}">
                <a16:creationId xmlns:a16="http://schemas.microsoft.com/office/drawing/2014/main" id="{D2547048-3D33-2849-AD21-31CF8A6EECC5}"/>
              </a:ext>
            </a:extLst>
          </p:cNvPr>
          <p:cNvSpPr txBox="1">
            <a:spLocks noChangeArrowheads="1"/>
          </p:cNvSpPr>
          <p:nvPr/>
        </p:nvSpPr>
        <p:spPr bwMode="auto">
          <a:xfrm>
            <a:off x="306388" y="3948113"/>
            <a:ext cx="900112"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FFFFFF"/>
                </a:solidFill>
                <a:latin typeface="华文彩云" panose="02010800040101010101" pitchFamily="2" charset="-122"/>
                <a:ea typeface="华文彩云" panose="02010800040101010101" pitchFamily="2" charset="-122"/>
              </a:rPr>
              <a:t>求</a:t>
            </a:r>
          </a:p>
        </p:txBody>
      </p:sp>
      <p:cxnSp>
        <p:nvCxnSpPr>
          <p:cNvPr id="56344" name="直接连接符 32">
            <a:extLst>
              <a:ext uri="{FF2B5EF4-FFF2-40B4-BE49-F238E27FC236}">
                <a16:creationId xmlns:a16="http://schemas.microsoft.com/office/drawing/2014/main" id="{46EF335D-E13F-B441-875A-3EA2CB0CA978}"/>
              </a:ext>
            </a:extLst>
          </p:cNvPr>
          <p:cNvCxnSpPr>
            <a:cxnSpLocks noChangeShapeType="1"/>
          </p:cNvCxnSpPr>
          <p:nvPr/>
        </p:nvCxnSpPr>
        <p:spPr bwMode="auto">
          <a:xfrm>
            <a:off x="2289175" y="4738688"/>
            <a:ext cx="5405438"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45" name="任意多边形 33">
            <a:extLst>
              <a:ext uri="{FF2B5EF4-FFF2-40B4-BE49-F238E27FC236}">
                <a16:creationId xmlns:a16="http://schemas.microsoft.com/office/drawing/2014/main" id="{EDC596FC-0E0F-FD44-8854-9F7E14CBE5F3}"/>
              </a:ext>
            </a:extLst>
          </p:cNvPr>
          <p:cNvSpPr>
            <a:spLocks noChangeArrowheads="1"/>
          </p:cNvSpPr>
          <p:nvPr/>
        </p:nvSpPr>
        <p:spPr bwMode="auto">
          <a:xfrm>
            <a:off x="1525588" y="4856163"/>
            <a:ext cx="374650" cy="454025"/>
          </a:xfrm>
          <a:custGeom>
            <a:avLst/>
            <a:gdLst>
              <a:gd name="T0" fmla="*/ 234222 w 335051"/>
              <a:gd name="T1" fmla="*/ 0 h 404441"/>
              <a:gd name="T2" fmla="*/ 399841 w 335051"/>
              <a:gd name="T3" fmla="*/ 69417 h 404441"/>
              <a:gd name="T4" fmla="*/ 399841 w 335051"/>
              <a:gd name="T5" fmla="*/ 404589 h 404441"/>
              <a:gd name="T6" fmla="*/ 234222 w 335051"/>
              <a:gd name="T7" fmla="*/ 572175 h 404441"/>
              <a:gd name="T8" fmla="*/ 68603 w 335051"/>
              <a:gd name="T9" fmla="*/ 404589 h 404441"/>
              <a:gd name="T10" fmla="*/ 68603 w 335051"/>
              <a:gd name="T11" fmla="*/ 69417 h 404441"/>
              <a:gd name="T12" fmla="*/ 234222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7</a:t>
            </a:r>
          </a:p>
        </p:txBody>
      </p:sp>
      <p:cxnSp>
        <p:nvCxnSpPr>
          <p:cNvPr id="56346" name="直接连接符 34">
            <a:extLst>
              <a:ext uri="{FF2B5EF4-FFF2-40B4-BE49-F238E27FC236}">
                <a16:creationId xmlns:a16="http://schemas.microsoft.com/office/drawing/2014/main" id="{F9292D66-16EE-0042-BC3B-363D53C2A055}"/>
              </a:ext>
            </a:extLst>
          </p:cNvPr>
          <p:cNvCxnSpPr>
            <a:cxnSpLocks noChangeShapeType="1"/>
          </p:cNvCxnSpPr>
          <p:nvPr/>
        </p:nvCxnSpPr>
        <p:spPr bwMode="auto">
          <a:xfrm>
            <a:off x="1712913" y="5310188"/>
            <a:ext cx="5934075"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47" name="任意多边形 35">
            <a:extLst>
              <a:ext uri="{FF2B5EF4-FFF2-40B4-BE49-F238E27FC236}">
                <a16:creationId xmlns:a16="http://schemas.microsoft.com/office/drawing/2014/main" id="{BAD6A24C-C848-5346-8882-4FDC5B0DE1CC}"/>
              </a:ext>
            </a:extLst>
          </p:cNvPr>
          <p:cNvSpPr>
            <a:spLocks noChangeArrowheads="1"/>
          </p:cNvSpPr>
          <p:nvPr/>
        </p:nvSpPr>
        <p:spPr bwMode="auto">
          <a:xfrm>
            <a:off x="1077913" y="5473700"/>
            <a:ext cx="376237" cy="454025"/>
          </a:xfrm>
          <a:custGeom>
            <a:avLst/>
            <a:gdLst>
              <a:gd name="T0" fmla="*/ 237211 w 335051"/>
              <a:gd name="T1" fmla="*/ 0 h 404441"/>
              <a:gd name="T2" fmla="*/ 404943 w 335051"/>
              <a:gd name="T3" fmla="*/ 69417 h 404441"/>
              <a:gd name="T4" fmla="*/ 404943 w 335051"/>
              <a:gd name="T5" fmla="*/ 404589 h 404441"/>
              <a:gd name="T6" fmla="*/ 237211 w 335051"/>
              <a:gd name="T7" fmla="*/ 572175 h 404441"/>
              <a:gd name="T8" fmla="*/ 69479 w 335051"/>
              <a:gd name="T9" fmla="*/ 404589 h 404441"/>
              <a:gd name="T10" fmla="*/ 69479 w 335051"/>
              <a:gd name="T11" fmla="*/ 69417 h 404441"/>
              <a:gd name="T12" fmla="*/ 237211 w 335051"/>
              <a:gd name="T13" fmla="*/ 0 h 404441"/>
              <a:gd name="T14" fmla="*/ 0 60000 65536"/>
              <a:gd name="T15" fmla="*/ 0 60000 65536"/>
              <a:gd name="T16" fmla="*/ 0 60000 65536"/>
              <a:gd name="T17" fmla="*/ 0 60000 65536"/>
              <a:gd name="T18" fmla="*/ 0 60000 65536"/>
              <a:gd name="T19" fmla="*/ 0 60000 65536"/>
              <a:gd name="T20" fmla="*/ 0 60000 65536"/>
              <a:gd name="T21" fmla="*/ 0 w 335051"/>
              <a:gd name="T22" fmla="*/ 0 h 404441"/>
              <a:gd name="T23" fmla="*/ 335051 w 335051"/>
              <a:gd name="T24" fmla="*/ 404441 h 40444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51" h="404441">
                <a:moveTo>
                  <a:pt x="167526" y="0"/>
                </a:moveTo>
                <a:cubicBezTo>
                  <a:pt x="210400" y="0"/>
                  <a:pt x="253273" y="16355"/>
                  <a:pt x="285984" y="49067"/>
                </a:cubicBezTo>
                <a:cubicBezTo>
                  <a:pt x="351407" y="114490"/>
                  <a:pt x="351407" y="220560"/>
                  <a:pt x="285984" y="285983"/>
                </a:cubicBezTo>
                <a:lnTo>
                  <a:pt x="167526" y="404441"/>
                </a:lnTo>
                <a:lnTo>
                  <a:pt x="49068" y="285983"/>
                </a:lnTo>
                <a:cubicBezTo>
                  <a:pt x="-16355" y="220560"/>
                  <a:pt x="-16355" y="114490"/>
                  <a:pt x="49068" y="49067"/>
                </a:cubicBezTo>
                <a:cubicBezTo>
                  <a:pt x="81780" y="16355"/>
                  <a:pt x="124653" y="0"/>
                  <a:pt x="167526" y="0"/>
                </a:cubicBezTo>
                <a:close/>
              </a:path>
            </a:pathLst>
          </a:custGeom>
          <a:solidFill>
            <a:srgbClr val="83B40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b="1">
                <a:solidFill>
                  <a:srgbClr val="FFFFFF"/>
                </a:solidFill>
                <a:latin typeface="Arial Rounded MT Bold" panose="020F0704030504030204" pitchFamily="34" charset="77"/>
                <a:ea typeface="幼圆" pitchFamily="49" charset="-122"/>
              </a:rPr>
              <a:t>8</a:t>
            </a:r>
            <a:endParaRPr lang="zh-CN" altLang="en-US" sz="2400" b="1">
              <a:solidFill>
                <a:srgbClr val="FFFFFF"/>
              </a:solidFill>
              <a:latin typeface="Arial Rounded MT Bold" panose="020F0704030504030204" pitchFamily="34" charset="77"/>
              <a:ea typeface="幼圆" pitchFamily="49" charset="-122"/>
            </a:endParaRPr>
          </a:p>
        </p:txBody>
      </p:sp>
      <p:cxnSp>
        <p:nvCxnSpPr>
          <p:cNvPr id="56348" name="直接连接符 36">
            <a:extLst>
              <a:ext uri="{FF2B5EF4-FFF2-40B4-BE49-F238E27FC236}">
                <a16:creationId xmlns:a16="http://schemas.microsoft.com/office/drawing/2014/main" id="{5DB85E2A-87B0-7543-91FC-E8F07043D7EB}"/>
              </a:ext>
            </a:extLst>
          </p:cNvPr>
          <p:cNvCxnSpPr>
            <a:cxnSpLocks noChangeShapeType="1"/>
          </p:cNvCxnSpPr>
          <p:nvPr/>
        </p:nvCxnSpPr>
        <p:spPr bwMode="auto">
          <a:xfrm>
            <a:off x="1193800" y="5927725"/>
            <a:ext cx="6453188" cy="0"/>
          </a:xfrm>
          <a:prstGeom prst="line">
            <a:avLst/>
          </a:prstGeom>
          <a:noFill/>
          <a:ln w="12700">
            <a:solidFill>
              <a:srgbClr val="83B40D"/>
            </a:solidFill>
            <a:prstDash val="dash"/>
            <a:bevel/>
            <a:headEnd/>
            <a:tailEnd/>
          </a:ln>
          <a:effectLst>
            <a:outerShdw dist="38100" dir="2700000" algn="ctr" rotWithShape="0">
              <a:srgbClr val="D9D9D9">
                <a:alpha val="32999"/>
              </a:srgbClr>
            </a:outerShdw>
          </a:effectLst>
          <a:extLst>
            <a:ext uri="{909E8E84-426E-40DD-AFC4-6F175D3DCCD1}">
              <a14:hiddenFill xmlns:a14="http://schemas.microsoft.com/office/drawing/2010/main">
                <a:noFill/>
              </a14:hiddenFill>
            </a:ext>
          </a:extLst>
        </p:spPr>
      </p:cxnSp>
      <p:sp>
        <p:nvSpPr>
          <p:cNvPr id="56349" name="文本框 41">
            <a:extLst>
              <a:ext uri="{FF2B5EF4-FFF2-40B4-BE49-F238E27FC236}">
                <a16:creationId xmlns:a16="http://schemas.microsoft.com/office/drawing/2014/main" id="{164DC495-F8B1-1449-AED8-3C59E9AE8657}"/>
              </a:ext>
            </a:extLst>
          </p:cNvPr>
          <p:cNvSpPr txBox="1">
            <a:spLocks noChangeArrowheads="1"/>
          </p:cNvSpPr>
          <p:nvPr/>
        </p:nvSpPr>
        <p:spPr bwMode="auto">
          <a:xfrm>
            <a:off x="1900238" y="4854575"/>
            <a:ext cx="57467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理解设备驱动程序</a:t>
            </a:r>
          </a:p>
        </p:txBody>
      </p:sp>
      <p:sp>
        <p:nvSpPr>
          <p:cNvPr id="56350" name="文本框 42">
            <a:extLst>
              <a:ext uri="{FF2B5EF4-FFF2-40B4-BE49-F238E27FC236}">
                <a16:creationId xmlns:a16="http://schemas.microsoft.com/office/drawing/2014/main" id="{64B8937E-E0E1-5D43-AA5C-5051EC0B48AB}"/>
              </a:ext>
            </a:extLst>
          </p:cNvPr>
          <p:cNvSpPr txBox="1">
            <a:spLocks noChangeArrowheads="1"/>
          </p:cNvSpPr>
          <p:nvPr/>
        </p:nvSpPr>
        <p:spPr bwMode="auto">
          <a:xfrm>
            <a:off x="1373188" y="5514975"/>
            <a:ext cx="627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sym typeface="宋体" panose="02010600030101010101" pitchFamily="2" charset="-122"/>
              </a:rPr>
              <a:t>理解磁盘调度算法和磁盘高速缓存</a:t>
            </a: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537BBF09-E9A8-CD42-B6F5-727BFDD3E7E9}"/>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2 DMA</a:t>
            </a:r>
            <a:r>
              <a:rPr lang="zh-CN" altLang="en-US" sz="2400">
                <a:latin typeface="Tempus Sans ITC" pitchFamily="82" charset="77"/>
              </a:rPr>
              <a:t>控制器的组成 </a:t>
            </a:r>
          </a:p>
          <a:p>
            <a:pPr marL="19050" indent="0">
              <a:lnSpc>
                <a:spcPct val="140000"/>
              </a:lnSpc>
              <a:buFont typeface="宋体" panose="02010600030101010101" pitchFamily="2" charset="-122"/>
              <a:buNone/>
            </a:pPr>
            <a:r>
              <a:rPr lang="en-US" altLang="zh-CN" sz="2400">
                <a:latin typeface="Tempus Sans ITC" pitchFamily="82" charset="77"/>
              </a:rPr>
              <a:t>DMA</a:t>
            </a:r>
            <a:r>
              <a:rPr lang="zh-CN" altLang="en-US" sz="2400">
                <a:latin typeface="Tempus Sans ITC" pitchFamily="82" charset="77"/>
              </a:rPr>
              <a:t>控制器由命令</a:t>
            </a:r>
            <a:r>
              <a:rPr lang="en-US" altLang="zh-CN" sz="2400">
                <a:latin typeface="Tempus Sans ITC" pitchFamily="82" charset="77"/>
              </a:rPr>
              <a:t>/</a:t>
            </a:r>
            <a:r>
              <a:rPr lang="zh-CN" altLang="en-US" sz="2400">
                <a:latin typeface="Tempus Sans ITC" pitchFamily="82" charset="77"/>
              </a:rPr>
              <a:t>状态寄存器</a:t>
            </a:r>
            <a:r>
              <a:rPr lang="en-US" altLang="zh-CN" sz="2400">
                <a:latin typeface="Tempus Sans ITC" pitchFamily="82" charset="77"/>
              </a:rPr>
              <a:t>CR</a:t>
            </a:r>
            <a:r>
              <a:rPr lang="zh-CN" altLang="en-US" sz="2400">
                <a:latin typeface="Tempus Sans ITC" pitchFamily="82" charset="77"/>
              </a:rPr>
              <a:t>、内存地址寄存器</a:t>
            </a:r>
            <a:r>
              <a:rPr lang="en-US" altLang="zh-CN" sz="2400">
                <a:latin typeface="Tempus Sans ITC" pitchFamily="82" charset="77"/>
              </a:rPr>
              <a:t>MAR</a:t>
            </a:r>
            <a:r>
              <a:rPr lang="zh-CN" altLang="en-US" sz="2400">
                <a:latin typeface="Tempus Sans ITC" pitchFamily="82" charset="77"/>
              </a:rPr>
              <a:t>、数据寄存器</a:t>
            </a:r>
            <a:r>
              <a:rPr lang="en-US" altLang="zh-CN" sz="2400">
                <a:latin typeface="Tempus Sans ITC" pitchFamily="82" charset="77"/>
              </a:rPr>
              <a:t>DR</a:t>
            </a:r>
            <a:r>
              <a:rPr lang="zh-CN" altLang="en-US" sz="2400">
                <a:latin typeface="Tempus Sans ITC" pitchFamily="82" charset="77"/>
              </a:rPr>
              <a:t>和数据计数器</a:t>
            </a:r>
            <a:r>
              <a:rPr lang="en-US" altLang="zh-CN" sz="2400">
                <a:latin typeface="Tempus Sans ITC" pitchFamily="82" charset="77"/>
              </a:rPr>
              <a:t>DC</a:t>
            </a:r>
            <a:r>
              <a:rPr lang="zh-CN" altLang="en-US" sz="2400">
                <a:latin typeface="Tempus Sans ITC" pitchFamily="82" charset="77"/>
              </a:rPr>
              <a:t>组成。</a:t>
            </a:r>
          </a:p>
        </p:txBody>
      </p:sp>
      <p:pic>
        <p:nvPicPr>
          <p:cNvPr id="83970" name="Picture 2" descr="无标题-4">
            <a:extLst>
              <a:ext uri="{FF2B5EF4-FFF2-40B4-BE49-F238E27FC236}">
                <a16:creationId xmlns:a16="http://schemas.microsoft.com/office/drawing/2014/main" id="{F6E72A96-660D-DB47-8661-4E576D513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1" name="Picture 3" descr="无标题-5">
            <a:extLst>
              <a:ext uri="{FF2B5EF4-FFF2-40B4-BE49-F238E27FC236}">
                <a16:creationId xmlns:a16="http://schemas.microsoft.com/office/drawing/2014/main" id="{765942F8-12DF-8348-86A1-6D96FBAD43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标题 5">
            <a:extLst>
              <a:ext uri="{FF2B5EF4-FFF2-40B4-BE49-F238E27FC236}">
                <a16:creationId xmlns:a16="http://schemas.microsoft.com/office/drawing/2014/main" id="{76C9EC32-F61B-B64F-A88A-2B32DE5AA64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直接存储器访问DMA控制方式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4102882F-D938-A044-A1D2-F13832214C22}"/>
              </a:ext>
            </a:extLst>
          </p:cNvPr>
          <p:cNvSpPr>
            <a:spLocks noGrp="1" noChangeArrowheads="1"/>
          </p:cNvSpPr>
          <p:nvPr>
            <p:ph idx="4294967295"/>
          </p:nvPr>
        </p:nvSpPr>
        <p:spPr>
          <a:xfrm>
            <a:off x="147638" y="1755775"/>
            <a:ext cx="8782050"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3 DMA</a:t>
            </a:r>
            <a:r>
              <a:rPr lang="zh-CN" altLang="en-US" sz="2400">
                <a:latin typeface="Tempus Sans ITC" pitchFamily="82" charset="77"/>
              </a:rPr>
              <a:t>工作过程</a:t>
            </a:r>
          </a:p>
        </p:txBody>
      </p:sp>
      <p:pic>
        <p:nvPicPr>
          <p:cNvPr id="41986" name="Picture 2" descr="无标题-4">
            <a:extLst>
              <a:ext uri="{FF2B5EF4-FFF2-40B4-BE49-F238E27FC236}">
                <a16:creationId xmlns:a16="http://schemas.microsoft.com/office/drawing/2014/main" id="{857B6161-9C78-2D40-BE7B-1C69626F1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Picture 3" descr="无标题-5">
            <a:extLst>
              <a:ext uri="{FF2B5EF4-FFF2-40B4-BE49-F238E27FC236}">
                <a16:creationId xmlns:a16="http://schemas.microsoft.com/office/drawing/2014/main" id="{B294B4F6-E3D5-B44E-B5F3-BA57BAF55A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标题 5">
            <a:extLst>
              <a:ext uri="{FF2B5EF4-FFF2-40B4-BE49-F238E27FC236}">
                <a16:creationId xmlns:a16="http://schemas.microsoft.com/office/drawing/2014/main" id="{AF3E3C08-FDEE-9D4C-B5BC-AD88C91D9B13}"/>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直接存储器访问DMA控制方式</a:t>
            </a:r>
            <a:r>
              <a:rPr lang="en-US" altLang="en-US" dirty="0">
                <a:latin typeface="Tempus Sans ITC" pitchFamily="82" charset="77"/>
                <a:sym typeface="宋体" panose="02010600030101010101" pitchFamily="2" charset="-122"/>
              </a:rPr>
              <a:t> </a:t>
            </a:r>
          </a:p>
        </p:txBody>
      </p:sp>
      <p:pic>
        <p:nvPicPr>
          <p:cNvPr id="4" name="Picture 3">
            <a:extLst>
              <a:ext uri="{FF2B5EF4-FFF2-40B4-BE49-F238E27FC236}">
                <a16:creationId xmlns:a16="http://schemas.microsoft.com/office/drawing/2014/main" id="{ADFB4B27-0063-8F43-B1FC-6D823B0EE023}"/>
              </a:ext>
            </a:extLst>
          </p:cNvPr>
          <p:cNvPicPr>
            <a:picLocks noChangeAspect="1"/>
          </p:cNvPicPr>
          <p:nvPr/>
        </p:nvPicPr>
        <p:blipFill>
          <a:blip r:embed="rId4"/>
          <a:stretch>
            <a:fillRect/>
          </a:stretch>
        </p:blipFill>
        <p:spPr>
          <a:xfrm>
            <a:off x="2843808" y="1994252"/>
            <a:ext cx="4527550" cy="4527550"/>
          </a:xfrm>
          <a:prstGeom prst="rect">
            <a:avLst/>
          </a:prstGeom>
        </p:spPr>
      </p:pic>
    </p:spTree>
    <p:extLst>
      <p:ext uri="{BB962C8B-B14F-4D97-AF65-F5344CB8AC3E}">
        <p14:creationId xmlns:p14="http://schemas.microsoft.com/office/powerpoint/2010/main" val="15978869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A89B2E2B-D581-E146-9849-0EA8A6C69699}"/>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1 I/O</a:t>
            </a:r>
            <a:r>
              <a:rPr lang="zh-CN" altLang="en-US" sz="2400">
                <a:latin typeface="Tempus Sans ITC" pitchFamily="82" charset="77"/>
              </a:rPr>
              <a:t>通道控制方式</a:t>
            </a:r>
          </a:p>
          <a:p>
            <a:pPr marL="19050" indent="0">
              <a:lnSpc>
                <a:spcPct val="140000"/>
              </a:lnSpc>
            </a:pPr>
            <a:r>
              <a:rPr lang="en-US" altLang="zh-CN" sz="2400">
                <a:latin typeface="Tempus Sans ITC" pitchFamily="82" charset="77"/>
              </a:rPr>
              <a:t>I/O</a:t>
            </a:r>
            <a:r>
              <a:rPr lang="zh-CN" altLang="en-US" sz="2400">
                <a:latin typeface="Tempus Sans ITC" pitchFamily="82" charset="77"/>
              </a:rPr>
              <a:t>通道方式是</a:t>
            </a:r>
            <a:r>
              <a:rPr lang="en-US" altLang="zh-CN" sz="2400">
                <a:latin typeface="Tempus Sans ITC" pitchFamily="82" charset="77"/>
              </a:rPr>
              <a:t>DMA</a:t>
            </a:r>
            <a:r>
              <a:rPr lang="zh-CN" altLang="en-US" sz="2400">
                <a:latin typeface="Tempus Sans ITC" pitchFamily="82" charset="77"/>
              </a:rPr>
              <a:t>方式的发展</a:t>
            </a:r>
          </a:p>
          <a:p>
            <a:pPr marL="19050" indent="0">
              <a:lnSpc>
                <a:spcPct val="140000"/>
              </a:lnSpc>
            </a:pPr>
            <a:r>
              <a:rPr lang="zh-CN" altLang="en-US" sz="2400">
                <a:latin typeface="Tempus Sans ITC" pitchFamily="82" charset="77"/>
              </a:rPr>
              <a:t>它可进一步减少</a:t>
            </a:r>
            <a:r>
              <a:rPr lang="en-US" altLang="zh-CN" sz="2400">
                <a:latin typeface="Tempus Sans ITC" pitchFamily="82" charset="77"/>
              </a:rPr>
              <a:t>CPU</a:t>
            </a:r>
            <a:r>
              <a:rPr lang="zh-CN" altLang="en-US" sz="2400">
                <a:latin typeface="Tempus Sans ITC" pitchFamily="82" charset="77"/>
              </a:rPr>
              <a:t>的干预，即把对一个数据块的读</a:t>
            </a:r>
            <a:r>
              <a:rPr lang="en-US" altLang="zh-CN" sz="2400">
                <a:latin typeface="Tempus Sans ITC" pitchFamily="82" charset="77"/>
              </a:rPr>
              <a:t>(</a:t>
            </a:r>
            <a:r>
              <a:rPr lang="zh-CN" altLang="en-US" sz="2400">
                <a:latin typeface="Tempus Sans ITC" pitchFamily="82" charset="77"/>
              </a:rPr>
              <a:t>或写</a:t>
            </a:r>
            <a:r>
              <a:rPr lang="en-US" altLang="zh-CN" sz="2400">
                <a:latin typeface="Tempus Sans ITC" pitchFamily="82" charset="77"/>
              </a:rPr>
              <a:t>)</a:t>
            </a:r>
            <a:r>
              <a:rPr lang="zh-CN" altLang="en-US" sz="2400">
                <a:latin typeface="Tempus Sans ITC" pitchFamily="82" charset="77"/>
              </a:rPr>
              <a:t>为单位的干预，减少为对一组数据块的读</a:t>
            </a:r>
            <a:r>
              <a:rPr lang="en-US" altLang="zh-CN" sz="2400">
                <a:latin typeface="Tempus Sans ITC" pitchFamily="82" charset="77"/>
              </a:rPr>
              <a:t>(</a:t>
            </a:r>
            <a:r>
              <a:rPr lang="zh-CN" altLang="en-US" sz="2400">
                <a:latin typeface="Tempus Sans ITC" pitchFamily="82" charset="77"/>
              </a:rPr>
              <a:t>或写</a:t>
            </a:r>
            <a:r>
              <a:rPr lang="en-US" altLang="zh-CN" sz="2400">
                <a:latin typeface="Tempus Sans ITC" pitchFamily="82" charset="77"/>
              </a:rPr>
              <a:t>)</a:t>
            </a:r>
            <a:r>
              <a:rPr lang="zh-CN" altLang="en-US" sz="2400">
                <a:latin typeface="Tempus Sans ITC" pitchFamily="82" charset="77"/>
              </a:rPr>
              <a:t>及有关的控制和管理为单位的干预。</a:t>
            </a:r>
          </a:p>
          <a:p>
            <a:pPr marL="19050" indent="0">
              <a:lnSpc>
                <a:spcPct val="140000"/>
              </a:lnSpc>
            </a:pPr>
            <a:r>
              <a:rPr lang="zh-CN" altLang="en-US" sz="2400">
                <a:latin typeface="Tempus Sans ITC" pitchFamily="82" charset="77"/>
              </a:rPr>
              <a:t>同时，又可实现</a:t>
            </a:r>
            <a:r>
              <a:rPr lang="en-US" altLang="zh-CN" sz="2400">
                <a:latin typeface="Tempus Sans ITC" pitchFamily="82" charset="77"/>
              </a:rPr>
              <a:t>CPU</a:t>
            </a:r>
            <a:r>
              <a:rPr lang="zh-CN" altLang="en-US" sz="2400">
                <a:latin typeface="Tempus Sans ITC" pitchFamily="82" charset="77"/>
              </a:rPr>
              <a:t>、通道和</a:t>
            </a:r>
            <a:r>
              <a:rPr lang="en-US" altLang="zh-CN" sz="2400">
                <a:latin typeface="Tempus Sans ITC" pitchFamily="82" charset="77"/>
              </a:rPr>
              <a:t>I/O</a:t>
            </a:r>
            <a:r>
              <a:rPr lang="zh-CN" altLang="en-US" sz="2400">
                <a:latin typeface="Tempus Sans ITC" pitchFamily="82" charset="77"/>
              </a:rPr>
              <a:t>设备三者的并行操作，从而更有效地提高整个系统的资源利用率。</a:t>
            </a:r>
          </a:p>
        </p:txBody>
      </p:sp>
      <p:pic>
        <p:nvPicPr>
          <p:cNvPr id="84994" name="Picture 2" descr="无标题-4">
            <a:extLst>
              <a:ext uri="{FF2B5EF4-FFF2-40B4-BE49-F238E27FC236}">
                <a16:creationId xmlns:a16="http://schemas.microsoft.com/office/drawing/2014/main" id="{EC7C703E-12F6-0F47-A990-6F2451677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5" name="Picture 3" descr="无标题-5">
            <a:extLst>
              <a:ext uri="{FF2B5EF4-FFF2-40B4-BE49-F238E27FC236}">
                <a16:creationId xmlns:a16="http://schemas.microsoft.com/office/drawing/2014/main" id="{DDFE5F56-F195-434C-83E0-6616C74F4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标题 5">
            <a:extLst>
              <a:ext uri="{FF2B5EF4-FFF2-40B4-BE49-F238E27FC236}">
                <a16:creationId xmlns:a16="http://schemas.microsoft.com/office/drawing/2014/main" id="{3F88E8CE-659D-8C44-83E9-DEE7AB4D5C52}"/>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I/O通道控制方式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A9397CA1-AA58-B145-9B4B-A158956823E3}"/>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1 I/O</a:t>
            </a:r>
            <a:r>
              <a:rPr lang="zh-CN" altLang="en-US" sz="2400">
                <a:latin typeface="Tempus Sans ITC" pitchFamily="82" charset="77"/>
              </a:rPr>
              <a:t>通道控制方式</a:t>
            </a:r>
          </a:p>
          <a:p>
            <a:pPr marL="19050" indent="0">
              <a:lnSpc>
                <a:spcPct val="140000"/>
              </a:lnSpc>
              <a:buFontTx/>
              <a:buNone/>
            </a:pPr>
            <a:r>
              <a:rPr lang="en-US" altLang="zh-CN" sz="2400">
                <a:latin typeface="Tempus Sans ITC" pitchFamily="82" charset="77"/>
              </a:rPr>
              <a:t>(1)</a:t>
            </a:r>
            <a:r>
              <a:rPr lang="zh-CN" altLang="en-US" sz="2400">
                <a:latin typeface="Tempus Sans ITC" pitchFamily="82" charset="77"/>
              </a:rPr>
              <a:t>解决的问题</a:t>
            </a:r>
          </a:p>
          <a:p>
            <a:pPr marL="19050" indent="0">
              <a:lnSpc>
                <a:spcPct val="140000"/>
              </a:lnSpc>
              <a:buFontTx/>
              <a:buNone/>
            </a:pPr>
            <a:r>
              <a:rPr lang="zh-CN" altLang="en-US" sz="2400">
                <a:latin typeface="Tempus Sans ITC" pitchFamily="82" charset="77"/>
              </a:rPr>
              <a:t>进一步提高速度，提高</a:t>
            </a:r>
            <a:r>
              <a:rPr lang="en-US" altLang="zh-CN" sz="2400">
                <a:latin typeface="Tempus Sans ITC" pitchFamily="82" charset="77"/>
              </a:rPr>
              <a:t>CPU</a:t>
            </a:r>
            <a:r>
              <a:rPr lang="zh-CN" altLang="en-US" sz="2400">
                <a:latin typeface="Tempus Sans ITC" pitchFamily="82" charset="77"/>
              </a:rPr>
              <a:t>利用率。</a:t>
            </a:r>
            <a:r>
              <a:rPr lang="en-US" altLang="zh-CN" sz="2400">
                <a:latin typeface="Tempus Sans ITC" pitchFamily="82" charset="77"/>
              </a:rPr>
              <a:t>IO</a:t>
            </a:r>
            <a:r>
              <a:rPr lang="zh-CN" altLang="en-US" sz="2400">
                <a:latin typeface="Tempus Sans ITC" pitchFamily="82" charset="77"/>
              </a:rPr>
              <a:t>通道对此极为有效。</a:t>
            </a:r>
          </a:p>
          <a:p>
            <a:pPr marL="19050" indent="0">
              <a:lnSpc>
                <a:spcPct val="140000"/>
              </a:lnSpc>
              <a:buFontTx/>
              <a:buNone/>
            </a:pPr>
            <a:r>
              <a:rPr lang="en-US" altLang="zh-CN" sz="2400">
                <a:latin typeface="Tempus Sans ITC" pitchFamily="82" charset="77"/>
              </a:rPr>
              <a:t>(2)</a:t>
            </a:r>
            <a:r>
              <a:rPr lang="zh-CN" altLang="en-US" sz="2400">
                <a:latin typeface="Tempus Sans ITC" pitchFamily="82" charset="77"/>
              </a:rPr>
              <a:t>特点</a:t>
            </a:r>
          </a:p>
          <a:p>
            <a:pPr marL="19050" indent="0">
              <a:lnSpc>
                <a:spcPct val="140000"/>
              </a:lnSpc>
              <a:buFontTx/>
              <a:buNone/>
            </a:pPr>
            <a:r>
              <a:rPr lang="en-US" altLang="zh-CN" sz="2400">
                <a:latin typeface="Tempus Sans ITC" pitchFamily="82" charset="77"/>
              </a:rPr>
              <a:t>1) </a:t>
            </a:r>
            <a:r>
              <a:rPr lang="zh-CN" altLang="en-US" sz="2400">
                <a:latin typeface="Tempus Sans ITC" pitchFamily="82" charset="77"/>
              </a:rPr>
              <a:t>数据传送的单位：多个数据块</a:t>
            </a:r>
          </a:p>
          <a:p>
            <a:pPr marL="19050" indent="0">
              <a:lnSpc>
                <a:spcPct val="140000"/>
              </a:lnSpc>
              <a:buFontTx/>
              <a:buNone/>
            </a:pPr>
            <a:r>
              <a:rPr lang="en-US" altLang="zh-CN" sz="2400">
                <a:latin typeface="Tempus Sans ITC" pitchFamily="82" charset="77"/>
              </a:rPr>
              <a:t>2) </a:t>
            </a:r>
            <a:r>
              <a:rPr lang="zh-CN" altLang="en-US" sz="2400">
                <a:latin typeface="Tempus Sans ITC" pitchFamily="82" charset="77"/>
              </a:rPr>
              <a:t>数据传输的方向：通道</a:t>
            </a:r>
            <a:r>
              <a:rPr lang="en-US" altLang="zh-CN" sz="2400">
                <a:latin typeface="Tempus Sans ITC" pitchFamily="82" charset="77"/>
              </a:rPr>
              <a:t>←→</a:t>
            </a:r>
            <a:r>
              <a:rPr lang="zh-CN" altLang="en-US" sz="2400">
                <a:latin typeface="Tempus Sans ITC" pitchFamily="82" charset="77"/>
              </a:rPr>
              <a:t>内存</a:t>
            </a:r>
          </a:p>
        </p:txBody>
      </p:sp>
      <p:pic>
        <p:nvPicPr>
          <p:cNvPr id="86018" name="Picture 2" descr="无标题-4">
            <a:extLst>
              <a:ext uri="{FF2B5EF4-FFF2-40B4-BE49-F238E27FC236}">
                <a16:creationId xmlns:a16="http://schemas.microsoft.com/office/drawing/2014/main" id="{465CB541-E7B0-0F42-986A-8BDBE9A08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19" name="Picture 3" descr="无标题-5">
            <a:extLst>
              <a:ext uri="{FF2B5EF4-FFF2-40B4-BE49-F238E27FC236}">
                <a16:creationId xmlns:a16="http://schemas.microsoft.com/office/drawing/2014/main" id="{A060DC0C-5B98-7547-8620-9891D2559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标题 5">
            <a:extLst>
              <a:ext uri="{FF2B5EF4-FFF2-40B4-BE49-F238E27FC236}">
                <a16:creationId xmlns:a16="http://schemas.microsoft.com/office/drawing/2014/main" id="{05694BEB-F012-D542-B0F5-94BA26113F23}"/>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I/O通道控制方式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2">
                                            <p:txEl>
                                              <p:pRg st="1" end="1"/>
                                            </p:txEl>
                                          </p:spTgt>
                                        </p:tgtEl>
                                        <p:attrNameLst>
                                          <p:attrName>style.visibility</p:attrName>
                                        </p:attrNameLst>
                                      </p:cBhvr>
                                      <p:to>
                                        <p:strVal val="visible"/>
                                      </p:to>
                                    </p:set>
                                    <p:anim by="(-#ppt_w*2)" calcmode="lin" valueType="num">
                                      <p:cBhvr rctx="PPT">
                                        <p:cTn id="13" dur="500" autoRev="1" fill="hold">
                                          <p:stCondLst>
                                            <p:cond delay="0"/>
                                          </p:stCondLst>
                                        </p:cTn>
                                        <p:tgtEl>
                                          <p:spTgt spid="2">
                                            <p:txEl>
                                              <p:pRg st="1" end="1"/>
                                            </p:txEl>
                                          </p:spTgt>
                                        </p:tgtEl>
                                        <p:attrNameLst>
                                          <p:attrName>ppt_w</p:attrName>
                                        </p:attrNameLst>
                                      </p:cBhvr>
                                    </p:anim>
                                    <p:anim by="(#ppt_w*0.50)" calcmode="lin" valueType="num">
                                      <p:cBhvr>
                                        <p:cTn id="14" dur="500" decel="50000" autoRev="1" fill="hold">
                                          <p:stCondLst>
                                            <p:cond delay="0"/>
                                          </p:stCondLst>
                                        </p:cTn>
                                        <p:tgtEl>
                                          <p:spTgt spid="2">
                                            <p:txEl>
                                              <p:pRg st="1" end="1"/>
                                            </p:txEl>
                                          </p:spTgt>
                                        </p:tgtEl>
                                        <p:attrNameLst>
                                          <p:attrName>ppt_x</p:attrName>
                                        </p:attrNameLst>
                                      </p:cBhvr>
                                    </p:anim>
                                    <p:anim from="(-#ppt_h/2)" to="(#ppt_y)" calcmode="lin" valueType="num">
                                      <p:cBhvr>
                                        <p:cTn id="15" dur="1000" fill="hold">
                                          <p:stCondLst>
                                            <p:cond delay="0"/>
                                          </p:stCondLst>
                                        </p:cTn>
                                        <p:tgtEl>
                                          <p:spTgt spid="2">
                                            <p:txEl>
                                              <p:pRg st="1" end="1"/>
                                            </p:txEl>
                                          </p:spTgt>
                                        </p:tgtEl>
                                        <p:attrNameLst>
                                          <p:attrName>ppt_y</p:attrName>
                                        </p:attrNameLst>
                                      </p:cBhvr>
                                    </p:anim>
                                    <p:animRot by="21600000">
                                      <p:cBhvr>
                                        <p:cTn id="16" dur="1000" fill="hold">
                                          <p:stCondLst>
                                            <p:cond delay="0"/>
                                          </p:stCondLst>
                                        </p:cTn>
                                        <p:tgtEl>
                                          <p:spTgt spid="2">
                                            <p:txEl>
                                              <p:pRg st="1" end="1"/>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2">
                                            <p:txEl>
                                              <p:pRg st="2" end="2"/>
                                            </p:txEl>
                                          </p:spTgt>
                                        </p:tgtEl>
                                        <p:attrNameLst>
                                          <p:attrName>style.visibility</p:attrName>
                                        </p:attrNameLst>
                                      </p:cBhvr>
                                      <p:to>
                                        <p:strVal val="visible"/>
                                      </p:to>
                                    </p:set>
                                    <p:anim by="(-#ppt_w*2)" calcmode="lin" valueType="num">
                                      <p:cBhvr rctx="PPT">
                                        <p:cTn id="19" dur="500" autoRev="1" fill="hold">
                                          <p:stCondLst>
                                            <p:cond delay="0"/>
                                          </p:stCondLst>
                                        </p:cTn>
                                        <p:tgtEl>
                                          <p:spTgt spid="2">
                                            <p:txEl>
                                              <p:pRg st="2" end="2"/>
                                            </p:txEl>
                                          </p:spTgt>
                                        </p:tgtEl>
                                        <p:attrNameLst>
                                          <p:attrName>ppt_w</p:attrName>
                                        </p:attrNameLst>
                                      </p:cBhvr>
                                    </p:anim>
                                    <p:anim by="(#ppt_w*0.50)" calcmode="lin" valueType="num">
                                      <p:cBhvr>
                                        <p:cTn id="20" dur="500" decel="50000" autoRev="1" fill="hold">
                                          <p:stCondLst>
                                            <p:cond delay="0"/>
                                          </p:stCondLst>
                                        </p:cTn>
                                        <p:tgtEl>
                                          <p:spTgt spid="2">
                                            <p:txEl>
                                              <p:pRg st="2" end="2"/>
                                            </p:txEl>
                                          </p:spTgt>
                                        </p:tgtEl>
                                        <p:attrNameLst>
                                          <p:attrName>ppt_x</p:attrName>
                                        </p:attrNameLst>
                                      </p:cBhvr>
                                    </p:anim>
                                    <p:anim from="(-#ppt_h/2)" to="(#ppt_y)" calcmode="lin" valueType="num">
                                      <p:cBhvr>
                                        <p:cTn id="21" dur="1000" fill="hold">
                                          <p:stCondLst>
                                            <p:cond delay="0"/>
                                          </p:stCondLst>
                                        </p:cTn>
                                        <p:tgtEl>
                                          <p:spTgt spid="2">
                                            <p:txEl>
                                              <p:pRg st="2" end="2"/>
                                            </p:txEl>
                                          </p:spTgt>
                                        </p:tgtEl>
                                        <p:attrNameLst>
                                          <p:attrName>ppt_y</p:attrName>
                                        </p:attrNameLst>
                                      </p:cBhvr>
                                    </p:anim>
                                    <p:animRot by="21600000">
                                      <p:cBhvr>
                                        <p:cTn id="22" dur="1000" fill="hold">
                                          <p:stCondLst>
                                            <p:cond delay="0"/>
                                          </p:stCondLst>
                                        </p:cTn>
                                        <p:tgtEl>
                                          <p:spTgt spid="2">
                                            <p:txEl>
                                              <p:pRg st="2" end="2"/>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2">
                                            <p:txEl>
                                              <p:pRg st="3" end="3"/>
                                            </p:txEl>
                                          </p:spTgt>
                                        </p:tgtEl>
                                        <p:attrNameLst>
                                          <p:attrName>style.visibility</p:attrName>
                                        </p:attrNameLst>
                                      </p:cBhvr>
                                      <p:to>
                                        <p:strVal val="visible"/>
                                      </p:to>
                                    </p:set>
                                    <p:anim by="(-#ppt_w*2)" calcmode="lin" valueType="num">
                                      <p:cBhvr rctx="PPT">
                                        <p:cTn id="25" dur="500" autoRev="1" fill="hold">
                                          <p:stCondLst>
                                            <p:cond delay="0"/>
                                          </p:stCondLst>
                                        </p:cTn>
                                        <p:tgtEl>
                                          <p:spTgt spid="2">
                                            <p:txEl>
                                              <p:pRg st="3" end="3"/>
                                            </p:txEl>
                                          </p:spTgt>
                                        </p:tgtEl>
                                        <p:attrNameLst>
                                          <p:attrName>ppt_w</p:attrName>
                                        </p:attrNameLst>
                                      </p:cBhvr>
                                    </p:anim>
                                    <p:anim by="(#ppt_w*0.50)" calcmode="lin" valueType="num">
                                      <p:cBhvr>
                                        <p:cTn id="26" dur="500" decel="50000" autoRev="1" fill="hold">
                                          <p:stCondLst>
                                            <p:cond delay="0"/>
                                          </p:stCondLst>
                                        </p:cTn>
                                        <p:tgtEl>
                                          <p:spTgt spid="2">
                                            <p:txEl>
                                              <p:pRg st="3" end="3"/>
                                            </p:txEl>
                                          </p:spTgt>
                                        </p:tgtEl>
                                        <p:attrNameLst>
                                          <p:attrName>ppt_x</p:attrName>
                                        </p:attrNameLst>
                                      </p:cBhvr>
                                    </p:anim>
                                    <p:anim from="(-#ppt_h/2)" to="(#ppt_y)" calcmode="lin" valueType="num">
                                      <p:cBhvr>
                                        <p:cTn id="27" dur="1000" fill="hold">
                                          <p:stCondLst>
                                            <p:cond delay="0"/>
                                          </p:stCondLst>
                                        </p:cTn>
                                        <p:tgtEl>
                                          <p:spTgt spid="2">
                                            <p:txEl>
                                              <p:pRg st="3" end="3"/>
                                            </p:txEl>
                                          </p:spTgt>
                                        </p:tgtEl>
                                        <p:attrNameLst>
                                          <p:attrName>ppt_y</p:attrName>
                                        </p:attrNameLst>
                                      </p:cBhvr>
                                    </p:anim>
                                    <p:animRot by="21600000">
                                      <p:cBhvr>
                                        <p:cTn id="28" dur="1000" fill="hold">
                                          <p:stCondLst>
                                            <p:cond delay="0"/>
                                          </p:stCondLst>
                                        </p:cTn>
                                        <p:tgtEl>
                                          <p:spTgt spid="2">
                                            <p:txEl>
                                              <p:pRg st="3" end="3"/>
                                            </p:txEl>
                                          </p:spTgt>
                                        </p:tgtEl>
                                        <p:attrNameLst>
                                          <p:attrName>r</p:attrName>
                                        </p:attrNameLst>
                                      </p:cBhvr>
                                    </p:animRot>
                                  </p:childTnLst>
                                </p:cTn>
                              </p:par>
                              <p:par>
                                <p:cTn id="29" presetID="56" presetClass="entr" presetSubtype="0" fill="hold" nodeType="withEffect">
                                  <p:stCondLst>
                                    <p:cond delay="0"/>
                                  </p:stCondLst>
                                  <p:iterate type="lt">
                                    <p:tmPct val="10000"/>
                                  </p:iterate>
                                  <p:childTnLst>
                                    <p:set>
                                      <p:cBhvr>
                                        <p:cTn id="30" dur="1" fill="hold">
                                          <p:stCondLst>
                                            <p:cond delay="0"/>
                                          </p:stCondLst>
                                        </p:cTn>
                                        <p:tgtEl>
                                          <p:spTgt spid="2">
                                            <p:txEl>
                                              <p:pRg st="4" end="4"/>
                                            </p:txEl>
                                          </p:spTgt>
                                        </p:tgtEl>
                                        <p:attrNameLst>
                                          <p:attrName>style.visibility</p:attrName>
                                        </p:attrNameLst>
                                      </p:cBhvr>
                                      <p:to>
                                        <p:strVal val="visible"/>
                                      </p:to>
                                    </p:set>
                                    <p:anim by="(-#ppt_w*2)" calcmode="lin" valueType="num">
                                      <p:cBhvr rctx="PPT">
                                        <p:cTn id="31" dur="500" autoRev="1" fill="hold">
                                          <p:stCondLst>
                                            <p:cond delay="0"/>
                                          </p:stCondLst>
                                        </p:cTn>
                                        <p:tgtEl>
                                          <p:spTgt spid="2">
                                            <p:txEl>
                                              <p:pRg st="4" end="4"/>
                                            </p:txEl>
                                          </p:spTgt>
                                        </p:tgtEl>
                                        <p:attrNameLst>
                                          <p:attrName>ppt_w</p:attrName>
                                        </p:attrNameLst>
                                      </p:cBhvr>
                                    </p:anim>
                                    <p:anim by="(#ppt_w*0.50)" calcmode="lin" valueType="num">
                                      <p:cBhvr>
                                        <p:cTn id="32" dur="500" decel="50000" autoRev="1" fill="hold">
                                          <p:stCondLst>
                                            <p:cond delay="0"/>
                                          </p:stCondLst>
                                        </p:cTn>
                                        <p:tgtEl>
                                          <p:spTgt spid="2">
                                            <p:txEl>
                                              <p:pRg st="4" end="4"/>
                                            </p:txEl>
                                          </p:spTgt>
                                        </p:tgtEl>
                                        <p:attrNameLst>
                                          <p:attrName>ppt_x</p:attrName>
                                        </p:attrNameLst>
                                      </p:cBhvr>
                                    </p:anim>
                                    <p:anim from="(-#ppt_h/2)" to="(#ppt_y)" calcmode="lin" valueType="num">
                                      <p:cBhvr>
                                        <p:cTn id="33" dur="1000" fill="hold">
                                          <p:stCondLst>
                                            <p:cond delay="0"/>
                                          </p:stCondLst>
                                        </p:cTn>
                                        <p:tgtEl>
                                          <p:spTgt spid="2">
                                            <p:txEl>
                                              <p:pRg st="4" end="4"/>
                                            </p:txEl>
                                          </p:spTgt>
                                        </p:tgtEl>
                                        <p:attrNameLst>
                                          <p:attrName>ppt_y</p:attrName>
                                        </p:attrNameLst>
                                      </p:cBhvr>
                                    </p:anim>
                                    <p:animRot by="21600000">
                                      <p:cBhvr>
                                        <p:cTn id="34" dur="1000" fill="hold">
                                          <p:stCondLst>
                                            <p:cond delay="0"/>
                                          </p:stCondLst>
                                        </p:cTn>
                                        <p:tgtEl>
                                          <p:spTgt spid="2">
                                            <p:txEl>
                                              <p:pRg st="4" end="4"/>
                                            </p:txEl>
                                          </p:spTgt>
                                        </p:tgtEl>
                                        <p:attrNameLst>
                                          <p:attrName>r</p:attrName>
                                        </p:attrNameLst>
                                      </p:cBhvr>
                                    </p:animRot>
                                  </p:childTnLst>
                                </p:cTn>
                              </p:par>
                              <p:par>
                                <p:cTn id="35" presetID="56" presetClass="entr" presetSubtype="0" fill="hold" nodeType="withEffect">
                                  <p:stCondLst>
                                    <p:cond delay="0"/>
                                  </p:stCondLst>
                                  <p:iterate type="lt">
                                    <p:tmPct val="10000"/>
                                  </p:iterate>
                                  <p:childTnLst>
                                    <p:set>
                                      <p:cBhvr>
                                        <p:cTn id="36" dur="1" fill="hold">
                                          <p:stCondLst>
                                            <p:cond delay="0"/>
                                          </p:stCondLst>
                                        </p:cTn>
                                        <p:tgtEl>
                                          <p:spTgt spid="2">
                                            <p:txEl>
                                              <p:pRg st="5" end="5"/>
                                            </p:txEl>
                                          </p:spTgt>
                                        </p:tgtEl>
                                        <p:attrNameLst>
                                          <p:attrName>style.visibility</p:attrName>
                                        </p:attrNameLst>
                                      </p:cBhvr>
                                      <p:to>
                                        <p:strVal val="visible"/>
                                      </p:to>
                                    </p:set>
                                    <p:anim by="(-#ppt_w*2)" calcmode="lin" valueType="num">
                                      <p:cBhvr rctx="PPT">
                                        <p:cTn id="37" dur="500" autoRev="1" fill="hold">
                                          <p:stCondLst>
                                            <p:cond delay="0"/>
                                          </p:stCondLst>
                                        </p:cTn>
                                        <p:tgtEl>
                                          <p:spTgt spid="2">
                                            <p:txEl>
                                              <p:pRg st="5" end="5"/>
                                            </p:txEl>
                                          </p:spTgt>
                                        </p:tgtEl>
                                        <p:attrNameLst>
                                          <p:attrName>ppt_w</p:attrName>
                                        </p:attrNameLst>
                                      </p:cBhvr>
                                    </p:anim>
                                    <p:anim by="(#ppt_w*0.50)" calcmode="lin" valueType="num">
                                      <p:cBhvr>
                                        <p:cTn id="38" dur="500" decel="50000" autoRev="1" fill="hold">
                                          <p:stCondLst>
                                            <p:cond delay="0"/>
                                          </p:stCondLst>
                                        </p:cTn>
                                        <p:tgtEl>
                                          <p:spTgt spid="2">
                                            <p:txEl>
                                              <p:pRg st="5" end="5"/>
                                            </p:txEl>
                                          </p:spTgt>
                                        </p:tgtEl>
                                        <p:attrNameLst>
                                          <p:attrName>ppt_x</p:attrName>
                                        </p:attrNameLst>
                                      </p:cBhvr>
                                    </p:anim>
                                    <p:anim from="(-#ppt_h/2)" to="(#ppt_y)" calcmode="lin" valueType="num">
                                      <p:cBhvr>
                                        <p:cTn id="39" dur="1000" fill="hold">
                                          <p:stCondLst>
                                            <p:cond delay="0"/>
                                          </p:stCondLst>
                                        </p:cTn>
                                        <p:tgtEl>
                                          <p:spTgt spid="2">
                                            <p:txEl>
                                              <p:pRg st="5" end="5"/>
                                            </p:txEl>
                                          </p:spTgt>
                                        </p:tgtEl>
                                        <p:attrNameLst>
                                          <p:attrName>ppt_y</p:attrName>
                                        </p:attrNameLst>
                                      </p:cBhvr>
                                    </p:anim>
                                    <p:animRot by="21600000">
                                      <p:cBhvr>
                                        <p:cTn id="40" dur="1000" fill="hold">
                                          <p:stCondLst>
                                            <p:cond delay="0"/>
                                          </p:stCondLst>
                                        </p:cTn>
                                        <p:tgtEl>
                                          <p:spTgt spid="2">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DB1EFDE-2392-AA43-BD43-4E834C382441}"/>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1 I/O</a:t>
            </a:r>
            <a:r>
              <a:rPr lang="zh-CN" altLang="en-US" sz="2400">
                <a:latin typeface="Tempus Sans ITC" pitchFamily="82" charset="77"/>
              </a:rPr>
              <a:t>通道控制方式</a:t>
            </a:r>
          </a:p>
          <a:p>
            <a:pPr marL="19050" indent="0">
              <a:lnSpc>
                <a:spcPct val="140000"/>
              </a:lnSpc>
              <a:buFontTx/>
              <a:buNone/>
            </a:pPr>
            <a:r>
              <a:rPr lang="en-US" altLang="zh-CN" sz="2400">
                <a:latin typeface="Tempus Sans ITC" pitchFamily="82" charset="77"/>
              </a:rPr>
              <a:t>(1)</a:t>
            </a:r>
            <a:r>
              <a:rPr lang="zh-CN" altLang="en-US" sz="2400">
                <a:latin typeface="Tempus Sans ITC" pitchFamily="82" charset="77"/>
              </a:rPr>
              <a:t>解决的问题</a:t>
            </a:r>
          </a:p>
          <a:p>
            <a:pPr marL="19050" indent="0">
              <a:lnSpc>
                <a:spcPct val="140000"/>
              </a:lnSpc>
              <a:buFontTx/>
              <a:buNone/>
            </a:pPr>
            <a:r>
              <a:rPr lang="zh-CN" altLang="en-US" sz="2400">
                <a:latin typeface="Tempus Sans ITC" pitchFamily="82" charset="77"/>
              </a:rPr>
              <a:t>进一步提高速度，提高</a:t>
            </a:r>
            <a:r>
              <a:rPr lang="en-US" altLang="zh-CN" sz="2400">
                <a:latin typeface="Tempus Sans ITC" pitchFamily="82" charset="77"/>
              </a:rPr>
              <a:t>CPU</a:t>
            </a:r>
            <a:r>
              <a:rPr lang="zh-CN" altLang="en-US" sz="2400">
                <a:latin typeface="Tempus Sans ITC" pitchFamily="82" charset="77"/>
              </a:rPr>
              <a:t>利用率。</a:t>
            </a:r>
            <a:r>
              <a:rPr lang="en-US" altLang="zh-CN" sz="2400">
                <a:latin typeface="Tempus Sans ITC" pitchFamily="82" charset="77"/>
              </a:rPr>
              <a:t>IO</a:t>
            </a:r>
            <a:r>
              <a:rPr lang="zh-CN" altLang="en-US" sz="2400">
                <a:latin typeface="Tempus Sans ITC" pitchFamily="82" charset="77"/>
              </a:rPr>
              <a:t>通道对此极为有效。</a:t>
            </a:r>
          </a:p>
          <a:p>
            <a:pPr marL="19050" indent="0">
              <a:lnSpc>
                <a:spcPct val="140000"/>
              </a:lnSpc>
              <a:buFontTx/>
              <a:buNone/>
            </a:pPr>
            <a:r>
              <a:rPr lang="en-US" altLang="zh-CN" sz="2400">
                <a:latin typeface="Tempus Sans ITC" pitchFamily="82" charset="77"/>
              </a:rPr>
              <a:t>(2)</a:t>
            </a:r>
            <a:r>
              <a:rPr lang="zh-CN" altLang="en-US" sz="2400">
                <a:latin typeface="Tempus Sans ITC" pitchFamily="82" charset="77"/>
              </a:rPr>
              <a:t>特点</a:t>
            </a:r>
          </a:p>
          <a:p>
            <a:pPr marL="19050" indent="0">
              <a:lnSpc>
                <a:spcPct val="140000"/>
              </a:lnSpc>
              <a:buFontTx/>
              <a:buNone/>
            </a:pPr>
            <a:r>
              <a:rPr lang="en-US" altLang="zh-CN" sz="2400">
                <a:latin typeface="Tempus Sans ITC" pitchFamily="82" charset="77"/>
              </a:rPr>
              <a:t>1) </a:t>
            </a:r>
            <a:r>
              <a:rPr lang="zh-CN" altLang="en-US" sz="2400">
                <a:latin typeface="Tempus Sans ITC" pitchFamily="82" charset="77"/>
              </a:rPr>
              <a:t>数据传送的单位：多个数据块</a:t>
            </a:r>
          </a:p>
          <a:p>
            <a:pPr marL="19050" indent="0">
              <a:lnSpc>
                <a:spcPct val="140000"/>
              </a:lnSpc>
              <a:buFontTx/>
              <a:buNone/>
            </a:pPr>
            <a:r>
              <a:rPr lang="en-US" altLang="zh-CN" sz="2400">
                <a:latin typeface="Tempus Sans ITC" pitchFamily="82" charset="77"/>
              </a:rPr>
              <a:t>2) </a:t>
            </a:r>
            <a:r>
              <a:rPr lang="zh-CN" altLang="en-US" sz="2400">
                <a:latin typeface="Tempus Sans ITC" pitchFamily="82" charset="77"/>
              </a:rPr>
              <a:t>数据传输的方向：通道</a:t>
            </a:r>
            <a:r>
              <a:rPr lang="en-US" altLang="zh-CN" sz="2400">
                <a:latin typeface="Tempus Sans ITC" pitchFamily="82" charset="77"/>
              </a:rPr>
              <a:t>←→</a:t>
            </a:r>
            <a:r>
              <a:rPr lang="zh-CN" altLang="en-US" sz="2400">
                <a:latin typeface="Tempus Sans ITC" pitchFamily="82" charset="77"/>
              </a:rPr>
              <a:t>内存</a:t>
            </a:r>
          </a:p>
        </p:txBody>
      </p:sp>
      <p:pic>
        <p:nvPicPr>
          <p:cNvPr id="87042" name="Picture 2" descr="无标题-4">
            <a:extLst>
              <a:ext uri="{FF2B5EF4-FFF2-40B4-BE49-F238E27FC236}">
                <a16:creationId xmlns:a16="http://schemas.microsoft.com/office/drawing/2014/main" id="{1353822B-8C02-0042-B8FB-AF6C0A6187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3" name="Picture 3" descr="无标题-5">
            <a:extLst>
              <a:ext uri="{FF2B5EF4-FFF2-40B4-BE49-F238E27FC236}">
                <a16:creationId xmlns:a16="http://schemas.microsoft.com/office/drawing/2014/main" id="{9B1A1BC0-3A64-E440-BBBA-C9B8AD5B6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4" name="标题 5">
            <a:extLst>
              <a:ext uri="{FF2B5EF4-FFF2-40B4-BE49-F238E27FC236}">
                <a16:creationId xmlns:a16="http://schemas.microsoft.com/office/drawing/2014/main" id="{538BE887-29DD-6B41-9356-E6DC91A5732E}"/>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I/O通道控制方式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par>
                                <p:cTn id="11" presetID="56" presetClass="entr" presetSubtype="0" fill="hold" nodeType="withEffect">
                                  <p:stCondLst>
                                    <p:cond delay="0"/>
                                  </p:stCondLst>
                                  <p:iterate type="lt">
                                    <p:tmPct val="10000"/>
                                  </p:iterate>
                                  <p:childTnLst>
                                    <p:set>
                                      <p:cBhvr>
                                        <p:cTn id="12" dur="1" fill="hold">
                                          <p:stCondLst>
                                            <p:cond delay="0"/>
                                          </p:stCondLst>
                                        </p:cTn>
                                        <p:tgtEl>
                                          <p:spTgt spid="2">
                                            <p:txEl>
                                              <p:pRg st="1" end="1"/>
                                            </p:txEl>
                                          </p:spTgt>
                                        </p:tgtEl>
                                        <p:attrNameLst>
                                          <p:attrName>style.visibility</p:attrName>
                                        </p:attrNameLst>
                                      </p:cBhvr>
                                      <p:to>
                                        <p:strVal val="visible"/>
                                      </p:to>
                                    </p:set>
                                    <p:anim by="(-#ppt_w*2)" calcmode="lin" valueType="num">
                                      <p:cBhvr rctx="PPT">
                                        <p:cTn id="13" dur="500" autoRev="1" fill="hold">
                                          <p:stCondLst>
                                            <p:cond delay="0"/>
                                          </p:stCondLst>
                                        </p:cTn>
                                        <p:tgtEl>
                                          <p:spTgt spid="2">
                                            <p:txEl>
                                              <p:pRg st="1" end="1"/>
                                            </p:txEl>
                                          </p:spTgt>
                                        </p:tgtEl>
                                        <p:attrNameLst>
                                          <p:attrName>ppt_w</p:attrName>
                                        </p:attrNameLst>
                                      </p:cBhvr>
                                    </p:anim>
                                    <p:anim by="(#ppt_w*0.50)" calcmode="lin" valueType="num">
                                      <p:cBhvr>
                                        <p:cTn id="14" dur="500" decel="50000" autoRev="1" fill="hold">
                                          <p:stCondLst>
                                            <p:cond delay="0"/>
                                          </p:stCondLst>
                                        </p:cTn>
                                        <p:tgtEl>
                                          <p:spTgt spid="2">
                                            <p:txEl>
                                              <p:pRg st="1" end="1"/>
                                            </p:txEl>
                                          </p:spTgt>
                                        </p:tgtEl>
                                        <p:attrNameLst>
                                          <p:attrName>ppt_x</p:attrName>
                                        </p:attrNameLst>
                                      </p:cBhvr>
                                    </p:anim>
                                    <p:anim from="(-#ppt_h/2)" to="(#ppt_y)" calcmode="lin" valueType="num">
                                      <p:cBhvr>
                                        <p:cTn id="15" dur="1000" fill="hold">
                                          <p:stCondLst>
                                            <p:cond delay="0"/>
                                          </p:stCondLst>
                                        </p:cTn>
                                        <p:tgtEl>
                                          <p:spTgt spid="2">
                                            <p:txEl>
                                              <p:pRg st="1" end="1"/>
                                            </p:txEl>
                                          </p:spTgt>
                                        </p:tgtEl>
                                        <p:attrNameLst>
                                          <p:attrName>ppt_y</p:attrName>
                                        </p:attrNameLst>
                                      </p:cBhvr>
                                    </p:anim>
                                    <p:animRot by="21600000">
                                      <p:cBhvr>
                                        <p:cTn id="16" dur="1000" fill="hold">
                                          <p:stCondLst>
                                            <p:cond delay="0"/>
                                          </p:stCondLst>
                                        </p:cTn>
                                        <p:tgtEl>
                                          <p:spTgt spid="2">
                                            <p:txEl>
                                              <p:pRg st="1" end="1"/>
                                            </p:txEl>
                                          </p:spTgt>
                                        </p:tgtEl>
                                        <p:attrNameLst>
                                          <p:attrName>r</p:attrName>
                                        </p:attrNameLst>
                                      </p:cBhvr>
                                    </p:animRot>
                                  </p:childTnLst>
                                </p:cTn>
                              </p:par>
                              <p:par>
                                <p:cTn id="17" presetID="56" presetClass="entr" presetSubtype="0" fill="hold" nodeType="withEffect">
                                  <p:stCondLst>
                                    <p:cond delay="0"/>
                                  </p:stCondLst>
                                  <p:iterate type="lt">
                                    <p:tmPct val="10000"/>
                                  </p:iterate>
                                  <p:childTnLst>
                                    <p:set>
                                      <p:cBhvr>
                                        <p:cTn id="18" dur="1" fill="hold">
                                          <p:stCondLst>
                                            <p:cond delay="0"/>
                                          </p:stCondLst>
                                        </p:cTn>
                                        <p:tgtEl>
                                          <p:spTgt spid="2">
                                            <p:txEl>
                                              <p:pRg st="2" end="2"/>
                                            </p:txEl>
                                          </p:spTgt>
                                        </p:tgtEl>
                                        <p:attrNameLst>
                                          <p:attrName>style.visibility</p:attrName>
                                        </p:attrNameLst>
                                      </p:cBhvr>
                                      <p:to>
                                        <p:strVal val="visible"/>
                                      </p:to>
                                    </p:set>
                                    <p:anim by="(-#ppt_w*2)" calcmode="lin" valueType="num">
                                      <p:cBhvr rctx="PPT">
                                        <p:cTn id="19" dur="500" autoRev="1" fill="hold">
                                          <p:stCondLst>
                                            <p:cond delay="0"/>
                                          </p:stCondLst>
                                        </p:cTn>
                                        <p:tgtEl>
                                          <p:spTgt spid="2">
                                            <p:txEl>
                                              <p:pRg st="2" end="2"/>
                                            </p:txEl>
                                          </p:spTgt>
                                        </p:tgtEl>
                                        <p:attrNameLst>
                                          <p:attrName>ppt_w</p:attrName>
                                        </p:attrNameLst>
                                      </p:cBhvr>
                                    </p:anim>
                                    <p:anim by="(#ppt_w*0.50)" calcmode="lin" valueType="num">
                                      <p:cBhvr>
                                        <p:cTn id="20" dur="500" decel="50000" autoRev="1" fill="hold">
                                          <p:stCondLst>
                                            <p:cond delay="0"/>
                                          </p:stCondLst>
                                        </p:cTn>
                                        <p:tgtEl>
                                          <p:spTgt spid="2">
                                            <p:txEl>
                                              <p:pRg st="2" end="2"/>
                                            </p:txEl>
                                          </p:spTgt>
                                        </p:tgtEl>
                                        <p:attrNameLst>
                                          <p:attrName>ppt_x</p:attrName>
                                        </p:attrNameLst>
                                      </p:cBhvr>
                                    </p:anim>
                                    <p:anim from="(-#ppt_h/2)" to="(#ppt_y)" calcmode="lin" valueType="num">
                                      <p:cBhvr>
                                        <p:cTn id="21" dur="1000" fill="hold">
                                          <p:stCondLst>
                                            <p:cond delay="0"/>
                                          </p:stCondLst>
                                        </p:cTn>
                                        <p:tgtEl>
                                          <p:spTgt spid="2">
                                            <p:txEl>
                                              <p:pRg st="2" end="2"/>
                                            </p:txEl>
                                          </p:spTgt>
                                        </p:tgtEl>
                                        <p:attrNameLst>
                                          <p:attrName>ppt_y</p:attrName>
                                        </p:attrNameLst>
                                      </p:cBhvr>
                                    </p:anim>
                                    <p:animRot by="21600000">
                                      <p:cBhvr>
                                        <p:cTn id="22" dur="1000" fill="hold">
                                          <p:stCondLst>
                                            <p:cond delay="0"/>
                                          </p:stCondLst>
                                        </p:cTn>
                                        <p:tgtEl>
                                          <p:spTgt spid="2">
                                            <p:txEl>
                                              <p:pRg st="2" end="2"/>
                                            </p:txEl>
                                          </p:spTgt>
                                        </p:tgtEl>
                                        <p:attrNameLst>
                                          <p:attrName>r</p:attrName>
                                        </p:attrNameLst>
                                      </p:cBhvr>
                                    </p:animRot>
                                  </p:childTnLst>
                                </p:cTn>
                              </p:par>
                              <p:par>
                                <p:cTn id="23" presetID="56" presetClass="entr" presetSubtype="0" fill="hold" nodeType="withEffect">
                                  <p:stCondLst>
                                    <p:cond delay="0"/>
                                  </p:stCondLst>
                                  <p:iterate type="lt">
                                    <p:tmPct val="10000"/>
                                  </p:iterate>
                                  <p:childTnLst>
                                    <p:set>
                                      <p:cBhvr>
                                        <p:cTn id="24" dur="1" fill="hold">
                                          <p:stCondLst>
                                            <p:cond delay="0"/>
                                          </p:stCondLst>
                                        </p:cTn>
                                        <p:tgtEl>
                                          <p:spTgt spid="2">
                                            <p:txEl>
                                              <p:pRg st="3" end="3"/>
                                            </p:txEl>
                                          </p:spTgt>
                                        </p:tgtEl>
                                        <p:attrNameLst>
                                          <p:attrName>style.visibility</p:attrName>
                                        </p:attrNameLst>
                                      </p:cBhvr>
                                      <p:to>
                                        <p:strVal val="visible"/>
                                      </p:to>
                                    </p:set>
                                    <p:anim by="(-#ppt_w*2)" calcmode="lin" valueType="num">
                                      <p:cBhvr rctx="PPT">
                                        <p:cTn id="25" dur="500" autoRev="1" fill="hold">
                                          <p:stCondLst>
                                            <p:cond delay="0"/>
                                          </p:stCondLst>
                                        </p:cTn>
                                        <p:tgtEl>
                                          <p:spTgt spid="2">
                                            <p:txEl>
                                              <p:pRg st="3" end="3"/>
                                            </p:txEl>
                                          </p:spTgt>
                                        </p:tgtEl>
                                        <p:attrNameLst>
                                          <p:attrName>ppt_w</p:attrName>
                                        </p:attrNameLst>
                                      </p:cBhvr>
                                    </p:anim>
                                    <p:anim by="(#ppt_w*0.50)" calcmode="lin" valueType="num">
                                      <p:cBhvr>
                                        <p:cTn id="26" dur="500" decel="50000" autoRev="1" fill="hold">
                                          <p:stCondLst>
                                            <p:cond delay="0"/>
                                          </p:stCondLst>
                                        </p:cTn>
                                        <p:tgtEl>
                                          <p:spTgt spid="2">
                                            <p:txEl>
                                              <p:pRg st="3" end="3"/>
                                            </p:txEl>
                                          </p:spTgt>
                                        </p:tgtEl>
                                        <p:attrNameLst>
                                          <p:attrName>ppt_x</p:attrName>
                                        </p:attrNameLst>
                                      </p:cBhvr>
                                    </p:anim>
                                    <p:anim from="(-#ppt_h/2)" to="(#ppt_y)" calcmode="lin" valueType="num">
                                      <p:cBhvr>
                                        <p:cTn id="27" dur="1000" fill="hold">
                                          <p:stCondLst>
                                            <p:cond delay="0"/>
                                          </p:stCondLst>
                                        </p:cTn>
                                        <p:tgtEl>
                                          <p:spTgt spid="2">
                                            <p:txEl>
                                              <p:pRg st="3" end="3"/>
                                            </p:txEl>
                                          </p:spTgt>
                                        </p:tgtEl>
                                        <p:attrNameLst>
                                          <p:attrName>ppt_y</p:attrName>
                                        </p:attrNameLst>
                                      </p:cBhvr>
                                    </p:anim>
                                    <p:animRot by="21600000">
                                      <p:cBhvr>
                                        <p:cTn id="28" dur="1000" fill="hold">
                                          <p:stCondLst>
                                            <p:cond delay="0"/>
                                          </p:stCondLst>
                                        </p:cTn>
                                        <p:tgtEl>
                                          <p:spTgt spid="2">
                                            <p:txEl>
                                              <p:pRg st="3" end="3"/>
                                            </p:txEl>
                                          </p:spTgt>
                                        </p:tgtEl>
                                        <p:attrNameLst>
                                          <p:attrName>r</p:attrName>
                                        </p:attrNameLst>
                                      </p:cBhvr>
                                    </p:animRot>
                                  </p:childTnLst>
                                </p:cTn>
                              </p:par>
                              <p:par>
                                <p:cTn id="29" presetID="56" presetClass="entr" presetSubtype="0" fill="hold" nodeType="withEffect">
                                  <p:stCondLst>
                                    <p:cond delay="0"/>
                                  </p:stCondLst>
                                  <p:iterate type="lt">
                                    <p:tmPct val="10000"/>
                                  </p:iterate>
                                  <p:childTnLst>
                                    <p:set>
                                      <p:cBhvr>
                                        <p:cTn id="30" dur="1" fill="hold">
                                          <p:stCondLst>
                                            <p:cond delay="0"/>
                                          </p:stCondLst>
                                        </p:cTn>
                                        <p:tgtEl>
                                          <p:spTgt spid="2">
                                            <p:txEl>
                                              <p:pRg st="4" end="4"/>
                                            </p:txEl>
                                          </p:spTgt>
                                        </p:tgtEl>
                                        <p:attrNameLst>
                                          <p:attrName>style.visibility</p:attrName>
                                        </p:attrNameLst>
                                      </p:cBhvr>
                                      <p:to>
                                        <p:strVal val="visible"/>
                                      </p:to>
                                    </p:set>
                                    <p:anim by="(-#ppt_w*2)" calcmode="lin" valueType="num">
                                      <p:cBhvr rctx="PPT">
                                        <p:cTn id="31" dur="500" autoRev="1" fill="hold">
                                          <p:stCondLst>
                                            <p:cond delay="0"/>
                                          </p:stCondLst>
                                        </p:cTn>
                                        <p:tgtEl>
                                          <p:spTgt spid="2">
                                            <p:txEl>
                                              <p:pRg st="4" end="4"/>
                                            </p:txEl>
                                          </p:spTgt>
                                        </p:tgtEl>
                                        <p:attrNameLst>
                                          <p:attrName>ppt_w</p:attrName>
                                        </p:attrNameLst>
                                      </p:cBhvr>
                                    </p:anim>
                                    <p:anim by="(#ppt_w*0.50)" calcmode="lin" valueType="num">
                                      <p:cBhvr>
                                        <p:cTn id="32" dur="500" decel="50000" autoRev="1" fill="hold">
                                          <p:stCondLst>
                                            <p:cond delay="0"/>
                                          </p:stCondLst>
                                        </p:cTn>
                                        <p:tgtEl>
                                          <p:spTgt spid="2">
                                            <p:txEl>
                                              <p:pRg st="4" end="4"/>
                                            </p:txEl>
                                          </p:spTgt>
                                        </p:tgtEl>
                                        <p:attrNameLst>
                                          <p:attrName>ppt_x</p:attrName>
                                        </p:attrNameLst>
                                      </p:cBhvr>
                                    </p:anim>
                                    <p:anim from="(-#ppt_h/2)" to="(#ppt_y)" calcmode="lin" valueType="num">
                                      <p:cBhvr>
                                        <p:cTn id="33" dur="1000" fill="hold">
                                          <p:stCondLst>
                                            <p:cond delay="0"/>
                                          </p:stCondLst>
                                        </p:cTn>
                                        <p:tgtEl>
                                          <p:spTgt spid="2">
                                            <p:txEl>
                                              <p:pRg st="4" end="4"/>
                                            </p:txEl>
                                          </p:spTgt>
                                        </p:tgtEl>
                                        <p:attrNameLst>
                                          <p:attrName>ppt_y</p:attrName>
                                        </p:attrNameLst>
                                      </p:cBhvr>
                                    </p:anim>
                                    <p:animRot by="21600000">
                                      <p:cBhvr>
                                        <p:cTn id="34" dur="1000" fill="hold">
                                          <p:stCondLst>
                                            <p:cond delay="0"/>
                                          </p:stCondLst>
                                        </p:cTn>
                                        <p:tgtEl>
                                          <p:spTgt spid="2">
                                            <p:txEl>
                                              <p:pRg st="4" end="4"/>
                                            </p:txEl>
                                          </p:spTgt>
                                        </p:tgtEl>
                                        <p:attrNameLst>
                                          <p:attrName>r</p:attrName>
                                        </p:attrNameLst>
                                      </p:cBhvr>
                                    </p:animRot>
                                  </p:childTnLst>
                                </p:cTn>
                              </p:par>
                              <p:par>
                                <p:cTn id="35" presetID="56" presetClass="entr" presetSubtype="0" fill="hold" nodeType="withEffect">
                                  <p:stCondLst>
                                    <p:cond delay="0"/>
                                  </p:stCondLst>
                                  <p:iterate type="lt">
                                    <p:tmPct val="10000"/>
                                  </p:iterate>
                                  <p:childTnLst>
                                    <p:set>
                                      <p:cBhvr>
                                        <p:cTn id="36" dur="1" fill="hold">
                                          <p:stCondLst>
                                            <p:cond delay="0"/>
                                          </p:stCondLst>
                                        </p:cTn>
                                        <p:tgtEl>
                                          <p:spTgt spid="2">
                                            <p:txEl>
                                              <p:pRg st="5" end="5"/>
                                            </p:txEl>
                                          </p:spTgt>
                                        </p:tgtEl>
                                        <p:attrNameLst>
                                          <p:attrName>style.visibility</p:attrName>
                                        </p:attrNameLst>
                                      </p:cBhvr>
                                      <p:to>
                                        <p:strVal val="visible"/>
                                      </p:to>
                                    </p:set>
                                    <p:anim by="(-#ppt_w*2)" calcmode="lin" valueType="num">
                                      <p:cBhvr rctx="PPT">
                                        <p:cTn id="37" dur="500" autoRev="1" fill="hold">
                                          <p:stCondLst>
                                            <p:cond delay="0"/>
                                          </p:stCondLst>
                                        </p:cTn>
                                        <p:tgtEl>
                                          <p:spTgt spid="2">
                                            <p:txEl>
                                              <p:pRg st="5" end="5"/>
                                            </p:txEl>
                                          </p:spTgt>
                                        </p:tgtEl>
                                        <p:attrNameLst>
                                          <p:attrName>ppt_w</p:attrName>
                                        </p:attrNameLst>
                                      </p:cBhvr>
                                    </p:anim>
                                    <p:anim by="(#ppt_w*0.50)" calcmode="lin" valueType="num">
                                      <p:cBhvr>
                                        <p:cTn id="38" dur="500" decel="50000" autoRev="1" fill="hold">
                                          <p:stCondLst>
                                            <p:cond delay="0"/>
                                          </p:stCondLst>
                                        </p:cTn>
                                        <p:tgtEl>
                                          <p:spTgt spid="2">
                                            <p:txEl>
                                              <p:pRg st="5" end="5"/>
                                            </p:txEl>
                                          </p:spTgt>
                                        </p:tgtEl>
                                        <p:attrNameLst>
                                          <p:attrName>ppt_x</p:attrName>
                                        </p:attrNameLst>
                                      </p:cBhvr>
                                    </p:anim>
                                    <p:anim from="(-#ppt_h/2)" to="(#ppt_y)" calcmode="lin" valueType="num">
                                      <p:cBhvr>
                                        <p:cTn id="39" dur="1000" fill="hold">
                                          <p:stCondLst>
                                            <p:cond delay="0"/>
                                          </p:stCondLst>
                                        </p:cTn>
                                        <p:tgtEl>
                                          <p:spTgt spid="2">
                                            <p:txEl>
                                              <p:pRg st="5" end="5"/>
                                            </p:txEl>
                                          </p:spTgt>
                                        </p:tgtEl>
                                        <p:attrNameLst>
                                          <p:attrName>ppt_y</p:attrName>
                                        </p:attrNameLst>
                                      </p:cBhvr>
                                    </p:anim>
                                    <p:animRot by="21600000">
                                      <p:cBhvr>
                                        <p:cTn id="40" dur="1000" fill="hold">
                                          <p:stCondLst>
                                            <p:cond delay="0"/>
                                          </p:stCondLst>
                                        </p:cTn>
                                        <p:tgtEl>
                                          <p:spTgt spid="2">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9ABF2A8-CA3B-A842-AF9D-7CD7749E6E8C}"/>
              </a:ext>
            </a:extLst>
          </p:cNvPr>
          <p:cNvSpPr>
            <a:spLocks noGrp="1" noChangeArrowheads="1"/>
          </p:cNvSpPr>
          <p:nvPr>
            <p:ph idx="4294967295"/>
          </p:nvPr>
        </p:nvSpPr>
        <p:spPr>
          <a:xfrm>
            <a:off x="512763" y="1755775"/>
            <a:ext cx="8416925" cy="4527550"/>
          </a:xfrm>
        </p:spPr>
        <p:txBody>
          <a:bodyPr/>
          <a:lstStyle/>
          <a:p>
            <a:pPr marL="19050" indent="0">
              <a:lnSpc>
                <a:spcPct val="140000"/>
              </a:lnSpc>
              <a:buFont typeface="宋体" panose="02010600030101010101" pitchFamily="2" charset="-122"/>
              <a:buNone/>
            </a:pPr>
            <a:r>
              <a:rPr lang="en-US" altLang="zh-CN" sz="2400">
                <a:latin typeface="Tempus Sans ITC" pitchFamily="82" charset="77"/>
              </a:rPr>
              <a:t>2 </a:t>
            </a:r>
            <a:r>
              <a:rPr lang="zh-CN" altLang="en-US" sz="2400">
                <a:latin typeface="Tempus Sans ITC" pitchFamily="82" charset="77"/>
              </a:rPr>
              <a:t>通道程序 </a:t>
            </a:r>
          </a:p>
          <a:p>
            <a:pPr marL="19050" indent="0">
              <a:lnSpc>
                <a:spcPct val="140000"/>
              </a:lnSpc>
              <a:buFont typeface="宋体" panose="02010600030101010101" pitchFamily="2" charset="-122"/>
              <a:buNone/>
            </a:pPr>
            <a:r>
              <a:rPr lang="zh-CN" altLang="en-US" sz="2400">
                <a:latin typeface="Tempus Sans ITC" pitchFamily="82" charset="77"/>
              </a:rPr>
              <a:t>    通道通过执行通道程序，与设备控制器一起实现对</a:t>
            </a:r>
            <a:r>
              <a:rPr lang="en-US" altLang="zh-CN" sz="2400">
                <a:latin typeface="Tempus Sans ITC" pitchFamily="82" charset="77"/>
              </a:rPr>
              <a:t>I/O</a:t>
            </a:r>
            <a:r>
              <a:rPr lang="zh-CN" altLang="en-US" sz="2400">
                <a:latin typeface="Tempus Sans ITC" pitchFamily="82" charset="77"/>
              </a:rPr>
              <a:t>设备的控制，达到</a:t>
            </a:r>
            <a:r>
              <a:rPr lang="en-US" altLang="zh-CN" sz="2400">
                <a:latin typeface="Tempus Sans ITC" pitchFamily="82" charset="77"/>
              </a:rPr>
              <a:t>CPU</a:t>
            </a:r>
            <a:r>
              <a:rPr lang="zh-CN" altLang="en-US" sz="2400">
                <a:latin typeface="Tempus Sans ITC" pitchFamily="82" charset="77"/>
              </a:rPr>
              <a:t>、通道和</a:t>
            </a:r>
            <a:r>
              <a:rPr lang="en-US" altLang="zh-CN" sz="2400">
                <a:latin typeface="Tempus Sans ITC" pitchFamily="82" charset="77"/>
              </a:rPr>
              <a:t>I/O</a:t>
            </a:r>
            <a:r>
              <a:rPr lang="zh-CN" altLang="en-US" sz="2400">
                <a:latin typeface="Tempus Sans ITC" pitchFamily="82" charset="77"/>
              </a:rPr>
              <a:t>设备的并行操作。</a:t>
            </a:r>
          </a:p>
        </p:txBody>
      </p:sp>
      <p:pic>
        <p:nvPicPr>
          <p:cNvPr id="88066" name="Picture 2" descr="无标题-4">
            <a:extLst>
              <a:ext uri="{FF2B5EF4-FFF2-40B4-BE49-F238E27FC236}">
                <a16:creationId xmlns:a16="http://schemas.microsoft.com/office/drawing/2014/main" id="{87ED1457-6648-F94C-BE3A-FB491ACF6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067" name="Picture 3" descr="无标题-5">
            <a:extLst>
              <a:ext uri="{FF2B5EF4-FFF2-40B4-BE49-F238E27FC236}">
                <a16:creationId xmlns:a16="http://schemas.microsoft.com/office/drawing/2014/main" id="{3F88EA2F-11B0-404B-BCF0-6FE613697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标题 5">
            <a:extLst>
              <a:ext uri="{FF2B5EF4-FFF2-40B4-BE49-F238E27FC236}">
                <a16:creationId xmlns:a16="http://schemas.microsoft.com/office/drawing/2014/main" id="{5A3B0BE0-64D4-3E4E-9ACB-D90D6E266241}"/>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I/O通道控制方式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89" name="文本占位符 5">
            <a:extLst>
              <a:ext uri="{FF2B5EF4-FFF2-40B4-BE49-F238E27FC236}">
                <a16:creationId xmlns:a16="http://schemas.microsoft.com/office/drawing/2014/main" id="{41DC72FD-4E89-2240-980B-19EA8C414999}"/>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3" name="Picture 2" descr="无标题-4">
            <a:extLst>
              <a:ext uri="{FF2B5EF4-FFF2-40B4-BE49-F238E27FC236}">
                <a16:creationId xmlns:a16="http://schemas.microsoft.com/office/drawing/2014/main" id="{94E2009A-7410-6148-8309-547A38B86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1" name="图片 8">
            <a:extLst>
              <a:ext uri="{FF2B5EF4-FFF2-40B4-BE49-F238E27FC236}">
                <a16:creationId xmlns:a16="http://schemas.microsoft.com/office/drawing/2014/main" id="{59C96C68-03ED-9E48-8CE7-B7C1B4E1C1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496149AF-BB34-3F43-B675-2BE58E65F972}"/>
              </a:ext>
            </a:extLst>
          </p:cNvPr>
          <p:cNvSpPr>
            <a:spLocks noGrp="1" noChangeArrowheads="1"/>
          </p:cNvSpPr>
          <p:nvPr>
            <p:ph type="title" idx="4294967295"/>
          </p:nvPr>
        </p:nvSpPr>
        <p:spPr>
          <a:xfrm>
            <a:off x="623888" y="1711325"/>
            <a:ext cx="7886700" cy="1881188"/>
          </a:xfrm>
        </p:spPr>
        <p:txBody>
          <a:bodyPr anchor="b"/>
          <a:lstStyle/>
          <a:p>
            <a:r>
              <a:rPr lang="zh-CN" altLang="en-US">
                <a:latin typeface="Tempus Sans ITC" pitchFamily="82" charset="77"/>
                <a:ea typeface="黑体" panose="02010609060101010101" pitchFamily="49" charset="-122"/>
              </a:rPr>
              <a:t>缓冲管理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CE78AD1-0A60-944F-A88C-DBD403A29006}"/>
              </a:ext>
            </a:extLst>
          </p:cNvPr>
          <p:cNvSpPr>
            <a:spLocks noGrp="1" noChangeArrowheads="1"/>
          </p:cNvSpPr>
          <p:nvPr>
            <p:ph idx="4294967295"/>
          </p:nvPr>
        </p:nvSpPr>
        <p:spPr>
          <a:xfrm>
            <a:off x="512763" y="1755775"/>
            <a:ext cx="8416925" cy="4527550"/>
          </a:xfrm>
        </p:spPr>
        <p:txBody>
          <a:bodyPr/>
          <a:lstStyle/>
          <a:p>
            <a:pPr marL="361950">
              <a:lnSpc>
                <a:spcPct val="140000"/>
              </a:lnSpc>
            </a:pPr>
            <a:r>
              <a:rPr lang="zh-CN" altLang="en-US" sz="2400">
                <a:latin typeface="Tempus Sans ITC" pitchFamily="82" charset="77"/>
              </a:rPr>
              <a:t>在设备管理部分，存在的主要矛盾是高速的</a:t>
            </a:r>
            <a:r>
              <a:rPr lang="en-US" altLang="zh-CN" sz="2400">
                <a:latin typeface="Tempus Sans ITC" pitchFamily="82" charset="77"/>
              </a:rPr>
              <a:t>CPU</a:t>
            </a:r>
            <a:r>
              <a:rPr lang="zh-CN" altLang="en-US" sz="2400">
                <a:latin typeface="Tempus Sans ITC" pitchFamily="82" charset="77"/>
              </a:rPr>
              <a:t>和低速</a:t>
            </a:r>
            <a:r>
              <a:rPr lang="en-US" altLang="zh-CN" sz="2400">
                <a:latin typeface="Tempus Sans ITC" pitchFamily="82" charset="77"/>
              </a:rPr>
              <a:t>I/O</a:t>
            </a:r>
            <a:r>
              <a:rPr lang="zh-CN" altLang="en-US" sz="2400">
                <a:latin typeface="Tempus Sans ITC" pitchFamily="82" charset="77"/>
              </a:rPr>
              <a:t>设备之间速度不匹配的问题。</a:t>
            </a:r>
          </a:p>
          <a:p>
            <a:pPr marL="361950">
              <a:lnSpc>
                <a:spcPct val="140000"/>
              </a:lnSpc>
            </a:pPr>
            <a:r>
              <a:rPr lang="zh-CN" altLang="en-US" sz="2400">
                <a:latin typeface="Tempus Sans ITC" pitchFamily="82" charset="77"/>
              </a:rPr>
              <a:t>对于这种问题，处理的方法一般是增加缓冲。</a:t>
            </a:r>
          </a:p>
          <a:p>
            <a:pPr marL="361950">
              <a:lnSpc>
                <a:spcPct val="140000"/>
              </a:lnSpc>
            </a:pPr>
            <a:r>
              <a:rPr lang="zh-CN" altLang="en-US" sz="2400">
                <a:latin typeface="Tempus Sans ITC" pitchFamily="82" charset="77"/>
              </a:rPr>
              <a:t>类似的，在计算机网络通信中，高速发送设备和低速接收设备之间为了防止数据的丢失，也会增加缓冲区。</a:t>
            </a:r>
          </a:p>
        </p:txBody>
      </p:sp>
      <p:pic>
        <p:nvPicPr>
          <p:cNvPr id="90114" name="Picture 2" descr="无标题-4">
            <a:extLst>
              <a:ext uri="{FF2B5EF4-FFF2-40B4-BE49-F238E27FC236}">
                <a16:creationId xmlns:a16="http://schemas.microsoft.com/office/drawing/2014/main" id="{7E962FE2-2EEA-594A-9BED-3DC708A27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Picture 3" descr="无标题-5">
            <a:extLst>
              <a:ext uri="{FF2B5EF4-FFF2-40B4-BE49-F238E27FC236}">
                <a16:creationId xmlns:a16="http://schemas.microsoft.com/office/drawing/2014/main" id="{ABEEEB05-8698-A241-A5A3-C6BF1B86C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26762A64-1817-194B-8644-B35D056AEE50}"/>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缓冲管理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1000" fill="hold"/>
                                        <p:tgtEl>
                                          <p:spTgt spid="2">
                                            <p:txEl>
                                              <p:pRg st="0" end="0"/>
                                            </p:txEl>
                                          </p:spTgt>
                                        </p:tgtEl>
                                        <p:attrNameLst>
                                          <p:attrName>ppt_w</p:attrName>
                                        </p:attrNameLst>
                                      </p:cBhvr>
                                      <p:tavLst>
                                        <p:tav tm="0">
                                          <p:val>
                                            <p:strVal val="#ppt_w+.3"/>
                                          </p:val>
                                        </p:tav>
                                        <p:tav tm="100000">
                                          <p:val>
                                            <p:strVal val="#ppt_w"/>
                                          </p:val>
                                        </p:tav>
                                      </p:tavLst>
                                    </p:anim>
                                    <p:anim calcmode="lin" valueType="num">
                                      <p:cBhvr>
                                        <p:cTn id="16"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17" dur="1000"/>
                                        <p:tgtEl>
                                          <p:spTgt spid="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0" presetClass="entr" presetSubtype="0" decel="10000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 calcmode="lin" valueType="num">
                                      <p:cBhvr>
                                        <p:cTn id="22" dur="1000" fill="hold"/>
                                        <p:tgtEl>
                                          <p:spTgt spid="2">
                                            <p:txEl>
                                              <p:pRg st="1" end="1"/>
                                            </p:txEl>
                                          </p:spTgt>
                                        </p:tgtEl>
                                        <p:attrNameLst>
                                          <p:attrName>ppt_w</p:attrName>
                                        </p:attrNameLst>
                                      </p:cBhvr>
                                      <p:tavLst>
                                        <p:tav tm="0">
                                          <p:val>
                                            <p:strVal val="#ppt_w+.3"/>
                                          </p:val>
                                        </p:tav>
                                        <p:tav tm="100000">
                                          <p:val>
                                            <p:strVal val="#ppt_w"/>
                                          </p:val>
                                        </p:tav>
                                      </p:tavLst>
                                    </p:anim>
                                    <p:anim calcmode="lin" valueType="num">
                                      <p:cBhvr>
                                        <p:cTn id="23"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24" dur="1000"/>
                                        <p:tgtEl>
                                          <p:spTgt spid="2">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0" presetClass="entr" presetSubtype="0" decel="10000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anim calcmode="lin" valueType="num">
                                      <p:cBhvr>
                                        <p:cTn id="29" dur="1000" fill="hold"/>
                                        <p:tgtEl>
                                          <p:spTgt spid="2">
                                            <p:txEl>
                                              <p:pRg st="2" end="2"/>
                                            </p:txEl>
                                          </p:spTgt>
                                        </p:tgtEl>
                                        <p:attrNameLst>
                                          <p:attrName>ppt_w</p:attrName>
                                        </p:attrNameLst>
                                      </p:cBhvr>
                                      <p:tavLst>
                                        <p:tav tm="0">
                                          <p:val>
                                            <p:strVal val="#ppt_w+.3"/>
                                          </p:val>
                                        </p:tav>
                                        <p:tav tm="100000">
                                          <p:val>
                                            <p:strVal val="#ppt_w"/>
                                          </p:val>
                                        </p:tav>
                                      </p:tavLst>
                                    </p:anim>
                                    <p:anim calcmode="lin" valueType="num">
                                      <p:cBhvr>
                                        <p:cTn id="3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31"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EF66B95-8289-0E4E-A3A6-B18975ADF7A8}"/>
              </a:ext>
            </a:extLst>
          </p:cNvPr>
          <p:cNvSpPr>
            <a:spLocks noGrp="1" noChangeArrowheads="1"/>
          </p:cNvSpPr>
          <p:nvPr>
            <p:ph idx="4294967295"/>
          </p:nvPr>
        </p:nvSpPr>
        <p:spPr>
          <a:xfrm>
            <a:off x="512763" y="1755775"/>
            <a:ext cx="8416925" cy="4527550"/>
          </a:xfrm>
        </p:spPr>
        <p:txBody>
          <a:bodyPr/>
          <a:lstStyle/>
          <a:p>
            <a:pPr marL="361950">
              <a:lnSpc>
                <a:spcPct val="140000"/>
              </a:lnSpc>
            </a:pPr>
            <a:endParaRPr lang="en-US" altLang="zh-CN" sz="2400">
              <a:latin typeface="Tempus Sans ITC" pitchFamily="82" charset="77"/>
            </a:endParaRPr>
          </a:p>
          <a:p>
            <a:pPr marL="361950">
              <a:lnSpc>
                <a:spcPct val="140000"/>
              </a:lnSpc>
            </a:pPr>
            <a:r>
              <a:rPr lang="zh-CN" altLang="en-US" sz="2400">
                <a:latin typeface="Tempus Sans ITC" pitchFamily="82" charset="77"/>
              </a:rPr>
              <a:t>缓和</a:t>
            </a:r>
            <a:r>
              <a:rPr lang="en-US" altLang="zh-CN" sz="2400">
                <a:latin typeface="Tempus Sans ITC" pitchFamily="82" charset="77"/>
              </a:rPr>
              <a:t>CPU</a:t>
            </a:r>
            <a:r>
              <a:rPr lang="zh-CN" altLang="en-US" sz="2400">
                <a:latin typeface="Tempus Sans ITC" pitchFamily="82" charset="77"/>
              </a:rPr>
              <a:t>和</a:t>
            </a:r>
            <a:r>
              <a:rPr lang="en-US" altLang="zh-CN" sz="2400">
                <a:latin typeface="Tempus Sans ITC" pitchFamily="82" charset="77"/>
              </a:rPr>
              <a:t>I/O</a:t>
            </a:r>
            <a:r>
              <a:rPr lang="zh-CN" altLang="en-US" sz="2400">
                <a:latin typeface="Tempus Sans ITC" pitchFamily="82" charset="77"/>
              </a:rPr>
              <a:t>设备速度不匹配的矛盾；</a:t>
            </a:r>
          </a:p>
          <a:p>
            <a:pPr marL="361950">
              <a:lnSpc>
                <a:spcPct val="140000"/>
              </a:lnSpc>
            </a:pPr>
            <a:r>
              <a:rPr lang="zh-CN" altLang="en-US" sz="2400">
                <a:latin typeface="Tempus Sans ITC" pitchFamily="82" charset="77"/>
              </a:rPr>
              <a:t>减少对</a:t>
            </a:r>
            <a:r>
              <a:rPr lang="en-US" altLang="zh-CN" sz="2400">
                <a:latin typeface="Tempus Sans ITC" pitchFamily="82" charset="77"/>
              </a:rPr>
              <a:t>CPU</a:t>
            </a:r>
            <a:r>
              <a:rPr lang="zh-CN" altLang="en-US" sz="2400">
                <a:latin typeface="Tempus Sans ITC" pitchFamily="82" charset="77"/>
              </a:rPr>
              <a:t>的中断频率，放宽对中断响应时间的限制；</a:t>
            </a:r>
          </a:p>
          <a:p>
            <a:pPr marL="361950">
              <a:lnSpc>
                <a:spcPct val="140000"/>
              </a:lnSpc>
            </a:pPr>
            <a:r>
              <a:rPr lang="zh-CN" altLang="en-US" sz="2400">
                <a:latin typeface="Tempus Sans ITC" pitchFamily="82" charset="77"/>
              </a:rPr>
              <a:t>提高</a:t>
            </a:r>
            <a:r>
              <a:rPr lang="en-US" altLang="zh-CN" sz="2400">
                <a:latin typeface="Tempus Sans ITC" pitchFamily="82" charset="77"/>
              </a:rPr>
              <a:t>CPU</a:t>
            </a:r>
            <a:r>
              <a:rPr lang="zh-CN" altLang="en-US" sz="2400">
                <a:latin typeface="Tempus Sans ITC" pitchFamily="82" charset="77"/>
              </a:rPr>
              <a:t>和</a:t>
            </a:r>
            <a:r>
              <a:rPr lang="en-US" altLang="zh-CN" sz="2400">
                <a:latin typeface="Tempus Sans ITC" pitchFamily="82" charset="77"/>
              </a:rPr>
              <a:t>I/O</a:t>
            </a:r>
            <a:r>
              <a:rPr lang="zh-CN" altLang="en-US" sz="2400">
                <a:latin typeface="Tempus Sans ITC" pitchFamily="82" charset="77"/>
              </a:rPr>
              <a:t>设备之间的并行性。</a:t>
            </a:r>
          </a:p>
        </p:txBody>
      </p:sp>
      <p:pic>
        <p:nvPicPr>
          <p:cNvPr id="91138" name="Picture 2" descr="无标题-4">
            <a:extLst>
              <a:ext uri="{FF2B5EF4-FFF2-40B4-BE49-F238E27FC236}">
                <a16:creationId xmlns:a16="http://schemas.microsoft.com/office/drawing/2014/main" id="{F49F9309-51A5-2C41-B454-166727F45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39" name="Picture 3" descr="无标题-5">
            <a:extLst>
              <a:ext uri="{FF2B5EF4-FFF2-40B4-BE49-F238E27FC236}">
                <a16:creationId xmlns:a16="http://schemas.microsoft.com/office/drawing/2014/main" id="{2A8BFD54-E576-C242-AF2C-F670A6792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85341CA5-5F83-1B4B-A84F-3AAF5AD25B31}"/>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缓冲解决的问题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1000" fill="hold"/>
                                        <p:tgtEl>
                                          <p:spTgt spid="2">
                                            <p:txEl>
                                              <p:pRg st="1" end="1"/>
                                            </p:txEl>
                                          </p:spTgt>
                                        </p:tgtEl>
                                        <p:attrNameLst>
                                          <p:attrName>ppt_w</p:attrName>
                                        </p:attrNameLst>
                                      </p:cBhvr>
                                      <p:tavLst>
                                        <p:tav tm="0">
                                          <p:val>
                                            <p:strVal val="#ppt_w+.3"/>
                                          </p:val>
                                        </p:tav>
                                        <p:tav tm="100000">
                                          <p:val>
                                            <p:strVal val="#ppt_w"/>
                                          </p:val>
                                        </p:tav>
                                      </p:tavLst>
                                    </p:anim>
                                    <p:anim calcmode="lin" valueType="num">
                                      <p:cBhvr>
                                        <p:cTn id="16"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7" dur="1000"/>
                                        <p:tgtEl>
                                          <p:spTgt spid="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0" presetClass="entr" presetSubtype="0" decel="10000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p:cTn id="22" dur="1000" fill="hold"/>
                                        <p:tgtEl>
                                          <p:spTgt spid="2">
                                            <p:txEl>
                                              <p:pRg st="2" end="2"/>
                                            </p:txEl>
                                          </p:spTgt>
                                        </p:tgtEl>
                                        <p:attrNameLst>
                                          <p:attrName>ppt_w</p:attrName>
                                        </p:attrNameLst>
                                      </p:cBhvr>
                                      <p:tavLst>
                                        <p:tav tm="0">
                                          <p:val>
                                            <p:strVal val="#ppt_w+.3"/>
                                          </p:val>
                                        </p:tav>
                                        <p:tav tm="100000">
                                          <p:val>
                                            <p:strVal val="#ppt_w"/>
                                          </p:val>
                                        </p:tav>
                                      </p:tavLst>
                                    </p:anim>
                                    <p:anim calcmode="lin" valueType="num">
                                      <p:cBhvr>
                                        <p:cTn id="23"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2">
                                            <p:txEl>
                                              <p:pRg st="2" end="2"/>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0" presetClass="entr" presetSubtype="0" decel="100000" fill="hold"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p:cTn id="29" dur="1000" fill="hold"/>
                                        <p:tgtEl>
                                          <p:spTgt spid="2">
                                            <p:txEl>
                                              <p:pRg st="3" end="3"/>
                                            </p:txEl>
                                          </p:spTgt>
                                        </p:tgtEl>
                                        <p:attrNameLst>
                                          <p:attrName>ppt_w</p:attrName>
                                        </p:attrNameLst>
                                      </p:cBhvr>
                                      <p:tavLst>
                                        <p:tav tm="0">
                                          <p:val>
                                            <p:strVal val="#ppt_w+.3"/>
                                          </p:val>
                                        </p:tav>
                                        <p:tav tm="100000">
                                          <p:val>
                                            <p:strVal val="#ppt_w"/>
                                          </p:val>
                                        </p:tav>
                                      </p:tavLst>
                                    </p:anim>
                                    <p:anim calcmode="lin" valueType="num">
                                      <p:cBhvr>
                                        <p:cTn id="30"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31" dur="1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0177" name="Picture 2" descr="无标题-4">
            <a:extLst>
              <a:ext uri="{FF2B5EF4-FFF2-40B4-BE49-F238E27FC236}">
                <a16:creationId xmlns:a16="http://schemas.microsoft.com/office/drawing/2014/main" id="{F759C4BE-E40D-5841-8694-FEF18D18C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8" name="Picture 3" descr="无标题-5">
            <a:extLst>
              <a:ext uri="{FF2B5EF4-FFF2-40B4-BE49-F238E27FC236}">
                <a16:creationId xmlns:a16="http://schemas.microsoft.com/office/drawing/2014/main" id="{9F0B47A1-52D5-2248-BCAC-41F250EA0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06D5C812-8DD0-CB40-B470-986D0E0C9E36}"/>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单缓冲</a:t>
            </a:r>
            <a:endParaRPr lang="en-US" altLang="en-US" dirty="0">
              <a:latin typeface="Tempus Sans ITC" pitchFamily="82" charset="77"/>
              <a:sym typeface="宋体" panose="02010600030101010101" pitchFamily="2" charset="-122"/>
            </a:endParaRPr>
          </a:p>
        </p:txBody>
      </p:sp>
      <p:pic>
        <p:nvPicPr>
          <p:cNvPr id="2" name="Picture 1">
            <a:extLst>
              <a:ext uri="{FF2B5EF4-FFF2-40B4-BE49-F238E27FC236}">
                <a16:creationId xmlns:a16="http://schemas.microsoft.com/office/drawing/2014/main" id="{8CAE6FA4-1A88-C340-BD66-B3644FF7D2BC}"/>
              </a:ext>
            </a:extLst>
          </p:cNvPr>
          <p:cNvPicPr>
            <a:picLocks noChangeAspect="1"/>
          </p:cNvPicPr>
          <p:nvPr/>
        </p:nvPicPr>
        <p:blipFill>
          <a:blip r:embed="rId4"/>
          <a:stretch>
            <a:fillRect/>
          </a:stretch>
        </p:blipFill>
        <p:spPr>
          <a:xfrm>
            <a:off x="209476" y="2982456"/>
            <a:ext cx="8433007" cy="1742688"/>
          </a:xfrm>
          <a:prstGeom prst="rect">
            <a:avLst/>
          </a:prstGeom>
        </p:spPr>
      </p:pic>
    </p:spTree>
    <p:extLst>
      <p:ext uri="{BB962C8B-B14F-4D97-AF65-F5344CB8AC3E}">
        <p14:creationId xmlns:p14="http://schemas.microsoft.com/office/powerpoint/2010/main" val="8931455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2" descr="无标题-4">
            <a:extLst>
              <a:ext uri="{FF2B5EF4-FFF2-40B4-BE49-F238E27FC236}">
                <a16:creationId xmlns:a16="http://schemas.microsoft.com/office/drawing/2014/main" id="{39CA62E9-4F59-C549-8925-122E61AAA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463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6" name="Picture 2" descr="无标题-4">
            <a:extLst>
              <a:ext uri="{FF2B5EF4-FFF2-40B4-BE49-F238E27FC236}">
                <a16:creationId xmlns:a16="http://schemas.microsoft.com/office/drawing/2014/main" id="{5567890E-39AF-E14C-A5D4-56E6B5FC9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4483" t="25751"/>
          <a:stretch>
            <a:fillRect/>
          </a:stretch>
        </p:blipFill>
        <p:spPr bwMode="auto">
          <a:xfrm>
            <a:off x="8353425" y="4294188"/>
            <a:ext cx="7905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7" name="Picture 3" descr="无标题-4">
            <a:extLst>
              <a:ext uri="{FF2B5EF4-FFF2-40B4-BE49-F238E27FC236}">
                <a16:creationId xmlns:a16="http://schemas.microsoft.com/office/drawing/2014/main" id="{6EAFBA53-F03C-AC4C-B807-0B28B82C48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4483" t="25751"/>
          <a:stretch>
            <a:fillRect/>
          </a:stretch>
        </p:blipFill>
        <p:spPr bwMode="auto">
          <a:xfrm>
            <a:off x="7759700" y="4725988"/>
            <a:ext cx="5937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8" name="Picture 4" descr="无标题-4">
            <a:extLst>
              <a:ext uri="{FF2B5EF4-FFF2-40B4-BE49-F238E27FC236}">
                <a16:creationId xmlns:a16="http://schemas.microsoft.com/office/drawing/2014/main" id="{44138909-A40F-C74C-A2A3-FD6415612A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4483" t="25751"/>
          <a:stretch>
            <a:fillRect/>
          </a:stretch>
        </p:blipFill>
        <p:spPr bwMode="auto">
          <a:xfrm>
            <a:off x="444500" y="4725988"/>
            <a:ext cx="5937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descr="无标题-4">
            <a:extLst>
              <a:ext uri="{FF2B5EF4-FFF2-40B4-BE49-F238E27FC236}">
                <a16:creationId xmlns:a16="http://schemas.microsoft.com/office/drawing/2014/main" id="{7859420F-A46D-4245-8291-3050C711AB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4483" t="25751"/>
          <a:stretch>
            <a:fillRect/>
          </a:stretch>
        </p:blipFill>
        <p:spPr bwMode="auto">
          <a:xfrm>
            <a:off x="49213" y="4510088"/>
            <a:ext cx="6921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Text Box 6">
            <a:extLst>
              <a:ext uri="{FF2B5EF4-FFF2-40B4-BE49-F238E27FC236}">
                <a16:creationId xmlns:a16="http://schemas.microsoft.com/office/drawing/2014/main" id="{F291F986-294D-994D-90FD-2468574EF163}"/>
              </a:ext>
            </a:extLst>
          </p:cNvPr>
          <p:cNvSpPr txBox="1">
            <a:spLocks noChangeArrowheads="1"/>
          </p:cNvSpPr>
          <p:nvPr/>
        </p:nvSpPr>
        <p:spPr bwMode="auto">
          <a:xfrm>
            <a:off x="3327400" y="40957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57351" name="Picture 8" descr="无标题-1">
            <a:extLst>
              <a:ext uri="{FF2B5EF4-FFF2-40B4-BE49-F238E27FC236}">
                <a16:creationId xmlns:a16="http://schemas.microsoft.com/office/drawing/2014/main" id="{CBAF8880-8FBA-474A-81A6-C37352C5E5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50928" b="38338"/>
          <a:stretch>
            <a:fillRect/>
          </a:stretch>
        </p:blipFill>
        <p:spPr bwMode="auto">
          <a:xfrm>
            <a:off x="49213" y="6021388"/>
            <a:ext cx="917257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2" name="图片 9" descr="第6章 设备管理 思维导图">
            <a:extLst>
              <a:ext uri="{FF2B5EF4-FFF2-40B4-BE49-F238E27FC236}">
                <a16:creationId xmlns:a16="http://schemas.microsoft.com/office/drawing/2014/main" id="{9C191EFF-3DD1-3343-AE80-E267B0393F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6988"/>
            <a:ext cx="9113837" cy="68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B1A1936B-55A3-2249-8BF9-E2463302FA06}"/>
              </a:ext>
            </a:extLst>
          </p:cNvPr>
          <p:cNvSpPr>
            <a:spLocks noGrp="1" noChangeArrowheads="1"/>
          </p:cNvSpPr>
          <p:nvPr>
            <p:ph idx="4294967295"/>
          </p:nvPr>
        </p:nvSpPr>
        <p:spPr>
          <a:xfrm>
            <a:off x="363538" y="1755775"/>
            <a:ext cx="8566150" cy="4527550"/>
          </a:xfrm>
        </p:spPr>
        <p:txBody>
          <a:bodyPr/>
          <a:lstStyle/>
          <a:p>
            <a:pPr marL="361950">
              <a:lnSpc>
                <a:spcPct val="140000"/>
              </a:lnSpc>
            </a:pPr>
            <a:r>
              <a:rPr lang="zh-CN" altLang="en-US" sz="2400">
                <a:latin typeface="Tempus Sans ITC" pitchFamily="82" charset="77"/>
              </a:rPr>
              <a:t>双缓冲，也成缓冲对换。在</a:t>
            </a:r>
            <a:r>
              <a:rPr lang="en-US" altLang="zh-CN" sz="2400">
                <a:latin typeface="Tempus Sans ITC" pitchFamily="82" charset="77"/>
              </a:rPr>
              <a:t>IO</a:t>
            </a:r>
            <a:r>
              <a:rPr lang="zh-CN" altLang="en-US" sz="2400">
                <a:latin typeface="Tempus Sans ITC" pitchFamily="82" charset="77"/>
              </a:rPr>
              <a:t>设备和</a:t>
            </a:r>
            <a:r>
              <a:rPr lang="en-US" altLang="zh-CN" sz="2400">
                <a:latin typeface="Tempus Sans ITC" pitchFamily="82" charset="77"/>
              </a:rPr>
              <a:t>CPU</a:t>
            </a:r>
            <a:r>
              <a:rPr lang="zh-CN" altLang="en-US" sz="2400">
                <a:latin typeface="Tempus Sans ITC" pitchFamily="82" charset="77"/>
              </a:rPr>
              <a:t>之间设置了两个缓冲区，使得它们能够交替访问不同的缓冲区，从而提高数据处理的效率。在输入与输出的速度基本匹配时可得到较好的效果，否则，由于缓冲区太少，不能缓解</a:t>
            </a:r>
            <a:r>
              <a:rPr lang="en-US" altLang="zh-CN" sz="2400">
                <a:latin typeface="Tempus Sans ITC" pitchFamily="82" charset="77"/>
              </a:rPr>
              <a:t>IO</a:t>
            </a:r>
            <a:r>
              <a:rPr lang="zh-CN" altLang="en-US" sz="2400">
                <a:latin typeface="Tempus Sans ITC" pitchFamily="82" charset="77"/>
              </a:rPr>
              <a:t>设备和</a:t>
            </a:r>
            <a:r>
              <a:rPr lang="en-US" altLang="zh-CN" sz="2400">
                <a:latin typeface="Tempus Sans ITC" pitchFamily="82" charset="77"/>
              </a:rPr>
              <a:t>CPU</a:t>
            </a:r>
            <a:r>
              <a:rPr lang="zh-CN" altLang="en-US" sz="2400">
                <a:latin typeface="Tempus Sans ITC" pitchFamily="82" charset="77"/>
              </a:rPr>
              <a:t>之间的速度压力。双缓冲退化为单缓冲。</a:t>
            </a:r>
          </a:p>
          <a:p>
            <a:pPr marL="361950">
              <a:lnSpc>
                <a:spcPct val="140000"/>
              </a:lnSpc>
            </a:pPr>
            <a:r>
              <a:rPr lang="zh-CN" altLang="en-US" sz="2400">
                <a:latin typeface="Tempus Sans ITC" pitchFamily="82" charset="77"/>
              </a:rPr>
              <a:t>存在问题：当速度不匹配时效果退化到单缓冲机制的程度。</a:t>
            </a:r>
          </a:p>
          <a:p>
            <a:pPr marL="361950">
              <a:lnSpc>
                <a:spcPct val="140000"/>
              </a:lnSpc>
            </a:pPr>
            <a:r>
              <a:rPr lang="zh-CN" altLang="en-US" sz="2400">
                <a:latin typeface="Tempus Sans ITC" pitchFamily="82" charset="77"/>
              </a:rPr>
              <a:t>解决办法：增加缓冲个数，按照循环链的方式组织缓冲区，如图</a:t>
            </a:r>
            <a:r>
              <a:rPr lang="en-US" altLang="zh-CN" sz="2400">
                <a:latin typeface="Tempus Sans ITC" pitchFamily="82" charset="77"/>
              </a:rPr>
              <a:t>6-11</a:t>
            </a:r>
            <a:r>
              <a:rPr lang="zh-CN" altLang="en-US" sz="2400">
                <a:latin typeface="Tempus Sans ITC" pitchFamily="82" charset="77"/>
              </a:rPr>
              <a:t>所示。</a:t>
            </a:r>
          </a:p>
        </p:txBody>
      </p:sp>
      <p:pic>
        <p:nvPicPr>
          <p:cNvPr id="92162" name="Picture 2" descr="无标题-4">
            <a:extLst>
              <a:ext uri="{FF2B5EF4-FFF2-40B4-BE49-F238E27FC236}">
                <a16:creationId xmlns:a16="http://schemas.microsoft.com/office/drawing/2014/main" id="{52865AB5-4EBF-FC4E-BBE9-CA0779736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3" name="Picture 3" descr="无标题-5">
            <a:extLst>
              <a:ext uri="{FF2B5EF4-FFF2-40B4-BE49-F238E27FC236}">
                <a16:creationId xmlns:a16="http://schemas.microsoft.com/office/drawing/2014/main" id="{E1E72FA0-6E5E-1145-BAB0-D4BE0EBA8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3D588774-AB13-884E-9ABA-3EA49C0E66C7}"/>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双缓冲</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2225" name="Picture 2" descr="无标题-4">
            <a:extLst>
              <a:ext uri="{FF2B5EF4-FFF2-40B4-BE49-F238E27FC236}">
                <a16:creationId xmlns:a16="http://schemas.microsoft.com/office/drawing/2014/main" id="{9D363D64-0D10-7C4B-AB56-F0D46A00D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6" name="Picture 3" descr="无标题-5">
            <a:extLst>
              <a:ext uri="{FF2B5EF4-FFF2-40B4-BE49-F238E27FC236}">
                <a16:creationId xmlns:a16="http://schemas.microsoft.com/office/drawing/2014/main" id="{F3CA25CE-0D44-494E-A4F7-24A0CDB9B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34938"/>
            <a:ext cx="2447925" cy="1835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CBF232AA-F2C9-D347-A191-0CC318983774}"/>
              </a:ext>
            </a:extLst>
          </p:cNvPr>
          <p:cNvSpPr>
            <a:spLocks noGrp="1" noChangeArrowheads="1"/>
          </p:cNvSpPr>
          <p:nvPr>
            <p:ph type="title" idx="4294967295"/>
          </p:nvPr>
        </p:nvSpPr>
        <p:spPr>
          <a:xfrm>
            <a:off x="179388" y="557213"/>
            <a:ext cx="8229600" cy="1143000"/>
          </a:xfrm>
        </p:spPr>
        <p:txBody>
          <a:bodyPr/>
          <a:lstStyle/>
          <a:p>
            <a:pPr algn="r"/>
            <a:r>
              <a:rPr lang="en-US" altLang="en-US" dirty="0">
                <a:latin typeface="Tempus Sans ITC" pitchFamily="82" charset="77"/>
                <a:sym typeface="宋体" panose="02010600030101010101" pitchFamily="2" charset="-122"/>
              </a:rPr>
              <a:t>图6-11 </a:t>
            </a:r>
            <a:r>
              <a:rPr lang="en-US" altLang="en-US" dirty="0" err="1">
                <a:latin typeface="Tempus Sans ITC" pitchFamily="82" charset="77"/>
                <a:sym typeface="宋体" panose="02010600030101010101" pitchFamily="2" charset="-122"/>
              </a:rPr>
              <a:t>双缓冲机制</a:t>
            </a:r>
            <a:endParaRPr lang="en-US" altLang="en-US" dirty="0">
              <a:latin typeface="Tempus Sans ITC" pitchFamily="82" charset="77"/>
              <a:sym typeface="宋体" panose="02010600030101010101" pitchFamily="2" charset="-122"/>
            </a:endParaRPr>
          </a:p>
        </p:txBody>
      </p:sp>
      <p:pic>
        <p:nvPicPr>
          <p:cNvPr id="2" name="Picture 1">
            <a:extLst>
              <a:ext uri="{FF2B5EF4-FFF2-40B4-BE49-F238E27FC236}">
                <a16:creationId xmlns:a16="http://schemas.microsoft.com/office/drawing/2014/main" id="{4EFA9F5E-780F-5146-B624-865EBBE95F33}"/>
              </a:ext>
            </a:extLst>
          </p:cNvPr>
          <p:cNvPicPr>
            <a:picLocks noChangeAspect="1"/>
          </p:cNvPicPr>
          <p:nvPr/>
        </p:nvPicPr>
        <p:blipFill>
          <a:blip r:embed="rId4"/>
          <a:stretch>
            <a:fillRect/>
          </a:stretch>
        </p:blipFill>
        <p:spPr>
          <a:xfrm>
            <a:off x="179388" y="2943808"/>
            <a:ext cx="8732270" cy="2189584"/>
          </a:xfrm>
          <a:prstGeom prst="rect">
            <a:avLst/>
          </a:prstGeom>
        </p:spPr>
      </p:pic>
    </p:spTree>
    <p:extLst>
      <p:ext uri="{BB962C8B-B14F-4D97-AF65-F5344CB8AC3E}">
        <p14:creationId xmlns:p14="http://schemas.microsoft.com/office/powerpoint/2010/main" val="372631916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3C4855C-50C7-9A41-AE00-FC35F12DADF1}"/>
              </a:ext>
            </a:extLst>
          </p:cNvPr>
          <p:cNvSpPr>
            <a:spLocks noGrp="1" noChangeArrowheads="1"/>
          </p:cNvSpPr>
          <p:nvPr>
            <p:ph idx="4294967295"/>
          </p:nvPr>
        </p:nvSpPr>
        <p:spPr>
          <a:xfrm>
            <a:off x="363538" y="1755775"/>
            <a:ext cx="4019550" cy="4527550"/>
          </a:xfrm>
        </p:spPr>
        <p:txBody>
          <a:bodyPr/>
          <a:lstStyle/>
          <a:p>
            <a:pPr marL="361950">
              <a:lnSpc>
                <a:spcPct val="140000"/>
              </a:lnSpc>
            </a:pPr>
            <a:r>
              <a:rPr lang="zh-CN" altLang="en-US" sz="2400">
                <a:latin typeface="Tempus Sans ITC" pitchFamily="82" charset="77"/>
              </a:rPr>
              <a:t>因为双缓冲机制存在的问题和解决思路，增加缓冲区以减轻</a:t>
            </a:r>
            <a:r>
              <a:rPr lang="en-US" altLang="zh-CN" sz="2400">
                <a:latin typeface="Tempus Sans ITC" pitchFamily="82" charset="77"/>
              </a:rPr>
              <a:t>IO</a:t>
            </a:r>
            <a:r>
              <a:rPr lang="zh-CN" altLang="en-US" sz="2400">
                <a:latin typeface="Tempus Sans ITC" pitchFamily="82" charset="77"/>
              </a:rPr>
              <a:t>设备和</a:t>
            </a:r>
            <a:r>
              <a:rPr lang="en-US" altLang="zh-CN" sz="2400">
                <a:latin typeface="Tempus Sans ITC" pitchFamily="82" charset="77"/>
              </a:rPr>
              <a:t>CPU</a:t>
            </a:r>
            <a:r>
              <a:rPr lang="zh-CN" altLang="en-US" sz="2400">
                <a:latin typeface="Tempus Sans ITC" pitchFamily="82" charset="77"/>
              </a:rPr>
              <a:t>速度差的压力是可行的。</a:t>
            </a:r>
          </a:p>
          <a:p>
            <a:pPr marL="361950">
              <a:lnSpc>
                <a:spcPct val="140000"/>
              </a:lnSpc>
            </a:pPr>
            <a:r>
              <a:rPr lang="zh-CN" altLang="en-US" sz="2400">
                <a:latin typeface="Tempus Sans ITC" pitchFamily="82" charset="77"/>
              </a:rPr>
              <a:t>循环缓冲机制就是一种合理组织多个缓冲区，实现</a:t>
            </a:r>
            <a:r>
              <a:rPr lang="en-US" altLang="zh-CN" sz="2400">
                <a:latin typeface="Tempus Sans ITC" pitchFamily="82" charset="77"/>
              </a:rPr>
              <a:t>IO</a:t>
            </a:r>
            <a:r>
              <a:rPr lang="zh-CN" altLang="en-US" sz="2400">
                <a:latin typeface="Tempus Sans ITC" pitchFamily="82" charset="77"/>
              </a:rPr>
              <a:t>设备和</a:t>
            </a:r>
            <a:r>
              <a:rPr lang="en-US" altLang="zh-CN" sz="2400">
                <a:latin typeface="Tempus Sans ITC" pitchFamily="82" charset="77"/>
              </a:rPr>
              <a:t>CPU</a:t>
            </a:r>
            <a:r>
              <a:rPr lang="zh-CN" altLang="en-US" sz="2400">
                <a:latin typeface="Tempus Sans ITC" pitchFamily="82" charset="77"/>
              </a:rPr>
              <a:t>对不同缓冲区的异步访问的有效机制，如图</a:t>
            </a:r>
            <a:r>
              <a:rPr lang="en-US" altLang="zh-CN" sz="2400">
                <a:latin typeface="Tempus Sans ITC" pitchFamily="82" charset="77"/>
              </a:rPr>
              <a:t>6-12</a:t>
            </a:r>
            <a:r>
              <a:rPr lang="zh-CN" altLang="en-US" sz="2400">
                <a:latin typeface="Tempus Sans ITC" pitchFamily="82" charset="77"/>
              </a:rPr>
              <a:t>。</a:t>
            </a:r>
          </a:p>
        </p:txBody>
      </p:sp>
      <p:pic>
        <p:nvPicPr>
          <p:cNvPr id="93186" name="Picture 2" descr="无标题-4">
            <a:extLst>
              <a:ext uri="{FF2B5EF4-FFF2-40B4-BE49-F238E27FC236}">
                <a16:creationId xmlns:a16="http://schemas.microsoft.com/office/drawing/2014/main" id="{67FC4DAF-343D-524F-A492-A9715D4D7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7" name="Picture 3" descr="无标题-5">
            <a:extLst>
              <a:ext uri="{FF2B5EF4-FFF2-40B4-BE49-F238E27FC236}">
                <a16:creationId xmlns:a16="http://schemas.microsoft.com/office/drawing/2014/main" id="{05A7BF11-A282-2045-9028-7DC34443E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CC07E82B-684B-494D-89A9-A16B5E7DF4DC}"/>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循环缓冲 </a:t>
            </a:r>
          </a:p>
        </p:txBody>
      </p:sp>
      <p:pic>
        <p:nvPicPr>
          <p:cNvPr id="6" name="图片 5">
            <a:extLst>
              <a:ext uri="{FF2B5EF4-FFF2-40B4-BE49-F238E27FC236}">
                <a16:creationId xmlns:a16="http://schemas.microsoft.com/office/drawing/2014/main" id="{0B3D65F6-AEF9-D748-A336-4227F72B1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838" y="1752600"/>
            <a:ext cx="4764087"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edge">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7F184B7-87E2-3944-9397-D6B229B55B31}"/>
              </a:ext>
            </a:extLst>
          </p:cNvPr>
          <p:cNvSpPr>
            <a:spLocks noGrp="1" noChangeArrowheads="1"/>
          </p:cNvSpPr>
          <p:nvPr>
            <p:ph idx="4294967295"/>
          </p:nvPr>
        </p:nvSpPr>
        <p:spPr>
          <a:xfrm>
            <a:off x="363538" y="1755775"/>
            <a:ext cx="8086725" cy="4527550"/>
          </a:xfrm>
        </p:spPr>
        <p:txBody>
          <a:bodyPr/>
          <a:lstStyle/>
          <a:p>
            <a:pPr marL="19050" indent="0">
              <a:lnSpc>
                <a:spcPct val="140000"/>
              </a:lnSpc>
              <a:buFontTx/>
              <a:buNone/>
            </a:pPr>
            <a:r>
              <a:rPr lang="en-US" altLang="zh-CN" sz="2400">
                <a:latin typeface="Tempus Sans ITC" pitchFamily="82" charset="77"/>
              </a:rPr>
              <a:t>1</a:t>
            </a:r>
            <a:r>
              <a:rPr lang="zh-CN" altLang="en-US" sz="2400">
                <a:latin typeface="Tempus Sans ITC" pitchFamily="82" charset="77"/>
              </a:rPr>
              <a:t>组成</a:t>
            </a:r>
            <a:r>
              <a:rPr lang="en-US" altLang="zh-CN" sz="2400">
                <a:latin typeface="Tempus Sans ITC" pitchFamily="82" charset="77"/>
              </a:rPr>
              <a:t>——</a:t>
            </a:r>
            <a:r>
              <a:rPr lang="zh-CN" altLang="en-US" sz="2400">
                <a:latin typeface="Tempus Sans ITC" pitchFamily="82" charset="77"/>
              </a:rPr>
              <a:t>多个缓冲区、多个指针 </a:t>
            </a:r>
          </a:p>
          <a:p>
            <a:pPr marL="19050" indent="0">
              <a:lnSpc>
                <a:spcPct val="140000"/>
              </a:lnSpc>
            </a:pPr>
            <a:r>
              <a:rPr lang="zh-CN" altLang="en-US" sz="2400">
                <a:latin typeface="Tempus Sans ITC" pitchFamily="82" charset="77"/>
              </a:rPr>
              <a:t>多个缓冲区：可用缓冲区</a:t>
            </a:r>
            <a:r>
              <a:rPr lang="en-US" altLang="zh-CN" sz="2400">
                <a:latin typeface="Tempus Sans ITC" pitchFamily="82" charset="77"/>
              </a:rPr>
              <a:t>R</a:t>
            </a:r>
            <a:r>
              <a:rPr lang="zh-CN" altLang="en-US" sz="2400">
                <a:latin typeface="Tempus Sans ITC" pitchFamily="82" charset="77"/>
              </a:rPr>
              <a:t>、正在使用缓冲区</a:t>
            </a:r>
            <a:r>
              <a:rPr lang="en-US" altLang="zh-CN" sz="2400">
                <a:latin typeface="Tempus Sans ITC" pitchFamily="82" charset="77"/>
              </a:rPr>
              <a:t>C</a:t>
            </a:r>
            <a:r>
              <a:rPr lang="zh-CN" altLang="en-US" sz="2400">
                <a:latin typeface="Tempus Sans ITC" pitchFamily="82" charset="77"/>
              </a:rPr>
              <a:t>、已装数据缓冲区</a:t>
            </a:r>
            <a:r>
              <a:rPr lang="en-US" altLang="zh-CN" sz="2400">
                <a:latin typeface="Tempus Sans ITC" pitchFamily="82" charset="77"/>
              </a:rPr>
              <a:t>G</a:t>
            </a:r>
          </a:p>
          <a:p>
            <a:pPr marL="19050" indent="0">
              <a:lnSpc>
                <a:spcPct val="140000"/>
              </a:lnSpc>
            </a:pPr>
            <a:r>
              <a:rPr lang="zh-CN" altLang="en-US" sz="2400">
                <a:latin typeface="Tempus Sans ITC" pitchFamily="82" charset="77"/>
              </a:rPr>
              <a:t>多个指针：</a:t>
            </a:r>
            <a:r>
              <a:rPr lang="en-US" altLang="zh-CN" sz="2400">
                <a:latin typeface="Tempus Sans ITC" pitchFamily="82" charset="77"/>
              </a:rPr>
              <a:t>Nexti</a:t>
            </a:r>
            <a:r>
              <a:rPr lang="zh-CN" altLang="en-US" sz="2400">
                <a:latin typeface="Tempus Sans ITC" pitchFamily="82" charset="77"/>
              </a:rPr>
              <a:t>，</a:t>
            </a:r>
            <a:r>
              <a:rPr lang="en-US" altLang="zh-CN" sz="2400">
                <a:latin typeface="Tempus Sans ITC" pitchFamily="82" charset="77"/>
              </a:rPr>
              <a:t>Current</a:t>
            </a:r>
            <a:r>
              <a:rPr lang="zh-CN" altLang="en-US" sz="2400">
                <a:latin typeface="Tempus Sans ITC" pitchFamily="82" charset="77"/>
              </a:rPr>
              <a:t>，</a:t>
            </a:r>
            <a:r>
              <a:rPr lang="en-US" altLang="zh-CN" sz="2400">
                <a:latin typeface="Tempus Sans ITC" pitchFamily="82" charset="77"/>
              </a:rPr>
              <a:t>Nextg</a:t>
            </a:r>
          </a:p>
        </p:txBody>
      </p:sp>
      <p:pic>
        <p:nvPicPr>
          <p:cNvPr id="94210" name="Picture 2" descr="无标题-4">
            <a:extLst>
              <a:ext uri="{FF2B5EF4-FFF2-40B4-BE49-F238E27FC236}">
                <a16:creationId xmlns:a16="http://schemas.microsoft.com/office/drawing/2014/main" id="{133CC5B7-7CF2-E843-A0EF-F96E2570F7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1" name="Picture 3" descr="无标题-5">
            <a:extLst>
              <a:ext uri="{FF2B5EF4-FFF2-40B4-BE49-F238E27FC236}">
                <a16:creationId xmlns:a16="http://schemas.microsoft.com/office/drawing/2014/main" id="{688F6D31-1276-DA41-8598-24D75C493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75804EBB-8004-8F4D-9F14-13C4A7E165CF}"/>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循环缓冲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94DEC460-05AA-C249-B091-4CC19901A227}"/>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2</a:t>
            </a:r>
            <a:r>
              <a:rPr lang="zh-CN" altLang="en-US" sz="2400">
                <a:latin typeface="Tempus Sans ITC" pitchFamily="82" charset="77"/>
              </a:rPr>
              <a:t>缓冲区的使用</a:t>
            </a:r>
          </a:p>
          <a:p>
            <a:pPr marL="19050" indent="0">
              <a:buFontTx/>
              <a:buNone/>
            </a:pPr>
            <a:r>
              <a:rPr lang="zh-CN" altLang="en-US" sz="2400">
                <a:latin typeface="Tempus Sans ITC" pitchFamily="82" charset="77"/>
              </a:rPr>
              <a:t>  </a:t>
            </a:r>
            <a:r>
              <a:rPr lang="en-US" altLang="zh-CN" sz="2400">
                <a:latin typeface="Tempus Sans ITC" pitchFamily="82" charset="77"/>
              </a:rPr>
              <a:t>(1)</a:t>
            </a:r>
            <a:r>
              <a:rPr lang="zh-CN" altLang="en-US" sz="2400">
                <a:latin typeface="Tempus Sans ITC" pitchFamily="82" charset="77"/>
              </a:rPr>
              <a:t>提取数据时</a:t>
            </a:r>
          </a:p>
          <a:p>
            <a:pPr marL="19050" indent="0">
              <a:buFontTx/>
              <a:buNone/>
            </a:pPr>
            <a:r>
              <a:rPr lang="en-US" altLang="zh-CN" sz="2400">
                <a:latin typeface="Tempus Sans ITC" pitchFamily="82" charset="77"/>
              </a:rPr>
              <a:t>1) Getbuf()://</a:t>
            </a:r>
            <a:r>
              <a:rPr lang="zh-CN" altLang="en-US" sz="2400">
                <a:latin typeface="Tempus Sans ITC" pitchFamily="82" charset="77"/>
              </a:rPr>
              <a:t>获的缓冲区并提取数据</a:t>
            </a:r>
          </a:p>
          <a:p>
            <a:pPr marL="19050" indent="0">
              <a:buFontTx/>
              <a:buNone/>
            </a:pPr>
            <a:r>
              <a:rPr lang="en-US" altLang="zh-CN" sz="2400">
                <a:latin typeface="Tempus Sans ITC" pitchFamily="82" charset="77"/>
              </a:rPr>
              <a:t>//</a:t>
            </a:r>
            <a:r>
              <a:rPr lang="zh-CN" altLang="en-US" sz="2400">
                <a:latin typeface="Tempus Sans ITC" pitchFamily="82" charset="77"/>
              </a:rPr>
              <a:t>当前指针下移</a:t>
            </a:r>
          </a:p>
          <a:p>
            <a:pPr marL="19050" indent="0">
              <a:buFontTx/>
              <a:buNone/>
            </a:pPr>
            <a:r>
              <a:rPr lang="en-US" altLang="zh-CN" sz="2400">
                <a:latin typeface="Tempus Sans ITC" pitchFamily="82" charset="77"/>
              </a:rPr>
              <a:t>//</a:t>
            </a:r>
            <a:r>
              <a:rPr lang="zh-CN" altLang="en-US" sz="2400">
                <a:latin typeface="Tempus Sans ITC" pitchFamily="82" charset="77"/>
              </a:rPr>
              <a:t>提取</a:t>
            </a:r>
            <a:r>
              <a:rPr lang="en-US" altLang="zh-CN" sz="2400">
                <a:latin typeface="Tempus Sans ITC" pitchFamily="82" charset="77"/>
              </a:rPr>
              <a:t>current</a:t>
            </a:r>
            <a:r>
              <a:rPr lang="zh-CN" altLang="en-US" sz="2400">
                <a:latin typeface="Tempus Sans ITC" pitchFamily="82" charset="77"/>
              </a:rPr>
              <a:t>指针所指缓冲区数据</a:t>
            </a:r>
          </a:p>
          <a:p>
            <a:pPr marL="19050" indent="0">
              <a:buFontTx/>
              <a:buNone/>
            </a:pPr>
            <a:r>
              <a:rPr lang="en-US" altLang="zh-CN" sz="2400">
                <a:latin typeface="Tempus Sans ITC" pitchFamily="82" charset="77"/>
              </a:rPr>
              <a:t>current=nextg;  </a:t>
            </a:r>
          </a:p>
          <a:p>
            <a:pPr marL="19050" indent="0">
              <a:buFontTx/>
              <a:buNone/>
            </a:pPr>
            <a:r>
              <a:rPr lang="en-US" altLang="zh-CN" sz="2400">
                <a:latin typeface="Tempus Sans ITC" pitchFamily="82" charset="77"/>
              </a:rPr>
              <a:t>//nextg</a:t>
            </a:r>
            <a:r>
              <a:rPr lang="zh-CN" altLang="en-US" sz="2400">
                <a:latin typeface="Tempus Sans ITC" pitchFamily="82" charset="77"/>
              </a:rPr>
              <a:t>指针下移，为下次读取数据做好准备</a:t>
            </a:r>
          </a:p>
          <a:p>
            <a:pPr marL="19050" indent="0">
              <a:buFontTx/>
              <a:buNone/>
            </a:pPr>
            <a:r>
              <a:rPr lang="en-US" altLang="zh-CN" sz="2400">
                <a:latin typeface="Tempus Sans ITC" pitchFamily="82" charset="77"/>
              </a:rPr>
              <a:t>nextg=nextg+1; </a:t>
            </a:r>
          </a:p>
          <a:p>
            <a:pPr marL="19050" indent="0">
              <a:buFontTx/>
              <a:buNone/>
            </a:pPr>
            <a:r>
              <a:rPr lang="en-US" altLang="zh-CN" sz="2400">
                <a:latin typeface="Tempus Sans ITC" pitchFamily="82" charset="77"/>
              </a:rPr>
              <a:t>//</a:t>
            </a:r>
            <a:r>
              <a:rPr lang="zh-CN" altLang="en-US" sz="2400">
                <a:latin typeface="Tempus Sans ITC" pitchFamily="82" charset="77"/>
              </a:rPr>
              <a:t>修改当前缓冲区状态</a:t>
            </a:r>
          </a:p>
          <a:p>
            <a:pPr marL="19050" indent="0">
              <a:buFontTx/>
              <a:buNone/>
            </a:pPr>
            <a:r>
              <a:rPr lang="en-US" altLang="zh-CN" sz="2400">
                <a:latin typeface="Tempus Sans ITC" pitchFamily="82" charset="77"/>
              </a:rPr>
              <a:t>//</a:t>
            </a:r>
            <a:r>
              <a:rPr lang="zh-CN" altLang="en-US" sz="2400">
                <a:latin typeface="Tempus Sans ITC" pitchFamily="82" charset="77"/>
              </a:rPr>
              <a:t>状态由已装载数据缓冲区改为正在使用缓冲区</a:t>
            </a:r>
          </a:p>
          <a:p>
            <a:pPr marL="19050" indent="0">
              <a:buFontTx/>
              <a:buNone/>
            </a:pPr>
            <a:r>
              <a:rPr lang="en-US" altLang="en-US" sz="2400">
                <a:latin typeface="Tempus Sans ITC" pitchFamily="82" charset="77"/>
              </a:rPr>
              <a:t>state:g--&gt;</a:t>
            </a:r>
            <a:r>
              <a:rPr lang="en-US" altLang="zh-CN" sz="2400">
                <a:latin typeface="Tempus Sans ITC" pitchFamily="82" charset="77"/>
              </a:rPr>
              <a:t>c</a:t>
            </a:r>
          </a:p>
        </p:txBody>
      </p:sp>
      <p:pic>
        <p:nvPicPr>
          <p:cNvPr id="95234" name="Picture 2" descr="无标题-4">
            <a:extLst>
              <a:ext uri="{FF2B5EF4-FFF2-40B4-BE49-F238E27FC236}">
                <a16:creationId xmlns:a16="http://schemas.microsoft.com/office/drawing/2014/main" id="{46E70794-7EF5-344D-AD66-CA2D7297A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235" name="Picture 3" descr="无标题-5">
            <a:extLst>
              <a:ext uri="{FF2B5EF4-FFF2-40B4-BE49-F238E27FC236}">
                <a16:creationId xmlns:a16="http://schemas.microsoft.com/office/drawing/2014/main" id="{9ACD7100-F9FE-8049-BD4C-4941312F3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FC9250EB-86E4-7141-B093-0CEB2D97452F}"/>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循环缓冲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nodeType="clickEffect">
                                  <p:stCondLst>
                                    <p:cond delay="0"/>
                                  </p:stCondLst>
                                  <p:childTnLst>
                                    <p:set>
                                      <p:cBhvr>
                                        <p:cTn id="44" dur="1" fill="hold">
                                          <p:stCondLst>
                                            <p:cond delay="0"/>
                                          </p:stCondLst>
                                        </p:cTn>
                                        <p:tgtEl>
                                          <p:spTgt spid="2">
                                            <p:txEl>
                                              <p:pRg st="5" end="5"/>
                                            </p:txEl>
                                          </p:spTgt>
                                        </p:tgtEl>
                                        <p:attrNameLst>
                                          <p:attrName>style.visibility</p:attrName>
                                        </p:attrNameLst>
                                      </p:cBhvr>
                                      <p:to>
                                        <p:strVal val="visible"/>
                                      </p:to>
                                    </p:set>
                                    <p:anim calcmode="lin" valueType="num">
                                      <p:cBhvr>
                                        <p:cTn id="45"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anim calcmode="lin" valueType="num">
                                      <p:cBhvr>
                                        <p:cTn id="51"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52"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0" fill="hold" nodeType="clickEffect">
                                  <p:stCondLst>
                                    <p:cond delay="0"/>
                                  </p:stCondLst>
                                  <p:childTnLst>
                                    <p:set>
                                      <p:cBhvr>
                                        <p:cTn id="56" dur="1" fill="hold">
                                          <p:stCondLst>
                                            <p:cond delay="0"/>
                                          </p:stCondLst>
                                        </p:cTn>
                                        <p:tgtEl>
                                          <p:spTgt spid="2">
                                            <p:txEl>
                                              <p:pRg st="7" end="7"/>
                                            </p:txEl>
                                          </p:spTgt>
                                        </p:tgtEl>
                                        <p:attrNameLst>
                                          <p:attrName>style.visibility</p:attrName>
                                        </p:attrNameLst>
                                      </p:cBhvr>
                                      <p:to>
                                        <p:strVal val="visible"/>
                                      </p:to>
                                    </p:set>
                                    <p:anim calcmode="lin" valueType="num">
                                      <p:cBhvr>
                                        <p:cTn id="57"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8" dur="5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0" fill="hold" nodeType="clickEffect">
                                  <p:stCondLst>
                                    <p:cond delay="0"/>
                                  </p:stCondLst>
                                  <p:childTnLst>
                                    <p:set>
                                      <p:cBhvr>
                                        <p:cTn id="62" dur="1" fill="hold">
                                          <p:stCondLst>
                                            <p:cond delay="0"/>
                                          </p:stCondLst>
                                        </p:cTn>
                                        <p:tgtEl>
                                          <p:spTgt spid="2">
                                            <p:txEl>
                                              <p:pRg st="8" end="8"/>
                                            </p:txEl>
                                          </p:spTgt>
                                        </p:tgtEl>
                                        <p:attrNameLst>
                                          <p:attrName>style.visibility</p:attrName>
                                        </p:attrNameLst>
                                      </p:cBhvr>
                                      <p:to>
                                        <p:strVal val="visible"/>
                                      </p:to>
                                    </p:set>
                                    <p:anim calcmode="lin" valueType="num">
                                      <p:cBhvr>
                                        <p:cTn id="63"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2">
                                            <p:txEl>
                                              <p:pRg st="8" end="8"/>
                                            </p:txEl>
                                          </p:spTgt>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10" fill="hold" nodeType="clickEffect">
                                  <p:stCondLst>
                                    <p:cond delay="0"/>
                                  </p:stCondLst>
                                  <p:childTnLst>
                                    <p:set>
                                      <p:cBhvr>
                                        <p:cTn id="68" dur="1" fill="hold">
                                          <p:stCondLst>
                                            <p:cond delay="0"/>
                                          </p:stCondLst>
                                        </p:cTn>
                                        <p:tgtEl>
                                          <p:spTgt spid="2">
                                            <p:txEl>
                                              <p:pRg st="9" end="9"/>
                                            </p:txEl>
                                          </p:spTgt>
                                        </p:tgtEl>
                                        <p:attrNameLst>
                                          <p:attrName>style.visibility</p:attrName>
                                        </p:attrNameLst>
                                      </p:cBhvr>
                                      <p:to>
                                        <p:strVal val="visible"/>
                                      </p:to>
                                    </p:set>
                                    <p:anim calcmode="lin" valueType="num">
                                      <p:cBhvr>
                                        <p:cTn id="69" dur="500" fill="hold"/>
                                        <p:tgtEl>
                                          <p:spTgt spid="2">
                                            <p:txEl>
                                              <p:pRg st="9" end="9"/>
                                            </p:txEl>
                                          </p:spTgt>
                                        </p:tgtEl>
                                        <p:attrNameLst>
                                          <p:attrName>ppt_w</p:attrName>
                                        </p:attrNameLst>
                                      </p:cBhvr>
                                      <p:tavLst>
                                        <p:tav tm="0">
                                          <p:val>
                                            <p:fltVal val="0"/>
                                          </p:val>
                                        </p:tav>
                                        <p:tav tm="100000">
                                          <p:val>
                                            <p:strVal val="#ppt_w"/>
                                          </p:val>
                                        </p:tav>
                                      </p:tavLst>
                                    </p:anim>
                                    <p:anim calcmode="lin" valueType="num">
                                      <p:cBhvr>
                                        <p:cTn id="70" dur="500" fill="hold"/>
                                        <p:tgtEl>
                                          <p:spTgt spid="2">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0" fill="hold" nodeType="clickEffect">
                                  <p:stCondLst>
                                    <p:cond delay="0"/>
                                  </p:stCondLst>
                                  <p:childTnLst>
                                    <p:set>
                                      <p:cBhvr>
                                        <p:cTn id="74" dur="1" fill="hold">
                                          <p:stCondLst>
                                            <p:cond delay="0"/>
                                          </p:stCondLst>
                                        </p:cTn>
                                        <p:tgtEl>
                                          <p:spTgt spid="2">
                                            <p:txEl>
                                              <p:pRg st="10" end="10"/>
                                            </p:txEl>
                                          </p:spTgt>
                                        </p:tgtEl>
                                        <p:attrNameLst>
                                          <p:attrName>style.visibility</p:attrName>
                                        </p:attrNameLst>
                                      </p:cBhvr>
                                      <p:to>
                                        <p:strVal val="visible"/>
                                      </p:to>
                                    </p:set>
                                    <p:anim calcmode="lin" valueType="num">
                                      <p:cBhvr>
                                        <p:cTn id="75" dur="500" fill="hold"/>
                                        <p:tgtEl>
                                          <p:spTgt spid="2">
                                            <p:txEl>
                                              <p:pRg st="10" end="10"/>
                                            </p:txEl>
                                          </p:spTgt>
                                        </p:tgtEl>
                                        <p:attrNameLst>
                                          <p:attrName>ppt_w</p:attrName>
                                        </p:attrNameLst>
                                      </p:cBhvr>
                                      <p:tavLst>
                                        <p:tav tm="0">
                                          <p:val>
                                            <p:fltVal val="0"/>
                                          </p:val>
                                        </p:tav>
                                        <p:tav tm="100000">
                                          <p:val>
                                            <p:strVal val="#ppt_w"/>
                                          </p:val>
                                        </p:tav>
                                      </p:tavLst>
                                    </p:anim>
                                    <p:anim calcmode="lin" valueType="num">
                                      <p:cBhvr>
                                        <p:cTn id="76" dur="500" fill="hold"/>
                                        <p:tgtEl>
                                          <p:spTgt spid="2">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04018E0-142B-8E47-B3BD-ED376B615AF9}"/>
              </a:ext>
            </a:extLst>
          </p:cNvPr>
          <p:cNvSpPr>
            <a:spLocks noGrp="1" noChangeArrowheads="1"/>
          </p:cNvSpPr>
          <p:nvPr>
            <p:ph idx="4294967295"/>
          </p:nvPr>
        </p:nvSpPr>
        <p:spPr>
          <a:xfrm>
            <a:off x="363538" y="1755775"/>
            <a:ext cx="8494712" cy="4527550"/>
          </a:xfrm>
        </p:spPr>
        <p:txBody>
          <a:bodyPr/>
          <a:lstStyle/>
          <a:p>
            <a:pPr marL="19050" indent="0">
              <a:lnSpc>
                <a:spcPct val="180000"/>
              </a:lnSpc>
              <a:buFontTx/>
              <a:buNone/>
            </a:pPr>
            <a:r>
              <a:rPr lang="en-US" altLang="zh-CN" sz="2400">
                <a:latin typeface="Tempus Sans ITC" pitchFamily="82" charset="77"/>
              </a:rPr>
              <a:t>2</a:t>
            </a:r>
            <a:r>
              <a:rPr lang="zh-CN" altLang="en-US" sz="2400">
                <a:latin typeface="Tempus Sans ITC" pitchFamily="82" charset="77"/>
              </a:rPr>
              <a:t>缓冲区的使用</a:t>
            </a:r>
          </a:p>
          <a:p>
            <a:pPr marL="19050" indent="0">
              <a:lnSpc>
                <a:spcPct val="180000"/>
              </a:lnSpc>
              <a:buFontTx/>
              <a:buNone/>
            </a:pPr>
            <a:r>
              <a:rPr lang="zh-CN" altLang="en-US" sz="2400">
                <a:latin typeface="Tempus Sans ITC" pitchFamily="82" charset="77"/>
              </a:rPr>
              <a:t>  </a:t>
            </a:r>
            <a:r>
              <a:rPr lang="en-US" altLang="zh-CN" sz="2400">
                <a:latin typeface="Tempus Sans ITC" pitchFamily="82" charset="77"/>
              </a:rPr>
              <a:t>(1)</a:t>
            </a:r>
            <a:r>
              <a:rPr lang="zh-CN" altLang="en-US" sz="2400">
                <a:latin typeface="Tempus Sans ITC" pitchFamily="82" charset="77"/>
              </a:rPr>
              <a:t>提取数据时</a:t>
            </a:r>
          </a:p>
          <a:p>
            <a:pPr marL="19050" indent="0">
              <a:lnSpc>
                <a:spcPct val="180000"/>
              </a:lnSpc>
              <a:buFontTx/>
              <a:buNone/>
            </a:pPr>
            <a:r>
              <a:rPr lang="en-US" altLang="zh-CN" sz="2400">
                <a:latin typeface="Tempus Sans ITC" pitchFamily="82" charset="77"/>
              </a:rPr>
              <a:t>2)Release()</a:t>
            </a:r>
            <a:r>
              <a:rPr lang="zh-CN" altLang="en-US" sz="2400">
                <a:latin typeface="Tempus Sans ITC" pitchFamily="82" charset="77"/>
              </a:rPr>
              <a:t>：	</a:t>
            </a:r>
            <a:r>
              <a:rPr lang="en-US" altLang="zh-CN" sz="2400">
                <a:latin typeface="Tempus Sans ITC" pitchFamily="82" charset="77"/>
              </a:rPr>
              <a:t>//</a:t>
            </a:r>
            <a:r>
              <a:rPr lang="zh-CN" altLang="en-US" sz="2400">
                <a:latin typeface="Tempus Sans ITC" pitchFamily="82" charset="77"/>
              </a:rPr>
              <a:t>提取数据完成，释放缓冲区</a:t>
            </a:r>
          </a:p>
          <a:p>
            <a:pPr marL="19050" indent="0">
              <a:lnSpc>
                <a:spcPct val="180000"/>
              </a:lnSpc>
              <a:buFontTx/>
              <a:buNone/>
            </a:pPr>
            <a:r>
              <a:rPr lang="zh-CN" altLang="en-US" sz="2400">
                <a:latin typeface="Tempus Sans ITC" pitchFamily="82" charset="77"/>
              </a:rPr>
              <a:t> </a:t>
            </a:r>
            <a:r>
              <a:rPr lang="en-US" altLang="zh-CN" sz="2400">
                <a:latin typeface="Tempus Sans ITC" pitchFamily="82" charset="77"/>
              </a:rPr>
              <a:t>//</a:t>
            </a:r>
            <a:r>
              <a:rPr lang="zh-CN" altLang="en-US" sz="2400">
                <a:latin typeface="Tempus Sans ITC" pitchFamily="82" charset="77"/>
              </a:rPr>
              <a:t>将提取完数据的缓冲区状态由当前改为可用，等待输入数据</a:t>
            </a:r>
          </a:p>
          <a:p>
            <a:pPr marL="19050" indent="0">
              <a:lnSpc>
                <a:spcPct val="180000"/>
              </a:lnSpc>
              <a:buFontTx/>
              <a:buNone/>
            </a:pPr>
            <a:r>
              <a:rPr lang="en-US" altLang="en-US" sz="2400">
                <a:latin typeface="Tempus Sans ITC" pitchFamily="82" charset="77"/>
                <a:sym typeface="Arial" panose="020B0604020202020204" pitchFamily="34" charset="0"/>
              </a:rPr>
              <a:t>state:c--&gt;</a:t>
            </a:r>
            <a:r>
              <a:rPr lang="en-US" altLang="zh-CN" sz="2400">
                <a:latin typeface="Tempus Sans ITC" pitchFamily="82" charset="77"/>
                <a:sym typeface="Arial" panose="020B0604020202020204" pitchFamily="34" charset="0"/>
              </a:rPr>
              <a:t>r	</a:t>
            </a:r>
            <a:endParaRPr lang="en-US" altLang="zh-CN" sz="2400">
              <a:latin typeface="Tempus Sans ITC" pitchFamily="82" charset="77"/>
            </a:endParaRPr>
          </a:p>
        </p:txBody>
      </p:sp>
      <p:pic>
        <p:nvPicPr>
          <p:cNvPr id="96258" name="Picture 2" descr="无标题-4">
            <a:extLst>
              <a:ext uri="{FF2B5EF4-FFF2-40B4-BE49-F238E27FC236}">
                <a16:creationId xmlns:a16="http://schemas.microsoft.com/office/drawing/2014/main" id="{2F4F3EEC-84B8-D74B-9BC5-D0741AAEBE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59" name="Picture 3" descr="无标题-5">
            <a:extLst>
              <a:ext uri="{FF2B5EF4-FFF2-40B4-BE49-F238E27FC236}">
                <a16:creationId xmlns:a16="http://schemas.microsoft.com/office/drawing/2014/main" id="{C1DF9847-4C67-7C4F-9A99-961C0A92B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标题 5">
            <a:extLst>
              <a:ext uri="{FF2B5EF4-FFF2-40B4-BE49-F238E27FC236}">
                <a16:creationId xmlns:a16="http://schemas.microsoft.com/office/drawing/2014/main" id="{41AFBC28-78D9-F244-A070-3F05576CB257}"/>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循环缓冲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p:cTn id="1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p:cTn id="1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B745116D-3F3F-9540-AA61-7662F610C26F}"/>
              </a:ext>
            </a:extLst>
          </p:cNvPr>
          <p:cNvSpPr>
            <a:spLocks noGrp="1" noChangeArrowheads="1"/>
          </p:cNvSpPr>
          <p:nvPr>
            <p:ph idx="4294967295"/>
          </p:nvPr>
        </p:nvSpPr>
        <p:spPr>
          <a:xfrm>
            <a:off x="363538" y="1755775"/>
            <a:ext cx="8494712" cy="4527550"/>
          </a:xfrm>
        </p:spPr>
        <p:txBody>
          <a:bodyPr/>
          <a:lstStyle/>
          <a:p>
            <a:pPr marL="19050" indent="0">
              <a:buFontTx/>
              <a:buNone/>
            </a:pPr>
            <a:r>
              <a:rPr lang="en-US" altLang="zh-CN" sz="2400">
                <a:latin typeface="Tempus Sans ITC" pitchFamily="82" charset="77"/>
              </a:rPr>
              <a:t>(2)</a:t>
            </a:r>
            <a:r>
              <a:rPr lang="zh-CN" altLang="en-US" sz="2400">
                <a:latin typeface="Tempus Sans ITC" pitchFamily="82" charset="77"/>
              </a:rPr>
              <a:t>输入数据时</a:t>
            </a:r>
          </a:p>
          <a:p>
            <a:pPr marL="19050" indent="0">
              <a:buFontTx/>
              <a:buNone/>
            </a:pPr>
            <a:r>
              <a:rPr lang="en-US" altLang="zh-CN" sz="2400">
                <a:latin typeface="Tempus Sans ITC" pitchFamily="82" charset="77"/>
              </a:rPr>
              <a:t>1)Getbuf()</a:t>
            </a:r>
            <a:r>
              <a:rPr lang="zh-CN" altLang="en-US" sz="2400">
                <a:latin typeface="Tempus Sans ITC" pitchFamily="82" charset="77"/>
              </a:rPr>
              <a:t>： 	</a:t>
            </a:r>
            <a:r>
              <a:rPr lang="en-US" altLang="zh-CN" sz="2400">
                <a:latin typeface="Tempus Sans ITC" pitchFamily="82" charset="77"/>
              </a:rPr>
              <a:t>//</a:t>
            </a:r>
            <a:r>
              <a:rPr lang="zh-CN" altLang="en-US" sz="2400">
                <a:latin typeface="Tempus Sans ITC" pitchFamily="82" charset="77"/>
              </a:rPr>
              <a:t>获的缓冲区并输入数据</a:t>
            </a:r>
          </a:p>
          <a:p>
            <a:pPr marL="19050" indent="0">
              <a:buFontTx/>
              <a:buNone/>
            </a:pPr>
            <a:r>
              <a:rPr lang="en-US" altLang="zh-CN" sz="2400">
                <a:latin typeface="Tempus Sans ITC" pitchFamily="82" charset="77"/>
              </a:rPr>
              <a:t>current=nexti; 	//</a:t>
            </a:r>
            <a:r>
              <a:rPr lang="zh-CN" altLang="en-US" sz="2400">
                <a:latin typeface="Tempus Sans ITC" pitchFamily="82" charset="77"/>
              </a:rPr>
              <a:t>当前指针</a:t>
            </a:r>
            <a:r>
              <a:rPr lang="en-US" altLang="zh-CN" sz="2400">
                <a:latin typeface="Tempus Sans ITC" pitchFamily="82" charset="77"/>
              </a:rPr>
              <a:t>current</a:t>
            </a:r>
            <a:r>
              <a:rPr lang="zh-CN" altLang="en-US" sz="2400">
                <a:latin typeface="Tempus Sans ITC" pitchFamily="82" charset="77"/>
              </a:rPr>
              <a:t>指向下一个可用缓冲区</a:t>
            </a:r>
          </a:p>
          <a:p>
            <a:pPr marL="19050" indent="0">
              <a:buFontTx/>
              <a:buNone/>
            </a:pPr>
            <a:r>
              <a:rPr lang="en-US" altLang="en-US" sz="2400">
                <a:latin typeface="Tempus Sans ITC" pitchFamily="82" charset="77"/>
              </a:rPr>
              <a:t>nexti=nexti+1;	//nexti指针下移,</a:t>
            </a:r>
            <a:r>
              <a:rPr lang="zh-CN" altLang="en-US" sz="2400">
                <a:latin typeface="Tempus Sans ITC" pitchFamily="82" charset="77"/>
              </a:rPr>
              <a:t>下次向</a:t>
            </a:r>
            <a:r>
              <a:rPr lang="en-US" altLang="zh-CN" sz="2400">
                <a:latin typeface="Tempus Sans ITC" pitchFamily="82" charset="77"/>
              </a:rPr>
              <a:t>nexti</a:t>
            </a:r>
            <a:r>
              <a:rPr lang="zh-CN" altLang="en-US" sz="2400">
                <a:latin typeface="Tempus Sans ITC" pitchFamily="82" charset="77"/>
              </a:rPr>
              <a:t>所指缓冲区输入数据</a:t>
            </a:r>
          </a:p>
          <a:p>
            <a:pPr marL="19050" indent="0">
              <a:buFontTx/>
              <a:buNone/>
            </a:pPr>
            <a:r>
              <a:rPr lang="en-US" altLang="en-US" sz="2400">
                <a:latin typeface="Tempus Sans ITC" pitchFamily="82" charset="77"/>
              </a:rPr>
              <a:t>state:r--&gt;</a:t>
            </a:r>
            <a:r>
              <a:rPr lang="en-US" altLang="zh-CN" sz="2400">
                <a:latin typeface="Tempus Sans ITC" pitchFamily="82" charset="77"/>
              </a:rPr>
              <a:t>c	//</a:t>
            </a:r>
            <a:r>
              <a:rPr lang="zh-CN" altLang="en-US" sz="2400">
                <a:latin typeface="Tempus Sans ITC" pitchFamily="82" charset="77"/>
              </a:rPr>
              <a:t>输入数据，缓冲区状态由可用改为当前</a:t>
            </a:r>
          </a:p>
          <a:p>
            <a:pPr marL="19050" indent="0">
              <a:buFontTx/>
              <a:buNone/>
            </a:pPr>
            <a:endParaRPr lang="zh-CN" altLang="en-US" sz="2400">
              <a:latin typeface="Tempus Sans ITC" pitchFamily="82" charset="77"/>
            </a:endParaRPr>
          </a:p>
          <a:p>
            <a:pPr marL="19050" indent="0">
              <a:buFontTx/>
              <a:buNone/>
            </a:pPr>
            <a:r>
              <a:rPr lang="en-US" altLang="en-US" sz="2400">
                <a:latin typeface="Tempus Sans ITC" pitchFamily="82" charset="77"/>
              </a:rPr>
              <a:t>2)</a:t>
            </a:r>
            <a:r>
              <a:rPr lang="en-US" altLang="zh-CN" sz="2400">
                <a:latin typeface="Tempus Sans ITC" pitchFamily="82" charset="77"/>
              </a:rPr>
              <a:t>Release()</a:t>
            </a:r>
            <a:r>
              <a:rPr lang="zh-CN" altLang="en-US" sz="2400">
                <a:latin typeface="Tempus Sans ITC" pitchFamily="82" charset="77"/>
              </a:rPr>
              <a:t>：</a:t>
            </a:r>
          </a:p>
          <a:p>
            <a:pPr marL="19050" indent="0">
              <a:buFontTx/>
              <a:buNone/>
            </a:pPr>
            <a:r>
              <a:rPr lang="en-US" altLang="en-US" sz="2400">
                <a:latin typeface="Tempus Sans ITC" pitchFamily="82" charset="77"/>
              </a:rPr>
              <a:t> state : c--&gt;</a:t>
            </a:r>
            <a:r>
              <a:rPr lang="en-US" altLang="zh-CN" sz="2400">
                <a:latin typeface="Tempus Sans ITC" pitchFamily="82" charset="77"/>
              </a:rPr>
              <a:t>g	//</a:t>
            </a:r>
            <a:r>
              <a:rPr lang="zh-CN" altLang="en-US" sz="2400">
                <a:latin typeface="Tempus Sans ITC" pitchFamily="82" charset="77"/>
              </a:rPr>
              <a:t>将已输入数据的缓冲区状态由当前改为已装填数据</a:t>
            </a:r>
          </a:p>
        </p:txBody>
      </p:sp>
      <p:pic>
        <p:nvPicPr>
          <p:cNvPr id="97282" name="Picture 2" descr="无标题-4">
            <a:extLst>
              <a:ext uri="{FF2B5EF4-FFF2-40B4-BE49-F238E27FC236}">
                <a16:creationId xmlns:a16="http://schemas.microsoft.com/office/drawing/2014/main" id="{03A9678C-B03C-CD40-8E71-9DF42732E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3" name="Picture 3" descr="无标题-5">
            <a:extLst>
              <a:ext uri="{FF2B5EF4-FFF2-40B4-BE49-F238E27FC236}">
                <a16:creationId xmlns:a16="http://schemas.microsoft.com/office/drawing/2014/main" id="{8B613FB3-4449-E445-9CF2-81D8E4150F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标题 5">
            <a:extLst>
              <a:ext uri="{FF2B5EF4-FFF2-40B4-BE49-F238E27FC236}">
                <a16:creationId xmlns:a16="http://schemas.microsoft.com/office/drawing/2014/main" id="{2F0CFA47-2C4C-2E4A-8B7B-E1E433A485A3}"/>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循环缓冲</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p:cTn id="3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p:cTn id="37"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1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p:cTn id="43"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44" dur="5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E618241-12FF-2341-ADA4-EAF0EB186EC0}"/>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进程同步</a:t>
            </a:r>
          </a:p>
          <a:p>
            <a:pPr marL="19050" indent="0">
              <a:buFontTx/>
              <a:buNone/>
            </a:pPr>
            <a:r>
              <a:rPr lang="zh-CN" altLang="en-US" sz="2400">
                <a:latin typeface="Tempus Sans ITC" pitchFamily="82" charset="77"/>
              </a:rPr>
              <a:t>在循环缓冲机制中，如果输入数据和读取数据的速度相当，则运行平稳；如果速度差异较大，则最出现所有缓冲区均为空而无数据可提取或者所有缓冲区均为满而无法输入数据的情况。因此，需要控制数据提取进程和数据输入进程的同步，防止出现与时间相关的错误。与时间相关的错误见第</a:t>
            </a:r>
            <a:r>
              <a:rPr lang="en-US" altLang="zh-CN" sz="2400">
                <a:latin typeface="Tempus Sans ITC" pitchFamily="82" charset="77"/>
              </a:rPr>
              <a:t>2</a:t>
            </a:r>
            <a:r>
              <a:rPr lang="zh-CN" altLang="en-US" sz="2400">
                <a:latin typeface="Tempus Sans ITC" pitchFamily="82" charset="77"/>
              </a:rPr>
              <a:t>章</a:t>
            </a:r>
            <a:r>
              <a:rPr lang="en-US" altLang="zh-CN" sz="2400">
                <a:latin typeface="Tempus Sans ITC" pitchFamily="82" charset="77"/>
              </a:rPr>
              <a:t>2.3.1</a:t>
            </a:r>
            <a:r>
              <a:rPr lang="zh-CN" altLang="en-US" sz="2400">
                <a:latin typeface="Tempus Sans ITC" pitchFamily="82" charset="77"/>
              </a:rPr>
              <a:t>节。</a:t>
            </a:r>
          </a:p>
          <a:p>
            <a:pPr marL="19050" indent="0">
              <a:buFontTx/>
              <a:buNone/>
            </a:pPr>
            <a:r>
              <a:rPr lang="en-US" altLang="zh-CN" sz="2400">
                <a:latin typeface="Tempus Sans ITC" pitchFamily="82" charset="77"/>
              </a:rPr>
              <a:t>1) Nexti</a:t>
            </a:r>
            <a:r>
              <a:rPr lang="zh-CN" altLang="en-US" sz="2400">
                <a:latin typeface="Tempus Sans ITC" pitchFamily="82" charset="77"/>
              </a:rPr>
              <a:t>指针追上</a:t>
            </a:r>
            <a:r>
              <a:rPr lang="en-US" altLang="zh-CN" sz="2400">
                <a:latin typeface="Tempus Sans ITC" pitchFamily="82" charset="77"/>
              </a:rPr>
              <a:t>Nextg</a:t>
            </a:r>
            <a:r>
              <a:rPr lang="zh-CN" altLang="en-US" sz="2400">
                <a:latin typeface="Tempus Sans ITC" pitchFamily="82" charset="77"/>
              </a:rPr>
              <a:t>指针</a:t>
            </a:r>
          </a:p>
          <a:p>
            <a:pPr marL="19050" indent="0">
              <a:buFontTx/>
              <a:buNone/>
            </a:pPr>
            <a:r>
              <a:rPr lang="zh-CN" altLang="en-US" sz="2400">
                <a:latin typeface="Tempus Sans ITC" pitchFamily="82" charset="77"/>
              </a:rPr>
              <a:t>输入速度</a:t>
            </a:r>
            <a:r>
              <a:rPr lang="en-US" altLang="zh-CN" sz="2400">
                <a:latin typeface="Tempus Sans ITC" pitchFamily="82" charset="77"/>
              </a:rPr>
              <a:t>&gt;</a:t>
            </a:r>
            <a:r>
              <a:rPr lang="zh-CN" altLang="en-US" sz="2400">
                <a:latin typeface="Tempus Sans ITC" pitchFamily="82" charset="77"/>
              </a:rPr>
              <a:t>计算速度，系统受计算限制。</a:t>
            </a:r>
          </a:p>
          <a:p>
            <a:pPr marL="19050" indent="0">
              <a:buFontTx/>
              <a:buNone/>
            </a:pPr>
            <a:r>
              <a:rPr lang="en-US" altLang="zh-CN" sz="2400">
                <a:latin typeface="Tempus Sans ITC" pitchFamily="82" charset="77"/>
              </a:rPr>
              <a:t>2) Nextg</a:t>
            </a:r>
            <a:r>
              <a:rPr lang="zh-CN" altLang="en-US" sz="2400">
                <a:latin typeface="Tempus Sans ITC" pitchFamily="82" charset="77"/>
              </a:rPr>
              <a:t>指针追上</a:t>
            </a:r>
            <a:r>
              <a:rPr lang="en-US" altLang="zh-CN" sz="2400">
                <a:latin typeface="Tempus Sans ITC" pitchFamily="82" charset="77"/>
              </a:rPr>
              <a:t>Nexti</a:t>
            </a:r>
            <a:r>
              <a:rPr lang="zh-CN" altLang="en-US" sz="2400">
                <a:latin typeface="Tempus Sans ITC" pitchFamily="82" charset="77"/>
              </a:rPr>
              <a:t>指针 </a:t>
            </a:r>
          </a:p>
          <a:p>
            <a:pPr marL="19050" indent="0">
              <a:buFontTx/>
              <a:buNone/>
            </a:pPr>
            <a:r>
              <a:rPr lang="zh-CN" altLang="en-US" sz="2400">
                <a:latin typeface="Tempus Sans ITC" pitchFamily="82" charset="77"/>
              </a:rPr>
              <a:t>输入速度</a:t>
            </a:r>
            <a:r>
              <a:rPr lang="en-US" altLang="zh-CN" sz="2400">
                <a:latin typeface="Tempus Sans ITC" pitchFamily="82" charset="77"/>
              </a:rPr>
              <a:t>&lt;</a:t>
            </a:r>
            <a:r>
              <a:rPr lang="zh-CN" altLang="en-US" sz="2400">
                <a:latin typeface="Tempus Sans ITC" pitchFamily="82" charset="77"/>
              </a:rPr>
              <a:t>计算速度，系统受</a:t>
            </a:r>
            <a:r>
              <a:rPr lang="en-US" altLang="zh-CN" sz="2400">
                <a:latin typeface="Tempus Sans ITC" pitchFamily="82" charset="77"/>
              </a:rPr>
              <a:t>I/O</a:t>
            </a:r>
            <a:r>
              <a:rPr lang="zh-CN" altLang="en-US" sz="2400">
                <a:latin typeface="Tempus Sans ITC" pitchFamily="82" charset="77"/>
              </a:rPr>
              <a:t>限制。</a:t>
            </a:r>
          </a:p>
        </p:txBody>
      </p:sp>
      <p:pic>
        <p:nvPicPr>
          <p:cNvPr id="98306" name="Picture 2" descr="无标题-4">
            <a:extLst>
              <a:ext uri="{FF2B5EF4-FFF2-40B4-BE49-F238E27FC236}">
                <a16:creationId xmlns:a16="http://schemas.microsoft.com/office/drawing/2014/main" id="{585FB83F-2C8E-F64C-BF6F-A40ACA1FD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07" name="Picture 3" descr="无标题-5">
            <a:extLst>
              <a:ext uri="{FF2B5EF4-FFF2-40B4-BE49-F238E27FC236}">
                <a16:creationId xmlns:a16="http://schemas.microsoft.com/office/drawing/2014/main" id="{0DB6401E-54A6-A84A-B768-093C3A31A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标题 5">
            <a:extLst>
              <a:ext uri="{FF2B5EF4-FFF2-40B4-BE49-F238E27FC236}">
                <a16:creationId xmlns:a16="http://schemas.microsoft.com/office/drawing/2014/main" id="{1F816E1D-2E94-8849-B6CD-4BB18096BC41}"/>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循环缓冲</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p:cTn id="3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29" name="文本占位符 5">
            <a:extLst>
              <a:ext uri="{FF2B5EF4-FFF2-40B4-BE49-F238E27FC236}">
                <a16:creationId xmlns:a16="http://schemas.microsoft.com/office/drawing/2014/main" id="{281D6B00-D4DF-BC48-91C5-A4F2658E9B9A}"/>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99330" name="Picture 2" descr="无标题-4">
            <a:extLst>
              <a:ext uri="{FF2B5EF4-FFF2-40B4-BE49-F238E27FC236}">
                <a16:creationId xmlns:a16="http://schemas.microsoft.com/office/drawing/2014/main" id="{0BEBC45F-B073-DA42-B6C7-16D4314BD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331" name="图片 8">
            <a:extLst>
              <a:ext uri="{FF2B5EF4-FFF2-40B4-BE49-F238E27FC236}">
                <a16:creationId xmlns:a16="http://schemas.microsoft.com/office/drawing/2014/main" id="{F1B9FF78-E821-964E-AAC1-755852F75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7D4B6302-9EB4-1943-8200-525FB8339573}"/>
              </a:ext>
            </a:extLst>
          </p:cNvPr>
          <p:cNvSpPr>
            <a:spLocks noGrp="1" noChangeArrowheads="1"/>
          </p:cNvSpPr>
          <p:nvPr>
            <p:ph type="title" idx="4294967295"/>
          </p:nvPr>
        </p:nvSpPr>
        <p:spPr>
          <a:xfrm>
            <a:off x="623888" y="1711325"/>
            <a:ext cx="7886700" cy="1881188"/>
          </a:xfrm>
        </p:spPr>
        <p:txBody>
          <a:bodyPr anchor="b"/>
          <a:lstStyle/>
          <a:p>
            <a:r>
              <a:rPr lang="zh-CN" altLang="en-US" dirty="0">
                <a:latin typeface="Tempus Sans ITC" pitchFamily="82" charset="77"/>
                <a:ea typeface="黑体" panose="02010609060101010101" pitchFamily="49" charset="-122"/>
              </a:rPr>
              <a:t>缓冲池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9D59C3E5-EFC3-7640-AB94-1A002A72CD52}"/>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1</a:t>
            </a:r>
            <a:r>
              <a:rPr lang="zh-CN" altLang="en-US" sz="2400">
                <a:latin typeface="Tempus Sans ITC" pitchFamily="82" charset="77"/>
              </a:rPr>
              <a:t>缓冲池的组成</a:t>
            </a:r>
          </a:p>
          <a:p>
            <a:pPr marL="19050" indent="0">
              <a:buFontTx/>
              <a:buNone/>
            </a:pPr>
            <a:r>
              <a:rPr lang="en-US" altLang="zh-CN" sz="2400">
                <a:latin typeface="Tempus Sans ITC" pitchFamily="82" charset="77"/>
              </a:rPr>
              <a:t>(1)</a:t>
            </a:r>
            <a:r>
              <a:rPr lang="zh-CN" altLang="en-US" sz="2400">
                <a:latin typeface="Tempus Sans ITC" pitchFamily="82" charset="77"/>
              </a:rPr>
              <a:t>缓冲队列</a:t>
            </a:r>
          </a:p>
          <a:p>
            <a:pPr marL="19050" indent="0">
              <a:buFontTx/>
              <a:buNone/>
            </a:pPr>
            <a:r>
              <a:rPr lang="zh-CN" altLang="en-US" sz="2400">
                <a:latin typeface="Tempus Sans ITC" pitchFamily="82" charset="77"/>
              </a:rPr>
              <a:t>缓冲队列包括空缓冲队列</a:t>
            </a:r>
            <a:r>
              <a:rPr lang="en-US" altLang="zh-CN" sz="2400">
                <a:latin typeface="Tempus Sans ITC" pitchFamily="82" charset="77"/>
              </a:rPr>
              <a:t>emq</a:t>
            </a:r>
            <a:r>
              <a:rPr lang="zh-CN" altLang="en-US" sz="2400">
                <a:latin typeface="Tempus Sans ITC" pitchFamily="82" charset="77"/>
              </a:rPr>
              <a:t>、输入队列</a:t>
            </a:r>
            <a:r>
              <a:rPr lang="en-US" altLang="zh-CN" sz="2400">
                <a:latin typeface="Tempus Sans ITC" pitchFamily="82" charset="77"/>
              </a:rPr>
              <a:t>inq</a:t>
            </a:r>
            <a:r>
              <a:rPr lang="zh-CN" altLang="en-US" sz="2400">
                <a:latin typeface="Tempus Sans ITC" pitchFamily="82" charset="77"/>
              </a:rPr>
              <a:t>和输出队列</a:t>
            </a:r>
            <a:r>
              <a:rPr lang="en-US" altLang="zh-CN" sz="2400">
                <a:latin typeface="Tempus Sans ITC" pitchFamily="82" charset="77"/>
              </a:rPr>
              <a:t>outq</a:t>
            </a:r>
            <a:r>
              <a:rPr lang="zh-CN" altLang="en-US" sz="2400">
                <a:latin typeface="Tempus Sans ITC" pitchFamily="82" charset="77"/>
              </a:rPr>
              <a:t>。空缓冲队列</a:t>
            </a:r>
            <a:r>
              <a:rPr lang="en-US" altLang="zh-CN" sz="2400">
                <a:latin typeface="Tempus Sans ITC" pitchFamily="82" charset="77"/>
              </a:rPr>
              <a:t>emq</a:t>
            </a:r>
            <a:r>
              <a:rPr lang="zh-CN" altLang="en-US" sz="2400">
                <a:latin typeface="Tempus Sans ITC" pitchFamily="82" charset="77"/>
              </a:rPr>
              <a:t>存放空缓冲区。输入队列</a:t>
            </a:r>
            <a:r>
              <a:rPr lang="en-US" altLang="zh-CN" sz="2400">
                <a:latin typeface="Tempus Sans ITC" pitchFamily="82" charset="77"/>
              </a:rPr>
              <a:t>inq</a:t>
            </a:r>
            <a:r>
              <a:rPr lang="zh-CN" altLang="en-US" sz="2400">
                <a:latin typeface="Tempus Sans ITC" pitchFamily="82" charset="77"/>
              </a:rPr>
              <a:t>存放输入数据缓冲区。输出队列</a:t>
            </a:r>
            <a:r>
              <a:rPr lang="en-US" altLang="zh-CN" sz="2400">
                <a:latin typeface="Tempus Sans ITC" pitchFamily="82" charset="77"/>
              </a:rPr>
              <a:t>outq</a:t>
            </a:r>
            <a:r>
              <a:rPr lang="zh-CN" altLang="en-US" sz="2400">
                <a:latin typeface="Tempus Sans ITC" pitchFamily="82" charset="77"/>
              </a:rPr>
              <a:t>存放输出数据缓冲区。</a:t>
            </a:r>
          </a:p>
          <a:p>
            <a:pPr marL="19050" indent="0">
              <a:buFontTx/>
              <a:buNone/>
            </a:pPr>
            <a:r>
              <a:rPr lang="en-US" altLang="zh-CN" sz="2400">
                <a:latin typeface="Tempus Sans ITC" pitchFamily="82" charset="77"/>
              </a:rPr>
              <a:t>(2)</a:t>
            </a:r>
            <a:r>
              <a:rPr lang="zh-CN" altLang="en-US" sz="2400">
                <a:latin typeface="Tempus Sans ITC" pitchFamily="82" charset="77"/>
              </a:rPr>
              <a:t>缓冲区种类</a:t>
            </a:r>
          </a:p>
          <a:p>
            <a:pPr marL="19050" indent="0">
              <a:buFontTx/>
              <a:buNone/>
            </a:pPr>
            <a:r>
              <a:rPr lang="zh-CN" altLang="en-US" sz="2400">
                <a:latin typeface="Tempus Sans ITC" pitchFamily="82" charset="77"/>
              </a:rPr>
              <a:t>  用于收容输入数据的工作缓冲区：</a:t>
            </a:r>
            <a:r>
              <a:rPr lang="en-US" altLang="zh-CN" sz="2400">
                <a:latin typeface="Tempus Sans ITC" pitchFamily="82" charset="77"/>
              </a:rPr>
              <a:t>hin</a:t>
            </a:r>
            <a:r>
              <a:rPr lang="zh-CN" altLang="en-US" sz="2400">
                <a:latin typeface="Tempus Sans ITC" pitchFamily="82" charset="77"/>
              </a:rPr>
              <a:t>。</a:t>
            </a:r>
          </a:p>
          <a:p>
            <a:pPr marL="19050" indent="0">
              <a:buFontTx/>
              <a:buNone/>
            </a:pPr>
            <a:r>
              <a:rPr lang="zh-CN" altLang="en-US" sz="2400">
                <a:latin typeface="Tempus Sans ITC" pitchFamily="82" charset="77"/>
              </a:rPr>
              <a:t>  用于提取输入数据的工作缓冲区：</a:t>
            </a:r>
            <a:r>
              <a:rPr lang="en-US" altLang="zh-CN" sz="2400">
                <a:latin typeface="Tempus Sans ITC" pitchFamily="82" charset="77"/>
              </a:rPr>
              <a:t>sin</a:t>
            </a:r>
            <a:r>
              <a:rPr lang="zh-CN" altLang="en-US" sz="2400">
                <a:latin typeface="Tempus Sans ITC" pitchFamily="82" charset="77"/>
              </a:rPr>
              <a:t>。</a:t>
            </a:r>
          </a:p>
          <a:p>
            <a:pPr marL="19050" indent="0">
              <a:buFontTx/>
              <a:buNone/>
            </a:pPr>
            <a:r>
              <a:rPr lang="zh-CN" altLang="en-US" sz="2400">
                <a:latin typeface="Tempus Sans ITC" pitchFamily="82" charset="77"/>
              </a:rPr>
              <a:t>  用于收容输出数据的工作缓冲区：</a:t>
            </a:r>
            <a:r>
              <a:rPr lang="en-US" altLang="zh-CN" sz="2400">
                <a:latin typeface="Tempus Sans ITC" pitchFamily="82" charset="77"/>
              </a:rPr>
              <a:t>hout</a:t>
            </a:r>
            <a:r>
              <a:rPr lang="zh-CN" altLang="en-US" sz="2400">
                <a:latin typeface="Tempus Sans ITC" pitchFamily="82" charset="77"/>
              </a:rPr>
              <a:t>。</a:t>
            </a:r>
          </a:p>
          <a:p>
            <a:pPr marL="19050" indent="0">
              <a:buFontTx/>
              <a:buNone/>
            </a:pPr>
            <a:r>
              <a:rPr lang="zh-CN" altLang="en-US" sz="2400">
                <a:latin typeface="Tempus Sans ITC" pitchFamily="82" charset="77"/>
              </a:rPr>
              <a:t>  用于提取输出数据的工作缓冲区：</a:t>
            </a:r>
            <a:r>
              <a:rPr lang="en-US" altLang="zh-CN" sz="2400">
                <a:latin typeface="Tempus Sans ITC" pitchFamily="82" charset="77"/>
              </a:rPr>
              <a:t>sout</a:t>
            </a:r>
            <a:r>
              <a:rPr lang="zh-CN" altLang="en-US" sz="2400">
                <a:latin typeface="Tempus Sans ITC" pitchFamily="82" charset="77"/>
              </a:rPr>
              <a:t>。</a:t>
            </a:r>
          </a:p>
        </p:txBody>
      </p:sp>
      <p:pic>
        <p:nvPicPr>
          <p:cNvPr id="100354" name="Picture 2" descr="无标题-4">
            <a:extLst>
              <a:ext uri="{FF2B5EF4-FFF2-40B4-BE49-F238E27FC236}">
                <a16:creationId xmlns:a16="http://schemas.microsoft.com/office/drawing/2014/main" id="{14992BDE-729F-7445-9309-4BF93E082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5" name="Picture 3" descr="无标题-5">
            <a:extLst>
              <a:ext uri="{FF2B5EF4-FFF2-40B4-BE49-F238E27FC236}">
                <a16:creationId xmlns:a16="http://schemas.microsoft.com/office/drawing/2014/main" id="{3CE46F8F-AC64-F44F-90F3-04E9C0ED7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标题 5">
            <a:extLst>
              <a:ext uri="{FF2B5EF4-FFF2-40B4-BE49-F238E27FC236}">
                <a16:creationId xmlns:a16="http://schemas.microsoft.com/office/drawing/2014/main" id="{6A19EE59-86BC-2843-A31B-CBFF246175BE}"/>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缓冲池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p:cTn id="3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10" fill="hold"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 calcmode="lin" valueType="num">
                                      <p:cBhvr>
                                        <p:cTn id="45"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6"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10" fill="hold" nodeType="click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 calcmode="lin" valueType="num">
                                      <p:cBhvr>
                                        <p:cTn id="51"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2" dur="5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89DA95D9-F510-2844-AF8C-018B5B7ACF47}"/>
              </a:ext>
            </a:extLst>
          </p:cNvPr>
          <p:cNvSpPr>
            <a:spLocks noGrp="1" noChangeArrowheads="1"/>
          </p:cNvSpPr>
          <p:nvPr>
            <p:ph idx="4294967295"/>
          </p:nvPr>
        </p:nvSpPr>
        <p:spPr>
          <a:xfrm>
            <a:off x="422275" y="1755775"/>
            <a:ext cx="8721725" cy="4527550"/>
          </a:xfrm>
        </p:spPr>
        <p:txBody>
          <a:bodyPr/>
          <a:lstStyle/>
          <a:p>
            <a:pPr marL="466725" indent="-457200"/>
            <a:r>
              <a:rPr lang="zh-CN" altLang="en-US" sz="2400">
                <a:latin typeface="Cambria" panose="02040503050406030204" pitchFamily="18" charset="0"/>
              </a:rPr>
              <a:t>计算机系统的一个重要组成部分是</a:t>
            </a:r>
            <a:r>
              <a:rPr lang="en-US" altLang="zh-CN" sz="2400">
                <a:latin typeface="Cambria" panose="02040503050406030204" pitchFamily="18" charset="0"/>
              </a:rPr>
              <a:t>I/O</a:t>
            </a:r>
            <a:r>
              <a:rPr lang="zh-CN" altLang="en-US" sz="2400">
                <a:latin typeface="Cambria" panose="02040503050406030204" pitchFamily="18" charset="0"/>
              </a:rPr>
              <a:t>系统，在该系统中包括用于实现信息输入、输出和存储功能的设备和相应的设备控制器，在有些大型机中，还有</a:t>
            </a:r>
            <a:r>
              <a:rPr lang="en-US" altLang="zh-CN" sz="2400">
                <a:latin typeface="Cambria" panose="02040503050406030204" pitchFamily="18" charset="0"/>
              </a:rPr>
              <a:t>I/O</a:t>
            </a:r>
            <a:r>
              <a:rPr lang="zh-CN" altLang="en-US" sz="2400">
                <a:latin typeface="Cambria" panose="02040503050406030204" pitchFamily="18" charset="0"/>
              </a:rPr>
              <a:t>通道或</a:t>
            </a:r>
            <a:r>
              <a:rPr lang="en-US" altLang="zh-CN" sz="2400">
                <a:latin typeface="Cambria" panose="02040503050406030204" pitchFamily="18" charset="0"/>
              </a:rPr>
              <a:t>I/O</a:t>
            </a:r>
            <a:r>
              <a:rPr lang="zh-CN" altLang="en-US" sz="2400">
                <a:latin typeface="Cambria" panose="02040503050406030204" pitchFamily="18" charset="0"/>
              </a:rPr>
              <a:t>处理机。</a:t>
            </a:r>
          </a:p>
          <a:p>
            <a:pPr marL="466725" indent="-457200"/>
            <a:r>
              <a:rPr lang="en-US" altLang="zh-CN" sz="2400">
                <a:latin typeface="Cambria" panose="02040503050406030204" pitchFamily="18" charset="0"/>
              </a:rPr>
              <a:t>I/O</a:t>
            </a:r>
            <a:r>
              <a:rPr lang="zh-CN" altLang="en-US" sz="2400">
                <a:latin typeface="Cambria" panose="02040503050406030204" pitchFamily="18" charset="0"/>
              </a:rPr>
              <a:t>设备是计算机系统中重要的资源，并且品种繁多，功能各异，因此设备管理是操作系统中最繁杂而且硬件紧密相关的部分。</a:t>
            </a:r>
          </a:p>
          <a:p>
            <a:pPr marL="466725" indent="-457200"/>
            <a:r>
              <a:rPr lang="zh-CN" altLang="en-US" sz="2400">
                <a:latin typeface="Cambria" panose="02040503050406030204" pitchFamily="18" charset="0"/>
              </a:rPr>
              <a:t>设备管理的对象是</a:t>
            </a:r>
            <a:r>
              <a:rPr lang="en-US" altLang="zh-CN" sz="2400">
                <a:latin typeface="Cambria" panose="02040503050406030204" pitchFamily="18" charset="0"/>
              </a:rPr>
              <a:t>I/O</a:t>
            </a:r>
            <a:r>
              <a:rPr lang="zh-CN" altLang="en-US" sz="2400">
                <a:latin typeface="Cambria" panose="02040503050406030204" pitchFamily="18" charset="0"/>
              </a:rPr>
              <a:t>设备，设备控制器和</a:t>
            </a:r>
            <a:r>
              <a:rPr lang="en-US" altLang="zh-CN" sz="2400">
                <a:latin typeface="Cambria" panose="02040503050406030204" pitchFamily="18" charset="0"/>
              </a:rPr>
              <a:t>I/O</a:t>
            </a:r>
            <a:r>
              <a:rPr lang="zh-CN" altLang="en-US" sz="2400">
                <a:latin typeface="Cambria" panose="02040503050406030204" pitchFamily="18" charset="0"/>
              </a:rPr>
              <a:t>通道。</a:t>
            </a:r>
          </a:p>
          <a:p>
            <a:pPr marL="466725" indent="-457200"/>
            <a:r>
              <a:rPr lang="zh-CN" altLang="en-US" sz="2400">
                <a:latin typeface="Cambria" panose="02040503050406030204" pitchFamily="18" charset="0"/>
              </a:rPr>
              <a:t>设备管理的基本任务是完成用户提出的</a:t>
            </a:r>
            <a:r>
              <a:rPr lang="en-US" altLang="zh-CN" sz="2400">
                <a:latin typeface="Cambria" panose="02040503050406030204" pitchFamily="18" charset="0"/>
              </a:rPr>
              <a:t>I/O</a:t>
            </a:r>
            <a:r>
              <a:rPr lang="zh-CN" altLang="en-US" sz="2400">
                <a:latin typeface="Cambria" panose="02040503050406030204" pitchFamily="18" charset="0"/>
              </a:rPr>
              <a:t>请求，提高</a:t>
            </a:r>
            <a:r>
              <a:rPr lang="en-US" altLang="zh-CN" sz="2400">
                <a:latin typeface="Cambria" panose="02040503050406030204" pitchFamily="18" charset="0"/>
              </a:rPr>
              <a:t>I/O</a:t>
            </a:r>
            <a:r>
              <a:rPr lang="zh-CN" altLang="en-US" sz="2400">
                <a:latin typeface="Cambria" panose="02040503050406030204" pitchFamily="18" charset="0"/>
              </a:rPr>
              <a:t>速度，改善</a:t>
            </a:r>
            <a:r>
              <a:rPr lang="en-US" altLang="zh-CN" sz="2400">
                <a:latin typeface="Cambria" panose="02040503050406030204" pitchFamily="18" charset="0"/>
              </a:rPr>
              <a:t>I/O</a:t>
            </a:r>
            <a:r>
              <a:rPr lang="zh-CN" altLang="en-US" sz="2400">
                <a:latin typeface="Cambria" panose="02040503050406030204" pitchFamily="18" charset="0"/>
              </a:rPr>
              <a:t>设备的利用率。</a:t>
            </a:r>
          </a:p>
          <a:p>
            <a:pPr marL="466725" indent="-457200"/>
            <a:r>
              <a:rPr lang="zh-CN" altLang="en-US" sz="2400">
                <a:latin typeface="Cambria" panose="02040503050406030204" pitchFamily="18" charset="0"/>
              </a:rPr>
              <a:t>设备管理的功能包括缓冲区管理、设备分配、设备处理、虚拟设备以及实现设备独立性等。</a:t>
            </a:r>
          </a:p>
        </p:txBody>
      </p:sp>
      <p:pic>
        <p:nvPicPr>
          <p:cNvPr id="58370" name="Picture 2" descr="无标题-4">
            <a:extLst>
              <a:ext uri="{FF2B5EF4-FFF2-40B4-BE49-F238E27FC236}">
                <a16:creationId xmlns:a16="http://schemas.microsoft.com/office/drawing/2014/main" id="{A5A044CE-AB7E-1D4E-963F-81DBE4672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3" descr="无标题-5">
            <a:extLst>
              <a:ext uri="{FF2B5EF4-FFF2-40B4-BE49-F238E27FC236}">
                <a16:creationId xmlns:a16="http://schemas.microsoft.com/office/drawing/2014/main" id="{0AE2967E-019C-9D42-903E-6765BDEF8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064AF328-C777-5744-B4FD-1734B194DC28}"/>
              </a:ext>
            </a:extLst>
          </p:cNvPr>
          <p:cNvSpPr>
            <a:spLocks noGrp="1" noChangeArrowheads="1"/>
          </p:cNvSpPr>
          <p:nvPr>
            <p:ph type="title" idx="4294967295"/>
          </p:nvPr>
        </p:nvSpPr>
        <p:spPr>
          <a:xfrm>
            <a:off x="179388" y="557213"/>
            <a:ext cx="8229600" cy="1143000"/>
          </a:xfrm>
        </p:spPr>
        <p:txBody>
          <a:bodyPr/>
          <a:lstStyle/>
          <a:p>
            <a:r>
              <a:rPr lang="en-US" altLang="en-US" sz="4800" b="1">
                <a:latin typeface="Tempus Sans ITC" pitchFamily="82" charset="77"/>
                <a:sym typeface="宋体" panose="02010600030101010101" pitchFamily="2" charset="-122"/>
              </a:rPr>
              <a:t>You Know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 calcmode="lin" valueType="num">
                                      <p:cBhvr>
                                        <p:cTn id="39"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89BDB640-7F08-2445-ADB5-63E63319C2F4}"/>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2 </a:t>
            </a:r>
            <a:r>
              <a:rPr lang="zh-CN" altLang="en-US" sz="2400">
                <a:latin typeface="Tempus Sans ITC" pitchFamily="82" charset="77"/>
              </a:rPr>
              <a:t>摘取缓冲区过程和插入缓冲区过程 </a:t>
            </a:r>
          </a:p>
          <a:p>
            <a:pPr marL="19050" indent="0">
              <a:buFontTx/>
              <a:buNone/>
            </a:pPr>
            <a:r>
              <a:rPr lang="zh-CN" altLang="en-US" sz="2400">
                <a:latin typeface="Tempus Sans ITC" pitchFamily="82" charset="77"/>
              </a:rPr>
              <a:t>当在</a:t>
            </a:r>
            <a:r>
              <a:rPr lang="en-US" altLang="zh-CN" sz="2400">
                <a:latin typeface="Tempus Sans ITC" pitchFamily="82" charset="77"/>
              </a:rPr>
              <a:t>type</a:t>
            </a:r>
            <a:r>
              <a:rPr lang="zh-CN" altLang="en-US" sz="2400">
                <a:latin typeface="Tempus Sans ITC" pitchFamily="82" charset="77"/>
              </a:rPr>
              <a:t>队列进行摘取或者插入缓冲区的操作时，为了避免发生与时间相关的错误，对涉及的队列的访问必须互斥进行。</a:t>
            </a:r>
          </a:p>
          <a:p>
            <a:pPr marL="19050" indent="0">
              <a:buFontTx/>
              <a:buNone/>
            </a:pPr>
            <a:r>
              <a:rPr lang="zh-CN" altLang="en-US" sz="2400">
                <a:latin typeface="Tempus Sans ITC" pitchFamily="82" charset="77"/>
              </a:rPr>
              <a:t>在队列</a:t>
            </a:r>
            <a:r>
              <a:rPr lang="en-US" altLang="zh-CN" sz="2400">
                <a:latin typeface="Tempus Sans ITC" pitchFamily="82" charset="77"/>
              </a:rPr>
              <a:t>type</a:t>
            </a:r>
            <a:r>
              <a:rPr lang="zh-CN" altLang="en-US" sz="2400">
                <a:latin typeface="Tempus Sans ITC" pitchFamily="82" charset="77"/>
              </a:rPr>
              <a:t>上摘取缓冲区时必须要保证队列不能为空。</a:t>
            </a:r>
          </a:p>
          <a:p>
            <a:pPr marL="19050" indent="0">
              <a:buFontTx/>
              <a:buNone/>
            </a:pPr>
            <a:r>
              <a:rPr lang="zh-CN" altLang="en-US" sz="2400">
                <a:latin typeface="Tempus Sans ITC" pitchFamily="82" charset="77"/>
              </a:rPr>
              <a:t>因此，摘取缓冲区过程和插入缓冲区的过程，是在诸队列上进行</a:t>
            </a:r>
            <a:r>
              <a:rPr lang="en-US" altLang="zh-CN" sz="2400">
                <a:latin typeface="Tempus Sans ITC" pitchFamily="82" charset="77"/>
              </a:rPr>
              <a:t>P</a:t>
            </a:r>
            <a:r>
              <a:rPr lang="zh-CN" altLang="en-US" sz="2400">
                <a:latin typeface="Tempus Sans ITC" pitchFamily="82" charset="77"/>
              </a:rPr>
              <a:t>、</a:t>
            </a:r>
            <a:r>
              <a:rPr lang="en-US" altLang="zh-CN" sz="2400">
                <a:latin typeface="Tempus Sans ITC" pitchFamily="82" charset="77"/>
              </a:rPr>
              <a:t>V</a:t>
            </a:r>
            <a:r>
              <a:rPr lang="zh-CN" altLang="en-US" sz="2400">
                <a:latin typeface="Tempus Sans ITC" pitchFamily="82" charset="77"/>
              </a:rPr>
              <a:t>操作的过程。</a:t>
            </a:r>
          </a:p>
          <a:p>
            <a:pPr marL="19050" indent="0">
              <a:buFontTx/>
              <a:buNone/>
            </a:pPr>
            <a:r>
              <a:rPr lang="zh-CN" altLang="en-US" sz="2400">
                <a:latin typeface="Tempus Sans ITC" pitchFamily="82" charset="77"/>
              </a:rPr>
              <a:t>因而：</a:t>
            </a:r>
          </a:p>
        </p:txBody>
      </p:sp>
      <p:pic>
        <p:nvPicPr>
          <p:cNvPr id="101378" name="Picture 2" descr="无标题-4">
            <a:extLst>
              <a:ext uri="{FF2B5EF4-FFF2-40B4-BE49-F238E27FC236}">
                <a16:creationId xmlns:a16="http://schemas.microsoft.com/office/drawing/2014/main" id="{FD64B0DC-5DB1-5F41-8D79-C55D7331CC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79" name="Picture 3" descr="无标题-5">
            <a:extLst>
              <a:ext uri="{FF2B5EF4-FFF2-40B4-BE49-F238E27FC236}">
                <a16:creationId xmlns:a16="http://schemas.microsoft.com/office/drawing/2014/main" id="{0E4F4B0D-1137-BB49-922F-29B21C2FB2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标题 5">
            <a:extLst>
              <a:ext uri="{FF2B5EF4-FFF2-40B4-BE49-F238E27FC236}">
                <a16:creationId xmlns:a16="http://schemas.microsoft.com/office/drawing/2014/main" id="{D686E9B7-60AB-0B46-9872-4693FBB0542B}"/>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缓冲池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F7B70D8-81C1-0346-BB53-F606FCD1AA69}"/>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1)</a:t>
            </a:r>
            <a:r>
              <a:rPr lang="zh-CN" altLang="en-US" sz="2400">
                <a:latin typeface="Tempus Sans ITC" pitchFamily="82" charset="77"/>
              </a:rPr>
              <a:t>为实现对诸队列的互斥访问，定义互斥信号量</a:t>
            </a:r>
            <a:r>
              <a:rPr lang="en-US" altLang="zh-CN" sz="2400">
                <a:latin typeface="Tempus Sans ITC" pitchFamily="82" charset="77"/>
              </a:rPr>
              <a:t>MS(type)</a:t>
            </a:r>
            <a:r>
              <a:rPr lang="zh-CN" altLang="en-US" sz="2400">
                <a:latin typeface="Tempus Sans ITC" pitchFamily="82" charset="77"/>
              </a:rPr>
              <a:t>，</a:t>
            </a:r>
            <a:r>
              <a:rPr lang="en-US" altLang="zh-CN" sz="2400">
                <a:latin typeface="Tempus Sans ITC" pitchFamily="82" charset="77"/>
              </a:rPr>
              <a:t>type</a:t>
            </a:r>
            <a:r>
              <a:rPr lang="zh-CN" altLang="en-US" sz="2400">
                <a:latin typeface="Tempus Sans ITC" pitchFamily="82" charset="77"/>
              </a:rPr>
              <a:t>为欲访问的队列，可能是空缓冲队列</a:t>
            </a:r>
            <a:r>
              <a:rPr lang="en-US" altLang="zh-CN" sz="2400">
                <a:latin typeface="Tempus Sans ITC" pitchFamily="82" charset="77"/>
              </a:rPr>
              <a:t>emq</a:t>
            </a:r>
            <a:r>
              <a:rPr lang="zh-CN" altLang="en-US" sz="2400">
                <a:latin typeface="Tempus Sans ITC" pitchFamily="82" charset="77"/>
              </a:rPr>
              <a:t>、输入队列</a:t>
            </a:r>
            <a:r>
              <a:rPr lang="en-US" altLang="zh-CN" sz="2400">
                <a:latin typeface="Tempus Sans ITC" pitchFamily="82" charset="77"/>
              </a:rPr>
              <a:t>inq</a:t>
            </a:r>
            <a:r>
              <a:rPr lang="zh-CN" altLang="en-US" sz="2400">
                <a:latin typeface="Tempus Sans ITC" pitchFamily="82" charset="77"/>
              </a:rPr>
              <a:t>、输出队列</a:t>
            </a:r>
            <a:r>
              <a:rPr lang="en-US" altLang="zh-CN" sz="2400">
                <a:latin typeface="Tempus Sans ITC" pitchFamily="82" charset="77"/>
              </a:rPr>
              <a:t>outq</a:t>
            </a:r>
            <a:r>
              <a:rPr lang="zh-CN" altLang="en-US" sz="2400">
                <a:latin typeface="Tempus Sans ITC" pitchFamily="82" charset="77"/>
              </a:rPr>
              <a:t>等三者之一。访问队列之前利用</a:t>
            </a:r>
            <a:r>
              <a:rPr lang="en-US" altLang="zh-CN" sz="2400">
                <a:latin typeface="Tempus Sans ITC" pitchFamily="82" charset="77"/>
              </a:rPr>
              <a:t>wait(MS(type))</a:t>
            </a:r>
            <a:r>
              <a:rPr lang="zh-CN" altLang="en-US" sz="2400">
                <a:latin typeface="Tempus Sans ITC" pitchFamily="82" charset="77"/>
              </a:rPr>
              <a:t>检测是否有进程在摘取或插入操作。</a:t>
            </a:r>
          </a:p>
          <a:p>
            <a:pPr marL="19050" indent="0">
              <a:buFontTx/>
              <a:buNone/>
            </a:pPr>
            <a:r>
              <a:rPr lang="en-US" altLang="zh-CN" sz="2400">
                <a:latin typeface="Tempus Sans ITC" pitchFamily="82" charset="77"/>
              </a:rPr>
              <a:t>2)</a:t>
            </a:r>
            <a:r>
              <a:rPr lang="zh-CN" altLang="en-US" sz="2400">
                <a:latin typeface="Tempus Sans ITC" pitchFamily="82" charset="77"/>
              </a:rPr>
              <a:t>考虑到摘取缓冲区时，队列</a:t>
            </a:r>
            <a:r>
              <a:rPr lang="en-US" altLang="zh-CN" sz="2400">
                <a:latin typeface="Tempus Sans ITC" pitchFamily="82" charset="77"/>
              </a:rPr>
              <a:t>type</a:t>
            </a:r>
            <a:r>
              <a:rPr lang="zh-CN" altLang="en-US" sz="2400">
                <a:latin typeface="Tempus Sans ITC" pitchFamily="82" charset="77"/>
              </a:rPr>
              <a:t>上至少要有一个缓冲区能被摘取，否则因为没有缓冲区资源的摘取而阻塞该进程，需定义资源信号量</a:t>
            </a:r>
            <a:r>
              <a:rPr lang="en-US" altLang="zh-CN" sz="2400">
                <a:latin typeface="Tempus Sans ITC" pitchFamily="82" charset="77"/>
              </a:rPr>
              <a:t>RS(type)</a:t>
            </a:r>
            <a:r>
              <a:rPr lang="zh-CN" altLang="en-US" sz="2400">
                <a:latin typeface="Tempus Sans ITC" pitchFamily="82" charset="77"/>
              </a:rPr>
              <a:t>，通过</a:t>
            </a:r>
            <a:r>
              <a:rPr lang="en-US" altLang="zh-CN" sz="2400">
                <a:latin typeface="Tempus Sans ITC" pitchFamily="82" charset="77"/>
              </a:rPr>
              <a:t>wait(RS(type))</a:t>
            </a:r>
            <a:r>
              <a:rPr lang="zh-CN" altLang="en-US" sz="2400">
                <a:latin typeface="Tempus Sans ITC" pitchFamily="82" charset="77"/>
              </a:rPr>
              <a:t>来检测</a:t>
            </a:r>
            <a:r>
              <a:rPr lang="en-US" altLang="zh-CN" sz="2400">
                <a:latin typeface="Tempus Sans ITC" pitchFamily="82" charset="77"/>
              </a:rPr>
              <a:t>type</a:t>
            </a:r>
            <a:r>
              <a:rPr lang="zh-CN" altLang="en-US" sz="2400">
                <a:latin typeface="Tempus Sans ITC" pitchFamily="82" charset="77"/>
              </a:rPr>
              <a:t>队列是否有可摘取的缓冲区。</a:t>
            </a:r>
          </a:p>
          <a:p>
            <a:pPr marL="19050" indent="0">
              <a:buFontTx/>
              <a:buNone/>
            </a:pPr>
            <a:r>
              <a:rPr lang="en-US" altLang="zh-CN" sz="2400">
                <a:latin typeface="Tempus Sans ITC" pitchFamily="82" charset="77"/>
              </a:rPr>
              <a:t>3)</a:t>
            </a:r>
            <a:r>
              <a:rPr lang="zh-CN" altLang="en-US" sz="2400">
                <a:latin typeface="Tempus Sans ITC" pitchFamily="82" charset="77"/>
              </a:rPr>
              <a:t>定义从</a:t>
            </a:r>
            <a:r>
              <a:rPr lang="en-US" altLang="zh-CN" sz="2400">
                <a:latin typeface="Tempus Sans ITC" pitchFamily="82" charset="77"/>
              </a:rPr>
              <a:t>type</a:t>
            </a:r>
            <a:r>
              <a:rPr lang="zh-CN" altLang="en-US" sz="2400">
                <a:latin typeface="Tempus Sans ITC" pitchFamily="82" charset="77"/>
              </a:rPr>
              <a:t>队列摘取缓冲区的操作</a:t>
            </a:r>
            <a:r>
              <a:rPr lang="en-US" altLang="zh-CN" sz="2400">
                <a:latin typeface="Tempus Sans ITC" pitchFamily="82" charset="77"/>
              </a:rPr>
              <a:t>takebuf(type)</a:t>
            </a:r>
            <a:r>
              <a:rPr lang="zh-CN" altLang="en-US" sz="2400">
                <a:latin typeface="Tempus Sans ITC" pitchFamily="82" charset="77"/>
              </a:rPr>
              <a:t>，并返回摘取到的缓冲区的名称</a:t>
            </a:r>
            <a:r>
              <a:rPr lang="en-US" altLang="zh-CN" sz="2400">
                <a:latin typeface="Tempus Sans ITC" pitchFamily="82" charset="77"/>
              </a:rPr>
              <a:t>buff</a:t>
            </a:r>
            <a:r>
              <a:rPr lang="zh-CN" altLang="en-US" sz="2400">
                <a:latin typeface="Tempus Sans ITC" pitchFamily="82" charset="77"/>
              </a:rPr>
              <a:t>，当执行输入时可能的名称是</a:t>
            </a:r>
            <a:r>
              <a:rPr lang="en-US" altLang="zh-CN" sz="2400">
                <a:latin typeface="Tempus Sans ITC" pitchFamily="82" charset="77"/>
              </a:rPr>
              <a:t>hin</a:t>
            </a:r>
            <a:r>
              <a:rPr lang="zh-CN" altLang="en-US" sz="2400">
                <a:latin typeface="Tempus Sans ITC" pitchFamily="82" charset="77"/>
              </a:rPr>
              <a:t>或</a:t>
            </a:r>
            <a:r>
              <a:rPr lang="en-US" altLang="zh-CN" sz="2400">
                <a:latin typeface="Tempus Sans ITC" pitchFamily="82" charset="77"/>
              </a:rPr>
              <a:t>sin</a:t>
            </a:r>
            <a:r>
              <a:rPr lang="zh-CN" altLang="en-US" sz="2400">
                <a:latin typeface="Tempus Sans ITC" pitchFamily="82" charset="77"/>
              </a:rPr>
              <a:t>，当执行输出时可能的名称是</a:t>
            </a:r>
            <a:r>
              <a:rPr lang="en-US" altLang="zh-CN" sz="2400">
                <a:latin typeface="Tempus Sans ITC" pitchFamily="82" charset="77"/>
              </a:rPr>
              <a:t>hout</a:t>
            </a:r>
            <a:r>
              <a:rPr lang="zh-CN" altLang="en-US" sz="2400">
                <a:latin typeface="Tempus Sans ITC" pitchFamily="82" charset="77"/>
              </a:rPr>
              <a:t>或</a:t>
            </a:r>
            <a:r>
              <a:rPr lang="en-US" altLang="zh-CN" sz="2400">
                <a:latin typeface="Tempus Sans ITC" pitchFamily="82" charset="77"/>
              </a:rPr>
              <a:t>sout</a:t>
            </a:r>
            <a:r>
              <a:rPr lang="zh-CN" altLang="en-US" sz="2400">
                <a:latin typeface="Tempus Sans ITC" pitchFamily="82" charset="77"/>
              </a:rPr>
              <a:t>。</a:t>
            </a:r>
          </a:p>
          <a:p>
            <a:pPr marL="19050" indent="0">
              <a:buFontTx/>
              <a:buNone/>
            </a:pPr>
            <a:r>
              <a:rPr lang="en-US" altLang="zh-CN" sz="2400">
                <a:latin typeface="Tempus Sans ITC" pitchFamily="82" charset="77"/>
              </a:rPr>
              <a:t>4)</a:t>
            </a:r>
            <a:r>
              <a:rPr lang="zh-CN" altLang="en-US" sz="2400">
                <a:latin typeface="Tempus Sans ITC" pitchFamily="82" charset="77"/>
              </a:rPr>
              <a:t>定义将某缓冲区</a:t>
            </a:r>
            <a:r>
              <a:rPr lang="en-US" altLang="zh-CN" sz="2400">
                <a:latin typeface="Tempus Sans ITC" pitchFamily="82" charset="77"/>
              </a:rPr>
              <a:t>buff</a:t>
            </a:r>
            <a:r>
              <a:rPr lang="zh-CN" altLang="en-US" sz="2400">
                <a:latin typeface="Tempus Sans ITC" pitchFamily="82" charset="77"/>
              </a:rPr>
              <a:t>插入到必要的队列</a:t>
            </a:r>
            <a:r>
              <a:rPr lang="en-US" altLang="zh-CN" sz="2400">
                <a:latin typeface="Tempus Sans ITC" pitchFamily="82" charset="77"/>
              </a:rPr>
              <a:t>type</a:t>
            </a:r>
            <a:r>
              <a:rPr lang="zh-CN" altLang="en-US" sz="2400">
                <a:latin typeface="Tempus Sans ITC" pitchFamily="82" charset="77"/>
              </a:rPr>
              <a:t>上的操作</a:t>
            </a:r>
            <a:r>
              <a:rPr lang="en-US" altLang="zh-CN" sz="2400">
                <a:latin typeface="Tempus Sans ITC" pitchFamily="82" charset="77"/>
              </a:rPr>
              <a:t>insertbuff(type</a:t>
            </a:r>
            <a:r>
              <a:rPr lang="zh-CN" altLang="en-US" sz="2400">
                <a:latin typeface="Tempus Sans ITC" pitchFamily="82" charset="77"/>
              </a:rPr>
              <a:t>，</a:t>
            </a:r>
            <a:r>
              <a:rPr lang="en-US" altLang="zh-CN" sz="2400">
                <a:latin typeface="Tempus Sans ITC" pitchFamily="82" charset="77"/>
              </a:rPr>
              <a:t>buff)</a:t>
            </a:r>
          </a:p>
        </p:txBody>
      </p:sp>
      <p:pic>
        <p:nvPicPr>
          <p:cNvPr id="102402" name="Picture 2" descr="无标题-4">
            <a:extLst>
              <a:ext uri="{FF2B5EF4-FFF2-40B4-BE49-F238E27FC236}">
                <a16:creationId xmlns:a16="http://schemas.microsoft.com/office/drawing/2014/main" id="{F59B80AF-8EBA-6047-8A0D-13EB6D519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3" name="Picture 3" descr="无标题-5">
            <a:extLst>
              <a:ext uri="{FF2B5EF4-FFF2-40B4-BE49-F238E27FC236}">
                <a16:creationId xmlns:a16="http://schemas.microsoft.com/office/drawing/2014/main" id="{82B14447-F4E8-3648-859B-80F4957C6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标题 5">
            <a:extLst>
              <a:ext uri="{FF2B5EF4-FFF2-40B4-BE49-F238E27FC236}">
                <a16:creationId xmlns:a16="http://schemas.microsoft.com/office/drawing/2014/main" id="{CB81E12F-0C4E-C34F-81C5-412DC407A35B}"/>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缓冲池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p:cTn id="2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D0EB8AC-64F1-E34E-81B7-F20A8A34A89F}"/>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1)</a:t>
            </a:r>
            <a:r>
              <a:rPr lang="zh-CN" altLang="en-US" sz="2400">
                <a:latin typeface="Tempus Sans ITC" pitchFamily="82" charset="77"/>
              </a:rPr>
              <a:t>摘取缓冲区过程</a:t>
            </a:r>
            <a:r>
              <a:rPr lang="en-US" altLang="zh-CN" sz="2400">
                <a:latin typeface="Tempus Sans ITC" pitchFamily="82" charset="77"/>
              </a:rPr>
              <a:t>get(type)</a:t>
            </a:r>
            <a:r>
              <a:rPr lang="zh-CN" altLang="en-US" sz="2400">
                <a:latin typeface="Tempus Sans ITC" pitchFamily="82" charset="77"/>
              </a:rPr>
              <a:t>的定义：</a:t>
            </a:r>
          </a:p>
          <a:p>
            <a:pPr marL="19050" indent="0">
              <a:buFontTx/>
              <a:buNone/>
            </a:pPr>
            <a:r>
              <a:rPr lang="en-US" altLang="zh-CN" sz="2400">
                <a:latin typeface="Tempus Sans ITC" pitchFamily="82" charset="77"/>
              </a:rPr>
              <a:t>Getbuf(type){</a:t>
            </a:r>
          </a:p>
          <a:p>
            <a:pPr marL="19050" indent="0">
              <a:buFontTx/>
              <a:buNone/>
            </a:pPr>
            <a:r>
              <a:rPr lang="en-US" altLang="zh-CN" sz="2400">
                <a:latin typeface="Tempus Sans ITC" pitchFamily="82" charset="77"/>
              </a:rPr>
              <a:t>wait(RS(type));	//</a:t>
            </a:r>
            <a:r>
              <a:rPr lang="zh-CN" altLang="en-US" sz="2400">
                <a:latin typeface="Tempus Sans ITC" pitchFamily="82" charset="77"/>
              </a:rPr>
              <a:t>检查</a:t>
            </a:r>
            <a:r>
              <a:rPr lang="en-US" altLang="zh-CN" sz="2400">
                <a:latin typeface="Tempus Sans ITC" pitchFamily="82" charset="77"/>
              </a:rPr>
              <a:t>type</a:t>
            </a:r>
            <a:r>
              <a:rPr lang="zh-CN" altLang="en-US" sz="2400">
                <a:latin typeface="Tempus Sans ITC" pitchFamily="82" charset="77"/>
              </a:rPr>
              <a:t>队列是否有可用缓冲区</a:t>
            </a:r>
          </a:p>
          <a:p>
            <a:pPr marL="19050" indent="0">
              <a:buFontTx/>
              <a:buNone/>
            </a:pPr>
            <a:r>
              <a:rPr lang="en-US" altLang="zh-CN" sz="2400">
                <a:latin typeface="Tempus Sans ITC" pitchFamily="82" charset="77"/>
              </a:rPr>
              <a:t>wait(MS(type));	//</a:t>
            </a:r>
            <a:r>
              <a:rPr lang="zh-CN" altLang="en-US" sz="2400">
                <a:latin typeface="Tempus Sans ITC" pitchFamily="82" charset="77"/>
              </a:rPr>
              <a:t>检查</a:t>
            </a:r>
            <a:r>
              <a:rPr lang="en-US" altLang="zh-CN" sz="2400">
                <a:latin typeface="Tempus Sans ITC" pitchFamily="82" charset="77"/>
              </a:rPr>
              <a:t>type</a:t>
            </a:r>
            <a:r>
              <a:rPr lang="zh-CN" altLang="en-US" sz="2400">
                <a:latin typeface="Tempus Sans ITC" pitchFamily="82" charset="77"/>
              </a:rPr>
              <a:t>队列是否无进程访问</a:t>
            </a:r>
          </a:p>
          <a:p>
            <a:pPr marL="19050" indent="0">
              <a:buFontTx/>
              <a:buNone/>
            </a:pPr>
            <a:r>
              <a:rPr lang="en-US" altLang="zh-CN" sz="2400">
                <a:latin typeface="Tempus Sans ITC" pitchFamily="82" charset="77"/>
              </a:rPr>
              <a:t>Buff1=takebuf(type);	//</a:t>
            </a:r>
            <a:r>
              <a:rPr lang="zh-CN" altLang="en-US" sz="2400">
                <a:latin typeface="Tempus Sans ITC" pitchFamily="82" charset="77"/>
              </a:rPr>
              <a:t>从</a:t>
            </a:r>
            <a:r>
              <a:rPr lang="en-US" altLang="zh-CN" sz="2400">
                <a:latin typeface="Tempus Sans ITC" pitchFamily="82" charset="77"/>
              </a:rPr>
              <a:t>type</a:t>
            </a:r>
            <a:r>
              <a:rPr lang="zh-CN" altLang="en-US" sz="2400">
                <a:latin typeface="Tempus Sans ITC" pitchFamily="82" charset="77"/>
              </a:rPr>
              <a:t>队列摘取一个缓冲区，命名为</a:t>
            </a:r>
            <a:r>
              <a:rPr lang="en-US" altLang="zh-CN" sz="2400">
                <a:latin typeface="Tempus Sans ITC" pitchFamily="82" charset="77"/>
              </a:rPr>
              <a:t>buff</a:t>
            </a:r>
          </a:p>
          <a:p>
            <a:pPr marL="19050" indent="0">
              <a:buFontTx/>
              <a:buNone/>
            </a:pPr>
            <a:r>
              <a:rPr lang="en-US" altLang="zh-CN" sz="2400">
                <a:latin typeface="Tempus Sans ITC" pitchFamily="82" charset="77"/>
              </a:rPr>
              <a:t>signal(MS(type));};</a:t>
            </a:r>
          </a:p>
        </p:txBody>
      </p:sp>
      <p:pic>
        <p:nvPicPr>
          <p:cNvPr id="103426" name="Picture 2" descr="无标题-4">
            <a:extLst>
              <a:ext uri="{FF2B5EF4-FFF2-40B4-BE49-F238E27FC236}">
                <a16:creationId xmlns:a16="http://schemas.microsoft.com/office/drawing/2014/main" id="{F34FC952-FCE8-D943-8FBC-6FDB23720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7" name="Picture 3" descr="无标题-5">
            <a:extLst>
              <a:ext uri="{FF2B5EF4-FFF2-40B4-BE49-F238E27FC236}">
                <a16:creationId xmlns:a16="http://schemas.microsoft.com/office/drawing/2014/main" id="{30889EF5-657B-2444-A731-74A9D5480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标题 5">
            <a:extLst>
              <a:ext uri="{FF2B5EF4-FFF2-40B4-BE49-F238E27FC236}">
                <a16:creationId xmlns:a16="http://schemas.microsoft.com/office/drawing/2014/main" id="{F770AFC5-AA28-3C42-A1E8-D8558B2AEA0F}"/>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缓冲池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p:cTn id="3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8014517-6261-414C-B44C-266290386820}"/>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2)</a:t>
            </a:r>
            <a:r>
              <a:rPr lang="zh-CN" altLang="en-US" sz="2400">
                <a:latin typeface="Tempus Sans ITC" pitchFamily="82" charset="77"/>
              </a:rPr>
              <a:t>插入缓冲区过程</a:t>
            </a:r>
            <a:r>
              <a:rPr lang="en-US" altLang="zh-CN" sz="2400">
                <a:latin typeface="Tempus Sans ITC" pitchFamily="82" charset="77"/>
              </a:rPr>
              <a:t>put(type)</a:t>
            </a:r>
            <a:r>
              <a:rPr lang="zh-CN" altLang="en-US" sz="2400">
                <a:latin typeface="Tempus Sans ITC" pitchFamily="82" charset="77"/>
              </a:rPr>
              <a:t>的定义：</a:t>
            </a:r>
          </a:p>
          <a:p>
            <a:pPr marL="19050" indent="0">
              <a:buFontTx/>
              <a:buNone/>
            </a:pPr>
            <a:r>
              <a:rPr lang="en-US" altLang="zh-CN" sz="2400">
                <a:latin typeface="Tempus Sans ITC" pitchFamily="82" charset="77"/>
              </a:rPr>
              <a:t>Put(type){</a:t>
            </a:r>
          </a:p>
          <a:p>
            <a:pPr marL="19050" indent="0">
              <a:buFontTx/>
              <a:buNone/>
            </a:pPr>
            <a:r>
              <a:rPr lang="en-US" altLang="zh-CN" sz="2400">
                <a:latin typeface="Tempus Sans ITC" pitchFamily="82" charset="77"/>
              </a:rPr>
              <a:t>wait(MS(type));	</a:t>
            </a:r>
          </a:p>
          <a:p>
            <a:pPr marL="19050" indent="0">
              <a:buFontTx/>
              <a:buNone/>
            </a:pPr>
            <a:r>
              <a:rPr lang="en-US" altLang="zh-CN" sz="2400">
                <a:latin typeface="Tempus Sans ITC" pitchFamily="82" charset="77"/>
              </a:rPr>
              <a:t>insertbuff(type</a:t>
            </a:r>
            <a:r>
              <a:rPr lang="zh-CN" altLang="en-US" sz="2400">
                <a:latin typeface="Tempus Sans ITC" pitchFamily="82" charset="77"/>
              </a:rPr>
              <a:t>，</a:t>
            </a:r>
            <a:r>
              <a:rPr lang="en-US" altLang="zh-CN" sz="2400">
                <a:latin typeface="Tempus Sans ITC" pitchFamily="82" charset="77"/>
              </a:rPr>
              <a:t>buff2);	//</a:t>
            </a:r>
            <a:r>
              <a:rPr lang="zh-CN" altLang="en-US" sz="2400">
                <a:latin typeface="Tempus Sans ITC" pitchFamily="82" charset="77"/>
              </a:rPr>
              <a:t>将缓冲区</a:t>
            </a:r>
            <a:r>
              <a:rPr lang="en-US" altLang="zh-CN" sz="2400">
                <a:latin typeface="Tempus Sans ITC" pitchFamily="82" charset="77"/>
              </a:rPr>
              <a:t>buff2</a:t>
            </a:r>
            <a:r>
              <a:rPr lang="zh-CN" altLang="en-US" sz="2400">
                <a:latin typeface="Tempus Sans ITC" pitchFamily="82" charset="77"/>
              </a:rPr>
              <a:t>插入队列</a:t>
            </a:r>
            <a:r>
              <a:rPr lang="en-US" altLang="zh-CN" sz="2400">
                <a:latin typeface="Tempus Sans ITC" pitchFamily="82" charset="77"/>
              </a:rPr>
              <a:t>type</a:t>
            </a:r>
          </a:p>
          <a:p>
            <a:pPr marL="19050" indent="0">
              <a:buFontTx/>
              <a:buNone/>
            </a:pPr>
            <a:r>
              <a:rPr lang="en-US" altLang="zh-CN" sz="2400">
                <a:latin typeface="Tempus Sans ITC" pitchFamily="82" charset="77"/>
              </a:rPr>
              <a:t>signal(MS(type));</a:t>
            </a:r>
          </a:p>
          <a:p>
            <a:pPr marL="19050" indent="0">
              <a:buFontTx/>
              <a:buNone/>
            </a:pPr>
            <a:r>
              <a:rPr lang="en-US" altLang="zh-CN" sz="2400">
                <a:latin typeface="Tempus Sans ITC" pitchFamily="82" charset="77"/>
              </a:rPr>
              <a:t>signal(RS(type));	//type</a:t>
            </a:r>
            <a:r>
              <a:rPr lang="zh-CN" altLang="en-US" sz="2400">
                <a:latin typeface="Tempus Sans ITC" pitchFamily="82" charset="77"/>
              </a:rPr>
              <a:t>队列中缓冲区数目加</a:t>
            </a:r>
            <a:r>
              <a:rPr lang="en-US" altLang="zh-CN" sz="2400">
                <a:latin typeface="Tempus Sans ITC" pitchFamily="82" charset="77"/>
              </a:rPr>
              <a:t>1</a:t>
            </a:r>
          </a:p>
          <a:p>
            <a:pPr marL="19050" indent="0">
              <a:buFontTx/>
              <a:buNone/>
            </a:pPr>
            <a:r>
              <a:rPr lang="en-US" altLang="zh-CN" sz="2400">
                <a:latin typeface="Tempus Sans ITC" pitchFamily="82" charset="77"/>
              </a:rPr>
              <a:t>};</a:t>
            </a:r>
          </a:p>
        </p:txBody>
      </p:sp>
      <p:pic>
        <p:nvPicPr>
          <p:cNvPr id="104450" name="Picture 2" descr="无标题-4">
            <a:extLst>
              <a:ext uri="{FF2B5EF4-FFF2-40B4-BE49-F238E27FC236}">
                <a16:creationId xmlns:a16="http://schemas.microsoft.com/office/drawing/2014/main" id="{04444E64-7C21-054E-9668-7F5690EBC3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Picture 3" descr="无标题-5">
            <a:extLst>
              <a:ext uri="{FF2B5EF4-FFF2-40B4-BE49-F238E27FC236}">
                <a16:creationId xmlns:a16="http://schemas.microsoft.com/office/drawing/2014/main" id="{542AD327-0886-CE4C-9785-1713BFB17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标题 5">
            <a:extLst>
              <a:ext uri="{FF2B5EF4-FFF2-40B4-BE49-F238E27FC236}">
                <a16:creationId xmlns:a16="http://schemas.microsoft.com/office/drawing/2014/main" id="{15522B4B-4F3E-354C-9259-5F8A74D61CAC}"/>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缓冲池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 calcmode="lin" valueType="num">
                                      <p:cBhvr>
                                        <p:cTn id="39"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0"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500"/>
                            </p:stCondLst>
                            <p:childTnLst>
                              <p:par>
                                <p:cTn id="42" presetID="17" presetClass="entr" presetSubtype="10" fill="hold" nodeType="after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 calcmode="lin" valueType="num">
                                      <p:cBhvr>
                                        <p:cTn id="44"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5"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9585F2B-48FE-2346-B6DB-5B77FB06942F}"/>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缓冲区的工作方式</a:t>
            </a:r>
          </a:p>
          <a:p>
            <a:pPr marL="19050" indent="0">
              <a:buFontTx/>
              <a:buNone/>
            </a:pPr>
            <a:r>
              <a:rPr lang="en-US" altLang="zh-CN" sz="2400">
                <a:latin typeface="Tempus Sans ITC" pitchFamily="82" charset="77"/>
              </a:rPr>
              <a:t>(1)</a:t>
            </a:r>
            <a:r>
              <a:rPr lang="zh-CN" altLang="en-US" sz="2400">
                <a:latin typeface="Tempus Sans ITC" pitchFamily="82" charset="77"/>
              </a:rPr>
              <a:t>收容输入工作方式</a:t>
            </a:r>
          </a:p>
          <a:p>
            <a:pPr marL="19050" indent="0">
              <a:buFontTx/>
              <a:buNone/>
            </a:pPr>
            <a:r>
              <a:rPr lang="zh-CN" altLang="en-US" sz="2400">
                <a:latin typeface="Tempus Sans ITC" pitchFamily="82" charset="77"/>
              </a:rPr>
              <a:t>将数据从外部设备写入空闲缓冲区的过程称为收容输入。</a:t>
            </a:r>
          </a:p>
          <a:p>
            <a:pPr marL="19050" indent="0">
              <a:buFontTx/>
              <a:buNone/>
            </a:pPr>
            <a:endParaRPr lang="zh-CN" altLang="en-US" sz="2400">
              <a:latin typeface="Tempus Sans ITC" pitchFamily="82" charset="77"/>
            </a:endParaRPr>
          </a:p>
          <a:p>
            <a:pPr marL="19050" indent="0">
              <a:buFontTx/>
              <a:buNone/>
            </a:pPr>
            <a:r>
              <a:rPr lang="zh-CN" altLang="en-US" sz="2400">
                <a:latin typeface="Tempus Sans ITC" pitchFamily="82" charset="77"/>
              </a:rPr>
              <a:t>收容输入的过程：</a:t>
            </a:r>
          </a:p>
          <a:p>
            <a:pPr marL="19050" indent="0">
              <a:buFontTx/>
              <a:buNone/>
            </a:pPr>
            <a:r>
              <a:rPr lang="en-US" altLang="zh-CN" sz="2400">
                <a:latin typeface="Tempus Sans ITC" pitchFamily="82" charset="77"/>
              </a:rPr>
              <a:t>1)get(emq)----</a:t>
            </a:r>
            <a:r>
              <a:rPr lang="zh-CN" altLang="en-US" sz="2400">
                <a:latin typeface="Tempus Sans ITC" pitchFamily="82" charset="77"/>
              </a:rPr>
              <a:t>摘取缓冲区</a:t>
            </a:r>
            <a:r>
              <a:rPr lang="en-US" altLang="zh-CN" sz="2400">
                <a:latin typeface="Tempus Sans ITC" pitchFamily="82" charset="77"/>
              </a:rPr>
              <a:t>hin</a:t>
            </a:r>
            <a:r>
              <a:rPr lang="zh-CN" altLang="en-US" sz="2400">
                <a:latin typeface="Tempus Sans ITC" pitchFamily="82" charset="77"/>
              </a:rPr>
              <a:t>。</a:t>
            </a:r>
          </a:p>
          <a:p>
            <a:pPr marL="19050" indent="0">
              <a:buFontTx/>
              <a:buNone/>
            </a:pPr>
            <a:r>
              <a:rPr lang="en-US" altLang="zh-CN" sz="2400">
                <a:latin typeface="Tempus Sans ITC" pitchFamily="82" charset="77"/>
              </a:rPr>
              <a:t>hin=get(emq);//</a:t>
            </a:r>
            <a:r>
              <a:rPr lang="zh-CN" altLang="en-US" sz="2400">
                <a:latin typeface="Tempus Sans ITC" pitchFamily="82" charset="77"/>
              </a:rPr>
              <a:t>从</a:t>
            </a:r>
            <a:r>
              <a:rPr lang="en-US" altLang="zh-CN" sz="2400">
                <a:latin typeface="Tempus Sans ITC" pitchFamily="82" charset="77"/>
              </a:rPr>
              <a:t>emq</a:t>
            </a:r>
            <a:r>
              <a:rPr lang="zh-CN" altLang="en-US" sz="2400">
                <a:latin typeface="Tempus Sans ITC" pitchFamily="82" charset="77"/>
              </a:rPr>
              <a:t>队列摘取缓冲区，命名为</a:t>
            </a:r>
            <a:r>
              <a:rPr lang="en-US" altLang="zh-CN" sz="2400">
                <a:latin typeface="Tempus Sans ITC" pitchFamily="82" charset="77"/>
              </a:rPr>
              <a:t>hin</a:t>
            </a:r>
            <a:r>
              <a:rPr lang="zh-CN" altLang="en-US" sz="2400">
                <a:latin typeface="Tempus Sans ITC" pitchFamily="82" charset="77"/>
              </a:rPr>
              <a:t>。</a:t>
            </a:r>
          </a:p>
          <a:p>
            <a:pPr marL="19050" indent="0">
              <a:buFontTx/>
              <a:buNone/>
            </a:pPr>
            <a:r>
              <a:rPr lang="en-US" altLang="zh-CN" sz="2400">
                <a:latin typeface="Tempus Sans ITC" pitchFamily="82" charset="77"/>
              </a:rPr>
              <a:t>2)</a:t>
            </a:r>
            <a:r>
              <a:rPr lang="zh-CN" altLang="en-US" sz="2400">
                <a:latin typeface="Tempus Sans ITC" pitchFamily="82" charset="77"/>
              </a:rPr>
              <a:t>将数据从外部设备送入缓冲区</a:t>
            </a:r>
            <a:r>
              <a:rPr lang="en-US" altLang="zh-CN" sz="2400">
                <a:latin typeface="Tempus Sans ITC" pitchFamily="82" charset="77"/>
              </a:rPr>
              <a:t>hin</a:t>
            </a:r>
            <a:r>
              <a:rPr lang="zh-CN" altLang="en-US" sz="2400">
                <a:latin typeface="Tempus Sans ITC" pitchFamily="82" charset="77"/>
              </a:rPr>
              <a:t>。</a:t>
            </a:r>
          </a:p>
          <a:p>
            <a:pPr marL="19050" indent="0">
              <a:buFontTx/>
              <a:buNone/>
            </a:pPr>
            <a:r>
              <a:rPr lang="en-US" altLang="zh-CN" sz="2400">
                <a:latin typeface="Tempus Sans ITC" pitchFamily="82" charset="77"/>
              </a:rPr>
              <a:t>3)Put(inq</a:t>
            </a:r>
            <a:r>
              <a:rPr lang="zh-CN" altLang="en-US" sz="2400">
                <a:latin typeface="Tempus Sans ITC" pitchFamily="82" charset="77"/>
              </a:rPr>
              <a:t>，</a:t>
            </a:r>
            <a:r>
              <a:rPr lang="en-US" altLang="zh-CN" sz="2400">
                <a:latin typeface="Tempus Sans ITC" pitchFamily="82" charset="77"/>
              </a:rPr>
              <a:t>hin)----</a:t>
            </a:r>
            <a:r>
              <a:rPr lang="zh-CN" altLang="en-US" sz="2400">
                <a:latin typeface="Tempus Sans ITC" pitchFamily="82" charset="77"/>
              </a:rPr>
              <a:t>插入缓冲区</a:t>
            </a:r>
            <a:r>
              <a:rPr lang="en-US" altLang="zh-CN" sz="2400">
                <a:latin typeface="Tempus Sans ITC" pitchFamily="82" charset="77"/>
              </a:rPr>
              <a:t>hin</a:t>
            </a:r>
            <a:r>
              <a:rPr lang="zh-CN" altLang="en-US" sz="2400">
                <a:latin typeface="Tempus Sans ITC" pitchFamily="82" charset="77"/>
              </a:rPr>
              <a:t>至</a:t>
            </a:r>
            <a:r>
              <a:rPr lang="en-US" altLang="zh-CN" sz="2400">
                <a:latin typeface="Tempus Sans ITC" pitchFamily="82" charset="77"/>
              </a:rPr>
              <a:t>inq</a:t>
            </a:r>
            <a:r>
              <a:rPr lang="zh-CN" altLang="en-US" sz="2400">
                <a:latin typeface="Tempus Sans ITC" pitchFamily="82" charset="77"/>
              </a:rPr>
              <a:t>队列。</a:t>
            </a:r>
          </a:p>
        </p:txBody>
      </p:sp>
      <p:pic>
        <p:nvPicPr>
          <p:cNvPr id="105474" name="Picture 2" descr="无标题-4">
            <a:extLst>
              <a:ext uri="{FF2B5EF4-FFF2-40B4-BE49-F238E27FC236}">
                <a16:creationId xmlns:a16="http://schemas.microsoft.com/office/drawing/2014/main" id="{C2359516-9592-E448-869B-936BB5BF9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5" name="Picture 3" descr="无标题-5">
            <a:extLst>
              <a:ext uri="{FF2B5EF4-FFF2-40B4-BE49-F238E27FC236}">
                <a16:creationId xmlns:a16="http://schemas.microsoft.com/office/drawing/2014/main" id="{351E0B75-C60A-2949-97D0-6D03710D1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标题 5">
            <a:extLst>
              <a:ext uri="{FF2B5EF4-FFF2-40B4-BE49-F238E27FC236}">
                <a16:creationId xmlns:a16="http://schemas.microsoft.com/office/drawing/2014/main" id="{5041B7B3-8349-AF42-B325-7C33AE522022}"/>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缓冲池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500"/>
                            </p:stCondLst>
                            <p:childTnLst>
                              <p:par>
                                <p:cTn id="36" presetID="17" presetClass="entr" presetSubtype="10" fill="hold" nodeType="after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 calcmode="lin" valueType="num">
                                      <p:cBhvr>
                                        <p:cTn id="38"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39"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 calcmode="lin" valueType="num">
                                      <p:cBhvr>
                                        <p:cTn id="44"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45"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nodeType="click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 calcmode="lin" valueType="num">
                                      <p:cBhvr>
                                        <p:cTn id="50"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51" dur="5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A0EEEE72-56ED-544F-A89A-288473230297}"/>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缓冲区的工作方式</a:t>
            </a:r>
          </a:p>
          <a:p>
            <a:pPr marL="19050" indent="0">
              <a:buFontTx/>
              <a:buNone/>
            </a:pPr>
            <a:r>
              <a:rPr lang="en-US" altLang="zh-CN" sz="2400">
                <a:latin typeface="Tempus Sans ITC" pitchFamily="82" charset="77"/>
              </a:rPr>
              <a:t>(2)</a:t>
            </a:r>
            <a:r>
              <a:rPr lang="zh-CN" altLang="en-US" sz="2400">
                <a:latin typeface="Tempus Sans ITC" pitchFamily="82" charset="77"/>
              </a:rPr>
              <a:t>提取输入工作方式</a:t>
            </a:r>
          </a:p>
          <a:p>
            <a:pPr marL="19050" indent="0">
              <a:buFontTx/>
              <a:buNone/>
            </a:pPr>
            <a:r>
              <a:rPr lang="en-US" altLang="zh-CN" sz="2400">
                <a:latin typeface="Tempus Sans ITC" pitchFamily="82" charset="77"/>
              </a:rPr>
              <a:t>1)sin=get(inq);</a:t>
            </a:r>
          </a:p>
          <a:p>
            <a:pPr marL="19050" indent="0">
              <a:buFontTx/>
              <a:buNone/>
            </a:pPr>
            <a:endParaRPr lang="en-US" altLang="zh-CN" sz="2400">
              <a:latin typeface="Tempus Sans ITC" pitchFamily="82" charset="77"/>
            </a:endParaRPr>
          </a:p>
          <a:p>
            <a:pPr marL="19050" indent="0">
              <a:buFontTx/>
              <a:buNone/>
            </a:pPr>
            <a:r>
              <a:rPr lang="en-US" altLang="zh-CN" sz="2400">
                <a:latin typeface="Tempus Sans ITC" pitchFamily="82" charset="77"/>
              </a:rPr>
              <a:t>2)</a:t>
            </a:r>
            <a:r>
              <a:rPr lang="zh-CN" altLang="en-US" sz="2400">
                <a:latin typeface="Tempus Sans ITC" pitchFamily="82" charset="77"/>
              </a:rPr>
              <a:t>将数据从</a:t>
            </a:r>
            <a:r>
              <a:rPr lang="en-US" altLang="zh-CN" sz="2400">
                <a:latin typeface="Tempus Sans ITC" pitchFamily="82" charset="77"/>
              </a:rPr>
              <a:t>sin</a:t>
            </a:r>
            <a:r>
              <a:rPr lang="zh-CN" altLang="en-US" sz="2400">
                <a:latin typeface="Tempus Sans ITC" pitchFamily="82" charset="77"/>
              </a:rPr>
              <a:t>缓冲区送入内存，</a:t>
            </a:r>
            <a:r>
              <a:rPr lang="en-US" altLang="zh-CN" sz="2400">
                <a:latin typeface="Tempus Sans ITC" pitchFamily="82" charset="77"/>
              </a:rPr>
              <a:t>sin</a:t>
            </a:r>
            <a:r>
              <a:rPr lang="zh-CN" altLang="en-US" sz="2400">
                <a:latin typeface="Tempus Sans ITC" pitchFamily="82" charset="77"/>
              </a:rPr>
              <a:t>被清空。</a:t>
            </a:r>
          </a:p>
          <a:p>
            <a:pPr marL="19050" indent="0">
              <a:buFontTx/>
              <a:buNone/>
            </a:pPr>
            <a:r>
              <a:rPr lang="en-US" altLang="zh-CN" sz="2400">
                <a:latin typeface="Tempus Sans ITC" pitchFamily="82" charset="77"/>
              </a:rPr>
              <a:t>3)Put(emq</a:t>
            </a:r>
            <a:r>
              <a:rPr lang="zh-CN" altLang="en-US" sz="2400">
                <a:latin typeface="Tempus Sans ITC" pitchFamily="82" charset="77"/>
              </a:rPr>
              <a:t>，</a:t>
            </a:r>
            <a:r>
              <a:rPr lang="en-US" altLang="zh-CN" sz="2400">
                <a:latin typeface="Tempus Sans ITC" pitchFamily="82" charset="77"/>
              </a:rPr>
              <a:t>sin)----</a:t>
            </a:r>
            <a:r>
              <a:rPr lang="zh-CN" altLang="en-US" sz="2400">
                <a:latin typeface="Tempus Sans ITC" pitchFamily="82" charset="77"/>
              </a:rPr>
              <a:t>将清空的缓冲区</a:t>
            </a:r>
            <a:r>
              <a:rPr lang="en-US" altLang="zh-CN" sz="2400">
                <a:latin typeface="Tempus Sans ITC" pitchFamily="82" charset="77"/>
              </a:rPr>
              <a:t>sin</a:t>
            </a:r>
            <a:r>
              <a:rPr lang="zh-CN" altLang="en-US" sz="2400">
                <a:latin typeface="Tempus Sans ITC" pitchFamily="82" charset="77"/>
              </a:rPr>
              <a:t>插入</a:t>
            </a:r>
            <a:r>
              <a:rPr lang="en-US" altLang="zh-CN" sz="2400">
                <a:latin typeface="Tempus Sans ITC" pitchFamily="82" charset="77"/>
              </a:rPr>
              <a:t>emq</a:t>
            </a:r>
            <a:r>
              <a:rPr lang="zh-CN" altLang="en-US" sz="2400">
                <a:latin typeface="Tempus Sans ITC" pitchFamily="82" charset="77"/>
              </a:rPr>
              <a:t>队列。</a:t>
            </a:r>
          </a:p>
        </p:txBody>
      </p:sp>
      <p:pic>
        <p:nvPicPr>
          <p:cNvPr id="106498" name="Picture 2" descr="无标题-4">
            <a:extLst>
              <a:ext uri="{FF2B5EF4-FFF2-40B4-BE49-F238E27FC236}">
                <a16:creationId xmlns:a16="http://schemas.microsoft.com/office/drawing/2014/main" id="{6D7DBBAC-4244-D44E-9243-080C1093B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499" name="Picture 3" descr="无标题-5">
            <a:extLst>
              <a:ext uri="{FF2B5EF4-FFF2-40B4-BE49-F238E27FC236}">
                <a16:creationId xmlns:a16="http://schemas.microsoft.com/office/drawing/2014/main" id="{31E3C1D1-30B7-304A-9E65-06D739FC9E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0" name="标题 5">
            <a:extLst>
              <a:ext uri="{FF2B5EF4-FFF2-40B4-BE49-F238E27FC236}">
                <a16:creationId xmlns:a16="http://schemas.microsoft.com/office/drawing/2014/main" id="{4DA69946-9455-8447-96A9-79433EBF0768}"/>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缓冲池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1" end="1"/>
                                            </p:txEl>
                                          </p:spTgt>
                                        </p:tgtEl>
                                        <p:attrNameLst>
                                          <p:attrName>ppt_w</p:attrName>
                                        </p:attrNameLst>
                                      </p:cBhvr>
                                    </p:anim>
                                    <p:anim by="(#ppt_w*0.50)" calcmode="lin" valueType="num">
                                      <p:cBhvr>
                                        <p:cTn id="8" dur="500" decel="50000" autoRev="1" fill="hold">
                                          <p:stCondLst>
                                            <p:cond delay="0"/>
                                          </p:stCondLst>
                                        </p:cTn>
                                        <p:tgtEl>
                                          <p:spTgt spid="2">
                                            <p:txEl>
                                              <p:pRg st="1" end="1"/>
                                            </p:txEl>
                                          </p:spTgt>
                                        </p:tgtEl>
                                        <p:attrNameLst>
                                          <p:attrName>ppt_x</p:attrName>
                                        </p:attrNameLst>
                                      </p:cBhvr>
                                    </p:anim>
                                    <p:anim from="(-#ppt_h/2)" to="(#ppt_y)" calcmode="lin" valueType="num">
                                      <p:cBhvr>
                                        <p:cTn id="9" dur="1000" fill="hold">
                                          <p:stCondLst>
                                            <p:cond delay="0"/>
                                          </p:stCondLst>
                                        </p:cTn>
                                        <p:tgtEl>
                                          <p:spTgt spid="2">
                                            <p:txEl>
                                              <p:pRg st="1" end="1"/>
                                            </p:txEl>
                                          </p:spTgt>
                                        </p:tgtEl>
                                        <p:attrNameLst>
                                          <p:attrName>ppt_y</p:attrName>
                                        </p:attrNameLst>
                                      </p:cBhvr>
                                    </p:anim>
                                    <p:animRot by="21600000">
                                      <p:cBhvr>
                                        <p:cTn id="10" dur="1000" fill="hold">
                                          <p:stCondLst>
                                            <p:cond delay="0"/>
                                          </p:stCondLst>
                                        </p:cTn>
                                        <p:tgtEl>
                                          <p:spTgt spid="2">
                                            <p:txEl>
                                              <p:pRg st="1" end="1"/>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iterate type="lt">
                                    <p:tmAbs val="0"/>
                                  </p:iterate>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iterate type="lt">
                                    <p:tmAbs val="0"/>
                                  </p:iterate>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p:cTn id="2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iterate type="lt">
                                    <p:tmAbs val="0"/>
                                  </p:iterate>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p:cTn id="27"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AEA4CEC-8B09-3B47-9120-18FAAB70F14C}"/>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缓冲区的工作方式</a:t>
            </a:r>
          </a:p>
          <a:p>
            <a:pPr marL="19050" indent="0">
              <a:buFontTx/>
              <a:buNone/>
            </a:pPr>
            <a:r>
              <a:rPr lang="en-US" altLang="zh-CN" sz="2400">
                <a:latin typeface="Tempus Sans ITC" pitchFamily="82" charset="77"/>
              </a:rPr>
              <a:t>(3)</a:t>
            </a:r>
            <a:r>
              <a:rPr lang="zh-CN" altLang="en-US" sz="2400">
                <a:latin typeface="Tempus Sans ITC" pitchFamily="82" charset="77"/>
              </a:rPr>
              <a:t>收容输出工作方式</a:t>
            </a:r>
          </a:p>
          <a:p>
            <a:pPr marL="19050" indent="0">
              <a:buFontTx/>
              <a:buNone/>
            </a:pPr>
            <a:r>
              <a:rPr lang="zh-CN" altLang="en-US" sz="2400">
                <a:latin typeface="Tempus Sans ITC" pitchFamily="82" charset="77"/>
              </a:rPr>
              <a:t>收容输出和提取输出的过程和前面详细讨论过的收容输入和提取输入的过程类似，在这里给出概要描述。</a:t>
            </a:r>
          </a:p>
          <a:p>
            <a:pPr marL="19050" indent="0">
              <a:buFontTx/>
              <a:buNone/>
            </a:pPr>
            <a:r>
              <a:rPr lang="en-US" altLang="zh-CN" sz="2400">
                <a:latin typeface="Tempus Sans ITC" pitchFamily="82" charset="77"/>
              </a:rPr>
              <a:t>1)hout=get(emq);	//</a:t>
            </a:r>
            <a:r>
              <a:rPr lang="zh-CN" altLang="en-US" sz="2400">
                <a:latin typeface="Tempus Sans ITC" pitchFamily="82" charset="77"/>
              </a:rPr>
              <a:t>从空缓冲队列</a:t>
            </a:r>
            <a:r>
              <a:rPr lang="en-US" altLang="zh-CN" sz="2400">
                <a:latin typeface="Tempus Sans ITC" pitchFamily="82" charset="77"/>
              </a:rPr>
              <a:t>emq</a:t>
            </a:r>
            <a:r>
              <a:rPr lang="zh-CN" altLang="en-US" sz="2400">
                <a:latin typeface="Tempus Sans ITC" pitchFamily="82" charset="77"/>
              </a:rPr>
              <a:t>摘取缓冲区，命名为</a:t>
            </a:r>
            <a:r>
              <a:rPr lang="en-US" altLang="zh-CN" sz="2400">
                <a:latin typeface="Tempus Sans ITC" pitchFamily="82" charset="77"/>
              </a:rPr>
              <a:t>hout</a:t>
            </a:r>
            <a:r>
              <a:rPr lang="zh-CN" altLang="en-US" sz="2400">
                <a:latin typeface="Tempus Sans ITC" pitchFamily="82" charset="77"/>
              </a:rPr>
              <a:t>。</a:t>
            </a:r>
          </a:p>
          <a:p>
            <a:pPr marL="19050" indent="0">
              <a:buFontTx/>
              <a:buNone/>
            </a:pPr>
            <a:r>
              <a:rPr lang="en-US" altLang="zh-CN" sz="2400">
                <a:latin typeface="Tempus Sans ITC" pitchFamily="82" charset="77"/>
              </a:rPr>
              <a:t>2)</a:t>
            </a:r>
            <a:r>
              <a:rPr lang="zh-CN" altLang="en-US" sz="2400">
                <a:latin typeface="Tempus Sans ITC" pitchFamily="82" charset="77"/>
              </a:rPr>
              <a:t>将数据从内存送入缓冲区</a:t>
            </a:r>
            <a:r>
              <a:rPr lang="en-US" altLang="zh-CN" sz="2400">
                <a:latin typeface="Tempus Sans ITC" pitchFamily="82" charset="77"/>
              </a:rPr>
              <a:t>hout</a:t>
            </a:r>
            <a:r>
              <a:rPr lang="zh-CN" altLang="en-US" sz="2400">
                <a:latin typeface="Tempus Sans ITC" pitchFamily="82" charset="77"/>
              </a:rPr>
              <a:t>。</a:t>
            </a:r>
          </a:p>
          <a:p>
            <a:pPr marL="19050" indent="0">
              <a:buFontTx/>
              <a:buNone/>
            </a:pPr>
            <a:r>
              <a:rPr lang="en-US" altLang="zh-CN" sz="2400">
                <a:latin typeface="Tempus Sans ITC" pitchFamily="82" charset="77"/>
              </a:rPr>
              <a:t>3)put(outq,hout)</a:t>
            </a:r>
            <a:r>
              <a:rPr lang="zh-CN" altLang="en-US" sz="2400">
                <a:latin typeface="Tempus Sans ITC" pitchFamily="82" charset="77"/>
              </a:rPr>
              <a:t>；</a:t>
            </a:r>
            <a:r>
              <a:rPr lang="en-US" altLang="zh-CN" sz="2400">
                <a:latin typeface="Tempus Sans ITC" pitchFamily="82" charset="77"/>
              </a:rPr>
              <a:t>//</a:t>
            </a:r>
            <a:r>
              <a:rPr lang="zh-CN" altLang="en-US" sz="2400">
                <a:latin typeface="Tempus Sans ITC" pitchFamily="82" charset="77"/>
              </a:rPr>
              <a:t>将存储了输出数据的的缓冲区</a:t>
            </a:r>
            <a:r>
              <a:rPr lang="en-US" altLang="zh-CN" sz="2400">
                <a:latin typeface="Tempus Sans ITC" pitchFamily="82" charset="77"/>
              </a:rPr>
              <a:t>hout</a:t>
            </a:r>
            <a:r>
              <a:rPr lang="zh-CN" altLang="en-US" sz="2400">
                <a:latin typeface="Tempus Sans ITC" pitchFamily="82" charset="77"/>
              </a:rPr>
              <a:t>插入到</a:t>
            </a:r>
            <a:r>
              <a:rPr lang="en-US" altLang="zh-CN" sz="2400">
                <a:latin typeface="Tempus Sans ITC" pitchFamily="82" charset="77"/>
              </a:rPr>
              <a:t>outq</a:t>
            </a:r>
            <a:r>
              <a:rPr lang="zh-CN" altLang="en-US" sz="2400">
                <a:latin typeface="Tempus Sans ITC" pitchFamily="82" charset="77"/>
              </a:rPr>
              <a:t>队列，等待提取输出。</a:t>
            </a:r>
          </a:p>
          <a:p>
            <a:pPr marL="19050" indent="0">
              <a:buFontTx/>
              <a:buNone/>
            </a:pPr>
            <a:endParaRPr lang="zh-CN" altLang="en-US" sz="2400">
              <a:latin typeface="Tempus Sans ITC" pitchFamily="82" charset="77"/>
            </a:endParaRPr>
          </a:p>
        </p:txBody>
      </p:sp>
      <p:pic>
        <p:nvPicPr>
          <p:cNvPr id="107522" name="Picture 2" descr="无标题-4">
            <a:extLst>
              <a:ext uri="{FF2B5EF4-FFF2-40B4-BE49-F238E27FC236}">
                <a16:creationId xmlns:a16="http://schemas.microsoft.com/office/drawing/2014/main" id="{0A7E391D-530D-ED41-9692-47E7222E6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3" name="Picture 3" descr="无标题-5">
            <a:extLst>
              <a:ext uri="{FF2B5EF4-FFF2-40B4-BE49-F238E27FC236}">
                <a16:creationId xmlns:a16="http://schemas.microsoft.com/office/drawing/2014/main" id="{FA7B2579-805C-4746-8D5D-157724E27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标题 5">
            <a:extLst>
              <a:ext uri="{FF2B5EF4-FFF2-40B4-BE49-F238E27FC236}">
                <a16:creationId xmlns:a16="http://schemas.microsoft.com/office/drawing/2014/main" id="{2457915D-54B6-3F4E-97A1-6072059D3C55}"/>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缓冲池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1" end="1"/>
                                            </p:txEl>
                                          </p:spTgt>
                                        </p:tgtEl>
                                        <p:attrNameLst>
                                          <p:attrName>ppt_w</p:attrName>
                                        </p:attrNameLst>
                                      </p:cBhvr>
                                    </p:anim>
                                    <p:anim by="(#ppt_w*0.50)" calcmode="lin" valueType="num">
                                      <p:cBhvr>
                                        <p:cTn id="8" dur="500" decel="50000" autoRev="1" fill="hold">
                                          <p:stCondLst>
                                            <p:cond delay="0"/>
                                          </p:stCondLst>
                                        </p:cTn>
                                        <p:tgtEl>
                                          <p:spTgt spid="2">
                                            <p:txEl>
                                              <p:pRg st="1" end="1"/>
                                            </p:txEl>
                                          </p:spTgt>
                                        </p:tgtEl>
                                        <p:attrNameLst>
                                          <p:attrName>ppt_x</p:attrName>
                                        </p:attrNameLst>
                                      </p:cBhvr>
                                    </p:anim>
                                    <p:anim from="(-#ppt_h/2)" to="(#ppt_y)" calcmode="lin" valueType="num">
                                      <p:cBhvr>
                                        <p:cTn id="9" dur="1000" fill="hold">
                                          <p:stCondLst>
                                            <p:cond delay="0"/>
                                          </p:stCondLst>
                                        </p:cTn>
                                        <p:tgtEl>
                                          <p:spTgt spid="2">
                                            <p:txEl>
                                              <p:pRg st="1" end="1"/>
                                            </p:txEl>
                                          </p:spTgt>
                                        </p:tgtEl>
                                        <p:attrNameLst>
                                          <p:attrName>ppt_y</p:attrName>
                                        </p:attrNameLst>
                                      </p:cBhvr>
                                    </p:anim>
                                    <p:animRot by="21600000">
                                      <p:cBhvr>
                                        <p:cTn id="10" dur="1000" fill="hold">
                                          <p:stCondLst>
                                            <p:cond delay="0"/>
                                          </p:stCondLst>
                                        </p:cTn>
                                        <p:tgtEl>
                                          <p:spTgt spid="2">
                                            <p:txEl>
                                              <p:pRg st="1" end="1"/>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 calcmode="lin" valueType="num">
                                      <p:cBhvr>
                                        <p:cTn id="33"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5380FCB2-BD59-8845-A6FC-FA026EED065C}"/>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缓冲区的工作方式</a:t>
            </a:r>
          </a:p>
          <a:p>
            <a:pPr marL="19050" indent="0">
              <a:buFontTx/>
              <a:buNone/>
            </a:pPr>
            <a:endParaRPr lang="zh-CN" altLang="en-US" sz="2400">
              <a:latin typeface="Tempus Sans ITC" pitchFamily="82" charset="77"/>
            </a:endParaRPr>
          </a:p>
          <a:p>
            <a:pPr marL="19050" indent="0">
              <a:buFontTx/>
              <a:buNone/>
            </a:pPr>
            <a:r>
              <a:rPr lang="en-US" altLang="zh-CN" sz="2400">
                <a:latin typeface="Tempus Sans ITC" pitchFamily="82" charset="77"/>
              </a:rPr>
              <a:t>(4)</a:t>
            </a:r>
            <a:r>
              <a:rPr lang="zh-CN" altLang="en-US" sz="2400">
                <a:latin typeface="Tempus Sans ITC" pitchFamily="82" charset="77"/>
              </a:rPr>
              <a:t>提取输出工作方式 </a:t>
            </a:r>
          </a:p>
          <a:p>
            <a:pPr marL="19050" indent="0">
              <a:buFontTx/>
              <a:buNone/>
            </a:pPr>
            <a:r>
              <a:rPr lang="en-US" altLang="zh-CN" sz="2400">
                <a:latin typeface="Tempus Sans ITC" pitchFamily="82" charset="77"/>
              </a:rPr>
              <a:t>1)sout=get(outq)</a:t>
            </a:r>
            <a:r>
              <a:rPr lang="zh-CN" altLang="en-US" sz="2400">
                <a:latin typeface="Tempus Sans ITC" pitchFamily="82" charset="77"/>
              </a:rPr>
              <a:t>；</a:t>
            </a:r>
            <a:r>
              <a:rPr lang="en-US" altLang="zh-CN" sz="2400">
                <a:latin typeface="Tempus Sans ITC" pitchFamily="82" charset="77"/>
              </a:rPr>
              <a:t>//</a:t>
            </a:r>
            <a:r>
              <a:rPr lang="zh-CN" altLang="en-US" sz="2400">
                <a:latin typeface="Tempus Sans ITC" pitchFamily="82" charset="77"/>
              </a:rPr>
              <a:t>从</a:t>
            </a:r>
            <a:r>
              <a:rPr lang="en-US" altLang="zh-CN" sz="2400">
                <a:latin typeface="Tempus Sans ITC" pitchFamily="82" charset="77"/>
              </a:rPr>
              <a:t>outq</a:t>
            </a:r>
            <a:r>
              <a:rPr lang="zh-CN" altLang="en-US" sz="2400">
                <a:latin typeface="Tempus Sans ITC" pitchFamily="82" charset="77"/>
              </a:rPr>
              <a:t>队列摘取缓冲区，命名为</a:t>
            </a:r>
            <a:r>
              <a:rPr lang="en-US" altLang="zh-CN" sz="2400">
                <a:latin typeface="Tempus Sans ITC" pitchFamily="82" charset="77"/>
              </a:rPr>
              <a:t>sout</a:t>
            </a:r>
            <a:r>
              <a:rPr lang="zh-CN" altLang="en-US" sz="2400">
                <a:latin typeface="Tempus Sans ITC" pitchFamily="82" charset="77"/>
              </a:rPr>
              <a:t>。</a:t>
            </a:r>
          </a:p>
          <a:p>
            <a:pPr marL="19050" indent="0">
              <a:buFontTx/>
              <a:buNone/>
            </a:pPr>
            <a:r>
              <a:rPr lang="en-US" altLang="zh-CN" sz="2400">
                <a:latin typeface="Tempus Sans ITC" pitchFamily="82" charset="77"/>
              </a:rPr>
              <a:t>2)</a:t>
            </a:r>
            <a:r>
              <a:rPr lang="zh-CN" altLang="en-US" sz="2400">
                <a:latin typeface="Tempus Sans ITC" pitchFamily="82" charset="77"/>
              </a:rPr>
              <a:t>将数据从缓冲区送到输出设备，缓冲区</a:t>
            </a:r>
            <a:r>
              <a:rPr lang="en-US" altLang="zh-CN" sz="2400">
                <a:latin typeface="Tempus Sans ITC" pitchFamily="82" charset="77"/>
              </a:rPr>
              <a:t>hout</a:t>
            </a:r>
            <a:r>
              <a:rPr lang="zh-CN" altLang="en-US" sz="2400">
                <a:latin typeface="Tempus Sans ITC" pitchFamily="82" charset="77"/>
              </a:rPr>
              <a:t>被清空。</a:t>
            </a:r>
          </a:p>
          <a:p>
            <a:pPr marL="19050" indent="0">
              <a:buFontTx/>
              <a:buNone/>
            </a:pPr>
            <a:r>
              <a:rPr lang="en-US" altLang="zh-CN" sz="2400">
                <a:latin typeface="Tempus Sans ITC" pitchFamily="82" charset="77"/>
              </a:rPr>
              <a:t>3)put(emq,sout)</a:t>
            </a:r>
            <a:r>
              <a:rPr lang="zh-CN" altLang="en-US" sz="2400">
                <a:latin typeface="Tempus Sans ITC" pitchFamily="82" charset="77"/>
              </a:rPr>
              <a:t>；</a:t>
            </a:r>
            <a:r>
              <a:rPr lang="en-US" altLang="zh-CN" sz="2400">
                <a:latin typeface="Tempus Sans ITC" pitchFamily="82" charset="77"/>
              </a:rPr>
              <a:t>//</a:t>
            </a:r>
            <a:r>
              <a:rPr lang="zh-CN" altLang="en-US" sz="2400">
                <a:latin typeface="Tempus Sans ITC" pitchFamily="82" charset="77"/>
              </a:rPr>
              <a:t>将</a:t>
            </a:r>
            <a:r>
              <a:rPr lang="en-US" altLang="zh-CN" sz="2400">
                <a:latin typeface="Tempus Sans ITC" pitchFamily="82" charset="77"/>
              </a:rPr>
              <a:t>sout</a:t>
            </a:r>
            <a:r>
              <a:rPr lang="zh-CN" altLang="en-US" sz="2400">
                <a:latin typeface="Tempus Sans ITC" pitchFamily="82" charset="77"/>
              </a:rPr>
              <a:t>缓冲区挂到</a:t>
            </a:r>
            <a:r>
              <a:rPr lang="en-US" altLang="zh-CN" sz="2400">
                <a:latin typeface="Tempus Sans ITC" pitchFamily="82" charset="77"/>
              </a:rPr>
              <a:t>emq</a:t>
            </a:r>
            <a:r>
              <a:rPr lang="zh-CN" altLang="en-US" sz="2400">
                <a:latin typeface="Tempus Sans ITC" pitchFamily="82" charset="77"/>
              </a:rPr>
              <a:t>队列，等待被用于收容输入</a:t>
            </a:r>
          </a:p>
        </p:txBody>
      </p:sp>
      <p:pic>
        <p:nvPicPr>
          <p:cNvPr id="108546" name="Picture 2" descr="无标题-4">
            <a:extLst>
              <a:ext uri="{FF2B5EF4-FFF2-40B4-BE49-F238E27FC236}">
                <a16:creationId xmlns:a16="http://schemas.microsoft.com/office/drawing/2014/main" id="{0BF85EC2-3928-FA4F-994B-2C8328A95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547" name="Picture 3" descr="无标题-5">
            <a:extLst>
              <a:ext uri="{FF2B5EF4-FFF2-40B4-BE49-F238E27FC236}">
                <a16:creationId xmlns:a16="http://schemas.microsoft.com/office/drawing/2014/main" id="{8A3A1297-47DA-5349-B626-14E95E05B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标题 5">
            <a:extLst>
              <a:ext uri="{FF2B5EF4-FFF2-40B4-BE49-F238E27FC236}">
                <a16:creationId xmlns:a16="http://schemas.microsoft.com/office/drawing/2014/main" id="{0D37A078-64C8-D54E-B163-1CD51DF4F709}"/>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缓冲池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2" end="2"/>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2" end="2"/>
                                            </p:txEl>
                                          </p:spTgt>
                                        </p:tgtEl>
                                        <p:attrNameLst>
                                          <p:attrName>ppt_w</p:attrName>
                                        </p:attrNameLst>
                                      </p:cBhvr>
                                    </p:anim>
                                    <p:anim by="(#ppt_w*0.50)" calcmode="lin" valueType="num">
                                      <p:cBhvr>
                                        <p:cTn id="8" dur="500" decel="50000" autoRev="1" fill="hold">
                                          <p:stCondLst>
                                            <p:cond delay="0"/>
                                          </p:stCondLst>
                                        </p:cTn>
                                        <p:tgtEl>
                                          <p:spTgt spid="2">
                                            <p:txEl>
                                              <p:pRg st="2" end="2"/>
                                            </p:txEl>
                                          </p:spTgt>
                                        </p:tgtEl>
                                        <p:attrNameLst>
                                          <p:attrName>ppt_x</p:attrName>
                                        </p:attrNameLst>
                                      </p:cBhvr>
                                    </p:anim>
                                    <p:anim from="(-#ppt_h/2)" to="(#ppt_y)" calcmode="lin" valueType="num">
                                      <p:cBhvr>
                                        <p:cTn id="9" dur="1000" fill="hold">
                                          <p:stCondLst>
                                            <p:cond delay="0"/>
                                          </p:stCondLst>
                                        </p:cTn>
                                        <p:tgtEl>
                                          <p:spTgt spid="2">
                                            <p:txEl>
                                              <p:pRg st="2" end="2"/>
                                            </p:txEl>
                                          </p:spTgt>
                                        </p:tgtEl>
                                        <p:attrNameLst>
                                          <p:attrName>ppt_y</p:attrName>
                                        </p:attrNameLst>
                                      </p:cBhvr>
                                    </p:anim>
                                    <p:animRot by="21600000">
                                      <p:cBhvr>
                                        <p:cTn id="10" dur="1000" fill="hold">
                                          <p:stCondLst>
                                            <p:cond delay="0"/>
                                          </p:stCondLst>
                                        </p:cTn>
                                        <p:tgtEl>
                                          <p:spTgt spid="2">
                                            <p:txEl>
                                              <p:pRg st="2" end="2"/>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p:cTn id="15"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p:cTn id="21"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p:cTn id="27"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69" name="文本占位符 5">
            <a:extLst>
              <a:ext uri="{FF2B5EF4-FFF2-40B4-BE49-F238E27FC236}">
                <a16:creationId xmlns:a16="http://schemas.microsoft.com/office/drawing/2014/main" id="{E8773BA7-AAF3-2C49-B799-9D46CECFDF03}"/>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109570" name="Picture 2" descr="无标题-4">
            <a:extLst>
              <a:ext uri="{FF2B5EF4-FFF2-40B4-BE49-F238E27FC236}">
                <a16:creationId xmlns:a16="http://schemas.microsoft.com/office/drawing/2014/main" id="{2715D3A0-6899-8B47-9B53-D6DA95571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1" name="图片 8">
            <a:extLst>
              <a:ext uri="{FF2B5EF4-FFF2-40B4-BE49-F238E27FC236}">
                <a16:creationId xmlns:a16="http://schemas.microsoft.com/office/drawing/2014/main" id="{010EC063-6C63-A948-B2BF-044FC019B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95AD31AC-CA7D-194B-B21A-69ADC216B619}"/>
              </a:ext>
            </a:extLst>
          </p:cNvPr>
          <p:cNvSpPr>
            <a:spLocks noGrp="1" noChangeArrowheads="1"/>
          </p:cNvSpPr>
          <p:nvPr>
            <p:ph type="title" idx="4294967295"/>
          </p:nvPr>
        </p:nvSpPr>
        <p:spPr>
          <a:xfrm>
            <a:off x="623888" y="1711325"/>
            <a:ext cx="7886700" cy="1881188"/>
          </a:xfrm>
        </p:spPr>
        <p:txBody>
          <a:bodyPr anchor="b"/>
          <a:lstStyle/>
          <a:p>
            <a:r>
              <a:rPr lang="zh-CN" altLang="en-US" dirty="0">
                <a:latin typeface="Tempus Sans ITC" pitchFamily="82" charset="77"/>
                <a:ea typeface="黑体" panose="02010609060101010101" pitchFamily="49" charset="-122"/>
              </a:rPr>
              <a:t>设备分配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A8E459B-9E2C-6345-B26F-C18E416335AC}"/>
              </a:ext>
            </a:extLst>
          </p:cNvPr>
          <p:cNvSpPr>
            <a:spLocks noGrp="1" noChangeArrowheads="1"/>
          </p:cNvSpPr>
          <p:nvPr>
            <p:ph idx="4294967295"/>
          </p:nvPr>
        </p:nvSpPr>
        <p:spPr>
          <a:xfrm>
            <a:off x="363538" y="1755775"/>
            <a:ext cx="8086725" cy="4527550"/>
          </a:xfrm>
        </p:spPr>
        <p:txBody>
          <a:bodyPr/>
          <a:lstStyle/>
          <a:p>
            <a:pPr marL="361950">
              <a:lnSpc>
                <a:spcPct val="150000"/>
              </a:lnSpc>
            </a:pPr>
            <a:r>
              <a:rPr lang="zh-CN" altLang="en-US" sz="2400">
                <a:latin typeface="Tempus Sans ITC" pitchFamily="82" charset="77"/>
              </a:rPr>
              <a:t>从管理的层次看，设备的分配对象有两级，分别是作业级分配和进程级分配。</a:t>
            </a:r>
          </a:p>
          <a:p>
            <a:pPr marL="361950">
              <a:lnSpc>
                <a:spcPct val="150000"/>
              </a:lnSpc>
            </a:pPr>
            <a:r>
              <a:rPr lang="zh-CN" altLang="en-US" sz="2400">
                <a:latin typeface="Tempus Sans ITC" pitchFamily="82" charset="77"/>
              </a:rPr>
              <a:t>对作业级的分配工作，是在作业提交之后，开始执行前进行的。此时，系统按用户对设备的请求，将该作业所需要的有关设备及相关的通道和设备控制器资源，全部一次性的分给作业，直到作业用完自动释放归还给系统为止。</a:t>
            </a:r>
            <a:r>
              <a:rPr lang="zh-CN" altLang="en-US" sz="2400" b="1">
                <a:solidFill>
                  <a:schemeClr val="accent2"/>
                </a:solidFill>
                <a:latin typeface="Tempus Sans ITC" pitchFamily="82" charset="77"/>
              </a:rPr>
              <a:t>这种分配方式属于静态分配。</a:t>
            </a:r>
          </a:p>
          <a:p>
            <a:pPr marL="361950">
              <a:buFontTx/>
              <a:buNone/>
            </a:pPr>
            <a:endParaRPr lang="zh-CN" altLang="en-US" sz="2400" b="1">
              <a:solidFill>
                <a:schemeClr val="accent2"/>
              </a:solidFill>
              <a:latin typeface="Tempus Sans ITC" pitchFamily="82" charset="77"/>
            </a:endParaRPr>
          </a:p>
        </p:txBody>
      </p:sp>
      <p:pic>
        <p:nvPicPr>
          <p:cNvPr id="110594" name="Picture 2" descr="无标题-4">
            <a:extLst>
              <a:ext uri="{FF2B5EF4-FFF2-40B4-BE49-F238E27FC236}">
                <a16:creationId xmlns:a16="http://schemas.microsoft.com/office/drawing/2014/main" id="{9E0CB231-A22E-E64B-8075-6D69E6F49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5" name="Picture 3" descr="无标题-5">
            <a:extLst>
              <a:ext uri="{FF2B5EF4-FFF2-40B4-BE49-F238E27FC236}">
                <a16:creationId xmlns:a16="http://schemas.microsoft.com/office/drawing/2014/main" id="{0C47C790-A130-4349-9DF3-56D3A2CC8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标题 5">
            <a:extLst>
              <a:ext uri="{FF2B5EF4-FFF2-40B4-BE49-F238E27FC236}">
                <a16:creationId xmlns:a16="http://schemas.microsoft.com/office/drawing/2014/main" id="{5AFD874B-9066-154F-BF63-4E841B0729C3}"/>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设备分配</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文本占位符 5">
            <a:extLst>
              <a:ext uri="{FF2B5EF4-FFF2-40B4-BE49-F238E27FC236}">
                <a16:creationId xmlns:a16="http://schemas.microsoft.com/office/drawing/2014/main" id="{181109B4-3B03-9B44-8EC7-D4FADA076687}"/>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3" name="Picture 2" descr="无标题-4">
            <a:extLst>
              <a:ext uri="{FF2B5EF4-FFF2-40B4-BE49-F238E27FC236}">
                <a16:creationId xmlns:a16="http://schemas.microsoft.com/office/drawing/2014/main" id="{F574443A-446C-D844-97A4-A9A95DEB7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图片 8">
            <a:extLst>
              <a:ext uri="{FF2B5EF4-FFF2-40B4-BE49-F238E27FC236}">
                <a16:creationId xmlns:a16="http://schemas.microsoft.com/office/drawing/2014/main" id="{CD4C6FCC-F38C-ED42-AA37-DC0D0119B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80A656CA-5163-C341-97F7-211DD3B568E5}"/>
              </a:ext>
            </a:extLst>
          </p:cNvPr>
          <p:cNvSpPr>
            <a:spLocks noGrp="1" noChangeArrowheads="1"/>
          </p:cNvSpPr>
          <p:nvPr>
            <p:ph type="title" idx="4294967295"/>
          </p:nvPr>
        </p:nvSpPr>
        <p:spPr>
          <a:xfrm>
            <a:off x="623888" y="1711325"/>
            <a:ext cx="7886700" cy="1881188"/>
          </a:xfrm>
        </p:spPr>
        <p:txBody>
          <a:bodyPr anchor="b"/>
          <a:lstStyle/>
          <a:p>
            <a:r>
              <a:rPr lang="en-US" altLang="en-US" b="1">
                <a:latin typeface="Tempus Sans ITC" pitchFamily="82" charset="77"/>
              </a:rPr>
              <a:t> I/O系统</a:t>
            </a:r>
            <a:br>
              <a:rPr lang="en-US" altLang="en-US" b="1">
                <a:latin typeface="Tempus Sans ITC" pitchFamily="82" charset="77"/>
              </a:rPr>
            </a:br>
            <a:r>
              <a:rPr lang="en-US" altLang="en-US" b="1">
                <a:latin typeface="Tempus Sans ITC" pitchFamily="82" charset="77"/>
              </a:rPr>
              <a:t>lnput&amp;Output System</a:t>
            </a:r>
            <a:endParaRPr lang="zh-CN" altLang="en-US">
              <a:latin typeface="Tempus Sans ITC" pitchFamily="82" charset="77"/>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6" presetClass="entr" presetSubtype="0" fill="hold" grpId="0" nodeType="with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DE1DEE1-C461-7E47-9955-20D1F4E5A948}"/>
              </a:ext>
            </a:extLst>
          </p:cNvPr>
          <p:cNvSpPr>
            <a:spLocks noGrp="1" noChangeArrowheads="1"/>
          </p:cNvSpPr>
          <p:nvPr>
            <p:ph idx="4294967295"/>
          </p:nvPr>
        </p:nvSpPr>
        <p:spPr>
          <a:xfrm>
            <a:off x="363538" y="1755775"/>
            <a:ext cx="8086725" cy="4527550"/>
          </a:xfrm>
        </p:spPr>
        <p:txBody>
          <a:bodyPr/>
          <a:lstStyle/>
          <a:p>
            <a:pPr marL="361950"/>
            <a:r>
              <a:rPr lang="zh-CN" altLang="en-US" sz="2400">
                <a:latin typeface="Tempus Sans ITC" pitchFamily="82" charset="77"/>
              </a:rPr>
              <a:t>进程级的分配，一般由在</a:t>
            </a:r>
            <a:r>
              <a:rPr lang="en-US" altLang="zh-CN" sz="2400">
                <a:latin typeface="Tempus Sans ITC" pitchFamily="82" charset="77"/>
              </a:rPr>
              <a:t>CPU</a:t>
            </a:r>
            <a:r>
              <a:rPr lang="zh-CN" altLang="en-US" sz="2400">
                <a:latin typeface="Tempus Sans ITC" pitchFamily="82" charset="77"/>
              </a:rPr>
              <a:t>上运行的进程，根据任务需要，通过系统功能调用提出</a:t>
            </a:r>
            <a:r>
              <a:rPr lang="en-US" altLang="zh-CN" sz="2400">
                <a:latin typeface="Tempus Sans ITC" pitchFamily="82" charset="77"/>
              </a:rPr>
              <a:t>I/O</a:t>
            </a:r>
            <a:r>
              <a:rPr lang="zh-CN" altLang="en-US" sz="2400">
                <a:latin typeface="Tempus Sans ITC" pitchFamily="82" charset="77"/>
              </a:rPr>
              <a:t>请求，设备分配程序按一定的策略将可用的设备分配给有</a:t>
            </a:r>
            <a:r>
              <a:rPr lang="en-US" altLang="zh-CN" sz="2400">
                <a:latin typeface="Tempus Sans ITC" pitchFamily="82" charset="77"/>
              </a:rPr>
              <a:t>I/O</a:t>
            </a:r>
            <a:r>
              <a:rPr lang="zh-CN" altLang="en-US" sz="2400">
                <a:latin typeface="Tempus Sans ITC" pitchFamily="82" charset="77"/>
              </a:rPr>
              <a:t>请求的进程。同时，还分配与设备相关的通道和设备控制器，以确保在</a:t>
            </a:r>
            <a:r>
              <a:rPr lang="en-US" altLang="zh-CN" sz="2400">
                <a:latin typeface="Tempus Sans ITC" pitchFamily="82" charset="77"/>
              </a:rPr>
              <a:t>CPU</a:t>
            </a:r>
            <a:r>
              <a:rPr lang="zh-CN" altLang="en-US" sz="2400">
                <a:latin typeface="Tempus Sans ITC" pitchFamily="82" charset="77"/>
              </a:rPr>
              <a:t>与外设之间形成一条有效的数据通路。由于这种分配是在执行中动态完成的，设备用完后又必须立即释放，</a:t>
            </a:r>
            <a:r>
              <a:rPr lang="zh-CN" altLang="en-US" sz="2400" b="1">
                <a:solidFill>
                  <a:schemeClr val="accent2"/>
                </a:solidFill>
                <a:latin typeface="Tempus Sans ITC" pitchFamily="82" charset="77"/>
              </a:rPr>
              <a:t>所以，属于动态分配。</a:t>
            </a:r>
            <a:endParaRPr lang="zh-CN" altLang="en-US" sz="2400">
              <a:latin typeface="Tempus Sans ITC" pitchFamily="82" charset="77"/>
            </a:endParaRPr>
          </a:p>
          <a:p>
            <a:pPr marL="361950"/>
            <a:endParaRPr lang="zh-CN" altLang="en-US" sz="2400">
              <a:latin typeface="Tempus Sans ITC" pitchFamily="82" charset="77"/>
            </a:endParaRPr>
          </a:p>
          <a:p>
            <a:pPr marL="361950"/>
            <a:r>
              <a:rPr lang="zh-CN" altLang="en-US" sz="2400">
                <a:latin typeface="Tempus Sans ITC" pitchFamily="82" charset="77"/>
              </a:rPr>
              <a:t>由于外设资源有限，需解决进程间的外设共享问题，以提高外设资源的利用率。</a:t>
            </a:r>
          </a:p>
          <a:p>
            <a:pPr marL="361950"/>
            <a:r>
              <a:rPr lang="zh-CN" altLang="en-US" sz="2400">
                <a:latin typeface="Tempus Sans ITC" pitchFamily="82" charset="77"/>
              </a:rPr>
              <a:t>设备分配是对进程使用外设过程的管理。</a:t>
            </a:r>
          </a:p>
        </p:txBody>
      </p:sp>
      <p:pic>
        <p:nvPicPr>
          <p:cNvPr id="111618" name="Picture 2" descr="无标题-4">
            <a:extLst>
              <a:ext uri="{FF2B5EF4-FFF2-40B4-BE49-F238E27FC236}">
                <a16:creationId xmlns:a16="http://schemas.microsoft.com/office/drawing/2014/main" id="{272556E3-6347-3E49-AF44-1140F4B9B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619" name="Picture 3" descr="无标题-5">
            <a:extLst>
              <a:ext uri="{FF2B5EF4-FFF2-40B4-BE49-F238E27FC236}">
                <a16:creationId xmlns:a16="http://schemas.microsoft.com/office/drawing/2014/main" id="{C662B730-39C4-0142-A0BD-5DC40E8ED1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标题 5">
            <a:extLst>
              <a:ext uri="{FF2B5EF4-FFF2-40B4-BE49-F238E27FC236}">
                <a16:creationId xmlns:a16="http://schemas.microsoft.com/office/drawing/2014/main" id="{D0FC59B5-DB6C-304A-8088-FD30BABFC9B7}"/>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设备分配</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p:cTn id="13"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51EE8960-EC27-4C42-B23E-B18F0C34A6A4}"/>
              </a:ext>
            </a:extLst>
          </p:cNvPr>
          <p:cNvSpPr>
            <a:spLocks noGrp="1" noChangeArrowheads="1"/>
          </p:cNvSpPr>
          <p:nvPr>
            <p:ph idx="4294967295"/>
          </p:nvPr>
        </p:nvSpPr>
        <p:spPr>
          <a:xfrm>
            <a:off x="363538" y="1755775"/>
            <a:ext cx="8086725" cy="4527550"/>
          </a:xfrm>
        </p:spPr>
        <p:txBody>
          <a:bodyPr/>
          <a:lstStyle/>
          <a:p>
            <a:pPr marL="19050" indent="0">
              <a:buFontTx/>
              <a:buNone/>
            </a:pPr>
            <a:endParaRPr lang="en-US" altLang="zh-CN" sz="2400">
              <a:latin typeface="Tempus Sans ITC" pitchFamily="82" charset="77"/>
            </a:endParaRPr>
          </a:p>
          <a:p>
            <a:pPr marL="19050" indent="0">
              <a:lnSpc>
                <a:spcPct val="120000"/>
              </a:lnSpc>
              <a:buFontTx/>
              <a:buNone/>
            </a:pPr>
            <a:r>
              <a:rPr lang="en-US" altLang="zh-CN" sz="2400">
                <a:latin typeface="Tempus Sans ITC" pitchFamily="82" charset="77"/>
              </a:rPr>
              <a:t>(1)</a:t>
            </a:r>
            <a:r>
              <a:rPr lang="zh-CN" altLang="en-US" sz="2400">
                <a:latin typeface="Tempus Sans ITC" pitchFamily="82" charset="77"/>
              </a:rPr>
              <a:t>设备控制表</a:t>
            </a:r>
          </a:p>
          <a:p>
            <a:pPr marL="19050" indent="0">
              <a:lnSpc>
                <a:spcPct val="120000"/>
              </a:lnSpc>
            </a:pPr>
            <a:r>
              <a:rPr lang="zh-CN" altLang="en-US" sz="2400">
                <a:latin typeface="Tempus Sans ITC" pitchFamily="82" charset="77"/>
              </a:rPr>
              <a:t>系统中的每台设备都有一张设备控制表</a:t>
            </a:r>
            <a:r>
              <a:rPr lang="en-US" altLang="zh-CN" sz="2400">
                <a:latin typeface="Tempus Sans ITC" pitchFamily="82" charset="77"/>
              </a:rPr>
              <a:t>(DCT)</a:t>
            </a:r>
            <a:r>
              <a:rPr lang="zh-CN" altLang="en-US" sz="2400">
                <a:latin typeface="Tempus Sans ITC" pitchFamily="82" charset="77"/>
              </a:rPr>
              <a:t>。在</a:t>
            </a:r>
            <a:r>
              <a:rPr lang="en-US" altLang="zh-CN" sz="2400">
                <a:latin typeface="Tempus Sans ITC" pitchFamily="82" charset="77"/>
              </a:rPr>
              <a:t>DCT</a:t>
            </a:r>
            <a:r>
              <a:rPr lang="zh-CN" altLang="en-US" sz="2400">
                <a:latin typeface="Tempus Sans ITC" pitchFamily="82" charset="77"/>
              </a:rPr>
              <a:t>中充分体现出了设备的类型、标识符、状态</a:t>
            </a:r>
            <a:r>
              <a:rPr lang="en-US" altLang="zh-CN" sz="2400">
                <a:latin typeface="Tempus Sans ITC" pitchFamily="82" charset="77"/>
              </a:rPr>
              <a:t>(</a:t>
            </a:r>
            <a:r>
              <a:rPr lang="zh-CN" altLang="en-US" sz="2400">
                <a:latin typeface="Tempus Sans ITC" pitchFamily="82" charset="77"/>
              </a:rPr>
              <a:t>忙</a:t>
            </a:r>
            <a:r>
              <a:rPr lang="en-US" altLang="zh-CN" sz="2400">
                <a:latin typeface="Tempus Sans ITC" pitchFamily="82" charset="77"/>
              </a:rPr>
              <a:t>/</a:t>
            </a:r>
            <a:r>
              <a:rPr lang="zh-CN" altLang="en-US" sz="2400">
                <a:latin typeface="Tempus Sans ITC" pitchFamily="82" charset="77"/>
              </a:rPr>
              <a:t>闲</a:t>
            </a:r>
            <a:r>
              <a:rPr lang="en-US" altLang="zh-CN" sz="2400">
                <a:latin typeface="Tempus Sans ITC" pitchFamily="82" charset="77"/>
              </a:rPr>
              <a:t>)</a:t>
            </a:r>
            <a:r>
              <a:rPr lang="zh-CN" altLang="en-US" sz="2400">
                <a:latin typeface="Tempus Sans ITC" pitchFamily="82" charset="77"/>
              </a:rPr>
              <a:t>、重复执行次数、设备号以及与该设备相连的设备控制器的地址和等待使用该设备的进程队列。</a:t>
            </a:r>
          </a:p>
          <a:p>
            <a:pPr marL="19050" indent="0">
              <a:lnSpc>
                <a:spcPct val="120000"/>
              </a:lnSpc>
            </a:pPr>
            <a:r>
              <a:rPr lang="zh-CN" altLang="en-US" sz="2400">
                <a:latin typeface="Tempus Sans ITC" pitchFamily="82" charset="77"/>
              </a:rPr>
              <a:t>其中，等待使用该设备的进程队列，指因为缺少该设备而被阻塞的进程组成的队列，如图</a:t>
            </a:r>
            <a:r>
              <a:rPr lang="en-US" altLang="zh-CN" sz="2400">
                <a:latin typeface="Tempus Sans ITC" pitchFamily="82" charset="77"/>
              </a:rPr>
              <a:t>6-13</a:t>
            </a:r>
            <a:r>
              <a:rPr lang="zh-CN" altLang="en-US" sz="2400">
                <a:latin typeface="Tempus Sans ITC" pitchFamily="82" charset="77"/>
              </a:rPr>
              <a:t>所示。</a:t>
            </a:r>
          </a:p>
        </p:txBody>
      </p:sp>
      <p:pic>
        <p:nvPicPr>
          <p:cNvPr id="112642" name="Picture 2" descr="无标题-4">
            <a:extLst>
              <a:ext uri="{FF2B5EF4-FFF2-40B4-BE49-F238E27FC236}">
                <a16:creationId xmlns:a16="http://schemas.microsoft.com/office/drawing/2014/main" id="{B39984CF-88C5-A548-94BA-787D16EE7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43" name="Picture 3" descr="无标题-5">
            <a:extLst>
              <a:ext uri="{FF2B5EF4-FFF2-40B4-BE49-F238E27FC236}">
                <a16:creationId xmlns:a16="http://schemas.microsoft.com/office/drawing/2014/main" id="{AC0F792D-43DD-3240-82BB-5087AF1FE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A478A2FE-B5A3-244E-A977-D69AB41D0B2B}"/>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设备分配中的数据结构</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6241AEA8-A2CB-6546-BD6C-13E2B6E1334A}"/>
              </a:ext>
            </a:extLst>
          </p:cNvPr>
          <p:cNvSpPr>
            <a:spLocks noGrp="1"/>
          </p:cNvSpPr>
          <p:nvPr>
            <p:ph idx="4294967295"/>
          </p:nvPr>
        </p:nvSpPr>
        <p:spPr>
          <a:xfrm>
            <a:off x="363538" y="1755775"/>
            <a:ext cx="8086725" cy="4527550"/>
          </a:xfrm>
          <a:ln>
            <a:miter/>
          </a:ln>
        </p:spPr>
        <p:txBody>
          <a:bodyPr/>
          <a:lstStyle/>
          <a:p>
            <a:pPr marL="19050" indent="0">
              <a:buFontTx/>
              <a:buNone/>
              <a:defRPr/>
            </a:pPr>
            <a:endParaRPr sz="2400" noProof="1">
              <a:latin typeface="Tempus Sans ITC" charset="0"/>
            </a:endParaRPr>
          </a:p>
          <a:p>
            <a:pPr marL="23495" indent="0">
              <a:lnSpc>
                <a:spcPct val="120000"/>
              </a:lnSpc>
              <a:buFontTx/>
              <a:buNone/>
              <a:defRPr/>
            </a:pPr>
            <a:endParaRPr sz="2400" noProof="1">
              <a:latin typeface="Tempus Sans ITC" charset="0"/>
            </a:endParaRPr>
          </a:p>
        </p:txBody>
      </p:sp>
      <p:pic>
        <p:nvPicPr>
          <p:cNvPr id="113666" name="Picture 2" descr="无标题-4">
            <a:extLst>
              <a:ext uri="{FF2B5EF4-FFF2-40B4-BE49-F238E27FC236}">
                <a16:creationId xmlns:a16="http://schemas.microsoft.com/office/drawing/2014/main" id="{F239817A-14B7-2F46-BA5E-59948236FA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67" name="Picture 3" descr="无标题-5">
            <a:extLst>
              <a:ext uri="{FF2B5EF4-FFF2-40B4-BE49-F238E27FC236}">
                <a16:creationId xmlns:a16="http://schemas.microsoft.com/office/drawing/2014/main" id="{1133A9CC-4BB6-4548-857C-66898B5A4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C60FC621-2618-064D-A9A5-C1EA5D0CFCD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图 6-13设备控制表 </a:t>
            </a:r>
          </a:p>
        </p:txBody>
      </p:sp>
      <p:pic>
        <p:nvPicPr>
          <p:cNvPr id="6" name="图片 5">
            <a:extLst>
              <a:ext uri="{FF2B5EF4-FFF2-40B4-BE49-F238E27FC236}">
                <a16:creationId xmlns:a16="http://schemas.microsoft.com/office/drawing/2014/main" id="{91923C63-96F2-774E-8E8C-E9842C2748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5" y="2481263"/>
            <a:ext cx="8361363" cy="377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860FE4D4-7B3E-1243-9B58-4ACF70630351}"/>
              </a:ext>
            </a:extLst>
          </p:cNvPr>
          <p:cNvSpPr>
            <a:spLocks noGrp="1" noChangeArrowheads="1"/>
          </p:cNvSpPr>
          <p:nvPr>
            <p:ph idx="4294967295"/>
          </p:nvPr>
        </p:nvSpPr>
        <p:spPr>
          <a:xfrm>
            <a:off x="363538" y="1755775"/>
            <a:ext cx="8086725" cy="4527550"/>
          </a:xfrm>
        </p:spPr>
        <p:txBody>
          <a:bodyPr/>
          <a:lstStyle/>
          <a:p>
            <a:pPr marL="19050" indent="0">
              <a:buFontTx/>
              <a:buNone/>
            </a:pPr>
            <a:endParaRPr lang="en-US" altLang="zh-CN" sz="2400">
              <a:latin typeface="Tempus Sans ITC" pitchFamily="82" charset="77"/>
            </a:endParaRPr>
          </a:p>
          <a:p>
            <a:pPr marL="19050" indent="0">
              <a:lnSpc>
                <a:spcPct val="120000"/>
              </a:lnSpc>
              <a:buFontTx/>
              <a:buNone/>
            </a:pPr>
            <a:r>
              <a:rPr lang="en-US" altLang="zh-CN" sz="2400">
                <a:latin typeface="Tempus Sans ITC" pitchFamily="82" charset="77"/>
              </a:rPr>
              <a:t>(2)</a:t>
            </a:r>
            <a:r>
              <a:rPr lang="zh-CN" altLang="en-US" sz="2400">
                <a:latin typeface="Tempus Sans ITC" pitchFamily="82" charset="77"/>
              </a:rPr>
              <a:t>控制器控制表和通道制表</a:t>
            </a:r>
          </a:p>
          <a:p>
            <a:pPr marL="19050" indent="0">
              <a:lnSpc>
                <a:spcPct val="120000"/>
              </a:lnSpc>
              <a:buFontTx/>
              <a:buNone/>
            </a:pPr>
            <a:r>
              <a:rPr lang="zh-CN" altLang="en-US" sz="2400">
                <a:latin typeface="Tempus Sans ITC" pitchFamily="82" charset="77"/>
              </a:rPr>
              <a:t>系统为每个控制器配置一张用于记录本控制器情况的表，称为控制器控制表</a:t>
            </a:r>
            <a:r>
              <a:rPr lang="en-US" altLang="zh-CN" sz="2400">
                <a:latin typeface="Tempus Sans ITC" pitchFamily="82" charset="77"/>
              </a:rPr>
              <a:t>(COCT)</a:t>
            </a:r>
            <a:r>
              <a:rPr lang="zh-CN" altLang="en-US" sz="2400">
                <a:latin typeface="Tempus Sans ITC" pitchFamily="82" charset="77"/>
              </a:rPr>
              <a:t>。</a:t>
            </a:r>
          </a:p>
          <a:p>
            <a:pPr marL="19050" indent="0">
              <a:lnSpc>
                <a:spcPct val="120000"/>
              </a:lnSpc>
              <a:buFontTx/>
              <a:buNone/>
            </a:pPr>
            <a:r>
              <a:rPr lang="zh-CN" altLang="en-US" sz="2400">
                <a:latin typeface="Tempus Sans ITC" pitchFamily="82" charset="77"/>
              </a:rPr>
              <a:t>系统为每个通道都配置一张通道控制表，通道控制表</a:t>
            </a:r>
            <a:r>
              <a:rPr lang="en-US" altLang="zh-CN" sz="2400">
                <a:latin typeface="Tempus Sans ITC" pitchFamily="82" charset="77"/>
              </a:rPr>
              <a:t>(CHCT)</a:t>
            </a:r>
            <a:r>
              <a:rPr lang="zh-CN" altLang="en-US" sz="2400">
                <a:latin typeface="Tempus Sans ITC" pitchFamily="82" charset="77"/>
              </a:rPr>
              <a:t>。</a:t>
            </a:r>
          </a:p>
          <a:p>
            <a:pPr marL="19050" indent="0">
              <a:lnSpc>
                <a:spcPct val="120000"/>
              </a:lnSpc>
              <a:buFontTx/>
              <a:buNone/>
            </a:pPr>
            <a:r>
              <a:rPr lang="zh-CN" altLang="en-US" sz="2400">
                <a:latin typeface="Tempus Sans ITC" pitchFamily="82" charset="77"/>
              </a:rPr>
              <a:t>各表表项如图</a:t>
            </a:r>
            <a:r>
              <a:rPr lang="en-US" altLang="zh-CN" sz="2400">
                <a:latin typeface="Tempus Sans ITC" pitchFamily="82" charset="77"/>
              </a:rPr>
              <a:t>6-14</a:t>
            </a:r>
            <a:r>
              <a:rPr lang="zh-CN" altLang="en-US" sz="2400">
                <a:latin typeface="Tempus Sans ITC" pitchFamily="82" charset="77"/>
              </a:rPr>
              <a:t>和</a:t>
            </a:r>
            <a:r>
              <a:rPr lang="en-US" altLang="zh-CN" sz="2400">
                <a:latin typeface="Tempus Sans ITC" pitchFamily="82" charset="77"/>
              </a:rPr>
              <a:t>6-15</a:t>
            </a:r>
            <a:r>
              <a:rPr lang="zh-CN" altLang="en-US" sz="2400">
                <a:latin typeface="Tempus Sans ITC" pitchFamily="82" charset="77"/>
              </a:rPr>
              <a:t>所示。</a:t>
            </a:r>
          </a:p>
        </p:txBody>
      </p:sp>
      <p:pic>
        <p:nvPicPr>
          <p:cNvPr id="114690" name="Picture 2" descr="无标题-4">
            <a:extLst>
              <a:ext uri="{FF2B5EF4-FFF2-40B4-BE49-F238E27FC236}">
                <a16:creationId xmlns:a16="http://schemas.microsoft.com/office/drawing/2014/main" id="{C4840288-3F19-2449-B4CC-4A6F640B3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691" name="Picture 3" descr="无标题-5">
            <a:extLst>
              <a:ext uri="{FF2B5EF4-FFF2-40B4-BE49-F238E27FC236}">
                <a16:creationId xmlns:a16="http://schemas.microsoft.com/office/drawing/2014/main" id="{9CF36742-DD5B-CF44-BB35-FA013F3D08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标题 5">
            <a:extLst>
              <a:ext uri="{FF2B5EF4-FFF2-40B4-BE49-F238E27FC236}">
                <a16:creationId xmlns:a16="http://schemas.microsoft.com/office/drawing/2014/main" id="{7435DFB0-6BAF-C849-8C9C-DBCB0A759656}"/>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设备分配中的数据结构</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1" end="1"/>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1" end="1"/>
                                            </p:txEl>
                                          </p:spTgt>
                                        </p:tgtEl>
                                        <p:attrNameLst>
                                          <p:attrName>ppt_w</p:attrName>
                                        </p:attrNameLst>
                                      </p:cBhvr>
                                    </p:anim>
                                    <p:anim by="(#ppt_w*0.50)" calcmode="lin" valueType="num">
                                      <p:cBhvr>
                                        <p:cTn id="8" dur="500" decel="50000" autoRev="1" fill="hold">
                                          <p:stCondLst>
                                            <p:cond delay="0"/>
                                          </p:stCondLst>
                                        </p:cTn>
                                        <p:tgtEl>
                                          <p:spTgt spid="2">
                                            <p:txEl>
                                              <p:pRg st="1" end="1"/>
                                            </p:txEl>
                                          </p:spTgt>
                                        </p:tgtEl>
                                        <p:attrNameLst>
                                          <p:attrName>ppt_x</p:attrName>
                                        </p:attrNameLst>
                                      </p:cBhvr>
                                    </p:anim>
                                    <p:anim from="(-#ppt_h/2)" to="(#ppt_y)" calcmode="lin" valueType="num">
                                      <p:cBhvr>
                                        <p:cTn id="9" dur="1000" fill="hold">
                                          <p:stCondLst>
                                            <p:cond delay="0"/>
                                          </p:stCondLst>
                                        </p:cTn>
                                        <p:tgtEl>
                                          <p:spTgt spid="2">
                                            <p:txEl>
                                              <p:pRg st="1" end="1"/>
                                            </p:txEl>
                                          </p:spTgt>
                                        </p:tgtEl>
                                        <p:attrNameLst>
                                          <p:attrName>ppt_y</p:attrName>
                                        </p:attrNameLst>
                                      </p:cBhvr>
                                    </p:anim>
                                    <p:animRot by="21600000">
                                      <p:cBhvr>
                                        <p:cTn id="10" dur="1000" fill="hold">
                                          <p:stCondLst>
                                            <p:cond delay="0"/>
                                          </p:stCondLst>
                                        </p:cTn>
                                        <p:tgtEl>
                                          <p:spTgt spid="2">
                                            <p:txEl>
                                              <p:pRg st="1" end="1"/>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iterate type="lt">
                                    <p:tmAbs val="0"/>
                                  </p:iterate>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p:cTn id="15"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iterate type="lt">
                                    <p:tmAbs val="0"/>
                                  </p:iterate>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p:cTn id="21"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iterate type="lt">
                                    <p:tmAbs val="0"/>
                                  </p:iterate>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p:cTn id="27"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3" name="内容占位符 6">
            <a:extLst>
              <a:ext uri="{FF2B5EF4-FFF2-40B4-BE49-F238E27FC236}">
                <a16:creationId xmlns:a16="http://schemas.microsoft.com/office/drawing/2014/main" id="{FFDD4E63-B416-4942-BEEA-41512D30174E}"/>
              </a:ext>
            </a:extLst>
          </p:cNvPr>
          <p:cNvSpPr>
            <a:spLocks noGrp="1" noChangeArrowheads="1"/>
          </p:cNvSpPr>
          <p:nvPr>
            <p:ph idx="4294967295"/>
          </p:nvPr>
        </p:nvSpPr>
        <p:spPr>
          <a:xfrm>
            <a:off x="363538" y="1755775"/>
            <a:ext cx="8086725" cy="4527550"/>
          </a:xfrm>
        </p:spPr>
        <p:txBody>
          <a:bodyPr/>
          <a:lstStyle/>
          <a:p>
            <a:pPr marL="19050" indent="0">
              <a:buFontTx/>
              <a:buNone/>
            </a:pPr>
            <a:endParaRPr lang="en-US" altLang="zh-CN" sz="2400">
              <a:latin typeface="Tempus Sans ITC" pitchFamily="82" charset="77"/>
            </a:endParaRPr>
          </a:p>
          <a:p>
            <a:pPr marL="19050" indent="0">
              <a:lnSpc>
                <a:spcPct val="120000"/>
              </a:lnSpc>
              <a:buFontTx/>
              <a:buNone/>
            </a:pPr>
            <a:endParaRPr lang="en-US" altLang="zh-CN" sz="2400">
              <a:latin typeface="Tempus Sans ITC" pitchFamily="82" charset="77"/>
            </a:endParaRPr>
          </a:p>
        </p:txBody>
      </p:sp>
      <p:pic>
        <p:nvPicPr>
          <p:cNvPr id="115714" name="Picture 2" descr="无标题-4">
            <a:extLst>
              <a:ext uri="{FF2B5EF4-FFF2-40B4-BE49-F238E27FC236}">
                <a16:creationId xmlns:a16="http://schemas.microsoft.com/office/drawing/2014/main" id="{C4EFAEE9-49B2-9248-83F9-890296DA0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715" name="Picture 3" descr="无标题-5">
            <a:extLst>
              <a:ext uri="{FF2B5EF4-FFF2-40B4-BE49-F238E27FC236}">
                <a16:creationId xmlns:a16="http://schemas.microsoft.com/office/drawing/2014/main" id="{A5EEBD9E-B38F-0B41-8CC7-DFAD690FB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E3D43D9E-A293-5442-A7D1-ABBDD7736FF9}"/>
              </a:ext>
            </a:extLst>
          </p:cNvPr>
          <p:cNvSpPr>
            <a:spLocks noGrp="1" noChangeArrowheads="1"/>
          </p:cNvSpPr>
          <p:nvPr>
            <p:ph type="title" idx="4294967295"/>
          </p:nvPr>
        </p:nvSpPr>
        <p:spPr>
          <a:xfrm>
            <a:off x="179388" y="557213"/>
            <a:ext cx="8229600" cy="1143000"/>
          </a:xfrm>
        </p:spPr>
        <p:txBody>
          <a:bodyPr/>
          <a:lstStyle/>
          <a:p>
            <a:pPr algn="r"/>
            <a:r>
              <a:rPr lang="en-US" altLang="en-US" sz="2800">
                <a:latin typeface="Tempus Sans ITC" pitchFamily="82" charset="77"/>
                <a:sym typeface="宋体" panose="02010600030101010101" pitchFamily="2" charset="-122"/>
              </a:rPr>
              <a:t>图 6-14 控制器控制表</a:t>
            </a:r>
            <a:r>
              <a:rPr lang="zh-CN" altLang="en-US" sz="2800">
                <a:latin typeface="Tempus Sans ITC" pitchFamily="82" charset="77"/>
                <a:sym typeface="宋体" panose="02010600030101010101" pitchFamily="2" charset="-122"/>
              </a:rPr>
              <a:t>和</a:t>
            </a:r>
            <a:r>
              <a:rPr lang="en-US" altLang="en-US" sz="2800">
                <a:latin typeface="Tempus Sans ITC" pitchFamily="82" charset="77"/>
                <a:sym typeface="宋体" panose="02010600030101010101" pitchFamily="2" charset="-122"/>
              </a:rPr>
              <a:t>图 6-15 通道控制表 </a:t>
            </a:r>
          </a:p>
        </p:txBody>
      </p:sp>
      <p:pic>
        <p:nvPicPr>
          <p:cNvPr id="6" name="图片 5">
            <a:extLst>
              <a:ext uri="{FF2B5EF4-FFF2-40B4-BE49-F238E27FC236}">
                <a16:creationId xmlns:a16="http://schemas.microsoft.com/office/drawing/2014/main" id="{13CE0658-720B-9745-814E-C09249738E4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50" y="1816100"/>
            <a:ext cx="3521075" cy="4591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E97B9514-C0DE-7344-A6B6-4018FB3CA8D4}"/>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925" y="1876425"/>
            <a:ext cx="358775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par>
                                <p:cTn id="16" presetID="2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edge">
                                      <p:cBhvr>
                                        <p:cTn id="1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725C17B-C1D7-954C-8F8C-4113A58F644A}"/>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3)</a:t>
            </a:r>
            <a:r>
              <a:rPr lang="zh-CN" altLang="en-US" sz="2400">
                <a:latin typeface="Tempus Sans ITC" pitchFamily="82" charset="77"/>
              </a:rPr>
              <a:t>系统设备表</a:t>
            </a:r>
          </a:p>
          <a:p>
            <a:pPr marL="19050" indent="0">
              <a:buFontTx/>
              <a:buNone/>
            </a:pPr>
            <a:r>
              <a:rPr lang="zh-CN" altLang="en-US" sz="2400">
                <a:latin typeface="Tempus Sans ITC" pitchFamily="82" charset="77"/>
              </a:rPr>
              <a:t>在系统设备表</a:t>
            </a:r>
            <a:r>
              <a:rPr lang="en-US" altLang="zh-CN" sz="2400">
                <a:latin typeface="Tempus Sans ITC" pitchFamily="82" charset="77"/>
              </a:rPr>
              <a:t>(System Device Table, SDT)</a:t>
            </a:r>
            <a:r>
              <a:rPr lang="zh-CN" altLang="en-US" sz="2400">
                <a:latin typeface="Tempus Sans ITC" pitchFamily="82" charset="77"/>
              </a:rPr>
              <a:t>表中，每个接入系统中的外围设备都占有一个表目项，记录了该设备的名称、标识及设备控制表</a:t>
            </a:r>
            <a:r>
              <a:rPr lang="en-US" altLang="zh-CN" sz="2400">
                <a:latin typeface="Tempus Sans ITC" pitchFamily="82" charset="77"/>
              </a:rPr>
              <a:t>DTC</a:t>
            </a:r>
            <a:r>
              <a:rPr lang="zh-CN" altLang="en-US" sz="2400">
                <a:latin typeface="Tempus Sans ITC" pitchFamily="82" charset="77"/>
              </a:rPr>
              <a:t>的入口地址等相关的信息。</a:t>
            </a:r>
          </a:p>
          <a:p>
            <a:pPr marL="19050" indent="0">
              <a:buFontTx/>
              <a:buNone/>
            </a:pPr>
            <a:r>
              <a:rPr lang="en-US" altLang="zh-CN" sz="2400">
                <a:latin typeface="Tempus Sans ITC" pitchFamily="82" charset="77"/>
              </a:rPr>
              <a:t>SDT</a:t>
            </a:r>
            <a:r>
              <a:rPr lang="zh-CN" altLang="en-US" sz="2400">
                <a:latin typeface="Tempus Sans ITC" pitchFamily="82" charset="77"/>
              </a:rPr>
              <a:t>表在整个系统中只有一张，全面反映了系统中的外设资源的类型、数量、占用情况等，如图</a:t>
            </a:r>
            <a:r>
              <a:rPr lang="en-US" altLang="zh-CN" sz="2400">
                <a:latin typeface="Tempus Sans ITC" pitchFamily="82" charset="77"/>
              </a:rPr>
              <a:t>6-16</a:t>
            </a:r>
            <a:r>
              <a:rPr lang="zh-CN" altLang="en-US" sz="2400">
                <a:latin typeface="Tempus Sans ITC" pitchFamily="82" charset="77"/>
              </a:rPr>
              <a:t>所示。</a:t>
            </a:r>
          </a:p>
        </p:txBody>
      </p:sp>
      <p:pic>
        <p:nvPicPr>
          <p:cNvPr id="116738" name="Picture 2" descr="无标题-4">
            <a:extLst>
              <a:ext uri="{FF2B5EF4-FFF2-40B4-BE49-F238E27FC236}">
                <a16:creationId xmlns:a16="http://schemas.microsoft.com/office/drawing/2014/main" id="{F21CC5F7-3CC5-1743-9C74-95A82562F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39" name="Picture 3" descr="无标题-5">
            <a:extLst>
              <a:ext uri="{FF2B5EF4-FFF2-40B4-BE49-F238E27FC236}">
                <a16:creationId xmlns:a16="http://schemas.microsoft.com/office/drawing/2014/main" id="{B815135A-E1BF-9741-907E-F54080B79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0" name="标题 5">
            <a:extLst>
              <a:ext uri="{FF2B5EF4-FFF2-40B4-BE49-F238E27FC236}">
                <a16:creationId xmlns:a16="http://schemas.microsoft.com/office/drawing/2014/main" id="{17D90285-4E51-B546-9094-32BEC0FFDF86}"/>
              </a:ext>
            </a:extLst>
          </p:cNvPr>
          <p:cNvSpPr>
            <a:spLocks noGrp="1" noChangeArrowheads="1"/>
          </p:cNvSpPr>
          <p:nvPr>
            <p:ph type="title" idx="4294967295"/>
          </p:nvPr>
        </p:nvSpPr>
        <p:spPr>
          <a:xfrm>
            <a:off x="179388" y="557213"/>
            <a:ext cx="8229600" cy="1143000"/>
          </a:xfrm>
        </p:spPr>
        <p:txBody>
          <a:bodyPr/>
          <a:lstStyle/>
          <a:p>
            <a:pPr algn="r"/>
            <a:r>
              <a:rPr lang="en-US" altLang="en-US" dirty="0" err="1">
                <a:latin typeface="Tempus Sans ITC" pitchFamily="82" charset="77"/>
                <a:sym typeface="宋体" panose="02010600030101010101" pitchFamily="2" charset="-122"/>
              </a:rPr>
              <a:t>设备分配中的数据结构</a:t>
            </a:r>
            <a:r>
              <a:rPr lang="en-US" altLang="en-US" dirty="0">
                <a:latin typeface="Tempus Sans ITC" pitchFamily="82" charset="77"/>
                <a:sym typeface="宋体" panose="02010600030101010101" pitchFamily="2" charset="-122"/>
              </a:rPr>
              <a:t> </a:t>
            </a:r>
          </a:p>
        </p:txBody>
      </p:sp>
      <p:pic>
        <p:nvPicPr>
          <p:cNvPr id="6" name="图片 5">
            <a:extLst>
              <a:ext uri="{FF2B5EF4-FFF2-40B4-BE49-F238E27FC236}">
                <a16:creationId xmlns:a16="http://schemas.microsoft.com/office/drawing/2014/main" id="{065D2974-E1B3-1E40-A71B-1D71EF8689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4149725"/>
            <a:ext cx="71691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edge">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40A8BC4-4D68-4D43-B795-B05B1A2FB437}"/>
              </a:ext>
            </a:extLst>
          </p:cNvPr>
          <p:cNvSpPr>
            <a:spLocks noGrp="1" noChangeArrowheads="1"/>
          </p:cNvSpPr>
          <p:nvPr>
            <p:ph idx="4294967295"/>
          </p:nvPr>
        </p:nvSpPr>
        <p:spPr>
          <a:xfrm>
            <a:off x="363538" y="1755775"/>
            <a:ext cx="8780462" cy="4527550"/>
          </a:xfrm>
        </p:spPr>
        <p:txBody>
          <a:bodyPr/>
          <a:lstStyle/>
          <a:p>
            <a:pPr marL="19050" indent="0">
              <a:buFontTx/>
              <a:buNone/>
            </a:pPr>
            <a:r>
              <a:rPr lang="zh-CN" altLang="en-US" sz="2400" dirty="0">
                <a:latin typeface="Tempus Sans ITC" pitchFamily="82" charset="77"/>
              </a:rPr>
              <a:t>设备分配的总原则</a:t>
            </a:r>
            <a:r>
              <a:rPr lang="en-US" altLang="zh-CN" sz="2400" dirty="0">
                <a:latin typeface="Tempus Sans ITC" pitchFamily="82" charset="77"/>
              </a:rPr>
              <a:t>:</a:t>
            </a:r>
          </a:p>
          <a:p>
            <a:pPr marL="19050" indent="0">
              <a:buFontTx/>
              <a:buNone/>
            </a:pPr>
            <a:r>
              <a:rPr lang="en-US" altLang="zh-CN" sz="2400" dirty="0">
                <a:latin typeface="Tempus Sans ITC" pitchFamily="82" charset="77"/>
              </a:rPr>
              <a:t>      </a:t>
            </a:r>
            <a:r>
              <a:rPr lang="zh-CN" altLang="en-US" sz="2400" dirty="0">
                <a:latin typeface="Tempus Sans ITC" pitchFamily="82" charset="77"/>
              </a:rPr>
              <a:t>合理使用外设</a:t>
            </a:r>
            <a:r>
              <a:rPr lang="en-US" altLang="zh-CN" sz="2400" dirty="0">
                <a:latin typeface="Tempus Sans ITC" pitchFamily="82" charset="77"/>
              </a:rPr>
              <a:t>(</a:t>
            </a:r>
            <a:r>
              <a:rPr lang="zh-CN" altLang="en-US" sz="2400" dirty="0">
                <a:latin typeface="Tempus Sans ITC" pitchFamily="82" charset="77"/>
              </a:rPr>
              <a:t>公平和避免死锁</a:t>
            </a:r>
            <a:r>
              <a:rPr lang="en-US" altLang="zh-CN" sz="2400" dirty="0">
                <a:latin typeface="Tempus Sans ITC" pitchFamily="82" charset="77"/>
              </a:rPr>
              <a:t>)</a:t>
            </a:r>
            <a:r>
              <a:rPr lang="zh-CN" altLang="en-US" sz="2400" dirty="0">
                <a:latin typeface="Tempus Sans ITC" pitchFamily="82" charset="77"/>
              </a:rPr>
              <a:t>，提高设备使用率。</a:t>
            </a:r>
          </a:p>
          <a:p>
            <a:pPr marL="19050" indent="0">
              <a:buFontTx/>
              <a:buNone/>
            </a:pPr>
            <a:endParaRPr lang="zh-CN" altLang="en-US" sz="2400" dirty="0">
              <a:latin typeface="Tempus Sans ITC" pitchFamily="82" charset="77"/>
            </a:endParaRPr>
          </a:p>
          <a:p>
            <a:pPr marL="19050" indent="0">
              <a:buFontTx/>
              <a:buNone/>
            </a:pPr>
            <a:r>
              <a:rPr lang="en-US" altLang="zh-CN" sz="2400" dirty="0">
                <a:latin typeface="Tempus Sans ITC" pitchFamily="82" charset="77"/>
              </a:rPr>
              <a:t>1 </a:t>
            </a:r>
            <a:r>
              <a:rPr lang="zh-CN" altLang="en-US" sz="2400" dirty="0">
                <a:latin typeface="Tempus Sans ITC" pitchFamily="82" charset="77"/>
              </a:rPr>
              <a:t>考虑设备的固有属性</a:t>
            </a:r>
            <a:endParaRPr lang="en-US" altLang="zh-CN" sz="2400" dirty="0">
              <a:latin typeface="Tempus Sans ITC" pitchFamily="82" charset="77"/>
            </a:endParaRPr>
          </a:p>
          <a:p>
            <a:pPr marL="19050" indent="0">
              <a:buFontTx/>
              <a:buNone/>
            </a:pPr>
            <a:r>
              <a:rPr lang="zh-CN" altLang="en-US" sz="2400" dirty="0">
                <a:latin typeface="Tempus Sans ITC" pitchFamily="82" charset="77"/>
              </a:rPr>
              <a:t>设备的固有属性可分为三种</a:t>
            </a:r>
            <a:r>
              <a:rPr lang="en-US" altLang="zh-CN" sz="2400" dirty="0">
                <a:latin typeface="Tempus Sans ITC" pitchFamily="82" charset="77"/>
              </a:rPr>
              <a:t>:</a:t>
            </a:r>
            <a:r>
              <a:rPr lang="zh-CN" altLang="en-US" sz="2400" dirty="0">
                <a:latin typeface="Tempus Sans ITC" pitchFamily="82" charset="77"/>
              </a:rPr>
              <a:t>独占设备、共享设备、虚拟设备。</a:t>
            </a:r>
          </a:p>
          <a:p>
            <a:pPr marL="19050" indent="0">
              <a:buFontTx/>
              <a:buNone/>
            </a:pPr>
            <a:r>
              <a:rPr lang="zh-CN" altLang="en-US" sz="2400" dirty="0">
                <a:latin typeface="Tempus Sans ITC" pitchFamily="82" charset="77"/>
              </a:rPr>
              <a:t>独占设备：一个时段只能分配给一个进程（如打印机）</a:t>
            </a:r>
          </a:p>
          <a:p>
            <a:pPr marL="19050" indent="0">
              <a:buFontTx/>
              <a:buNone/>
            </a:pPr>
            <a:r>
              <a:rPr lang="zh-CN" altLang="en-US" sz="2400" dirty="0">
                <a:latin typeface="Tempus Sans ITC" pitchFamily="82" charset="77"/>
              </a:rPr>
              <a:t>共享设备：可同时分配给多个进程使用（如磁盘</a:t>
            </a:r>
            <a:r>
              <a:rPr lang="en-US" altLang="zh-CN" sz="2400" dirty="0">
                <a:latin typeface="Tempus Sans ITC" pitchFamily="82" charset="77"/>
              </a:rPr>
              <a:t>)</a:t>
            </a:r>
            <a:r>
              <a:rPr lang="zh-CN" altLang="en-US" sz="2400" dirty="0">
                <a:latin typeface="Tempus Sans ITC" pitchFamily="82" charset="77"/>
              </a:rPr>
              <a:t>，各进程往往是宏观上同时共享使用设备，而微观上交替使用。</a:t>
            </a:r>
          </a:p>
          <a:p>
            <a:pPr marL="19050" indent="0">
              <a:buFontTx/>
              <a:buNone/>
            </a:pPr>
            <a:r>
              <a:rPr lang="zh-CN" altLang="en-US" sz="2400" dirty="0">
                <a:latin typeface="Tempus Sans ITC" pitchFamily="82" charset="77"/>
              </a:rPr>
              <a:t>虚拟设备：采用</a:t>
            </a:r>
            <a:r>
              <a:rPr lang="en-US" altLang="zh-CN" sz="2400" dirty="0" err="1">
                <a:latin typeface="Tempus Sans ITC" pitchFamily="82" charset="77"/>
              </a:rPr>
              <a:t>SPOOLing</a:t>
            </a:r>
            <a:r>
              <a:rPr lang="en-US" altLang="zh-CN" sz="2400" dirty="0">
                <a:latin typeface="Tempus Sans ITC" pitchFamily="82" charset="77"/>
              </a:rPr>
              <a:t> </a:t>
            </a:r>
            <a:r>
              <a:rPr lang="zh-CN" altLang="en-US" sz="2400" dirty="0">
                <a:latin typeface="Tempus Sans ITC" pitchFamily="82" charset="77"/>
              </a:rPr>
              <a:t>技术将独占设备改造成虚拟的共享设备，可同时分配给多个进程使用（如采用</a:t>
            </a:r>
            <a:r>
              <a:rPr lang="en-US" altLang="zh-CN" sz="2400" dirty="0" err="1">
                <a:latin typeface="Tempus Sans ITC" pitchFamily="82" charset="77"/>
              </a:rPr>
              <a:t>SPOOLing</a:t>
            </a:r>
            <a:r>
              <a:rPr lang="zh-CN" altLang="en-US" sz="2400" dirty="0">
                <a:latin typeface="Tempus Sans ITC" pitchFamily="82" charset="77"/>
              </a:rPr>
              <a:t>技术实现的共享打印机）</a:t>
            </a:r>
          </a:p>
        </p:txBody>
      </p:sp>
      <p:pic>
        <p:nvPicPr>
          <p:cNvPr id="117762" name="Picture 2" descr="无标题-4">
            <a:extLst>
              <a:ext uri="{FF2B5EF4-FFF2-40B4-BE49-F238E27FC236}">
                <a16:creationId xmlns:a16="http://schemas.microsoft.com/office/drawing/2014/main" id="{AB9A3B20-BE4D-F847-97EA-811BA6BF1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763" name="Picture 3" descr="无标题-5">
            <a:extLst>
              <a:ext uri="{FF2B5EF4-FFF2-40B4-BE49-F238E27FC236}">
                <a16:creationId xmlns:a16="http://schemas.microsoft.com/office/drawing/2014/main" id="{A460B28C-513E-EF4F-A00C-05D6D38CE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F9A3E011-3DE0-744F-B793-4B812A756BEC}"/>
              </a:ext>
            </a:extLst>
          </p:cNvPr>
          <p:cNvSpPr>
            <a:spLocks noGrp="1" noChangeArrowheads="1"/>
          </p:cNvSpPr>
          <p:nvPr>
            <p:ph type="title" idx="4294967295"/>
          </p:nvPr>
        </p:nvSpPr>
        <p:spPr>
          <a:xfrm>
            <a:off x="179388" y="557213"/>
            <a:ext cx="8229600" cy="1143000"/>
          </a:xfrm>
        </p:spPr>
        <p:txBody>
          <a:bodyPr/>
          <a:lstStyle/>
          <a:p>
            <a:pPr algn="r"/>
            <a:r>
              <a:rPr lang="en-US" altLang="en-US" dirty="0">
                <a:latin typeface="Tempus Sans ITC" pitchFamily="82" charset="77"/>
                <a:sym typeface="宋体" panose="02010600030101010101" pitchFamily="2" charset="-122"/>
              </a:rPr>
              <a:t>6.4.2 </a:t>
            </a:r>
            <a:r>
              <a:rPr lang="en-US" altLang="en-US" dirty="0" err="1">
                <a:latin typeface="Tempus Sans ITC" pitchFamily="82" charset="77"/>
                <a:sym typeface="宋体" panose="02010600030101010101" pitchFamily="2" charset="-122"/>
              </a:rPr>
              <a:t>设备分配时应考虑的若干因素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charRg st="0" end="8"/>
                                            </p:txEl>
                                          </p:spTgt>
                                        </p:tgtEl>
                                        <p:attrNameLst>
                                          <p:attrName>style.visibility</p:attrName>
                                        </p:attrNameLst>
                                      </p:cBhvr>
                                      <p:to>
                                        <p:strVal val="visible"/>
                                      </p:to>
                                    </p:set>
                                    <p:anim calcmode="lin" valueType="num">
                                      <p:cBhvr>
                                        <p:cTn id="15" dur="500" fill="hold"/>
                                        <p:tgtEl>
                                          <p:spTgt spid="2">
                                            <p:txEl>
                                              <p:charRg st="0" end="8"/>
                                            </p:txEl>
                                          </p:spTgt>
                                        </p:tgtEl>
                                        <p:attrNameLst>
                                          <p:attrName>ppt_w</p:attrName>
                                        </p:attrNameLst>
                                      </p:cBhvr>
                                      <p:tavLst>
                                        <p:tav tm="0">
                                          <p:val>
                                            <p:fltVal val="0"/>
                                          </p:val>
                                        </p:tav>
                                        <p:tav tm="100000">
                                          <p:val>
                                            <p:strVal val="#ppt_w"/>
                                          </p:val>
                                        </p:tav>
                                      </p:tavLst>
                                    </p:anim>
                                    <p:anim calcmode="lin" valueType="num">
                                      <p:cBhvr>
                                        <p:cTn id="16" dur="500" fill="hold"/>
                                        <p:tgtEl>
                                          <p:spTgt spid="2">
                                            <p:txEl>
                                              <p:charRg st="0" end="8"/>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charRg st="1" end="1"/>
                                            </p:txEl>
                                          </p:spTgt>
                                        </p:tgtEl>
                                        <p:attrNameLst>
                                          <p:attrName>style.visibility</p:attrName>
                                        </p:attrNameLst>
                                      </p:cBhvr>
                                      <p:to>
                                        <p:strVal val="visible"/>
                                      </p:to>
                                    </p:set>
                                    <p:anim calcmode="lin" valueType="num">
                                      <p:cBhvr>
                                        <p:cTn id="21"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charRg st="3" end="3"/>
                                            </p:txEl>
                                          </p:spTgt>
                                        </p:tgtEl>
                                        <p:attrNameLst>
                                          <p:attrName>style.visibility</p:attrName>
                                        </p:attrNameLst>
                                      </p:cBhvr>
                                      <p:to>
                                        <p:strVal val="visible"/>
                                      </p:to>
                                    </p:set>
                                    <p:anim calcmode="lin" valueType="num">
                                      <p:cBhvr>
                                        <p:cTn id="27" dur="500" fill="hold"/>
                                        <p:tgtEl>
                                          <p:spTgt spid="2">
                                            <p:txEl>
                                              <p:char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char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BF07CD81-7677-244A-A226-2F3C9DAE25DA}"/>
              </a:ext>
            </a:extLst>
          </p:cNvPr>
          <p:cNvSpPr>
            <a:spLocks noGrp="1" noChangeArrowheads="1"/>
          </p:cNvSpPr>
          <p:nvPr>
            <p:ph idx="4294967295"/>
          </p:nvPr>
        </p:nvSpPr>
        <p:spPr>
          <a:xfrm>
            <a:off x="363538" y="1755775"/>
            <a:ext cx="8086725" cy="4527550"/>
          </a:xfrm>
        </p:spPr>
        <p:txBody>
          <a:bodyPr/>
          <a:lstStyle/>
          <a:p>
            <a:pPr marL="19050" indent="0">
              <a:buFontTx/>
              <a:buNone/>
            </a:pPr>
            <a:r>
              <a:rPr lang="en-US" altLang="zh-CN" sz="2400">
                <a:latin typeface="Tempus Sans ITC" pitchFamily="82" charset="77"/>
              </a:rPr>
              <a:t>2 </a:t>
            </a:r>
            <a:r>
              <a:rPr lang="zh-CN" altLang="en-US" sz="2400">
                <a:latin typeface="Tempus Sans ITC" pitchFamily="82" charset="77"/>
              </a:rPr>
              <a:t>设备分配算法</a:t>
            </a:r>
          </a:p>
          <a:p>
            <a:pPr marL="19050" indent="0">
              <a:buFontTx/>
              <a:buNone/>
            </a:pPr>
            <a:r>
              <a:rPr lang="en-US" altLang="zh-CN" sz="2400">
                <a:latin typeface="Tempus Sans ITC" pitchFamily="82" charset="77"/>
              </a:rPr>
              <a:t>(1)</a:t>
            </a:r>
            <a:r>
              <a:rPr lang="zh-CN" altLang="en-US" sz="2400">
                <a:latin typeface="Tempus Sans ITC" pitchFamily="82" charset="77"/>
              </a:rPr>
              <a:t>先来先服务</a:t>
            </a:r>
            <a:r>
              <a:rPr lang="en-US" altLang="zh-CN" sz="2400">
                <a:latin typeface="Tempus Sans ITC" pitchFamily="82" charset="77"/>
              </a:rPr>
              <a:t>FCFS</a:t>
            </a:r>
          </a:p>
          <a:p>
            <a:pPr marL="19050" indent="0">
              <a:buFontTx/>
              <a:buNone/>
            </a:pPr>
            <a:r>
              <a:rPr lang="zh-CN" altLang="en-US" sz="2400">
                <a:latin typeface="Tempus Sans ITC" pitchFamily="82" charset="77"/>
              </a:rPr>
              <a:t>当若干进程申请某一设备的请求得不到满足时，必须排入等队列中。这些进程由于申请的有先后次序，故排入等待队列的次序也是不相同的。当该设备被归还给系统后，就可以重新分配，此时，系统按进程在等待队列中排队的先后次序，将设备分给最早排入队列的那个进程。</a:t>
            </a:r>
          </a:p>
          <a:p>
            <a:pPr marL="19050" indent="0">
              <a:buFontTx/>
              <a:buNone/>
            </a:pPr>
            <a:r>
              <a:rPr lang="en-US" altLang="zh-CN" sz="2400">
                <a:latin typeface="Tempus Sans ITC" pitchFamily="82" charset="77"/>
              </a:rPr>
              <a:t>(2)</a:t>
            </a:r>
            <a:r>
              <a:rPr lang="zh-CN" altLang="en-US" sz="2400">
                <a:latin typeface="Tempus Sans ITC" pitchFamily="82" charset="77"/>
              </a:rPr>
              <a:t>优先级高者优先</a:t>
            </a:r>
          </a:p>
          <a:p>
            <a:pPr marL="19050" indent="0">
              <a:buFontTx/>
              <a:buNone/>
            </a:pPr>
            <a:r>
              <a:rPr lang="zh-CN" altLang="en-US" sz="2400">
                <a:latin typeface="Tempus Sans ITC" pitchFamily="82" charset="77"/>
              </a:rPr>
              <a:t>在此分配对策中，进程的优先级起了决定作用。当从等待某设备的进程队列中挑选下一个可占用设备的进程时，按进程所具有的优先级处理。高优先级的进程先分配，同优先级的，先申请先分配。</a:t>
            </a:r>
          </a:p>
        </p:txBody>
      </p:sp>
      <p:pic>
        <p:nvPicPr>
          <p:cNvPr id="118786" name="Picture 2" descr="无标题-4">
            <a:extLst>
              <a:ext uri="{FF2B5EF4-FFF2-40B4-BE49-F238E27FC236}">
                <a16:creationId xmlns:a16="http://schemas.microsoft.com/office/drawing/2014/main" id="{5E150FD1-2134-8B4D-87BF-532AC6344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7" name="Picture 3" descr="无标题-5">
            <a:extLst>
              <a:ext uri="{FF2B5EF4-FFF2-40B4-BE49-F238E27FC236}">
                <a16:creationId xmlns:a16="http://schemas.microsoft.com/office/drawing/2014/main" id="{46EEFDF8-15F5-754E-A9A3-364BC1FF1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8" name="标题 5">
            <a:extLst>
              <a:ext uri="{FF2B5EF4-FFF2-40B4-BE49-F238E27FC236}">
                <a16:creationId xmlns:a16="http://schemas.microsoft.com/office/drawing/2014/main" id="{F84F564F-83BE-464C-B703-FEDC6429E93A}"/>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设备分配时应考虑的若干因素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charRg st="0" end="8"/>
                                            </p:txEl>
                                          </p:spTgt>
                                        </p:tgtEl>
                                        <p:attrNameLst>
                                          <p:attrName>style.visibility</p:attrName>
                                        </p:attrNameLst>
                                      </p:cBhvr>
                                      <p:to>
                                        <p:strVal val="visible"/>
                                      </p:to>
                                    </p:set>
                                    <p:anim by="(-#ppt_w*2)" calcmode="lin" valueType="num">
                                      <p:cBhvr rctx="PPT">
                                        <p:cTn id="7" dur="500" autoRev="1" fill="hold">
                                          <p:stCondLst>
                                            <p:cond delay="0"/>
                                          </p:stCondLst>
                                        </p:cTn>
                                        <p:tgtEl>
                                          <p:spTgt spid="2">
                                            <p:txEl>
                                              <p:charRg st="0" end="8"/>
                                            </p:txEl>
                                          </p:spTgt>
                                        </p:tgtEl>
                                        <p:attrNameLst>
                                          <p:attrName>ppt_w</p:attrName>
                                        </p:attrNameLst>
                                      </p:cBhvr>
                                    </p:anim>
                                    <p:anim by="(#ppt_w*0.50)" calcmode="lin" valueType="num">
                                      <p:cBhvr>
                                        <p:cTn id="8" dur="500" decel="50000" autoRev="1" fill="hold">
                                          <p:stCondLst>
                                            <p:cond delay="0"/>
                                          </p:stCondLst>
                                        </p:cTn>
                                        <p:tgtEl>
                                          <p:spTgt spid="2">
                                            <p:txEl>
                                              <p:charRg st="0" end="8"/>
                                            </p:txEl>
                                          </p:spTgt>
                                        </p:tgtEl>
                                        <p:attrNameLst>
                                          <p:attrName>ppt_x</p:attrName>
                                        </p:attrNameLst>
                                      </p:cBhvr>
                                    </p:anim>
                                    <p:anim from="(-#ppt_h/2)" to="(#ppt_y)" calcmode="lin" valueType="num">
                                      <p:cBhvr>
                                        <p:cTn id="9" dur="1000" fill="hold">
                                          <p:stCondLst>
                                            <p:cond delay="0"/>
                                          </p:stCondLst>
                                        </p:cTn>
                                        <p:tgtEl>
                                          <p:spTgt spid="2">
                                            <p:txEl>
                                              <p:charRg st="0" end="8"/>
                                            </p:txEl>
                                          </p:spTgt>
                                        </p:tgtEl>
                                        <p:attrNameLst>
                                          <p:attrName>ppt_y</p:attrName>
                                        </p:attrNameLst>
                                      </p:cBhvr>
                                    </p:anim>
                                    <p:animRot by="21600000">
                                      <p:cBhvr>
                                        <p:cTn id="10" dur="1000" fill="hold">
                                          <p:stCondLst>
                                            <p:cond delay="0"/>
                                          </p:stCondLst>
                                        </p:cTn>
                                        <p:tgtEl>
                                          <p:spTgt spid="2">
                                            <p:txEl>
                                              <p:charRg st="0" end="8"/>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charRg st="1" end="1"/>
                                            </p:txEl>
                                          </p:spTgt>
                                        </p:tgtEl>
                                        <p:attrNameLst>
                                          <p:attrName>style.visibility</p:attrName>
                                        </p:attrNameLst>
                                      </p:cBhvr>
                                      <p:to>
                                        <p:strVal val="visible"/>
                                      </p:to>
                                    </p:set>
                                    <p:anim calcmode="lin" valueType="num">
                                      <p:cBhvr>
                                        <p:cTn id="15"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17" presetClass="entr" presetSubtype="10" fill="hold" nodeType="afterEffect">
                                  <p:stCondLst>
                                    <p:cond delay="0"/>
                                  </p:stCondLst>
                                  <p:childTnLst>
                                    <p:set>
                                      <p:cBhvr>
                                        <p:cTn id="19" dur="1" fill="hold">
                                          <p:stCondLst>
                                            <p:cond delay="0"/>
                                          </p:stCondLst>
                                        </p:cTn>
                                        <p:tgtEl>
                                          <p:spTgt spid="2">
                                            <p:txEl>
                                              <p:charRg st="3" end="3"/>
                                            </p:txEl>
                                          </p:spTgt>
                                        </p:tgtEl>
                                        <p:attrNameLst>
                                          <p:attrName>style.visibility</p:attrName>
                                        </p:attrNameLst>
                                      </p:cBhvr>
                                      <p:to>
                                        <p:strVal val="visible"/>
                                      </p:to>
                                    </p:set>
                                    <p:anim calcmode="lin" valueType="num">
                                      <p:cBhvr>
                                        <p:cTn id="20" dur="500" fill="hold"/>
                                        <p:tgtEl>
                                          <p:spTgt spid="2">
                                            <p:txEl>
                                              <p:charRg st="3" end="3"/>
                                            </p:txEl>
                                          </p:spTgt>
                                        </p:tgtEl>
                                        <p:attrNameLst>
                                          <p:attrName>ppt_w</p:attrName>
                                        </p:attrNameLst>
                                      </p:cBhvr>
                                      <p:tavLst>
                                        <p:tav tm="0">
                                          <p:val>
                                            <p:fltVal val="0"/>
                                          </p:val>
                                        </p:tav>
                                        <p:tav tm="100000">
                                          <p:val>
                                            <p:strVal val="#ppt_w"/>
                                          </p:val>
                                        </p:tav>
                                      </p:tavLst>
                                    </p:anim>
                                    <p:anim calcmode="lin" valueType="num">
                                      <p:cBhvr>
                                        <p:cTn id="21" dur="500" fill="hold"/>
                                        <p:tgtEl>
                                          <p:spTgt spid="2">
                                            <p:txEl>
                                              <p:charRg st="3" end="3"/>
                                            </p:txEl>
                                          </p:spTgt>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2">
                                            <p:txEl>
                                              <p:charRg st="2" end="2"/>
                                            </p:txEl>
                                          </p:spTgt>
                                        </p:tgtEl>
                                        <p:attrNameLst>
                                          <p:attrName>style.visibility</p:attrName>
                                        </p:attrNameLst>
                                      </p:cBhvr>
                                      <p:to>
                                        <p:strVal val="visible"/>
                                      </p:to>
                                    </p:set>
                                    <p:anim calcmode="lin" valueType="num">
                                      <p:cBhvr>
                                        <p:cTn id="26" dur="500" fill="hold"/>
                                        <p:tgtEl>
                                          <p:spTgt spid="2">
                                            <p:txEl>
                                              <p:charRg st="2" end="2"/>
                                            </p:txEl>
                                          </p:spTgt>
                                        </p:tgtEl>
                                        <p:attrNameLst>
                                          <p:attrName>ppt_w</p:attrName>
                                        </p:attrNameLst>
                                      </p:cBhvr>
                                      <p:tavLst>
                                        <p:tav tm="0">
                                          <p:val>
                                            <p:fltVal val="0"/>
                                          </p:val>
                                        </p:tav>
                                        <p:tav tm="100000">
                                          <p:val>
                                            <p:strVal val="#ppt_w"/>
                                          </p:val>
                                        </p:tav>
                                      </p:tavLst>
                                    </p:anim>
                                    <p:anim calcmode="lin" valueType="num">
                                      <p:cBhvr>
                                        <p:cTn id="27" dur="500" fill="hold"/>
                                        <p:tgtEl>
                                          <p:spTgt spid="2">
                                            <p:txEl>
                                              <p:char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
                                            <p:txEl>
                                              <p:charRg st="4" end="4"/>
                                            </p:txEl>
                                          </p:spTgt>
                                        </p:tgtEl>
                                        <p:attrNameLst>
                                          <p:attrName>style.visibility</p:attrName>
                                        </p:attrNameLst>
                                      </p:cBhvr>
                                      <p:to>
                                        <p:strVal val="visible"/>
                                      </p:to>
                                    </p:set>
                                    <p:anim calcmode="lin" valueType="num">
                                      <p:cBhvr>
                                        <p:cTn id="32"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33"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8B0BF85C-47FF-CC4C-8015-AF4719873842}"/>
              </a:ext>
            </a:extLst>
          </p:cNvPr>
          <p:cNvSpPr>
            <a:spLocks noGrp="1" noChangeArrowheads="1"/>
          </p:cNvSpPr>
          <p:nvPr>
            <p:ph idx="4294967295"/>
          </p:nvPr>
        </p:nvSpPr>
        <p:spPr>
          <a:xfrm>
            <a:off x="363538" y="1755775"/>
            <a:ext cx="8086725" cy="4527550"/>
          </a:xfrm>
        </p:spPr>
        <p:txBody>
          <a:bodyPr/>
          <a:lstStyle/>
          <a:p>
            <a:pPr marL="19050" indent="0">
              <a:lnSpc>
                <a:spcPct val="160000"/>
              </a:lnSpc>
              <a:buFontTx/>
              <a:buNone/>
            </a:pPr>
            <a:r>
              <a:rPr lang="en-US" altLang="zh-CN" sz="2400">
                <a:latin typeface="Tempus Sans ITC" pitchFamily="82" charset="77"/>
              </a:rPr>
              <a:t>3 </a:t>
            </a:r>
            <a:r>
              <a:rPr lang="zh-CN" altLang="en-US" sz="2400">
                <a:latin typeface="Tempus Sans ITC" pitchFamily="82" charset="77"/>
              </a:rPr>
              <a:t>设备分配的安全性 </a:t>
            </a:r>
          </a:p>
          <a:p>
            <a:pPr marL="19050" indent="0">
              <a:lnSpc>
                <a:spcPct val="160000"/>
              </a:lnSpc>
              <a:buFontTx/>
              <a:buNone/>
            </a:pPr>
            <a:r>
              <a:rPr lang="en-US" altLang="zh-CN" sz="2400">
                <a:latin typeface="Tempus Sans ITC" pitchFamily="82" charset="77"/>
              </a:rPr>
              <a:t>(1)</a:t>
            </a:r>
            <a:r>
              <a:rPr lang="zh-CN" altLang="en-US" sz="2400">
                <a:latin typeface="Tempus Sans ITC" pitchFamily="82" charset="77"/>
              </a:rPr>
              <a:t>安全分配方式</a:t>
            </a:r>
          </a:p>
          <a:p>
            <a:pPr marL="19050" indent="0">
              <a:lnSpc>
                <a:spcPct val="160000"/>
              </a:lnSpc>
              <a:buFontTx/>
              <a:buNone/>
            </a:pPr>
            <a:r>
              <a:rPr lang="zh-CN" altLang="en-US" sz="2400">
                <a:latin typeface="Tempus Sans ITC" pitchFamily="82" charset="77"/>
              </a:rPr>
              <a:t>进程发出</a:t>
            </a:r>
            <a:r>
              <a:rPr lang="en-US" altLang="zh-CN" sz="2400">
                <a:latin typeface="Tempus Sans ITC" pitchFamily="82" charset="77"/>
              </a:rPr>
              <a:t>I/O</a:t>
            </a:r>
            <a:r>
              <a:rPr lang="zh-CN" altLang="en-US" sz="2400">
                <a:latin typeface="Tempus Sans ITC" pitchFamily="82" charset="77"/>
              </a:rPr>
              <a:t>请求→阻塞→等待被唤醒</a:t>
            </a:r>
          </a:p>
          <a:p>
            <a:pPr marL="19050" indent="0">
              <a:lnSpc>
                <a:spcPct val="160000"/>
              </a:lnSpc>
              <a:buFontTx/>
              <a:buNone/>
            </a:pPr>
            <a:r>
              <a:rPr lang="en-US" altLang="zh-CN" sz="2400">
                <a:latin typeface="Tempus Sans ITC" pitchFamily="82" charset="77"/>
              </a:rPr>
              <a:t>(2)</a:t>
            </a:r>
            <a:r>
              <a:rPr lang="zh-CN" altLang="en-US" sz="2400">
                <a:latin typeface="Tempus Sans ITC" pitchFamily="82" charset="77"/>
              </a:rPr>
              <a:t>不安全分配方式</a:t>
            </a:r>
          </a:p>
          <a:p>
            <a:pPr marL="19050" indent="0">
              <a:lnSpc>
                <a:spcPct val="160000"/>
              </a:lnSpc>
              <a:buFontTx/>
              <a:buNone/>
            </a:pPr>
            <a:r>
              <a:rPr lang="zh-CN" altLang="en-US" sz="2400">
                <a:latin typeface="Tempus Sans ITC" pitchFamily="82" charset="77"/>
              </a:rPr>
              <a:t>进程发出</a:t>
            </a:r>
            <a:r>
              <a:rPr lang="en-US" altLang="zh-CN" sz="2400">
                <a:latin typeface="Tempus Sans ITC" pitchFamily="82" charset="77"/>
              </a:rPr>
              <a:t>I/O</a:t>
            </a:r>
            <a:r>
              <a:rPr lang="zh-CN" altLang="en-US" sz="2400">
                <a:latin typeface="Tempus Sans ITC" pitchFamily="82" charset="77"/>
              </a:rPr>
              <a:t>请求→继续执行→根据需要继续发出</a:t>
            </a:r>
            <a:r>
              <a:rPr lang="en-US" altLang="zh-CN" sz="2400">
                <a:latin typeface="Tempus Sans ITC" pitchFamily="82" charset="77"/>
              </a:rPr>
              <a:t>I/O</a:t>
            </a:r>
            <a:r>
              <a:rPr lang="zh-CN" altLang="en-US" sz="2400">
                <a:latin typeface="Tempus Sans ITC" pitchFamily="82" charset="77"/>
              </a:rPr>
              <a:t>请求</a:t>
            </a:r>
          </a:p>
          <a:p>
            <a:pPr marL="19050" indent="0">
              <a:buFontTx/>
              <a:buNone/>
            </a:pPr>
            <a:endParaRPr lang="zh-CN" altLang="en-US" sz="2400">
              <a:latin typeface="Tempus Sans ITC" pitchFamily="82" charset="77"/>
            </a:endParaRPr>
          </a:p>
        </p:txBody>
      </p:sp>
      <p:pic>
        <p:nvPicPr>
          <p:cNvPr id="119810" name="Picture 2" descr="无标题-4">
            <a:extLst>
              <a:ext uri="{FF2B5EF4-FFF2-40B4-BE49-F238E27FC236}">
                <a16:creationId xmlns:a16="http://schemas.microsoft.com/office/drawing/2014/main" id="{13199335-19F0-134C-AA07-DE72E9F2D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1" name="Picture 3" descr="无标题-5">
            <a:extLst>
              <a:ext uri="{FF2B5EF4-FFF2-40B4-BE49-F238E27FC236}">
                <a16:creationId xmlns:a16="http://schemas.microsoft.com/office/drawing/2014/main" id="{A071348C-4105-6F4F-9AF1-BB6F3BF28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标题 5">
            <a:extLst>
              <a:ext uri="{FF2B5EF4-FFF2-40B4-BE49-F238E27FC236}">
                <a16:creationId xmlns:a16="http://schemas.microsoft.com/office/drawing/2014/main" id="{7ABA445E-A7F5-C74A-9A51-53FB9B2C411C}"/>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设备分配时应考虑的若干因素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charRg st="0" end="8"/>
                                            </p:txEl>
                                          </p:spTgt>
                                        </p:tgtEl>
                                        <p:attrNameLst>
                                          <p:attrName>style.visibility</p:attrName>
                                        </p:attrNameLst>
                                      </p:cBhvr>
                                      <p:to>
                                        <p:strVal val="visible"/>
                                      </p:to>
                                    </p:set>
                                    <p:anim by="(-#ppt_w*2)" calcmode="lin" valueType="num">
                                      <p:cBhvr rctx="PPT">
                                        <p:cTn id="7" dur="500" autoRev="1" fill="hold">
                                          <p:stCondLst>
                                            <p:cond delay="0"/>
                                          </p:stCondLst>
                                        </p:cTn>
                                        <p:tgtEl>
                                          <p:spTgt spid="2">
                                            <p:txEl>
                                              <p:charRg st="0" end="8"/>
                                            </p:txEl>
                                          </p:spTgt>
                                        </p:tgtEl>
                                        <p:attrNameLst>
                                          <p:attrName>ppt_w</p:attrName>
                                        </p:attrNameLst>
                                      </p:cBhvr>
                                    </p:anim>
                                    <p:anim by="(#ppt_w*0.50)" calcmode="lin" valueType="num">
                                      <p:cBhvr>
                                        <p:cTn id="8" dur="500" decel="50000" autoRev="1" fill="hold">
                                          <p:stCondLst>
                                            <p:cond delay="0"/>
                                          </p:stCondLst>
                                        </p:cTn>
                                        <p:tgtEl>
                                          <p:spTgt spid="2">
                                            <p:txEl>
                                              <p:charRg st="0" end="8"/>
                                            </p:txEl>
                                          </p:spTgt>
                                        </p:tgtEl>
                                        <p:attrNameLst>
                                          <p:attrName>ppt_x</p:attrName>
                                        </p:attrNameLst>
                                      </p:cBhvr>
                                    </p:anim>
                                    <p:anim from="(-#ppt_h/2)" to="(#ppt_y)" calcmode="lin" valueType="num">
                                      <p:cBhvr>
                                        <p:cTn id="9" dur="1000" fill="hold">
                                          <p:stCondLst>
                                            <p:cond delay="0"/>
                                          </p:stCondLst>
                                        </p:cTn>
                                        <p:tgtEl>
                                          <p:spTgt spid="2">
                                            <p:txEl>
                                              <p:charRg st="0" end="8"/>
                                            </p:txEl>
                                          </p:spTgt>
                                        </p:tgtEl>
                                        <p:attrNameLst>
                                          <p:attrName>ppt_y</p:attrName>
                                        </p:attrNameLst>
                                      </p:cBhvr>
                                    </p:anim>
                                    <p:animRot by="21600000">
                                      <p:cBhvr>
                                        <p:cTn id="10" dur="1000" fill="hold">
                                          <p:stCondLst>
                                            <p:cond delay="0"/>
                                          </p:stCondLst>
                                        </p:cTn>
                                        <p:tgtEl>
                                          <p:spTgt spid="2">
                                            <p:txEl>
                                              <p:charRg st="0" end="8"/>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charRg st="1" end="1"/>
                                            </p:txEl>
                                          </p:spTgt>
                                        </p:tgtEl>
                                        <p:attrNameLst>
                                          <p:attrName>style.visibility</p:attrName>
                                        </p:attrNameLst>
                                      </p:cBhvr>
                                      <p:to>
                                        <p:strVal val="visible"/>
                                      </p:to>
                                    </p:set>
                                    <p:anim calcmode="lin" valueType="num">
                                      <p:cBhvr>
                                        <p:cTn id="15"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charRg st="3" end="3"/>
                                            </p:txEl>
                                          </p:spTgt>
                                        </p:tgtEl>
                                        <p:attrNameLst>
                                          <p:attrName>style.visibility</p:attrName>
                                        </p:attrNameLst>
                                      </p:cBhvr>
                                      <p:to>
                                        <p:strVal val="visible"/>
                                      </p:to>
                                    </p:set>
                                    <p:anim calcmode="lin" valueType="num">
                                      <p:cBhvr>
                                        <p:cTn id="21" dur="500" fill="hold"/>
                                        <p:tgtEl>
                                          <p:spTgt spid="2">
                                            <p:txEl>
                                              <p:charRg st="3" end="3"/>
                                            </p:txEl>
                                          </p:spTgt>
                                        </p:tgtEl>
                                        <p:attrNameLst>
                                          <p:attrName>ppt_w</p:attrName>
                                        </p:attrNameLst>
                                      </p:cBhvr>
                                      <p:tavLst>
                                        <p:tav tm="0">
                                          <p:val>
                                            <p:fltVal val="0"/>
                                          </p:val>
                                        </p:tav>
                                        <p:tav tm="100000">
                                          <p:val>
                                            <p:strVal val="#ppt_w"/>
                                          </p:val>
                                        </p:tav>
                                      </p:tavLst>
                                    </p:anim>
                                    <p:anim calcmode="lin" valueType="num">
                                      <p:cBhvr>
                                        <p:cTn id="22" dur="500" fill="hold"/>
                                        <p:tgtEl>
                                          <p:spTgt spid="2">
                                            <p:txEl>
                                              <p:charRg st="3" end="3"/>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charRg st="2" end="2"/>
                                            </p:txEl>
                                          </p:spTgt>
                                        </p:tgtEl>
                                        <p:attrNameLst>
                                          <p:attrName>style.visibility</p:attrName>
                                        </p:attrNameLst>
                                      </p:cBhvr>
                                      <p:to>
                                        <p:strVal val="visible"/>
                                      </p:to>
                                    </p:set>
                                    <p:anim calcmode="lin" valueType="num">
                                      <p:cBhvr>
                                        <p:cTn id="27" dur="500" fill="hold"/>
                                        <p:tgtEl>
                                          <p:spTgt spid="2">
                                            <p:txEl>
                                              <p:char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char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charRg st="4" end="4"/>
                                            </p:txEl>
                                          </p:spTgt>
                                        </p:tgtEl>
                                        <p:attrNameLst>
                                          <p:attrName>style.visibility</p:attrName>
                                        </p:attrNameLst>
                                      </p:cBhvr>
                                      <p:to>
                                        <p:strVal val="visible"/>
                                      </p:to>
                                    </p:set>
                                    <p:anim calcmode="lin" valueType="num">
                                      <p:cBhvr>
                                        <p:cTn id="33"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2FD3FF7-1972-E645-A199-0A5809BDBD15}"/>
              </a:ext>
            </a:extLst>
          </p:cNvPr>
          <p:cNvSpPr>
            <a:spLocks noGrp="1" noChangeArrowheads="1"/>
          </p:cNvSpPr>
          <p:nvPr>
            <p:ph idx="4294967295"/>
          </p:nvPr>
        </p:nvSpPr>
        <p:spPr>
          <a:xfrm>
            <a:off x="365125" y="1755775"/>
            <a:ext cx="8391525" cy="4527550"/>
          </a:xfrm>
        </p:spPr>
        <p:txBody>
          <a:bodyPr/>
          <a:lstStyle/>
          <a:p>
            <a:pPr marL="19050" indent="0">
              <a:buFontTx/>
              <a:buNone/>
            </a:pPr>
            <a:r>
              <a:rPr lang="en-US" altLang="zh-CN" sz="2400">
                <a:latin typeface="Tempus Sans ITC" pitchFamily="82" charset="77"/>
              </a:rPr>
              <a:t>3 </a:t>
            </a:r>
            <a:r>
              <a:rPr lang="zh-CN" altLang="en-US" sz="2400">
                <a:latin typeface="Tempus Sans ITC" pitchFamily="82" charset="77"/>
              </a:rPr>
              <a:t>设备分配的安全性 </a:t>
            </a:r>
          </a:p>
          <a:p>
            <a:pPr marL="19050" indent="0">
              <a:buFontTx/>
              <a:buNone/>
            </a:pPr>
            <a:endParaRPr lang="zh-CN" altLang="en-US" sz="2400">
              <a:latin typeface="Tempus Sans ITC" pitchFamily="82" charset="77"/>
            </a:endParaRPr>
          </a:p>
          <a:p>
            <a:pPr marL="19050" indent="0">
              <a:lnSpc>
                <a:spcPct val="140000"/>
              </a:lnSpc>
              <a:buFontTx/>
              <a:buNone/>
            </a:pPr>
            <a:r>
              <a:rPr lang="zh-CN" altLang="en-US" sz="2400">
                <a:latin typeface="Tempus Sans ITC" pitchFamily="82" charset="77"/>
              </a:rPr>
              <a:t>【建议】在设备分配算法中增加安全性检查。比如银行家算法。</a:t>
            </a:r>
          </a:p>
          <a:p>
            <a:pPr marL="19050" indent="0">
              <a:lnSpc>
                <a:spcPct val="140000"/>
              </a:lnSpc>
              <a:buFontTx/>
              <a:buNone/>
            </a:pPr>
            <a:r>
              <a:rPr lang="zh-CN" altLang="en-US" sz="2400">
                <a:latin typeface="Tempus Sans ITC" pitchFamily="82" charset="77"/>
              </a:rPr>
              <a:t>【分析】不安全分配方式可能造成分配不安全是因为有满足死锁成立的条件，即存在请求与保持。也可以认为该分配方式采用的是鸵鸟算法。如果出现死锁是小概率事件，那么用诸如银行家算法之类的死锁避免算法，尽管能够防止死锁的发生，但是从性价比的角度考虑是得不偿失。</a:t>
            </a:r>
          </a:p>
        </p:txBody>
      </p:sp>
      <p:pic>
        <p:nvPicPr>
          <p:cNvPr id="120834" name="Picture 2" descr="无标题-4">
            <a:extLst>
              <a:ext uri="{FF2B5EF4-FFF2-40B4-BE49-F238E27FC236}">
                <a16:creationId xmlns:a16="http://schemas.microsoft.com/office/drawing/2014/main" id="{41024D12-F52F-584F-A30C-4DD43C5E73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5" name="Picture 3" descr="无标题-5">
            <a:extLst>
              <a:ext uri="{FF2B5EF4-FFF2-40B4-BE49-F238E27FC236}">
                <a16:creationId xmlns:a16="http://schemas.microsoft.com/office/drawing/2014/main" id="{2DFBD4A4-0798-6744-AAAD-923440C44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标题 5">
            <a:extLst>
              <a:ext uri="{FF2B5EF4-FFF2-40B4-BE49-F238E27FC236}">
                <a16:creationId xmlns:a16="http://schemas.microsoft.com/office/drawing/2014/main" id="{37121C76-0F0A-BA40-995E-CCE4A156B243}"/>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设备分配时应考虑的若干因素</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p:cTn id="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p:cTn id="1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1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1DD9E5C-C0D1-124E-9046-9E0290B71CE8}"/>
              </a:ext>
            </a:extLst>
          </p:cNvPr>
          <p:cNvSpPr>
            <a:spLocks noGrp="1" noChangeArrowheads="1"/>
          </p:cNvSpPr>
          <p:nvPr>
            <p:ph idx="4294967295"/>
          </p:nvPr>
        </p:nvSpPr>
        <p:spPr>
          <a:xfrm>
            <a:off x="422275" y="1755775"/>
            <a:ext cx="8721725" cy="4527550"/>
          </a:xfrm>
        </p:spPr>
        <p:txBody>
          <a:bodyPr/>
          <a:lstStyle/>
          <a:p>
            <a:pPr marL="352425">
              <a:lnSpc>
                <a:spcPct val="140000"/>
              </a:lnSpc>
            </a:pPr>
            <a:r>
              <a:rPr lang="en-US" altLang="zh-CN" sz="2400">
                <a:latin typeface="Tempus Sans ITC" pitchFamily="82" charset="77"/>
              </a:rPr>
              <a:t>I/O</a:t>
            </a:r>
            <a:r>
              <a:rPr lang="zh-CN" altLang="en-US" sz="2400">
                <a:latin typeface="Tempus Sans ITC" pitchFamily="82" charset="77"/>
              </a:rPr>
              <a:t>系统由</a:t>
            </a:r>
            <a:r>
              <a:rPr lang="en-US" altLang="zh-CN" sz="2400">
                <a:latin typeface="Tempus Sans ITC" pitchFamily="82" charset="77"/>
              </a:rPr>
              <a:t>I/O</a:t>
            </a:r>
            <a:r>
              <a:rPr lang="zh-CN" altLang="en-US" sz="2400">
                <a:latin typeface="Tempus Sans ITC" pitchFamily="82" charset="77"/>
              </a:rPr>
              <a:t>设备、设备控制器、</a:t>
            </a:r>
            <a:r>
              <a:rPr lang="en-US" altLang="zh-CN" sz="2400">
                <a:latin typeface="Tempus Sans ITC" pitchFamily="82" charset="77"/>
              </a:rPr>
              <a:t>I/O</a:t>
            </a:r>
            <a:r>
              <a:rPr lang="zh-CN" altLang="en-US" sz="2400">
                <a:latin typeface="Tempus Sans ITC" pitchFamily="82" charset="77"/>
              </a:rPr>
              <a:t>通道</a:t>
            </a:r>
            <a:r>
              <a:rPr lang="en-US" altLang="zh-CN" sz="2400">
                <a:latin typeface="Tempus Sans ITC" pitchFamily="82" charset="77"/>
              </a:rPr>
              <a:t>(</a:t>
            </a:r>
            <a:r>
              <a:rPr lang="zh-CN" altLang="en-US" sz="2400">
                <a:latin typeface="Tempus Sans ITC" pitchFamily="82" charset="77"/>
              </a:rPr>
              <a:t>大、中型计算机系统</a:t>
            </a:r>
            <a:r>
              <a:rPr lang="en-US" altLang="zh-CN" sz="2400">
                <a:latin typeface="Tempus Sans ITC" pitchFamily="82" charset="77"/>
              </a:rPr>
              <a:t>)</a:t>
            </a:r>
            <a:r>
              <a:rPr lang="zh-CN" altLang="en-US" sz="2400">
                <a:latin typeface="Tempus Sans ITC" pitchFamily="82" charset="77"/>
              </a:rPr>
              <a:t>和总线组成等组成。</a:t>
            </a:r>
          </a:p>
          <a:p>
            <a:pPr marL="352425">
              <a:lnSpc>
                <a:spcPct val="140000"/>
              </a:lnSpc>
            </a:pPr>
            <a:r>
              <a:rPr lang="zh-CN" altLang="en-US" sz="2400">
                <a:latin typeface="Tempus Sans ITC" pitchFamily="82" charset="77"/>
              </a:rPr>
              <a:t>计算机的</a:t>
            </a:r>
            <a:r>
              <a:rPr lang="en-US" altLang="zh-CN" sz="2400">
                <a:latin typeface="Tempus Sans ITC" pitchFamily="82" charset="77"/>
              </a:rPr>
              <a:t>I/O</a:t>
            </a:r>
            <a:r>
              <a:rPr lang="zh-CN" altLang="en-US" sz="2400">
                <a:latin typeface="Tempus Sans ITC" pitchFamily="82" charset="77"/>
              </a:rPr>
              <a:t>系统是主机和外设之间的数据传送系统，目前主要有总线型结构和通道型结构两种类型。</a:t>
            </a:r>
          </a:p>
          <a:p>
            <a:pPr marL="352425">
              <a:lnSpc>
                <a:spcPct val="140000"/>
              </a:lnSpc>
            </a:pPr>
            <a:r>
              <a:rPr lang="zh-CN" altLang="en-US" sz="2400">
                <a:latin typeface="Tempus Sans ITC" pitchFamily="82" charset="77"/>
              </a:rPr>
              <a:t>与计算机相连接的外部设备有字符设备和块设备两种类型。</a:t>
            </a:r>
          </a:p>
          <a:p>
            <a:pPr marL="352425">
              <a:lnSpc>
                <a:spcPct val="140000"/>
              </a:lnSpc>
            </a:pPr>
            <a:r>
              <a:rPr lang="zh-CN" altLang="en-US" sz="2400">
                <a:latin typeface="Tempus Sans ITC" pitchFamily="82" charset="77"/>
              </a:rPr>
              <a:t>前者一次只能传送一个字符，传送速度比较低；</a:t>
            </a:r>
          </a:p>
          <a:p>
            <a:pPr marL="352425">
              <a:lnSpc>
                <a:spcPct val="140000"/>
              </a:lnSpc>
            </a:pPr>
            <a:r>
              <a:rPr lang="zh-CN" altLang="en-US" sz="2400">
                <a:latin typeface="Tempus Sans ITC" pitchFamily="82" charset="77"/>
              </a:rPr>
              <a:t>后者一次可以传送一个字符块，传送速度快，效率高，如图</a:t>
            </a:r>
            <a:r>
              <a:rPr lang="en-US" altLang="zh-CN" sz="2400">
                <a:latin typeface="Tempus Sans ITC" pitchFamily="82" charset="77"/>
              </a:rPr>
              <a:t>6-1</a:t>
            </a:r>
            <a:r>
              <a:rPr lang="zh-CN" altLang="en-US" sz="2400">
                <a:latin typeface="Tempus Sans ITC" pitchFamily="82" charset="77"/>
              </a:rPr>
              <a:t>所示为总线型</a:t>
            </a:r>
            <a:r>
              <a:rPr lang="en-US" altLang="zh-CN" sz="2400">
                <a:latin typeface="Tempus Sans ITC" pitchFamily="82" charset="77"/>
              </a:rPr>
              <a:t>IO</a:t>
            </a:r>
            <a:r>
              <a:rPr lang="zh-CN" altLang="en-US" sz="2400">
                <a:latin typeface="Tempus Sans ITC" pitchFamily="82" charset="77"/>
              </a:rPr>
              <a:t>系统结构示意。</a:t>
            </a:r>
          </a:p>
        </p:txBody>
      </p:sp>
      <p:pic>
        <p:nvPicPr>
          <p:cNvPr id="60418" name="Picture 2" descr="无标题-4">
            <a:extLst>
              <a:ext uri="{FF2B5EF4-FFF2-40B4-BE49-F238E27FC236}">
                <a16:creationId xmlns:a16="http://schemas.microsoft.com/office/drawing/2014/main" id="{BBEEDE41-A111-1343-9BF4-A10C2AF546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19" name="Picture 3" descr="无标题-5">
            <a:extLst>
              <a:ext uri="{FF2B5EF4-FFF2-40B4-BE49-F238E27FC236}">
                <a16:creationId xmlns:a16="http://schemas.microsoft.com/office/drawing/2014/main" id="{0D58A499-07FC-874D-A480-07410790DA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D2095194-A758-7F42-9D06-A9151116F014}"/>
              </a:ext>
            </a:extLst>
          </p:cNvPr>
          <p:cNvSpPr>
            <a:spLocks noGrp="1" noChangeArrowheads="1"/>
          </p:cNvSpPr>
          <p:nvPr>
            <p:ph type="title" idx="4294967295"/>
          </p:nvPr>
        </p:nvSpPr>
        <p:spPr>
          <a:xfrm>
            <a:off x="179388" y="557213"/>
            <a:ext cx="8229600" cy="1143000"/>
          </a:xfrm>
        </p:spPr>
        <p:txBody>
          <a:bodyPr/>
          <a:lstStyle/>
          <a:p>
            <a:r>
              <a:rPr lang="en-US" altLang="en-US" sz="4800" b="1">
                <a:latin typeface="Tempus Sans ITC" pitchFamily="82" charset="77"/>
                <a:sym typeface="宋体" panose="02010600030101010101" pitchFamily="2" charset="-122"/>
              </a:rPr>
              <a:t>I/O系统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charRg st="0" end="8"/>
                                            </p:txEl>
                                          </p:spTgt>
                                        </p:tgtEl>
                                        <p:attrNameLst>
                                          <p:attrName>style.visibility</p:attrName>
                                        </p:attrNameLst>
                                      </p:cBhvr>
                                      <p:to>
                                        <p:strVal val="visible"/>
                                      </p:to>
                                    </p:set>
                                    <p:anim calcmode="lin" valueType="num">
                                      <p:cBhvr>
                                        <p:cTn id="15" dur="500" fill="hold"/>
                                        <p:tgtEl>
                                          <p:spTgt spid="2">
                                            <p:txEl>
                                              <p:charRg st="0" end="8"/>
                                            </p:txEl>
                                          </p:spTgt>
                                        </p:tgtEl>
                                        <p:attrNameLst>
                                          <p:attrName>ppt_w</p:attrName>
                                        </p:attrNameLst>
                                      </p:cBhvr>
                                      <p:tavLst>
                                        <p:tav tm="0">
                                          <p:val>
                                            <p:fltVal val="0"/>
                                          </p:val>
                                        </p:tav>
                                        <p:tav tm="100000">
                                          <p:val>
                                            <p:strVal val="#ppt_w"/>
                                          </p:val>
                                        </p:tav>
                                      </p:tavLst>
                                    </p:anim>
                                    <p:anim calcmode="lin" valueType="num">
                                      <p:cBhvr>
                                        <p:cTn id="16" dur="500" fill="hold"/>
                                        <p:tgtEl>
                                          <p:spTgt spid="2">
                                            <p:txEl>
                                              <p:charRg st="0" end="8"/>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charRg st="1" end="1"/>
                                            </p:txEl>
                                          </p:spTgt>
                                        </p:tgtEl>
                                        <p:attrNameLst>
                                          <p:attrName>style.visibility</p:attrName>
                                        </p:attrNameLst>
                                      </p:cBhvr>
                                      <p:to>
                                        <p:strVal val="visible"/>
                                      </p:to>
                                    </p:set>
                                    <p:anim calcmode="lin" valueType="num">
                                      <p:cBhvr>
                                        <p:cTn id="21"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charRg st="2" end="2"/>
                                            </p:txEl>
                                          </p:spTgt>
                                        </p:tgtEl>
                                        <p:attrNameLst>
                                          <p:attrName>style.visibility</p:attrName>
                                        </p:attrNameLst>
                                      </p:cBhvr>
                                      <p:to>
                                        <p:strVal val="visible"/>
                                      </p:to>
                                    </p:set>
                                    <p:anim calcmode="lin" valueType="num">
                                      <p:cBhvr>
                                        <p:cTn id="27" dur="500" fill="hold"/>
                                        <p:tgtEl>
                                          <p:spTgt spid="2">
                                            <p:txEl>
                                              <p:char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char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charRg st="3" end="3"/>
                                            </p:txEl>
                                          </p:spTgt>
                                        </p:tgtEl>
                                        <p:attrNameLst>
                                          <p:attrName>style.visibility</p:attrName>
                                        </p:attrNameLst>
                                      </p:cBhvr>
                                      <p:to>
                                        <p:strVal val="visible"/>
                                      </p:to>
                                    </p:set>
                                    <p:anim calcmode="lin" valueType="num">
                                      <p:cBhvr>
                                        <p:cTn id="33" dur="500" fill="hold"/>
                                        <p:tgtEl>
                                          <p:spTgt spid="2">
                                            <p:txEl>
                                              <p:char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char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charRg st="4" end="4"/>
                                            </p:txEl>
                                          </p:spTgt>
                                        </p:tgtEl>
                                        <p:attrNameLst>
                                          <p:attrName>style.visibility</p:attrName>
                                        </p:attrNameLst>
                                      </p:cBhvr>
                                      <p:to>
                                        <p:strVal val="visible"/>
                                      </p:to>
                                    </p:set>
                                    <p:anim calcmode="lin" valueType="num">
                                      <p:cBhvr>
                                        <p:cTn id="39"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40"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6CF1DA2B-4220-B64C-89B1-4B816AD428EE}"/>
              </a:ext>
            </a:extLst>
          </p:cNvPr>
          <p:cNvSpPr>
            <a:spLocks noGrp="1" noChangeArrowheads="1"/>
          </p:cNvSpPr>
          <p:nvPr>
            <p:ph idx="4294967295"/>
          </p:nvPr>
        </p:nvSpPr>
        <p:spPr>
          <a:xfrm>
            <a:off x="395288" y="1700213"/>
            <a:ext cx="8391525" cy="4527550"/>
          </a:xfrm>
        </p:spPr>
        <p:txBody>
          <a:bodyPr/>
          <a:lstStyle/>
          <a:p>
            <a:pPr marL="361950"/>
            <a:r>
              <a:rPr lang="zh-CN" altLang="en-US" sz="2400">
                <a:latin typeface="Tempus Sans ITC" pitchFamily="82" charset="77"/>
                <a:sym typeface="Arial" panose="020B0604020202020204" pitchFamily="34" charset="0"/>
              </a:rPr>
              <a:t>绝对号</a:t>
            </a:r>
            <a:r>
              <a:rPr lang="en-US" altLang="zh-CN" sz="2400">
                <a:latin typeface="Tempus Sans ITC" pitchFamily="82" charset="77"/>
                <a:sym typeface="Arial" panose="020B0604020202020204" pitchFamily="34" charset="0"/>
              </a:rPr>
              <a:t>(</a:t>
            </a:r>
            <a:r>
              <a:rPr lang="zh-CN" altLang="en-US" sz="2400">
                <a:latin typeface="Tempus Sans ITC" pitchFamily="82" charset="77"/>
                <a:sym typeface="Arial" panose="020B0604020202020204" pitchFamily="34" charset="0"/>
              </a:rPr>
              <a:t>或物理设备名</a:t>
            </a:r>
            <a:r>
              <a:rPr lang="en-US" altLang="zh-CN" sz="2400">
                <a:latin typeface="Tempus Sans ITC" pitchFamily="82" charset="77"/>
                <a:sym typeface="Arial" panose="020B0604020202020204" pitchFamily="34" charset="0"/>
              </a:rPr>
              <a:t>)</a:t>
            </a:r>
            <a:r>
              <a:rPr lang="en-US" altLang="en-US" sz="2400">
                <a:latin typeface="Tempus Sans ITC" pitchFamily="82" charset="77"/>
                <a:sym typeface="Arial" panose="020B0604020202020204" pitchFamily="34" charset="0"/>
              </a:rPr>
              <a:t>:</a:t>
            </a:r>
          </a:p>
          <a:p>
            <a:pPr marL="361950">
              <a:buFontTx/>
              <a:buNone/>
            </a:pPr>
            <a:r>
              <a:rPr lang="en-US" altLang="zh-CN" sz="2400">
                <a:latin typeface="Tempus Sans ITC" pitchFamily="82" charset="77"/>
              </a:rPr>
              <a:t>     </a:t>
            </a:r>
            <a:r>
              <a:rPr lang="zh-CN" altLang="en-US" sz="2400">
                <a:latin typeface="Tempus Sans ITC" pitchFamily="82" charset="77"/>
              </a:rPr>
              <a:t>为了便于对这些外设进行管理，系统对每台进入计算机系统中的设备都给定一个对应的编号，作为调用时识别和区分设备用。这种编号无任何重复，一般被称为设备的绝对号</a:t>
            </a:r>
            <a:r>
              <a:rPr lang="en-US" altLang="zh-CN" sz="2400">
                <a:latin typeface="Tempus Sans ITC" pitchFamily="82" charset="77"/>
              </a:rPr>
              <a:t>(</a:t>
            </a:r>
            <a:r>
              <a:rPr lang="zh-CN" altLang="en-US" sz="2400">
                <a:latin typeface="Tempus Sans ITC" pitchFamily="82" charset="77"/>
              </a:rPr>
              <a:t>或物理设备名</a:t>
            </a:r>
            <a:r>
              <a:rPr lang="en-US" altLang="zh-CN" sz="2400">
                <a:latin typeface="Tempus Sans ITC" pitchFamily="82" charset="77"/>
              </a:rPr>
              <a:t>)</a:t>
            </a:r>
            <a:r>
              <a:rPr lang="zh-CN" altLang="en-US" sz="2400">
                <a:latin typeface="Tempus Sans ITC" pitchFamily="82" charset="77"/>
              </a:rPr>
              <a:t>。</a:t>
            </a:r>
          </a:p>
          <a:p>
            <a:pPr marL="361950"/>
            <a:r>
              <a:rPr lang="zh-CN" altLang="en-US" sz="2400">
                <a:latin typeface="Tempus Sans ITC" pitchFamily="82" charset="77"/>
                <a:sym typeface="Arial" panose="020B0604020202020204" pitchFamily="34" charset="0"/>
              </a:rPr>
              <a:t>相对号</a:t>
            </a:r>
            <a:r>
              <a:rPr lang="en-US" altLang="zh-CN" sz="2400">
                <a:latin typeface="Tempus Sans ITC" pitchFamily="82" charset="77"/>
                <a:sym typeface="Arial" panose="020B0604020202020204" pitchFamily="34" charset="0"/>
              </a:rPr>
              <a:t>(</a:t>
            </a:r>
            <a:r>
              <a:rPr lang="zh-CN" altLang="en-US" sz="2400">
                <a:latin typeface="Tempus Sans ITC" pitchFamily="82" charset="77"/>
                <a:sym typeface="Arial" panose="020B0604020202020204" pitchFamily="34" charset="0"/>
              </a:rPr>
              <a:t>或称逻辑设备名</a:t>
            </a:r>
            <a:r>
              <a:rPr lang="en-US" altLang="zh-CN" sz="2400">
                <a:latin typeface="Tempus Sans ITC" pitchFamily="82" charset="77"/>
                <a:sym typeface="Arial" panose="020B0604020202020204" pitchFamily="34" charset="0"/>
              </a:rPr>
              <a:t>)</a:t>
            </a:r>
            <a:r>
              <a:rPr lang="en-US" altLang="en-US" sz="2400">
                <a:latin typeface="Tempus Sans ITC" pitchFamily="82" charset="77"/>
                <a:sym typeface="Arial" panose="020B0604020202020204" pitchFamily="34" charset="0"/>
              </a:rPr>
              <a:t>:</a:t>
            </a:r>
          </a:p>
          <a:p>
            <a:pPr marL="361950">
              <a:buFontTx/>
              <a:buNone/>
            </a:pPr>
            <a:r>
              <a:rPr lang="en-US" altLang="zh-CN" sz="2400">
                <a:latin typeface="Tempus Sans ITC" pitchFamily="82" charset="77"/>
              </a:rPr>
              <a:t>     </a:t>
            </a:r>
            <a:r>
              <a:rPr lang="zh-CN" altLang="en-US" sz="2400">
                <a:latin typeface="Tempus Sans ITC" pitchFamily="82" charset="77"/>
              </a:rPr>
              <a:t>为了方便用户，也为了提高外设利用率，在计算机中规定用户申请外设时，只需要向系统说明所需用的某类设备，至于真正在实际中使用哪台设备，由系统根据这类设备的应用情况作出分配。即使用户所需多台同样的设备，系统也允许用户按自己的使用要求提出编号，这种由用户申请设备时所用的编号称为相对号</a:t>
            </a:r>
            <a:r>
              <a:rPr lang="en-US" altLang="zh-CN" sz="2400">
                <a:latin typeface="Tempus Sans ITC" pitchFamily="82" charset="77"/>
              </a:rPr>
              <a:t>(</a:t>
            </a:r>
            <a:r>
              <a:rPr lang="zh-CN" altLang="en-US" sz="2400">
                <a:latin typeface="Tempus Sans ITC" pitchFamily="82" charset="77"/>
              </a:rPr>
              <a:t>或称逻辑设备名</a:t>
            </a:r>
            <a:r>
              <a:rPr lang="en-US" altLang="zh-CN" sz="2400">
                <a:latin typeface="Tempus Sans ITC" pitchFamily="82" charset="77"/>
              </a:rPr>
              <a:t>)</a:t>
            </a:r>
            <a:r>
              <a:rPr lang="zh-CN" altLang="en-US" sz="2400">
                <a:latin typeface="Tempus Sans ITC" pitchFamily="82" charset="77"/>
              </a:rPr>
              <a:t>。</a:t>
            </a:r>
          </a:p>
        </p:txBody>
      </p:sp>
      <p:pic>
        <p:nvPicPr>
          <p:cNvPr id="121858" name="Picture 2" descr="无标题-4">
            <a:extLst>
              <a:ext uri="{FF2B5EF4-FFF2-40B4-BE49-F238E27FC236}">
                <a16:creationId xmlns:a16="http://schemas.microsoft.com/office/drawing/2014/main" id="{CACABF40-4E6A-DD45-B6A0-A6FB5B202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59" name="Picture 3" descr="无标题-5">
            <a:extLst>
              <a:ext uri="{FF2B5EF4-FFF2-40B4-BE49-F238E27FC236}">
                <a16:creationId xmlns:a16="http://schemas.microsoft.com/office/drawing/2014/main" id="{63C0B355-F41D-C542-BD11-3D31FF09E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27D79177-A02A-4C4F-963C-C41E176EE0E8}"/>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设备独立性</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calcmode="lin" valueType="num">
                                      <p:cBhvr>
                                        <p:cTn id="15"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calcmode="lin" valueType="num">
                                      <p:cBhvr>
                                        <p:cTn id="2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calcmode="lin" valueType="num">
                                      <p:cBhvr>
                                        <p:cTn id="2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 calcmode="lin" valueType="num">
                                      <p:cBhvr>
                                        <p:cTn id="33"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DBDDC11-8FC3-B745-A006-7D814E2FCBB5}"/>
              </a:ext>
            </a:extLst>
          </p:cNvPr>
          <p:cNvSpPr>
            <a:spLocks noGrp="1" noChangeArrowheads="1"/>
          </p:cNvSpPr>
          <p:nvPr>
            <p:ph idx="4294967295"/>
          </p:nvPr>
        </p:nvSpPr>
        <p:spPr>
          <a:xfrm>
            <a:off x="395288" y="1700213"/>
            <a:ext cx="8391525" cy="4527550"/>
          </a:xfrm>
        </p:spPr>
        <p:txBody>
          <a:bodyPr/>
          <a:lstStyle/>
          <a:p>
            <a:pPr marL="19050" indent="0">
              <a:lnSpc>
                <a:spcPct val="15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设备独立性 </a:t>
            </a:r>
          </a:p>
          <a:p>
            <a:pPr marL="19050" indent="0">
              <a:lnSpc>
                <a:spcPct val="15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设备独立性概念：</a:t>
            </a:r>
          </a:p>
          <a:p>
            <a:pPr marL="19050" indent="0">
              <a:lnSpc>
                <a:spcPct val="150000"/>
              </a:lnSpc>
              <a:buFontTx/>
              <a:buNone/>
            </a:pPr>
            <a:r>
              <a:rPr lang="zh-CN" altLang="en-US" sz="2400">
                <a:latin typeface="Tempus Sans ITC" pitchFamily="82" charset="77"/>
                <a:sym typeface="宋体" panose="02010600030101010101" pitchFamily="2" charset="-122"/>
              </a:rPr>
              <a:t>有了设备的绝对号和相对号后，用户编制程序使用的设备与实际使用的设备无关，这就是</a:t>
            </a:r>
            <a:r>
              <a:rPr lang="zh-CN" altLang="en-US" sz="2400" u="sng">
                <a:latin typeface="Tempus Sans ITC" pitchFamily="82" charset="77"/>
                <a:sym typeface="宋体" panose="02010600030101010101" pitchFamily="2" charset="-122"/>
              </a:rPr>
              <a:t>设备的独立性</a:t>
            </a:r>
            <a:r>
              <a:rPr lang="zh-CN" altLang="en-US" sz="2400">
                <a:latin typeface="Tempus Sans ITC" pitchFamily="82" charset="77"/>
                <a:sym typeface="宋体" panose="02010600030101010101" pitchFamily="2" charset="-122"/>
              </a:rPr>
              <a:t>。</a:t>
            </a:r>
          </a:p>
          <a:p>
            <a:pPr marL="19050" indent="0">
              <a:lnSpc>
                <a:spcPct val="15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设备独立性优点</a:t>
            </a:r>
          </a:p>
          <a:p>
            <a:pPr marL="19050" indent="0">
              <a:lnSpc>
                <a:spcPct val="15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设备分配时的灵活性。</a:t>
            </a:r>
          </a:p>
          <a:p>
            <a:pPr marL="19050" indent="0">
              <a:lnSpc>
                <a:spcPct val="15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易于实现</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重定向。</a:t>
            </a:r>
          </a:p>
        </p:txBody>
      </p:sp>
      <p:pic>
        <p:nvPicPr>
          <p:cNvPr id="122882" name="Picture 2" descr="无标题-4">
            <a:extLst>
              <a:ext uri="{FF2B5EF4-FFF2-40B4-BE49-F238E27FC236}">
                <a16:creationId xmlns:a16="http://schemas.microsoft.com/office/drawing/2014/main" id="{38B0A05C-7899-B648-A521-9B7F8D728F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3" name="Picture 3" descr="无标题-5">
            <a:extLst>
              <a:ext uri="{FF2B5EF4-FFF2-40B4-BE49-F238E27FC236}">
                <a16:creationId xmlns:a16="http://schemas.microsoft.com/office/drawing/2014/main" id="{0AD3D5AF-65FF-4D4B-A6A1-0E6DB90A2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标题 5">
            <a:extLst>
              <a:ext uri="{FF2B5EF4-FFF2-40B4-BE49-F238E27FC236}">
                <a16:creationId xmlns:a16="http://schemas.microsoft.com/office/drawing/2014/main" id="{2F083F14-C24D-AD46-B86F-FC1CD19D52F0}"/>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设备独立性</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 calcmode="lin" valueType="num">
                                      <p:cBhvr>
                                        <p:cTn id="21"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 calcmode="lin" valueType="num">
                                      <p:cBhvr>
                                        <p:cTn id="27"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anim calcmode="lin" valueType="num">
                                      <p:cBhvr>
                                        <p:cTn id="33"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charRg st="6" end="6"/>
                                            </p:txEl>
                                          </p:spTgt>
                                        </p:tgtEl>
                                        <p:attrNameLst>
                                          <p:attrName>style.visibility</p:attrName>
                                        </p:attrNameLst>
                                      </p:cBhvr>
                                      <p:to>
                                        <p:strVal val="visible"/>
                                      </p:to>
                                    </p:set>
                                    <p:anim calcmode="lin" valueType="num">
                                      <p:cBhvr>
                                        <p:cTn id="39" dur="500" fill="hold"/>
                                        <p:tgtEl>
                                          <p:spTgt spid="2">
                                            <p:txEl>
                                              <p:charRg st="6" end="6"/>
                                            </p:txEl>
                                          </p:spTgt>
                                        </p:tgtEl>
                                        <p:attrNameLst>
                                          <p:attrName>ppt_w</p:attrName>
                                        </p:attrNameLst>
                                      </p:cBhvr>
                                      <p:tavLst>
                                        <p:tav tm="0">
                                          <p:val>
                                            <p:fltVal val="0"/>
                                          </p:val>
                                        </p:tav>
                                        <p:tav tm="100000">
                                          <p:val>
                                            <p:strVal val="#ppt_w"/>
                                          </p:val>
                                        </p:tav>
                                      </p:tavLst>
                                    </p:anim>
                                    <p:anim calcmode="lin" valueType="num">
                                      <p:cBhvr>
                                        <p:cTn id="40" dur="500" fill="hold"/>
                                        <p:tgtEl>
                                          <p:spTgt spid="2">
                                            <p:txEl>
                                              <p:char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4FCEB918-9717-7A42-AFEB-220B42F4E179}"/>
              </a:ext>
            </a:extLst>
          </p:cNvPr>
          <p:cNvSpPr>
            <a:spLocks noGrp="1" noChangeArrowheads="1"/>
          </p:cNvSpPr>
          <p:nvPr>
            <p:ph idx="4294967295"/>
          </p:nvPr>
        </p:nvSpPr>
        <p:spPr>
          <a:xfrm>
            <a:off x="395288" y="1700213"/>
            <a:ext cx="8391525" cy="4527550"/>
          </a:xfrm>
        </p:spPr>
        <p:txBody>
          <a:bodyPr/>
          <a:lstStyle/>
          <a:p>
            <a:pPr marL="19050" indent="0">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设备独立性软件 </a:t>
            </a:r>
          </a:p>
          <a:p>
            <a:pPr marL="19050" indent="0">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执行所有设备的公有操作</a:t>
            </a:r>
          </a:p>
          <a:p>
            <a:pPr marL="19050" indent="0">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对独立设备的分配和回收</a:t>
            </a:r>
          </a:p>
          <a:p>
            <a:pPr marL="19050" indent="0">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将逻辑设备名映射为物理设备名，进一步可以找到相应的物理设备驱动程序</a:t>
            </a:r>
          </a:p>
          <a:p>
            <a:pPr marL="19050" indent="0">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对设备进行保护，禁止用户直接访问设备</a:t>
            </a:r>
          </a:p>
          <a:p>
            <a:pPr marL="19050" indent="0">
              <a:buFontTx/>
              <a:buNone/>
            </a:pPr>
            <a:r>
              <a:rPr lang="en-US" altLang="zh-CN" sz="2400">
                <a:latin typeface="Tempus Sans ITC" pitchFamily="82" charset="77"/>
                <a:sym typeface="宋体" panose="02010600030101010101" pitchFamily="2" charset="-122"/>
              </a:rPr>
              <a:t>4) </a:t>
            </a:r>
            <a:r>
              <a:rPr lang="zh-CN" altLang="en-US" sz="2400">
                <a:latin typeface="Tempus Sans ITC" pitchFamily="82" charset="77"/>
                <a:sym typeface="宋体" panose="02010600030101010101" pitchFamily="2" charset="-122"/>
              </a:rPr>
              <a:t>缓冲管理，即对字符设备和块设备的缓冲区进行有效管理，以提高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效果</a:t>
            </a:r>
          </a:p>
          <a:p>
            <a:pPr marL="19050" indent="0">
              <a:buFontTx/>
              <a:buNone/>
            </a:pPr>
            <a:r>
              <a:rPr lang="en-US" altLang="zh-CN" sz="2400">
                <a:latin typeface="Tempus Sans ITC" pitchFamily="82" charset="77"/>
                <a:sym typeface="宋体" panose="02010600030101010101" pitchFamily="2" charset="-122"/>
              </a:rPr>
              <a:t>5) </a:t>
            </a:r>
            <a:r>
              <a:rPr lang="zh-CN" altLang="en-US" sz="2400">
                <a:latin typeface="Tempus Sans ITC" pitchFamily="82" charset="77"/>
                <a:sym typeface="宋体" panose="02010600030101010101" pitchFamily="2" charset="-122"/>
              </a:rPr>
              <a:t>差错控制：处理驱动程序无法处理的错误</a:t>
            </a:r>
          </a:p>
          <a:p>
            <a:pPr marL="19050" indent="0">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向用户层</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或文件层</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软件提供统一的接口</a:t>
            </a:r>
          </a:p>
          <a:p>
            <a:pPr marL="19050" indent="0">
              <a:buFontTx/>
              <a:buNone/>
            </a:pPr>
            <a:r>
              <a:rPr lang="zh-CN" altLang="en-US" sz="2400">
                <a:latin typeface="Tempus Sans ITC" pitchFamily="82" charset="77"/>
                <a:sym typeface="宋体" panose="02010600030101010101" pitchFamily="2" charset="-122"/>
              </a:rPr>
              <a:t>设备独立性软件是在设备驱动程序之上为了实现设备的独立性而设置的一层软件。</a:t>
            </a:r>
          </a:p>
        </p:txBody>
      </p:sp>
      <p:pic>
        <p:nvPicPr>
          <p:cNvPr id="123906" name="Picture 2" descr="无标题-4">
            <a:extLst>
              <a:ext uri="{FF2B5EF4-FFF2-40B4-BE49-F238E27FC236}">
                <a16:creationId xmlns:a16="http://schemas.microsoft.com/office/drawing/2014/main" id="{409BEE44-0CE1-2D4D-99AA-E8EDECB66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907" name="Picture 3" descr="无标题-5">
            <a:extLst>
              <a:ext uri="{FF2B5EF4-FFF2-40B4-BE49-F238E27FC236}">
                <a16:creationId xmlns:a16="http://schemas.microsoft.com/office/drawing/2014/main" id="{3375C490-951A-8445-9B08-FCB25C9B2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8" name="标题 5">
            <a:extLst>
              <a:ext uri="{FF2B5EF4-FFF2-40B4-BE49-F238E27FC236}">
                <a16:creationId xmlns:a16="http://schemas.microsoft.com/office/drawing/2014/main" id="{D7281950-C78D-3E4D-A29D-182605430EEF}"/>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设备独立性</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 calcmode="lin" valueType="num">
                                      <p:cBhvr>
                                        <p:cTn id="15"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17" presetClass="entr" presetSubtype="10" fill="hold" nodeType="after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 calcmode="lin" valueType="num">
                                      <p:cBhvr>
                                        <p:cTn id="20"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21" dur="500" fill="hold"/>
                                        <p:tgtEl>
                                          <p:spTgt spid="2">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 calcmode="lin" valueType="num">
                                      <p:cBhvr>
                                        <p:cTn id="26"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 calcmode="lin" valueType="num">
                                      <p:cBhvr>
                                        <p:cTn id="32"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10" fill="hold"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 calcmode="lin" valueType="num">
                                      <p:cBhvr>
                                        <p:cTn id="38"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0" fill="hold"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 calcmode="lin" valueType="num">
                                      <p:cBhvr>
                                        <p:cTn id="44"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45" dur="5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10" fill="hold"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 calcmode="lin" valueType="num">
                                      <p:cBhvr>
                                        <p:cTn id="50"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51" dur="500" fill="hold"/>
                                        <p:tgtEl>
                                          <p:spTgt spid="2">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7" presetClass="entr" presetSubtype="10" fill="hold"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 calcmode="lin" valueType="num">
                                      <p:cBhvr>
                                        <p:cTn id="56"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57" dur="500" fill="hold"/>
                                        <p:tgtEl>
                                          <p:spTgt spid="2">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06E10C9-ADF9-7142-904D-2AF68223DCD0}"/>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逻辑设备名到物理设备名映射的实现 </a:t>
            </a:r>
          </a:p>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逻辑设备表</a:t>
            </a:r>
            <a:r>
              <a:rPr lang="en-US" altLang="zh-CN" sz="2400">
                <a:latin typeface="Tempus Sans ITC" pitchFamily="82" charset="77"/>
                <a:sym typeface="宋体" panose="02010600030101010101" pitchFamily="2" charset="-122"/>
              </a:rPr>
              <a:t>(Logic Unit Table, LUT)</a:t>
            </a:r>
          </a:p>
          <a:p>
            <a:pPr marL="19050" indent="0">
              <a:lnSpc>
                <a:spcPct val="120000"/>
              </a:lnSpc>
              <a:buFontTx/>
              <a:buNone/>
            </a:pPr>
            <a:r>
              <a:rPr lang="en-US" altLang="zh-CN" sz="2400">
                <a:latin typeface="Tempus Sans ITC" pitchFamily="82" charset="77"/>
                <a:sym typeface="宋体" panose="02010600030101010101" pitchFamily="2" charset="-122"/>
              </a:rPr>
              <a:t>struct lut{</a:t>
            </a:r>
          </a:p>
          <a:p>
            <a:pPr marL="19050" indent="0">
              <a:lnSpc>
                <a:spcPct val="120000"/>
              </a:lnSpc>
              <a:buFontTx/>
              <a:buNone/>
            </a:pPr>
            <a:r>
              <a:rPr lang="en-US" altLang="zh-CN" sz="2400">
                <a:latin typeface="Tempus Sans ITC" pitchFamily="82" charset="77"/>
                <a:sym typeface="宋体" panose="02010600030101010101" pitchFamily="2" charset="-122"/>
              </a:rPr>
              <a:t>   item Logic_Device_Name;  //</a:t>
            </a:r>
            <a:r>
              <a:rPr lang="zh-CN" altLang="en-US" sz="2400">
                <a:latin typeface="Tempus Sans ITC" pitchFamily="82" charset="77"/>
                <a:sym typeface="宋体" panose="02010600030101010101" pitchFamily="2" charset="-122"/>
              </a:rPr>
              <a:t>逻辑设备名；</a:t>
            </a:r>
          </a:p>
          <a:p>
            <a:pPr marL="19050" indent="0">
              <a:lnSpc>
                <a:spcPct val="120000"/>
              </a:lnSpc>
              <a:buFontTx/>
              <a:buNone/>
            </a:pPr>
            <a:r>
              <a:rPr lang="zh-CN" altLang="en-US" sz="2400">
                <a:latin typeface="Tempus Sans ITC" pitchFamily="82" charset="77"/>
                <a:sym typeface="宋体" panose="02010600030101010101" pitchFamily="2" charset="-122"/>
              </a:rPr>
              <a:t>   </a:t>
            </a:r>
            <a:r>
              <a:rPr lang="en-US" altLang="zh-CN" sz="2400">
                <a:latin typeface="Tempus Sans ITC" pitchFamily="82" charset="77"/>
                <a:sym typeface="宋体" panose="02010600030101010101" pitchFamily="2" charset="-122"/>
              </a:rPr>
              <a:t>item Physics_Device_Name;  //</a:t>
            </a:r>
            <a:r>
              <a:rPr lang="zh-CN" altLang="en-US" sz="2400">
                <a:latin typeface="Tempus Sans ITC" pitchFamily="82" charset="77"/>
                <a:sym typeface="宋体" panose="02010600030101010101" pitchFamily="2" charset="-122"/>
              </a:rPr>
              <a:t>物理设备名；</a:t>
            </a:r>
          </a:p>
          <a:p>
            <a:pPr marL="19050" indent="0">
              <a:lnSpc>
                <a:spcPct val="120000"/>
              </a:lnSpc>
              <a:buFontTx/>
              <a:buNone/>
            </a:pP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p>
          <a:p>
            <a:pPr marL="19050" indent="0">
              <a:lnSpc>
                <a:spcPct val="120000"/>
              </a:lnSpc>
              <a:buFontTx/>
              <a:buNone/>
            </a:pPr>
            <a:r>
              <a:rPr lang="en-US" altLang="zh-CN" sz="2400">
                <a:latin typeface="Tempus Sans ITC" pitchFamily="82" charset="77"/>
                <a:sym typeface="宋体" panose="02010600030101010101" pitchFamily="2" charset="-122"/>
              </a:rPr>
              <a:t>(2)LUT</a:t>
            </a:r>
            <a:r>
              <a:rPr lang="zh-CN" altLang="en-US" sz="2400">
                <a:latin typeface="Tempus Sans ITC" pitchFamily="82" charset="77"/>
                <a:sym typeface="宋体" panose="02010600030101010101" pitchFamily="2" charset="-122"/>
              </a:rPr>
              <a:t>的设置问题</a:t>
            </a:r>
          </a:p>
          <a:p>
            <a:pPr marL="19050" indent="0">
              <a:lnSpc>
                <a:spcPct val="120000"/>
              </a:lnSpc>
              <a:buFontTx/>
              <a:buNone/>
            </a:pPr>
            <a:r>
              <a:rPr lang="zh-CN" altLang="en-US" sz="2400">
                <a:latin typeface="Tempus Sans ITC" pitchFamily="82" charset="77"/>
                <a:sym typeface="宋体" panose="02010600030101010101" pitchFamily="2" charset="-122"/>
              </a:rPr>
              <a:t>   在操作系统中，可以为整个系统设置一张</a:t>
            </a:r>
            <a:r>
              <a:rPr lang="en-US" altLang="zh-CN" sz="2400">
                <a:latin typeface="Tempus Sans ITC" pitchFamily="82" charset="77"/>
                <a:sym typeface="宋体" panose="02010600030101010101" pitchFamily="2" charset="-122"/>
              </a:rPr>
              <a:t>LUT</a:t>
            </a:r>
            <a:r>
              <a:rPr lang="zh-CN" altLang="en-US" sz="2400">
                <a:latin typeface="Tempus Sans ITC" pitchFamily="82" charset="77"/>
                <a:sym typeface="宋体" panose="02010600030101010101" pitchFamily="2" charset="-122"/>
              </a:rPr>
              <a:t>，也可以为每个用户设置一张</a:t>
            </a:r>
            <a:r>
              <a:rPr lang="en-US" altLang="zh-CN" sz="2400">
                <a:latin typeface="Tempus Sans ITC" pitchFamily="82" charset="77"/>
                <a:sym typeface="宋体" panose="02010600030101010101" pitchFamily="2" charset="-122"/>
              </a:rPr>
              <a:t>LUT</a:t>
            </a:r>
            <a:r>
              <a:rPr lang="zh-CN" altLang="en-US" sz="2400">
                <a:latin typeface="Tempus Sans ITC" pitchFamily="82" charset="77"/>
                <a:sym typeface="宋体" panose="02010600030101010101" pitchFamily="2" charset="-122"/>
              </a:rPr>
              <a:t>。</a:t>
            </a:r>
          </a:p>
        </p:txBody>
      </p:sp>
      <p:pic>
        <p:nvPicPr>
          <p:cNvPr id="124930" name="Picture 2" descr="无标题-4">
            <a:extLst>
              <a:ext uri="{FF2B5EF4-FFF2-40B4-BE49-F238E27FC236}">
                <a16:creationId xmlns:a16="http://schemas.microsoft.com/office/drawing/2014/main" id="{E3FCF4AA-5079-C04F-AFB0-E4F66B5E4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931" name="Picture 3" descr="无标题-5">
            <a:extLst>
              <a:ext uri="{FF2B5EF4-FFF2-40B4-BE49-F238E27FC236}">
                <a16:creationId xmlns:a16="http://schemas.microsoft.com/office/drawing/2014/main" id="{04CCAE89-6034-E743-B795-B904955EF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标题 5">
            <a:extLst>
              <a:ext uri="{FF2B5EF4-FFF2-40B4-BE49-F238E27FC236}">
                <a16:creationId xmlns:a16="http://schemas.microsoft.com/office/drawing/2014/main" id="{A4FD8847-15D2-DB4F-AF74-E65C582D82CE}"/>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设备独立性</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par>
                          <p:cTn id="25" fill="hold" nodeType="afterGroup">
                            <p:stCondLst>
                              <p:cond delay="480"/>
                            </p:stCondLst>
                            <p:childTnLst>
                              <p:par>
                                <p:cTn id="26" presetID="27" presetClass="entr" presetSubtype="0" fill="hold" nodeType="afterEffect">
                                  <p:stCondLst>
                                    <p:cond delay="0"/>
                                  </p:stCondLst>
                                  <p:iterate type="lt">
                                    <p:tmPct val="50000"/>
                                  </p:iterate>
                                  <p:childTnLst>
                                    <p:set>
                                      <p:cBhvr>
                                        <p:cTn id="27"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8"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3" end="3"/>
                                            </p:txEl>
                                          </p:spTgt>
                                        </p:tgtEl>
                                        <p:attrNameLst>
                                          <p:attrName>fill.type</p:attrName>
                                        </p:attrNameLst>
                                      </p:cBhvr>
                                      <p:to>
                                        <p:strVal val="solid"/>
                                      </p:to>
                                    </p:set>
                                  </p:childTnLst>
                                </p:cTn>
                              </p:par>
                            </p:childTnLst>
                          </p:cTn>
                        </p:par>
                        <p:par>
                          <p:cTn id="31" fill="hold" nodeType="afterGroup">
                            <p:stCondLst>
                              <p:cond delay="1960"/>
                            </p:stCondLst>
                            <p:childTnLst>
                              <p:par>
                                <p:cTn id="32" presetID="27" presetClass="entr" presetSubtype="0" fill="hold" nodeType="afterEffect">
                                  <p:stCondLst>
                                    <p:cond delay="0"/>
                                  </p:stCondLst>
                                  <p:iterate type="lt">
                                    <p:tmPct val="50000"/>
                                  </p:iterate>
                                  <p:childTnLst>
                                    <p:set>
                                      <p:cBhvr>
                                        <p:cTn id="33"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4"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6" dur="80"/>
                                        <p:tgtEl>
                                          <p:spTgt spid="2">
                                            <p:txEl>
                                              <p:pRg st="4" end="4"/>
                                            </p:txEl>
                                          </p:spTgt>
                                        </p:tgtEl>
                                        <p:attrNameLst>
                                          <p:attrName>fill.type</p:attrName>
                                        </p:attrNameLst>
                                      </p:cBhvr>
                                      <p:to>
                                        <p:strVal val="solid"/>
                                      </p:to>
                                    </p:set>
                                  </p:childTnLst>
                                </p:cTn>
                              </p:par>
                            </p:childTnLst>
                          </p:cTn>
                        </p:par>
                        <p:par>
                          <p:cTn id="37" fill="hold" nodeType="afterGroup">
                            <p:stCondLst>
                              <p:cond delay="3520"/>
                            </p:stCondLst>
                            <p:childTnLst>
                              <p:par>
                                <p:cTn id="38" presetID="27" presetClass="entr" presetSubtype="0" fill="hold" nodeType="afterEffect">
                                  <p:stCondLst>
                                    <p:cond delay="0"/>
                                  </p:stCondLst>
                                  <p:iterate type="lt">
                                    <p:tmPct val="50000"/>
                                  </p:iterate>
                                  <p:childTnLst>
                                    <p:set>
                                      <p:cBhvr>
                                        <p:cTn id="39"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0"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2" dur="80"/>
                                        <p:tgtEl>
                                          <p:spTgt spid="2">
                                            <p:txEl>
                                              <p:pRg st="5" end="5"/>
                                            </p:txEl>
                                          </p:spTgt>
                                        </p:tgtEl>
                                        <p:attrNameLst>
                                          <p:attrName>fill.type</p:attrName>
                                        </p:attrNameLst>
                                      </p:cBhvr>
                                      <p:to>
                                        <p:strVal val="solid"/>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nodeType="clickEffect">
                                  <p:stCondLst>
                                    <p:cond delay="0"/>
                                  </p:stCondLst>
                                  <p:iterate type="lt">
                                    <p:tmPct val="50000"/>
                                  </p:iterate>
                                  <p:childTnLst>
                                    <p:set>
                                      <p:cBhvr>
                                        <p:cTn id="46"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7"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9" dur="80"/>
                                        <p:tgtEl>
                                          <p:spTgt spid="2">
                                            <p:txEl>
                                              <p:pRg st="6" end="6"/>
                                            </p:txEl>
                                          </p:spTgt>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nodeType="clickEffect">
                                  <p:stCondLst>
                                    <p:cond delay="0"/>
                                  </p:stCondLst>
                                  <p:iterate type="lt">
                                    <p:tmPct val="50000"/>
                                  </p:iterate>
                                  <p:childTnLst>
                                    <p:set>
                                      <p:cBhvr>
                                        <p:cTn id="53"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4"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56" dur="80"/>
                                        <p:tgtEl>
                                          <p:spTgt spid="2">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B3480A7-6CF0-3745-8943-360FF741D7EA}"/>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逻辑设备名到物理设备名映射的实现 </a:t>
            </a:r>
          </a:p>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逻辑设备表</a:t>
            </a:r>
            <a:r>
              <a:rPr lang="en-US" altLang="zh-CN" sz="2400">
                <a:latin typeface="Tempus Sans ITC" pitchFamily="82" charset="77"/>
                <a:sym typeface="宋体" panose="02010600030101010101" pitchFamily="2" charset="-122"/>
              </a:rPr>
              <a:t>(Logic Unit Table, LUT)</a:t>
            </a:r>
          </a:p>
          <a:p>
            <a:pPr marL="19050" indent="0">
              <a:lnSpc>
                <a:spcPct val="120000"/>
              </a:lnSpc>
              <a:buFontTx/>
              <a:buNone/>
            </a:pPr>
            <a:r>
              <a:rPr lang="en-US" altLang="zh-CN" sz="2400">
                <a:latin typeface="Tempus Sans ITC" pitchFamily="82" charset="77"/>
                <a:sym typeface="宋体" panose="02010600030101010101" pitchFamily="2" charset="-122"/>
              </a:rPr>
              <a:t>struct lut{</a:t>
            </a:r>
          </a:p>
          <a:p>
            <a:pPr marL="19050" indent="0">
              <a:lnSpc>
                <a:spcPct val="120000"/>
              </a:lnSpc>
              <a:buFontTx/>
              <a:buNone/>
            </a:pPr>
            <a:r>
              <a:rPr lang="en-US" altLang="zh-CN" sz="2400">
                <a:latin typeface="Tempus Sans ITC" pitchFamily="82" charset="77"/>
                <a:sym typeface="宋体" panose="02010600030101010101" pitchFamily="2" charset="-122"/>
              </a:rPr>
              <a:t>   item Logic_Device_Name;  //</a:t>
            </a:r>
            <a:r>
              <a:rPr lang="zh-CN" altLang="en-US" sz="2400">
                <a:latin typeface="Tempus Sans ITC" pitchFamily="82" charset="77"/>
                <a:sym typeface="宋体" panose="02010600030101010101" pitchFamily="2" charset="-122"/>
              </a:rPr>
              <a:t>逻辑设备名；</a:t>
            </a:r>
          </a:p>
          <a:p>
            <a:pPr marL="19050" indent="0">
              <a:lnSpc>
                <a:spcPct val="120000"/>
              </a:lnSpc>
              <a:buFontTx/>
              <a:buNone/>
            </a:pPr>
            <a:r>
              <a:rPr lang="zh-CN" altLang="en-US" sz="2400">
                <a:latin typeface="Tempus Sans ITC" pitchFamily="82" charset="77"/>
                <a:sym typeface="宋体" panose="02010600030101010101" pitchFamily="2" charset="-122"/>
              </a:rPr>
              <a:t>   </a:t>
            </a:r>
            <a:r>
              <a:rPr lang="en-US" altLang="zh-CN" sz="2400">
                <a:latin typeface="Tempus Sans ITC" pitchFamily="82" charset="77"/>
                <a:sym typeface="宋体" panose="02010600030101010101" pitchFamily="2" charset="-122"/>
              </a:rPr>
              <a:t>item Physics_Device_Name;  //</a:t>
            </a:r>
            <a:r>
              <a:rPr lang="zh-CN" altLang="en-US" sz="2400">
                <a:latin typeface="Tempus Sans ITC" pitchFamily="82" charset="77"/>
                <a:sym typeface="宋体" panose="02010600030101010101" pitchFamily="2" charset="-122"/>
              </a:rPr>
              <a:t>物理设备名；</a:t>
            </a:r>
          </a:p>
          <a:p>
            <a:pPr marL="19050" indent="0">
              <a:lnSpc>
                <a:spcPct val="120000"/>
              </a:lnSpc>
              <a:buFontTx/>
              <a:buNone/>
            </a:pP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p>
          <a:p>
            <a:pPr marL="19050" indent="0">
              <a:lnSpc>
                <a:spcPct val="120000"/>
              </a:lnSpc>
              <a:buFontTx/>
              <a:buNone/>
            </a:pPr>
            <a:r>
              <a:rPr lang="en-US" altLang="zh-CN" sz="2400">
                <a:latin typeface="Tempus Sans ITC" pitchFamily="82" charset="77"/>
                <a:sym typeface="宋体" panose="02010600030101010101" pitchFamily="2" charset="-122"/>
              </a:rPr>
              <a:t>(2)LUT</a:t>
            </a:r>
            <a:r>
              <a:rPr lang="zh-CN" altLang="en-US" sz="2400">
                <a:latin typeface="Tempus Sans ITC" pitchFamily="82" charset="77"/>
                <a:sym typeface="宋体" panose="02010600030101010101" pitchFamily="2" charset="-122"/>
              </a:rPr>
              <a:t>的设置问题</a:t>
            </a:r>
          </a:p>
          <a:p>
            <a:pPr marL="19050" indent="0">
              <a:lnSpc>
                <a:spcPct val="120000"/>
              </a:lnSpc>
              <a:buFontTx/>
              <a:buNone/>
            </a:pPr>
            <a:r>
              <a:rPr lang="zh-CN" altLang="en-US" sz="2400">
                <a:latin typeface="Tempus Sans ITC" pitchFamily="82" charset="77"/>
                <a:sym typeface="宋体" panose="02010600030101010101" pitchFamily="2" charset="-122"/>
              </a:rPr>
              <a:t>   在操作系统中，可以为整个系统设置一张</a:t>
            </a:r>
            <a:r>
              <a:rPr lang="en-US" altLang="zh-CN" sz="2400">
                <a:latin typeface="Tempus Sans ITC" pitchFamily="82" charset="77"/>
                <a:sym typeface="宋体" panose="02010600030101010101" pitchFamily="2" charset="-122"/>
              </a:rPr>
              <a:t>LUT</a:t>
            </a:r>
            <a:r>
              <a:rPr lang="zh-CN" altLang="en-US" sz="2400">
                <a:latin typeface="Tempus Sans ITC" pitchFamily="82" charset="77"/>
                <a:sym typeface="宋体" panose="02010600030101010101" pitchFamily="2" charset="-122"/>
              </a:rPr>
              <a:t>，也可以为每个用户设置一张</a:t>
            </a:r>
            <a:r>
              <a:rPr lang="en-US" altLang="zh-CN" sz="2400">
                <a:latin typeface="Tempus Sans ITC" pitchFamily="82" charset="77"/>
                <a:sym typeface="宋体" panose="02010600030101010101" pitchFamily="2" charset="-122"/>
              </a:rPr>
              <a:t>LUT</a:t>
            </a:r>
            <a:r>
              <a:rPr lang="zh-CN" altLang="en-US" sz="2400">
                <a:latin typeface="Tempus Sans ITC" pitchFamily="82" charset="77"/>
                <a:sym typeface="宋体" panose="02010600030101010101" pitchFamily="2" charset="-122"/>
              </a:rPr>
              <a:t>。</a:t>
            </a:r>
          </a:p>
        </p:txBody>
      </p:sp>
      <p:pic>
        <p:nvPicPr>
          <p:cNvPr id="125954" name="Picture 2" descr="无标题-4">
            <a:extLst>
              <a:ext uri="{FF2B5EF4-FFF2-40B4-BE49-F238E27FC236}">
                <a16:creationId xmlns:a16="http://schemas.microsoft.com/office/drawing/2014/main" id="{D24B7460-F64B-F244-BF63-9F05EED27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5" name="Picture 3" descr="无标题-5">
            <a:extLst>
              <a:ext uri="{FF2B5EF4-FFF2-40B4-BE49-F238E27FC236}">
                <a16:creationId xmlns:a16="http://schemas.microsoft.com/office/drawing/2014/main" id="{4AA24FAE-4F86-FA41-980A-84A362278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6" name="标题 5">
            <a:extLst>
              <a:ext uri="{FF2B5EF4-FFF2-40B4-BE49-F238E27FC236}">
                <a16:creationId xmlns:a16="http://schemas.microsoft.com/office/drawing/2014/main" id="{3F4A72D5-C4ED-A040-B4EE-73538474082A}"/>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设备独立性</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par>
                          <p:cTn id="25" fill="hold" nodeType="afterGroup">
                            <p:stCondLst>
                              <p:cond delay="480"/>
                            </p:stCondLst>
                            <p:childTnLst>
                              <p:par>
                                <p:cTn id="26" presetID="27" presetClass="entr" presetSubtype="0" fill="hold" nodeType="afterEffect">
                                  <p:stCondLst>
                                    <p:cond delay="0"/>
                                  </p:stCondLst>
                                  <p:iterate type="lt">
                                    <p:tmPct val="50000"/>
                                  </p:iterate>
                                  <p:childTnLst>
                                    <p:set>
                                      <p:cBhvr>
                                        <p:cTn id="27"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8"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3" end="3"/>
                                            </p:txEl>
                                          </p:spTgt>
                                        </p:tgtEl>
                                        <p:attrNameLst>
                                          <p:attrName>fill.type</p:attrName>
                                        </p:attrNameLst>
                                      </p:cBhvr>
                                      <p:to>
                                        <p:strVal val="solid"/>
                                      </p:to>
                                    </p:set>
                                  </p:childTnLst>
                                </p:cTn>
                              </p:par>
                            </p:childTnLst>
                          </p:cTn>
                        </p:par>
                        <p:par>
                          <p:cTn id="31" fill="hold" nodeType="afterGroup">
                            <p:stCondLst>
                              <p:cond delay="1960"/>
                            </p:stCondLst>
                            <p:childTnLst>
                              <p:par>
                                <p:cTn id="32" presetID="27" presetClass="entr" presetSubtype="0" fill="hold" nodeType="afterEffect">
                                  <p:stCondLst>
                                    <p:cond delay="0"/>
                                  </p:stCondLst>
                                  <p:iterate type="lt">
                                    <p:tmPct val="50000"/>
                                  </p:iterate>
                                  <p:childTnLst>
                                    <p:set>
                                      <p:cBhvr>
                                        <p:cTn id="33"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4"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6" dur="80"/>
                                        <p:tgtEl>
                                          <p:spTgt spid="2">
                                            <p:txEl>
                                              <p:pRg st="4" end="4"/>
                                            </p:txEl>
                                          </p:spTgt>
                                        </p:tgtEl>
                                        <p:attrNameLst>
                                          <p:attrName>fill.type</p:attrName>
                                        </p:attrNameLst>
                                      </p:cBhvr>
                                      <p:to>
                                        <p:strVal val="solid"/>
                                      </p:to>
                                    </p:set>
                                  </p:childTnLst>
                                </p:cTn>
                              </p:par>
                            </p:childTnLst>
                          </p:cTn>
                        </p:par>
                        <p:par>
                          <p:cTn id="37" fill="hold" nodeType="afterGroup">
                            <p:stCondLst>
                              <p:cond delay="3520"/>
                            </p:stCondLst>
                            <p:childTnLst>
                              <p:par>
                                <p:cTn id="38" presetID="27" presetClass="entr" presetSubtype="0" fill="hold" nodeType="afterEffect">
                                  <p:stCondLst>
                                    <p:cond delay="0"/>
                                  </p:stCondLst>
                                  <p:iterate type="lt">
                                    <p:tmPct val="50000"/>
                                  </p:iterate>
                                  <p:childTnLst>
                                    <p:set>
                                      <p:cBhvr>
                                        <p:cTn id="39"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0"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1"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2" dur="80"/>
                                        <p:tgtEl>
                                          <p:spTgt spid="2">
                                            <p:txEl>
                                              <p:pRg st="5" end="5"/>
                                            </p:txEl>
                                          </p:spTgt>
                                        </p:tgtEl>
                                        <p:attrNameLst>
                                          <p:attrName>fill.type</p:attrName>
                                        </p:attrNameLst>
                                      </p:cBhvr>
                                      <p:to>
                                        <p:strVal val="solid"/>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7" presetClass="entr" presetSubtype="0" fill="hold" nodeType="clickEffect">
                                  <p:stCondLst>
                                    <p:cond delay="0"/>
                                  </p:stCondLst>
                                  <p:iterate type="lt">
                                    <p:tmPct val="50000"/>
                                  </p:iterate>
                                  <p:childTnLst>
                                    <p:set>
                                      <p:cBhvr>
                                        <p:cTn id="46"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7"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9" dur="80"/>
                                        <p:tgtEl>
                                          <p:spTgt spid="2">
                                            <p:txEl>
                                              <p:pRg st="6" end="6"/>
                                            </p:txEl>
                                          </p:spTgt>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nodeType="clickEffect">
                                  <p:stCondLst>
                                    <p:cond delay="0"/>
                                  </p:stCondLst>
                                  <p:iterate type="lt">
                                    <p:tmPct val="50000"/>
                                  </p:iterate>
                                  <p:childTnLst>
                                    <p:set>
                                      <p:cBhvr>
                                        <p:cTn id="53"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4"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56" dur="80"/>
                                        <p:tgtEl>
                                          <p:spTgt spid="2">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8DC2175-D182-584E-A06C-EF31866C3E54}"/>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基本的设备分配程序 </a:t>
            </a:r>
          </a:p>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分配设备 </a:t>
            </a:r>
          </a:p>
          <a:p>
            <a:pPr marL="19050" indent="0">
              <a:lnSpc>
                <a:spcPct val="120000"/>
              </a:lnSpc>
            </a:pPr>
            <a:r>
              <a:rPr lang="zh-CN" altLang="en-US" sz="2400">
                <a:latin typeface="Tempus Sans ITC" pitchFamily="82" charset="77"/>
                <a:sym typeface="宋体" panose="02010600030101010101" pitchFamily="2" charset="-122"/>
              </a:rPr>
              <a:t>物理设备名</a:t>
            </a:r>
            <a:r>
              <a:rPr lang="en-US" altLang="zh-CN" sz="2400">
                <a:latin typeface="Tempus Sans ITC" pitchFamily="82" charset="77"/>
                <a:sym typeface="宋体" panose="02010600030101010101" pitchFamily="2" charset="-122"/>
              </a:rPr>
              <a:t>SDT</a:t>
            </a:r>
            <a:r>
              <a:rPr lang="en-US" altLang="en-US" sz="2400">
                <a:latin typeface="Tempus Sans ITC" pitchFamily="82" charset="77"/>
                <a:sym typeface="宋体" panose="02010600030101010101" pitchFamily="2" charset="-122"/>
              </a:rPr>
              <a:t>--&gt;</a:t>
            </a:r>
            <a:r>
              <a:rPr lang="en-US" altLang="zh-CN" sz="2400">
                <a:latin typeface="Tempus Sans ITC" pitchFamily="82" charset="77"/>
                <a:sym typeface="宋体" panose="02010600030101010101" pitchFamily="2" charset="-122"/>
              </a:rPr>
              <a:t>DCT</a:t>
            </a:r>
            <a:r>
              <a:rPr lang="zh-CN" altLang="en-US" sz="2400">
                <a:latin typeface="Tempus Sans ITC" pitchFamily="82" charset="77"/>
                <a:sym typeface="宋体" panose="02010600030101010101" pitchFamily="2" charset="-122"/>
              </a:rPr>
              <a:t>（忙</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等待队列</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安全</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分配</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等待队列</a:t>
            </a:r>
            <a:r>
              <a:rPr lang="en-US" altLang="zh-CN" sz="2400">
                <a:latin typeface="Tempus Sans ITC" pitchFamily="82" charset="77"/>
                <a:sym typeface="宋体" panose="02010600030101010101" pitchFamily="2" charset="-122"/>
              </a:rPr>
              <a:t>)</a:t>
            </a:r>
          </a:p>
          <a:p>
            <a:pPr marL="19050" indent="0">
              <a:lnSpc>
                <a:spcPct val="12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分配控制器</a:t>
            </a:r>
          </a:p>
          <a:p>
            <a:pPr marL="19050" indent="0">
              <a:lnSpc>
                <a:spcPct val="120000"/>
              </a:lnSpc>
            </a:pPr>
            <a:r>
              <a:rPr lang="en-US" altLang="zh-CN" sz="2400">
                <a:latin typeface="Tempus Sans ITC" pitchFamily="82" charset="77"/>
                <a:sym typeface="宋体" panose="02010600030101010101" pitchFamily="2" charset="-122"/>
              </a:rPr>
              <a:t>DCT</a:t>
            </a:r>
            <a:r>
              <a:rPr lang="en-US" altLang="en-US" sz="2400">
                <a:latin typeface="Tempus Sans ITC" pitchFamily="82" charset="77"/>
                <a:sym typeface="宋体" panose="02010600030101010101" pitchFamily="2" charset="-122"/>
              </a:rPr>
              <a:t>--&gt;</a:t>
            </a:r>
            <a:r>
              <a:rPr lang="en-US" altLang="zh-CN" sz="2400">
                <a:latin typeface="Tempus Sans ITC" pitchFamily="82" charset="77"/>
                <a:sym typeface="宋体" panose="02010600030101010101" pitchFamily="2" charset="-122"/>
              </a:rPr>
              <a:t>COCT (</a:t>
            </a:r>
            <a:r>
              <a:rPr lang="zh-CN" altLang="en-US" sz="2400">
                <a:latin typeface="Tempus Sans ITC" pitchFamily="82" charset="77"/>
                <a:sym typeface="宋体" panose="02010600030101010101" pitchFamily="2" charset="-122"/>
              </a:rPr>
              <a:t>忙</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等待队列</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分配</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p>
          <a:p>
            <a:pPr marL="19050" indent="0">
              <a:lnSpc>
                <a:spcPct val="12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分配通道 </a:t>
            </a:r>
          </a:p>
          <a:p>
            <a:pPr marL="19050" indent="0">
              <a:lnSpc>
                <a:spcPct val="120000"/>
              </a:lnSpc>
            </a:pPr>
            <a:r>
              <a:rPr lang="en-US" altLang="zh-CN" sz="2400">
                <a:latin typeface="Tempus Sans ITC" pitchFamily="82" charset="77"/>
                <a:sym typeface="宋体" panose="02010600030101010101" pitchFamily="2" charset="-122"/>
              </a:rPr>
              <a:t>COCT</a:t>
            </a:r>
            <a:r>
              <a:rPr lang="en-US" altLang="en-US" sz="2400">
                <a:latin typeface="Tempus Sans ITC" pitchFamily="82" charset="77"/>
                <a:sym typeface="宋体" panose="02010600030101010101" pitchFamily="2" charset="-122"/>
              </a:rPr>
              <a:t>--&gt;</a:t>
            </a:r>
            <a:r>
              <a:rPr lang="en-US" altLang="zh-CN" sz="2400">
                <a:latin typeface="Tempus Sans ITC" pitchFamily="82" charset="77"/>
                <a:sym typeface="宋体" panose="02010600030101010101" pitchFamily="2" charset="-122"/>
              </a:rPr>
              <a:t>CHCT (</a:t>
            </a:r>
            <a:r>
              <a:rPr lang="zh-CN" altLang="en-US" sz="2400">
                <a:latin typeface="Tempus Sans ITC" pitchFamily="82" charset="77"/>
                <a:sym typeface="宋体" panose="02010600030101010101" pitchFamily="2" charset="-122"/>
              </a:rPr>
              <a:t>忙</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等待队列</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分配</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p>
          <a:p>
            <a:pPr marL="19050" indent="0">
              <a:lnSpc>
                <a:spcPct val="120000"/>
              </a:lnSpc>
              <a:buFontTx/>
              <a:buNone/>
            </a:pPr>
            <a:r>
              <a:rPr lang="zh-CN" altLang="en-US" sz="2400">
                <a:latin typeface="Tempus Sans ITC" pitchFamily="82" charset="77"/>
                <a:sym typeface="宋体" panose="02010600030101010101" pitchFamily="2" charset="-122"/>
              </a:rPr>
              <a:t>      </a:t>
            </a:r>
            <a:r>
              <a:rPr lang="zh-CN" altLang="en-US" sz="2400">
                <a:latin typeface="黑体" panose="02010609060101010101" pitchFamily="49" charset="-122"/>
                <a:ea typeface="黑体" panose="02010609060101010101" pitchFamily="49" charset="-122"/>
                <a:sym typeface="宋体" panose="02010600030101010101" pitchFamily="2" charset="-122"/>
              </a:rPr>
              <a:t>在具有通道的</a:t>
            </a:r>
            <a:r>
              <a:rPr lang="en-US" altLang="zh-CN" sz="2400">
                <a:latin typeface="黑体" panose="02010609060101010101" pitchFamily="49" charset="-122"/>
                <a:ea typeface="黑体" panose="02010609060101010101" pitchFamily="49" charset="-122"/>
                <a:sym typeface="宋体" panose="02010600030101010101" pitchFamily="2" charset="-122"/>
              </a:rPr>
              <a:t>I/O</a:t>
            </a:r>
            <a:r>
              <a:rPr lang="zh-CN" altLang="en-US" sz="2400">
                <a:latin typeface="黑体" panose="02010609060101010101" pitchFamily="49" charset="-122"/>
                <a:ea typeface="黑体" panose="02010609060101010101" pitchFamily="49" charset="-122"/>
                <a:sym typeface="宋体" panose="02010600030101010101" pitchFamily="2" charset="-122"/>
              </a:rPr>
              <a:t>系统中，分配算法对各资源的分配顺序为设备→控制器→通道。只有三者都分配成功后，才能启动</a:t>
            </a:r>
            <a:r>
              <a:rPr lang="en-US" altLang="zh-CN" sz="2400">
                <a:latin typeface="黑体" panose="02010609060101010101" pitchFamily="49" charset="-122"/>
                <a:ea typeface="黑体" panose="02010609060101010101" pitchFamily="49" charset="-122"/>
                <a:sym typeface="宋体" panose="02010600030101010101" pitchFamily="2" charset="-122"/>
              </a:rPr>
              <a:t>I/O</a:t>
            </a:r>
            <a:r>
              <a:rPr lang="zh-CN" altLang="en-US" sz="2400">
                <a:latin typeface="黑体" panose="02010609060101010101" pitchFamily="49" charset="-122"/>
                <a:ea typeface="黑体" panose="02010609060101010101" pitchFamily="49" charset="-122"/>
                <a:sym typeface="宋体" panose="02010600030101010101" pitchFamily="2" charset="-122"/>
              </a:rPr>
              <a:t>进行数据传送。</a:t>
            </a:r>
          </a:p>
        </p:txBody>
      </p:sp>
      <p:pic>
        <p:nvPicPr>
          <p:cNvPr id="126978" name="Picture 2" descr="无标题-4">
            <a:extLst>
              <a:ext uri="{FF2B5EF4-FFF2-40B4-BE49-F238E27FC236}">
                <a16:creationId xmlns:a16="http://schemas.microsoft.com/office/drawing/2014/main" id="{780B4B8D-53C7-734D-B338-C5E08C553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79" name="Picture 3" descr="无标题-5">
            <a:extLst>
              <a:ext uri="{FF2B5EF4-FFF2-40B4-BE49-F238E27FC236}">
                <a16:creationId xmlns:a16="http://schemas.microsoft.com/office/drawing/2014/main" id="{D9D02AF7-0B62-7841-896E-E9E1E51F1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标题 5">
            <a:extLst>
              <a:ext uri="{FF2B5EF4-FFF2-40B4-BE49-F238E27FC236}">
                <a16:creationId xmlns:a16="http://schemas.microsoft.com/office/drawing/2014/main" id="{FA764B14-E417-4145-A713-61A14ED34EA7}"/>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独占设备的分配程序</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wipe(left)">
                                      <p:cBhvr>
                                        <p:cTn id="15" dur="500"/>
                                        <p:tgtEl>
                                          <p:spTgt spid="2">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wipe(left)">
                                      <p:cBhvr>
                                        <p:cTn id="20" dur="500"/>
                                        <p:tgtEl>
                                          <p:spTgt spid="2">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wipe(left)">
                                      <p:cBhvr>
                                        <p:cTn id="25" dur="500"/>
                                        <p:tgtEl>
                                          <p:spTgt spid="2">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wipe(left)">
                                      <p:cBhvr>
                                        <p:cTn id="30" dur="500"/>
                                        <p:tgtEl>
                                          <p:spTgt spid="2">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wipe(left)">
                                      <p:cBhvr>
                                        <p:cTn id="35" dur="500"/>
                                        <p:tgtEl>
                                          <p:spTgt spid="2">
                                            <p:txEl>
                                              <p:pRg st="5" end="5"/>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
                                            <p:txEl>
                                              <p:pRg st="6" end="6"/>
                                            </p:txEl>
                                          </p:spTgt>
                                        </p:tgtEl>
                                        <p:attrNameLst>
                                          <p:attrName>style.visibility</p:attrName>
                                        </p:attrNameLst>
                                      </p:cBhvr>
                                      <p:to>
                                        <p:strVal val="visible"/>
                                      </p:to>
                                    </p:set>
                                    <p:animEffect transition="in" filter="wipe(left)">
                                      <p:cBhvr>
                                        <p:cTn id="40" dur="500"/>
                                        <p:tgtEl>
                                          <p:spTgt spid="2">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2">
                                            <p:txEl>
                                              <p:pRg st="7" end="7"/>
                                            </p:txEl>
                                          </p:spTgt>
                                        </p:tgtEl>
                                        <p:attrNameLst>
                                          <p:attrName>style.visibility</p:attrName>
                                        </p:attrNameLst>
                                      </p:cBhvr>
                                      <p:to>
                                        <p:strVal val="visible"/>
                                      </p:to>
                                    </p:set>
                                    <p:animEffect transition="in" filter="wipe(left)">
                                      <p:cBhvr>
                                        <p:cTn id="4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28001" name="Picture 2" descr="无标题-4">
            <a:extLst>
              <a:ext uri="{FF2B5EF4-FFF2-40B4-BE49-F238E27FC236}">
                <a16:creationId xmlns:a16="http://schemas.microsoft.com/office/drawing/2014/main" id="{E3644D86-9FA9-564D-89CE-2105EEED9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02" name="Picture 3" descr="无标题-5">
            <a:extLst>
              <a:ext uri="{FF2B5EF4-FFF2-40B4-BE49-F238E27FC236}">
                <a16:creationId xmlns:a16="http://schemas.microsoft.com/office/drawing/2014/main" id="{C5B60D54-831C-F442-8064-931388096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F2852D8A-3460-B148-BBCE-59D13B030804}"/>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 图6-17物理设备分配的数据结构</a:t>
            </a:r>
          </a:p>
        </p:txBody>
      </p:sp>
      <p:pic>
        <p:nvPicPr>
          <p:cNvPr id="7" name="图片 6">
            <a:extLst>
              <a:ext uri="{FF2B5EF4-FFF2-40B4-BE49-F238E27FC236}">
                <a16:creationId xmlns:a16="http://schemas.microsoft.com/office/drawing/2014/main" id="{BA046B50-AF43-5743-86C8-C7C0F30129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755775"/>
            <a:ext cx="8991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edge">
                                      <p:cBhvr>
                                        <p:cTn id="1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3AADF90F-A802-0D4F-A1F9-886B16CF7016}"/>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设备分配程序的改进 </a:t>
            </a:r>
          </a:p>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增加设备的独立性</a:t>
            </a:r>
          </a:p>
          <a:p>
            <a:pPr marL="19050" indent="0">
              <a:lnSpc>
                <a:spcPct val="120000"/>
              </a:lnSpc>
              <a:buFontTx/>
              <a:buNone/>
            </a:pPr>
            <a:r>
              <a:rPr lang="zh-CN" altLang="en-US" sz="2400">
                <a:latin typeface="Tempus Sans ITC" pitchFamily="82" charset="77"/>
                <a:sym typeface="宋体" panose="02010600030101010101" pitchFamily="2" charset="-122"/>
              </a:rPr>
              <a:t>为了获得设备的独立性，进程应使用逻辑设备名请求设备，进而进行输入输出，如图</a:t>
            </a:r>
            <a:r>
              <a:rPr lang="en-US" altLang="zh-CN" sz="2400">
                <a:latin typeface="Tempus Sans ITC" pitchFamily="82" charset="77"/>
                <a:sym typeface="宋体" panose="02010600030101010101" pitchFamily="2" charset="-122"/>
              </a:rPr>
              <a:t>6-18</a:t>
            </a:r>
            <a:r>
              <a:rPr lang="zh-CN" altLang="en-US" sz="2400">
                <a:latin typeface="Tempus Sans ITC" pitchFamily="82" charset="77"/>
                <a:sym typeface="宋体" panose="02010600030101010101" pitchFamily="2" charset="-122"/>
              </a:rPr>
              <a:t>所示。</a:t>
            </a:r>
          </a:p>
          <a:p>
            <a:pPr marL="19050" indent="0">
              <a:lnSpc>
                <a:spcPct val="120000"/>
              </a:lnSpc>
              <a:buFontTx/>
              <a:buNone/>
            </a:pPr>
            <a:endParaRPr lang="zh-CN" altLang="en-US" sz="2400">
              <a:latin typeface="Tempus Sans ITC" pitchFamily="82" charset="77"/>
              <a:sym typeface="宋体" panose="02010600030101010101" pitchFamily="2" charset="-122"/>
            </a:endParaRPr>
          </a:p>
          <a:p>
            <a:pPr marL="19050" indent="0">
              <a:lnSpc>
                <a:spcPct val="12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考虑多通路情况</a:t>
            </a:r>
          </a:p>
          <a:p>
            <a:pPr marL="19050" indent="0">
              <a:lnSpc>
                <a:spcPct val="120000"/>
              </a:lnSpc>
              <a:buFontTx/>
              <a:buNone/>
            </a:pPr>
            <a:r>
              <a:rPr lang="zh-CN" altLang="en-US" sz="2400">
                <a:latin typeface="Tempus Sans ITC" pitchFamily="82" charset="77"/>
                <a:sym typeface="宋体" panose="02010600030101010101" pitchFamily="2" charset="-122"/>
              </a:rPr>
              <a:t>充分提高通路的利用率，如图</a:t>
            </a:r>
            <a:r>
              <a:rPr lang="en-US" altLang="zh-CN" sz="2400">
                <a:latin typeface="Tempus Sans ITC" pitchFamily="82" charset="77"/>
                <a:sym typeface="宋体" panose="02010600030101010101" pitchFamily="2" charset="-122"/>
              </a:rPr>
              <a:t>6-5</a:t>
            </a:r>
            <a:r>
              <a:rPr lang="zh-CN" altLang="en-US" sz="2400">
                <a:latin typeface="Tempus Sans ITC" pitchFamily="82" charset="77"/>
                <a:sym typeface="宋体" panose="02010600030101010101" pitchFamily="2" charset="-122"/>
              </a:rPr>
              <a:t>所示。</a:t>
            </a:r>
            <a:r>
              <a:rPr lang="zh-CN" altLang="en-US" sz="2400">
                <a:latin typeface="Tempus Sans ITC" pitchFamily="82" charset="77"/>
                <a:ea typeface="黑体" panose="02010609060101010101" pitchFamily="49" charset="-122"/>
                <a:sym typeface="宋体" panose="02010600030101010101" pitchFamily="2" charset="-122"/>
              </a:rPr>
              <a:t> </a:t>
            </a:r>
          </a:p>
        </p:txBody>
      </p:sp>
      <p:pic>
        <p:nvPicPr>
          <p:cNvPr id="129026" name="Picture 2" descr="无标题-4">
            <a:extLst>
              <a:ext uri="{FF2B5EF4-FFF2-40B4-BE49-F238E27FC236}">
                <a16:creationId xmlns:a16="http://schemas.microsoft.com/office/drawing/2014/main" id="{AEA7BF7A-7425-1C4C-B39C-234DCEEDB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7" name="Picture 3" descr="无标题-5">
            <a:extLst>
              <a:ext uri="{FF2B5EF4-FFF2-40B4-BE49-F238E27FC236}">
                <a16:creationId xmlns:a16="http://schemas.microsoft.com/office/drawing/2014/main" id="{54FDBB15-3D20-A844-BAF2-B3A75F45B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8" name="标题 5">
            <a:extLst>
              <a:ext uri="{FF2B5EF4-FFF2-40B4-BE49-F238E27FC236}">
                <a16:creationId xmlns:a16="http://schemas.microsoft.com/office/drawing/2014/main" id="{D4825081-AF4C-7342-87C6-4873C05651A3}"/>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独占设备的分配程序</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29"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5" end="5"/>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charRg st="6" end="6"/>
                                            </p:txEl>
                                          </p:spTgt>
                                        </p:tgtEl>
                                        <p:attrNameLst>
                                          <p:attrName>style.visibility</p:attrName>
                                        </p:attrNameLst>
                                      </p:cBhvr>
                                      <p:to>
                                        <p:strVal val="visible"/>
                                      </p:to>
                                    </p:set>
                                    <p:anim calcmode="discrete" valueType="clr">
                                      <p:cBhvr override="childStyle">
                                        <p:cTn id="36" dur="80"/>
                                        <p:tgtEl>
                                          <p:spTgt spid="2">
                                            <p:txEl>
                                              <p:char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charRg st="6" end="6"/>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char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0049" name="Picture 2" descr="无标题-4">
            <a:extLst>
              <a:ext uri="{FF2B5EF4-FFF2-40B4-BE49-F238E27FC236}">
                <a16:creationId xmlns:a16="http://schemas.microsoft.com/office/drawing/2014/main" id="{B5DB332B-C281-534B-BEC5-76F8EEEE9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50" name="Picture 3" descr="无标题-5">
            <a:extLst>
              <a:ext uri="{FF2B5EF4-FFF2-40B4-BE49-F238E27FC236}">
                <a16:creationId xmlns:a16="http://schemas.microsoft.com/office/drawing/2014/main" id="{DD042066-917F-FA4E-B825-FCE90600AA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D0C2CEF0-E49A-B246-BF9C-78B28BAB8468}"/>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 图6-18</a:t>
            </a:r>
            <a:r>
              <a:rPr lang="zh-CN" altLang="en-US">
                <a:latin typeface="Tempus Sans ITC" pitchFamily="82" charset="77"/>
                <a:sym typeface="宋体" panose="02010600030101010101" pitchFamily="2" charset="-122"/>
              </a:rPr>
              <a:t>逻辑</a:t>
            </a:r>
            <a:r>
              <a:rPr lang="en-US" altLang="en-US">
                <a:latin typeface="Tempus Sans ITC" pitchFamily="82" charset="77"/>
                <a:sym typeface="宋体" panose="02010600030101010101" pitchFamily="2" charset="-122"/>
              </a:rPr>
              <a:t>设备分配的数据结构</a:t>
            </a:r>
          </a:p>
        </p:txBody>
      </p:sp>
      <p:pic>
        <p:nvPicPr>
          <p:cNvPr id="2" name="图片 1">
            <a:extLst>
              <a:ext uri="{FF2B5EF4-FFF2-40B4-BE49-F238E27FC236}">
                <a16:creationId xmlns:a16="http://schemas.microsoft.com/office/drawing/2014/main" id="{0B5A0D96-F841-D44F-AC7D-DD4B066BD8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1755775"/>
            <a:ext cx="8523288"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edge">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7E69B0BB-45A2-A840-BE4B-5633E97B94C4}"/>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1 SPOOLing</a:t>
            </a:r>
            <a:r>
              <a:rPr lang="zh-CN" altLang="en-US" sz="2400">
                <a:latin typeface="Tempus Sans ITC" pitchFamily="82" charset="77"/>
                <a:sym typeface="宋体" panose="02010600030101010101" pitchFamily="2" charset="-122"/>
              </a:rPr>
              <a:t>技术</a:t>
            </a:r>
          </a:p>
          <a:p>
            <a:pPr marL="19050" indent="0">
              <a:lnSpc>
                <a:spcPct val="120000"/>
              </a:lnSpc>
              <a:buFontTx/>
              <a:buNone/>
            </a:pPr>
            <a:r>
              <a:rPr lang="zh-CN" altLang="en-US" sz="2400">
                <a:latin typeface="Tempus Sans ITC" pitchFamily="82" charset="77"/>
                <a:sym typeface="宋体" panose="02010600030101010101" pitchFamily="2" charset="-122"/>
              </a:rPr>
              <a:t>虚拟设备技术假脱机操作</a:t>
            </a:r>
            <a:r>
              <a:rPr lang="en-US" altLang="zh-CN" sz="2400">
                <a:latin typeface="Tempus Sans ITC" pitchFamily="82" charset="77"/>
                <a:sym typeface="宋体" panose="02010600030101010101" pitchFamily="2" charset="-122"/>
              </a:rPr>
              <a:t>(Simultaneous Peripheral Operations On-Line</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SPOOLing)</a:t>
            </a:r>
            <a:r>
              <a:rPr lang="zh-CN" altLang="en-US" sz="2400">
                <a:latin typeface="Tempus Sans ITC" pitchFamily="82" charset="77"/>
                <a:sym typeface="宋体" panose="02010600030101010101" pitchFamily="2" charset="-122"/>
              </a:rPr>
              <a:t>，利用专门的外围控制机，将低速</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设备上的数据传送到高速磁盘上；或者相反。</a:t>
            </a:r>
          </a:p>
          <a:p>
            <a:pPr marL="19050" indent="0">
              <a:lnSpc>
                <a:spcPct val="120000"/>
              </a:lnSpc>
              <a:buFontTx/>
              <a:buNone/>
            </a:pPr>
            <a:r>
              <a:rPr lang="zh-CN" altLang="en-US" sz="2400">
                <a:latin typeface="Tempus Sans ITC" pitchFamily="82" charset="77"/>
                <a:sym typeface="宋体" panose="02010600030101010101" pitchFamily="2" charset="-122"/>
              </a:rPr>
              <a:t>利用假脱机技术，可把独享设备转变成具有共享特征的虚拟设备，从而提高设备利用率。</a:t>
            </a:r>
          </a:p>
        </p:txBody>
      </p:sp>
      <p:pic>
        <p:nvPicPr>
          <p:cNvPr id="132098" name="Picture 2" descr="无标题-4">
            <a:extLst>
              <a:ext uri="{FF2B5EF4-FFF2-40B4-BE49-F238E27FC236}">
                <a16:creationId xmlns:a16="http://schemas.microsoft.com/office/drawing/2014/main" id="{7DCD0553-4ABB-7145-ACB1-45ACEED574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099" name="Picture 3" descr="无标题-5">
            <a:extLst>
              <a:ext uri="{FF2B5EF4-FFF2-40B4-BE49-F238E27FC236}">
                <a16:creationId xmlns:a16="http://schemas.microsoft.com/office/drawing/2014/main" id="{F06654F8-5207-0B4F-9864-13F46E2485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E087E381-5831-6B4C-AE87-CE74289B9BD4}"/>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SPOOLing技术</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19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4"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0" end="0"/>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1"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1" end="1"/>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8"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41" name="Picture 2" descr="无标题-4">
            <a:extLst>
              <a:ext uri="{FF2B5EF4-FFF2-40B4-BE49-F238E27FC236}">
                <a16:creationId xmlns:a16="http://schemas.microsoft.com/office/drawing/2014/main" id="{D8064034-6B8F-934D-AFB4-134D85F52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2" name="Picture 3" descr="无标题-5">
            <a:extLst>
              <a:ext uri="{FF2B5EF4-FFF2-40B4-BE49-F238E27FC236}">
                <a16:creationId xmlns:a16="http://schemas.microsoft.com/office/drawing/2014/main" id="{C7F36468-0697-EB47-92A7-5BDFCD466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9A81D810-033D-E042-92DB-DE8882E59C8B}"/>
              </a:ext>
            </a:extLst>
          </p:cNvPr>
          <p:cNvSpPr>
            <a:spLocks noGrp="1" noChangeArrowheads="1"/>
          </p:cNvSpPr>
          <p:nvPr>
            <p:ph type="title" idx="4294967295"/>
          </p:nvPr>
        </p:nvSpPr>
        <p:spPr>
          <a:xfrm>
            <a:off x="179388" y="557213"/>
            <a:ext cx="8229600" cy="1143000"/>
          </a:xfrm>
        </p:spPr>
        <p:txBody>
          <a:bodyPr/>
          <a:lstStyle/>
          <a:p>
            <a:pPr algn="r"/>
            <a:r>
              <a:rPr lang="en-US" altLang="en-US" sz="2800" b="1">
                <a:latin typeface="Tempus Sans ITC" pitchFamily="82" charset="77"/>
                <a:sym typeface="宋体" panose="02010600030101010101" pitchFamily="2" charset="-122"/>
              </a:rPr>
              <a:t>图 6-1 总线型IO系统结构示意图</a:t>
            </a:r>
          </a:p>
        </p:txBody>
      </p:sp>
      <p:pic>
        <p:nvPicPr>
          <p:cNvPr id="6" name="内容占位符 5">
            <a:extLst>
              <a:ext uri="{FF2B5EF4-FFF2-40B4-BE49-F238E27FC236}">
                <a16:creationId xmlns:a16="http://schemas.microsoft.com/office/drawing/2014/main" id="{89C769AC-6D78-2543-AA45-FAD9EC508461}"/>
              </a:ext>
            </a:extLst>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323850" y="2682875"/>
            <a:ext cx="8694738" cy="1330325"/>
          </a:xfrm>
        </p:spPr>
      </p:pic>
      <p:sp>
        <p:nvSpPr>
          <p:cNvPr id="8" name="内容占位符 6">
            <a:extLst>
              <a:ext uri="{FF2B5EF4-FFF2-40B4-BE49-F238E27FC236}">
                <a16:creationId xmlns:a16="http://schemas.microsoft.com/office/drawing/2014/main" id="{39CB9EAE-4ED0-F64D-9188-D33095D195CB}"/>
              </a:ext>
            </a:extLst>
          </p:cNvPr>
          <p:cNvSpPr>
            <a:spLocks noGrp="1" noChangeArrowheads="1"/>
          </p:cNvSpPr>
          <p:nvPr/>
        </p:nvSpPr>
        <p:spPr bwMode="auto">
          <a:xfrm>
            <a:off x="423863" y="3998913"/>
            <a:ext cx="83470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6725" indent="-457200">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spcBef>
                <a:spcPct val="20000"/>
              </a:spcBef>
              <a:buFont typeface="Arial" panose="020B0604020202020204" pitchFamily="34" charset="0"/>
              <a:buChar char="•"/>
            </a:pPr>
            <a:r>
              <a:rPr lang="en-US" altLang="en-US" sz="2400" b="1">
                <a:latin typeface="Tempus Sans ITC" pitchFamily="82" charset="77"/>
              </a:rPr>
              <a:t>Hi, what do you find from the figure?</a:t>
            </a:r>
          </a:p>
          <a:p>
            <a:pPr>
              <a:spcBef>
                <a:spcPct val="20000"/>
              </a:spcBef>
              <a:buFont typeface="Arial" panose="020B0604020202020204" pitchFamily="34" charset="0"/>
              <a:buChar char="•"/>
            </a:pPr>
            <a:r>
              <a:rPr lang="en-US" altLang="en-US" sz="2400" b="1">
                <a:latin typeface="Tempus Sans ITC" pitchFamily="82" charset="77"/>
              </a:rPr>
              <a:t>From the figure, you can find that CPU and Memory may  be directly linked to BUS, but the other devices can't be linked to  BUS and they can be linked to BUS by Device Controller (DC).</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p:cTn id="20"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1" dur="500" fill="hold"/>
                                        <p:tgtEl>
                                          <p:spTgt spid="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10" fill="hold"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 calcmode="lin" valueType="num">
                                      <p:cBhvr>
                                        <p:cTn id="26"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27" dur="500" fill="hold"/>
                                        <p:tgtEl>
                                          <p:spTgt spid="8">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A9797EB8-8E66-C141-9BF6-EC8FD3963880}"/>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2 SPOOLing</a:t>
            </a:r>
            <a:r>
              <a:rPr lang="zh-CN" altLang="en-US" sz="2400">
                <a:latin typeface="Tempus Sans ITC" pitchFamily="82" charset="77"/>
                <a:sym typeface="宋体" panose="02010600030101010101" pitchFamily="2" charset="-122"/>
              </a:rPr>
              <a:t>系统的组成 </a:t>
            </a:r>
          </a:p>
          <a:p>
            <a:pPr marL="19050" indent="0">
              <a:lnSpc>
                <a:spcPct val="12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输入井：暂时存储输入数据</a:t>
            </a:r>
          </a:p>
          <a:p>
            <a:pPr marL="19050" indent="0">
              <a:lnSpc>
                <a:spcPct val="120000"/>
              </a:lnSpc>
              <a:buFontTx/>
              <a:buNone/>
            </a:pPr>
            <a:r>
              <a:rPr lang="zh-CN" altLang="en-US" sz="2400">
                <a:latin typeface="Tempus Sans ITC" pitchFamily="82" charset="77"/>
                <a:sym typeface="宋体" panose="02010600030101010101" pitchFamily="2" charset="-122"/>
              </a:rPr>
              <a:t>输出井：暂时存储输出数据</a:t>
            </a:r>
          </a:p>
          <a:p>
            <a:pPr marL="19050" indent="0">
              <a:lnSpc>
                <a:spcPct val="12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输入缓冲区：暂存输入设备送来输入数据，并送输入井。</a:t>
            </a:r>
          </a:p>
          <a:p>
            <a:pPr marL="19050" indent="0">
              <a:lnSpc>
                <a:spcPct val="120000"/>
              </a:lnSpc>
              <a:buFontTx/>
              <a:buNone/>
            </a:pPr>
            <a:r>
              <a:rPr lang="zh-CN" altLang="en-US" sz="2400">
                <a:latin typeface="Tempus Sans ITC" pitchFamily="82" charset="77"/>
                <a:sym typeface="宋体" panose="02010600030101010101" pitchFamily="2" charset="-122"/>
              </a:rPr>
              <a:t>输出缓冲区：暂存输出井送来输出数据，并送输出设备。</a:t>
            </a:r>
          </a:p>
          <a:p>
            <a:pPr marL="19050" indent="0">
              <a:lnSpc>
                <a:spcPct val="12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输入进程</a:t>
            </a:r>
            <a:r>
              <a:rPr lang="en-US" altLang="zh-CN" sz="2400">
                <a:latin typeface="Tempus Sans ITC" pitchFamily="82" charset="77"/>
                <a:sym typeface="宋体" panose="02010600030101010101" pitchFamily="2" charset="-122"/>
              </a:rPr>
              <a:t>: </a:t>
            </a:r>
            <a:r>
              <a:rPr lang="zh-CN" altLang="en-US" sz="2400">
                <a:latin typeface="Tempus Sans ITC" pitchFamily="82" charset="77"/>
                <a:sym typeface="宋体" panose="02010600030101010101" pitchFamily="2" charset="-122"/>
              </a:rPr>
              <a:t>实现数据的输入。输入过程：输入设备输入缓冲区输入井内存。</a:t>
            </a:r>
          </a:p>
          <a:p>
            <a:pPr marL="19050" indent="0">
              <a:lnSpc>
                <a:spcPct val="120000"/>
              </a:lnSpc>
              <a:buFontTx/>
              <a:buNone/>
            </a:pPr>
            <a:r>
              <a:rPr lang="zh-CN" altLang="en-US" sz="2400">
                <a:latin typeface="Tempus Sans ITC" pitchFamily="82" charset="77"/>
                <a:sym typeface="宋体" panose="02010600030101010101" pitchFamily="2" charset="-122"/>
              </a:rPr>
              <a:t>输出进程</a:t>
            </a:r>
            <a:r>
              <a:rPr lang="en-US" altLang="zh-CN" sz="2400">
                <a:latin typeface="Tempus Sans ITC" pitchFamily="82" charset="77"/>
                <a:sym typeface="宋体" panose="02010600030101010101" pitchFamily="2" charset="-122"/>
              </a:rPr>
              <a:t>: </a:t>
            </a:r>
            <a:r>
              <a:rPr lang="zh-CN" altLang="en-US" sz="2400">
                <a:latin typeface="Tempus Sans ITC" pitchFamily="82" charset="77"/>
                <a:sym typeface="宋体" panose="02010600030101010101" pitchFamily="2" charset="-122"/>
              </a:rPr>
              <a:t>实现数据的输出。输出过程：内存输出井输出缓冲区输出设备。</a:t>
            </a:r>
          </a:p>
          <a:p>
            <a:pPr marL="19050" indent="0">
              <a:lnSpc>
                <a:spcPct val="120000"/>
              </a:lnSpc>
              <a:buFontTx/>
              <a:buNone/>
            </a:pPr>
            <a:r>
              <a:rPr lang="zh-CN" altLang="en-US" sz="2400">
                <a:latin typeface="Tempus Sans ITC" pitchFamily="82" charset="77"/>
                <a:sym typeface="宋体" panose="02010600030101010101" pitchFamily="2" charset="-122"/>
              </a:rPr>
              <a:t>如图</a:t>
            </a:r>
            <a:r>
              <a:rPr lang="en-US" altLang="zh-CN" sz="2400">
                <a:latin typeface="Tempus Sans ITC" pitchFamily="82" charset="77"/>
                <a:sym typeface="宋体" panose="02010600030101010101" pitchFamily="2" charset="-122"/>
              </a:rPr>
              <a:t>6-19</a:t>
            </a:r>
            <a:r>
              <a:rPr lang="zh-CN" altLang="en-US" sz="2400">
                <a:latin typeface="Tempus Sans ITC" pitchFamily="82" charset="77"/>
                <a:sym typeface="宋体" panose="02010600030101010101" pitchFamily="2" charset="-122"/>
              </a:rPr>
              <a:t>所示。</a:t>
            </a:r>
          </a:p>
        </p:txBody>
      </p:sp>
      <p:pic>
        <p:nvPicPr>
          <p:cNvPr id="133122" name="Picture 2" descr="无标题-4">
            <a:extLst>
              <a:ext uri="{FF2B5EF4-FFF2-40B4-BE49-F238E27FC236}">
                <a16:creationId xmlns:a16="http://schemas.microsoft.com/office/drawing/2014/main" id="{741F2085-B870-E242-8003-42261E2F4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23" name="Picture 3" descr="无标题-5">
            <a:extLst>
              <a:ext uri="{FF2B5EF4-FFF2-40B4-BE49-F238E27FC236}">
                <a16:creationId xmlns:a16="http://schemas.microsoft.com/office/drawing/2014/main" id="{F8CBFB9D-45A3-4C45-AB9F-A81E71D19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标题 5">
            <a:extLst>
              <a:ext uri="{FF2B5EF4-FFF2-40B4-BE49-F238E27FC236}">
                <a16:creationId xmlns:a16="http://schemas.microsoft.com/office/drawing/2014/main" id="{3C54F647-6721-484A-9D1A-2A2E7CFB743F}"/>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SPOOLing技术</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par>
                          <p:cTn id="18" fill="hold" nodeType="afterGroup">
                            <p:stCondLst>
                              <p:cond delay="640"/>
                            </p:stCondLst>
                            <p:childTnLst>
                              <p:par>
                                <p:cTn id="19" presetID="27" presetClass="entr" presetSubtype="0" fill="hold" nodeType="afterEffect">
                                  <p:stCondLst>
                                    <p:cond delay="0"/>
                                  </p:stCondLst>
                                  <p:iterate type="lt">
                                    <p:tmPct val="50000"/>
                                  </p:iterate>
                                  <p:childTnLst>
                                    <p:set>
                                      <p:cBhvr>
                                        <p:cTn id="20"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1"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8"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2">
                                            <p:txEl>
                                              <p:pRg st="3" end="3"/>
                                            </p:txEl>
                                          </p:spTgt>
                                        </p:tgtEl>
                                        <p:attrNameLst>
                                          <p:attrName>fill.type</p:attrName>
                                        </p:attrNameLst>
                                      </p:cBhvr>
                                      <p:to>
                                        <p:strVal val="solid"/>
                                      </p:to>
                                    </p:set>
                                  </p:childTnLst>
                                </p:cTn>
                              </p:par>
                            </p:childTnLst>
                          </p:cTn>
                        </p:par>
                        <p:par>
                          <p:cTn id="31" fill="hold" nodeType="afterGroup">
                            <p:stCondLst>
                              <p:cond delay="1160"/>
                            </p:stCondLst>
                            <p:childTnLst>
                              <p:par>
                                <p:cTn id="32" presetID="27" presetClass="entr" presetSubtype="0" fill="hold" nodeType="afterEffect">
                                  <p:stCondLst>
                                    <p:cond delay="0"/>
                                  </p:stCondLst>
                                  <p:iterate type="lt">
                                    <p:tmPct val="50000"/>
                                  </p:iterate>
                                  <p:childTnLst>
                                    <p:set>
                                      <p:cBhvr>
                                        <p:cTn id="33"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4"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5"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6" dur="80"/>
                                        <p:tgtEl>
                                          <p:spTgt spid="2">
                                            <p:txEl>
                                              <p:pRg st="4" end="4"/>
                                            </p:txEl>
                                          </p:spTgt>
                                        </p:tgtEl>
                                        <p:attrNameLst>
                                          <p:attrName>fill.type</p:attrName>
                                        </p:attrNameLst>
                                      </p:cBhvr>
                                      <p:to>
                                        <p:strVal val="solid"/>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7" presetClass="entr" presetSubtype="0" fill="hold" nodeType="clickEffect">
                                  <p:stCondLst>
                                    <p:cond delay="0"/>
                                  </p:stCondLst>
                                  <p:iterate type="lt">
                                    <p:tmPct val="50000"/>
                                  </p:iterate>
                                  <p:childTnLst>
                                    <p:set>
                                      <p:cBhvr>
                                        <p:cTn id="40"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1"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2"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3" dur="80"/>
                                        <p:tgtEl>
                                          <p:spTgt spid="2">
                                            <p:txEl>
                                              <p:pRg st="5" end="5"/>
                                            </p:txEl>
                                          </p:spTgt>
                                        </p:tgtEl>
                                        <p:attrNameLst>
                                          <p:attrName>fill.type</p:attrName>
                                        </p:attrNameLst>
                                      </p:cBhvr>
                                      <p:to>
                                        <p:strVal val="solid"/>
                                      </p:to>
                                    </p:set>
                                  </p:childTnLst>
                                </p:cTn>
                              </p:par>
                            </p:childTnLst>
                          </p:cTn>
                        </p:par>
                        <p:par>
                          <p:cTn id="44" fill="hold" nodeType="afterGroup">
                            <p:stCondLst>
                              <p:cond delay="1480"/>
                            </p:stCondLst>
                            <p:childTnLst>
                              <p:par>
                                <p:cTn id="45" presetID="27" presetClass="entr" presetSubtype="0" fill="hold" nodeType="afterEffect">
                                  <p:stCondLst>
                                    <p:cond delay="0"/>
                                  </p:stCondLst>
                                  <p:iterate type="lt">
                                    <p:tmPct val="50000"/>
                                  </p:iterate>
                                  <p:childTnLst>
                                    <p:set>
                                      <p:cBhvr>
                                        <p:cTn id="46"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7"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9" dur="80"/>
                                        <p:tgtEl>
                                          <p:spTgt spid="2">
                                            <p:txEl>
                                              <p:pRg st="6" end="6"/>
                                            </p:txEl>
                                          </p:spTgt>
                                        </p:tgtEl>
                                        <p:attrNameLst>
                                          <p:attrName>fill.type</p:attrName>
                                        </p:attrNameLst>
                                      </p:cBhvr>
                                      <p:to>
                                        <p:strVal val="solid"/>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7" presetClass="entr" presetSubtype="0" fill="hold" nodeType="clickEffect">
                                  <p:stCondLst>
                                    <p:cond delay="0"/>
                                  </p:stCondLst>
                                  <p:iterate type="lt">
                                    <p:tmPct val="50000"/>
                                  </p:iterate>
                                  <p:childTnLst>
                                    <p:set>
                                      <p:cBhvr>
                                        <p:cTn id="53"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4"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5"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56" dur="80"/>
                                        <p:tgtEl>
                                          <p:spTgt spid="2">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34145" name="Picture 2" descr="无标题-4">
            <a:extLst>
              <a:ext uri="{FF2B5EF4-FFF2-40B4-BE49-F238E27FC236}">
                <a16:creationId xmlns:a16="http://schemas.microsoft.com/office/drawing/2014/main" id="{D2EE78D1-1ADB-1D45-936B-4DECC1626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6" name="Picture 3" descr="无标题-5">
            <a:extLst>
              <a:ext uri="{FF2B5EF4-FFF2-40B4-BE49-F238E27FC236}">
                <a16:creationId xmlns:a16="http://schemas.microsoft.com/office/drawing/2014/main" id="{80673596-8E1A-964C-A6EB-06E2AC8481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0B5604A5-F76E-554D-A920-762F57C4474B}"/>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图6-19  SPOOLing系统结构</a:t>
            </a:r>
          </a:p>
        </p:txBody>
      </p:sp>
      <p:pic>
        <p:nvPicPr>
          <p:cNvPr id="6" name="内容占位符 5">
            <a:extLst>
              <a:ext uri="{FF2B5EF4-FFF2-40B4-BE49-F238E27FC236}">
                <a16:creationId xmlns:a16="http://schemas.microsoft.com/office/drawing/2014/main" id="{87464EAF-8263-2C4B-9166-4E4C8D63841B}"/>
              </a:ext>
            </a:extLst>
          </p:cNvPr>
          <p:cNvPicPr>
            <a:picLocks noGrp="1" noChangeAspect="1" noChangeArrowheads="1"/>
          </p:cNvPicPr>
          <p:nvPr>
            <p:ph idx="4294967295"/>
          </p:nvPr>
        </p:nvPicPr>
        <p:blipFill>
          <a:blip r:embed="rId4">
            <a:extLst>
              <a:ext uri="{28A0092B-C50C-407E-A947-70E740481C1C}">
                <a14:useLocalDpi xmlns:a14="http://schemas.microsoft.com/office/drawing/2010/main" val="0"/>
              </a:ext>
            </a:extLst>
          </a:blip>
          <a:srcRect/>
          <a:stretch>
            <a:fillRect/>
          </a:stretch>
        </p:blipFill>
        <p:spPr>
          <a:xfrm>
            <a:off x="996950" y="1755775"/>
            <a:ext cx="7412038" cy="5013325"/>
          </a:xfr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655F8D26-C84D-2A47-910B-C019FB0ACA0E}"/>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3 SPOOLing</a:t>
            </a:r>
            <a:r>
              <a:rPr lang="zh-CN" altLang="en-US" sz="2400">
                <a:latin typeface="Tempus Sans ITC" pitchFamily="82" charset="77"/>
                <a:sym typeface="宋体" panose="02010600030101010101" pitchFamily="2" charset="-122"/>
              </a:rPr>
              <a:t>系统的特点 </a:t>
            </a:r>
          </a:p>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高速虚拟</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a:t>
            </a:r>
          </a:p>
          <a:p>
            <a:pPr marL="19050" indent="0">
              <a:lnSpc>
                <a:spcPct val="120000"/>
              </a:lnSpc>
            </a:pPr>
            <a:r>
              <a:rPr lang="zh-CN" altLang="en-US" sz="2400">
                <a:latin typeface="Tempus Sans ITC" pitchFamily="82" charset="77"/>
                <a:sym typeface="宋体" panose="02010600030101010101" pitchFamily="2" charset="-122"/>
              </a:rPr>
              <a:t>应用程序的虚拟</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比实际</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速度提高，缩短应用程序的执行时间</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尽快完成计算，并释放占用的计算机资源</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p>
          <a:p>
            <a:pPr marL="19050" indent="0">
              <a:lnSpc>
                <a:spcPct val="120000"/>
              </a:lnSpc>
            </a:pPr>
            <a:r>
              <a:rPr lang="zh-CN" altLang="en-US" sz="2400">
                <a:latin typeface="Tempus Sans ITC" pitchFamily="82" charset="77"/>
                <a:sym typeface="宋体" panose="02010600030101010101" pitchFamily="2" charset="-122"/>
              </a:rPr>
              <a:t>另一方面，程序的虚拟</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操作时间和实际</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操作时间分离开来。</a:t>
            </a:r>
          </a:p>
          <a:p>
            <a:pPr marL="19050" indent="0">
              <a:lnSpc>
                <a:spcPct val="12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实现对独享设备的共享：</a:t>
            </a:r>
          </a:p>
          <a:p>
            <a:pPr marL="19050" indent="0">
              <a:lnSpc>
                <a:spcPct val="120000"/>
              </a:lnSpc>
            </a:pPr>
            <a:r>
              <a:rPr lang="zh-CN" altLang="en-US" sz="2400">
                <a:latin typeface="Tempus Sans ITC" pitchFamily="82" charset="77"/>
                <a:sym typeface="宋体" panose="02010600030101010101" pitchFamily="2" charset="-122"/>
              </a:rPr>
              <a:t>由</a:t>
            </a:r>
            <a:r>
              <a:rPr lang="en-US" altLang="zh-CN" sz="2400">
                <a:latin typeface="Tempus Sans ITC" pitchFamily="82" charset="77"/>
                <a:sym typeface="宋体" panose="02010600030101010101" pitchFamily="2" charset="-122"/>
              </a:rPr>
              <a:t>SPOOLing</a:t>
            </a:r>
            <a:r>
              <a:rPr lang="zh-CN" altLang="en-US" sz="2400">
                <a:latin typeface="Tempus Sans ITC" pitchFamily="82" charset="77"/>
                <a:sym typeface="宋体" panose="02010600030101010101" pitchFamily="2" charset="-122"/>
              </a:rPr>
              <a:t>程序提供虚拟设备，可以对独享设备依次共享使用。</a:t>
            </a:r>
          </a:p>
        </p:txBody>
      </p:sp>
      <p:pic>
        <p:nvPicPr>
          <p:cNvPr id="135170" name="Picture 2" descr="无标题-4">
            <a:extLst>
              <a:ext uri="{FF2B5EF4-FFF2-40B4-BE49-F238E27FC236}">
                <a16:creationId xmlns:a16="http://schemas.microsoft.com/office/drawing/2014/main" id="{D13CC961-0439-334D-AB1A-81AD4F67D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71" name="Picture 3" descr="无标题-5">
            <a:extLst>
              <a:ext uri="{FF2B5EF4-FFF2-40B4-BE49-F238E27FC236}">
                <a16:creationId xmlns:a16="http://schemas.microsoft.com/office/drawing/2014/main" id="{5FE3B324-AB33-5248-88EF-E207A1E60E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2" name="标题 5">
            <a:extLst>
              <a:ext uri="{FF2B5EF4-FFF2-40B4-BE49-F238E27FC236}">
                <a16:creationId xmlns:a16="http://schemas.microsoft.com/office/drawing/2014/main" id="{64C835FA-EC00-7943-8530-76BC640E64C6}"/>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SPOOLing技术</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nodeType="withEffect">
                                  <p:stCondLst>
                                    <p:cond delay="0"/>
                                  </p:stCondLst>
                                  <p:iterate type="lt">
                                    <p:tmPct val="10000"/>
                                  </p:iterate>
                                  <p:childTnLst>
                                    <p:set>
                                      <p:cBhvr>
                                        <p:cTn id="6" dur="1" fill="hold">
                                          <p:stCondLst>
                                            <p:cond delay="0"/>
                                          </p:stCondLst>
                                        </p:cTn>
                                        <p:tgtEl>
                                          <p:spTgt spid="2">
                                            <p:txEl>
                                              <p:pRg st="0" end="0"/>
                                            </p:txEl>
                                          </p:spTgt>
                                        </p:tgtEl>
                                        <p:attrNameLst>
                                          <p:attrName>style.visibility</p:attrName>
                                        </p:attrNameLst>
                                      </p:cBhvr>
                                      <p:to>
                                        <p:strVal val="visible"/>
                                      </p:to>
                                    </p:set>
                                    <p:anim by="(-#ppt_w*2)" calcmode="lin" valueType="num">
                                      <p:cBhvr rctx="PPT">
                                        <p:cTn id="7" dur="500" autoRev="1" fill="hold">
                                          <p:stCondLst>
                                            <p:cond delay="0"/>
                                          </p:stCondLst>
                                        </p:cTn>
                                        <p:tgtEl>
                                          <p:spTgt spid="2">
                                            <p:txEl>
                                              <p:pRg st="0" end="0"/>
                                            </p:txEl>
                                          </p:spTgt>
                                        </p:tgtEl>
                                        <p:attrNameLst>
                                          <p:attrName>ppt_w</p:attrName>
                                        </p:attrNameLst>
                                      </p:cBhvr>
                                    </p:anim>
                                    <p:anim by="(#ppt_w*0.50)" calcmode="lin" valueType="num">
                                      <p:cBhvr>
                                        <p:cTn id="8" dur="500" decel="50000" autoRev="1" fill="hold">
                                          <p:stCondLst>
                                            <p:cond delay="0"/>
                                          </p:stCondLst>
                                        </p:cTn>
                                        <p:tgtEl>
                                          <p:spTgt spid="2">
                                            <p:txEl>
                                              <p:pRg st="0" end="0"/>
                                            </p:txEl>
                                          </p:spTgt>
                                        </p:tgtEl>
                                        <p:attrNameLst>
                                          <p:attrName>ppt_x</p:attrName>
                                        </p:attrNameLst>
                                      </p:cBhvr>
                                    </p:anim>
                                    <p:anim from="(-#ppt_h/2)" to="(#ppt_y)" calcmode="lin" valueType="num">
                                      <p:cBhvr>
                                        <p:cTn id="9" dur="1000" fill="hold">
                                          <p:stCondLst>
                                            <p:cond delay="0"/>
                                          </p:stCondLst>
                                        </p:cTn>
                                        <p:tgtEl>
                                          <p:spTgt spid="2">
                                            <p:txEl>
                                              <p:pRg st="0" end="0"/>
                                            </p:txEl>
                                          </p:spTgt>
                                        </p:tgtEl>
                                        <p:attrNameLst>
                                          <p:attrName>ppt_y</p:attrName>
                                        </p:attrNameLst>
                                      </p:cBhvr>
                                    </p:anim>
                                    <p:animRot by="21600000">
                                      <p:cBhvr>
                                        <p:cTn id="10" dur="1000" fill="hold">
                                          <p:stCondLst>
                                            <p:cond delay="0"/>
                                          </p:stCondLst>
                                        </p:cTn>
                                        <p:tgtEl>
                                          <p:spTgt spid="2">
                                            <p:txEl>
                                              <p:pRg st="0" end="0"/>
                                            </p:txEl>
                                          </p:spTgt>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5"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1" end="1"/>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2"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2" end="2"/>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9"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3" end="3"/>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36"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pRg st="2" end="2"/>
                                            </p:txEl>
                                          </p:spTgt>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7" presetClass="entr" presetSubtype="0" fill="hold" nodeType="clickEffect">
                                  <p:stCondLst>
                                    <p:cond delay="0"/>
                                  </p:stCondLst>
                                  <p:iterate type="lt">
                                    <p:tmPct val="50000"/>
                                  </p:iterate>
                                  <p:childTnLst>
                                    <p:set>
                                      <p:cBhvr>
                                        <p:cTn id="42"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43"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45" dur="80"/>
                                        <p:tgtEl>
                                          <p:spTgt spid="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3" name="文本占位符 5">
            <a:extLst>
              <a:ext uri="{FF2B5EF4-FFF2-40B4-BE49-F238E27FC236}">
                <a16:creationId xmlns:a16="http://schemas.microsoft.com/office/drawing/2014/main" id="{23F60D74-9A36-BF43-8B9A-EE95712D69C5}"/>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1800">
              <a:solidFill>
                <a:srgbClr val="898989"/>
              </a:solidFill>
            </a:endParaRPr>
          </a:p>
        </p:txBody>
      </p:sp>
      <p:pic>
        <p:nvPicPr>
          <p:cNvPr id="136194" name="Picture 2" descr="无标题-4">
            <a:extLst>
              <a:ext uri="{FF2B5EF4-FFF2-40B4-BE49-F238E27FC236}">
                <a16:creationId xmlns:a16="http://schemas.microsoft.com/office/drawing/2014/main" id="{4C4D058A-B18E-4047-B496-BE1650201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5" name="图片 8">
            <a:extLst>
              <a:ext uri="{FF2B5EF4-FFF2-40B4-BE49-F238E27FC236}">
                <a16:creationId xmlns:a16="http://schemas.microsoft.com/office/drawing/2014/main" id="{546FD07F-B032-8745-B33D-7A02C3B1D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1F3D14BF-0B64-EC47-A2C5-4A7162DABEE9}"/>
              </a:ext>
            </a:extLst>
          </p:cNvPr>
          <p:cNvSpPr>
            <a:spLocks noGrp="1" noChangeArrowheads="1"/>
          </p:cNvSpPr>
          <p:nvPr>
            <p:ph type="title" idx="4294967295"/>
          </p:nvPr>
        </p:nvSpPr>
        <p:spPr>
          <a:xfrm>
            <a:off x="623888" y="1711325"/>
            <a:ext cx="7886700" cy="1881188"/>
          </a:xfrm>
        </p:spPr>
        <p:txBody>
          <a:bodyPr anchor="b"/>
          <a:lstStyle/>
          <a:p>
            <a:r>
              <a:rPr lang="zh-CN" altLang="en-US" dirty="0">
                <a:latin typeface="Tempus Sans ITC" pitchFamily="82" charset="77"/>
                <a:ea typeface="黑体" panose="02010609060101010101" pitchFamily="49" charset="-122"/>
              </a:rPr>
              <a:t> 设备处理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F3185F4-8B0F-BD42-BA9D-C97856DED146}"/>
              </a:ext>
            </a:extLst>
          </p:cNvPr>
          <p:cNvSpPr>
            <a:spLocks noGrp="1" noChangeArrowheads="1"/>
          </p:cNvSpPr>
          <p:nvPr>
            <p:ph idx="4294967295"/>
          </p:nvPr>
        </p:nvSpPr>
        <p:spPr>
          <a:xfrm>
            <a:off x="395288" y="1700213"/>
            <a:ext cx="8391525" cy="4527550"/>
          </a:xfrm>
        </p:spPr>
        <p:txBody>
          <a:bodyPr/>
          <a:lstStyle/>
          <a:p>
            <a:pPr marL="19050" indent="0">
              <a:lnSpc>
                <a:spcPct val="120000"/>
              </a:lnSpc>
              <a:buFontTx/>
              <a:buNone/>
            </a:pPr>
            <a:endParaRPr lang="en-US" altLang="zh-CN" sz="2400">
              <a:latin typeface="Tempus Sans ITC" pitchFamily="82" charset="77"/>
              <a:sym typeface="宋体" panose="02010600030101010101" pitchFamily="2" charset="-122"/>
            </a:endParaRPr>
          </a:p>
          <a:p>
            <a:pPr marL="19050" indent="0">
              <a:lnSpc>
                <a:spcPct val="120000"/>
              </a:lnSpc>
              <a:buFontTx/>
              <a:buNone/>
            </a:pPr>
            <a:r>
              <a:rPr lang="zh-CN" altLang="en-US" sz="2400">
                <a:latin typeface="Tempus Sans ITC" pitchFamily="82" charset="77"/>
                <a:sym typeface="宋体" panose="02010600030101010101" pitchFamily="2" charset="-122"/>
              </a:rPr>
              <a:t>设备驱动程序是驱动物理设备和</a:t>
            </a:r>
            <a:r>
              <a:rPr lang="en-US" altLang="zh-CN" sz="2400">
                <a:latin typeface="Tempus Sans ITC" pitchFamily="82" charset="77"/>
                <a:sym typeface="宋体" panose="02010600030101010101" pitchFamily="2" charset="-122"/>
              </a:rPr>
              <a:t>DMA</a:t>
            </a:r>
            <a:r>
              <a:rPr lang="zh-CN" altLang="en-US" sz="2400">
                <a:latin typeface="Tempus Sans ITC" pitchFamily="82" charset="77"/>
                <a:sym typeface="宋体" panose="02010600030101010101" pitchFamily="2" charset="-122"/>
              </a:rPr>
              <a:t>控制器或</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控制器等直接进行</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操作的子程序的集合。它们负责设置相应设备有关寄存器的值，启动设备进行</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操作，指定操作的类型和数据流向等。</a:t>
            </a:r>
          </a:p>
        </p:txBody>
      </p:sp>
      <p:pic>
        <p:nvPicPr>
          <p:cNvPr id="137218" name="Picture 2" descr="无标题-4">
            <a:extLst>
              <a:ext uri="{FF2B5EF4-FFF2-40B4-BE49-F238E27FC236}">
                <a16:creationId xmlns:a16="http://schemas.microsoft.com/office/drawing/2014/main" id="{BDEFD6F6-E632-7A40-ADB2-85E9BDDE4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19" name="Picture 3" descr="无标题-5">
            <a:extLst>
              <a:ext uri="{FF2B5EF4-FFF2-40B4-BE49-F238E27FC236}">
                <a16:creationId xmlns:a16="http://schemas.microsoft.com/office/drawing/2014/main" id="{AEB37C0D-EAF7-E344-AAE0-777212ADC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CB55EEB5-71DC-CA48-9BB1-D8A8A39E8604}"/>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设备驱动程序的概念</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1800"/>
                            </p:stCondLst>
                            <p:childTnLst>
                              <p:par>
                                <p:cTn id="12" presetID="56" presetClass="entr" presetSubtype="0" fill="hold" nodeType="afterEffect">
                                  <p:stCondLst>
                                    <p:cond delay="0"/>
                                  </p:stCondLst>
                                  <p:iterate type="lt">
                                    <p:tmPct val="10000"/>
                                  </p:iterate>
                                  <p:childTnLst>
                                    <p:set>
                                      <p:cBhvr>
                                        <p:cTn id="13" dur="1" fill="hold">
                                          <p:stCondLst>
                                            <p:cond delay="0"/>
                                          </p:stCondLst>
                                        </p:cTn>
                                        <p:tgtEl>
                                          <p:spTgt spid="2">
                                            <p:txEl>
                                              <p:pRg st="1" end="1"/>
                                            </p:txEl>
                                          </p:spTgt>
                                        </p:tgtEl>
                                        <p:attrNameLst>
                                          <p:attrName>style.visibility</p:attrName>
                                        </p:attrNameLst>
                                      </p:cBhvr>
                                      <p:to>
                                        <p:strVal val="visible"/>
                                      </p:to>
                                    </p:set>
                                    <p:anim by="(-#ppt_w*2)" calcmode="lin" valueType="num">
                                      <p:cBhvr rctx="PPT">
                                        <p:cTn id="14" dur="500" autoRev="1" fill="hold">
                                          <p:stCondLst>
                                            <p:cond delay="0"/>
                                          </p:stCondLst>
                                        </p:cTn>
                                        <p:tgtEl>
                                          <p:spTgt spid="2">
                                            <p:txEl>
                                              <p:pRg st="1" end="1"/>
                                            </p:txEl>
                                          </p:spTgt>
                                        </p:tgtEl>
                                        <p:attrNameLst>
                                          <p:attrName>ppt_w</p:attrName>
                                        </p:attrNameLst>
                                      </p:cBhvr>
                                    </p:anim>
                                    <p:anim by="(#ppt_w*0.50)" calcmode="lin" valueType="num">
                                      <p:cBhvr>
                                        <p:cTn id="15" dur="500" decel="50000" autoRev="1" fill="hold">
                                          <p:stCondLst>
                                            <p:cond delay="0"/>
                                          </p:stCondLst>
                                        </p:cTn>
                                        <p:tgtEl>
                                          <p:spTgt spid="2">
                                            <p:txEl>
                                              <p:pRg st="1" end="1"/>
                                            </p:txEl>
                                          </p:spTgt>
                                        </p:tgtEl>
                                        <p:attrNameLst>
                                          <p:attrName>ppt_x</p:attrName>
                                        </p:attrNameLst>
                                      </p:cBhvr>
                                    </p:anim>
                                    <p:anim from="(-#ppt_h/2)" to="(#ppt_y)" calcmode="lin" valueType="num">
                                      <p:cBhvr>
                                        <p:cTn id="16" dur="1000" fill="hold">
                                          <p:stCondLst>
                                            <p:cond delay="0"/>
                                          </p:stCondLst>
                                        </p:cTn>
                                        <p:tgtEl>
                                          <p:spTgt spid="2">
                                            <p:txEl>
                                              <p:pRg st="1" end="1"/>
                                            </p:txEl>
                                          </p:spTgt>
                                        </p:tgtEl>
                                        <p:attrNameLst>
                                          <p:attrName>ppt_y</p:attrName>
                                        </p:attrNameLst>
                                      </p:cBhvr>
                                    </p:anim>
                                    <p:animRot by="21600000">
                                      <p:cBhvr>
                                        <p:cTn id="17" dur="1000" fill="hold">
                                          <p:stCondLst>
                                            <p:cond delay="0"/>
                                          </p:stCondLst>
                                        </p:cTn>
                                        <p:tgtEl>
                                          <p:spTgt spid="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57728904-1C54-4245-BB64-43D5049AEA30}"/>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设备驱动程序的功能</a:t>
            </a:r>
          </a:p>
          <a:p>
            <a:pPr marL="19050" indent="0">
              <a:lnSpc>
                <a:spcPct val="12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接受用户的</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a:t>
            </a:r>
          </a:p>
          <a:p>
            <a:pPr marL="19050" indent="0">
              <a:lnSpc>
                <a:spcPct val="12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取出请求队列中队首请求，将相应设备分配给它。</a:t>
            </a:r>
          </a:p>
          <a:p>
            <a:pPr marL="19050" indent="0">
              <a:lnSpc>
                <a:spcPct val="12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启动设备工作，完成指定的</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a:t>
            </a:r>
          </a:p>
          <a:p>
            <a:pPr marL="19050" indent="0">
              <a:lnSpc>
                <a:spcPct val="120000"/>
              </a:lnSpc>
              <a:buFontTx/>
              <a:buNone/>
            </a:pPr>
            <a:r>
              <a:rPr lang="en-US" altLang="zh-CN" sz="2400">
                <a:latin typeface="Tempus Sans ITC" pitchFamily="82" charset="77"/>
                <a:sym typeface="宋体" panose="02010600030101010101" pitchFamily="2" charset="-122"/>
              </a:rPr>
              <a:t>4) </a:t>
            </a:r>
            <a:r>
              <a:rPr lang="zh-CN" altLang="en-US" sz="2400">
                <a:latin typeface="Tempus Sans ITC" pitchFamily="82" charset="77"/>
                <a:sym typeface="宋体" panose="02010600030101010101" pitchFamily="2" charset="-122"/>
              </a:rPr>
              <a:t>处理来自设备的中断。</a:t>
            </a:r>
          </a:p>
          <a:p>
            <a:pPr marL="19050" indent="0">
              <a:lnSpc>
                <a:spcPct val="12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设备处理方式 </a:t>
            </a:r>
          </a:p>
          <a:p>
            <a:pPr marL="19050" indent="0">
              <a:lnSpc>
                <a:spcPct val="12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为每类设备设置一个进程。</a:t>
            </a:r>
          </a:p>
          <a:p>
            <a:pPr marL="19050" indent="0">
              <a:lnSpc>
                <a:spcPct val="12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在整个系统中设置一个</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进程。</a:t>
            </a:r>
          </a:p>
          <a:p>
            <a:pPr marL="19050" indent="0">
              <a:lnSpc>
                <a:spcPct val="12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不设置专门的</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进程。</a:t>
            </a:r>
          </a:p>
        </p:txBody>
      </p:sp>
      <p:pic>
        <p:nvPicPr>
          <p:cNvPr id="138242" name="Picture 2" descr="无标题-4">
            <a:extLst>
              <a:ext uri="{FF2B5EF4-FFF2-40B4-BE49-F238E27FC236}">
                <a16:creationId xmlns:a16="http://schemas.microsoft.com/office/drawing/2014/main" id="{4A6AECAA-70EA-0143-8D60-4D84B2ECF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3" name="Picture 3" descr="无标题-5">
            <a:extLst>
              <a:ext uri="{FF2B5EF4-FFF2-40B4-BE49-F238E27FC236}">
                <a16:creationId xmlns:a16="http://schemas.microsoft.com/office/drawing/2014/main" id="{3246D41D-6300-4A44-BD88-EBF3C750D8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595941EC-396A-0844-923C-F414210FA0AE}"/>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设备驱动程序的功能</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par>
                          <p:cTn id="18" fill="hold" nodeType="afterGroup">
                            <p:stCondLst>
                              <p:cond delay="560"/>
                            </p:stCondLst>
                            <p:childTnLst>
                              <p:par>
                                <p:cTn id="19" presetID="27" presetClass="entr" presetSubtype="0" fill="hold" nodeType="afterEffect">
                                  <p:stCondLst>
                                    <p:cond delay="0"/>
                                  </p:stCondLst>
                                  <p:iterate type="lt">
                                    <p:tmPct val="50000"/>
                                  </p:iterate>
                                  <p:childTnLst>
                                    <p:set>
                                      <p:cBhvr>
                                        <p:cTn id="20"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1"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1" end="1"/>
                                            </p:txEl>
                                          </p:spTgt>
                                        </p:tgtEl>
                                        <p:attrNameLst>
                                          <p:attrName>fill.type</p:attrName>
                                        </p:attrNameLst>
                                      </p:cBhvr>
                                      <p:to>
                                        <p:strVal val="solid"/>
                                      </p:to>
                                    </p:set>
                                  </p:childTnLst>
                                </p:cTn>
                              </p:par>
                            </p:childTnLst>
                          </p:cTn>
                        </p:par>
                        <p:par>
                          <p:cTn id="24" fill="hold" nodeType="afterGroup">
                            <p:stCondLst>
                              <p:cond delay="1160"/>
                            </p:stCondLst>
                            <p:childTnLst>
                              <p:par>
                                <p:cTn id="25" presetID="27" presetClass="entr" presetSubtype="0" fill="hold" nodeType="afterEffect">
                                  <p:stCondLst>
                                    <p:cond delay="0"/>
                                  </p:stCondLst>
                                  <p:iterate type="lt">
                                    <p:tmPct val="50000"/>
                                  </p:iterate>
                                  <p:childTnLst>
                                    <p:set>
                                      <p:cBhvr>
                                        <p:cTn id="26"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7"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9" dur="80"/>
                                        <p:tgtEl>
                                          <p:spTgt spid="2">
                                            <p:txEl>
                                              <p:pRg st="2" end="2"/>
                                            </p:txEl>
                                          </p:spTgt>
                                        </p:tgtEl>
                                        <p:attrNameLst>
                                          <p:attrName>fill.type</p:attrName>
                                        </p:attrNameLst>
                                      </p:cBhvr>
                                      <p:to>
                                        <p:strVal val="solid"/>
                                      </p:to>
                                    </p:set>
                                  </p:childTnLst>
                                </p:cTn>
                              </p:par>
                            </p:childTnLst>
                          </p:cTn>
                        </p:par>
                        <p:par>
                          <p:cTn id="30" fill="hold" nodeType="afterGroup">
                            <p:stCondLst>
                              <p:cond delay="2200"/>
                            </p:stCondLst>
                            <p:childTnLst>
                              <p:par>
                                <p:cTn id="31" presetID="27" presetClass="entr" presetSubtype="0" fill="hold" nodeType="afterEffect">
                                  <p:stCondLst>
                                    <p:cond delay="0"/>
                                  </p:stCondLst>
                                  <p:iterate type="lt">
                                    <p:tmPct val="50000"/>
                                  </p:iterate>
                                  <p:childTnLst>
                                    <p:set>
                                      <p:cBhvr>
                                        <p:cTn id="32"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33"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5" dur="80"/>
                                        <p:tgtEl>
                                          <p:spTgt spid="2">
                                            <p:txEl>
                                              <p:pRg st="3" end="3"/>
                                            </p:txEl>
                                          </p:spTgt>
                                        </p:tgtEl>
                                        <p:attrNameLst>
                                          <p:attrName>fill.type</p:attrName>
                                        </p:attrNameLst>
                                      </p:cBhvr>
                                      <p:to>
                                        <p:strVal val="solid"/>
                                      </p:to>
                                    </p:set>
                                  </p:childTnLst>
                                </p:cTn>
                              </p:par>
                            </p:childTnLst>
                          </p:cTn>
                        </p:par>
                        <p:par>
                          <p:cTn id="36" fill="hold" nodeType="afterGroup">
                            <p:stCondLst>
                              <p:cond delay="3080"/>
                            </p:stCondLst>
                            <p:childTnLst>
                              <p:par>
                                <p:cTn id="37" presetID="27" presetClass="entr" presetSubtype="0" fill="hold" nodeType="afterEffect">
                                  <p:stCondLst>
                                    <p:cond delay="0"/>
                                  </p:stCondLst>
                                  <p:iterate type="lt">
                                    <p:tmPct val="50000"/>
                                  </p:iterate>
                                  <p:childTnLst>
                                    <p:set>
                                      <p:cBhvr>
                                        <p:cTn id="38"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9"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41" dur="80"/>
                                        <p:tgtEl>
                                          <p:spTgt spid="2">
                                            <p:txEl>
                                              <p:pRg st="4" end="4"/>
                                            </p:txEl>
                                          </p:spTgt>
                                        </p:tgtEl>
                                        <p:attrNameLst>
                                          <p:attrName>fill.type</p:attrName>
                                        </p:attrNameLst>
                                      </p:cBhvr>
                                      <p:to>
                                        <p:strVal val="solid"/>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7" presetClass="entr" presetSubtype="0" fill="hold" nodeType="clickEffect">
                                  <p:stCondLst>
                                    <p:cond delay="0"/>
                                  </p:stCondLst>
                                  <p:iterate type="lt">
                                    <p:tmPct val="50000"/>
                                  </p:iterate>
                                  <p:childTnLst>
                                    <p:set>
                                      <p:cBhvr>
                                        <p:cTn id="45"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6"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7"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8" dur="80"/>
                                        <p:tgtEl>
                                          <p:spTgt spid="2">
                                            <p:txEl>
                                              <p:pRg st="5" end="5"/>
                                            </p:txEl>
                                          </p:spTgt>
                                        </p:tgtEl>
                                        <p:attrNameLst>
                                          <p:attrName>fill.type</p:attrName>
                                        </p:attrNameLst>
                                      </p:cBhvr>
                                      <p:to>
                                        <p:strVal val="solid"/>
                                      </p:to>
                                    </p:set>
                                  </p:childTnLst>
                                </p:cTn>
                              </p:par>
                            </p:childTnLst>
                          </p:cTn>
                        </p:par>
                        <p:par>
                          <p:cTn id="49" fill="hold" nodeType="afterGroup">
                            <p:stCondLst>
                              <p:cond delay="480"/>
                            </p:stCondLst>
                            <p:childTnLst>
                              <p:par>
                                <p:cTn id="50" presetID="27" presetClass="entr" presetSubtype="0" fill="hold" nodeType="afterEffect">
                                  <p:stCondLst>
                                    <p:cond delay="0"/>
                                  </p:stCondLst>
                                  <p:iterate type="lt">
                                    <p:tmPct val="50000"/>
                                  </p:iterate>
                                  <p:childTnLst>
                                    <p:set>
                                      <p:cBhvr>
                                        <p:cTn id="51"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52"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54" dur="80"/>
                                        <p:tgtEl>
                                          <p:spTgt spid="2">
                                            <p:txEl>
                                              <p:pRg st="6" end="6"/>
                                            </p:txEl>
                                          </p:spTgt>
                                        </p:tgtEl>
                                        <p:attrNameLst>
                                          <p:attrName>fill.type</p:attrName>
                                        </p:attrNameLst>
                                      </p:cBhvr>
                                      <p:to>
                                        <p:strVal val="solid"/>
                                      </p:to>
                                    </p:set>
                                  </p:childTnLst>
                                </p:cTn>
                              </p:par>
                            </p:childTnLst>
                          </p:cTn>
                        </p:par>
                        <p:par>
                          <p:cTn id="55" fill="hold" nodeType="afterGroup">
                            <p:stCondLst>
                              <p:cond delay="1120"/>
                            </p:stCondLst>
                            <p:childTnLst>
                              <p:par>
                                <p:cTn id="56" presetID="27" presetClass="entr" presetSubtype="0" fill="hold" nodeType="afterEffect">
                                  <p:stCondLst>
                                    <p:cond delay="0"/>
                                  </p:stCondLst>
                                  <p:iterate type="lt">
                                    <p:tmPct val="50000"/>
                                  </p:iterate>
                                  <p:childTnLst>
                                    <p:set>
                                      <p:cBhvr>
                                        <p:cTn id="57"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8"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9"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60" dur="80"/>
                                        <p:tgtEl>
                                          <p:spTgt spid="2">
                                            <p:txEl>
                                              <p:pRg st="7" end="7"/>
                                            </p:txEl>
                                          </p:spTgt>
                                        </p:tgtEl>
                                        <p:attrNameLst>
                                          <p:attrName>fill.type</p:attrName>
                                        </p:attrNameLst>
                                      </p:cBhvr>
                                      <p:to>
                                        <p:strVal val="solid"/>
                                      </p:to>
                                    </p:set>
                                  </p:childTnLst>
                                </p:cTn>
                              </p:par>
                            </p:childTnLst>
                          </p:cTn>
                        </p:par>
                        <p:par>
                          <p:cTn id="61" fill="hold" nodeType="afterGroup">
                            <p:stCondLst>
                              <p:cond delay="1920"/>
                            </p:stCondLst>
                            <p:childTnLst>
                              <p:par>
                                <p:cTn id="62" presetID="27" presetClass="entr" presetSubtype="0" fill="hold" nodeType="afterEffect">
                                  <p:stCondLst>
                                    <p:cond delay="0"/>
                                  </p:stCondLst>
                                  <p:iterate type="lt">
                                    <p:tmPct val="50000"/>
                                  </p:iterate>
                                  <p:childTnLst>
                                    <p:set>
                                      <p:cBhvr>
                                        <p:cTn id="63" dur="1" fill="hold">
                                          <p:stCondLst>
                                            <p:cond delay="0"/>
                                          </p:stCondLst>
                                        </p:cTn>
                                        <p:tgtEl>
                                          <p:spTgt spid="2">
                                            <p:txEl>
                                              <p:pRg st="8" end="8"/>
                                            </p:txEl>
                                          </p:spTgt>
                                        </p:tgtEl>
                                        <p:attrNameLst>
                                          <p:attrName>style.visibility</p:attrName>
                                        </p:attrNameLst>
                                      </p:cBhvr>
                                      <p:to>
                                        <p:strVal val="visible"/>
                                      </p:to>
                                    </p:set>
                                    <p:anim calcmode="discrete" valueType="clr">
                                      <p:cBhvr override="childStyle">
                                        <p:cTn id="64" dur="80"/>
                                        <p:tgtEl>
                                          <p:spTgt spid="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5" dur="80"/>
                                        <p:tgtEl>
                                          <p:spTgt spid="2">
                                            <p:txEl>
                                              <p:pRg st="8" end="8"/>
                                            </p:txEl>
                                          </p:spTgt>
                                        </p:tgtEl>
                                        <p:attrNameLst>
                                          <p:attrName>fillcolor</p:attrName>
                                        </p:attrNameLst>
                                      </p:cBhvr>
                                      <p:tavLst>
                                        <p:tav tm="0">
                                          <p:val>
                                            <p:clrVal>
                                              <a:schemeClr val="accent2"/>
                                            </p:clrVal>
                                          </p:val>
                                        </p:tav>
                                        <p:tav tm="50000">
                                          <p:val>
                                            <p:clrVal>
                                              <a:schemeClr val="hlink"/>
                                            </p:clrVal>
                                          </p:val>
                                        </p:tav>
                                      </p:tavLst>
                                    </p:anim>
                                    <p:set>
                                      <p:cBhvr>
                                        <p:cTn id="66" dur="80"/>
                                        <p:tgtEl>
                                          <p:spTgt spid="2">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F77CF3B6-9B9A-B743-96E0-7811FFD0AE60}"/>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endParaRPr lang="en-US" altLang="zh-CN" sz="2400">
              <a:latin typeface="Tempus Sans ITC" pitchFamily="82" charset="77"/>
              <a:sym typeface="宋体" panose="02010600030101010101" pitchFamily="2" charset="-122"/>
            </a:endParaRPr>
          </a:p>
          <a:p>
            <a:pPr marL="19050" indent="0">
              <a:lnSpc>
                <a:spcPct val="15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将抽象要求转换为具体要求。</a:t>
            </a:r>
          </a:p>
          <a:p>
            <a:pPr marL="19050" indent="0">
              <a:lnSpc>
                <a:spcPct val="15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检查</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请求的合法性。</a:t>
            </a:r>
          </a:p>
          <a:p>
            <a:pPr marL="19050" indent="0">
              <a:lnSpc>
                <a:spcPct val="15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读出和检查设备的状态。</a:t>
            </a:r>
          </a:p>
          <a:p>
            <a:pPr marL="19050" indent="0">
              <a:lnSpc>
                <a:spcPct val="150000"/>
              </a:lnSpc>
              <a:buFontTx/>
              <a:buNone/>
            </a:pPr>
            <a:r>
              <a:rPr lang="en-US" altLang="zh-CN" sz="2400">
                <a:latin typeface="Tempus Sans ITC" pitchFamily="82" charset="77"/>
                <a:sym typeface="宋体" panose="02010600030101010101" pitchFamily="2" charset="-122"/>
              </a:rPr>
              <a:t>4) </a:t>
            </a:r>
            <a:r>
              <a:rPr lang="zh-CN" altLang="en-US" sz="2400">
                <a:latin typeface="Tempus Sans ITC" pitchFamily="82" charset="77"/>
                <a:sym typeface="宋体" panose="02010600030101010101" pitchFamily="2" charset="-122"/>
              </a:rPr>
              <a:t>传送必要的参数。</a:t>
            </a:r>
          </a:p>
          <a:p>
            <a:pPr marL="19050" indent="0">
              <a:lnSpc>
                <a:spcPct val="150000"/>
              </a:lnSpc>
              <a:buFontTx/>
              <a:buNone/>
            </a:pPr>
            <a:r>
              <a:rPr lang="en-US" altLang="zh-CN" sz="2400">
                <a:latin typeface="Tempus Sans ITC" pitchFamily="82" charset="77"/>
                <a:sym typeface="宋体" panose="02010600030101010101" pitchFamily="2" charset="-122"/>
              </a:rPr>
              <a:t>5) </a:t>
            </a:r>
            <a:r>
              <a:rPr lang="zh-CN" altLang="en-US" sz="2400">
                <a:latin typeface="Tempus Sans ITC" pitchFamily="82" charset="77"/>
                <a:sym typeface="宋体" panose="02010600030101010101" pitchFamily="2" charset="-122"/>
              </a:rPr>
              <a:t>方式的设置。</a:t>
            </a:r>
          </a:p>
          <a:p>
            <a:pPr marL="19050" indent="0">
              <a:lnSpc>
                <a:spcPct val="150000"/>
              </a:lnSpc>
              <a:buFontTx/>
              <a:buNone/>
            </a:pPr>
            <a:r>
              <a:rPr lang="en-US" altLang="zh-CN" sz="2400">
                <a:latin typeface="Tempus Sans ITC" pitchFamily="82" charset="77"/>
                <a:sym typeface="宋体" panose="02010600030101010101" pitchFamily="2" charset="-122"/>
              </a:rPr>
              <a:t>6)</a:t>
            </a:r>
            <a:r>
              <a:rPr lang="zh-CN" altLang="en-US" sz="2400">
                <a:latin typeface="Tempus Sans ITC" pitchFamily="82" charset="77"/>
                <a:sym typeface="宋体" panose="02010600030101010101" pitchFamily="2" charset="-122"/>
              </a:rPr>
              <a:t>启动</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设备。</a:t>
            </a:r>
          </a:p>
        </p:txBody>
      </p:sp>
      <p:pic>
        <p:nvPicPr>
          <p:cNvPr id="139266" name="Picture 2" descr="无标题-4">
            <a:extLst>
              <a:ext uri="{FF2B5EF4-FFF2-40B4-BE49-F238E27FC236}">
                <a16:creationId xmlns:a16="http://schemas.microsoft.com/office/drawing/2014/main" id="{8063E88F-F10E-5B40-BC42-70826FE48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67" name="Picture 3" descr="无标题-5">
            <a:extLst>
              <a:ext uri="{FF2B5EF4-FFF2-40B4-BE49-F238E27FC236}">
                <a16:creationId xmlns:a16="http://schemas.microsoft.com/office/drawing/2014/main" id="{E4150153-801F-A349-981C-151D6C2CA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247EA952-1C29-CB47-8B91-C64904287BF0}"/>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设备驱动程序的处理过程</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20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par>
                          <p:cTn id="17" fill="hold" nodeType="afterGroup">
                            <p:stCondLst>
                              <p:cond delay="264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0"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2" dur="80"/>
                                        <p:tgtEl>
                                          <p:spTgt spid="2">
                                            <p:txEl>
                                              <p:pRg st="2" end="2"/>
                                            </p:txEl>
                                          </p:spTgt>
                                        </p:tgtEl>
                                        <p:attrNameLst>
                                          <p:attrName>fill.type</p:attrName>
                                        </p:attrNameLst>
                                      </p:cBhvr>
                                      <p:to>
                                        <p:strVal val="solid"/>
                                      </p:to>
                                    </p:set>
                                  </p:childTnLst>
                                </p:cTn>
                              </p:par>
                            </p:childTnLst>
                          </p:cTn>
                        </p:par>
                        <p:par>
                          <p:cTn id="23" fill="hold" nodeType="afterGroup">
                            <p:stCondLst>
                              <p:cond delay="324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6"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2">
                                            <p:txEl>
                                              <p:pRg st="3" end="3"/>
                                            </p:txEl>
                                          </p:spTgt>
                                        </p:tgtEl>
                                        <p:attrNameLst>
                                          <p:attrName>fill.type</p:attrName>
                                        </p:attrNameLst>
                                      </p:cBhvr>
                                      <p:to>
                                        <p:strVal val="solid"/>
                                      </p:to>
                                    </p:set>
                                  </p:childTnLst>
                                </p:cTn>
                              </p:par>
                            </p:childTnLst>
                          </p:cTn>
                        </p:par>
                        <p:par>
                          <p:cTn id="29" fill="hold" nodeType="afterGroup">
                            <p:stCondLst>
                              <p:cond delay="3800"/>
                            </p:stCondLst>
                            <p:childTnLst>
                              <p:par>
                                <p:cTn id="30" presetID="27" presetClass="entr" presetSubtype="0" fill="hold" nodeType="afterEffect">
                                  <p:stCondLst>
                                    <p:cond delay="0"/>
                                  </p:stCondLst>
                                  <p:iterate type="lt">
                                    <p:tmPct val="50000"/>
                                  </p:iterate>
                                  <p:childTnLst>
                                    <p:set>
                                      <p:cBhvr>
                                        <p:cTn id="31"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2"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4" dur="80"/>
                                        <p:tgtEl>
                                          <p:spTgt spid="2">
                                            <p:txEl>
                                              <p:pRg st="4" end="4"/>
                                            </p:txEl>
                                          </p:spTgt>
                                        </p:tgtEl>
                                        <p:attrNameLst>
                                          <p:attrName>fill.type</p:attrName>
                                        </p:attrNameLst>
                                      </p:cBhvr>
                                      <p:to>
                                        <p:strVal val="solid"/>
                                      </p:to>
                                    </p:set>
                                  </p:childTnLst>
                                </p:cTn>
                              </p:par>
                            </p:childTnLst>
                          </p:cTn>
                        </p:par>
                        <p:par>
                          <p:cTn id="35" fill="hold" nodeType="afterGroup">
                            <p:stCondLst>
                              <p:cond delay="4240"/>
                            </p:stCondLst>
                            <p:childTnLst>
                              <p:par>
                                <p:cTn id="36" presetID="27" presetClass="entr" presetSubtype="0" fill="hold" nodeType="afterEffect">
                                  <p:stCondLst>
                                    <p:cond delay="0"/>
                                  </p:stCondLst>
                                  <p:iterate type="lt">
                                    <p:tmPct val="50000"/>
                                  </p:iterate>
                                  <p:childTnLst>
                                    <p:set>
                                      <p:cBhvr>
                                        <p:cTn id="37"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38"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0" dur="80"/>
                                        <p:tgtEl>
                                          <p:spTgt spid="2">
                                            <p:txEl>
                                              <p:pRg st="5" end="5"/>
                                            </p:txEl>
                                          </p:spTgt>
                                        </p:tgtEl>
                                        <p:attrNameLst>
                                          <p:attrName>fill.type</p:attrName>
                                        </p:attrNameLst>
                                      </p:cBhvr>
                                      <p:to>
                                        <p:strVal val="solid"/>
                                      </p:to>
                                    </p:set>
                                  </p:childTnLst>
                                </p:cTn>
                              </p:par>
                            </p:childTnLst>
                          </p:cTn>
                        </p:par>
                        <p:par>
                          <p:cTn id="41" fill="hold" nodeType="afterGroup">
                            <p:stCondLst>
                              <p:cond delay="4600"/>
                            </p:stCondLst>
                            <p:childTnLst>
                              <p:par>
                                <p:cTn id="42" presetID="27" presetClass="entr" presetSubtype="0" fill="hold" nodeType="afterEffect">
                                  <p:stCondLst>
                                    <p:cond delay="0"/>
                                  </p:stCondLst>
                                  <p:iterate type="lt">
                                    <p:tmPct val="50000"/>
                                  </p:iterate>
                                  <p:childTnLst>
                                    <p:set>
                                      <p:cBhvr>
                                        <p:cTn id="43"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44"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46" dur="80"/>
                                        <p:tgtEl>
                                          <p:spTgt spid="2">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1C65BCB-3D06-E349-ABD8-CC450EAF009C}"/>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endParaRPr lang="en-US" altLang="zh-CN" sz="2400">
              <a:latin typeface="Tempus Sans ITC" pitchFamily="82" charset="77"/>
              <a:sym typeface="宋体" panose="02010600030101010101" pitchFamily="2" charset="-122"/>
            </a:endParaRPr>
          </a:p>
          <a:p>
            <a:pPr marL="19050" indent="0">
              <a:lnSpc>
                <a:spcPct val="15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唤醒被阻塞的驱动程序进程。 </a:t>
            </a:r>
          </a:p>
          <a:p>
            <a:pPr marL="19050" indent="0">
              <a:lnSpc>
                <a:spcPct val="15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保护被中断进程的</a:t>
            </a:r>
            <a:r>
              <a:rPr lang="en-US" altLang="zh-CN" sz="2400">
                <a:latin typeface="Tempus Sans ITC" pitchFamily="82" charset="77"/>
                <a:sym typeface="宋体" panose="02010600030101010101" pitchFamily="2" charset="-122"/>
              </a:rPr>
              <a:t>CPU</a:t>
            </a:r>
            <a:r>
              <a:rPr lang="zh-CN" altLang="en-US" sz="2400">
                <a:latin typeface="Tempus Sans ITC" pitchFamily="82" charset="77"/>
                <a:sym typeface="宋体" panose="02010600030101010101" pitchFamily="2" charset="-122"/>
              </a:rPr>
              <a:t>环境。 </a:t>
            </a:r>
          </a:p>
          <a:p>
            <a:pPr marL="19050" indent="0">
              <a:lnSpc>
                <a:spcPct val="150000"/>
              </a:lnSpc>
              <a:buFontTx/>
              <a:buNone/>
            </a:pPr>
            <a:r>
              <a:rPr lang="en-US" altLang="zh-CN" sz="2400">
                <a:latin typeface="Tempus Sans ITC" pitchFamily="82" charset="77"/>
                <a:sym typeface="宋体" panose="02010600030101010101" pitchFamily="2" charset="-122"/>
              </a:rPr>
              <a:t>3) </a:t>
            </a:r>
            <a:r>
              <a:rPr lang="zh-CN" altLang="en-US" sz="2400">
                <a:latin typeface="Tempus Sans ITC" pitchFamily="82" charset="77"/>
                <a:sym typeface="宋体" panose="02010600030101010101" pitchFamily="2" charset="-122"/>
              </a:rPr>
              <a:t>分析中断的原因、转入相应的设备中断处理程序。 </a:t>
            </a:r>
          </a:p>
          <a:p>
            <a:pPr marL="19050" indent="0">
              <a:lnSpc>
                <a:spcPct val="150000"/>
              </a:lnSpc>
              <a:buFontTx/>
              <a:buNone/>
            </a:pPr>
            <a:r>
              <a:rPr lang="en-US" altLang="zh-CN" sz="2400">
                <a:latin typeface="Tempus Sans ITC" pitchFamily="82" charset="77"/>
                <a:sym typeface="宋体" panose="02010600030101010101" pitchFamily="2" charset="-122"/>
              </a:rPr>
              <a:t>4) </a:t>
            </a:r>
            <a:r>
              <a:rPr lang="zh-CN" altLang="en-US" sz="2400">
                <a:latin typeface="Tempus Sans ITC" pitchFamily="82" charset="77"/>
                <a:sym typeface="宋体" panose="02010600030101010101" pitchFamily="2" charset="-122"/>
              </a:rPr>
              <a:t>进行中断处理。 </a:t>
            </a:r>
          </a:p>
          <a:p>
            <a:pPr marL="19050" indent="0">
              <a:lnSpc>
                <a:spcPct val="150000"/>
              </a:lnSpc>
              <a:buFontTx/>
              <a:buNone/>
            </a:pPr>
            <a:r>
              <a:rPr lang="en-US" altLang="zh-CN" sz="2400">
                <a:latin typeface="Tempus Sans ITC" pitchFamily="82" charset="77"/>
                <a:sym typeface="宋体" panose="02010600030101010101" pitchFamily="2" charset="-122"/>
              </a:rPr>
              <a:t>5) </a:t>
            </a:r>
            <a:r>
              <a:rPr lang="zh-CN" altLang="en-US" sz="2400">
                <a:latin typeface="Tempus Sans ITC" pitchFamily="82" charset="77"/>
                <a:sym typeface="宋体" panose="02010600030101010101" pitchFamily="2" charset="-122"/>
              </a:rPr>
              <a:t>恢复被中断进程的现场。</a:t>
            </a:r>
          </a:p>
        </p:txBody>
      </p:sp>
      <p:pic>
        <p:nvPicPr>
          <p:cNvPr id="140290" name="Picture 2" descr="无标题-4">
            <a:extLst>
              <a:ext uri="{FF2B5EF4-FFF2-40B4-BE49-F238E27FC236}">
                <a16:creationId xmlns:a16="http://schemas.microsoft.com/office/drawing/2014/main" id="{CA6A50F3-57F6-9A45-AB6C-2F4AD0E32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1" name="Picture 3" descr="无标题-5">
            <a:extLst>
              <a:ext uri="{FF2B5EF4-FFF2-40B4-BE49-F238E27FC236}">
                <a16:creationId xmlns:a16="http://schemas.microsoft.com/office/drawing/2014/main" id="{7BC4A007-532A-464A-95CF-E1FED17E3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ACAB0193-380F-7345-8A49-22783B315863}"/>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中断处理程序的处理过程</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20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par>
                          <p:cTn id="17" fill="hold" nodeType="afterGroup">
                            <p:stCondLst>
                              <p:cond delay="264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0"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2" dur="80"/>
                                        <p:tgtEl>
                                          <p:spTgt spid="2">
                                            <p:txEl>
                                              <p:pRg st="2" end="2"/>
                                            </p:txEl>
                                          </p:spTgt>
                                        </p:tgtEl>
                                        <p:attrNameLst>
                                          <p:attrName>fill.type</p:attrName>
                                        </p:attrNameLst>
                                      </p:cBhvr>
                                      <p:to>
                                        <p:strVal val="solid"/>
                                      </p:to>
                                    </p:set>
                                  </p:childTnLst>
                                </p:cTn>
                              </p:par>
                            </p:childTnLst>
                          </p:cTn>
                        </p:par>
                        <p:par>
                          <p:cTn id="23" fill="hold" nodeType="afterGroup">
                            <p:stCondLst>
                              <p:cond delay="332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6"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28" dur="80"/>
                                        <p:tgtEl>
                                          <p:spTgt spid="2">
                                            <p:txEl>
                                              <p:pRg st="3" end="3"/>
                                            </p:txEl>
                                          </p:spTgt>
                                        </p:tgtEl>
                                        <p:attrNameLst>
                                          <p:attrName>fill.type</p:attrName>
                                        </p:attrNameLst>
                                      </p:cBhvr>
                                      <p:to>
                                        <p:strVal val="solid"/>
                                      </p:to>
                                    </p:set>
                                  </p:childTnLst>
                                </p:cTn>
                              </p:par>
                            </p:childTnLst>
                          </p:cTn>
                        </p:par>
                        <p:par>
                          <p:cTn id="29" fill="hold" nodeType="afterGroup">
                            <p:stCondLst>
                              <p:cond delay="4320"/>
                            </p:stCondLst>
                            <p:childTnLst>
                              <p:par>
                                <p:cTn id="30" presetID="27" presetClass="entr" presetSubtype="0" fill="hold" nodeType="afterEffect">
                                  <p:stCondLst>
                                    <p:cond delay="0"/>
                                  </p:stCondLst>
                                  <p:iterate type="lt">
                                    <p:tmPct val="50000"/>
                                  </p:iterate>
                                  <p:childTnLst>
                                    <p:set>
                                      <p:cBhvr>
                                        <p:cTn id="31"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2"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4" dur="80"/>
                                        <p:tgtEl>
                                          <p:spTgt spid="2">
                                            <p:txEl>
                                              <p:pRg st="4" end="4"/>
                                            </p:txEl>
                                          </p:spTgt>
                                        </p:tgtEl>
                                        <p:attrNameLst>
                                          <p:attrName>fill.type</p:attrName>
                                        </p:attrNameLst>
                                      </p:cBhvr>
                                      <p:to>
                                        <p:strVal val="solid"/>
                                      </p:to>
                                    </p:set>
                                  </p:childTnLst>
                                </p:cTn>
                              </p:par>
                            </p:childTnLst>
                          </p:cTn>
                        </p:par>
                        <p:par>
                          <p:cTn id="35" fill="hold" nodeType="afterGroup">
                            <p:stCondLst>
                              <p:cond delay="4720"/>
                            </p:stCondLst>
                            <p:childTnLst>
                              <p:par>
                                <p:cTn id="36" presetID="27" presetClass="entr" presetSubtype="0" fill="hold" nodeType="afterEffect">
                                  <p:stCondLst>
                                    <p:cond delay="0"/>
                                  </p:stCondLst>
                                  <p:iterate type="lt">
                                    <p:tmPct val="50000"/>
                                  </p:iterate>
                                  <p:childTnLst>
                                    <p:set>
                                      <p:cBhvr>
                                        <p:cTn id="37"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38"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0" dur="80"/>
                                        <p:tgtEl>
                                          <p:spTgt spid="2">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3" name="文本占位符 5">
            <a:extLst>
              <a:ext uri="{FF2B5EF4-FFF2-40B4-BE49-F238E27FC236}">
                <a16:creationId xmlns:a16="http://schemas.microsoft.com/office/drawing/2014/main" id="{B814B328-10DF-454E-AA32-9CCBFE9E8119}"/>
              </a:ext>
            </a:extLst>
          </p:cNvPr>
          <p:cNvSpPr>
            <a:spLocks noGrp="1" noChangeArrowheads="1"/>
          </p:cNvSpPr>
          <p:nvPr>
            <p:ph type="body" idx="4294967295"/>
          </p:nvPr>
        </p:nvSpPr>
        <p:spPr>
          <a:xfrm>
            <a:off x="623888" y="4589463"/>
            <a:ext cx="7886700" cy="1500187"/>
          </a:xfrm>
        </p:spPr>
        <p:txBody>
          <a:bodyPr/>
          <a:lstStyle/>
          <a:p>
            <a:pPr marL="0" indent="0">
              <a:buFontTx/>
              <a:buNone/>
            </a:pPr>
            <a:endParaRPr lang="en-US" altLang="en-US" sz="2400">
              <a:solidFill>
                <a:srgbClr val="898989"/>
              </a:solidFill>
            </a:endParaRPr>
          </a:p>
        </p:txBody>
      </p:sp>
      <p:pic>
        <p:nvPicPr>
          <p:cNvPr id="141314" name="Picture 2" descr="无标题-4">
            <a:extLst>
              <a:ext uri="{FF2B5EF4-FFF2-40B4-BE49-F238E27FC236}">
                <a16:creationId xmlns:a16="http://schemas.microsoft.com/office/drawing/2014/main" id="{8EF8B50C-43EE-D84B-9DE5-C2E583B6F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43113"/>
            <a:ext cx="91440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 name="图片 8">
            <a:extLst>
              <a:ext uri="{FF2B5EF4-FFF2-40B4-BE49-F238E27FC236}">
                <a16:creationId xmlns:a16="http://schemas.microsoft.com/office/drawing/2014/main" id="{4A5A27F6-8F69-134F-BEE4-227B76445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411"/>
          <a:stretch>
            <a:fillRect/>
          </a:stretch>
        </p:blipFill>
        <p:spPr bwMode="auto">
          <a:xfrm>
            <a:off x="5956300" y="3854450"/>
            <a:ext cx="31877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a:extLst>
              <a:ext uri="{FF2B5EF4-FFF2-40B4-BE49-F238E27FC236}">
                <a16:creationId xmlns:a16="http://schemas.microsoft.com/office/drawing/2014/main" id="{3E266928-54A9-CC42-ACE8-5D384570797A}"/>
              </a:ext>
            </a:extLst>
          </p:cNvPr>
          <p:cNvSpPr>
            <a:spLocks noGrp="1" noChangeArrowheads="1"/>
          </p:cNvSpPr>
          <p:nvPr>
            <p:ph type="title" idx="4294967295"/>
          </p:nvPr>
        </p:nvSpPr>
        <p:spPr>
          <a:xfrm>
            <a:off x="623888" y="1711325"/>
            <a:ext cx="7886700" cy="1881188"/>
          </a:xfrm>
        </p:spPr>
        <p:txBody>
          <a:bodyPr anchor="b"/>
          <a:lstStyle/>
          <a:p>
            <a:r>
              <a:rPr lang="zh-CN" altLang="en-US" dirty="0">
                <a:latin typeface="Tempus Sans ITC" pitchFamily="82" charset="77"/>
                <a:ea typeface="黑体" panose="02010609060101010101" pitchFamily="49" charset="-122"/>
              </a:rPr>
              <a:t> 磁盘存储器管理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A0C4636-BD2E-D945-B3E1-C11F8ED37FFC}"/>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endParaRPr lang="en-US" altLang="zh-CN" sz="2400">
              <a:latin typeface="Tempus Sans ITC" pitchFamily="82" charset="77"/>
              <a:sym typeface="宋体" panose="02010600030101010101" pitchFamily="2" charset="-122"/>
            </a:endParaRPr>
          </a:p>
          <a:p>
            <a:pPr marL="19050" indent="0">
              <a:lnSpc>
                <a:spcPct val="150000"/>
              </a:lnSpc>
              <a:buFontTx/>
              <a:buNone/>
            </a:pPr>
            <a:r>
              <a:rPr lang="en-US" altLang="zh-CN" sz="2400">
                <a:latin typeface="Tempus Sans ITC" pitchFamily="82" charset="77"/>
                <a:sym typeface="宋体" panose="02010600030101010101" pitchFamily="2" charset="-122"/>
              </a:rPr>
              <a:t>       CPU</a:t>
            </a:r>
            <a:r>
              <a:rPr lang="zh-CN" altLang="en-US" sz="2400">
                <a:latin typeface="Tempus Sans ITC" pitchFamily="82" charset="77"/>
                <a:sym typeface="宋体" panose="02010600030101010101" pitchFamily="2" charset="-122"/>
              </a:rPr>
              <a:t>和内存的访问速度比磁盘要快若干个数量级，磁盘系统的性能对整个系统的性能有重要影响，</a:t>
            </a:r>
            <a:r>
              <a:rPr lang="zh-CN" altLang="en-US" sz="2400" u="sng">
                <a:latin typeface="Tempus Sans ITC" pitchFamily="82" charset="77"/>
                <a:sym typeface="宋体" panose="02010600030101010101" pitchFamily="2" charset="-122"/>
              </a:rPr>
              <a:t>磁盘设备管理的目标就是提高磁盘系统的性能</a:t>
            </a:r>
            <a:r>
              <a:rPr lang="zh-CN" altLang="en-US" sz="2400">
                <a:latin typeface="Tempus Sans ITC" pitchFamily="82" charset="77"/>
                <a:sym typeface="宋体" panose="02010600030101010101" pitchFamily="2" charset="-122"/>
              </a:rPr>
              <a:t>。</a:t>
            </a:r>
          </a:p>
        </p:txBody>
      </p:sp>
      <p:pic>
        <p:nvPicPr>
          <p:cNvPr id="142338" name="Picture 2" descr="无标题-4">
            <a:extLst>
              <a:ext uri="{FF2B5EF4-FFF2-40B4-BE49-F238E27FC236}">
                <a16:creationId xmlns:a16="http://schemas.microsoft.com/office/drawing/2014/main" id="{248BE1C1-5815-2C47-91CC-659EBD1531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2339" name="Picture 3" descr="无标题-5">
            <a:extLst>
              <a:ext uri="{FF2B5EF4-FFF2-40B4-BE49-F238E27FC236}">
                <a16:creationId xmlns:a16="http://schemas.microsoft.com/office/drawing/2014/main" id="{5846139E-4CC7-F941-8366-C24A93A76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BF02DC5F-E480-B34F-905E-8FF43CAC2BC5}"/>
              </a:ext>
            </a:extLst>
          </p:cNvPr>
          <p:cNvSpPr>
            <a:spLocks noGrp="1" noChangeArrowheads="1"/>
          </p:cNvSpPr>
          <p:nvPr>
            <p:ph type="title" idx="4294967295"/>
          </p:nvPr>
        </p:nvSpPr>
        <p:spPr>
          <a:xfrm>
            <a:off x="179388" y="557213"/>
            <a:ext cx="8229600" cy="1143000"/>
          </a:xfrm>
        </p:spPr>
        <p:txBody>
          <a:bodyPr/>
          <a:lstStyle/>
          <a:p>
            <a:r>
              <a:rPr lang="en-US" altLang="en-US">
                <a:latin typeface="Tempus Sans ITC" pitchFamily="82" charset="77"/>
                <a:sym typeface="宋体" panose="02010600030101010101" pitchFamily="2" charset="-122"/>
              </a:rPr>
              <a:t>You Know</a:t>
            </a:r>
            <a:r>
              <a:rPr lang="zh-CN" altLang="en-US">
                <a:latin typeface="Tempus Sans ITC" pitchFamily="82" charset="77"/>
                <a:sym typeface="宋体" panose="0201060003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18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0415A2CF-19B2-DD4E-B81B-C27B47FC5A0D}"/>
              </a:ext>
            </a:extLst>
          </p:cNvPr>
          <p:cNvSpPr>
            <a:spLocks noGrp="1" noChangeArrowheads="1"/>
          </p:cNvSpPr>
          <p:nvPr>
            <p:ph idx="4294967295"/>
          </p:nvPr>
        </p:nvSpPr>
        <p:spPr>
          <a:xfrm>
            <a:off x="422275" y="1755775"/>
            <a:ext cx="8721725" cy="4527550"/>
          </a:xfrm>
        </p:spPr>
        <p:txBody>
          <a:bodyPr/>
          <a:lstStyle/>
          <a:p>
            <a:pPr marL="9525" indent="0">
              <a:lnSpc>
                <a:spcPct val="140000"/>
              </a:lnSpc>
              <a:buFontTx/>
              <a:buNone/>
            </a:pPr>
            <a:r>
              <a:rPr lang="en-US" altLang="zh-CN" sz="2400">
                <a:latin typeface="Tempus Sans ITC" pitchFamily="82" charset="77"/>
              </a:rPr>
              <a:t>1 I/O</a:t>
            </a:r>
            <a:r>
              <a:rPr lang="zh-CN" altLang="en-US" sz="2400">
                <a:latin typeface="Tempus Sans ITC" pitchFamily="82" charset="77"/>
              </a:rPr>
              <a:t>设备的类型</a:t>
            </a:r>
          </a:p>
          <a:p>
            <a:pPr marL="9525" indent="0">
              <a:lnSpc>
                <a:spcPct val="140000"/>
              </a:lnSpc>
              <a:buFontTx/>
              <a:buNone/>
            </a:pPr>
            <a:r>
              <a:rPr lang="en-US" altLang="zh-CN" sz="2400">
                <a:latin typeface="Tempus Sans ITC" pitchFamily="82" charset="77"/>
              </a:rPr>
              <a:t>1) </a:t>
            </a:r>
            <a:r>
              <a:rPr lang="zh-CN" altLang="en-US" sz="2400">
                <a:latin typeface="Tempus Sans ITC" pitchFamily="82" charset="77"/>
              </a:rPr>
              <a:t>按传输速率分类，如表</a:t>
            </a:r>
            <a:r>
              <a:rPr lang="en-US" altLang="zh-CN" sz="2400">
                <a:latin typeface="Tempus Sans ITC" pitchFamily="82" charset="77"/>
              </a:rPr>
              <a:t>6-1</a:t>
            </a:r>
            <a:r>
              <a:rPr lang="zh-CN" altLang="en-US" sz="2400">
                <a:latin typeface="Tempus Sans ITC" pitchFamily="82" charset="77"/>
              </a:rPr>
              <a:t>。</a:t>
            </a:r>
          </a:p>
          <a:p>
            <a:pPr marL="9525" indent="0">
              <a:lnSpc>
                <a:spcPct val="140000"/>
              </a:lnSpc>
              <a:buFontTx/>
              <a:buNone/>
            </a:pPr>
            <a:r>
              <a:rPr lang="en-US" altLang="zh-CN" sz="2400">
                <a:latin typeface="Tempus Sans ITC" pitchFamily="82" charset="77"/>
              </a:rPr>
              <a:t>2) </a:t>
            </a:r>
            <a:r>
              <a:rPr lang="zh-CN" altLang="en-US" sz="2400">
                <a:latin typeface="Tempus Sans ITC" pitchFamily="82" charset="77"/>
              </a:rPr>
              <a:t>按信息交换的单位分类，如表</a:t>
            </a:r>
            <a:r>
              <a:rPr lang="en-US" altLang="zh-CN" sz="2400">
                <a:latin typeface="Tempus Sans ITC" pitchFamily="82" charset="77"/>
              </a:rPr>
              <a:t>6-2</a:t>
            </a:r>
            <a:r>
              <a:rPr lang="zh-CN" altLang="en-US" sz="2400">
                <a:latin typeface="Tempus Sans ITC" pitchFamily="82" charset="77"/>
              </a:rPr>
              <a:t>。</a:t>
            </a:r>
          </a:p>
          <a:p>
            <a:pPr marL="9525" indent="0">
              <a:lnSpc>
                <a:spcPct val="140000"/>
              </a:lnSpc>
              <a:buFontTx/>
              <a:buNone/>
            </a:pPr>
            <a:r>
              <a:rPr lang="en-US" altLang="zh-CN" sz="2400">
                <a:latin typeface="Tempus Sans ITC" pitchFamily="82" charset="77"/>
              </a:rPr>
              <a:t>3) </a:t>
            </a:r>
            <a:r>
              <a:rPr lang="zh-CN" altLang="en-US" sz="2400">
                <a:latin typeface="Tempus Sans ITC" pitchFamily="82" charset="77"/>
              </a:rPr>
              <a:t>按设备的共享属性分类，如表</a:t>
            </a:r>
            <a:r>
              <a:rPr lang="en-US" altLang="zh-CN" sz="2400">
                <a:latin typeface="Tempus Sans ITC" pitchFamily="82" charset="77"/>
              </a:rPr>
              <a:t>6-3</a:t>
            </a:r>
            <a:r>
              <a:rPr lang="zh-CN" altLang="en-US" sz="2400">
                <a:latin typeface="Tempus Sans ITC" pitchFamily="82" charset="77"/>
              </a:rPr>
              <a:t>。</a:t>
            </a:r>
          </a:p>
          <a:p>
            <a:pPr marL="9525" indent="0">
              <a:lnSpc>
                <a:spcPct val="140000"/>
              </a:lnSpc>
              <a:buFontTx/>
              <a:buNone/>
            </a:pPr>
            <a:r>
              <a:rPr lang="en-US" altLang="zh-CN" sz="2400">
                <a:latin typeface="Tempus Sans ITC" pitchFamily="82" charset="77"/>
              </a:rPr>
              <a:t>2</a:t>
            </a:r>
            <a:r>
              <a:rPr lang="zh-CN" altLang="en-US" sz="2400">
                <a:latin typeface="Tempus Sans ITC" pitchFamily="82" charset="77"/>
              </a:rPr>
              <a:t>设备与控制器之间的接口</a:t>
            </a:r>
          </a:p>
        </p:txBody>
      </p:sp>
      <p:pic>
        <p:nvPicPr>
          <p:cNvPr id="62466" name="Picture 2" descr="无标题-4">
            <a:extLst>
              <a:ext uri="{FF2B5EF4-FFF2-40B4-BE49-F238E27FC236}">
                <a16:creationId xmlns:a16="http://schemas.microsoft.com/office/drawing/2014/main" id="{7F738984-1354-9E48-84F8-BB9AC4C29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7" name="Picture 3" descr="无标题-5">
            <a:extLst>
              <a:ext uri="{FF2B5EF4-FFF2-40B4-BE49-F238E27FC236}">
                <a16:creationId xmlns:a16="http://schemas.microsoft.com/office/drawing/2014/main" id="{10D0FF59-098F-FA42-8050-FD7A25578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7A2B09FD-0372-0947-BCFB-BD3A7F0A1458}"/>
              </a:ext>
            </a:extLst>
          </p:cNvPr>
          <p:cNvSpPr>
            <a:spLocks noGrp="1" noChangeArrowheads="1"/>
          </p:cNvSpPr>
          <p:nvPr>
            <p:ph type="title" idx="4294967295"/>
          </p:nvPr>
        </p:nvSpPr>
        <p:spPr>
          <a:xfrm>
            <a:off x="179388" y="557213"/>
            <a:ext cx="8229600" cy="1143000"/>
          </a:xfrm>
        </p:spPr>
        <p:txBody>
          <a:bodyPr/>
          <a:lstStyle/>
          <a:p>
            <a:pPr algn="r"/>
            <a:r>
              <a:rPr lang="en-US" altLang="en-US" sz="4800" b="1">
                <a:latin typeface="Tempus Sans ITC" pitchFamily="82" charset="77"/>
                <a:sym typeface="宋体" panose="02010600030101010101" pitchFamily="2" charset="-122"/>
              </a:rPr>
              <a:t>I/O设备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2">
                                            <p:txEl>
                                              <p:charRg st="0" end="8"/>
                                            </p:txEl>
                                          </p:spTgt>
                                        </p:tgtEl>
                                        <p:attrNameLst>
                                          <p:attrName>style.visibility</p:attrName>
                                        </p:attrNameLst>
                                      </p:cBhvr>
                                      <p:to>
                                        <p:strVal val="visible"/>
                                      </p:to>
                                    </p:set>
                                    <p:anim calcmode="lin" valueType="num">
                                      <p:cBhvr>
                                        <p:cTn id="15" dur="500" fill="hold"/>
                                        <p:tgtEl>
                                          <p:spTgt spid="2">
                                            <p:txEl>
                                              <p:charRg st="0" end="8"/>
                                            </p:txEl>
                                          </p:spTgt>
                                        </p:tgtEl>
                                        <p:attrNameLst>
                                          <p:attrName>ppt_w</p:attrName>
                                        </p:attrNameLst>
                                      </p:cBhvr>
                                      <p:tavLst>
                                        <p:tav tm="0">
                                          <p:val>
                                            <p:fltVal val="0"/>
                                          </p:val>
                                        </p:tav>
                                        <p:tav tm="100000">
                                          <p:val>
                                            <p:strVal val="#ppt_w"/>
                                          </p:val>
                                        </p:tav>
                                      </p:tavLst>
                                    </p:anim>
                                    <p:anim calcmode="lin" valueType="num">
                                      <p:cBhvr>
                                        <p:cTn id="16" dur="500" fill="hold"/>
                                        <p:tgtEl>
                                          <p:spTgt spid="2">
                                            <p:txEl>
                                              <p:charRg st="0" end="8"/>
                                            </p:txEl>
                                          </p:spTgt>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0" fill="hold" nodeType="clickEffect">
                                  <p:stCondLst>
                                    <p:cond delay="0"/>
                                  </p:stCondLst>
                                  <p:childTnLst>
                                    <p:set>
                                      <p:cBhvr>
                                        <p:cTn id="20" dur="1" fill="hold">
                                          <p:stCondLst>
                                            <p:cond delay="0"/>
                                          </p:stCondLst>
                                        </p:cTn>
                                        <p:tgtEl>
                                          <p:spTgt spid="2">
                                            <p:txEl>
                                              <p:charRg st="1" end="1"/>
                                            </p:txEl>
                                          </p:spTgt>
                                        </p:tgtEl>
                                        <p:attrNameLst>
                                          <p:attrName>style.visibility</p:attrName>
                                        </p:attrNameLst>
                                      </p:cBhvr>
                                      <p:to>
                                        <p:strVal val="visible"/>
                                      </p:to>
                                    </p:set>
                                    <p:anim calcmode="lin" valueType="num">
                                      <p:cBhvr>
                                        <p:cTn id="21" dur="500" fill="hold"/>
                                        <p:tgtEl>
                                          <p:spTgt spid="2">
                                            <p:txEl>
                                              <p:charRg st="1" end="1"/>
                                            </p:txEl>
                                          </p:spTgt>
                                        </p:tgtEl>
                                        <p:attrNameLst>
                                          <p:attrName>ppt_w</p:attrName>
                                        </p:attrNameLst>
                                      </p:cBhvr>
                                      <p:tavLst>
                                        <p:tav tm="0">
                                          <p:val>
                                            <p:fltVal val="0"/>
                                          </p:val>
                                        </p:tav>
                                        <p:tav tm="100000">
                                          <p:val>
                                            <p:strVal val="#ppt_w"/>
                                          </p:val>
                                        </p:tav>
                                      </p:tavLst>
                                    </p:anim>
                                    <p:anim calcmode="lin" valueType="num">
                                      <p:cBhvr>
                                        <p:cTn id="22" dur="500" fill="hold"/>
                                        <p:tgtEl>
                                          <p:spTgt spid="2">
                                            <p:txEl>
                                              <p:charRg st="1" end="1"/>
                                            </p:txEl>
                                          </p:spTgt>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10" fill="hold" nodeType="clickEffect">
                                  <p:stCondLst>
                                    <p:cond delay="0"/>
                                  </p:stCondLst>
                                  <p:childTnLst>
                                    <p:set>
                                      <p:cBhvr>
                                        <p:cTn id="26" dur="1" fill="hold">
                                          <p:stCondLst>
                                            <p:cond delay="0"/>
                                          </p:stCondLst>
                                        </p:cTn>
                                        <p:tgtEl>
                                          <p:spTgt spid="2">
                                            <p:txEl>
                                              <p:charRg st="2" end="2"/>
                                            </p:txEl>
                                          </p:spTgt>
                                        </p:tgtEl>
                                        <p:attrNameLst>
                                          <p:attrName>style.visibility</p:attrName>
                                        </p:attrNameLst>
                                      </p:cBhvr>
                                      <p:to>
                                        <p:strVal val="visible"/>
                                      </p:to>
                                    </p:set>
                                    <p:anim calcmode="lin" valueType="num">
                                      <p:cBhvr>
                                        <p:cTn id="27" dur="500" fill="hold"/>
                                        <p:tgtEl>
                                          <p:spTgt spid="2">
                                            <p:txEl>
                                              <p:charRg st="2" end="2"/>
                                            </p:txEl>
                                          </p:spTgt>
                                        </p:tgtEl>
                                        <p:attrNameLst>
                                          <p:attrName>ppt_w</p:attrName>
                                        </p:attrNameLst>
                                      </p:cBhvr>
                                      <p:tavLst>
                                        <p:tav tm="0">
                                          <p:val>
                                            <p:fltVal val="0"/>
                                          </p:val>
                                        </p:tav>
                                        <p:tav tm="100000">
                                          <p:val>
                                            <p:strVal val="#ppt_w"/>
                                          </p:val>
                                        </p:tav>
                                      </p:tavLst>
                                    </p:anim>
                                    <p:anim calcmode="lin" valueType="num">
                                      <p:cBhvr>
                                        <p:cTn id="28" dur="500" fill="hold"/>
                                        <p:tgtEl>
                                          <p:spTgt spid="2">
                                            <p:txEl>
                                              <p:char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0" fill="hold" nodeType="clickEffect">
                                  <p:stCondLst>
                                    <p:cond delay="0"/>
                                  </p:stCondLst>
                                  <p:childTnLst>
                                    <p:set>
                                      <p:cBhvr>
                                        <p:cTn id="32" dur="1" fill="hold">
                                          <p:stCondLst>
                                            <p:cond delay="0"/>
                                          </p:stCondLst>
                                        </p:cTn>
                                        <p:tgtEl>
                                          <p:spTgt spid="2">
                                            <p:txEl>
                                              <p:charRg st="4" end="4"/>
                                            </p:txEl>
                                          </p:spTgt>
                                        </p:tgtEl>
                                        <p:attrNameLst>
                                          <p:attrName>style.visibility</p:attrName>
                                        </p:attrNameLst>
                                      </p:cBhvr>
                                      <p:to>
                                        <p:strVal val="visible"/>
                                      </p:to>
                                    </p:set>
                                    <p:anim calcmode="lin" valueType="num">
                                      <p:cBhvr>
                                        <p:cTn id="33" dur="500" fill="hold"/>
                                        <p:tgtEl>
                                          <p:spTgt spid="2">
                                            <p:txEl>
                                              <p:charRg st="4" end="4"/>
                                            </p:txEl>
                                          </p:spTgt>
                                        </p:tgtEl>
                                        <p:attrNameLst>
                                          <p:attrName>ppt_w</p:attrName>
                                        </p:attrNameLst>
                                      </p:cBhvr>
                                      <p:tavLst>
                                        <p:tav tm="0">
                                          <p:val>
                                            <p:fltVal val="0"/>
                                          </p:val>
                                        </p:tav>
                                        <p:tav tm="100000">
                                          <p:val>
                                            <p:strVal val="#ppt_w"/>
                                          </p:val>
                                        </p:tav>
                                      </p:tavLst>
                                    </p:anim>
                                    <p:anim calcmode="lin" valueType="num">
                                      <p:cBhvr>
                                        <p:cTn id="34" dur="500" fill="hold"/>
                                        <p:tgtEl>
                                          <p:spTgt spid="2">
                                            <p:txEl>
                                              <p:charRg st="4" end="4"/>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0" fill="hold" nodeType="clickEffect">
                                  <p:stCondLst>
                                    <p:cond delay="0"/>
                                  </p:stCondLst>
                                  <p:childTnLst>
                                    <p:set>
                                      <p:cBhvr>
                                        <p:cTn id="38" dur="1" fill="hold">
                                          <p:stCondLst>
                                            <p:cond delay="0"/>
                                          </p:stCondLst>
                                        </p:cTn>
                                        <p:tgtEl>
                                          <p:spTgt spid="2">
                                            <p:txEl>
                                              <p:charRg st="6" end="6"/>
                                            </p:txEl>
                                          </p:spTgt>
                                        </p:tgtEl>
                                        <p:attrNameLst>
                                          <p:attrName>style.visibility</p:attrName>
                                        </p:attrNameLst>
                                      </p:cBhvr>
                                      <p:to>
                                        <p:strVal val="visible"/>
                                      </p:to>
                                    </p:set>
                                    <p:anim calcmode="lin" valueType="num">
                                      <p:cBhvr>
                                        <p:cTn id="39" dur="500" fill="hold"/>
                                        <p:tgtEl>
                                          <p:spTgt spid="2">
                                            <p:txEl>
                                              <p:charRg st="6" end="6"/>
                                            </p:txEl>
                                          </p:spTgt>
                                        </p:tgtEl>
                                        <p:attrNameLst>
                                          <p:attrName>ppt_w</p:attrName>
                                        </p:attrNameLst>
                                      </p:cBhvr>
                                      <p:tavLst>
                                        <p:tav tm="0">
                                          <p:val>
                                            <p:fltVal val="0"/>
                                          </p:val>
                                        </p:tav>
                                        <p:tav tm="100000">
                                          <p:val>
                                            <p:strVal val="#ppt_w"/>
                                          </p:val>
                                        </p:tav>
                                      </p:tavLst>
                                    </p:anim>
                                    <p:anim calcmode="lin" valueType="num">
                                      <p:cBhvr>
                                        <p:cTn id="40" dur="500" fill="hold"/>
                                        <p:tgtEl>
                                          <p:spTgt spid="2">
                                            <p:txEl>
                                              <p:char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40ECFBA7-0617-AE4F-A3B9-7230F0FA8B14}"/>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温彻斯特硬盘</a:t>
            </a:r>
          </a:p>
          <a:p>
            <a:pPr marL="19050" indent="0">
              <a:lnSpc>
                <a:spcPct val="150000"/>
              </a:lnSpc>
              <a:buFontTx/>
              <a:buNone/>
            </a:pPr>
            <a:r>
              <a:rPr lang="zh-CN" altLang="en-US" sz="2400">
                <a:latin typeface="Tempus Sans ITC" pitchFamily="82" charset="77"/>
                <a:sym typeface="宋体" panose="02010600030101010101" pitchFamily="2" charset="-122"/>
              </a:rPr>
              <a:t>       </a:t>
            </a:r>
            <a:r>
              <a:rPr lang="en-US" altLang="zh-CN" sz="2400">
                <a:latin typeface="Tempus Sans ITC" pitchFamily="82" charset="77"/>
                <a:sym typeface="宋体" panose="02010600030101010101" pitchFamily="2" charset="-122"/>
              </a:rPr>
              <a:t>1973</a:t>
            </a:r>
            <a:r>
              <a:rPr lang="zh-CN" altLang="en-US" sz="2400">
                <a:latin typeface="Tempus Sans ITC" pitchFamily="82" charset="77"/>
                <a:sym typeface="宋体" panose="02010600030101010101" pitchFamily="2" charset="-122"/>
              </a:rPr>
              <a:t>年，</a:t>
            </a:r>
            <a:r>
              <a:rPr lang="en-US" altLang="zh-CN" sz="2400">
                <a:latin typeface="Tempus Sans ITC" pitchFamily="82" charset="77"/>
                <a:sym typeface="宋体" panose="02010600030101010101" pitchFamily="2" charset="-122"/>
              </a:rPr>
              <a:t>IBM</a:t>
            </a:r>
            <a:r>
              <a:rPr lang="zh-CN" altLang="en-US" sz="2400">
                <a:latin typeface="Tempus Sans ITC" pitchFamily="82" charset="77"/>
                <a:sym typeface="宋体" panose="02010600030101010101" pitchFamily="2" charset="-122"/>
              </a:rPr>
              <a:t>研制成功了一种新型的硬盘</a:t>
            </a:r>
            <a:r>
              <a:rPr lang="en-US" altLang="zh-CN" sz="2400">
                <a:latin typeface="Tempus Sans ITC" pitchFamily="82" charset="77"/>
                <a:sym typeface="宋体" panose="02010600030101010101" pitchFamily="2" charset="-122"/>
              </a:rPr>
              <a:t>IBM3340</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IBM3340</a:t>
            </a:r>
            <a:r>
              <a:rPr lang="zh-CN" altLang="en-US" sz="2400">
                <a:latin typeface="Tempus Sans ITC" pitchFamily="82" charset="77"/>
                <a:sym typeface="宋体" panose="02010600030101010101" pitchFamily="2" charset="-122"/>
              </a:rPr>
              <a:t>拥有两个</a:t>
            </a:r>
            <a:r>
              <a:rPr lang="en-US" altLang="zh-CN" sz="2400">
                <a:latin typeface="Tempus Sans ITC" pitchFamily="82" charset="77"/>
                <a:sym typeface="宋体" panose="02010600030101010101" pitchFamily="2" charset="-122"/>
              </a:rPr>
              <a:t>30MB</a:t>
            </a:r>
            <a:r>
              <a:rPr lang="zh-CN" altLang="en-US" sz="2400">
                <a:latin typeface="Tempus Sans ITC" pitchFamily="82" charset="77"/>
                <a:sym typeface="宋体" panose="02010600030101010101" pitchFamily="2" charset="-122"/>
              </a:rPr>
              <a:t>的存储单元，而当时一种很有名的“温彻斯特来复枪”的口径和装药也恰好包含了两个数字“</a:t>
            </a:r>
            <a:r>
              <a:rPr lang="en-US" altLang="zh-CN" sz="2400">
                <a:latin typeface="Tempus Sans ITC" pitchFamily="82" charset="77"/>
                <a:sym typeface="宋体" panose="02010600030101010101" pitchFamily="2" charset="-122"/>
              </a:rPr>
              <a:t>30”</a:t>
            </a:r>
            <a:r>
              <a:rPr lang="zh-CN" altLang="en-US" sz="2400">
                <a:latin typeface="Tempus Sans ITC" pitchFamily="82" charset="77"/>
                <a:sym typeface="宋体" panose="02010600030101010101" pitchFamily="2" charset="-122"/>
              </a:rPr>
              <a:t>；于是这种硬盘的内部代号就被定为“温彻斯特”。</a:t>
            </a:r>
          </a:p>
          <a:p>
            <a:pPr marL="19050" indent="0">
              <a:lnSpc>
                <a:spcPct val="120000"/>
              </a:lnSpc>
              <a:buFontTx/>
              <a:buNone/>
            </a:pPr>
            <a:endParaRPr lang="zh-CN" altLang="en-US" sz="2400">
              <a:latin typeface="Tempus Sans ITC" pitchFamily="82" charset="77"/>
              <a:sym typeface="宋体" panose="02010600030101010101" pitchFamily="2" charset="-122"/>
            </a:endParaRPr>
          </a:p>
        </p:txBody>
      </p:sp>
      <p:pic>
        <p:nvPicPr>
          <p:cNvPr id="143362" name="Picture 2" descr="无标题-4">
            <a:extLst>
              <a:ext uri="{FF2B5EF4-FFF2-40B4-BE49-F238E27FC236}">
                <a16:creationId xmlns:a16="http://schemas.microsoft.com/office/drawing/2014/main" id="{DC1AA6E8-AAF7-834E-9D3C-D1759F70C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63" name="Picture 3" descr="无标题-5">
            <a:extLst>
              <a:ext uri="{FF2B5EF4-FFF2-40B4-BE49-F238E27FC236}">
                <a16:creationId xmlns:a16="http://schemas.microsoft.com/office/drawing/2014/main" id="{70D33609-4E82-A74F-81F1-319E5403B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80020DFF-42F5-944E-864F-BF274AA0CB1C}"/>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数据的组织和格式</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17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4"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0" end="0"/>
                                            </p:txEl>
                                          </p:spTgt>
                                        </p:tgtEl>
                                        <p:attrNameLst>
                                          <p:attrName>fill.type</p:attrName>
                                        </p:attrNameLst>
                                      </p:cBhvr>
                                      <p:to>
                                        <p:strVal val="solid"/>
                                      </p:to>
                                    </p:set>
                                  </p:childTnLst>
                                </p:cTn>
                              </p:par>
                              <p:par>
                                <p:cTn id="17" presetID="27" presetClass="entr" presetSubtype="0" fill="hold" nodeType="withEffect">
                                  <p:stCondLst>
                                    <p:cond delay="0"/>
                                  </p:stCondLst>
                                  <p:iterate type="lt">
                                    <p:tmPct val="50000"/>
                                  </p:iterate>
                                  <p:childTnLst>
                                    <p:set>
                                      <p:cBhvr>
                                        <p:cTn id="18"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9"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2">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8EE0BF4F-E1F3-FC45-B5F9-3D9477763ED3}"/>
              </a:ext>
            </a:extLst>
          </p:cNvPr>
          <p:cNvSpPr>
            <a:spLocks noGrp="1" noChangeArrowheads="1"/>
          </p:cNvSpPr>
          <p:nvPr>
            <p:ph idx="4294967295"/>
          </p:nvPr>
        </p:nvSpPr>
        <p:spPr>
          <a:xfrm>
            <a:off x="395288" y="1755775"/>
            <a:ext cx="8391525" cy="4527550"/>
          </a:xfrm>
        </p:spPr>
        <p:txBody>
          <a:bodyPr/>
          <a:lstStyle/>
          <a:p>
            <a:pPr marL="19050" indent="0">
              <a:lnSpc>
                <a:spcPct val="12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温彻斯特硬盘</a:t>
            </a:r>
          </a:p>
          <a:p>
            <a:pPr marL="19050" indent="0">
              <a:lnSpc>
                <a:spcPct val="120000"/>
              </a:lnSpc>
              <a:buFontTx/>
              <a:buNone/>
            </a:pPr>
            <a:r>
              <a:rPr lang="zh-CN" altLang="en-US" sz="2400">
                <a:latin typeface="Tempus Sans ITC" pitchFamily="82" charset="77"/>
                <a:sym typeface="宋体" panose="02010600030101010101" pitchFamily="2" charset="-122"/>
              </a:rPr>
              <a:t>温彻斯特硬盘拥有几个同轴的金属盘片，盘片上涂着磁性材料。它们和可以移动的磁头共同密封在一个盒子里面，磁头能从旋转的盘片上读出磁信号的变化。</a:t>
            </a:r>
          </a:p>
          <a:p>
            <a:pPr marL="19050" indent="0">
              <a:lnSpc>
                <a:spcPct val="120000"/>
              </a:lnSpc>
              <a:buFontTx/>
              <a:buNone/>
            </a:pPr>
            <a:r>
              <a:rPr lang="zh-CN" altLang="en-US" sz="2400">
                <a:latin typeface="Tempus Sans ITC" pitchFamily="82" charset="77"/>
                <a:sym typeface="宋体" panose="02010600030101010101" pitchFamily="2" charset="-122"/>
              </a:rPr>
              <a:t>温彻斯特硬盘的参数包括磁头数</a:t>
            </a:r>
            <a:r>
              <a:rPr lang="en-US" altLang="zh-CN" sz="2400">
                <a:latin typeface="Tempus Sans ITC" pitchFamily="82" charset="77"/>
                <a:sym typeface="宋体" panose="02010600030101010101" pitchFamily="2" charset="-122"/>
              </a:rPr>
              <a:t>(heads)</a:t>
            </a:r>
            <a:r>
              <a:rPr lang="zh-CN" altLang="en-US" sz="2400">
                <a:latin typeface="Tempus Sans ITC" pitchFamily="82" charset="77"/>
                <a:sym typeface="宋体" panose="02010600030101010101" pitchFamily="2" charset="-122"/>
              </a:rPr>
              <a:t>、柱面数</a:t>
            </a:r>
            <a:r>
              <a:rPr lang="en-US" altLang="zh-CN" sz="2400">
                <a:latin typeface="Tempus Sans ITC" pitchFamily="82" charset="77"/>
                <a:sym typeface="宋体" panose="02010600030101010101" pitchFamily="2" charset="-122"/>
              </a:rPr>
              <a:t>( tracks)</a:t>
            </a:r>
            <a:r>
              <a:rPr lang="zh-CN" altLang="en-US" sz="2400">
                <a:latin typeface="Tempus Sans ITC" pitchFamily="82" charset="77"/>
                <a:sym typeface="宋体" panose="02010600030101010101" pitchFamily="2" charset="-122"/>
              </a:rPr>
              <a:t>、扇区数和字节数。各个盘面上的同一磁道组成一个柱面。每个磁道有</a:t>
            </a:r>
            <a:r>
              <a:rPr lang="en-US" altLang="zh-CN" sz="2400">
                <a:latin typeface="Tempus Sans ITC" pitchFamily="82" charset="77"/>
                <a:sym typeface="宋体" panose="02010600030101010101" pitchFamily="2" charset="-122"/>
              </a:rPr>
              <a:t>30</a:t>
            </a:r>
            <a:r>
              <a:rPr lang="zh-CN" altLang="en-US" sz="2400">
                <a:latin typeface="Tempus Sans ITC" pitchFamily="82" charset="77"/>
                <a:sym typeface="宋体" panose="02010600030101010101" pitchFamily="2" charset="-122"/>
              </a:rPr>
              <a:t>个扇区。每个扇区存储</a:t>
            </a:r>
            <a:r>
              <a:rPr lang="en-US" altLang="zh-CN" sz="2400">
                <a:latin typeface="Tempus Sans ITC" pitchFamily="82" charset="77"/>
                <a:sym typeface="宋体" panose="02010600030101010101" pitchFamily="2" charset="-122"/>
              </a:rPr>
              <a:t>600</a:t>
            </a:r>
            <a:r>
              <a:rPr lang="zh-CN" altLang="en-US" sz="2400">
                <a:latin typeface="Tempus Sans ITC" pitchFamily="82" charset="77"/>
                <a:sym typeface="宋体" panose="02010600030101010101" pitchFamily="2" charset="-122"/>
              </a:rPr>
              <a:t>个字节，其中</a:t>
            </a:r>
            <a:r>
              <a:rPr lang="en-US" altLang="zh-CN" sz="2400">
                <a:latin typeface="Tempus Sans ITC" pitchFamily="82" charset="77"/>
                <a:sym typeface="宋体" panose="02010600030101010101" pitchFamily="2" charset="-122"/>
              </a:rPr>
              <a:t>512</a:t>
            </a:r>
            <a:r>
              <a:rPr lang="zh-CN" altLang="en-US" sz="2400">
                <a:latin typeface="Tempus Sans ITC" pitchFamily="82" charset="77"/>
                <a:sym typeface="宋体" panose="02010600030101010101" pitchFamily="2" charset="-122"/>
              </a:rPr>
              <a:t>个字节存储数据，其余字节存储控制信息。</a:t>
            </a:r>
          </a:p>
        </p:txBody>
      </p:sp>
      <p:pic>
        <p:nvPicPr>
          <p:cNvPr id="144386" name="Picture 2" descr="无标题-4">
            <a:extLst>
              <a:ext uri="{FF2B5EF4-FFF2-40B4-BE49-F238E27FC236}">
                <a16:creationId xmlns:a16="http://schemas.microsoft.com/office/drawing/2014/main" id="{812A6906-1EDA-A047-BFC6-192B31CB8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387" name="Picture 3" descr="无标题-5">
            <a:extLst>
              <a:ext uri="{FF2B5EF4-FFF2-40B4-BE49-F238E27FC236}">
                <a16:creationId xmlns:a16="http://schemas.microsoft.com/office/drawing/2014/main" id="{927004F0-0A56-2F43-AB33-ACD45AF24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8" name="标题 5">
            <a:extLst>
              <a:ext uri="{FF2B5EF4-FFF2-40B4-BE49-F238E27FC236}">
                <a16:creationId xmlns:a16="http://schemas.microsoft.com/office/drawing/2014/main" id="{DA0E823F-2F6F-7B4A-9BAE-27D3B88E7492}"/>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数据的组织和格式</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7"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1" end="1"/>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14"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9E73DED8-5F62-CB4D-B83E-A39B7BD8E66C}"/>
              </a:ext>
            </a:extLst>
          </p:cNvPr>
          <p:cNvSpPr>
            <a:spLocks noGrp="1" noChangeArrowheads="1"/>
          </p:cNvSpPr>
          <p:nvPr>
            <p:ph idx="4294967295"/>
          </p:nvPr>
        </p:nvSpPr>
        <p:spPr>
          <a:xfrm>
            <a:off x="395288" y="1755775"/>
            <a:ext cx="8391525" cy="4527550"/>
          </a:xfrm>
        </p:spPr>
        <p:txBody>
          <a:bodyPr/>
          <a:lstStyle/>
          <a:p>
            <a:pPr marL="19050" indent="0">
              <a:lnSpc>
                <a:spcPct val="17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磁盘的类型</a:t>
            </a:r>
          </a:p>
          <a:p>
            <a:pPr marL="19050" indent="0">
              <a:lnSpc>
                <a:spcPct val="170000"/>
              </a:lnSpc>
              <a:buFontTx/>
              <a:buNone/>
            </a:pPr>
            <a:r>
              <a:rPr lang="en-US" altLang="zh-CN" sz="2400">
                <a:latin typeface="Tempus Sans ITC" pitchFamily="82" charset="77"/>
                <a:sym typeface="宋体" panose="02010600030101010101" pitchFamily="2" charset="-122"/>
              </a:rPr>
              <a:t>1) </a:t>
            </a:r>
            <a:r>
              <a:rPr lang="zh-CN" altLang="en-US" sz="2400">
                <a:latin typeface="Tempus Sans ITC" pitchFamily="82" charset="77"/>
                <a:sym typeface="宋体" panose="02010600030101010101" pitchFamily="2" charset="-122"/>
              </a:rPr>
              <a:t>固定头磁盘：刚性磁臂、使用于大容量磁盘。</a:t>
            </a:r>
          </a:p>
          <a:p>
            <a:pPr marL="19050" indent="0">
              <a:lnSpc>
                <a:spcPct val="170000"/>
              </a:lnSpc>
              <a:buFontTx/>
              <a:buNone/>
            </a:pPr>
            <a:r>
              <a:rPr lang="en-US" altLang="zh-CN" sz="2400">
                <a:latin typeface="Tempus Sans ITC" pitchFamily="82" charset="77"/>
                <a:sym typeface="宋体" panose="02010600030101010101" pitchFamily="2" charset="-122"/>
              </a:rPr>
              <a:t>2) </a:t>
            </a:r>
            <a:r>
              <a:rPr lang="zh-CN" altLang="en-US" sz="2400">
                <a:latin typeface="Tempus Sans ITC" pitchFamily="82" charset="77"/>
                <a:sym typeface="宋体" panose="02010600030101010101" pitchFamily="2" charset="-122"/>
              </a:rPr>
              <a:t>移动头磁盘：移动磁臂、使用于中小型磁盘设备，如图</a:t>
            </a:r>
            <a:r>
              <a:rPr lang="en-US" altLang="zh-CN" sz="2400">
                <a:latin typeface="Tempus Sans ITC" pitchFamily="82" charset="77"/>
                <a:sym typeface="宋体" panose="02010600030101010101" pitchFamily="2" charset="-122"/>
              </a:rPr>
              <a:t>6-20</a:t>
            </a:r>
            <a:r>
              <a:rPr lang="zh-CN" altLang="en-US" sz="2400">
                <a:latin typeface="Tempus Sans ITC" pitchFamily="82" charset="77"/>
                <a:sym typeface="宋体" panose="02010600030101010101" pitchFamily="2" charset="-122"/>
              </a:rPr>
              <a:t>所示。</a:t>
            </a:r>
          </a:p>
        </p:txBody>
      </p:sp>
      <p:pic>
        <p:nvPicPr>
          <p:cNvPr id="145410" name="Picture 2" descr="无标题-4">
            <a:extLst>
              <a:ext uri="{FF2B5EF4-FFF2-40B4-BE49-F238E27FC236}">
                <a16:creationId xmlns:a16="http://schemas.microsoft.com/office/drawing/2014/main" id="{DA541547-B4E9-3641-926E-5423631D4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1" name="Picture 3" descr="无标题-5">
            <a:extLst>
              <a:ext uri="{FF2B5EF4-FFF2-40B4-BE49-F238E27FC236}">
                <a16:creationId xmlns:a16="http://schemas.microsoft.com/office/drawing/2014/main" id="{E7028F59-0434-5944-97B6-7252410F6C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标题 5">
            <a:extLst>
              <a:ext uri="{FF2B5EF4-FFF2-40B4-BE49-F238E27FC236}">
                <a16:creationId xmlns:a16="http://schemas.microsoft.com/office/drawing/2014/main" id="{36B1B900-8BA9-B541-8913-CC2724143D8E}"/>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数据的组织和格式</a:t>
            </a:r>
            <a:endParaRPr lang="en-US" altLang="en-US" dirty="0">
              <a:latin typeface="Tempus Sans ITC" pitchFamily="82" charset="77"/>
              <a:sym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7" presetClass="entr" presetSubtype="0" fill="hold" nodeType="withEffect">
                                  <p:stCondLst>
                                    <p:cond delay="0"/>
                                  </p:stCondLst>
                                  <p:iterate type="lt">
                                    <p:tmPct val="50000"/>
                                  </p:iterate>
                                  <p:childTnLst>
                                    <p:set>
                                      <p:cBhvr>
                                        <p:cTn id="6"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7"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14"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1"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46433" name="Picture 2" descr="无标题-4">
            <a:extLst>
              <a:ext uri="{FF2B5EF4-FFF2-40B4-BE49-F238E27FC236}">
                <a16:creationId xmlns:a16="http://schemas.microsoft.com/office/drawing/2014/main" id="{36A8ADFE-FFDB-9A4C-8257-B80AEA2F0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434" name="Picture 3" descr="无标题-5">
            <a:extLst>
              <a:ext uri="{FF2B5EF4-FFF2-40B4-BE49-F238E27FC236}">
                <a16:creationId xmlns:a16="http://schemas.microsoft.com/office/drawing/2014/main" id="{A32CD3FA-9F36-AB4E-815C-D1B2E2241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22696CC5-64C7-AC41-87CC-581C09AA9EC4}"/>
              </a:ext>
            </a:extLst>
          </p:cNvPr>
          <p:cNvSpPr>
            <a:spLocks noGrp="1" noChangeArrowheads="1"/>
          </p:cNvSpPr>
          <p:nvPr>
            <p:ph type="title" idx="4294967295"/>
          </p:nvPr>
        </p:nvSpPr>
        <p:spPr>
          <a:xfrm>
            <a:off x="179388" y="557213"/>
            <a:ext cx="8572500" cy="1143000"/>
          </a:xfrm>
        </p:spPr>
        <p:txBody>
          <a:bodyPr/>
          <a:lstStyle/>
          <a:p>
            <a:pPr algn="r"/>
            <a:r>
              <a:rPr lang="en-US" altLang="en-US" sz="2800">
                <a:latin typeface="Tempus Sans ITC" pitchFamily="82" charset="77"/>
                <a:sym typeface="宋体" panose="02010600030101010101" pitchFamily="2" charset="-122"/>
              </a:rPr>
              <a:t>图6-20 采用移动磁臂的温彻斯特硬盘结构</a:t>
            </a:r>
          </a:p>
        </p:txBody>
      </p:sp>
      <p:pic>
        <p:nvPicPr>
          <p:cNvPr id="146436" name="图片 5">
            <a:extLst>
              <a:ext uri="{FF2B5EF4-FFF2-40B4-BE49-F238E27FC236}">
                <a16:creationId xmlns:a16="http://schemas.microsoft.com/office/drawing/2014/main" id="{1313CC47-0E94-F043-BB1D-93A3FFADF6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1412875"/>
            <a:ext cx="7183438" cy="511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7" name="内容占位符 6">
            <a:extLst>
              <a:ext uri="{FF2B5EF4-FFF2-40B4-BE49-F238E27FC236}">
                <a16:creationId xmlns:a16="http://schemas.microsoft.com/office/drawing/2014/main" id="{F662045B-7F19-8D44-885C-C246C4C73755}"/>
              </a:ext>
            </a:extLst>
          </p:cNvPr>
          <p:cNvSpPr>
            <a:spLocks noGrp="1" noChangeArrowheads="1"/>
          </p:cNvSpPr>
          <p:nvPr>
            <p:ph idx="4294967295"/>
          </p:nvPr>
        </p:nvSpPr>
        <p:spPr>
          <a:xfrm>
            <a:off x="395288" y="1755775"/>
            <a:ext cx="8391525" cy="4527550"/>
          </a:xfrm>
        </p:spPr>
        <p:txBody>
          <a:bodyPr/>
          <a:lstStyle/>
          <a:p>
            <a:pPr marL="19050" indent="541338">
              <a:lnSpc>
                <a:spcPct val="170000"/>
              </a:lnSpc>
              <a:buFontTx/>
              <a:buNone/>
            </a:pPr>
            <a:r>
              <a:rPr lang="zh-CN" altLang="en-US" sz="2400">
                <a:latin typeface="Tempus Sans ITC" pitchFamily="82" charset="77"/>
                <a:sym typeface="宋体" panose="02010600030101010101" pitchFamily="2" charset="-122"/>
              </a:rPr>
              <a:t>磁盘的物理构造决定了一次磁盘的</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操作。物理记录的位置必须由柱面号，磁头号</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盘面号</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和扇区号三个参数共同确定。如何确定这三个参数是磁盘访问成功的关键。</a:t>
            </a:r>
          </a:p>
          <a:p>
            <a:pPr marL="19050" indent="541338">
              <a:lnSpc>
                <a:spcPct val="17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柱面定位时间</a:t>
            </a:r>
          </a:p>
          <a:p>
            <a:pPr marL="19050" indent="541338">
              <a:lnSpc>
                <a:spcPct val="17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旋转延迟时间</a:t>
            </a:r>
          </a:p>
          <a:p>
            <a:pPr marL="19050" indent="541338">
              <a:lnSpc>
                <a:spcPct val="17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数据传送时间</a:t>
            </a:r>
          </a:p>
        </p:txBody>
      </p:sp>
      <p:pic>
        <p:nvPicPr>
          <p:cNvPr id="147458" name="Picture 2" descr="无标题-4">
            <a:extLst>
              <a:ext uri="{FF2B5EF4-FFF2-40B4-BE49-F238E27FC236}">
                <a16:creationId xmlns:a16="http://schemas.microsoft.com/office/drawing/2014/main" id="{D7CB601B-AFE0-074F-8B6B-2DAB79D2C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59" name="Picture 3" descr="无标题-5">
            <a:extLst>
              <a:ext uri="{FF2B5EF4-FFF2-40B4-BE49-F238E27FC236}">
                <a16:creationId xmlns:a16="http://schemas.microsoft.com/office/drawing/2014/main" id="{CD656EF4-04FD-AC48-BD9D-C7F71BF53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BEE33F5F-C1C3-6A41-AD76-5DF1E64D58B8}"/>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磁盘I</a:t>
            </a:r>
            <a:r>
              <a:rPr lang="en-US" altLang="en-US" dirty="0">
                <a:latin typeface="Tempus Sans ITC" pitchFamily="82" charset="77"/>
                <a:sym typeface="宋体" panose="02010600030101010101" pitchFamily="2" charset="-122"/>
              </a:rPr>
              <a:t>/</a:t>
            </a:r>
            <a:r>
              <a:rPr lang="en-US" altLang="en-US" dirty="0" err="1">
                <a:latin typeface="Tempus Sans ITC" pitchFamily="82" charset="77"/>
                <a:sym typeface="宋体" panose="02010600030101010101" pitchFamily="2" charset="-122"/>
              </a:rPr>
              <a:t>O访问时间的组成</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1" name="内容占位符 6">
            <a:extLst>
              <a:ext uri="{FF2B5EF4-FFF2-40B4-BE49-F238E27FC236}">
                <a16:creationId xmlns:a16="http://schemas.microsoft.com/office/drawing/2014/main" id="{CB1B931B-FBB3-A84A-B4DA-27BBD3BE1D40}"/>
              </a:ext>
            </a:extLst>
          </p:cNvPr>
          <p:cNvSpPr>
            <a:spLocks noGrp="1" noChangeArrowheads="1"/>
          </p:cNvSpPr>
          <p:nvPr>
            <p:ph idx="4294967295"/>
          </p:nvPr>
        </p:nvSpPr>
        <p:spPr>
          <a:xfrm>
            <a:off x="395288" y="1755775"/>
            <a:ext cx="8583612" cy="4527550"/>
          </a:xfrm>
        </p:spPr>
        <p:txBody>
          <a:bodyPr/>
          <a:lstStyle/>
          <a:p>
            <a:pPr marL="19050" indent="0">
              <a:lnSpc>
                <a:spcPct val="90000"/>
              </a:lnSpc>
              <a:buFontTx/>
              <a:buNone/>
            </a:pP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实例</a:t>
            </a:r>
            <a:r>
              <a:rPr lang="en-US" altLang="zh-CN" sz="2400">
                <a:latin typeface="Tempus Sans ITC" pitchFamily="82" charset="77"/>
                <a:sym typeface="宋体" panose="02010600030101010101" pitchFamily="2" charset="-122"/>
              </a:rPr>
              <a:t>6-2】</a:t>
            </a:r>
            <a:r>
              <a:rPr lang="zh-CN" altLang="en-US" sz="2400">
                <a:latin typeface="Tempus Sans ITC" pitchFamily="82" charset="77"/>
                <a:sym typeface="宋体" panose="02010600030101010101" pitchFamily="2" charset="-122"/>
              </a:rPr>
              <a:t>读一个</a:t>
            </a:r>
            <a:r>
              <a:rPr lang="en-US" altLang="zh-CN" sz="2400">
                <a:latin typeface="Tempus Sans ITC" pitchFamily="82" charset="77"/>
                <a:sym typeface="宋体" panose="02010600030101010101" pitchFamily="2" charset="-122"/>
              </a:rPr>
              <a:t>128KB</a:t>
            </a:r>
            <a:r>
              <a:rPr lang="zh-CN" altLang="en-US" sz="2400">
                <a:latin typeface="Tempus Sans ITC" pitchFamily="82" charset="77"/>
                <a:sym typeface="宋体" panose="02010600030101010101" pitchFamily="2" charset="-122"/>
              </a:rPr>
              <a:t>大小的文件</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存放在</a:t>
            </a:r>
            <a:r>
              <a:rPr lang="en-US" altLang="zh-CN" sz="2400">
                <a:latin typeface="Tempus Sans ITC" pitchFamily="82" charset="77"/>
                <a:sym typeface="宋体" panose="02010600030101010101" pitchFamily="2" charset="-122"/>
              </a:rPr>
              <a:t>256</a:t>
            </a:r>
            <a:r>
              <a:rPr lang="zh-CN" altLang="en-US" sz="2400">
                <a:latin typeface="Tempus Sans ITC" pitchFamily="82" charset="77"/>
                <a:sym typeface="宋体" panose="02010600030101010101" pitchFamily="2" charset="-122"/>
              </a:rPr>
              <a:t>个扇区上</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扇区数据传送时间为</a:t>
            </a:r>
            <a:r>
              <a:rPr lang="en-US" altLang="zh-CN" sz="2400">
                <a:latin typeface="Tempus Sans ITC" pitchFamily="82" charset="77"/>
                <a:sym typeface="宋体" panose="02010600030101010101" pitchFamily="2" charset="-122"/>
              </a:rPr>
              <a:t>0.5ms</a:t>
            </a:r>
            <a:r>
              <a:rPr lang="zh-CN" altLang="en-US" sz="2400">
                <a:latin typeface="Tempus Sans ITC" pitchFamily="82" charset="77"/>
                <a:sym typeface="宋体" panose="02010600030101010101" pitchFamily="2" charset="-122"/>
              </a:rPr>
              <a:t>，所需的时间为多少？</a:t>
            </a:r>
          </a:p>
          <a:p>
            <a:pPr marL="19050" indent="0">
              <a:lnSpc>
                <a:spcPct val="90000"/>
              </a:lnSpc>
              <a:buFontTx/>
              <a:buNone/>
            </a:pPr>
            <a:r>
              <a:rPr lang="zh-CN" altLang="en-US" sz="2400">
                <a:latin typeface="Tempus Sans ITC" pitchFamily="82" charset="77"/>
                <a:sym typeface="宋体" panose="02010600030101010101" pitchFamily="2" charset="-122"/>
              </a:rPr>
              <a:t>本例讨论两种极端的情况。其他情况下，访问时间介于这两者之间。</a:t>
            </a:r>
          </a:p>
          <a:p>
            <a:pPr marL="19050" indent="0">
              <a:lnSpc>
                <a:spcPct val="90000"/>
              </a:lnSpc>
              <a:buFontTx/>
              <a:buNone/>
            </a:pPr>
            <a:r>
              <a:rPr lang="en-US" altLang="zh-CN" sz="2400">
                <a:latin typeface="Tempus Sans ITC" pitchFamily="82" charset="77"/>
                <a:sym typeface="宋体" panose="02010600030101010101" pitchFamily="2" charset="-122"/>
              </a:rPr>
              <a:t>1)</a:t>
            </a:r>
            <a:r>
              <a:rPr lang="zh-CN" altLang="en-US" sz="2400" u="sng">
                <a:solidFill>
                  <a:schemeClr val="accent2"/>
                </a:solidFill>
                <a:latin typeface="Tempus Sans ITC" pitchFamily="82" charset="77"/>
                <a:sym typeface="宋体" panose="02010600030101010101" pitchFamily="2" charset="-122"/>
              </a:rPr>
              <a:t>若文件由</a:t>
            </a:r>
            <a:r>
              <a:rPr lang="en-US" altLang="zh-CN" sz="2400" u="sng">
                <a:solidFill>
                  <a:schemeClr val="accent2"/>
                </a:solidFill>
                <a:latin typeface="Tempus Sans ITC" pitchFamily="82" charset="77"/>
                <a:sym typeface="宋体" panose="02010600030101010101" pitchFamily="2" charset="-122"/>
              </a:rPr>
              <a:t>8</a:t>
            </a:r>
            <a:r>
              <a:rPr lang="zh-CN" altLang="en-US" sz="2400" u="sng">
                <a:solidFill>
                  <a:schemeClr val="accent2"/>
                </a:solidFill>
                <a:latin typeface="Tempus Sans ITC" pitchFamily="82" charset="77"/>
                <a:sym typeface="宋体" panose="02010600030101010101" pitchFamily="2" charset="-122"/>
              </a:rPr>
              <a:t>个连续磁道</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每个磁道</a:t>
            </a:r>
            <a:r>
              <a:rPr lang="en-US" altLang="zh-CN" sz="2400">
                <a:latin typeface="Tempus Sans ITC" pitchFamily="82" charset="77"/>
                <a:sym typeface="宋体" panose="02010600030101010101" pitchFamily="2" charset="-122"/>
              </a:rPr>
              <a:t>32</a:t>
            </a:r>
            <a:r>
              <a:rPr lang="zh-CN" altLang="en-US" sz="2400">
                <a:latin typeface="Tempus Sans ITC" pitchFamily="82" charset="77"/>
                <a:sym typeface="宋体" panose="02010600030101010101" pitchFamily="2" charset="-122"/>
              </a:rPr>
              <a:t>个扇区</a:t>
            </a:r>
            <a:r>
              <a:rPr lang="en-US" altLang="zh-CN"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上的</a:t>
            </a:r>
            <a:r>
              <a:rPr lang="en-US" altLang="zh-CN" sz="2400">
                <a:latin typeface="Tempus Sans ITC" pitchFamily="82" charset="77"/>
                <a:sym typeface="宋体" panose="02010600030101010101" pitchFamily="2" charset="-122"/>
              </a:rPr>
              <a:t>256</a:t>
            </a:r>
            <a:r>
              <a:rPr lang="zh-CN" altLang="en-US" sz="2400">
                <a:latin typeface="Tempus Sans ITC" pitchFamily="82" charset="77"/>
                <a:sym typeface="宋体" panose="02010600030101010101" pitchFamily="2" charset="-122"/>
              </a:rPr>
              <a:t>个扇区</a:t>
            </a:r>
            <a:r>
              <a:rPr lang="en-US" altLang="en-US" sz="2400">
                <a:latin typeface="Tempus Sans ITC" pitchFamily="82" charset="77"/>
                <a:sym typeface="宋体" panose="02010600030101010101" pitchFamily="2" charset="-122"/>
              </a:rPr>
              <a:t>,</a:t>
            </a:r>
            <a:r>
              <a:rPr lang="zh-CN" altLang="en-US" sz="2400">
                <a:latin typeface="Tempus Sans ITC" pitchFamily="82" charset="77"/>
                <a:sym typeface="宋体" panose="02010600030101010101" pitchFamily="2" charset="-122"/>
              </a:rPr>
              <a:t>则</a:t>
            </a:r>
          </a:p>
          <a:p>
            <a:pPr marL="19050" indent="0">
              <a:lnSpc>
                <a:spcPct val="90000"/>
              </a:lnSpc>
              <a:buFontTx/>
              <a:buNone/>
            </a:pPr>
            <a:r>
              <a:rPr lang="zh-CN" altLang="en-US" sz="2400">
                <a:latin typeface="Tempus Sans ITC" pitchFamily="82" charset="77"/>
                <a:sym typeface="宋体" panose="02010600030101010101" pitchFamily="2" charset="-122"/>
              </a:rPr>
              <a:t>柱面定位时间为</a:t>
            </a:r>
            <a:r>
              <a:rPr lang="en-US" altLang="zh-CN" sz="2400">
                <a:latin typeface="Tempus Sans ITC" pitchFamily="82" charset="77"/>
                <a:sym typeface="宋体" panose="02010600030101010101" pitchFamily="2" charset="-122"/>
              </a:rPr>
              <a:t>20ms</a:t>
            </a:r>
            <a:r>
              <a:rPr lang="zh-CN" altLang="en-US" sz="2400">
                <a:latin typeface="Tempus Sans ITC" pitchFamily="82" charset="77"/>
                <a:sym typeface="宋体" panose="02010600030101010101" pitchFamily="2" charset="-122"/>
              </a:rPr>
              <a:t>，旋转延迟时间为</a:t>
            </a:r>
            <a:r>
              <a:rPr lang="en-US" altLang="zh-CN" sz="2400">
                <a:latin typeface="Tempus Sans ITC" pitchFamily="82" charset="77"/>
                <a:sym typeface="宋体" panose="02010600030101010101" pitchFamily="2" charset="-122"/>
              </a:rPr>
              <a:t>8.3ms</a:t>
            </a:r>
            <a:r>
              <a:rPr lang="zh-CN" altLang="en-US" sz="2400">
                <a:latin typeface="Tempus Sans ITC" pitchFamily="82" charset="77"/>
                <a:sym typeface="宋体" panose="02010600030101010101" pitchFamily="2" charset="-122"/>
              </a:rPr>
              <a:t>，</a:t>
            </a:r>
            <a:r>
              <a:rPr lang="en-US" altLang="zh-CN" sz="2400">
                <a:latin typeface="Tempus Sans ITC" pitchFamily="82" charset="77"/>
                <a:sym typeface="宋体" panose="02010600030101010101" pitchFamily="2" charset="-122"/>
              </a:rPr>
              <a:t>32</a:t>
            </a:r>
            <a:r>
              <a:rPr lang="zh-CN" altLang="en-US" sz="2400">
                <a:latin typeface="Tempus Sans ITC" pitchFamily="82" charset="77"/>
                <a:sym typeface="宋体" panose="02010600030101010101" pitchFamily="2" charset="-122"/>
              </a:rPr>
              <a:t>扇区数据传送时间为</a:t>
            </a:r>
            <a:r>
              <a:rPr lang="en-US" altLang="zh-CN" sz="2400">
                <a:latin typeface="Tempus Sans ITC" pitchFamily="82" charset="77"/>
                <a:sym typeface="宋体" panose="02010600030101010101" pitchFamily="2" charset="-122"/>
              </a:rPr>
              <a:t>16.7ms </a:t>
            </a:r>
          </a:p>
          <a:p>
            <a:pPr marL="19050" indent="0">
              <a:lnSpc>
                <a:spcPct val="90000"/>
              </a:lnSpc>
              <a:buFontTx/>
              <a:buNone/>
            </a:pPr>
            <a:r>
              <a:rPr lang="en-US" altLang="zh-CN" sz="2400">
                <a:latin typeface="Tempus Sans ITC" pitchFamily="82" charset="77"/>
                <a:sym typeface="宋体" panose="02010600030101010101" pitchFamily="2" charset="-122"/>
              </a:rPr>
              <a:t>20ms+(8.3ms+0.5ms*32)*8=220ms</a:t>
            </a:r>
          </a:p>
          <a:p>
            <a:pPr marL="19050" indent="0">
              <a:lnSpc>
                <a:spcPct val="90000"/>
              </a:lnSpc>
              <a:buFontTx/>
              <a:buNone/>
            </a:pPr>
            <a:r>
              <a:rPr lang="en-US" altLang="zh-CN" sz="2400">
                <a:latin typeface="Tempus Sans ITC" pitchFamily="82" charset="77"/>
                <a:sym typeface="宋体" panose="02010600030101010101" pitchFamily="2" charset="-122"/>
              </a:rPr>
              <a:t>2)</a:t>
            </a:r>
            <a:r>
              <a:rPr lang="zh-CN" altLang="en-US" sz="2400" u="sng">
                <a:solidFill>
                  <a:schemeClr val="accent2"/>
                </a:solidFill>
                <a:latin typeface="Tempus Sans ITC" pitchFamily="82" charset="77"/>
                <a:sym typeface="宋体" panose="02010600030101010101" pitchFamily="2" charset="-122"/>
              </a:rPr>
              <a:t>若文件由</a:t>
            </a:r>
            <a:r>
              <a:rPr lang="en-US" altLang="zh-CN" sz="2400" u="sng">
                <a:solidFill>
                  <a:schemeClr val="accent2"/>
                </a:solidFill>
                <a:latin typeface="Tempus Sans ITC" pitchFamily="82" charset="77"/>
                <a:sym typeface="宋体" panose="02010600030101010101" pitchFamily="2" charset="-122"/>
              </a:rPr>
              <a:t>256</a:t>
            </a:r>
            <a:r>
              <a:rPr lang="zh-CN" altLang="en-US" sz="2400" u="sng">
                <a:solidFill>
                  <a:schemeClr val="accent2"/>
                </a:solidFill>
                <a:latin typeface="Tempus Sans ITC" pitchFamily="82" charset="77"/>
                <a:sym typeface="宋体" panose="02010600030101010101" pitchFamily="2" charset="-122"/>
              </a:rPr>
              <a:t>个随机分布的扇区</a:t>
            </a:r>
            <a:r>
              <a:rPr lang="zh-CN" altLang="en-US" sz="2400">
                <a:latin typeface="Tempus Sans ITC" pitchFamily="82" charset="77"/>
                <a:sym typeface="宋体" panose="02010600030101010101" pitchFamily="2" charset="-122"/>
              </a:rPr>
              <a:t>，各个扇区互相不连续，则</a:t>
            </a:r>
          </a:p>
          <a:p>
            <a:pPr marL="19050" indent="0">
              <a:lnSpc>
                <a:spcPct val="90000"/>
              </a:lnSpc>
              <a:buFontTx/>
              <a:buNone/>
            </a:pPr>
            <a:r>
              <a:rPr lang="en-US" altLang="zh-CN" sz="2400">
                <a:latin typeface="Tempus Sans ITC" pitchFamily="82" charset="77"/>
                <a:sym typeface="宋体" panose="02010600030101010101" pitchFamily="2" charset="-122"/>
              </a:rPr>
              <a:t>(20ms+8.3ms+0.5ms)*256=7373ms;</a:t>
            </a:r>
          </a:p>
          <a:p>
            <a:pPr marL="19050" indent="0">
              <a:lnSpc>
                <a:spcPct val="90000"/>
              </a:lnSpc>
              <a:buFontTx/>
              <a:buNone/>
            </a:pPr>
            <a:r>
              <a:rPr lang="zh-CN" altLang="en-US" sz="2400">
                <a:latin typeface="Tempus Sans ITC" pitchFamily="82" charset="77"/>
                <a:sym typeface="宋体" panose="02010600030101010101" pitchFamily="2" charset="-122"/>
              </a:rPr>
              <a:t>其中，</a:t>
            </a: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扇区数据传送时间为</a:t>
            </a:r>
            <a:r>
              <a:rPr lang="en-US" altLang="zh-CN" sz="2400">
                <a:latin typeface="Tempus Sans ITC" pitchFamily="82" charset="77"/>
                <a:sym typeface="宋体" panose="02010600030101010101" pitchFamily="2" charset="-122"/>
              </a:rPr>
              <a:t>0.5ms</a:t>
            </a:r>
            <a:r>
              <a:rPr lang="zh-CN" altLang="en-US" sz="2400">
                <a:latin typeface="Tempus Sans ITC" pitchFamily="82" charset="77"/>
                <a:sym typeface="宋体" panose="02010600030101010101" pitchFamily="2" charset="-122"/>
              </a:rPr>
              <a:t>；</a:t>
            </a:r>
          </a:p>
          <a:p>
            <a:pPr marL="19050" indent="0">
              <a:lnSpc>
                <a:spcPct val="90000"/>
              </a:lnSpc>
              <a:buFontTx/>
              <a:buNone/>
            </a:pPr>
            <a:r>
              <a:rPr lang="zh-CN" altLang="en-US" sz="2400">
                <a:latin typeface="Tempus Sans ITC" pitchFamily="82" charset="77"/>
                <a:sym typeface="宋体" panose="02010600030101010101" pitchFamily="2" charset="-122"/>
              </a:rPr>
              <a:t>随机分布时的访问时间为连续分布时的</a:t>
            </a:r>
            <a:r>
              <a:rPr lang="en-US" altLang="zh-CN" sz="2400">
                <a:latin typeface="Tempus Sans ITC" pitchFamily="82" charset="77"/>
                <a:sym typeface="宋体" panose="02010600030101010101" pitchFamily="2" charset="-122"/>
              </a:rPr>
              <a:t>33.5</a:t>
            </a:r>
            <a:r>
              <a:rPr lang="zh-CN" altLang="en-US" sz="2400">
                <a:latin typeface="Tempus Sans ITC" pitchFamily="82" charset="77"/>
                <a:sym typeface="宋体" panose="02010600030101010101" pitchFamily="2" charset="-122"/>
              </a:rPr>
              <a:t>倍。</a:t>
            </a:r>
          </a:p>
        </p:txBody>
      </p:sp>
      <p:pic>
        <p:nvPicPr>
          <p:cNvPr id="148482" name="Picture 2" descr="无标题-4">
            <a:extLst>
              <a:ext uri="{FF2B5EF4-FFF2-40B4-BE49-F238E27FC236}">
                <a16:creationId xmlns:a16="http://schemas.microsoft.com/office/drawing/2014/main" id="{ADDB275B-F378-A34A-8D93-1F3FC79C2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8483" name="Picture 3" descr="无标题-5">
            <a:extLst>
              <a:ext uri="{FF2B5EF4-FFF2-40B4-BE49-F238E27FC236}">
                <a16:creationId xmlns:a16="http://schemas.microsoft.com/office/drawing/2014/main" id="{8313E573-AD37-FF49-9FD8-F4EEB0489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BFABEE31-552D-DB42-9596-FB56DFE924AF}"/>
              </a:ext>
            </a:extLst>
          </p:cNvPr>
          <p:cNvSpPr>
            <a:spLocks noGrp="1" noChangeArrowheads="1"/>
          </p:cNvSpPr>
          <p:nvPr>
            <p:ph type="title" idx="4294967295"/>
          </p:nvPr>
        </p:nvSpPr>
        <p:spPr>
          <a:xfrm>
            <a:off x="179388" y="557213"/>
            <a:ext cx="8229600" cy="1143000"/>
          </a:xfrm>
        </p:spPr>
        <p:txBody>
          <a:bodyPr/>
          <a:lstStyle/>
          <a:p>
            <a:pPr algn="r"/>
            <a:r>
              <a:rPr lang="en-US" altLang="en-US">
                <a:latin typeface="Tempus Sans ITC" pitchFamily="82" charset="77"/>
                <a:sym typeface="宋体" panose="02010600030101010101" pitchFamily="2" charset="-122"/>
              </a:rPr>
              <a:t>【实例6-2】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E0C69D8D-587D-0845-A55E-C192BC2570AA}"/>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zh-CN" altLang="en-US" sz="2400">
                <a:latin typeface="Tempus Sans ITC" pitchFamily="82" charset="77"/>
                <a:sym typeface="宋体" panose="02010600030101010101" pitchFamily="2" charset="-122"/>
              </a:rPr>
              <a:t>来自不同进程的磁盘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请求构成一个随机分布的请求队列。磁盘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调度的主要目标就是减少请求队列对应的平均柱面定位时间。</a:t>
            </a:r>
          </a:p>
          <a:p>
            <a:pPr marL="19050" indent="495300">
              <a:lnSpc>
                <a:spcPct val="11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先进先出</a:t>
            </a:r>
            <a:r>
              <a:rPr lang="en-US" altLang="zh-CN" sz="2400">
                <a:latin typeface="Tempus Sans ITC" pitchFamily="82" charset="77"/>
                <a:sym typeface="宋体" panose="02010600030101010101" pitchFamily="2" charset="-122"/>
              </a:rPr>
              <a:t>(FCFS)</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优先级算法</a:t>
            </a:r>
          </a:p>
          <a:p>
            <a:pPr marL="19050" indent="495300">
              <a:lnSpc>
                <a:spcPct val="11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后进先出</a:t>
            </a:r>
            <a:r>
              <a:rPr lang="en-US" altLang="zh-CN" sz="2400">
                <a:latin typeface="Tempus Sans ITC" pitchFamily="82" charset="77"/>
                <a:sym typeface="宋体" panose="02010600030101010101" pitchFamily="2" charset="-122"/>
              </a:rPr>
              <a:t>(LIFO</a:t>
            </a:r>
            <a:r>
              <a:rPr lang="zh-CN" altLang="en-US" sz="2400">
                <a:latin typeface="Tempus Sans ITC" pitchFamily="82" charset="77"/>
                <a:sym typeface="宋体" panose="02010600030101010101" pitchFamily="2" charset="-122"/>
              </a:rPr>
              <a:t>算法</a:t>
            </a:r>
            <a:r>
              <a:rPr lang="en-US" altLang="zh-CN" sz="2400">
                <a:latin typeface="Tempus Sans ITC" pitchFamily="82" charset="77"/>
                <a:sym typeface="宋体" panose="02010600030101010101" pitchFamily="2" charset="-122"/>
              </a:rPr>
              <a:t>)</a:t>
            </a:r>
          </a:p>
          <a:p>
            <a:pPr marL="19050" indent="495300">
              <a:lnSpc>
                <a:spcPct val="110000"/>
              </a:lnSpc>
              <a:buFontTx/>
              <a:buNone/>
            </a:pPr>
            <a:r>
              <a:rPr lang="en-US" altLang="zh-CN" sz="2400">
                <a:latin typeface="Tempus Sans ITC" pitchFamily="82" charset="77"/>
                <a:sym typeface="宋体" panose="02010600030101010101" pitchFamily="2" charset="-122"/>
              </a:rPr>
              <a:t>4</a:t>
            </a:r>
            <a:r>
              <a:rPr lang="zh-CN" altLang="en-US" sz="2400">
                <a:latin typeface="Tempus Sans ITC" pitchFamily="82" charset="77"/>
                <a:sym typeface="宋体" panose="02010600030101010101" pitchFamily="2" charset="-122"/>
              </a:rPr>
              <a:t>短查找时间优先</a:t>
            </a:r>
            <a:r>
              <a:rPr lang="en-US" altLang="zh-CN" sz="2400">
                <a:latin typeface="Tempus Sans ITC" pitchFamily="82" charset="77"/>
                <a:sym typeface="宋体" panose="02010600030101010101" pitchFamily="2" charset="-122"/>
              </a:rPr>
              <a:t>(SSTF</a:t>
            </a:r>
            <a:r>
              <a:rPr lang="zh-CN" altLang="en-US" sz="2400">
                <a:latin typeface="Tempus Sans ITC" pitchFamily="82" charset="77"/>
                <a:sym typeface="宋体" panose="02010600030101010101" pitchFamily="2" charset="-122"/>
              </a:rPr>
              <a:t>算法</a:t>
            </a:r>
            <a:r>
              <a:rPr lang="en-US" altLang="zh-CN" sz="2400">
                <a:latin typeface="Tempus Sans ITC" pitchFamily="82" charset="77"/>
                <a:sym typeface="宋体" panose="02010600030101010101" pitchFamily="2" charset="-122"/>
              </a:rPr>
              <a:t>)</a:t>
            </a:r>
          </a:p>
          <a:p>
            <a:pPr marL="19050" indent="495300">
              <a:lnSpc>
                <a:spcPct val="110000"/>
              </a:lnSpc>
              <a:buFontTx/>
              <a:buNone/>
            </a:pPr>
            <a:r>
              <a:rPr lang="en-US" altLang="zh-CN" sz="2400">
                <a:latin typeface="Tempus Sans ITC" pitchFamily="82" charset="77"/>
                <a:sym typeface="宋体" panose="02010600030101010101" pitchFamily="2" charset="-122"/>
              </a:rPr>
              <a:t>5</a:t>
            </a:r>
            <a:r>
              <a:rPr lang="zh-CN" altLang="en-US" sz="2400">
                <a:latin typeface="Tempus Sans ITC" pitchFamily="82" charset="77"/>
                <a:sym typeface="宋体" panose="02010600030101010101" pitchFamily="2" charset="-122"/>
              </a:rPr>
              <a:t>扫描</a:t>
            </a:r>
            <a:r>
              <a:rPr lang="en-US" altLang="zh-CN" sz="2400">
                <a:latin typeface="Tempus Sans ITC" pitchFamily="82" charset="77"/>
                <a:sym typeface="宋体" panose="02010600030101010101" pitchFamily="2" charset="-122"/>
              </a:rPr>
              <a:t>(SCAN)</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en-US" altLang="zh-CN" sz="2400">
                <a:latin typeface="Tempus Sans ITC" pitchFamily="82" charset="77"/>
                <a:sym typeface="宋体" panose="02010600030101010101" pitchFamily="2" charset="-122"/>
              </a:rPr>
              <a:t>6</a:t>
            </a:r>
            <a:r>
              <a:rPr lang="zh-CN" altLang="en-US" sz="2400">
                <a:latin typeface="Tempus Sans ITC" pitchFamily="82" charset="77"/>
                <a:sym typeface="宋体" panose="02010600030101010101" pitchFamily="2" charset="-122"/>
              </a:rPr>
              <a:t>循环扫描</a:t>
            </a:r>
            <a:r>
              <a:rPr lang="en-US" altLang="zh-CN" sz="2400">
                <a:latin typeface="Tempus Sans ITC" pitchFamily="82" charset="77"/>
                <a:sym typeface="宋体" panose="02010600030101010101" pitchFamily="2" charset="-122"/>
              </a:rPr>
              <a:t>(C-SCAN)</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en-US" altLang="zh-CN" sz="2400">
                <a:latin typeface="Tempus Sans ITC" pitchFamily="82" charset="77"/>
                <a:sym typeface="宋体" panose="02010600030101010101" pitchFamily="2" charset="-122"/>
              </a:rPr>
              <a:t>7 N</a:t>
            </a:r>
            <a:r>
              <a:rPr lang="zh-CN" altLang="en-US" sz="2400">
                <a:latin typeface="Tempus Sans ITC" pitchFamily="82" charset="77"/>
                <a:sym typeface="宋体" panose="02010600030101010101" pitchFamily="2" charset="-122"/>
              </a:rPr>
              <a:t>步扫描算法</a:t>
            </a:r>
          </a:p>
          <a:p>
            <a:pPr marL="19050" indent="495300">
              <a:lnSpc>
                <a:spcPct val="110000"/>
              </a:lnSpc>
              <a:buFontTx/>
              <a:buNone/>
            </a:pPr>
            <a:r>
              <a:rPr lang="en-US" altLang="zh-CN" sz="2400">
                <a:latin typeface="Tempus Sans ITC" pitchFamily="82" charset="77"/>
                <a:sym typeface="宋体" panose="02010600030101010101" pitchFamily="2" charset="-122"/>
              </a:rPr>
              <a:t>8</a:t>
            </a:r>
            <a:r>
              <a:rPr lang="zh-CN" altLang="en-US" sz="2400">
                <a:latin typeface="Tempus Sans ITC" pitchFamily="82" charset="77"/>
                <a:sym typeface="宋体" panose="02010600030101010101" pitchFamily="2" charset="-122"/>
              </a:rPr>
              <a:t>双队列扫描</a:t>
            </a:r>
            <a:r>
              <a:rPr lang="en-US" altLang="zh-CN" sz="2400">
                <a:latin typeface="Tempus Sans ITC" pitchFamily="82" charset="77"/>
                <a:sym typeface="宋体" panose="02010600030101010101" pitchFamily="2" charset="-122"/>
              </a:rPr>
              <a:t>(FSCAN)</a:t>
            </a:r>
            <a:r>
              <a:rPr lang="zh-CN" altLang="en-US" sz="2400">
                <a:latin typeface="Tempus Sans ITC" pitchFamily="82" charset="77"/>
                <a:sym typeface="宋体" panose="02010600030101010101" pitchFamily="2" charset="-122"/>
              </a:rPr>
              <a:t>算法</a:t>
            </a:r>
          </a:p>
        </p:txBody>
      </p:sp>
      <p:pic>
        <p:nvPicPr>
          <p:cNvPr id="149506" name="Picture 2" descr="无标题-4">
            <a:extLst>
              <a:ext uri="{FF2B5EF4-FFF2-40B4-BE49-F238E27FC236}">
                <a16:creationId xmlns:a16="http://schemas.microsoft.com/office/drawing/2014/main" id="{15FD193F-633F-EA4F-876C-FC9EAE782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9507" name="Picture 3" descr="无标题-5">
            <a:extLst>
              <a:ext uri="{FF2B5EF4-FFF2-40B4-BE49-F238E27FC236}">
                <a16:creationId xmlns:a16="http://schemas.microsoft.com/office/drawing/2014/main" id="{FDAC9A85-3053-C349-8423-743F8803E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010B1BD3-B693-0549-A43F-1585D5D3D8E7}"/>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磁盘I</a:t>
            </a:r>
            <a:r>
              <a:rPr lang="en-US" altLang="en-US" dirty="0">
                <a:latin typeface="Tempus Sans ITC" pitchFamily="82" charset="77"/>
                <a:sym typeface="宋体" panose="02010600030101010101" pitchFamily="2" charset="-122"/>
              </a:rPr>
              <a:t>/</a:t>
            </a:r>
            <a:r>
              <a:rPr lang="en-US" altLang="en-US" dirty="0" err="1">
                <a:latin typeface="Tempus Sans ITC" pitchFamily="82" charset="77"/>
                <a:sym typeface="宋体" panose="02010600030101010101" pitchFamily="2" charset="-122"/>
              </a:rPr>
              <a:t>O调度策略</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par>
                          <p:cTn id="11" fill="hold" nodeType="afterGroup">
                            <p:stCondLst>
                              <p:cond delay="1800"/>
                            </p:stCondLst>
                            <p:childTnLst>
                              <p:par>
                                <p:cTn id="12" presetID="27" presetClass="entr" presetSubtype="0" fill="hold" nodeType="afterEffect">
                                  <p:stCondLst>
                                    <p:cond delay="0"/>
                                  </p:stCondLst>
                                  <p:iterate type="lt">
                                    <p:tmPct val="50000"/>
                                  </p:iterate>
                                  <p:childTnLst>
                                    <p:set>
                                      <p:cBhvr>
                                        <p:cTn id="13"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4"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2">
                                            <p:txEl>
                                              <p:pRg st="0" end="0"/>
                                            </p:txEl>
                                          </p:spTgt>
                                        </p:tgtEl>
                                        <p:attrNameLst>
                                          <p:attrName>fill.type</p:attrName>
                                        </p:attrNameLst>
                                      </p:cBhvr>
                                      <p:to>
                                        <p:strVal val="solid"/>
                                      </p:to>
                                    </p:set>
                                  </p:childTnLst>
                                </p:cTn>
                              </p:par>
                            </p:childTnLst>
                          </p:cTn>
                        </p:par>
                        <p:par>
                          <p:cTn id="17" fill="hold" nodeType="afterGroup">
                            <p:stCondLst>
                              <p:cond delay="424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0"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2" dur="80"/>
                                        <p:tgtEl>
                                          <p:spTgt spid="2">
                                            <p:txEl>
                                              <p:pRg st="1" end="1"/>
                                            </p:txEl>
                                          </p:spTgt>
                                        </p:tgtEl>
                                        <p:attrNameLst>
                                          <p:attrName>fill.type</p:attrName>
                                        </p:attrNameLst>
                                      </p:cBhvr>
                                      <p:to>
                                        <p:strVal val="solid"/>
                                      </p:to>
                                    </p:set>
                                  </p:childTnLst>
                                </p:cTn>
                              </p:par>
                            </p:childTnLst>
                          </p:cTn>
                        </p:par>
                        <p:par>
                          <p:cTn id="23" fill="hold" nodeType="afterGroup">
                            <p:stCondLst>
                              <p:cond delay="480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6"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2">
                                            <p:txEl>
                                              <p:pRg st="2" end="2"/>
                                            </p:txEl>
                                          </p:spTgt>
                                        </p:tgtEl>
                                        <p:attrNameLst>
                                          <p:attrName>fill.type</p:attrName>
                                        </p:attrNameLst>
                                      </p:cBhvr>
                                      <p:to>
                                        <p:strVal val="solid"/>
                                      </p:to>
                                    </p:set>
                                  </p:childTnLst>
                                </p:cTn>
                              </p:par>
                            </p:childTnLst>
                          </p:cTn>
                        </p:par>
                        <p:par>
                          <p:cTn id="29" fill="hold" nodeType="afterGroup">
                            <p:stCondLst>
                              <p:cond delay="5080"/>
                            </p:stCondLst>
                            <p:childTnLst>
                              <p:par>
                                <p:cTn id="30" presetID="27" presetClass="entr" presetSubtype="0" fill="hold" nodeType="afterEffect">
                                  <p:stCondLst>
                                    <p:cond delay="0"/>
                                  </p:stCondLst>
                                  <p:iterate type="lt">
                                    <p:tmPct val="50000"/>
                                  </p:iterate>
                                  <p:childTnLst>
                                    <p:set>
                                      <p:cBhvr>
                                        <p:cTn id="31"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32"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3"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4" dur="80"/>
                                        <p:tgtEl>
                                          <p:spTgt spid="2">
                                            <p:txEl>
                                              <p:pRg st="3" end="3"/>
                                            </p:txEl>
                                          </p:spTgt>
                                        </p:tgtEl>
                                        <p:attrNameLst>
                                          <p:attrName>fill.type</p:attrName>
                                        </p:attrNameLst>
                                      </p:cBhvr>
                                      <p:to>
                                        <p:strVal val="solid"/>
                                      </p:to>
                                    </p:set>
                                  </p:childTnLst>
                                </p:cTn>
                              </p:par>
                            </p:childTnLst>
                          </p:cTn>
                        </p:par>
                        <p:par>
                          <p:cTn id="35" fill="hold" nodeType="afterGroup">
                            <p:stCondLst>
                              <p:cond delay="5640"/>
                            </p:stCondLst>
                            <p:childTnLst>
                              <p:par>
                                <p:cTn id="36" presetID="27" presetClass="entr" presetSubtype="0" fill="hold" nodeType="afterEffect">
                                  <p:stCondLst>
                                    <p:cond delay="0"/>
                                  </p:stCondLst>
                                  <p:iterate type="lt">
                                    <p:tmPct val="50000"/>
                                  </p:iterate>
                                  <p:childTnLst>
                                    <p:set>
                                      <p:cBhvr>
                                        <p:cTn id="37"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8"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40" dur="80"/>
                                        <p:tgtEl>
                                          <p:spTgt spid="2">
                                            <p:txEl>
                                              <p:pRg st="4" end="4"/>
                                            </p:txEl>
                                          </p:spTgt>
                                        </p:tgtEl>
                                        <p:attrNameLst>
                                          <p:attrName>fill.type</p:attrName>
                                        </p:attrNameLst>
                                      </p:cBhvr>
                                      <p:to>
                                        <p:strVal val="solid"/>
                                      </p:to>
                                    </p:set>
                                  </p:childTnLst>
                                </p:cTn>
                              </p:par>
                            </p:childTnLst>
                          </p:cTn>
                        </p:par>
                        <p:par>
                          <p:cTn id="41" fill="hold" nodeType="afterGroup">
                            <p:stCondLst>
                              <p:cond delay="6320"/>
                            </p:stCondLst>
                            <p:childTnLst>
                              <p:par>
                                <p:cTn id="42" presetID="27" presetClass="entr" presetSubtype="0" fill="hold" nodeType="afterEffect">
                                  <p:stCondLst>
                                    <p:cond delay="0"/>
                                  </p:stCondLst>
                                  <p:iterate type="lt">
                                    <p:tmPct val="50000"/>
                                  </p:iterate>
                                  <p:childTnLst>
                                    <p:set>
                                      <p:cBhvr>
                                        <p:cTn id="43" dur="1" fill="hold">
                                          <p:stCondLst>
                                            <p:cond delay="0"/>
                                          </p:stCondLst>
                                        </p:cTn>
                                        <p:tgtEl>
                                          <p:spTgt spid="2">
                                            <p:txEl>
                                              <p:pRg st="5" end="5"/>
                                            </p:txEl>
                                          </p:spTgt>
                                        </p:tgtEl>
                                        <p:attrNameLst>
                                          <p:attrName>style.visibility</p:attrName>
                                        </p:attrNameLst>
                                      </p:cBhvr>
                                      <p:to>
                                        <p:strVal val="visible"/>
                                      </p:to>
                                    </p:set>
                                    <p:anim calcmode="discrete" valueType="clr">
                                      <p:cBhvr override="childStyle">
                                        <p:cTn id="44" dur="80"/>
                                        <p:tgtEl>
                                          <p:spTgt spid="2">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2">
                                            <p:txEl>
                                              <p:pRg st="5" end="5"/>
                                            </p:txEl>
                                          </p:spTgt>
                                        </p:tgtEl>
                                        <p:attrNameLst>
                                          <p:attrName>fillcolor</p:attrName>
                                        </p:attrNameLst>
                                      </p:cBhvr>
                                      <p:tavLst>
                                        <p:tav tm="0">
                                          <p:val>
                                            <p:clrVal>
                                              <a:schemeClr val="accent2"/>
                                            </p:clrVal>
                                          </p:val>
                                        </p:tav>
                                        <p:tav tm="50000">
                                          <p:val>
                                            <p:clrVal>
                                              <a:schemeClr val="hlink"/>
                                            </p:clrVal>
                                          </p:val>
                                        </p:tav>
                                      </p:tavLst>
                                    </p:anim>
                                    <p:set>
                                      <p:cBhvr>
                                        <p:cTn id="46" dur="80"/>
                                        <p:tgtEl>
                                          <p:spTgt spid="2">
                                            <p:txEl>
                                              <p:pRg st="5" end="5"/>
                                            </p:txEl>
                                          </p:spTgt>
                                        </p:tgtEl>
                                        <p:attrNameLst>
                                          <p:attrName>fill.type</p:attrName>
                                        </p:attrNameLst>
                                      </p:cBhvr>
                                      <p:to>
                                        <p:strVal val="solid"/>
                                      </p:to>
                                    </p:set>
                                  </p:childTnLst>
                                </p:cTn>
                              </p:par>
                            </p:childTnLst>
                          </p:cTn>
                        </p:par>
                        <p:par>
                          <p:cTn id="47" fill="hold" nodeType="afterGroup">
                            <p:stCondLst>
                              <p:cond delay="6800"/>
                            </p:stCondLst>
                            <p:childTnLst>
                              <p:par>
                                <p:cTn id="48" presetID="27" presetClass="entr" presetSubtype="0" fill="hold" nodeType="afterEffect">
                                  <p:stCondLst>
                                    <p:cond delay="0"/>
                                  </p:stCondLst>
                                  <p:iterate type="lt">
                                    <p:tmPct val="50000"/>
                                  </p:iterate>
                                  <p:childTnLst>
                                    <p:set>
                                      <p:cBhvr>
                                        <p:cTn id="49" dur="1" fill="hold">
                                          <p:stCondLst>
                                            <p:cond delay="0"/>
                                          </p:stCondLst>
                                        </p:cTn>
                                        <p:tgtEl>
                                          <p:spTgt spid="2">
                                            <p:txEl>
                                              <p:pRg st="6" end="6"/>
                                            </p:txEl>
                                          </p:spTgt>
                                        </p:tgtEl>
                                        <p:attrNameLst>
                                          <p:attrName>style.visibility</p:attrName>
                                        </p:attrNameLst>
                                      </p:cBhvr>
                                      <p:to>
                                        <p:strVal val="visible"/>
                                      </p:to>
                                    </p:set>
                                    <p:anim calcmode="discrete" valueType="clr">
                                      <p:cBhvr override="childStyle">
                                        <p:cTn id="50" dur="80"/>
                                        <p:tgtEl>
                                          <p:spTgt spid="2">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1" dur="80"/>
                                        <p:tgtEl>
                                          <p:spTgt spid="2">
                                            <p:txEl>
                                              <p:pRg st="6" end="6"/>
                                            </p:txEl>
                                          </p:spTgt>
                                        </p:tgtEl>
                                        <p:attrNameLst>
                                          <p:attrName>fillcolor</p:attrName>
                                        </p:attrNameLst>
                                      </p:cBhvr>
                                      <p:tavLst>
                                        <p:tav tm="0">
                                          <p:val>
                                            <p:clrVal>
                                              <a:schemeClr val="accent2"/>
                                            </p:clrVal>
                                          </p:val>
                                        </p:tav>
                                        <p:tav tm="50000">
                                          <p:val>
                                            <p:clrVal>
                                              <a:schemeClr val="hlink"/>
                                            </p:clrVal>
                                          </p:val>
                                        </p:tav>
                                      </p:tavLst>
                                    </p:anim>
                                    <p:set>
                                      <p:cBhvr>
                                        <p:cTn id="52" dur="80"/>
                                        <p:tgtEl>
                                          <p:spTgt spid="2">
                                            <p:txEl>
                                              <p:pRg st="6" end="6"/>
                                            </p:txEl>
                                          </p:spTgt>
                                        </p:tgtEl>
                                        <p:attrNameLst>
                                          <p:attrName>fill.type</p:attrName>
                                        </p:attrNameLst>
                                      </p:cBhvr>
                                      <p:to>
                                        <p:strVal val="solid"/>
                                      </p:to>
                                    </p:set>
                                  </p:childTnLst>
                                </p:cTn>
                              </p:par>
                            </p:childTnLst>
                          </p:cTn>
                        </p:par>
                        <p:par>
                          <p:cTn id="53" fill="hold" nodeType="afterGroup">
                            <p:stCondLst>
                              <p:cond delay="7440"/>
                            </p:stCondLst>
                            <p:childTnLst>
                              <p:par>
                                <p:cTn id="54" presetID="27" presetClass="entr" presetSubtype="0" fill="hold" nodeType="afterEffect">
                                  <p:stCondLst>
                                    <p:cond delay="0"/>
                                  </p:stCondLst>
                                  <p:iterate type="lt">
                                    <p:tmPct val="50000"/>
                                  </p:iterate>
                                  <p:childTnLst>
                                    <p:set>
                                      <p:cBhvr>
                                        <p:cTn id="55" dur="1" fill="hold">
                                          <p:stCondLst>
                                            <p:cond delay="0"/>
                                          </p:stCondLst>
                                        </p:cTn>
                                        <p:tgtEl>
                                          <p:spTgt spid="2">
                                            <p:txEl>
                                              <p:pRg st="7" end="7"/>
                                            </p:txEl>
                                          </p:spTgt>
                                        </p:tgtEl>
                                        <p:attrNameLst>
                                          <p:attrName>style.visibility</p:attrName>
                                        </p:attrNameLst>
                                      </p:cBhvr>
                                      <p:to>
                                        <p:strVal val="visible"/>
                                      </p:to>
                                    </p:set>
                                    <p:anim calcmode="discrete" valueType="clr">
                                      <p:cBhvr override="childStyle">
                                        <p:cTn id="56" dur="80"/>
                                        <p:tgtEl>
                                          <p:spTgt spid="2">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7" dur="80"/>
                                        <p:tgtEl>
                                          <p:spTgt spid="2">
                                            <p:txEl>
                                              <p:pRg st="7" end="7"/>
                                            </p:txEl>
                                          </p:spTgt>
                                        </p:tgtEl>
                                        <p:attrNameLst>
                                          <p:attrName>fillcolor</p:attrName>
                                        </p:attrNameLst>
                                      </p:cBhvr>
                                      <p:tavLst>
                                        <p:tav tm="0">
                                          <p:val>
                                            <p:clrVal>
                                              <a:schemeClr val="accent2"/>
                                            </p:clrVal>
                                          </p:val>
                                        </p:tav>
                                        <p:tav tm="50000">
                                          <p:val>
                                            <p:clrVal>
                                              <a:schemeClr val="hlink"/>
                                            </p:clrVal>
                                          </p:val>
                                        </p:tav>
                                      </p:tavLst>
                                    </p:anim>
                                    <p:set>
                                      <p:cBhvr>
                                        <p:cTn id="58" dur="80"/>
                                        <p:tgtEl>
                                          <p:spTgt spid="2">
                                            <p:txEl>
                                              <p:pRg st="7" end="7"/>
                                            </p:txEl>
                                          </p:spTgt>
                                        </p:tgtEl>
                                        <p:attrNameLst>
                                          <p:attrName>fill.type</p:attrName>
                                        </p:attrNameLst>
                                      </p:cBhvr>
                                      <p:to>
                                        <p:strVal val="solid"/>
                                      </p:to>
                                    </p:set>
                                  </p:childTnLst>
                                </p:cTn>
                              </p:par>
                            </p:childTnLst>
                          </p:cTn>
                        </p:par>
                        <p:par>
                          <p:cTn id="59" fill="hold" nodeType="afterGroup">
                            <p:stCondLst>
                              <p:cond delay="7760"/>
                            </p:stCondLst>
                            <p:childTnLst>
                              <p:par>
                                <p:cTn id="60" presetID="27" presetClass="entr" presetSubtype="0" fill="hold" nodeType="afterEffect">
                                  <p:stCondLst>
                                    <p:cond delay="0"/>
                                  </p:stCondLst>
                                  <p:iterate type="lt">
                                    <p:tmPct val="50000"/>
                                  </p:iterate>
                                  <p:childTnLst>
                                    <p:set>
                                      <p:cBhvr>
                                        <p:cTn id="61" dur="1" fill="hold">
                                          <p:stCondLst>
                                            <p:cond delay="0"/>
                                          </p:stCondLst>
                                        </p:cTn>
                                        <p:tgtEl>
                                          <p:spTgt spid="2">
                                            <p:txEl>
                                              <p:pRg st="8" end="8"/>
                                            </p:txEl>
                                          </p:spTgt>
                                        </p:tgtEl>
                                        <p:attrNameLst>
                                          <p:attrName>style.visibility</p:attrName>
                                        </p:attrNameLst>
                                      </p:cBhvr>
                                      <p:to>
                                        <p:strVal val="visible"/>
                                      </p:to>
                                    </p:set>
                                    <p:anim calcmode="discrete" valueType="clr">
                                      <p:cBhvr override="childStyle">
                                        <p:cTn id="62" dur="80"/>
                                        <p:tgtEl>
                                          <p:spTgt spid="2">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2">
                                            <p:txEl>
                                              <p:pRg st="8" end="8"/>
                                            </p:txEl>
                                          </p:spTgt>
                                        </p:tgtEl>
                                        <p:attrNameLst>
                                          <p:attrName>fillcolor</p:attrName>
                                        </p:attrNameLst>
                                      </p:cBhvr>
                                      <p:tavLst>
                                        <p:tav tm="0">
                                          <p:val>
                                            <p:clrVal>
                                              <a:schemeClr val="accent2"/>
                                            </p:clrVal>
                                          </p:val>
                                        </p:tav>
                                        <p:tav tm="50000">
                                          <p:val>
                                            <p:clrVal>
                                              <a:schemeClr val="hlink"/>
                                            </p:clrVal>
                                          </p:val>
                                        </p:tav>
                                      </p:tavLst>
                                    </p:anim>
                                    <p:set>
                                      <p:cBhvr>
                                        <p:cTn id="64" dur="80"/>
                                        <p:tgtEl>
                                          <p:spTgt spid="2">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CE33635D-D43A-AD42-B8F0-CE617643B7BE}"/>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en-US" altLang="zh-CN" sz="2400">
                <a:latin typeface="Tempus Sans ITC" pitchFamily="82" charset="77"/>
                <a:sym typeface="宋体" panose="02010600030101010101" pitchFamily="2" charset="-122"/>
              </a:rPr>
              <a:t>1</a:t>
            </a:r>
            <a:r>
              <a:rPr lang="zh-CN" altLang="en-US" sz="2400">
                <a:latin typeface="Tempus Sans ITC" pitchFamily="82" charset="77"/>
                <a:sym typeface="宋体" panose="02010600030101010101" pitchFamily="2" charset="-122"/>
              </a:rPr>
              <a:t>先进先出</a:t>
            </a:r>
            <a:r>
              <a:rPr lang="en-US" altLang="zh-CN" sz="2400">
                <a:latin typeface="Tempus Sans ITC" pitchFamily="82" charset="77"/>
                <a:sym typeface="宋体" panose="02010600030101010101" pitchFamily="2" charset="-122"/>
              </a:rPr>
              <a:t>(FCFS)</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zh-CN" altLang="en-US" sz="2400">
                <a:latin typeface="Tempus Sans ITC" pitchFamily="82" charset="77"/>
                <a:sym typeface="宋体" panose="02010600030101010101" pitchFamily="2" charset="-122"/>
              </a:rPr>
              <a:t>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执行顺序为磁盘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请求的先后顺序。该算法的特点是公平性；在磁盘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负载较轻且每次读写多个连续扇区时，性能较好。</a:t>
            </a:r>
          </a:p>
          <a:p>
            <a:pPr marL="19050" indent="495300">
              <a:lnSpc>
                <a:spcPct val="110000"/>
              </a:lnSpc>
              <a:buFontTx/>
              <a:buNone/>
            </a:pPr>
            <a:endParaRPr lang="zh-CN" altLang="en-US" sz="2400">
              <a:latin typeface="Tempus Sans ITC" pitchFamily="82" charset="77"/>
              <a:sym typeface="宋体" panose="02010600030101010101" pitchFamily="2" charset="-122"/>
            </a:endParaRPr>
          </a:p>
          <a:p>
            <a:pPr marL="19050" indent="495300">
              <a:lnSpc>
                <a:spcPct val="110000"/>
              </a:lnSpc>
              <a:buFontTx/>
              <a:buNone/>
            </a:pPr>
            <a:r>
              <a:rPr lang="en-US" altLang="zh-CN" sz="2400">
                <a:latin typeface="Tempus Sans ITC" pitchFamily="82" charset="77"/>
                <a:sym typeface="宋体" panose="02010600030101010101" pitchFamily="2" charset="-122"/>
              </a:rPr>
              <a:t>2</a:t>
            </a:r>
            <a:r>
              <a:rPr lang="zh-CN" altLang="en-US" sz="2400">
                <a:latin typeface="Tempus Sans ITC" pitchFamily="82" charset="77"/>
                <a:sym typeface="宋体" panose="02010600030101010101" pitchFamily="2" charset="-122"/>
              </a:rPr>
              <a:t>优先级算法</a:t>
            </a:r>
          </a:p>
          <a:p>
            <a:pPr marL="19050" indent="495300">
              <a:lnSpc>
                <a:spcPct val="110000"/>
              </a:lnSpc>
              <a:buFontTx/>
              <a:buNone/>
            </a:pPr>
            <a:r>
              <a:rPr lang="zh-CN" altLang="en-US" sz="2400">
                <a:latin typeface="Tempus Sans ITC" pitchFamily="82" charset="77"/>
                <a:sym typeface="宋体" panose="02010600030101010101" pitchFamily="2" charset="-122"/>
              </a:rPr>
              <a:t>依据进程优先级来调整磁盘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请求的执行顺序。该算法反映进程在系统的优先级特征，目标是系统目标的实现，而不是改进磁盘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性能。</a:t>
            </a:r>
          </a:p>
        </p:txBody>
      </p:sp>
      <p:pic>
        <p:nvPicPr>
          <p:cNvPr id="150530" name="Picture 2" descr="无标题-4">
            <a:extLst>
              <a:ext uri="{FF2B5EF4-FFF2-40B4-BE49-F238E27FC236}">
                <a16:creationId xmlns:a16="http://schemas.microsoft.com/office/drawing/2014/main" id="{8839F0B9-C96E-EE45-AA92-3B4CE9FBF3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0531" name="Picture 3" descr="无标题-5">
            <a:extLst>
              <a:ext uri="{FF2B5EF4-FFF2-40B4-BE49-F238E27FC236}">
                <a16:creationId xmlns:a16="http://schemas.microsoft.com/office/drawing/2014/main" id="{3D4EFC73-EED8-8942-A7D8-471A793B6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5F0BF690-1122-5B43-A566-A6673B1329BE}"/>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磁盘I</a:t>
            </a:r>
            <a:r>
              <a:rPr lang="en-US" altLang="en-US" dirty="0">
                <a:latin typeface="Tempus Sans ITC" pitchFamily="82" charset="77"/>
                <a:sym typeface="宋体" panose="02010600030101010101" pitchFamily="2" charset="-122"/>
              </a:rPr>
              <a:t>/</a:t>
            </a:r>
            <a:r>
              <a:rPr lang="en-US" altLang="en-US" dirty="0" err="1">
                <a:latin typeface="Tempus Sans ITC" pitchFamily="82" charset="77"/>
                <a:sym typeface="宋体" panose="02010600030101010101" pitchFamily="2" charset="-122"/>
              </a:rPr>
              <a:t>O调度策略</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9"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3" end="3"/>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6"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D49B7B16-8E14-C248-999C-4A5C103BE50E}"/>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en-US" altLang="zh-CN" sz="2400">
                <a:latin typeface="Tempus Sans ITC" pitchFamily="82" charset="77"/>
                <a:sym typeface="宋体" panose="02010600030101010101" pitchFamily="2" charset="-122"/>
              </a:rPr>
              <a:t>3</a:t>
            </a:r>
            <a:r>
              <a:rPr lang="zh-CN" altLang="en-US" sz="2400">
                <a:latin typeface="Tempus Sans ITC" pitchFamily="82" charset="77"/>
                <a:sym typeface="宋体" panose="02010600030101010101" pitchFamily="2" charset="-122"/>
              </a:rPr>
              <a:t>后进先出</a:t>
            </a:r>
            <a:r>
              <a:rPr lang="en-US" altLang="zh-CN" sz="2400">
                <a:latin typeface="Tempus Sans ITC" pitchFamily="82" charset="77"/>
                <a:sym typeface="宋体" panose="02010600030101010101" pitchFamily="2" charset="-122"/>
              </a:rPr>
              <a:t>(LIFO</a:t>
            </a:r>
            <a:r>
              <a:rPr lang="zh-CN" altLang="en-US" sz="2400">
                <a:latin typeface="Tempus Sans ITC" pitchFamily="82" charset="77"/>
                <a:sym typeface="宋体" panose="02010600030101010101" pitchFamily="2" charset="-122"/>
              </a:rPr>
              <a:t>算法</a:t>
            </a:r>
            <a:r>
              <a:rPr lang="en-US" altLang="zh-CN" sz="2400">
                <a:latin typeface="Tempus Sans ITC" pitchFamily="82" charset="77"/>
                <a:sym typeface="宋体" panose="02010600030101010101" pitchFamily="2" charset="-122"/>
              </a:rPr>
              <a:t>)</a:t>
            </a:r>
          </a:p>
          <a:p>
            <a:pPr marL="19050" indent="495300">
              <a:lnSpc>
                <a:spcPct val="110000"/>
              </a:lnSpc>
              <a:buFontTx/>
              <a:buNone/>
            </a:pPr>
            <a:r>
              <a:rPr lang="zh-CN" altLang="en-US" sz="2400">
                <a:latin typeface="Tempus Sans ITC" pitchFamily="82" charset="77"/>
                <a:sym typeface="宋体" panose="02010600030101010101" pitchFamily="2" charset="-122"/>
              </a:rPr>
              <a:t>后产生的磁盘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请求，先执行。该算法是基于事务系统中顺序文件中磁盘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的局部性特征，相邻访问的位置也相邻。它的问题在于系统负载重时，可能有进程的磁盘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永远不能执行，处于饥饿状态。</a:t>
            </a:r>
          </a:p>
          <a:p>
            <a:pPr marL="19050" indent="495300">
              <a:lnSpc>
                <a:spcPct val="110000"/>
              </a:lnSpc>
              <a:buFontTx/>
              <a:buNone/>
            </a:pPr>
            <a:r>
              <a:rPr lang="en-US" altLang="zh-CN" sz="2400">
                <a:latin typeface="Tempus Sans ITC" pitchFamily="82" charset="77"/>
                <a:sym typeface="宋体" panose="02010600030101010101" pitchFamily="2" charset="-122"/>
              </a:rPr>
              <a:t>4</a:t>
            </a:r>
            <a:r>
              <a:rPr lang="zh-CN" altLang="en-US" sz="2400">
                <a:latin typeface="Tempus Sans ITC" pitchFamily="82" charset="77"/>
                <a:sym typeface="宋体" panose="02010600030101010101" pitchFamily="2" charset="-122"/>
              </a:rPr>
              <a:t>短查找时间优先</a:t>
            </a:r>
            <a:r>
              <a:rPr lang="en-US" altLang="zh-CN" sz="2400">
                <a:latin typeface="Tempus Sans ITC" pitchFamily="82" charset="77"/>
                <a:sym typeface="宋体" panose="02010600030101010101" pitchFamily="2" charset="-122"/>
              </a:rPr>
              <a:t>(SSTF</a:t>
            </a:r>
            <a:r>
              <a:rPr lang="zh-CN" altLang="en-US" sz="2400">
                <a:latin typeface="Tempus Sans ITC" pitchFamily="82" charset="77"/>
                <a:sym typeface="宋体" panose="02010600030101010101" pitchFamily="2" charset="-122"/>
              </a:rPr>
              <a:t>算法</a:t>
            </a:r>
            <a:r>
              <a:rPr lang="en-US" altLang="zh-CN" sz="2400">
                <a:latin typeface="Tempus Sans ITC" pitchFamily="82" charset="77"/>
                <a:sym typeface="宋体" panose="02010600030101010101" pitchFamily="2" charset="-122"/>
              </a:rPr>
              <a:t>)</a:t>
            </a:r>
          </a:p>
          <a:p>
            <a:pPr marL="19050" indent="495300">
              <a:lnSpc>
                <a:spcPct val="110000"/>
              </a:lnSpc>
              <a:buFontTx/>
              <a:buNone/>
            </a:pPr>
            <a:r>
              <a:rPr lang="zh-CN" altLang="en-US" sz="2400">
                <a:latin typeface="Tempus Sans ITC" pitchFamily="82" charset="77"/>
                <a:sym typeface="宋体" panose="02010600030101010101" pitchFamily="2" charset="-122"/>
              </a:rPr>
              <a:t>考虑磁盘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请求队列中各请求的磁头定位位置，选择从当前磁头位置出发，移动最少的磁盘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a:t>
            </a:r>
          </a:p>
          <a:p>
            <a:pPr marL="19050" indent="495300">
              <a:lnSpc>
                <a:spcPct val="110000"/>
              </a:lnSpc>
              <a:buFontTx/>
              <a:buNone/>
            </a:pPr>
            <a:r>
              <a:rPr lang="zh-CN" altLang="en-US" sz="2400">
                <a:latin typeface="Tempus Sans ITC" pitchFamily="82" charset="77"/>
                <a:sym typeface="宋体" panose="02010600030101010101" pitchFamily="2" charset="-122"/>
              </a:rPr>
              <a:t>该算法的目标是使每次磁头移动时间最少。它不一定是最短平均柱面定位时间，但比</a:t>
            </a:r>
            <a:r>
              <a:rPr lang="en-US" altLang="zh-CN" sz="2400">
                <a:latin typeface="Tempus Sans ITC" pitchFamily="82" charset="77"/>
                <a:sym typeface="宋体" panose="02010600030101010101" pitchFamily="2" charset="-122"/>
              </a:rPr>
              <a:t>FIFO</a:t>
            </a:r>
            <a:r>
              <a:rPr lang="zh-CN" altLang="en-US" sz="2400">
                <a:latin typeface="Tempus Sans ITC" pitchFamily="82" charset="77"/>
                <a:sym typeface="宋体" panose="02010600030101010101" pitchFamily="2" charset="-122"/>
              </a:rPr>
              <a:t>算法有更好的性能。可能会有进程处于饥饿状态。</a:t>
            </a:r>
          </a:p>
        </p:txBody>
      </p:sp>
      <p:pic>
        <p:nvPicPr>
          <p:cNvPr id="151554" name="Picture 2" descr="无标题-4">
            <a:extLst>
              <a:ext uri="{FF2B5EF4-FFF2-40B4-BE49-F238E27FC236}">
                <a16:creationId xmlns:a16="http://schemas.microsoft.com/office/drawing/2014/main" id="{09E4A014-CCFC-BE4E-8FEB-AA2D4EFD5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555" name="Picture 3" descr="无标题-5">
            <a:extLst>
              <a:ext uri="{FF2B5EF4-FFF2-40B4-BE49-F238E27FC236}">
                <a16:creationId xmlns:a16="http://schemas.microsoft.com/office/drawing/2014/main" id="{CB026411-2546-F74D-83E9-3E23E74AA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4EAA58D2-CB7C-7349-85CC-C59618522FAB}"/>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磁盘I</a:t>
            </a:r>
            <a:r>
              <a:rPr lang="en-US" altLang="en-US" dirty="0">
                <a:latin typeface="Tempus Sans ITC" pitchFamily="82" charset="77"/>
                <a:sym typeface="宋体" panose="02010600030101010101" pitchFamily="2" charset="-122"/>
              </a:rPr>
              <a:t>/</a:t>
            </a:r>
            <a:r>
              <a:rPr lang="en-US" altLang="en-US" dirty="0" err="1">
                <a:latin typeface="Tempus Sans ITC" pitchFamily="82" charset="77"/>
                <a:sym typeface="宋体" panose="02010600030101010101" pitchFamily="2" charset="-122"/>
              </a:rPr>
              <a:t>O调度策略</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2" end="2"/>
                                            </p:txEl>
                                          </p:spTgt>
                                        </p:tgtEl>
                                        <p:attrNameLst>
                                          <p:attrName>style.visibility</p:attrName>
                                        </p:attrNameLst>
                                      </p:cBhvr>
                                      <p:to>
                                        <p:strVal val="visible"/>
                                      </p:to>
                                    </p:set>
                                    <p:anim calcmode="discrete" valueType="clr">
                                      <p:cBhvr override="childStyle">
                                        <p:cTn id="29" dur="80"/>
                                        <p:tgtEl>
                                          <p:spTgt spid="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2" end="2"/>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2" end="2"/>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36"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pRg st="3" end="3"/>
                                            </p:txEl>
                                          </p:spTgt>
                                        </p:tgtEl>
                                        <p:attrNameLst>
                                          <p:attrName>fill.type</p:attrName>
                                        </p:attrNameLst>
                                      </p:cBhvr>
                                      <p:to>
                                        <p:strVal val="solid"/>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7" presetClass="entr" presetSubtype="0" fill="hold" nodeType="clickEffect">
                                  <p:stCondLst>
                                    <p:cond delay="0"/>
                                  </p:stCondLst>
                                  <p:iterate type="lt">
                                    <p:tmPct val="50000"/>
                                  </p:iterate>
                                  <p:childTnLst>
                                    <p:set>
                                      <p:cBhvr>
                                        <p:cTn id="42"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43"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45"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6">
            <a:extLst>
              <a:ext uri="{FF2B5EF4-FFF2-40B4-BE49-F238E27FC236}">
                <a16:creationId xmlns:a16="http://schemas.microsoft.com/office/drawing/2014/main" id="{1322A56F-F346-F649-9B63-A8219281CE75}"/>
              </a:ext>
            </a:extLst>
          </p:cNvPr>
          <p:cNvSpPr>
            <a:spLocks noGrp="1" noChangeArrowheads="1"/>
          </p:cNvSpPr>
          <p:nvPr>
            <p:ph idx="4294967295"/>
          </p:nvPr>
        </p:nvSpPr>
        <p:spPr>
          <a:xfrm>
            <a:off x="395288" y="1755775"/>
            <a:ext cx="8583612" cy="4962525"/>
          </a:xfrm>
        </p:spPr>
        <p:txBody>
          <a:bodyPr/>
          <a:lstStyle/>
          <a:p>
            <a:pPr marL="19050" indent="495300">
              <a:lnSpc>
                <a:spcPct val="110000"/>
              </a:lnSpc>
              <a:buFontTx/>
              <a:buNone/>
            </a:pPr>
            <a:r>
              <a:rPr lang="en-US" altLang="zh-CN" sz="2400">
                <a:latin typeface="Tempus Sans ITC" pitchFamily="82" charset="77"/>
                <a:sym typeface="宋体" panose="02010600030101010101" pitchFamily="2" charset="-122"/>
              </a:rPr>
              <a:t>5</a:t>
            </a:r>
            <a:r>
              <a:rPr lang="zh-CN" altLang="en-US" sz="2400">
                <a:latin typeface="Tempus Sans ITC" pitchFamily="82" charset="77"/>
                <a:sym typeface="宋体" panose="02010600030101010101" pitchFamily="2" charset="-122"/>
              </a:rPr>
              <a:t>扫描</a:t>
            </a:r>
            <a:r>
              <a:rPr lang="en-US" altLang="zh-CN" sz="2400">
                <a:latin typeface="Tempus Sans ITC" pitchFamily="82" charset="77"/>
                <a:sym typeface="宋体" panose="02010600030101010101" pitchFamily="2" charset="-122"/>
              </a:rPr>
              <a:t>(SCAN)</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zh-CN" altLang="en-US" sz="2400">
                <a:latin typeface="Tempus Sans ITC" pitchFamily="82" charset="77"/>
                <a:sym typeface="宋体" panose="02010600030101010101" pitchFamily="2" charset="-122"/>
              </a:rPr>
              <a:t>选择在磁头前进方向上从当前位置移动最少的磁盘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请求执行，没有前进方向上的请求时才改变方向。该算法是对</a:t>
            </a:r>
            <a:r>
              <a:rPr lang="en-US" altLang="zh-CN" sz="2400">
                <a:latin typeface="Tempus Sans ITC" pitchFamily="82" charset="77"/>
                <a:sym typeface="宋体" panose="02010600030101010101" pitchFamily="2" charset="-122"/>
              </a:rPr>
              <a:t>SSTF</a:t>
            </a:r>
            <a:r>
              <a:rPr lang="zh-CN" altLang="en-US" sz="2400">
                <a:latin typeface="Tempus Sans ITC" pitchFamily="82" charset="77"/>
                <a:sym typeface="宋体" panose="02010600030101010101" pitchFamily="2" charset="-122"/>
              </a:rPr>
              <a:t>算法的改进，磁盘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较好，且没有进程会饿死。</a:t>
            </a:r>
          </a:p>
          <a:p>
            <a:pPr marL="19050" indent="495300">
              <a:lnSpc>
                <a:spcPct val="110000"/>
              </a:lnSpc>
              <a:buFontTx/>
              <a:buNone/>
            </a:pPr>
            <a:endParaRPr lang="zh-CN" altLang="en-US" sz="2400">
              <a:latin typeface="Tempus Sans ITC" pitchFamily="82" charset="77"/>
              <a:sym typeface="宋体" panose="02010600030101010101" pitchFamily="2" charset="-122"/>
            </a:endParaRPr>
          </a:p>
          <a:p>
            <a:pPr marL="19050" indent="495300">
              <a:lnSpc>
                <a:spcPct val="110000"/>
              </a:lnSpc>
              <a:buFontTx/>
              <a:buNone/>
            </a:pPr>
            <a:r>
              <a:rPr lang="en-US" altLang="zh-CN" sz="2400">
                <a:latin typeface="Tempus Sans ITC" pitchFamily="82" charset="77"/>
                <a:sym typeface="宋体" panose="02010600030101010101" pitchFamily="2" charset="-122"/>
              </a:rPr>
              <a:t>6</a:t>
            </a:r>
            <a:r>
              <a:rPr lang="zh-CN" altLang="en-US" sz="2400">
                <a:latin typeface="Tempus Sans ITC" pitchFamily="82" charset="77"/>
                <a:sym typeface="宋体" panose="02010600030101010101" pitchFamily="2" charset="-122"/>
              </a:rPr>
              <a:t>循环扫描</a:t>
            </a:r>
            <a:r>
              <a:rPr lang="en-US" altLang="zh-CN" sz="2400">
                <a:latin typeface="Tempus Sans ITC" pitchFamily="82" charset="77"/>
                <a:sym typeface="宋体" panose="02010600030101010101" pitchFamily="2" charset="-122"/>
              </a:rPr>
              <a:t>(C-SCAN)</a:t>
            </a:r>
            <a:r>
              <a:rPr lang="zh-CN" altLang="en-US" sz="2400">
                <a:latin typeface="Tempus Sans ITC" pitchFamily="82" charset="77"/>
                <a:sym typeface="宋体" panose="02010600030101010101" pitchFamily="2" charset="-122"/>
              </a:rPr>
              <a:t>算法</a:t>
            </a:r>
          </a:p>
          <a:p>
            <a:pPr marL="19050" indent="495300">
              <a:lnSpc>
                <a:spcPct val="110000"/>
              </a:lnSpc>
              <a:buFontTx/>
              <a:buNone/>
            </a:pPr>
            <a:r>
              <a:rPr lang="zh-CN" altLang="en-US" sz="2400">
                <a:latin typeface="Tempus Sans ITC" pitchFamily="82" charset="77"/>
                <a:sym typeface="宋体" panose="02010600030101010101" pitchFamily="2" charset="-122"/>
              </a:rPr>
              <a:t>在一个方向上使用扫描算法，当到达边沿时直接移动到另一边沿的第一个位置并按原访问方向继续访问。该算法可改进扫描算法对中间磁道的偏好。实验表明，该算法在中负载或重负载时，磁盘</a:t>
            </a:r>
            <a:r>
              <a:rPr lang="en-US" altLang="zh-CN" sz="2400">
                <a:latin typeface="Tempus Sans ITC" pitchFamily="82" charset="77"/>
                <a:sym typeface="宋体" panose="02010600030101010101" pitchFamily="2" charset="-122"/>
              </a:rPr>
              <a:t>I/O</a:t>
            </a:r>
            <a:r>
              <a:rPr lang="zh-CN" altLang="en-US" sz="2400">
                <a:latin typeface="Tempus Sans ITC" pitchFamily="82" charset="77"/>
                <a:sym typeface="宋体" panose="02010600030101010101" pitchFamily="2" charset="-122"/>
              </a:rPr>
              <a:t>性能比扫描算法好。</a:t>
            </a:r>
          </a:p>
        </p:txBody>
      </p:sp>
      <p:pic>
        <p:nvPicPr>
          <p:cNvPr id="152578" name="Picture 2" descr="无标题-4">
            <a:extLst>
              <a:ext uri="{FF2B5EF4-FFF2-40B4-BE49-F238E27FC236}">
                <a16:creationId xmlns:a16="http://schemas.microsoft.com/office/drawing/2014/main" id="{64DDA61F-56FC-EB4D-B0AA-93091479D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8788"/>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79" name="Picture 3" descr="无标题-5">
            <a:extLst>
              <a:ext uri="{FF2B5EF4-FFF2-40B4-BE49-F238E27FC236}">
                <a16:creationId xmlns:a16="http://schemas.microsoft.com/office/drawing/2014/main" id="{B10F1ED2-C910-F647-86FB-CCB23ED586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79375"/>
            <a:ext cx="24479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D12553DD-4110-0F41-A351-BB8DC9EBC31C}"/>
              </a:ext>
            </a:extLst>
          </p:cNvPr>
          <p:cNvSpPr>
            <a:spLocks noGrp="1" noChangeArrowheads="1"/>
          </p:cNvSpPr>
          <p:nvPr>
            <p:ph type="title" idx="4294967295"/>
          </p:nvPr>
        </p:nvSpPr>
        <p:spPr>
          <a:xfrm>
            <a:off x="179388" y="557213"/>
            <a:ext cx="8229600" cy="1143000"/>
          </a:xfrm>
        </p:spPr>
        <p:txBody>
          <a:bodyPr/>
          <a:lstStyle/>
          <a:p>
            <a:pPr algn="r"/>
            <a:r>
              <a:rPr lang="zh-CN" altLang="en-US" dirty="0">
                <a:latin typeface="Tempus Sans ITC" pitchFamily="82" charset="77"/>
                <a:sym typeface="宋体" panose="02010600030101010101" pitchFamily="2" charset="-122"/>
              </a:rPr>
              <a:t> </a:t>
            </a:r>
            <a:r>
              <a:rPr lang="en-US" altLang="en-US" dirty="0" err="1">
                <a:latin typeface="Tempus Sans ITC" pitchFamily="82" charset="77"/>
                <a:sym typeface="宋体" panose="02010600030101010101" pitchFamily="2" charset="-122"/>
              </a:rPr>
              <a:t>磁盘I</a:t>
            </a:r>
            <a:r>
              <a:rPr lang="en-US" altLang="en-US" dirty="0">
                <a:latin typeface="Tempus Sans ITC" pitchFamily="82" charset="77"/>
                <a:sym typeface="宋体" panose="02010600030101010101" pitchFamily="2" charset="-122"/>
              </a:rPr>
              <a:t>/</a:t>
            </a:r>
            <a:r>
              <a:rPr lang="en-US" altLang="en-US" dirty="0" err="1">
                <a:latin typeface="Tempus Sans ITC" pitchFamily="82" charset="77"/>
                <a:sym typeface="宋体" panose="02010600030101010101" pitchFamily="2" charset="-122"/>
              </a:rPr>
              <a:t>O调度策略</a:t>
            </a:r>
            <a:r>
              <a:rPr lang="en-US" altLang="en-US" dirty="0">
                <a:latin typeface="Tempus Sans ITC" pitchFamily="82" charset="77"/>
                <a:sym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by="(-#ppt_w*2)" calcmode="lin" valueType="num">
                                      <p:cBhvr rctx="PPT">
                                        <p:cTn id="7" dur="500" autoRev="1" fill="hold">
                                          <p:stCondLst>
                                            <p:cond delay="0"/>
                                          </p:stCondLst>
                                        </p:cTn>
                                        <p:tgtEl>
                                          <p:spTgt spid="5"/>
                                        </p:tgtEl>
                                        <p:attrNameLst>
                                          <p:attrName>ppt_w</p:attrName>
                                        </p:attrNameLst>
                                      </p:cBhvr>
                                    </p:anim>
                                    <p:anim by="(#ppt_w*0.50)" calcmode="lin" valueType="num">
                                      <p:cBhvr>
                                        <p:cTn id="8" dur="500" decel="50000" autoRev="1" fill="hold">
                                          <p:stCondLst>
                                            <p:cond delay="0"/>
                                          </p:stCondLst>
                                        </p:cTn>
                                        <p:tgtEl>
                                          <p:spTgt spid="5"/>
                                        </p:tgtEl>
                                        <p:attrNameLst>
                                          <p:attrName>ppt_x</p:attrName>
                                        </p:attrNameLst>
                                      </p:cBhvr>
                                    </p:anim>
                                    <p:anim from="(-#ppt_h/2)" to="(#ppt_y)" calcmode="lin" valueType="num">
                                      <p:cBhvr>
                                        <p:cTn id="9" dur="1000" fill="hold">
                                          <p:stCondLst>
                                            <p:cond delay="0"/>
                                          </p:stCondLst>
                                        </p:cTn>
                                        <p:tgtEl>
                                          <p:spTgt spid="5"/>
                                        </p:tgtEl>
                                        <p:attrNameLst>
                                          <p:attrName>ppt_y</p:attrName>
                                        </p:attrNameLst>
                                      </p:cBhvr>
                                    </p:anim>
                                    <p:animRot by="21600000">
                                      <p:cBhvr>
                                        <p:cTn id="10" dur="1000" fill="hold">
                                          <p:stCondLst>
                                            <p:cond delay="0"/>
                                          </p:stCondLst>
                                        </p:cTn>
                                        <p:tgtEl>
                                          <p:spTgt spid="5"/>
                                        </p:tgtEl>
                                        <p:attrNameLst>
                                          <p:attrName>r</p:attrName>
                                        </p:attrNameLst>
                                      </p:cBhvr>
                                    </p:animRot>
                                  </p:childTnLst>
                                </p:cTn>
                              </p:par>
                            </p:childTnLst>
                          </p:cTn>
                        </p:par>
                      </p:childTnLst>
                    </p:cTn>
                  </p:par>
                  <p:par>
                    <p:cTn id="11" fill="hold" nodeType="clickPar">
                      <p:stCondLst>
                        <p:cond delay="indefinite"/>
                      </p:stCondLst>
                      <p:childTnLst>
                        <p:par>
                          <p:cTn id="12" fill="hold" nodeType="withGroup">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2">
                                            <p:txEl>
                                              <p:pRg st="0" end="0"/>
                                            </p:txEl>
                                          </p:spTgt>
                                        </p:tgtEl>
                                        <p:attrNameLst>
                                          <p:attrName>style.visibility</p:attrName>
                                        </p:attrNameLst>
                                      </p:cBhvr>
                                      <p:to>
                                        <p:strVal val="visible"/>
                                      </p:to>
                                    </p:set>
                                    <p:anim calcmode="discrete" valueType="clr">
                                      <p:cBhvr override="childStyle">
                                        <p:cTn id="15" dur="80"/>
                                        <p:tgtEl>
                                          <p:spTgt spid="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2">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2">
                                            <p:txEl>
                                              <p:pRg st="0" end="0"/>
                                            </p:txEl>
                                          </p:spTgt>
                                        </p:tgtEl>
                                        <p:attrNameLst>
                                          <p:attrName>fill.type</p:attrName>
                                        </p:attrNameLst>
                                      </p:cBhvr>
                                      <p:to>
                                        <p:strVal val="solid"/>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7" presetClass="entr" presetSubtype="0" fill="hold" nodeType="clickEffect">
                                  <p:stCondLst>
                                    <p:cond delay="0"/>
                                  </p:stCondLst>
                                  <p:iterate type="lt">
                                    <p:tmPct val="50000"/>
                                  </p:iterate>
                                  <p:childTnLst>
                                    <p:set>
                                      <p:cBhvr>
                                        <p:cTn id="21" dur="1" fill="hold">
                                          <p:stCondLst>
                                            <p:cond delay="0"/>
                                          </p:stCondLst>
                                        </p:cTn>
                                        <p:tgtEl>
                                          <p:spTgt spid="2">
                                            <p:txEl>
                                              <p:pRg st="1" end="1"/>
                                            </p:txEl>
                                          </p:spTgt>
                                        </p:tgtEl>
                                        <p:attrNameLst>
                                          <p:attrName>style.visibility</p:attrName>
                                        </p:attrNameLst>
                                      </p:cBhvr>
                                      <p:to>
                                        <p:strVal val="visible"/>
                                      </p:to>
                                    </p:set>
                                    <p:anim calcmode="discrete" valueType="clr">
                                      <p:cBhvr override="childStyle">
                                        <p:cTn id="22" dur="80"/>
                                        <p:tgtEl>
                                          <p:spTgt spid="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2">
                                            <p:txEl>
                                              <p:pRg st="1" end="1"/>
                                            </p:txEl>
                                          </p:spTgt>
                                        </p:tgtEl>
                                        <p:attrNameLst>
                                          <p:attrName>fillcolor</p:attrName>
                                        </p:attrNameLst>
                                      </p:cBhvr>
                                      <p:tavLst>
                                        <p:tav tm="0">
                                          <p:val>
                                            <p:clrVal>
                                              <a:schemeClr val="accent2"/>
                                            </p:clrVal>
                                          </p:val>
                                        </p:tav>
                                        <p:tav tm="50000">
                                          <p:val>
                                            <p:clrVal>
                                              <a:schemeClr val="hlink"/>
                                            </p:clrVal>
                                          </p:val>
                                        </p:tav>
                                      </p:tavLst>
                                    </p:anim>
                                    <p:set>
                                      <p:cBhvr>
                                        <p:cTn id="24" dur="80"/>
                                        <p:tgtEl>
                                          <p:spTgt spid="2">
                                            <p:txEl>
                                              <p:pRg st="1" end="1"/>
                                            </p:txEl>
                                          </p:spTgt>
                                        </p:tgtEl>
                                        <p:attrNameLst>
                                          <p:attrName>fill.type</p:attrName>
                                        </p:attrNameLst>
                                      </p:cBhvr>
                                      <p:to>
                                        <p:strVal val="solid"/>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nodeType="clickEffect">
                                  <p:stCondLst>
                                    <p:cond delay="0"/>
                                  </p:stCondLst>
                                  <p:iterate type="lt">
                                    <p:tmPct val="50000"/>
                                  </p:iterate>
                                  <p:childTnLst>
                                    <p:set>
                                      <p:cBhvr>
                                        <p:cTn id="28" dur="1" fill="hold">
                                          <p:stCondLst>
                                            <p:cond delay="0"/>
                                          </p:stCondLst>
                                        </p:cTn>
                                        <p:tgtEl>
                                          <p:spTgt spid="2">
                                            <p:txEl>
                                              <p:pRg st="3" end="3"/>
                                            </p:txEl>
                                          </p:spTgt>
                                        </p:tgtEl>
                                        <p:attrNameLst>
                                          <p:attrName>style.visibility</p:attrName>
                                        </p:attrNameLst>
                                      </p:cBhvr>
                                      <p:to>
                                        <p:strVal val="visible"/>
                                      </p:to>
                                    </p:set>
                                    <p:anim calcmode="discrete" valueType="clr">
                                      <p:cBhvr override="childStyle">
                                        <p:cTn id="29" dur="80"/>
                                        <p:tgtEl>
                                          <p:spTgt spid="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2">
                                            <p:txEl>
                                              <p:pRg st="3" end="3"/>
                                            </p:txEl>
                                          </p:spTgt>
                                        </p:tgtEl>
                                        <p:attrNameLst>
                                          <p:attrName>fillcolor</p:attrName>
                                        </p:attrNameLst>
                                      </p:cBhvr>
                                      <p:tavLst>
                                        <p:tav tm="0">
                                          <p:val>
                                            <p:clrVal>
                                              <a:schemeClr val="accent2"/>
                                            </p:clrVal>
                                          </p:val>
                                        </p:tav>
                                        <p:tav tm="50000">
                                          <p:val>
                                            <p:clrVal>
                                              <a:schemeClr val="hlink"/>
                                            </p:clrVal>
                                          </p:val>
                                        </p:tav>
                                      </p:tavLst>
                                    </p:anim>
                                    <p:set>
                                      <p:cBhvr>
                                        <p:cTn id="31" dur="80"/>
                                        <p:tgtEl>
                                          <p:spTgt spid="2">
                                            <p:txEl>
                                              <p:pRg st="3" end="3"/>
                                            </p:txEl>
                                          </p:spTgt>
                                        </p:tgtEl>
                                        <p:attrNameLst>
                                          <p:attrName>fill.type</p:attrName>
                                        </p:attrNameLst>
                                      </p:cBhvr>
                                      <p:to>
                                        <p:strVal val="solid"/>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7" presetClass="entr" presetSubtype="0" fill="hold" nodeType="clickEffect">
                                  <p:stCondLst>
                                    <p:cond delay="0"/>
                                  </p:stCondLst>
                                  <p:iterate type="lt">
                                    <p:tmPct val="50000"/>
                                  </p:iterate>
                                  <p:childTnLst>
                                    <p:set>
                                      <p:cBhvr>
                                        <p:cTn id="35" dur="1" fill="hold">
                                          <p:stCondLst>
                                            <p:cond delay="0"/>
                                          </p:stCondLst>
                                        </p:cTn>
                                        <p:tgtEl>
                                          <p:spTgt spid="2">
                                            <p:txEl>
                                              <p:pRg st="4" end="4"/>
                                            </p:txEl>
                                          </p:spTgt>
                                        </p:tgtEl>
                                        <p:attrNameLst>
                                          <p:attrName>style.visibility</p:attrName>
                                        </p:attrNameLst>
                                      </p:cBhvr>
                                      <p:to>
                                        <p:strVal val="visible"/>
                                      </p:to>
                                    </p:set>
                                    <p:anim calcmode="discrete" valueType="clr">
                                      <p:cBhvr override="childStyle">
                                        <p:cTn id="36" dur="80"/>
                                        <p:tgtEl>
                                          <p:spTgt spid="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2">
                                            <p:txEl>
                                              <p:pRg st="4" end="4"/>
                                            </p:txEl>
                                          </p:spTgt>
                                        </p:tgtEl>
                                        <p:attrNameLst>
                                          <p:attrName>fillcolor</p:attrName>
                                        </p:attrNameLst>
                                      </p:cBhvr>
                                      <p:tavLst>
                                        <p:tav tm="0">
                                          <p:val>
                                            <p:clrVal>
                                              <a:schemeClr val="accent2"/>
                                            </p:clrVal>
                                          </p:val>
                                        </p:tav>
                                        <p:tav tm="50000">
                                          <p:val>
                                            <p:clrVal>
                                              <a:schemeClr val="hlink"/>
                                            </p:clrVal>
                                          </p:val>
                                        </p:tav>
                                      </p:tavLst>
                                    </p:anim>
                                    <p:set>
                                      <p:cBhvr>
                                        <p:cTn id="38" dur="80"/>
                                        <p:tgtEl>
                                          <p:spTgt spid="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第4章 存储管理(1)">
  <a:themeElements>
    <a:clrScheme name="">
      <a:dk1>
        <a:srgbClr val="000000"/>
      </a:dk1>
      <a:lt1>
        <a:srgbClr val="FFFFFF"/>
      </a:lt1>
      <a:dk2>
        <a:srgbClr val="000000"/>
      </a:dk2>
      <a:lt2>
        <a:srgbClr val="808080"/>
      </a:lt2>
      <a:accent1>
        <a:srgbClr val="5B8CC1"/>
      </a:accent1>
      <a:accent2>
        <a:srgbClr val="333399"/>
      </a:accent2>
      <a:accent3>
        <a:srgbClr val="FFFFFF"/>
      </a:accent3>
      <a:accent4>
        <a:srgbClr val="000000"/>
      </a:accent4>
      <a:accent5>
        <a:srgbClr val="B6C5DC"/>
      </a:accent5>
      <a:accent6>
        <a:srgbClr val="2D2D89"/>
      </a:accent6>
      <a:hlink>
        <a:srgbClr val="002850"/>
      </a:hlink>
      <a:folHlink>
        <a:srgbClr val="66B2FE"/>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第4章 存储管理(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第4章 存储管理(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第4章 存储管理(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第4章 存储管理(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第4章 存储管理(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第4章 存储管理(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第4章 存储管理(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第4章 存储管理(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第4章 存储管理(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第4章 存储管理(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第4章 存储管理(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第4章 存储管理(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第4章 存储管理(1) 13">
        <a:dk1>
          <a:srgbClr val="000000"/>
        </a:dk1>
        <a:lt1>
          <a:srgbClr val="FFFFFF"/>
        </a:lt1>
        <a:dk2>
          <a:srgbClr val="000000"/>
        </a:dk2>
        <a:lt2>
          <a:srgbClr val="808080"/>
        </a:lt2>
        <a:accent1>
          <a:srgbClr val="5B8CC1"/>
        </a:accent1>
        <a:accent2>
          <a:srgbClr val="333399"/>
        </a:accent2>
        <a:accent3>
          <a:srgbClr val="FFFFFF"/>
        </a:accent3>
        <a:accent4>
          <a:srgbClr val="000000"/>
        </a:accent4>
        <a:accent5>
          <a:srgbClr val="B5C5DD"/>
        </a:accent5>
        <a:accent6>
          <a:srgbClr val="2D2D8A"/>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33</TotalTime>
  <Pages>0</Pages>
  <Words>7740</Words>
  <Characters>0</Characters>
  <Application>Microsoft Macintosh PowerPoint</Application>
  <DocSecurity>0</DocSecurity>
  <PresentationFormat>On-screen Show (4:3)</PresentationFormat>
  <Lines>0</Lines>
  <Paragraphs>573</Paragraphs>
  <Slides>111</Slides>
  <Notes>3</Notes>
  <HiddenSlides>0</HiddenSlides>
  <MMClips>0</MMClips>
  <ScaleCrop>false</ScaleCrop>
  <HeadingPairs>
    <vt:vector size="6" baseType="variant">
      <vt:variant>
        <vt:lpstr>Fonts Used</vt:lpstr>
      </vt:variant>
      <vt:variant>
        <vt:i4>14</vt:i4>
      </vt:variant>
      <vt:variant>
        <vt:lpstr>Theme</vt:lpstr>
      </vt:variant>
      <vt:variant>
        <vt:i4>5</vt:i4>
      </vt:variant>
      <vt:variant>
        <vt:lpstr>Slide Titles</vt:lpstr>
      </vt:variant>
      <vt:variant>
        <vt:i4>111</vt:i4>
      </vt:variant>
    </vt:vector>
  </HeadingPairs>
  <TitlesOfParts>
    <vt:vector size="130" baseType="lpstr">
      <vt:lpstr>方正舒体</vt:lpstr>
      <vt:lpstr>微软雅黑</vt:lpstr>
      <vt:lpstr>黑体</vt:lpstr>
      <vt:lpstr>宋体</vt:lpstr>
      <vt:lpstr>华文彩云</vt:lpstr>
      <vt:lpstr>幼圆</vt:lpstr>
      <vt:lpstr>Adobe Pi Std</vt:lpstr>
      <vt:lpstr>Arial</vt:lpstr>
      <vt:lpstr>Arial Rounded MT Bold</vt:lpstr>
      <vt:lpstr>Calibri</vt:lpstr>
      <vt:lpstr>Cambria</vt:lpstr>
      <vt:lpstr>Tempus Sans ITC</vt:lpstr>
      <vt:lpstr>Trebuchet MS</vt:lpstr>
      <vt:lpstr>Wingdings 3</vt:lpstr>
      <vt:lpstr>默认设计模板</vt:lpstr>
      <vt:lpstr>自定义设计方案</vt:lpstr>
      <vt:lpstr>1_默认设计模板</vt:lpstr>
      <vt:lpstr>第4章 存储管理(1)</vt:lpstr>
      <vt:lpstr>Facet</vt:lpstr>
      <vt:lpstr>第4章 设备管理</vt:lpstr>
      <vt:lpstr>要点FOCUS</vt:lpstr>
      <vt:lpstr>PowerPoint Presentation</vt:lpstr>
      <vt:lpstr>PowerPoint Presentation</vt:lpstr>
      <vt:lpstr>You Know !</vt:lpstr>
      <vt:lpstr> I/O系统 lnput&amp;Output System</vt:lpstr>
      <vt:lpstr>I/O系统</vt:lpstr>
      <vt:lpstr>图 6-1 总线型IO系统结构示意图</vt:lpstr>
      <vt:lpstr>I/O设备</vt:lpstr>
      <vt:lpstr>设备控制器</vt:lpstr>
      <vt:lpstr>设备控制器</vt:lpstr>
      <vt:lpstr>设备控制器</vt:lpstr>
      <vt:lpstr>设备控制器</vt:lpstr>
      <vt:lpstr>I/O通道 </vt:lpstr>
      <vt:lpstr>I/O通道 </vt:lpstr>
      <vt:lpstr>I/O通道 </vt:lpstr>
      <vt:lpstr>I/O通道 </vt:lpstr>
      <vt:lpstr>I/O通道 </vt:lpstr>
      <vt:lpstr>/O通道 </vt:lpstr>
      <vt:lpstr>I/O通道 </vt:lpstr>
      <vt:lpstr>I/O通道 </vt:lpstr>
      <vt:lpstr>总线结构</vt:lpstr>
      <vt:lpstr>I/O控制方式</vt:lpstr>
      <vt:lpstr>程序I/O方式 </vt:lpstr>
      <vt:lpstr>图 6-7 程序IO方式 </vt:lpstr>
      <vt:lpstr>中断驱动I/O控制方式 </vt:lpstr>
      <vt:lpstr>直接存储器访问DMA控制方式 </vt:lpstr>
      <vt:lpstr>图 6-8 DMA控制器的组成 </vt:lpstr>
      <vt:lpstr>直接存储器访问DMA控制方式 </vt:lpstr>
      <vt:lpstr>直接存储器访问DMA控制方式 </vt:lpstr>
      <vt:lpstr>直接存储器访问DMA控制方式 </vt:lpstr>
      <vt:lpstr>I/O通道控制方式  </vt:lpstr>
      <vt:lpstr>I/O通道控制方式  </vt:lpstr>
      <vt:lpstr>I/O通道控制方式  </vt:lpstr>
      <vt:lpstr>I/O通道控制方式  </vt:lpstr>
      <vt:lpstr>缓冲管理</vt:lpstr>
      <vt:lpstr>缓冲管理</vt:lpstr>
      <vt:lpstr>缓冲解决的问题</vt:lpstr>
      <vt:lpstr>单缓冲</vt:lpstr>
      <vt:lpstr>双缓冲</vt:lpstr>
      <vt:lpstr>图6-11 双缓冲机制</vt:lpstr>
      <vt:lpstr>循环缓冲 </vt:lpstr>
      <vt:lpstr>循环缓冲 </vt:lpstr>
      <vt:lpstr>循环缓冲 </vt:lpstr>
      <vt:lpstr>循环缓冲 </vt:lpstr>
      <vt:lpstr>循环缓冲 </vt:lpstr>
      <vt:lpstr>循环缓冲 </vt:lpstr>
      <vt:lpstr>缓冲池 </vt:lpstr>
      <vt:lpstr>缓冲池  </vt:lpstr>
      <vt:lpstr>缓冲池  </vt:lpstr>
      <vt:lpstr>缓冲池  </vt:lpstr>
      <vt:lpstr>缓冲池  </vt:lpstr>
      <vt:lpstr>缓冲池  </vt:lpstr>
      <vt:lpstr>缓冲池  </vt:lpstr>
      <vt:lpstr>缓冲池  </vt:lpstr>
      <vt:lpstr>缓冲池  </vt:lpstr>
      <vt:lpstr>缓冲池  </vt:lpstr>
      <vt:lpstr>设备分配 </vt:lpstr>
      <vt:lpstr>设备分配 </vt:lpstr>
      <vt:lpstr>设备分配</vt:lpstr>
      <vt:lpstr>设备分配中的数据结构 </vt:lpstr>
      <vt:lpstr>图 6-13设备控制表 </vt:lpstr>
      <vt:lpstr>设备分配中的数据结构 </vt:lpstr>
      <vt:lpstr>图 6-14 控制器控制表和图 6-15 通道控制表 </vt:lpstr>
      <vt:lpstr>设备分配中的数据结构 </vt:lpstr>
      <vt:lpstr>6.4.2 设备分配时应考虑的若干因素 </vt:lpstr>
      <vt:lpstr>  设备分配时应考虑的若干因素 </vt:lpstr>
      <vt:lpstr>  设备分配时应考虑的若干因素 </vt:lpstr>
      <vt:lpstr>  设备分配时应考虑的若干因素 </vt:lpstr>
      <vt:lpstr>  设备独立性 </vt:lpstr>
      <vt:lpstr> 设备独立性 </vt:lpstr>
      <vt:lpstr>  设备独立性 </vt:lpstr>
      <vt:lpstr> 设备独立性 </vt:lpstr>
      <vt:lpstr> 设备独立性 </vt:lpstr>
      <vt:lpstr> 独占设备的分配程序  </vt:lpstr>
      <vt:lpstr> 图6-17物理设备分配的数据结构</vt:lpstr>
      <vt:lpstr>  独占设备的分配程序  </vt:lpstr>
      <vt:lpstr> 图6-18逻辑设备分配的数据结构</vt:lpstr>
      <vt:lpstr>  SPOOLing技术 </vt:lpstr>
      <vt:lpstr>  SPOOLing技术 </vt:lpstr>
      <vt:lpstr>图6-19  SPOOLing系统结构</vt:lpstr>
      <vt:lpstr>  SPOOLing技术 </vt:lpstr>
      <vt:lpstr> 设备处理</vt:lpstr>
      <vt:lpstr> 设备驱动程序的概念 </vt:lpstr>
      <vt:lpstr> 设备驱动程序的功能 </vt:lpstr>
      <vt:lpstr>  设备驱动程序的处理过程 </vt:lpstr>
      <vt:lpstr> 中断处理程序的处理过程</vt:lpstr>
      <vt:lpstr> 磁盘存储器管理</vt:lpstr>
      <vt:lpstr>You Know！</vt:lpstr>
      <vt:lpstr>  数据的组织和格式</vt:lpstr>
      <vt:lpstr>  数据的组织和格式</vt:lpstr>
      <vt:lpstr> 数据的组织和格式</vt:lpstr>
      <vt:lpstr>图6-20 采用移动磁臂的温彻斯特硬盘结构</vt:lpstr>
      <vt:lpstr>  磁盘I/O访问时间的组成 </vt:lpstr>
      <vt:lpstr>【实例6-2】</vt:lpstr>
      <vt:lpstr> 磁盘I/O调度策略 </vt:lpstr>
      <vt:lpstr> 磁盘I/O调度策略 </vt:lpstr>
      <vt:lpstr> 磁盘I/O调度策略 </vt:lpstr>
      <vt:lpstr> 磁盘I/O调度策略 </vt:lpstr>
      <vt:lpstr>  磁盘I/O调度策略 </vt:lpstr>
      <vt:lpstr> 磁盘高速缓存</vt:lpstr>
      <vt:lpstr> 磁盘高速缓存</vt:lpstr>
      <vt:lpstr>  磁盘高速缓存</vt:lpstr>
      <vt:lpstr> 磁盘高速缓存</vt:lpstr>
      <vt:lpstr>  固态硬盘</vt:lpstr>
      <vt:lpstr> 固态硬盘</vt:lpstr>
      <vt:lpstr> 固态硬盘</vt:lpstr>
      <vt:lpstr> 固态硬盘</vt:lpstr>
      <vt:lpstr>廉价磁盘冗余阵列</vt:lpstr>
      <vt:lpstr>廉价磁盘冗余阵列</vt:lpstr>
      <vt:lpstr>PowerPoint Presentation</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请在此处填写作品信息（此页非设计页）</dc:title>
  <dc:subject/>
  <dc:creator>Administrator</dc:creator>
  <cp:keywords/>
  <dc:description/>
  <cp:lastModifiedBy>Microsoft Office User</cp:lastModifiedBy>
  <cp:revision>124</cp:revision>
  <dcterms:created xsi:type="dcterms:W3CDTF">2012-09-21T09:22:25Z</dcterms:created>
  <dcterms:modified xsi:type="dcterms:W3CDTF">2025-10-14T13:39:22Z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2052-10.1.0.5251</vt:lpwstr>
  </property>
</Properties>
</file>