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31.xml" ContentType="application/vnd.openxmlformats-officedocument.presentationml.tags+xml"/>
  <Override PartName="/ppt/notesSlides/notesSlide26.xml" ContentType="application/vnd.openxmlformats-officedocument.presentationml.notesSlide+xml"/>
  <Override PartName="/ppt/tags/tag32.xml" ContentType="application/vnd.openxmlformats-officedocument.presentationml.tags+xml"/>
  <Override PartName="/ppt/notesSlides/notesSlide27.xml" ContentType="application/vnd.openxmlformats-officedocument.presentationml.notesSlide+xml"/>
  <Override PartName="/ppt/tags/tag33.xml" ContentType="application/vnd.openxmlformats-officedocument.presentationml.tags+xml"/>
  <Override PartName="/ppt/notesSlides/notesSlide28.xml" ContentType="application/vnd.openxmlformats-officedocument.presentationml.notesSlide+xml"/>
  <Override PartName="/ppt/tags/tag34.xml" ContentType="application/vnd.openxmlformats-officedocument.presentationml.tags+xml"/>
  <Override PartName="/ppt/notesSlides/notesSlide29.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0.xml" ContentType="application/vnd.openxmlformats-officedocument.presentationml.notesSlide+xml"/>
  <Override PartName="/ppt/tags/tag37.xml" ContentType="application/vnd.openxmlformats-officedocument.presentationml.tags+xml"/>
  <Override PartName="/ppt/notesSlides/notesSlide31.xml" ContentType="application/vnd.openxmlformats-officedocument.presentationml.notesSlide+xml"/>
  <Override PartName="/ppt/tags/tag38.xml" ContentType="application/vnd.openxmlformats-officedocument.presentationml.tags+xml"/>
  <Override PartName="/ppt/notesSlides/notesSlide32.xml" ContentType="application/vnd.openxmlformats-officedocument.presentationml.notesSlide+xml"/>
  <Override PartName="/ppt/tags/tag39.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40.xml" ContentType="application/vnd.openxmlformats-officedocument.presentationml.tags+xml"/>
  <Override PartName="/ppt/notesSlides/notesSlide37.xml" ContentType="application/vnd.openxmlformats-officedocument.presentationml.notesSlide+xml"/>
  <Override PartName="/ppt/tags/tag41.xml" ContentType="application/vnd.openxmlformats-officedocument.presentationml.tags+xml"/>
  <Override PartName="/ppt/notesSlides/notesSlide38.xml" ContentType="application/vnd.openxmlformats-officedocument.presentationml.notesSlide+xml"/>
  <Override PartName="/ppt/tags/tag42.xml" ContentType="application/vnd.openxmlformats-officedocument.presentationml.tags+xml"/>
  <Override PartName="/ppt/notesSlides/notesSlide39.xml" ContentType="application/vnd.openxmlformats-officedocument.presentationml.notesSlide+xml"/>
  <Override PartName="/ppt/tags/tag43.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tags/tag44.xml" ContentType="application/vnd.openxmlformats-officedocument.presentationml.tags+xml"/>
  <Override PartName="/ppt/notesSlides/notesSlide42.xml" ContentType="application/vnd.openxmlformats-officedocument.presentationml.notesSlide+xml"/>
  <Override PartName="/ppt/tags/tag45.xml" ContentType="application/vnd.openxmlformats-officedocument.presentationml.tags+xml"/>
  <Override PartName="/ppt/notesSlides/notesSlide43.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55.xml" ContentType="application/vnd.openxmlformats-officedocument.presentationml.tags+xml"/>
  <Override PartName="/ppt/notesSlides/notesSlide46.xml" ContentType="application/vnd.openxmlformats-officedocument.presentationml.notesSlide+xml"/>
  <Override PartName="/ppt/tags/tag56.xml" ContentType="application/vnd.openxmlformats-officedocument.presentationml.tags+xml"/>
  <Override PartName="/ppt/notesSlides/notesSlide47.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48.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66.xml" ContentType="application/vnd.openxmlformats-officedocument.presentationml.tags+xml"/>
  <Override PartName="/ppt/notesSlides/notesSlide53.xml" ContentType="application/vnd.openxmlformats-officedocument.presentationml.notesSlide+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tags/tag75.xml" ContentType="application/vnd.openxmlformats-officedocument.presentationml.tags+xml"/>
  <Override PartName="/ppt/tags/tag76.xml" ContentType="application/vnd.openxmlformats-officedocument.presentationml.tag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79.xml" ContentType="application/vnd.openxmlformats-officedocument.presentationml.tags+xml"/>
  <Override PartName="/ppt/tags/tag80.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137"/>
  </p:notesMasterIdLst>
  <p:handoutMasterIdLst>
    <p:handoutMasterId r:id="rId138"/>
  </p:handoutMasterIdLst>
  <p:sldIdLst>
    <p:sldId id="2471" r:id="rId3"/>
    <p:sldId id="2472" r:id="rId4"/>
    <p:sldId id="2473" r:id="rId5"/>
    <p:sldId id="2475" r:id="rId6"/>
    <p:sldId id="2476" r:id="rId7"/>
    <p:sldId id="2477" r:id="rId8"/>
    <p:sldId id="2478" r:id="rId9"/>
    <p:sldId id="2479" r:id="rId10"/>
    <p:sldId id="2480" r:id="rId11"/>
    <p:sldId id="2481" r:id="rId12"/>
    <p:sldId id="2482" r:id="rId13"/>
    <p:sldId id="2483" r:id="rId14"/>
    <p:sldId id="2484" r:id="rId15"/>
    <p:sldId id="2485" r:id="rId16"/>
    <p:sldId id="2486" r:id="rId17"/>
    <p:sldId id="2487" r:id="rId18"/>
    <p:sldId id="2488" r:id="rId19"/>
    <p:sldId id="2489" r:id="rId20"/>
    <p:sldId id="2490" r:id="rId21"/>
    <p:sldId id="2491" r:id="rId22"/>
    <p:sldId id="2492" r:id="rId23"/>
    <p:sldId id="2493" r:id="rId24"/>
    <p:sldId id="2494" r:id="rId25"/>
    <p:sldId id="2495" r:id="rId26"/>
    <p:sldId id="2496" r:id="rId27"/>
    <p:sldId id="2497" r:id="rId28"/>
    <p:sldId id="2498" r:id="rId29"/>
    <p:sldId id="2499" r:id="rId30"/>
    <p:sldId id="2500" r:id="rId31"/>
    <p:sldId id="2501" r:id="rId32"/>
    <p:sldId id="2502" r:id="rId33"/>
    <p:sldId id="2634" r:id="rId34"/>
    <p:sldId id="2504" r:id="rId35"/>
    <p:sldId id="2505" r:id="rId36"/>
    <p:sldId id="2506" r:id="rId37"/>
    <p:sldId id="2507" r:id="rId38"/>
    <p:sldId id="2508" r:id="rId39"/>
    <p:sldId id="2509" r:id="rId40"/>
    <p:sldId id="2510" r:id="rId41"/>
    <p:sldId id="2511" r:id="rId42"/>
    <p:sldId id="2512" r:id="rId43"/>
    <p:sldId id="2513" r:id="rId44"/>
    <p:sldId id="2514" r:id="rId45"/>
    <p:sldId id="2635" r:id="rId46"/>
    <p:sldId id="2516" r:id="rId47"/>
    <p:sldId id="2636" r:id="rId48"/>
    <p:sldId id="2518" r:id="rId49"/>
    <p:sldId id="2519" r:id="rId50"/>
    <p:sldId id="2637" r:id="rId51"/>
    <p:sldId id="2521" r:id="rId52"/>
    <p:sldId id="2522" r:id="rId53"/>
    <p:sldId id="2523" r:id="rId54"/>
    <p:sldId id="2638" r:id="rId55"/>
    <p:sldId id="2525" r:id="rId56"/>
    <p:sldId id="2526" r:id="rId57"/>
    <p:sldId id="2527" r:id="rId58"/>
    <p:sldId id="2528" r:id="rId59"/>
    <p:sldId id="2639" r:id="rId60"/>
    <p:sldId id="2530" r:id="rId61"/>
    <p:sldId id="2531" r:id="rId62"/>
    <p:sldId id="2532" r:id="rId63"/>
    <p:sldId id="2533" r:id="rId64"/>
    <p:sldId id="2640" r:id="rId65"/>
    <p:sldId id="2535" r:id="rId66"/>
    <p:sldId id="2536" r:id="rId67"/>
    <p:sldId id="2537" r:id="rId68"/>
    <p:sldId id="2538" r:id="rId69"/>
    <p:sldId id="2539" r:id="rId70"/>
    <p:sldId id="2540" r:id="rId71"/>
    <p:sldId id="2541" r:id="rId72"/>
    <p:sldId id="2542" r:id="rId73"/>
    <p:sldId id="2543" r:id="rId74"/>
    <p:sldId id="2544" r:id="rId75"/>
    <p:sldId id="2545" r:id="rId76"/>
    <p:sldId id="2546" r:id="rId77"/>
    <p:sldId id="2547" r:id="rId78"/>
    <p:sldId id="2548" r:id="rId79"/>
    <p:sldId id="2641" r:id="rId80"/>
    <p:sldId id="2550" r:id="rId81"/>
    <p:sldId id="2551" r:id="rId82"/>
    <p:sldId id="2552" r:id="rId83"/>
    <p:sldId id="2553" r:id="rId84"/>
    <p:sldId id="2642" r:id="rId85"/>
    <p:sldId id="2643" r:id="rId86"/>
    <p:sldId id="2556" r:id="rId87"/>
    <p:sldId id="2557" r:id="rId88"/>
    <p:sldId id="2558" r:id="rId89"/>
    <p:sldId id="2559" r:id="rId90"/>
    <p:sldId id="2560" r:id="rId91"/>
    <p:sldId id="2561" r:id="rId92"/>
    <p:sldId id="2562" r:id="rId93"/>
    <p:sldId id="2563" r:id="rId94"/>
    <p:sldId id="2564" r:id="rId95"/>
    <p:sldId id="2565" r:id="rId96"/>
    <p:sldId id="2566" r:id="rId97"/>
    <p:sldId id="2567" r:id="rId98"/>
    <p:sldId id="2568" r:id="rId99"/>
    <p:sldId id="2569" r:id="rId100"/>
    <p:sldId id="2570" r:id="rId101"/>
    <p:sldId id="2571" r:id="rId102"/>
    <p:sldId id="2572" r:id="rId103"/>
    <p:sldId id="2644" r:id="rId104"/>
    <p:sldId id="2645" r:id="rId105"/>
    <p:sldId id="2575" r:id="rId106"/>
    <p:sldId id="2576" r:id="rId107"/>
    <p:sldId id="2605" r:id="rId108"/>
    <p:sldId id="2577" r:id="rId109"/>
    <p:sldId id="2578" r:id="rId110"/>
    <p:sldId id="2579" r:id="rId111"/>
    <p:sldId id="2580" r:id="rId112"/>
    <p:sldId id="2581" r:id="rId113"/>
    <p:sldId id="2582" r:id="rId114"/>
    <p:sldId id="2583" r:id="rId115"/>
    <p:sldId id="2584" r:id="rId116"/>
    <p:sldId id="2585" r:id="rId117"/>
    <p:sldId id="2586" r:id="rId118"/>
    <p:sldId id="2587" r:id="rId119"/>
    <p:sldId id="2588" r:id="rId120"/>
    <p:sldId id="2589" r:id="rId121"/>
    <p:sldId id="2590" r:id="rId122"/>
    <p:sldId id="2591" r:id="rId123"/>
    <p:sldId id="2592" r:id="rId124"/>
    <p:sldId id="2593" r:id="rId125"/>
    <p:sldId id="2594" r:id="rId126"/>
    <p:sldId id="2595" r:id="rId127"/>
    <p:sldId id="2596" r:id="rId128"/>
    <p:sldId id="2597" r:id="rId129"/>
    <p:sldId id="2598" r:id="rId130"/>
    <p:sldId id="2599" r:id="rId131"/>
    <p:sldId id="2600" r:id="rId132"/>
    <p:sldId id="2601" r:id="rId133"/>
    <p:sldId id="2602" r:id="rId134"/>
    <p:sldId id="2603" r:id="rId135"/>
    <p:sldId id="2604" r:id="rId136"/>
  </p:sldIdLst>
  <p:sldSz cx="12190413" cy="6859588"/>
  <p:notesSz cx="6858000" cy="9144000"/>
  <p:custDataLst>
    <p:tags r:id="rId139"/>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82">
          <p15:clr>
            <a:srgbClr val="A4A3A4"/>
          </p15:clr>
        </p15:guide>
        <p15:guide id="2" pos="703">
          <p15:clr>
            <a:srgbClr val="A4A3A4"/>
          </p15:clr>
        </p15:guide>
        <p15:guide id="3" pos="6424">
          <p15:clr>
            <a:srgbClr val="A4A3A4"/>
          </p15:clr>
        </p15:guide>
      </p15:sldGuideLst>
    </p:ext>
    <p:ext uri="{2D200454-40CA-4A62-9FC3-DE9A4176ACB9}">
      <p15:notesGuideLst xmlns:p15="http://schemas.microsoft.com/office/powerpoint/2012/main">
        <p15:guide id="1" orient="horz" pos="3308">
          <p15:clr>
            <a:srgbClr val="A4A3A4"/>
          </p15:clr>
        </p15:guide>
        <p15:guide id="2" pos="207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ek Oger" initials="SO" lastIdx="15"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FF0000"/>
    <a:srgbClr val="FFCA08"/>
    <a:srgbClr val="76C0DD"/>
    <a:srgbClr val="FAFAFA"/>
    <a:srgbClr val="F2F2F2"/>
    <a:srgbClr val="006BBC"/>
    <a:srgbClr val="0075CC"/>
    <a:srgbClr val="008D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8307" autoAdjust="0"/>
    <p:restoredTop sz="94660" autoAdjust="0"/>
  </p:normalViewPr>
  <p:slideViewPr>
    <p:cSldViewPr>
      <p:cViewPr varScale="1">
        <p:scale>
          <a:sx n="128" d="100"/>
          <a:sy n="128" d="100"/>
        </p:scale>
        <p:origin x="216" y="168"/>
      </p:cViewPr>
      <p:guideLst>
        <p:guide orient="horz" pos="2482"/>
        <p:guide pos="703"/>
        <p:guide pos="6424"/>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3308"/>
        <p:guide pos="2070"/>
      </p:guideLst>
    </p:cSldViewPr>
  </p:notesViewPr>
  <p:gridSpacing cx="72000" cy="720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handoutMaster" Target="handoutMasters/handout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tableStyles" Target="tableStyle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tags" Target="tags/tag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viewProps" Target="viewProp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2025/10/11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2025/10/11</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87</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114</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115</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125</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128</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129</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132</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133</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2025/10/11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2025/10/11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2025/10/11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2025/10/11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2025/10/11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2025/10/11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2025/10/11</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2025/10/11</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0.xml"/><Relationship Id="rId1" Type="http://schemas.openxmlformats.org/officeDocument/2006/relationships/tags" Target="../tags/tag2.xml"/><Relationship Id="rId4" Type="http://schemas.openxmlformats.org/officeDocument/2006/relationships/image" Target="../media/image3.png"/></Relationships>
</file>

<file path=ppt/slides/_rels/slide10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3.xml"/></Relationships>
</file>

<file path=ppt/slides/_rels/slide10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4.xml"/></Relationships>
</file>

<file path=ppt/slides/_rels/slide10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10.xml"/><Relationship Id="rId1" Type="http://schemas.openxmlformats.org/officeDocument/2006/relationships/tags" Target="../tags/tag6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66.xml"/></Relationships>
</file>

<file path=ppt/slides/_rels/slide10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68.xml"/><Relationship Id="rId1" Type="http://schemas.openxmlformats.org/officeDocument/2006/relationships/tags" Target="../tags/tag67.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0.xml"/><Relationship Id="rId1" Type="http://schemas.openxmlformats.org/officeDocument/2006/relationships/tags" Target="../tags/tag3.xml"/></Relationships>
</file>

<file path=ppt/slides/_rels/slide1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0.xml"/><Relationship Id="rId1" Type="http://schemas.openxmlformats.org/officeDocument/2006/relationships/tags" Target="../tags/tag70.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1.xml"/></Relationships>
</file>

<file path=ppt/slides/_rels/slide1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0.xml"/><Relationship Id="rId1" Type="http://schemas.openxmlformats.org/officeDocument/2006/relationships/tags" Target="../tags/tag7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3.xml"/></Relationships>
</file>

<file path=ppt/slides/_rels/slide1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10.xml"/><Relationship Id="rId1" Type="http://schemas.openxmlformats.org/officeDocument/2006/relationships/tags" Target="../tags/tag74.xml"/></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4.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5.xml"/></Relationships>
</file>

<file path=ppt/slides/_rels/slide1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0.xml"/><Relationship Id="rId1" Type="http://schemas.openxmlformats.org/officeDocument/2006/relationships/tags" Target="../tags/tag76.xml"/></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7.xml"/></Relationships>
</file>

<file path=ppt/slides/_rels/slide1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0.xml"/><Relationship Id="rId1" Type="http://schemas.openxmlformats.org/officeDocument/2006/relationships/tags" Target="../tags/tag78.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0.xml"/><Relationship Id="rId1" Type="http://schemas.openxmlformats.org/officeDocument/2006/relationships/tags" Target="../tags/tag5.xml"/><Relationship Id="rId4"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9.xml"/></Relationships>
</file>

<file path=ppt/slides/_rels/slide1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0.xml"/><Relationship Id="rId1" Type="http://schemas.openxmlformats.org/officeDocument/2006/relationships/tags" Target="../tags/tag80.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0.xml"/><Relationship Id="rId1" Type="http://schemas.openxmlformats.org/officeDocument/2006/relationships/tags" Target="../tags/tag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13.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0.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0.xml"/><Relationship Id="rId4" Type="http://schemas.openxmlformats.org/officeDocument/2006/relationships/image" Target="../media/image9.sv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0.xml"/><Relationship Id="rId1" Type="http://schemas.openxmlformats.org/officeDocument/2006/relationships/tags" Target="../tags/tag15.xml"/><Relationship Id="rId6" Type="http://schemas.openxmlformats.org/officeDocument/2006/relationships/image" Target="../media/image4.png"/><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9.sv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6.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0.xml"/><Relationship Id="rId1" Type="http://schemas.openxmlformats.org/officeDocument/2006/relationships/tags" Target="../tags/tag17.xml"/><Relationship Id="rId5" Type="http://schemas.openxmlformats.org/officeDocument/2006/relationships/image" Target="../media/image9.svg"/><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2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2.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26.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10.xml"/><Relationship Id="rId1" Type="http://schemas.openxmlformats.org/officeDocument/2006/relationships/tags" Target="../tags/tag2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28.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30.xml"/><Relationship Id="rId1" Type="http://schemas.openxmlformats.org/officeDocument/2006/relationships/tags" Target="../tags/tag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0.xml"/><Relationship Id="rId1" Type="http://schemas.openxmlformats.org/officeDocument/2006/relationships/tags" Target="../tags/tag31.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32.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0.xml"/><Relationship Id="rId1" Type="http://schemas.openxmlformats.org/officeDocument/2006/relationships/tags" Target="../tags/tag34.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0.xml"/><Relationship Id="rId1" Type="http://schemas.openxmlformats.org/officeDocument/2006/relationships/tags" Target="../tags/tag35.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36.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0.xml"/><Relationship Id="rId1" Type="http://schemas.openxmlformats.org/officeDocument/2006/relationships/tags" Target="../tags/tag37.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0.xml"/><Relationship Id="rId1" Type="http://schemas.openxmlformats.org/officeDocument/2006/relationships/tags" Target="../tags/tag38.xml"/><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3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0.xml"/><Relationship Id="rId1" Type="http://schemas.openxmlformats.org/officeDocument/2006/relationships/tags" Target="../tags/tag40.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41.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0.xml"/><Relationship Id="rId1" Type="http://schemas.openxmlformats.org/officeDocument/2006/relationships/tags" Target="../tags/tag43.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tags" Target="../tags/tag44.xml"/><Relationship Id="rId4" Type="http://schemas.openxmlformats.org/officeDocument/2006/relationships/image" Target="../media/image16.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5.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4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48.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4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0.xml"/><Relationship Id="rId1" Type="http://schemas.openxmlformats.org/officeDocument/2006/relationships/tags" Target="../tags/tag50.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1.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0.xml"/><Relationship Id="rId1" Type="http://schemas.openxmlformats.org/officeDocument/2006/relationships/tags" Target="../tags/tag5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5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0.xml"/><Relationship Id="rId1" Type="http://schemas.openxmlformats.org/officeDocument/2006/relationships/tags" Target="../tags/tag55.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56.xml"/></Relationships>
</file>

<file path=ppt/slides/_rels/slide8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58.xml"/><Relationship Id="rId1" Type="http://schemas.openxmlformats.org/officeDocument/2006/relationships/vmlDrawing" Target="../drawings/vmlDrawing2.vml"/><Relationship Id="rId5" Type="http://schemas.openxmlformats.org/officeDocument/2006/relationships/image" Target="../media/image20.wmf"/><Relationship Id="rId4" Type="http://schemas.openxmlformats.org/officeDocument/2006/relationships/oleObject" Target="../embeddings/oleObject2.bin"/></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59.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0.xml"/><Relationship Id="rId1" Type="http://schemas.openxmlformats.org/officeDocument/2006/relationships/tags" Target="../tags/tag60.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0.xml"/><Relationship Id="rId1" Type="http://schemas.openxmlformats.org/officeDocument/2006/relationships/tags" Target="../tags/tag61.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0.xml"/><Relationship Id="rId1" Type="http://schemas.openxmlformats.org/officeDocument/2006/relationships/tags" Target="../tags/tag6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2504662" y="2534497"/>
            <a:ext cx="7406544" cy="783590"/>
          </a:xfrm>
          <a:prstGeom prst="rect">
            <a:avLst/>
          </a:prstGeom>
          <a:noFill/>
        </p:spPr>
        <p:txBody>
          <a:bodyPr wrap="square" rtlCol="0">
            <a:spAutoFit/>
          </a:bodyPr>
          <a:lstStyle/>
          <a:p>
            <a:pPr algn="ct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4</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面向对象</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t>
            </a:r>
            <a:r>
              <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下</a:t>
            </a:r>
            <a:r>
              <a:rPr lang="en-US" altLang="zh-CN"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a:t>
            </a:r>
            <a:endParaRPr lang="zh-CN" altLang="en-US" sz="45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endParaRPr>
          </a:p>
        </p:txBody>
      </p:sp>
      <p:sp>
        <p:nvSpPr>
          <p:cNvPr id="4" name="Rectangle 4"/>
          <p:cNvSpPr txBox="1">
            <a:spLocks noChangeArrowheads="1"/>
          </p:cNvSpPr>
          <p:nvPr/>
        </p:nvSpPr>
        <p:spPr>
          <a:xfrm>
            <a:off x="2279207" y="3861435"/>
            <a:ext cx="792000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基础入门（第</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3</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版）</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3729355" y="1092200"/>
            <a:ext cx="4731385" cy="553085"/>
          </a:xfrm>
          <a:prstGeom prst="rect">
            <a:avLst/>
          </a:prstGeom>
        </p:spPr>
        <p:txBody>
          <a:bodyPr wrap="square">
            <a:spAutoFit/>
          </a:bodyPr>
          <a:lstStyle/>
          <a:p>
            <a:pPr indent="0" fontAlgn="auto">
              <a:lnSpc>
                <a:spcPct val="150000"/>
              </a:lnSpc>
            </a:pP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上述动物继承关系如</a:t>
            </a:r>
            <a:r>
              <a:rPr 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下图</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所示。</a:t>
            </a:r>
            <a:endParaRPr lang="zh-CN" altLang="en-US" sz="2000" dirty="0">
              <a:solidFill>
                <a:srgbClr val="595959"/>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4126921" y="2390616"/>
            <a:ext cx="3936150" cy="2077413"/>
          </a:xfrm>
          <a:prstGeom prst="rect">
            <a:avLst/>
          </a:prstGeom>
        </p:spPr>
      </p:pic>
      <p:sp>
        <p:nvSpPr>
          <p:cNvPr id="6" name="Chevron 3"/>
          <p:cNvSpPr/>
          <p:nvPr>
            <p:custDataLst>
              <p:tags r:id="rId1"/>
            </p:custDataLst>
          </p:nvPr>
        </p:nvSpPr>
        <p:spPr>
          <a:xfrm>
            <a:off x="1054100" y="1092200"/>
            <a:ext cx="23044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继承关系图谱</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sp>
        <p:nvSpPr>
          <p:cNvPr id="15" name="矩形 14"/>
          <p:cNvSpPr/>
          <p:nvPr/>
        </p:nvSpPr>
        <p:spPr>
          <a:xfrm>
            <a:off x="1127760" y="1971675"/>
            <a:ext cx="9933940" cy="1014730"/>
          </a:xfrm>
          <a:prstGeom prst="rect">
            <a:avLst/>
          </a:prstGeom>
        </p:spPr>
        <p:txBody>
          <a:bodyPr wrap="square">
            <a:spAutoFit/>
          </a:bodyPr>
          <a:lstStyle/>
          <a:p>
            <a:pPr indent="0" algn="just" fontAlgn="auto">
              <a:lnSpc>
                <a:spcPct val="150000"/>
              </a:lnSpc>
              <a:spcAft>
                <a:spcPts val="0"/>
              </a:spcAft>
            </a:pPr>
            <a:r>
              <a:rPr lang="zh-CN" sz="2000" kern="100" dirty="0">
                <a:solidFill>
                  <a:srgbClr val="FF0000"/>
                </a:solidFill>
                <a:latin typeface="微软雅黑" panose="020B0503020204020204" pitchFamily="34" charset="-122"/>
                <a:ea typeface="微软雅黑" panose="020B0503020204020204" pitchFamily="34" charset="-122"/>
              </a:rPr>
              <a:t>注意：</a:t>
            </a:r>
            <a:r>
              <a:rPr altLang="zh-CN" sz="2000" kern="100" dirty="0">
                <a:solidFill>
                  <a:srgbClr val="FF0000"/>
                </a:solidFill>
                <a:latin typeface="微软雅黑" panose="020B0503020204020204" pitchFamily="34" charset="-122"/>
                <a:ea typeface="微软雅黑" panose="020B0503020204020204" pitchFamily="34" charset="-122"/>
              </a:rPr>
              <a:t>在向下转型时，不能直接将父类实例强制转换为子类实例，否则程序会报错</a:t>
            </a:r>
            <a:r>
              <a:rPr lang="zh-CN" sz="2000" kern="100" dirty="0">
                <a:solidFill>
                  <a:srgbClr val="FF0000"/>
                </a:solidFill>
                <a:latin typeface="微软雅黑" panose="020B0503020204020204" pitchFamily="34" charset="-122"/>
                <a:ea typeface="微软雅黑" panose="020B0503020204020204" pitchFamily="34" charset="-122"/>
              </a:rPr>
              <a:t>。</a:t>
            </a:r>
            <a:endParaRPr lang="zh-CN" sz="2000" kern="100" dirty="0">
              <a:solidFill>
                <a:srgbClr val="595959"/>
              </a:solidFill>
              <a:latin typeface="微软雅黑" panose="020B0503020204020204" pitchFamily="34" charset="-122"/>
              <a:ea typeface="微软雅黑" panose="020B0503020204020204" pitchFamily="34" charset="-122"/>
            </a:endParaRPr>
          </a:p>
          <a:p>
            <a:pPr indent="0" algn="just" fontAlgn="auto">
              <a:lnSpc>
                <a:spcPct val="150000"/>
              </a:lnSpc>
              <a:spcAft>
                <a:spcPts val="0"/>
              </a:spcAft>
            </a:pPr>
            <a:r>
              <a:rPr lang="zh-CN" sz="2000" kern="100" dirty="0">
                <a:solidFill>
                  <a:srgbClr val="595959"/>
                </a:solidFill>
                <a:latin typeface="微软雅黑" panose="020B0503020204020204" pitchFamily="34" charset="-122"/>
                <a:ea typeface="微软雅黑" panose="020B0503020204020204" pitchFamily="34" charset="-122"/>
              </a:rPr>
              <a:t>例如，将案例二中的第20~21行代码修改为下面一行代码，则程序报错。</a:t>
            </a:r>
          </a:p>
        </p:txBody>
      </p:sp>
      <p:pic>
        <p:nvPicPr>
          <p:cNvPr id="6" name="图片 5"/>
          <p:cNvPicPr>
            <a:picLocks noChangeAspect="1"/>
          </p:cNvPicPr>
          <p:nvPr/>
        </p:nvPicPr>
        <p:blipFill>
          <a:blip r:embed="rId3"/>
          <a:stretch>
            <a:fillRect/>
          </a:stretch>
        </p:blipFill>
        <p:spPr>
          <a:xfrm>
            <a:off x="2264410" y="3483610"/>
            <a:ext cx="7655560" cy="717550"/>
          </a:xfrm>
          <a:prstGeom prst="rect">
            <a:avLst/>
          </a:prstGeom>
        </p:spPr>
      </p:pic>
      <p:sp>
        <p:nvSpPr>
          <p:cNvPr id="7" name="矩形 6"/>
          <p:cNvSpPr/>
          <p:nvPr/>
        </p:nvSpPr>
        <p:spPr>
          <a:xfrm>
            <a:off x="2627630" y="3568700"/>
            <a:ext cx="628650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Dog dog = (Dog)new Animal();//编译错误</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en-US" altLang="zh-CN" sz="2000" dirty="0">
                  <a:solidFill>
                    <a:srgbClr val="1369B2"/>
                  </a:solidFill>
                  <a:latin typeface="微软雅黑" panose="020B0503020204020204" pitchFamily="34" charset="-122"/>
                  <a:ea typeface="微软雅黑" panose="020B0503020204020204" pitchFamily="34" charset="-122"/>
                </a:rPr>
                <a:t>instanceof</a:t>
              </a:r>
              <a:r>
                <a:rPr lang="zh-CN" altLang="en-US" sz="2000" dirty="0">
                  <a:solidFill>
                    <a:srgbClr val="1369B2"/>
                  </a:solidFill>
                  <a:latin typeface="微软雅黑" panose="020B0503020204020204" pitchFamily="34" charset="-122"/>
                  <a:ea typeface="微软雅黑" panose="020B0503020204020204" pitchFamily="34" charset="-122"/>
                </a:rPr>
                <a:t>关键字</a:t>
              </a:r>
              <a:r>
                <a:rPr lang="zh-CN" altLang="en-US" sz="2000" dirty="0">
                  <a:solidFill>
                    <a:srgbClr val="595959"/>
                  </a:solidFill>
                  <a:latin typeface="微软雅黑" panose="020B0503020204020204" pitchFamily="34" charset="-122"/>
                  <a:ea typeface="微软雅黑" panose="020B0503020204020204" pitchFamily="34" charset="-122"/>
                </a:rPr>
                <a:t>，能够使用</a:t>
              </a:r>
              <a:r>
                <a:rPr lang="en-US" altLang="zh-CN" sz="2000" dirty="0">
                  <a:solidFill>
                    <a:srgbClr val="595959"/>
                  </a:solidFill>
                  <a:latin typeface="微软雅黑" panose="020B0503020204020204" pitchFamily="34" charset="-122"/>
                  <a:ea typeface="微软雅黑" panose="020B0503020204020204" pitchFamily="34" charset="-122"/>
                  <a:sym typeface="+mn-ea"/>
                </a:rPr>
                <a:t>instanceof</a:t>
              </a:r>
              <a:r>
                <a:rPr lang="zh-CN" altLang="en-US" sz="2000" dirty="0">
                  <a:solidFill>
                    <a:srgbClr val="595959"/>
                  </a:solidFill>
                  <a:latin typeface="微软雅黑" panose="020B0503020204020204" pitchFamily="34" charset="-122"/>
                  <a:ea typeface="微软雅黑" panose="020B0503020204020204" pitchFamily="34" charset="-122"/>
                  <a:sym typeface="+mn-ea"/>
                </a:rPr>
                <a:t>判断类所属的类型</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143635" y="4581525"/>
            <a:ext cx="10121900" cy="55308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上述语法格式中，如果“对象”是指定的类的实例对象，则返回true，否则返回false。</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4" name="文本框 3"/>
          <p:cNvSpPr txBox="1"/>
          <p:nvPr/>
        </p:nvSpPr>
        <p:spPr>
          <a:xfrm>
            <a:off x="4971415" y="932180"/>
            <a:ext cx="5647055" cy="1476375"/>
          </a:xfrm>
          <a:prstGeom prst="rect">
            <a:avLst/>
          </a:prstGeom>
          <a:noFill/>
          <a:ln w="9525">
            <a:noFill/>
          </a:ln>
        </p:spPr>
        <p:txBody>
          <a:bodyPr wrap="square">
            <a:spAutoFit/>
          </a:bodyPr>
          <a:lstStyle/>
          <a:p>
            <a:pPr algn="l">
              <a:lnSpc>
                <a:spcPct val="150000"/>
              </a:lnSpc>
              <a:buClrTx/>
              <a:buSzTx/>
              <a:buNone/>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Java中可以使用instanceof关键字判断一个对象是否是某个类（或接口）的实例，语法格式如下所示。</a:t>
            </a:r>
            <a:endPar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257300"/>
            <a:ext cx="389509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97259"/>
            <a:ext cx="346329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instanceof关键字的语法格式</a:t>
            </a:r>
          </a:p>
        </p:txBody>
      </p:sp>
      <p:pic>
        <p:nvPicPr>
          <p:cNvPr id="6" name="图片 5"/>
          <p:cNvPicPr>
            <a:picLocks noChangeAspect="1"/>
          </p:cNvPicPr>
          <p:nvPr/>
        </p:nvPicPr>
        <p:blipFill>
          <a:blip r:embed="rId3"/>
          <a:stretch>
            <a:fillRect/>
          </a:stretch>
        </p:blipFill>
        <p:spPr>
          <a:xfrm>
            <a:off x="3091815" y="2934970"/>
            <a:ext cx="6007100" cy="988695"/>
          </a:xfrm>
          <a:prstGeom prst="rect">
            <a:avLst/>
          </a:prstGeom>
        </p:spPr>
      </p:pic>
      <p:sp>
        <p:nvSpPr>
          <p:cNvPr id="7" name="矩形 6"/>
          <p:cNvSpPr/>
          <p:nvPr/>
        </p:nvSpPr>
        <p:spPr>
          <a:xfrm>
            <a:off x="3402330" y="3176270"/>
            <a:ext cx="5385435"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  instanceof  类（或接口）</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3" name="图片 2"/>
          <p:cNvPicPr>
            <a:picLocks noChangeAspect="1"/>
          </p:cNvPicPr>
          <p:nvPr/>
        </p:nvPicPr>
        <p:blipFill>
          <a:blip r:embed="rId3"/>
          <a:stretch>
            <a:fillRect/>
          </a:stretch>
        </p:blipFill>
        <p:spPr>
          <a:xfrm>
            <a:off x="1798955" y="1672590"/>
            <a:ext cx="9241790" cy="4961255"/>
          </a:xfrm>
          <a:prstGeom prst="rect">
            <a:avLst/>
          </a:prstGeom>
        </p:spPr>
      </p:pic>
      <p:sp>
        <p:nvSpPr>
          <p:cNvPr id="6" name="矩形 5"/>
          <p:cNvSpPr/>
          <p:nvPr/>
        </p:nvSpPr>
        <p:spPr>
          <a:xfrm>
            <a:off x="2157095" y="1672590"/>
            <a:ext cx="8883650" cy="496189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1// 定义Animal类</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2class Animal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3   public void shout(){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4    System.out.println("动物叫……");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5  }    </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6}</a:t>
            </a:r>
          </a:p>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 ......//</a:t>
            </a:r>
            <a:r>
              <a:rPr lang="zh-CN" altLang="en-US" sz="1600" dirty="0">
                <a:solidFill>
                  <a:srgbClr val="595959"/>
                </a:solidFill>
                <a:latin typeface="微软雅黑" panose="020B0503020204020204" pitchFamily="34" charset="-122"/>
                <a:ea typeface="微软雅黑" panose="020B0503020204020204" pitchFamily="34" charset="-122"/>
              </a:rPr>
              <a:t>省略定义Dog类，可参考</a:t>
            </a:r>
            <a:r>
              <a:rPr lang="en-US" altLang="zh-CN" sz="1600" dirty="0">
                <a:solidFill>
                  <a:srgbClr val="595959"/>
                </a:solidFill>
                <a:latin typeface="微软雅黑" panose="020B0503020204020204" pitchFamily="34" charset="-122"/>
                <a:ea typeface="微软雅黑" panose="020B0503020204020204" pitchFamily="34" charset="-122"/>
              </a:rPr>
              <a:t>4.4.3</a:t>
            </a:r>
            <a:r>
              <a:rPr lang="zh-CN" altLang="en-US" sz="1600" dirty="0">
                <a:solidFill>
                  <a:srgbClr val="595959"/>
                </a:solidFill>
                <a:latin typeface="微软雅黑" panose="020B0503020204020204" pitchFamily="34" charset="-122"/>
                <a:ea typeface="微软雅黑" panose="020B0503020204020204" pitchFamily="34" charset="-122"/>
              </a:rPr>
              <a:t>节中的案例一</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18public class Example17 {</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19   public static void main(String[] args) {</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20	Animal a1 = new Dog();         // 通过向上转型实例化Animal对象</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21	System.out.println("Animal a1 = new Dog()："+(a1 instanceof Animal));</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22	System.out.println("Animal a1 = new Dog()："+(a1 instanceof Dog));</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23	Animal a2 = new Animal();     // 实例化Animal对象</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24	System.out.println("Animal a2 = new Animal()："+(a2 instanceof Animal));</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25	System.out.println("Animal a2 = new Animal()："+(a2 instanceof Dog));</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26   }</a:t>
            </a:r>
          </a:p>
          <a:p>
            <a:pPr marL="90170" indent="0" algn="just" defTabSz="1219200" fontAlgn="auto">
              <a:lnSpc>
                <a:spcPct val="110000"/>
              </a:lnSpc>
              <a:spcAft>
                <a:spcPts val="0"/>
              </a:spcAft>
              <a:tabLst>
                <a:tab pos="90170" algn="l"/>
              </a:tabLst>
            </a:pPr>
            <a:r>
              <a:rPr sz="1600" dirty="0">
                <a:solidFill>
                  <a:srgbClr val="595959"/>
                </a:solidFill>
                <a:latin typeface="微软雅黑" panose="020B0503020204020204" pitchFamily="34" charset="-122"/>
                <a:ea typeface="微软雅黑" panose="020B0503020204020204" pitchFamily="34" charset="-122"/>
              </a:rPr>
              <a:t> 27}</a:t>
            </a:r>
          </a:p>
        </p:txBody>
      </p:sp>
      <p:sp>
        <p:nvSpPr>
          <p:cNvPr id="7"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
        <p:nvSpPr>
          <p:cNvPr id="8" name="文本框 7"/>
          <p:cNvSpPr txBox="1"/>
          <p:nvPr/>
        </p:nvSpPr>
        <p:spPr>
          <a:xfrm>
            <a:off x="2825115" y="970280"/>
            <a:ext cx="778129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下面通过一个案例演示instanceof关键字的用法，具体代码下所示。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4.4.3 instanceof</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3" name="图片 2"/>
          <p:cNvPicPr>
            <a:picLocks noChangeAspect="1"/>
          </p:cNvPicPr>
          <p:nvPr/>
        </p:nvPicPr>
        <p:blipFill>
          <a:blip r:embed="rId3"/>
          <a:stretch>
            <a:fillRect/>
          </a:stretch>
        </p:blipFill>
        <p:spPr>
          <a:xfrm>
            <a:off x="3260725" y="2223770"/>
            <a:ext cx="5668697" cy="241200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sz="4800" b="1" dirty="0">
                <a:solidFill>
                  <a:srgbClr val="595959"/>
                </a:solidFill>
                <a:latin typeface="微软雅黑" panose="020B0503020204020204" pitchFamily="34" charset="-122"/>
                <a:ea typeface="微软雅黑" panose="020B0503020204020204" pitchFamily="34" charset="-122"/>
                <a:cs typeface="+mn-ea"/>
                <a:sym typeface="+mn-lt"/>
              </a:rPr>
              <a:t>Object</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了解</a:t>
              </a:r>
              <a:r>
                <a:rPr sz="2000" dirty="0">
                  <a:solidFill>
                    <a:srgbClr val="1369B2"/>
                  </a:solidFill>
                  <a:latin typeface="微软雅黑" panose="020B0503020204020204" pitchFamily="34" charset="-122"/>
                  <a:ea typeface="微软雅黑" panose="020B0503020204020204" pitchFamily="34" charset="-122"/>
                </a:rPr>
                <a:t>Object类</a:t>
              </a:r>
              <a:r>
                <a:rPr lang="zh-CN" altLang="en-US" sz="2000" dirty="0">
                  <a:solidFill>
                    <a:srgbClr val="595959"/>
                  </a:solidFill>
                  <a:latin typeface="微软雅黑" panose="020B0503020204020204" pitchFamily="34" charset="-122"/>
                  <a:ea typeface="微软雅黑" panose="020B0503020204020204" pitchFamily="34" charset="-122"/>
                </a:rPr>
                <a:t>，能够在类中重写Object类的toString()方法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2" name="Chevron 3"/>
          <p:cNvSpPr/>
          <p:nvPr>
            <p:custDataLst>
              <p:tags r:id="rId1"/>
            </p:custDataLst>
          </p:nvPr>
        </p:nvSpPr>
        <p:spPr>
          <a:xfrm>
            <a:off x="1143635" y="1105535"/>
            <a:ext cx="20104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486068" y="1245494"/>
            <a:ext cx="1240155" cy="398780"/>
          </a:xfrm>
          <a:prstGeom prst="rect">
            <a:avLst/>
          </a:prstGeom>
          <a:noFill/>
        </p:spPr>
        <p:txBody>
          <a:bodyPr wrap="none" rtlCol="0">
            <a:spAutoFit/>
          </a:bodyPr>
          <a:lstStyle/>
          <a:p>
            <a:pPr algn="l"/>
            <a:r>
              <a:rPr sz="2000" dirty="0">
                <a:solidFill>
                  <a:srgbClr val="1369B2"/>
                </a:solidFill>
                <a:latin typeface="微软雅黑" panose="020B0503020204020204" pitchFamily="34" charset="-122"/>
                <a:ea typeface="微软雅黑" panose="020B0503020204020204" pitchFamily="34" charset="-122"/>
                <a:sym typeface="+mn-ea"/>
              </a:rPr>
              <a:t>Object类</a:t>
            </a:r>
          </a:p>
        </p:txBody>
      </p:sp>
      <p:sp>
        <p:nvSpPr>
          <p:cNvPr id="5" name="文本框 4"/>
          <p:cNvSpPr txBox="1"/>
          <p:nvPr/>
        </p:nvSpPr>
        <p:spPr>
          <a:xfrm>
            <a:off x="1693545" y="2950210"/>
            <a:ext cx="8804275" cy="1476375"/>
          </a:xfrm>
          <a:prstGeom prst="rect">
            <a:avLst/>
          </a:prstGeom>
          <a:noFill/>
        </p:spPr>
        <p:txBody>
          <a:bodyPr wrap="square" rtlCol="0">
            <a:spAutoFit/>
          </a:bodyPr>
          <a:lstStyle/>
          <a:p>
            <a:pPr indent="0" algn="l" fontAlgn="auto">
              <a:lnSpc>
                <a:spcPct val="150000"/>
              </a:lnSpc>
            </a:pP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提供了一个</a:t>
            </a:r>
            <a:r>
              <a:rPr lang="en-US"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，它是所有类的父类，每个类都直接或间接继承了</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类，因此</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类通常被称为</a:t>
            </a:r>
            <a:r>
              <a:rPr lang="zh-CN" sz="2000">
                <a:solidFill>
                  <a:srgbClr val="1369B2"/>
                </a:solidFill>
                <a:latin typeface="微软雅黑" panose="020B0503020204020204" pitchFamily="34" charset="-122"/>
                <a:ea typeface="微软雅黑" panose="020B0503020204020204" pitchFamily="34" charset="-122"/>
                <a:cs typeface="微软雅黑" panose="020B0503020204020204" pitchFamily="34" charset="-122"/>
                <a:sym typeface="+mn-ea"/>
              </a:rPr>
              <a:t>超类</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。当定义一个类时，如果没有使用</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extends</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关键字为这个类显式地指定父类，那么该类会默认继承</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Object</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类。</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375535"/>
            <a:ext cx="9864090" cy="26263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5154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Chevron 3"/>
          <p:cNvSpPr/>
          <p:nvPr>
            <p:custDataLst>
              <p:tags r:id="rId1"/>
            </p:custDataLst>
          </p:nvPr>
        </p:nvSpPr>
        <p:spPr>
          <a:xfrm>
            <a:off x="1143635" y="1105535"/>
            <a:ext cx="3063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486068" y="1245494"/>
            <a:ext cx="2510155"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sym typeface="+mn-ea"/>
              </a:rPr>
              <a:t>Object类中常用方法</a:t>
            </a:r>
          </a:p>
        </p:txBody>
      </p:sp>
      <p:sp>
        <p:nvSpPr>
          <p:cNvPr id="7" name="文本框 6"/>
          <p:cNvSpPr txBox="1"/>
          <p:nvPr/>
        </p:nvSpPr>
        <p:spPr>
          <a:xfrm>
            <a:off x="4437380" y="1162050"/>
            <a:ext cx="6644640" cy="553085"/>
          </a:xfrm>
          <a:prstGeom prst="rect">
            <a:avLst/>
          </a:prstGeom>
          <a:noFill/>
        </p:spPr>
        <p:txBody>
          <a:bodyPr wrap="square" rtlCol="0">
            <a:spAutoFit/>
          </a:bodyPr>
          <a:lstStyle/>
          <a:p>
            <a:pPr algn="l">
              <a:lnSpc>
                <a:spcPct val="150000"/>
              </a:lnSpc>
              <a:buClrTx/>
              <a:buSzTx/>
              <a:buNone/>
            </a:pPr>
            <a:r>
              <a:rPr sz="2000" dirty="0">
                <a:solidFill>
                  <a:srgbClr val="1369B2"/>
                </a:solidFill>
                <a:latin typeface="微软雅黑" panose="020B0503020204020204" pitchFamily="34" charset="-122"/>
                <a:ea typeface="微软雅黑" panose="020B0503020204020204" pitchFamily="34" charset="-122"/>
                <a:cs typeface="+mn-ea"/>
              </a:rPr>
              <a:t>Object类</a:t>
            </a:r>
            <a:r>
              <a:rPr sz="2000" dirty="0">
                <a:solidFill>
                  <a:srgbClr val="595959"/>
                </a:solidFill>
                <a:latin typeface="微软雅黑" panose="020B0503020204020204" pitchFamily="34" charset="-122"/>
                <a:ea typeface="微软雅黑" panose="020B0503020204020204" pitchFamily="34" charset="-122"/>
                <a:cs typeface="+mn-ea"/>
              </a:rPr>
              <a:t>中定义了一些</a:t>
            </a:r>
            <a:r>
              <a:rPr sz="2000" dirty="0">
                <a:solidFill>
                  <a:srgbClr val="1369B2"/>
                </a:solidFill>
                <a:latin typeface="微软雅黑" panose="020B0503020204020204" pitchFamily="34" charset="-122"/>
                <a:ea typeface="微软雅黑" panose="020B0503020204020204" pitchFamily="34" charset="-122"/>
                <a:cs typeface="+mn-ea"/>
              </a:rPr>
              <a:t>常用方法</a:t>
            </a:r>
            <a:r>
              <a:rPr lang="zh-CN" altLang="en-US" sz="2000" dirty="0">
                <a:solidFill>
                  <a:srgbClr val="595959"/>
                </a:solidFill>
                <a:latin typeface="微软雅黑" panose="020B0503020204020204" pitchFamily="34" charset="-122"/>
                <a:ea typeface="微软雅黑" panose="020B0503020204020204" pitchFamily="34" charset="-122"/>
                <a:cs typeface="+mn-ea"/>
              </a:rPr>
              <a:t>，具体</a:t>
            </a:r>
            <a:r>
              <a:rPr lang="zh-CN" altLang="zh-CN" sz="2000" dirty="0">
                <a:solidFill>
                  <a:srgbClr val="595959"/>
                </a:solidFill>
                <a:latin typeface="微软雅黑" panose="020B0503020204020204" pitchFamily="34" charset="-122"/>
                <a:ea typeface="微软雅黑" panose="020B0503020204020204" pitchFamily="34" charset="-122"/>
                <a:cs typeface="+mn-ea"/>
              </a:rPr>
              <a:t>如下所示。</a:t>
            </a:r>
          </a:p>
        </p:txBody>
      </p:sp>
      <p:graphicFrame>
        <p:nvGraphicFramePr>
          <p:cNvPr id="15" name="表格 14"/>
          <p:cNvGraphicFramePr>
            <a:graphicFrameLocks noGrp="1"/>
          </p:cNvGraphicFramePr>
          <p:nvPr>
            <p:custDataLst>
              <p:tags r:id="rId2"/>
            </p:custDataLst>
          </p:nvPr>
        </p:nvGraphicFramePr>
        <p:xfrm>
          <a:off x="1663372" y="2282984"/>
          <a:ext cx="9208135" cy="1866900"/>
        </p:xfrm>
        <a:graphic>
          <a:graphicData uri="http://schemas.openxmlformats.org/drawingml/2006/table">
            <a:tbl>
              <a:tblPr>
                <a:tableStyleId>{7DF18680-E054-41AD-8BC1-D1AEF772440D}</a:tableStyleId>
              </a:tblPr>
              <a:tblGrid>
                <a:gridCol w="4051935">
                  <a:extLst>
                    <a:ext uri="{9D8B030D-6E8A-4147-A177-3AD203B41FA5}">
                      <a16:colId xmlns:a16="http://schemas.microsoft.com/office/drawing/2014/main" val="20000"/>
                    </a:ext>
                  </a:extLst>
                </a:gridCol>
                <a:gridCol w="5156200">
                  <a:extLst>
                    <a:ext uri="{9D8B030D-6E8A-4147-A177-3AD203B41FA5}">
                      <a16:colId xmlns:a16="http://schemas.microsoft.com/office/drawing/2014/main" val="20001"/>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方法名称</a:t>
                      </a:r>
                    </a:p>
                  </a:txBody>
                  <a:tcPr marL="68580" marR="68580" marT="0" marB="0" anchor="ctr">
                    <a:solidFill>
                      <a:srgbClr val="F2F2F2"/>
                    </a:solidFill>
                  </a:tcPr>
                </a:tc>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rPr>
                        <a:t>方法说明</a:t>
                      </a: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boolean equals()</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判断两个对象是否“相等”</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int hashCode()</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返回对象的哈希值</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String toString()</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返回对象的字符串表示形式</a:t>
                      </a:r>
                    </a:p>
                  </a:txBody>
                  <a:tcPr marL="68580" marR="68580" marT="0" marB="0">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4" name="图片 3"/>
          <p:cNvPicPr>
            <a:picLocks noChangeAspect="1"/>
          </p:cNvPicPr>
          <p:nvPr/>
        </p:nvPicPr>
        <p:blipFill>
          <a:blip r:embed="rId3"/>
          <a:stretch>
            <a:fillRect/>
          </a:stretch>
        </p:blipFill>
        <p:spPr>
          <a:xfrm>
            <a:off x="1143000" y="1838325"/>
            <a:ext cx="10402570" cy="4364990"/>
          </a:xfrm>
          <a:prstGeom prst="rect">
            <a:avLst/>
          </a:prstGeom>
        </p:spPr>
      </p:pic>
      <p:sp>
        <p:nvSpPr>
          <p:cNvPr id="2" name="矩形 1"/>
          <p:cNvSpPr/>
          <p:nvPr/>
        </p:nvSpPr>
        <p:spPr>
          <a:xfrm>
            <a:off x="1071880" y="1907903"/>
            <a:ext cx="10743766" cy="435546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定义Animal类</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2class Animal {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 定义动物叫的方法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void shout() {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System.out.println("动物叫！");</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8// 定义测试类</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9public class Example18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10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11		Animal animal = new Animal();  	    // 创建Animal类对象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12		System.out.println(animal.toString());	//  调用toString()方法并打印</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13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14}</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809240" y="1029335"/>
            <a:ext cx="8736330"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下面通过一个案例演示Object类中</a:t>
            </a:r>
            <a:r>
              <a:rPr sz="2000" kern="100" dirty="0">
                <a:solidFill>
                  <a:srgbClr val="1369B2"/>
                </a:solidFill>
                <a:latin typeface="微软雅黑" panose="020B0503020204020204" pitchFamily="34" charset="-122"/>
                <a:ea typeface="微软雅黑" panose="020B0503020204020204" pitchFamily="34" charset="-122"/>
              </a:rPr>
              <a:t>toString()方法</a:t>
            </a:r>
            <a:r>
              <a:rPr sz="2000" kern="100" dirty="0">
                <a:solidFill>
                  <a:srgbClr val="595959"/>
                </a:solidFill>
                <a:latin typeface="微软雅黑" panose="020B0503020204020204" pitchFamily="34" charset="-122"/>
                <a:ea typeface="微软雅黑" panose="020B0503020204020204" pitchFamily="34" charset="-122"/>
              </a:rPr>
              <a:t>的使用</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1980565" y="2691130"/>
            <a:ext cx="8228965" cy="1476375"/>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中，类的继承是指在一个现有类的基础上构建一个新的类，构建出来的新类被称作</a:t>
            </a:r>
            <a:r>
              <a:rPr lang="zh-CN" altLang="zh-CN" sz="2000" dirty="0">
                <a:solidFill>
                  <a:srgbClr val="1369B2"/>
                </a:solidFill>
                <a:latin typeface="微软雅黑" panose="020B0503020204020204" pitchFamily="34" charset="-122"/>
                <a:ea typeface="微软雅黑" panose="020B0503020204020204" pitchFamily="34" charset="-122"/>
              </a:rPr>
              <a:t>子类</a:t>
            </a:r>
            <a:r>
              <a:rPr lang="zh-CN" altLang="zh-CN" sz="2000" dirty="0">
                <a:solidFill>
                  <a:srgbClr val="595959"/>
                </a:solidFill>
                <a:latin typeface="微软雅黑" panose="020B0503020204020204" pitchFamily="34" charset="-122"/>
                <a:ea typeface="微软雅黑" panose="020B0503020204020204" pitchFamily="34" charset="-122"/>
              </a:rPr>
              <a:t>，现有类被称作</a:t>
            </a:r>
            <a:r>
              <a:rPr lang="zh-CN" altLang="zh-CN" sz="2000" dirty="0">
                <a:solidFill>
                  <a:srgbClr val="1369B2"/>
                </a:solidFill>
                <a:latin typeface="微软雅黑" panose="020B0503020204020204" pitchFamily="34" charset="-122"/>
                <a:ea typeface="微软雅黑" panose="020B0503020204020204" pitchFamily="34" charset="-122"/>
              </a:rPr>
              <a:t>父类</a:t>
            </a:r>
            <a:r>
              <a:rPr lang="zh-CN" altLang="zh-CN" sz="2000" dirty="0">
                <a:solidFill>
                  <a:srgbClr val="595959"/>
                </a:solidFill>
                <a:latin typeface="微软雅黑" panose="020B0503020204020204" pitchFamily="34" charset="-122"/>
                <a:ea typeface="微软雅黑" panose="020B0503020204020204" pitchFamily="34" charset="-122"/>
              </a:rPr>
              <a:t>。子类会自动继承父类的属性和方法，使得子类具有父类的</a:t>
            </a:r>
            <a:r>
              <a:rPr lang="zh-CN" altLang="zh-CN" sz="2000" dirty="0">
                <a:solidFill>
                  <a:srgbClr val="1369B2"/>
                </a:solidFill>
                <a:latin typeface="微软雅黑" panose="020B0503020204020204" pitchFamily="34" charset="-122"/>
                <a:ea typeface="微软雅黑" panose="020B0503020204020204" pitchFamily="34" charset="-122"/>
              </a:rPr>
              <a:t>特征</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行为</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6" name="Chevron 3"/>
          <p:cNvSpPr/>
          <p:nvPr>
            <p:custDataLst>
              <p:tags r:id="rId1"/>
            </p:custDataLst>
          </p:nvPr>
        </p:nvSpPr>
        <p:spPr>
          <a:xfrm>
            <a:off x="1054100" y="1092200"/>
            <a:ext cx="274637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468288" y="1232159"/>
            <a:ext cx="195834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en-US" sz="2000" dirty="0">
                <a:solidFill>
                  <a:srgbClr val="1369B2"/>
                </a:solidFill>
                <a:latin typeface="微软雅黑" panose="020B0503020204020204" pitchFamily="34" charset="-122"/>
                <a:ea typeface="微软雅黑" panose="020B0503020204020204" pitchFamily="34" charset="-122"/>
              </a:rPr>
              <a:t>中类的继承</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43" name="图片 43"/>
          <p:cNvPicPr>
            <a:picLocks noChangeAspect="1"/>
          </p:cNvPicPr>
          <p:nvPr/>
        </p:nvPicPr>
        <p:blipFill>
          <a:blip r:embed="rId3"/>
          <a:stretch>
            <a:fillRect/>
          </a:stretch>
        </p:blipFill>
        <p:spPr>
          <a:xfrm>
            <a:off x="2996882" y="2512060"/>
            <a:ext cx="6197000" cy="1836000"/>
          </a:xfrm>
          <a:prstGeom prst="rect">
            <a:avLst/>
          </a:prstGeom>
        </p:spPr>
      </p:pic>
      <p:sp>
        <p:nvSpPr>
          <p:cNvPr id="2"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sp>
        <p:nvSpPr>
          <p:cNvPr id="5" name="矩形 4"/>
          <p:cNvSpPr/>
          <p:nvPr/>
        </p:nvSpPr>
        <p:spPr>
          <a:xfrm>
            <a:off x="1143635" y="1824355"/>
            <a:ext cx="10307955" cy="1938020"/>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在实际开发中，通常情况下不会直接调用</a:t>
            </a:r>
            <a:r>
              <a:rPr sz="2000" kern="100" dirty="0">
                <a:solidFill>
                  <a:srgbClr val="1369B2"/>
                </a:solidFill>
                <a:latin typeface="微软雅黑" panose="020B0503020204020204" pitchFamily="34" charset="-122"/>
                <a:ea typeface="微软雅黑" panose="020B0503020204020204" pitchFamily="34" charset="-122"/>
              </a:rPr>
              <a:t>Object类</a:t>
            </a:r>
            <a:r>
              <a:rPr sz="2000" kern="100" dirty="0">
                <a:solidFill>
                  <a:srgbClr val="595959"/>
                </a:solidFill>
                <a:latin typeface="微软雅黑" panose="020B0503020204020204" pitchFamily="34" charset="-122"/>
                <a:ea typeface="微软雅黑" panose="020B0503020204020204" pitchFamily="34" charset="-122"/>
              </a:rPr>
              <a:t>中的方法，因为Object类中的方法并不能适用于所有的子类，这时就需要对Object类中的方法进行重写，以符合实际开发需求。下面通过重写Object类的</a:t>
            </a:r>
            <a:r>
              <a:rPr sz="2000" kern="100" dirty="0">
                <a:solidFill>
                  <a:srgbClr val="1369B2"/>
                </a:solidFill>
                <a:latin typeface="微软雅黑" panose="020B0503020204020204" pitchFamily="34" charset="-122"/>
                <a:ea typeface="微软雅黑" panose="020B0503020204020204" pitchFamily="34" charset="-122"/>
              </a:rPr>
              <a:t>toString()方法</a:t>
            </a:r>
            <a:r>
              <a:rPr sz="2000" kern="100" dirty="0">
                <a:solidFill>
                  <a:srgbClr val="595959"/>
                </a:solidFill>
                <a:latin typeface="微软雅黑" panose="020B0503020204020204" pitchFamily="34" charset="-122"/>
                <a:ea typeface="微软雅黑" panose="020B0503020204020204" pitchFamily="34" charset="-122"/>
              </a:rPr>
              <a:t>进行演示。修改</a:t>
            </a:r>
            <a:r>
              <a:rPr lang="zh-CN" sz="2000" kern="100" dirty="0">
                <a:solidFill>
                  <a:srgbClr val="595959"/>
                </a:solidFill>
                <a:latin typeface="微软雅黑" panose="020B0503020204020204" pitchFamily="34" charset="-122"/>
                <a:ea typeface="微软雅黑" panose="020B0503020204020204" pitchFamily="34" charset="-122"/>
              </a:rPr>
              <a:t>案例一</a:t>
            </a:r>
            <a:r>
              <a:rPr sz="2000" kern="100" dirty="0">
                <a:solidFill>
                  <a:srgbClr val="595959"/>
                </a:solidFill>
                <a:latin typeface="微软雅黑" panose="020B0503020204020204" pitchFamily="34" charset="-122"/>
                <a:ea typeface="微软雅黑" panose="020B0503020204020204" pitchFamily="34" charset="-122"/>
              </a:rPr>
              <a:t>，在Animal类中重写toString()方法，</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r>
              <a:rPr sz="2000" kern="100" dirty="0">
                <a:solidFill>
                  <a:srgbClr val="595959"/>
                </a:solidFill>
                <a:latin typeface="微软雅黑" panose="020B0503020204020204" pitchFamily="34" charset="-122"/>
                <a:ea typeface="微软雅黑" panose="020B0503020204020204" pitchFamily="34" charset="-122"/>
              </a:rPr>
              <a:t>。</a:t>
            </a: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p>
        </p:txBody>
      </p:sp>
      <p:pic>
        <p:nvPicPr>
          <p:cNvPr id="4" name="图片 3"/>
          <p:cNvPicPr>
            <a:picLocks noChangeAspect="1"/>
          </p:cNvPicPr>
          <p:nvPr/>
        </p:nvPicPr>
        <p:blipFill>
          <a:blip r:embed="rId3"/>
          <a:stretch>
            <a:fillRect/>
          </a:stretch>
        </p:blipFill>
        <p:spPr>
          <a:xfrm>
            <a:off x="2891155" y="3762375"/>
            <a:ext cx="6407785" cy="2800350"/>
          </a:xfrm>
          <a:prstGeom prst="rect">
            <a:avLst/>
          </a:prstGeom>
        </p:spPr>
      </p:pic>
      <p:sp>
        <p:nvSpPr>
          <p:cNvPr id="2" name="矩形 1"/>
          <p:cNvSpPr/>
          <p:nvPr/>
        </p:nvSpPr>
        <p:spPr>
          <a:xfrm>
            <a:off x="3106420" y="3898265"/>
            <a:ext cx="5977255" cy="252793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定义Animal类</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2class Animal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//重写Object类的toString()方法</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public String toString(){</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return "这是一个动物。";</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a:t>
            </a:r>
          </a:p>
          <a:p>
            <a:pPr marL="90170" indent="0" algn="just" fontAlgn="auto">
              <a:lnSpc>
                <a:spcPct val="110000"/>
              </a:lnSpc>
              <a:spcAft>
                <a:spcPts val="0"/>
              </a:spcAft>
              <a:tabLst>
                <a:tab pos="90170" algn="l"/>
              </a:tabLst>
            </a:pPr>
            <a:r>
              <a:rPr lang="en-US" altLang="zh-CN" sz="1800" dirty="0">
                <a:solidFill>
                  <a:srgbClr val="595959"/>
                </a:solidFill>
                <a:latin typeface="微软雅黑" panose="020B0503020204020204" pitchFamily="34" charset="-122"/>
                <a:ea typeface="微软雅黑" panose="020B0503020204020204" pitchFamily="34" charset="-122"/>
              </a:rPr>
              <a:t>......//</a:t>
            </a:r>
            <a:r>
              <a:rPr lang="zh-CN" altLang="en-US" sz="1800" dirty="0">
                <a:solidFill>
                  <a:srgbClr val="595959"/>
                </a:solidFill>
                <a:latin typeface="微软雅黑" panose="020B0503020204020204" pitchFamily="34" charset="-122"/>
                <a:ea typeface="微软雅黑" panose="020B0503020204020204" pitchFamily="34" charset="-122"/>
              </a:rPr>
              <a:t>省略</a:t>
            </a:r>
            <a:r>
              <a:rPr lang="en-US" altLang="zh-CN" sz="1800" dirty="0">
                <a:solidFill>
                  <a:srgbClr val="595959"/>
                </a:solidFill>
                <a:latin typeface="微软雅黑" panose="020B0503020204020204" pitchFamily="34" charset="-122"/>
                <a:ea typeface="微软雅黑" panose="020B0503020204020204" pitchFamily="34" charset="-122"/>
              </a:rPr>
              <a:t>测试类</a:t>
            </a:r>
            <a:r>
              <a:rPr lang="zh-CN" altLang="en-US" sz="1800" dirty="0">
                <a:solidFill>
                  <a:srgbClr val="595959"/>
                </a:solidFill>
                <a:latin typeface="微软雅黑" panose="020B0503020204020204" pitchFamily="34" charset="-122"/>
                <a:ea typeface="微软雅黑" panose="020B0503020204020204" pitchFamily="34" charset="-122"/>
              </a:rPr>
              <a:t>，参考案例一</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4.5 Object</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类</a:t>
            </a:r>
          </a:p>
        </p:txBody>
      </p:sp>
      <p:pic>
        <p:nvPicPr>
          <p:cNvPr id="4" name="图片 44"/>
          <p:cNvPicPr>
            <a:picLocks noChangeAspect="1"/>
          </p:cNvPicPr>
          <p:nvPr/>
        </p:nvPicPr>
        <p:blipFill>
          <a:blip r:embed="rId3"/>
          <a:stretch>
            <a:fillRect/>
          </a:stretch>
        </p:blipFill>
        <p:spPr>
          <a:xfrm>
            <a:off x="2945447" y="2512060"/>
            <a:ext cx="6299486" cy="1836000"/>
          </a:xfrm>
          <a:prstGeom prst="rect">
            <a:avLst/>
          </a:prstGeom>
        </p:spPr>
      </p:pic>
      <p:sp>
        <p:nvSpPr>
          <p:cNvPr id="5"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内部类</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成员内部类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，能够说出成员内部类的特点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sp>
        <p:nvSpPr>
          <p:cNvPr id="100" name="文本框 99"/>
          <p:cNvSpPr txBox="1"/>
          <p:nvPr/>
        </p:nvSpPr>
        <p:spPr>
          <a:xfrm>
            <a:off x="1143635" y="1201420"/>
            <a:ext cx="10201910" cy="193802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在一个类中除了可以定义成员变量、成员方法，还可以定义类，这样的类被称作成员内部类</a:t>
            </a:r>
            <a:r>
              <a:rPr lang="zh-CN" sz="2000" b="0">
                <a:solidFill>
                  <a:srgbClr val="595959"/>
                </a:solidFill>
                <a:latin typeface="微软雅黑" panose="020B0503020204020204" pitchFamily="34" charset="-122"/>
                <a:ea typeface="微软雅黑" panose="020B0503020204020204" pitchFamily="34" charset="-122"/>
              </a:rPr>
              <a:t>。成员内部类可以访问外部类的所有成员，无论外部类的成员是何种访问权限。如果想通过外部类访问内部类，则需要通过外部类创建内部类对象，创建内部类对象的具体语法格式如下：</a:t>
            </a:r>
            <a:endParaRPr lang="zh-CN" altLang="en-US" sz="2000" b="0">
              <a:solidFill>
                <a:srgbClr val="595959"/>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3"/>
          <a:stretch>
            <a:fillRect/>
          </a:stretch>
        </p:blipFill>
        <p:spPr>
          <a:xfrm>
            <a:off x="2137410" y="3298825"/>
            <a:ext cx="8213725" cy="1351915"/>
          </a:xfrm>
          <a:prstGeom prst="rect">
            <a:avLst/>
          </a:prstGeom>
        </p:spPr>
      </p:pic>
      <p:sp>
        <p:nvSpPr>
          <p:cNvPr id="7" name="矩形 6"/>
          <p:cNvSpPr/>
          <p:nvPr/>
        </p:nvSpPr>
        <p:spPr>
          <a:xfrm>
            <a:off x="2564130" y="3514090"/>
            <a:ext cx="7360920" cy="92202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 外部类对象 = new 外部类名();</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外部类名.内部类名 内部类对象 = 外部类对象.new 内部类名();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pic>
        <p:nvPicPr>
          <p:cNvPr id="4" name="图片 3"/>
          <p:cNvPicPr>
            <a:picLocks noChangeAspect="1"/>
          </p:cNvPicPr>
          <p:nvPr/>
        </p:nvPicPr>
        <p:blipFill>
          <a:blip r:embed="rId3"/>
          <a:stretch>
            <a:fillRect/>
          </a:stretch>
        </p:blipFill>
        <p:spPr>
          <a:xfrm>
            <a:off x="1235075" y="1991360"/>
            <a:ext cx="9970770" cy="4150360"/>
          </a:xfrm>
          <a:prstGeom prst="rect">
            <a:avLst/>
          </a:prstGeom>
        </p:spPr>
      </p:pic>
      <p:sp>
        <p:nvSpPr>
          <p:cNvPr id="2" name="矩形 1"/>
          <p:cNvSpPr/>
          <p:nvPr/>
        </p:nvSpPr>
        <p:spPr>
          <a:xfrm>
            <a:off x="2707640" y="1991360"/>
            <a:ext cx="7540625" cy="415036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int m = 0; 	// 定义类的成员变量</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//外部类方法test1()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void test1()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System.out.println("外部类成员方法test1()");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下面的代码定义了一个成员内部类Inner</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class Inner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int n = 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void show1()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 在成员内部类的方法中访问外部类的成员变量m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System.out.println("外部成员变量m = " + 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 在成员内部类的方法中访问外部类的成员方法test1()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test1(); </a:t>
            </a:r>
          </a:p>
          <a:p>
            <a:pPr marL="90170" algn="just" fontAlgn="auto">
              <a:lnSpc>
                <a:spcPct val="110000"/>
              </a:lnSpc>
              <a:spcAft>
                <a:spcPts val="0"/>
              </a:spcAft>
              <a:buClrTx/>
              <a:buSzTx/>
              <a:buNone/>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924175" y="873760"/>
            <a:ext cx="7108190" cy="1014730"/>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下面通过一个案例学习如何定义成员内部类以及如何在外部类中访问内部类，具体代码如</a:t>
            </a:r>
            <a:r>
              <a:rPr lang="zh-CN" sz="2000" kern="100" dirty="0">
                <a:solidFill>
                  <a:srgbClr val="595959"/>
                </a:solidFill>
                <a:latin typeface="微软雅黑" panose="020B0503020204020204" pitchFamily="34" charset="-122"/>
                <a:ea typeface="微软雅黑" panose="020B0503020204020204" pitchFamily="34" charset="-122"/>
              </a:rPr>
              <a:t>下所示。</a:t>
            </a: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pic>
        <p:nvPicPr>
          <p:cNvPr id="4" name="图片 3"/>
          <p:cNvPicPr>
            <a:picLocks noChangeAspect="1"/>
          </p:cNvPicPr>
          <p:nvPr/>
        </p:nvPicPr>
        <p:blipFill>
          <a:blip r:embed="rId2"/>
          <a:stretch>
            <a:fillRect/>
          </a:stretch>
        </p:blipFill>
        <p:spPr>
          <a:xfrm>
            <a:off x="1219835" y="1202055"/>
            <a:ext cx="9970770" cy="5232400"/>
          </a:xfrm>
          <a:prstGeom prst="rect">
            <a:avLst/>
          </a:prstGeom>
        </p:spPr>
      </p:pic>
      <p:sp>
        <p:nvSpPr>
          <p:cNvPr id="2" name="矩形 1"/>
          <p:cNvSpPr/>
          <p:nvPr/>
        </p:nvSpPr>
        <p:spPr>
          <a:xfrm>
            <a:off x="1490980" y="1202055"/>
            <a:ext cx="9428480" cy="523240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        void show2()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System.out.println("内部成员方法show2()");</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//外部类方法test2()</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21    void test2() {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       Inner inner = new Inner();		             //实例化内部类对象inner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System.out.println("内部成员变量n = " + inner.n); //访问内部类变量和方法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inner.show2();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27public class Example20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28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29        Outer outer = new Outer();			//实例化外部类对象outer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30        Outer.Inner inner = outer.new Inner();	//实例化内部类对象inner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31        inner.show1();	//在内部类中访问外部类的成员变量m和成员方法test1()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32        outer.test2();	//在内部类中访问内部类的成员变量n和成员方法show2()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33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34}</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成员内部类</a:t>
            </a:r>
          </a:p>
        </p:txBody>
      </p:sp>
      <p:sp>
        <p:nvSpPr>
          <p:cNvPr id="7"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5" name="图片 45"/>
          <p:cNvPicPr>
            <a:picLocks noChangeAspect="1"/>
          </p:cNvPicPr>
          <p:nvPr/>
        </p:nvPicPr>
        <p:blipFill>
          <a:blip r:embed="rId3"/>
          <a:stretch>
            <a:fillRect/>
          </a:stretch>
        </p:blipFill>
        <p:spPr>
          <a:xfrm>
            <a:off x="3250882" y="2223453"/>
            <a:ext cx="5688631" cy="2412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局部内部类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，能够说出局部内部类的特点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3923030" y="937260"/>
            <a:ext cx="7763510" cy="1014730"/>
          </a:xfrm>
          <a:prstGeom prst="rect">
            <a:avLst/>
          </a:prstGeom>
        </p:spPr>
        <p:txBody>
          <a:bodyPr wrap="square">
            <a:spAutoFit/>
          </a:bodyP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a:t>
            </a:r>
            <a:r>
              <a:rPr lang="en-US" altLang="zh-CN" sz="2000" dirty="0">
                <a:solidFill>
                  <a:srgbClr val="595959"/>
                </a:solidFill>
                <a:latin typeface="微软雅黑" panose="020B0503020204020204" pitchFamily="34" charset="-122"/>
                <a:ea typeface="微软雅黑" panose="020B0503020204020204" pitchFamily="34" charset="-122"/>
              </a:rPr>
              <a:t>Java</a:t>
            </a:r>
            <a:r>
              <a:rPr lang="zh-CN" altLang="zh-CN" sz="2000" dirty="0">
                <a:solidFill>
                  <a:srgbClr val="595959"/>
                </a:solidFill>
                <a:latin typeface="微软雅黑" panose="020B0503020204020204" pitchFamily="34" charset="-122"/>
                <a:ea typeface="微软雅黑" panose="020B0503020204020204" pitchFamily="34" charset="-122"/>
              </a:rPr>
              <a:t>程序中，如果想声明一个类继承另一个类，需要使用</a:t>
            </a:r>
            <a:r>
              <a:rPr lang="en-US" altLang="zh-CN" sz="2000" dirty="0">
                <a:solidFill>
                  <a:srgbClr val="1369B2"/>
                </a:solidFill>
                <a:latin typeface="微软雅黑" panose="020B0503020204020204" pitchFamily="34" charset="-122"/>
                <a:ea typeface="微软雅黑" panose="020B0503020204020204" pitchFamily="34" charset="-122"/>
              </a:rPr>
              <a:t>extends</a:t>
            </a:r>
            <a:r>
              <a:rPr lang="zh-CN" altLang="zh-CN" sz="2000" dirty="0">
                <a:solidFill>
                  <a:srgbClr val="595959"/>
                </a:solidFill>
                <a:latin typeface="微软雅黑" panose="020B0503020204020204" pitchFamily="34" charset="-122"/>
                <a:ea typeface="微软雅黑" panose="020B0503020204020204" pitchFamily="34" charset="-122"/>
              </a:rPr>
              <a:t>关键字，其语法格式如下所示。</a:t>
            </a:r>
          </a:p>
        </p:txBody>
      </p:sp>
      <p:sp>
        <p:nvSpPr>
          <p:cNvPr id="3" name="矩形 2"/>
          <p:cNvSpPr/>
          <p:nvPr/>
        </p:nvSpPr>
        <p:spPr>
          <a:xfrm>
            <a:off x="3390265" y="2691130"/>
            <a:ext cx="5408930" cy="238252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父类{</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子类 </a:t>
            </a:r>
            <a:r>
              <a:rPr lang="en-US" altLang="zh-CN"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父类{</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  …… </a:t>
            </a:r>
          </a:p>
          <a:p>
            <a:pPr lvl="1" algn="l" fontAlgn="auto">
              <a:lnSpc>
                <a:spcPct val="150000"/>
              </a:lnSpc>
            </a:pPr>
            <a:r>
              <a:rPr lang="zh-CN" altLang="en-US"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4" name="Chevron 3"/>
          <p:cNvSpPr/>
          <p:nvPr>
            <p:custDataLst>
              <p:tags r:id="rId1"/>
            </p:custDataLst>
          </p:nvPr>
        </p:nvSpPr>
        <p:spPr>
          <a:xfrm>
            <a:off x="1143635" y="1105535"/>
            <a:ext cx="268351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5" name="文本框 4"/>
          <p:cNvSpPr txBox="1"/>
          <p:nvPr/>
        </p:nvSpPr>
        <p:spPr>
          <a:xfrm>
            <a:off x="1486068" y="124549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sym typeface="+mn-ea"/>
              </a:rPr>
              <a:t>类的继承语法格式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sp>
        <p:nvSpPr>
          <p:cNvPr id="100" name="文本框 99"/>
          <p:cNvSpPr txBox="1"/>
          <p:nvPr/>
        </p:nvSpPr>
        <p:spPr>
          <a:xfrm>
            <a:off x="1427480" y="1755775"/>
            <a:ext cx="9335135" cy="2861310"/>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局部内部类，也称为方法内部类，是指定义在某个局部范围中的类，它和局部变量都是在方法中定义的，有效范围只限于方法内部。</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局部内部类中，局部内部类可以访问外部类的所有成员变量和成员方法，而在外部类中无法直接访问局部内部类中的变量和方法。如果要在外部类中访问局部内部类的成员，只能在局部内部类的所属方法中创建局部内部类的对象，通过对象访问局部内部类的变量和方法。</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4" name="图片 3"/>
          <p:cNvPicPr>
            <a:picLocks noChangeAspect="1"/>
          </p:cNvPicPr>
          <p:nvPr/>
        </p:nvPicPr>
        <p:blipFill>
          <a:blip r:embed="rId3"/>
          <a:stretch>
            <a:fillRect/>
          </a:stretch>
        </p:blipFill>
        <p:spPr>
          <a:xfrm>
            <a:off x="1206500" y="2140585"/>
            <a:ext cx="9970770" cy="4150360"/>
          </a:xfrm>
          <a:prstGeom prst="rect">
            <a:avLst/>
          </a:prstGeom>
        </p:spPr>
      </p:pic>
      <p:sp>
        <p:nvSpPr>
          <p:cNvPr id="2" name="矩形 1"/>
          <p:cNvSpPr/>
          <p:nvPr/>
        </p:nvSpPr>
        <p:spPr>
          <a:xfrm>
            <a:off x="2458720" y="2140585"/>
            <a:ext cx="7466965" cy="415036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int m = 0;  			// 定义类的成员变量</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//定义一个成员方法test1()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void test1()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System.out.println("外部类成员方法test1()");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void test2()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//定义一个局部内部类，在局部内部类中访问外部类变量和方法</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class Inner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int n = 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11            void show()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System.out.println("外部成员变量m = " + m);</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test1();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2924175" y="873760"/>
            <a:ext cx="7108190" cy="1014730"/>
          </a:xfrm>
          <a:prstGeom prst="rect">
            <a:avLst/>
          </a:prstGeom>
        </p:spPr>
        <p:txBody>
          <a:bodyPr wrap="square">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下面通过一个案例，讲解局部内部类的定义以及如何访问局部内部类，</a:t>
            </a:r>
            <a:r>
              <a:rPr sz="2000" kern="100" dirty="0">
                <a:solidFill>
                  <a:srgbClr val="595959"/>
                </a:solidFill>
                <a:latin typeface="微软雅黑" panose="020B0503020204020204" pitchFamily="34" charset="-122"/>
                <a:ea typeface="微软雅黑" panose="020B0503020204020204" pitchFamily="34" charset="-122"/>
              </a:rPr>
              <a:t>具体代码如</a:t>
            </a:r>
            <a:r>
              <a:rPr lang="zh-CN" sz="2000" kern="100" dirty="0">
                <a:solidFill>
                  <a:srgbClr val="595959"/>
                </a:solidFill>
                <a:latin typeface="微软雅黑" panose="020B0503020204020204" pitchFamily="34" charset="-122"/>
                <a:ea typeface="微软雅黑" panose="020B0503020204020204" pitchFamily="34" charset="-122"/>
              </a:rPr>
              <a:t>下所示。</a:t>
            </a: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4" name="图片 3"/>
          <p:cNvPicPr>
            <a:picLocks noChangeAspect="1"/>
          </p:cNvPicPr>
          <p:nvPr/>
        </p:nvPicPr>
        <p:blipFill>
          <a:blip r:embed="rId2"/>
          <a:stretch>
            <a:fillRect/>
          </a:stretch>
        </p:blipFill>
        <p:spPr>
          <a:xfrm>
            <a:off x="1235075" y="1273810"/>
            <a:ext cx="9970770" cy="3586480"/>
          </a:xfrm>
          <a:prstGeom prst="rect">
            <a:avLst/>
          </a:prstGeom>
        </p:spPr>
      </p:pic>
      <p:sp>
        <p:nvSpPr>
          <p:cNvPr id="2" name="矩形 1"/>
          <p:cNvSpPr/>
          <p:nvPr/>
        </p:nvSpPr>
        <p:spPr>
          <a:xfrm>
            <a:off x="2002790" y="1398270"/>
            <a:ext cx="8435975" cy="3338195"/>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        //访问局部内部类中的变量和方法</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Inner inner = new Inner();</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        System.out.println("局部内部类变量n = " + inner.n);</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inner.show();</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22public class Example21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Outer outer = new Outer();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outer.test2();   //通过外部类对象outer调用创建了局部内部类的方法test2()</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局部内部类</a:t>
            </a:r>
          </a:p>
        </p:txBody>
      </p:sp>
      <p:pic>
        <p:nvPicPr>
          <p:cNvPr id="46" name="图片 46"/>
          <p:cNvPicPr>
            <a:picLocks noChangeAspect="1"/>
          </p:cNvPicPr>
          <p:nvPr/>
        </p:nvPicPr>
        <p:blipFill>
          <a:blip r:embed="rId3"/>
          <a:stretch>
            <a:fillRect/>
          </a:stretch>
        </p:blipFill>
        <p:spPr>
          <a:xfrm>
            <a:off x="3019107" y="2295525"/>
            <a:ext cx="6153459" cy="2268000"/>
          </a:xfrm>
          <a:prstGeom prst="rect">
            <a:avLst/>
          </a:prstGeom>
        </p:spPr>
      </p:pic>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sym typeface="+mn-ea"/>
                </a:rPr>
                <a:t>熟悉</a:t>
              </a:r>
              <a:r>
                <a:rPr lang="zh-CN" altLang="zh-CN" sz="2000" dirty="0">
                  <a:solidFill>
                    <a:srgbClr val="1369B2"/>
                  </a:solidFill>
                  <a:latin typeface="微软雅黑" panose="020B0503020204020204" pitchFamily="34" charset="-122"/>
                  <a:ea typeface="微软雅黑" panose="020B0503020204020204" pitchFamily="34" charset="-122"/>
                  <a:sym typeface="+mn-ea"/>
                </a:rPr>
                <a:t>静态内部类</a:t>
              </a:r>
              <a:r>
                <a:rPr lang="zh-CN" altLang="zh-CN" sz="2000" dirty="0">
                  <a:solidFill>
                    <a:srgbClr val="595959"/>
                  </a:solidFill>
                  <a:latin typeface="微软雅黑" panose="020B0503020204020204" pitchFamily="34" charset="-122"/>
                  <a:ea typeface="微软雅黑" panose="020B0503020204020204" pitchFamily="34" charset="-122"/>
                  <a:sym typeface="+mn-ea"/>
                </a:rPr>
                <a:t>，能够说出静态内部类的特点</a:t>
              </a:r>
              <a:endPar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sp>
        <p:nvSpPr>
          <p:cNvPr id="100" name="文本框 99"/>
          <p:cNvSpPr txBox="1"/>
          <p:nvPr/>
        </p:nvSpPr>
        <p:spPr>
          <a:xfrm>
            <a:off x="1427480" y="1336675"/>
            <a:ext cx="9335135" cy="2399665"/>
          </a:xfrm>
          <a:prstGeom prst="rect">
            <a:avLst/>
          </a:prstGeom>
          <a:noFill/>
          <a:ln w="9525">
            <a:noFill/>
          </a:ln>
        </p:spPr>
        <p:txBody>
          <a:bodyPr wrap="square">
            <a:spAutoFit/>
          </a:bodyPr>
          <a:lstStyle/>
          <a:p>
            <a:pPr indent="0" fontAlgn="auto">
              <a:lnSpc>
                <a:spcPct val="150000"/>
              </a:lnSpc>
            </a:pP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静态内部类，就是使用static关键字修饰的成员内部类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与成员内部类相比，在形式上，静态内部类只是在内部类前增加了static关键字，但在功能上，静态内部类只能访问外部类的静态成员，通过外部类访问静态内部类成员时，因为程序已经提前在静态常量区分配好了内存，所以即使静态内部类没有加载，依然可以通过外部类直接创建一个静态内部类对象。创建静态内部类对象的基本语法格式如下。</a:t>
            </a:r>
          </a:p>
        </p:txBody>
      </p:sp>
      <p:pic>
        <p:nvPicPr>
          <p:cNvPr id="6" name="图片 5"/>
          <p:cNvPicPr>
            <a:picLocks noChangeAspect="1"/>
          </p:cNvPicPr>
          <p:nvPr/>
        </p:nvPicPr>
        <p:blipFill>
          <a:blip r:embed="rId3"/>
          <a:stretch>
            <a:fillRect/>
          </a:stretch>
        </p:blipFill>
        <p:spPr>
          <a:xfrm>
            <a:off x="2184400" y="4405630"/>
            <a:ext cx="8213725" cy="970915"/>
          </a:xfrm>
          <a:prstGeom prst="rect">
            <a:avLst/>
          </a:prstGeom>
        </p:spPr>
      </p:pic>
      <p:sp>
        <p:nvSpPr>
          <p:cNvPr id="7" name="矩形 6"/>
          <p:cNvSpPr/>
          <p:nvPr/>
        </p:nvSpPr>
        <p:spPr>
          <a:xfrm>
            <a:off x="2611120" y="4620895"/>
            <a:ext cx="736092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外部类名.静态内部类名 变量名 = new 外部类名.静态内部类名();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pic>
        <p:nvPicPr>
          <p:cNvPr id="4" name="图片 3"/>
          <p:cNvPicPr>
            <a:picLocks noChangeAspect="1"/>
          </p:cNvPicPr>
          <p:nvPr/>
        </p:nvPicPr>
        <p:blipFill>
          <a:blip r:embed="rId3"/>
          <a:stretch>
            <a:fillRect/>
          </a:stretch>
        </p:blipFill>
        <p:spPr>
          <a:xfrm>
            <a:off x="1235075" y="1875155"/>
            <a:ext cx="9970770" cy="4720590"/>
          </a:xfrm>
          <a:prstGeom prst="rect">
            <a:avLst/>
          </a:prstGeom>
        </p:spPr>
      </p:pic>
      <p:sp>
        <p:nvSpPr>
          <p:cNvPr id="2" name="矩形 1"/>
          <p:cNvSpPr/>
          <p:nvPr/>
        </p:nvSpPr>
        <p:spPr>
          <a:xfrm>
            <a:off x="2257425" y="1915795"/>
            <a:ext cx="8446135" cy="469138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1class Outer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static int m = 0; // 定义类的静态变量</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 下面的代码定义了一个静态内部类</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static class Inner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int n = 1;</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void show()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在静态内部类的方法中访问外部类的静态变量m</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System.out.println("外部类静态变量m = " + m);</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12public class Example22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Outer.Inner inner = new Outer.Inner();</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inner.show();</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3025775" y="1042035"/>
            <a:ext cx="7929245"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下面通过一个案例学习静态内部类的定义和使用，</a:t>
            </a:r>
            <a:r>
              <a:rPr sz="2000" kern="100" dirty="0">
                <a:solidFill>
                  <a:srgbClr val="595959"/>
                </a:solidFill>
                <a:latin typeface="微软雅黑" panose="020B0503020204020204" pitchFamily="34" charset="-122"/>
                <a:ea typeface="微软雅黑" panose="020B0503020204020204" pitchFamily="34" charset="-122"/>
                <a:sym typeface="+mn-ea"/>
              </a:rPr>
              <a:t>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143635" y="104203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8199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4.6.3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静态内部类</a:t>
            </a:r>
          </a:p>
        </p:txBody>
      </p:sp>
      <p:sp>
        <p:nvSpPr>
          <p:cNvPr id="3"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4" name="文本框 3"/>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7" name="文本框 6"/>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7" name="图片 47"/>
          <p:cNvPicPr>
            <a:picLocks noChangeAspect="1"/>
          </p:cNvPicPr>
          <p:nvPr/>
        </p:nvPicPr>
        <p:blipFill>
          <a:blip r:embed="rId3"/>
          <a:stretch>
            <a:fillRect/>
          </a:stretch>
        </p:blipFill>
        <p:spPr>
          <a:xfrm>
            <a:off x="2919412" y="2511743"/>
            <a:ext cx="6352010" cy="183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228090"/>
            <a:chOff x="8472" y="5316"/>
            <a:chExt cx="8645" cy="1934"/>
          </a:xfrm>
        </p:grpSpPr>
        <p:sp>
          <p:nvSpPr>
            <p:cNvPr id="15" name="TextBox 35"/>
            <p:cNvSpPr txBox="1">
              <a:spLocks noChangeArrowheads="1"/>
            </p:cNvSpPr>
            <p:nvPr/>
          </p:nvSpPr>
          <p:spPr bwMode="auto">
            <a:xfrm>
              <a:off x="9159" y="5316"/>
              <a:ext cx="795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dirty="0">
                  <a:solidFill>
                    <a:srgbClr val="595959"/>
                  </a:solidFill>
                  <a:latin typeface="微软雅黑" panose="020B0503020204020204" pitchFamily="34" charset="-122"/>
                  <a:ea typeface="微软雅黑" panose="020B0503020204020204" pitchFamily="34" charset="-122"/>
                </a:rPr>
                <a:t>熟悉</a:t>
              </a:r>
              <a:r>
                <a:rPr lang="zh-CN" altLang="zh-CN" dirty="0">
                  <a:solidFill>
                    <a:srgbClr val="1369B2"/>
                  </a:solidFill>
                  <a:latin typeface="微软雅黑" panose="020B0503020204020204" pitchFamily="34" charset="-122"/>
                  <a:ea typeface="微软雅黑" panose="020B0503020204020204" pitchFamily="34" charset="-122"/>
                </a:rPr>
                <a:t>匿名内部类</a:t>
              </a:r>
              <a:r>
                <a:rPr lang="zh-CN" altLang="zh-CN" dirty="0">
                  <a:solidFill>
                    <a:srgbClr val="595959"/>
                  </a:solidFill>
                  <a:latin typeface="微软雅黑" panose="020B0503020204020204" pitchFamily="34" charset="-122"/>
                  <a:ea typeface="微软雅黑" panose="020B0503020204020204" pitchFamily="34" charset="-122"/>
                </a:rPr>
                <a:t>，能够说出匿名内部类的特点</a:t>
              </a:r>
              <a:endPar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sp>
        <p:nvSpPr>
          <p:cNvPr id="100" name="文本框 99"/>
          <p:cNvSpPr txBox="1"/>
          <p:nvPr/>
        </p:nvSpPr>
        <p:spPr>
          <a:xfrm>
            <a:off x="1427480" y="1336675"/>
            <a:ext cx="9335135"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在Java中调用某个方法时，如果该方法的参数是接口类型，那么在传参时，除了可以传入一个接口实现类，还可以传入实现接口的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匿名内部类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作为参数，在匿名内部类中</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实现接口方法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。匿名内部类就是没有名称的内部类，定义匿名内部类时，其类体作为new语句的一部分。定义匿名内部类的</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基本语法格式</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如下所示。</a:t>
            </a:r>
          </a:p>
        </p:txBody>
      </p:sp>
      <p:pic>
        <p:nvPicPr>
          <p:cNvPr id="6" name="图片 5"/>
          <p:cNvPicPr>
            <a:picLocks noChangeAspect="1"/>
          </p:cNvPicPr>
          <p:nvPr/>
        </p:nvPicPr>
        <p:blipFill>
          <a:blip r:embed="rId3"/>
          <a:stretch>
            <a:fillRect/>
          </a:stretch>
        </p:blipFill>
        <p:spPr>
          <a:xfrm>
            <a:off x="2184400" y="3759835"/>
            <a:ext cx="8213725" cy="1553210"/>
          </a:xfrm>
          <a:prstGeom prst="rect">
            <a:avLst/>
          </a:prstGeom>
        </p:spPr>
      </p:pic>
      <p:sp>
        <p:nvSpPr>
          <p:cNvPr id="7" name="矩形 6"/>
          <p:cNvSpPr/>
          <p:nvPr/>
        </p:nvSpPr>
        <p:spPr>
          <a:xfrm>
            <a:off x="2753360" y="3867785"/>
            <a:ext cx="736092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new 继承的父类或实现的接口名(){</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//匿名内部类的类体</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2" name="矩形 1"/>
          <p:cNvSpPr/>
          <p:nvPr/>
        </p:nvSpPr>
        <p:spPr>
          <a:xfrm>
            <a:off x="3167380" y="1194435"/>
            <a:ext cx="7703820" cy="398780"/>
          </a:xfrm>
          <a:prstGeom prst="rect">
            <a:avLst/>
          </a:prstGeom>
        </p:spPr>
        <p:txBody>
          <a:bodyPr wrap="square">
            <a:spAutoFit/>
          </a:bodyPr>
          <a:lstStyle/>
          <a:p>
            <a:r>
              <a:rPr lang="zh-CN" altLang="zh-CN" sz="2000" dirty="0">
                <a:solidFill>
                  <a:srgbClr val="595959"/>
                </a:solidFill>
                <a:latin typeface="微软雅黑" panose="020B0503020204020204" pitchFamily="34" charset="-122"/>
                <a:ea typeface="微软雅黑" panose="020B0503020204020204" pitchFamily="34" charset="-122"/>
              </a:rPr>
              <a:t>下面通过一个案例学习子类是如何继承父类的，具体代码</a:t>
            </a:r>
            <a:r>
              <a:rPr lang="zh-CN" sz="2000" dirty="0">
                <a:solidFill>
                  <a:srgbClr val="595959"/>
                </a:solidFill>
                <a:latin typeface="微软雅黑" panose="020B0503020204020204" pitchFamily="34" charset="-122"/>
                <a:ea typeface="微软雅黑" panose="020B0503020204020204" pitchFamily="34" charset="-122"/>
              </a:rPr>
              <a:t>如下</a:t>
            </a:r>
            <a:r>
              <a:rPr lang="zh-CN" altLang="zh-CN" sz="2000" dirty="0">
                <a:solidFill>
                  <a:srgbClr val="595959"/>
                </a:solidFill>
                <a:latin typeface="微软雅黑" panose="020B0503020204020204" pitchFamily="34" charset="-122"/>
                <a:ea typeface="微软雅黑" panose="020B0503020204020204" pitchFamily="34" charset="-122"/>
              </a:rPr>
              <a:t>所示。</a:t>
            </a:r>
          </a:p>
        </p:txBody>
      </p:sp>
      <p:pic>
        <p:nvPicPr>
          <p:cNvPr id="8" name="图片 7"/>
          <p:cNvPicPr>
            <a:picLocks noChangeAspect="1"/>
          </p:cNvPicPr>
          <p:nvPr/>
        </p:nvPicPr>
        <p:blipFill>
          <a:blip r:embed="rId4"/>
          <a:stretch>
            <a:fillRect/>
          </a:stretch>
        </p:blipFill>
        <p:spPr>
          <a:xfrm>
            <a:off x="1774190" y="2240280"/>
            <a:ext cx="8230870" cy="3187700"/>
          </a:xfrm>
          <a:prstGeom prst="rect">
            <a:avLst/>
          </a:prstGeom>
        </p:spPr>
      </p:pic>
      <p:sp>
        <p:nvSpPr>
          <p:cNvPr id="4" name="矩形 3"/>
          <p:cNvSpPr/>
          <p:nvPr/>
        </p:nvSpPr>
        <p:spPr>
          <a:xfrm>
            <a:off x="2170430" y="2291715"/>
            <a:ext cx="7533005" cy="3136900"/>
          </a:xfrm>
          <a:prstGeom prst="rect">
            <a:avLst/>
          </a:prstGeom>
        </p:spPr>
        <p:txBody>
          <a:bodyPr wrap="square">
            <a:spAutoFit/>
          </a:bodyPr>
          <a:lstStyle/>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private String name;         		// 声明name属性</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private int age;             		// 声明age属性</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getter/setter</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定义Dog类继承Animal类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20class Dog extends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//此处不写任何代码</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a:t>
            </a:r>
          </a:p>
        </p:txBody>
      </p:sp>
      <p:sp>
        <p:nvSpPr>
          <p:cNvPr id="5"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6" name="文本框 5"/>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pic>
        <p:nvPicPr>
          <p:cNvPr id="4" name="图片 3"/>
          <p:cNvPicPr>
            <a:picLocks noChangeAspect="1"/>
          </p:cNvPicPr>
          <p:nvPr/>
        </p:nvPicPr>
        <p:blipFill>
          <a:blip r:embed="rId3"/>
          <a:stretch>
            <a:fillRect/>
          </a:stretch>
        </p:blipFill>
        <p:spPr>
          <a:xfrm>
            <a:off x="1091565" y="1716405"/>
            <a:ext cx="10468610" cy="4692015"/>
          </a:xfrm>
          <a:prstGeom prst="rect">
            <a:avLst/>
          </a:prstGeom>
        </p:spPr>
      </p:pic>
      <p:sp>
        <p:nvSpPr>
          <p:cNvPr id="2" name="矩形 1"/>
          <p:cNvSpPr/>
          <p:nvPr/>
        </p:nvSpPr>
        <p:spPr>
          <a:xfrm>
            <a:off x="1792605" y="1717040"/>
            <a:ext cx="9067165" cy="4691380"/>
          </a:xfrm>
          <a:prstGeom prst="rect">
            <a:avLst/>
          </a:prstGeom>
        </p:spPr>
        <p:txBody>
          <a:bodyPr wrap="square">
            <a:spAutoFit/>
          </a:bodyPr>
          <a:lstStyle/>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1interface Animal{			//定义接口Animal</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void shout();				//定义抽象方法shout()</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4public class Example23{</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public static void main(String[] args){</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String name = "小花";</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animalShout(new Animal(){//调用animalShout()方法，参数为匿名内部类</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@Override</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9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System.out.println(name+"喵喵...");</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public static void animalShout(Animal an){	//该方法参数为Animal接口类型</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an.shout();</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3025775" y="970280"/>
            <a:ext cx="7929245" cy="553085"/>
          </a:xfrm>
          <a:prstGeom prst="rect">
            <a:avLst/>
          </a:prstGeom>
        </p:spPr>
        <p:txBody>
          <a:bodyPr wrap="square">
            <a:spAutoFit/>
          </a:bodyPr>
          <a:lstStyle/>
          <a:p>
            <a:pPr indent="0" algn="l" fontAlgn="auto">
              <a:lnSpc>
                <a:spcPct val="150000"/>
              </a:lnSpc>
            </a:pPr>
            <a:r>
              <a:rPr sz="2000" kern="100" dirty="0">
                <a:solidFill>
                  <a:srgbClr val="595959"/>
                </a:solidFill>
                <a:latin typeface="微软雅黑" panose="020B0503020204020204" pitchFamily="34" charset="-122"/>
                <a:ea typeface="微软雅黑" panose="020B0503020204020204" pitchFamily="34" charset="-122"/>
              </a:rPr>
              <a:t>下面通过一个案例学习匿名内部类的定义和使用，</a:t>
            </a:r>
            <a:r>
              <a:rPr sz="2000" kern="100" dirty="0">
                <a:solidFill>
                  <a:srgbClr val="595959"/>
                </a:solidFill>
                <a:latin typeface="微软雅黑" panose="020B0503020204020204" pitchFamily="34" charset="-122"/>
                <a:ea typeface="微软雅黑" panose="020B0503020204020204" pitchFamily="34" charset="-122"/>
                <a:sym typeface="+mn-ea"/>
              </a:rPr>
              <a:t>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下所示。</a:t>
            </a:r>
            <a:endParaRPr sz="2000" kern="100" dirty="0">
              <a:solidFill>
                <a:srgbClr val="595959"/>
              </a:solidFill>
              <a:latin typeface="微软雅黑" panose="020B0503020204020204" pitchFamily="34" charset="-122"/>
              <a:ea typeface="微软雅黑" panose="020B0503020204020204" pitchFamily="34" charset="-122"/>
            </a:endParaRPr>
          </a:p>
        </p:txBody>
      </p:sp>
      <p:sp>
        <p:nvSpPr>
          <p:cNvPr id="7" name="Chevron 3"/>
          <p:cNvSpPr/>
          <p:nvPr>
            <p:custDataLst>
              <p:tags r:id="rId1"/>
            </p:custDataLst>
          </p:nvPr>
        </p:nvSpPr>
        <p:spPr>
          <a:xfrm>
            <a:off x="1143635"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sp>
        <p:nvSpPr>
          <p:cNvPr id="7"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8" name="图片 48"/>
          <p:cNvPicPr>
            <a:picLocks noChangeAspect="1"/>
          </p:cNvPicPr>
          <p:nvPr/>
        </p:nvPicPr>
        <p:blipFill>
          <a:blip r:embed="rId3"/>
          <a:stretch>
            <a:fillRect/>
          </a:stretch>
        </p:blipFill>
        <p:spPr>
          <a:xfrm>
            <a:off x="2794952" y="2475548"/>
            <a:ext cx="6601109" cy="1908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4.6.4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匿名内部类</a:t>
            </a:r>
          </a:p>
        </p:txBody>
      </p:sp>
      <p:sp>
        <p:nvSpPr>
          <p:cNvPr id="15" name="矩形 14"/>
          <p:cNvSpPr/>
          <p:nvPr/>
        </p:nvSpPr>
        <p:spPr>
          <a:xfrm>
            <a:off x="1092835" y="2460625"/>
            <a:ext cx="10003790" cy="1938020"/>
          </a:xfrm>
          <a:prstGeom prst="rect">
            <a:avLst/>
          </a:prstGeom>
        </p:spPr>
        <p:txBody>
          <a:bodyPr wrap="square">
            <a:spAutoFit/>
          </a:bodyPr>
          <a:lstStyle/>
          <a:p>
            <a:pPr indent="0" algn="just" fontAlgn="auto">
              <a:lnSpc>
                <a:spcPct val="150000"/>
              </a:lnSpc>
              <a:spcAft>
                <a:spcPts val="0"/>
              </a:spcAft>
            </a:pPr>
            <a:r>
              <a:rPr lang="zh-CN" sz="2000" kern="100" dirty="0">
                <a:solidFill>
                  <a:srgbClr val="FF0000"/>
                </a:solidFill>
                <a:latin typeface="微软雅黑" panose="020B0503020204020204" pitchFamily="34" charset="-122"/>
                <a:ea typeface="微软雅黑" panose="020B0503020204020204" pitchFamily="34" charset="-122"/>
              </a:rPr>
              <a:t>注意：</a:t>
            </a:r>
            <a:r>
              <a:rPr sz="2000" kern="100" dirty="0">
                <a:solidFill>
                  <a:srgbClr val="595959"/>
                </a:solidFill>
                <a:latin typeface="微软雅黑" panose="020B0503020204020204" pitchFamily="34" charset="-122"/>
                <a:ea typeface="微软雅黑" panose="020B0503020204020204" pitchFamily="34" charset="-122"/>
              </a:rPr>
              <a:t>在JDK </a:t>
            </a:r>
            <a:r>
              <a:rPr lang="en-US" sz="2000" kern="100" dirty="0">
                <a:solidFill>
                  <a:srgbClr val="595959"/>
                </a:solidFill>
                <a:latin typeface="微软雅黑" panose="020B0503020204020204" pitchFamily="34" charset="-122"/>
                <a:ea typeface="微软雅黑" panose="020B0503020204020204" pitchFamily="34" charset="-122"/>
              </a:rPr>
              <a:t>8</a:t>
            </a:r>
            <a:r>
              <a:rPr sz="2000" kern="100" dirty="0">
                <a:solidFill>
                  <a:srgbClr val="595959"/>
                </a:solidFill>
                <a:latin typeface="微软雅黑" panose="020B0503020204020204" pitchFamily="34" charset="-122"/>
                <a:ea typeface="微软雅黑" panose="020B0503020204020204" pitchFamily="34" charset="-122"/>
              </a:rPr>
              <a:t>之前，局部变量前必须加final修饰符，否则程序编译时报错。在</a:t>
            </a:r>
            <a:r>
              <a:rPr lang="zh-CN" sz="2000" kern="100" dirty="0">
                <a:solidFill>
                  <a:srgbClr val="595959"/>
                </a:solidFill>
                <a:latin typeface="微软雅黑" panose="020B0503020204020204" pitchFamily="34" charset="-122"/>
                <a:ea typeface="微软雅黑" panose="020B0503020204020204" pitchFamily="34" charset="-122"/>
              </a:rPr>
              <a:t>案例</a:t>
            </a:r>
            <a:r>
              <a:rPr sz="2000" kern="100" dirty="0">
                <a:solidFill>
                  <a:srgbClr val="595959"/>
                </a:solidFill>
                <a:latin typeface="微软雅黑" panose="020B0503020204020204" pitchFamily="34" charset="-122"/>
                <a:ea typeface="微软雅黑" panose="020B0503020204020204" pitchFamily="34" charset="-122"/>
              </a:rPr>
              <a:t>中的匿名内部类中访问了局部变量name，而局部变量name并没有使用final修饰符修饰，程序也没有报错。这是因为JDK </a:t>
            </a:r>
            <a:r>
              <a:rPr lang="en-US" sz="2000" kern="100" dirty="0">
                <a:solidFill>
                  <a:srgbClr val="595959"/>
                </a:solidFill>
                <a:latin typeface="微软雅黑" panose="020B0503020204020204" pitchFamily="34" charset="-122"/>
                <a:ea typeface="微软雅黑" panose="020B0503020204020204" pitchFamily="34" charset="-122"/>
              </a:rPr>
              <a:t>8</a:t>
            </a:r>
            <a:r>
              <a:rPr sz="2000" kern="100" dirty="0">
                <a:solidFill>
                  <a:srgbClr val="595959"/>
                </a:solidFill>
                <a:latin typeface="微软雅黑" panose="020B0503020204020204" pitchFamily="34" charset="-122"/>
                <a:ea typeface="微软雅黑" panose="020B0503020204020204" pitchFamily="34" charset="-122"/>
              </a:rPr>
              <a:t>的新增特性，允许在局部内部类、匿名内部类中访问非final修饰的局部变量。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TextBox 35"/>
          <p:cNvSpPr txBox="1">
            <a:spLocks noChangeArrowheads="1"/>
          </p:cNvSpPr>
          <p:nvPr/>
        </p:nvSpPr>
        <p:spPr bwMode="auto">
          <a:xfrm>
            <a:off x="1198245" y="2429510"/>
            <a:ext cx="9793605" cy="289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indent="457200" algn="just">
              <a:lnSpc>
                <a:spcPct val="150000"/>
              </a:lnSpc>
            </a:pPr>
            <a:r>
              <a:rPr altLang="zh-CN" sz="2000" dirty="0">
                <a:solidFill>
                  <a:srgbClr val="595959"/>
                </a:solidFill>
                <a:latin typeface="微软雅黑" panose="020B0503020204020204" pitchFamily="34" charset="-122"/>
                <a:ea typeface="微软雅黑" panose="020B0503020204020204" pitchFamily="34" charset="-122"/>
                <a:sym typeface="+mn-ea"/>
              </a:rPr>
              <a:t>本章在上一章的基础上对面向对象的基础知识进行了更深入地讲解。首先介绍了面向对象的</a:t>
            </a:r>
            <a:r>
              <a:rPr altLang="zh-CN" sz="2000" dirty="0">
                <a:solidFill>
                  <a:srgbClr val="1369B2"/>
                </a:solidFill>
                <a:latin typeface="微软雅黑" panose="020B0503020204020204" pitchFamily="34" charset="-122"/>
                <a:ea typeface="微软雅黑" panose="020B0503020204020204" pitchFamily="34" charset="-122"/>
                <a:sym typeface="+mn-ea"/>
              </a:rPr>
              <a:t>继承特性</a:t>
            </a:r>
            <a:r>
              <a:rPr altLang="zh-CN" sz="2000" dirty="0">
                <a:solidFill>
                  <a:srgbClr val="595959"/>
                </a:solidFill>
                <a:latin typeface="微软雅黑" panose="020B0503020204020204" pitchFamily="34" charset="-122"/>
                <a:ea typeface="微软雅黑" panose="020B0503020204020204" pitchFamily="34" charset="-122"/>
                <a:sym typeface="+mn-ea"/>
              </a:rPr>
              <a:t>，包括</a:t>
            </a:r>
            <a:r>
              <a:rPr altLang="zh-CN" sz="2000" dirty="0">
                <a:solidFill>
                  <a:srgbClr val="1369B2"/>
                </a:solidFill>
                <a:latin typeface="微软雅黑" panose="020B0503020204020204" pitchFamily="34" charset="-122"/>
                <a:ea typeface="微软雅黑" panose="020B0503020204020204" pitchFamily="34" charset="-122"/>
                <a:sym typeface="+mn-ea"/>
              </a:rPr>
              <a:t>继承的概念、方法的重写</a:t>
            </a:r>
            <a:r>
              <a:rPr altLang="zh-CN" sz="2000" dirty="0">
                <a:solidFill>
                  <a:srgbClr val="595959"/>
                </a:solidFill>
                <a:latin typeface="微软雅黑" panose="020B0503020204020204" pitchFamily="34" charset="-122"/>
                <a:ea typeface="微软雅黑" panose="020B0503020204020204" pitchFamily="34" charset="-122"/>
                <a:sym typeface="+mn-ea"/>
              </a:rPr>
              <a:t>以及</a:t>
            </a:r>
            <a:r>
              <a:rPr altLang="zh-CN" sz="2000" dirty="0">
                <a:solidFill>
                  <a:srgbClr val="1369B2"/>
                </a:solidFill>
                <a:latin typeface="微软雅黑" panose="020B0503020204020204" pitchFamily="34" charset="-122"/>
                <a:ea typeface="微软雅黑" panose="020B0503020204020204" pitchFamily="34" charset="-122"/>
                <a:sym typeface="+mn-ea"/>
              </a:rPr>
              <a:t>super</a:t>
            </a:r>
            <a:r>
              <a:rPr altLang="zh-CN" sz="2000" dirty="0">
                <a:solidFill>
                  <a:srgbClr val="595959"/>
                </a:solidFill>
                <a:latin typeface="微软雅黑" panose="020B0503020204020204" pitchFamily="34" charset="-122"/>
                <a:ea typeface="微软雅黑" panose="020B0503020204020204" pitchFamily="34" charset="-122"/>
                <a:sym typeface="+mn-ea"/>
              </a:rPr>
              <a:t>关键字；接着介绍了</a:t>
            </a:r>
            <a:r>
              <a:rPr altLang="zh-CN" sz="2000" dirty="0">
                <a:solidFill>
                  <a:srgbClr val="1369B2"/>
                </a:solidFill>
                <a:latin typeface="微软雅黑" panose="020B0503020204020204" pitchFamily="34" charset="-122"/>
                <a:ea typeface="微软雅黑" panose="020B0503020204020204" pitchFamily="34" charset="-122"/>
                <a:sym typeface="+mn-ea"/>
              </a:rPr>
              <a:t>final</a:t>
            </a:r>
            <a:r>
              <a:rPr altLang="zh-CN" sz="2000" dirty="0">
                <a:solidFill>
                  <a:srgbClr val="595959"/>
                </a:solidFill>
                <a:latin typeface="微软雅黑" panose="020B0503020204020204" pitchFamily="34" charset="-122"/>
                <a:ea typeface="微软雅黑" panose="020B0503020204020204" pitchFamily="34" charset="-122"/>
                <a:sym typeface="+mn-ea"/>
              </a:rPr>
              <a:t>关键字，包括final关键字</a:t>
            </a:r>
            <a:r>
              <a:rPr altLang="zh-CN" sz="2000" dirty="0">
                <a:solidFill>
                  <a:srgbClr val="1369B2"/>
                </a:solidFill>
                <a:latin typeface="微软雅黑" panose="020B0503020204020204" pitchFamily="34" charset="-122"/>
                <a:ea typeface="微软雅黑" panose="020B0503020204020204" pitchFamily="34" charset="-122"/>
                <a:sym typeface="+mn-ea"/>
              </a:rPr>
              <a:t>修饰类、方法和变量</a:t>
            </a:r>
            <a:r>
              <a:rPr altLang="zh-CN" sz="2000" dirty="0">
                <a:solidFill>
                  <a:srgbClr val="595959"/>
                </a:solidFill>
                <a:latin typeface="微软雅黑" panose="020B0503020204020204" pitchFamily="34" charset="-122"/>
                <a:ea typeface="微软雅黑" panose="020B0503020204020204" pitchFamily="34" charset="-122"/>
                <a:sym typeface="+mn-ea"/>
              </a:rPr>
              <a:t>；然后介绍了</a:t>
            </a:r>
            <a:r>
              <a:rPr altLang="zh-CN" sz="2000" dirty="0">
                <a:solidFill>
                  <a:srgbClr val="1369B2"/>
                </a:solidFill>
                <a:latin typeface="微软雅黑" panose="020B0503020204020204" pitchFamily="34" charset="-122"/>
                <a:ea typeface="微软雅黑" panose="020B0503020204020204" pitchFamily="34" charset="-122"/>
                <a:sym typeface="+mn-ea"/>
              </a:rPr>
              <a:t>抽象类和接口</a:t>
            </a:r>
            <a:r>
              <a:rPr altLang="zh-CN" sz="2000" dirty="0">
                <a:solidFill>
                  <a:srgbClr val="595959"/>
                </a:solidFill>
                <a:latin typeface="微软雅黑" panose="020B0503020204020204" pitchFamily="34" charset="-122"/>
                <a:ea typeface="微软雅黑" panose="020B0503020204020204" pitchFamily="34" charset="-122"/>
                <a:sym typeface="+mn-ea"/>
              </a:rPr>
              <a:t>、</a:t>
            </a:r>
            <a:r>
              <a:rPr altLang="zh-CN" sz="2000" dirty="0">
                <a:solidFill>
                  <a:srgbClr val="1369B2"/>
                </a:solidFill>
                <a:latin typeface="微软雅黑" panose="020B0503020204020204" pitchFamily="34" charset="-122"/>
                <a:ea typeface="微软雅黑" panose="020B0503020204020204" pitchFamily="34" charset="-122"/>
                <a:sym typeface="+mn-ea"/>
              </a:rPr>
              <a:t>多态</a:t>
            </a:r>
            <a:r>
              <a:rPr altLang="zh-CN" sz="2000" dirty="0">
                <a:solidFill>
                  <a:srgbClr val="595959"/>
                </a:solidFill>
                <a:latin typeface="微软雅黑" panose="020B0503020204020204" pitchFamily="34" charset="-122"/>
                <a:ea typeface="微软雅黑" panose="020B0503020204020204" pitchFamily="34" charset="-122"/>
                <a:sym typeface="+mn-ea"/>
              </a:rPr>
              <a:t>、</a:t>
            </a:r>
            <a:r>
              <a:rPr altLang="zh-CN" sz="2000" dirty="0">
                <a:solidFill>
                  <a:srgbClr val="1369B2"/>
                </a:solidFill>
                <a:latin typeface="微软雅黑" panose="020B0503020204020204" pitchFamily="34" charset="-122"/>
                <a:ea typeface="微软雅黑" panose="020B0503020204020204" pitchFamily="34" charset="-122"/>
                <a:sym typeface="+mn-ea"/>
              </a:rPr>
              <a:t>Object类</a:t>
            </a:r>
            <a:r>
              <a:rPr altLang="zh-CN" sz="2000" dirty="0">
                <a:solidFill>
                  <a:srgbClr val="595959"/>
                </a:solidFill>
                <a:latin typeface="微软雅黑" panose="020B0503020204020204" pitchFamily="34" charset="-122"/>
                <a:ea typeface="微软雅黑" panose="020B0503020204020204" pitchFamily="34" charset="-122"/>
                <a:sym typeface="+mn-ea"/>
              </a:rPr>
              <a:t>的相关知识；最后介绍了</a:t>
            </a:r>
            <a:r>
              <a:rPr altLang="zh-CN" sz="2000" dirty="0">
                <a:solidFill>
                  <a:srgbClr val="1369B2"/>
                </a:solidFill>
                <a:latin typeface="微软雅黑" panose="020B0503020204020204" pitchFamily="34" charset="-122"/>
                <a:ea typeface="微软雅黑" panose="020B0503020204020204" pitchFamily="34" charset="-122"/>
                <a:sym typeface="+mn-ea"/>
              </a:rPr>
              <a:t>内部类</a:t>
            </a:r>
            <a:r>
              <a:rPr altLang="zh-CN" sz="2000" dirty="0">
                <a:solidFill>
                  <a:srgbClr val="595959"/>
                </a:solidFill>
                <a:latin typeface="微软雅黑" panose="020B0503020204020204" pitchFamily="34" charset="-122"/>
                <a:ea typeface="微软雅黑" panose="020B0503020204020204" pitchFamily="34" charset="-122"/>
                <a:sym typeface="+mn-ea"/>
              </a:rPr>
              <a:t>，包括成员内部类、局部内部类、静态内部类、匿名内部类。通过本章和第3章知识的学习，读者已经对Java中面向对象的思想和相关语法有了比较全面的认识，面向对象是Java语言的精髓，读者应重点掌握</a:t>
            </a:r>
            <a:r>
              <a:rPr lang="zh-CN" sz="2000" dirty="0">
                <a:solidFill>
                  <a:srgbClr val="595959"/>
                </a:solidFill>
                <a:latin typeface="微软雅黑" panose="020B0503020204020204" pitchFamily="34" charset="-122"/>
                <a:ea typeface="微软雅黑" panose="020B0503020204020204" pitchFamily="34" charset="-122"/>
                <a:sym typeface="+mn-ea"/>
              </a:rPr>
              <a:t>。</a:t>
            </a:r>
            <a:endParaRPr lang="zh-CN" sz="2000" dirty="0">
              <a:solidFill>
                <a:srgbClr val="595959"/>
              </a:solidFill>
              <a:latin typeface="微软雅黑" panose="020B0503020204020204" pitchFamily="34" charset="-122"/>
              <a:ea typeface="微软雅黑" panose="020B0503020204020204" pitchFamily="34" charset="-122"/>
            </a:endParaRPr>
          </a:p>
        </p:txBody>
      </p:sp>
      <p:sp>
        <p:nvSpPr>
          <p:cNvPr id="27" name="圆角矩形 26"/>
          <p:cNvSpPr/>
          <p:nvPr/>
        </p:nvSpPr>
        <p:spPr>
          <a:xfrm>
            <a:off x="1198245" y="1917700"/>
            <a:ext cx="9794240" cy="340169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1971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3853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5735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576170" y="150898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8" name="图片 7"/>
          <p:cNvPicPr>
            <a:picLocks noChangeAspect="1"/>
          </p:cNvPicPr>
          <p:nvPr/>
        </p:nvPicPr>
        <p:blipFill>
          <a:blip r:embed="rId3"/>
          <a:stretch>
            <a:fillRect/>
          </a:stretch>
        </p:blipFill>
        <p:spPr>
          <a:xfrm>
            <a:off x="955516" y="1691164"/>
            <a:ext cx="10279380" cy="3477260"/>
          </a:xfrm>
          <a:prstGeom prst="rect">
            <a:avLst/>
          </a:prstGeom>
        </p:spPr>
      </p:pic>
      <p:sp>
        <p:nvSpPr>
          <p:cNvPr id="5" name="矩形 4"/>
          <p:cNvSpPr/>
          <p:nvPr/>
        </p:nvSpPr>
        <p:spPr>
          <a:xfrm>
            <a:off x="1227455" y="1861185"/>
            <a:ext cx="9735185" cy="3136900"/>
          </a:xfrm>
          <a:prstGeom prst="rect">
            <a:avLst/>
          </a:prstGeom>
        </p:spPr>
        <p:txBody>
          <a:bodyPr wrap="square">
            <a:spAutoFit/>
          </a:bodyPr>
          <a:lstStyle/>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23// 定义测试类</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24 public class Example01 {</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25    public static void main(String[] args) {</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26       Dog dog = new Dog();    // 创建一个Dog类的对象</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27       dog.setName("牧羊犬");   // 此时调用的是父类Animal中的setter方法</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28       dog.setAge(3);           // 此时调用的是父类Animal中的setter方法</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29       System.out.println("名称："+dog.getName()+",年龄："+dog.getAge()</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30                              +",颜色："+dog.COLOR);</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31    }</a:t>
            </a:r>
          </a:p>
          <a:p>
            <a:pPr marL="800100" lvl="0" indent="0" algn="just" defTabSz="1219200" fontAlgn="auto">
              <a:lnSpc>
                <a:spcPct val="110000"/>
              </a:lnSpc>
              <a:spcAft>
                <a:spcPts val="0"/>
              </a:spcAft>
              <a:buFont typeface="+mj-lt"/>
              <a:buNone/>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4"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3" name="文本框 2"/>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5" name="文本框 4"/>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16" name="图片 16"/>
          <p:cNvPicPr>
            <a:picLocks noChangeAspect="1"/>
          </p:cNvPicPr>
          <p:nvPr/>
        </p:nvPicPr>
        <p:blipFill>
          <a:blip r:embed="rId4"/>
          <a:stretch>
            <a:fillRect/>
          </a:stretch>
        </p:blipFill>
        <p:spPr>
          <a:xfrm>
            <a:off x="3043872" y="2547303"/>
            <a:ext cx="6102912" cy="1764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774065"/>
            <a:ext cx="8114665" cy="147637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子类除了可以继承父类的属性和方法，也可以定义自己的属性和方法。</a:t>
            </a:r>
            <a:r>
              <a:rPr 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修改案例一</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，在子类</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Dog</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中增加属性</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color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和相应的</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getter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setter</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方法，具体代码</a:t>
            </a:r>
            <a:r>
              <a:rPr 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如下所示。</a:t>
            </a:r>
            <a:endParaRPr lang="zh-CN" sz="2000" kern="100" dirty="0">
              <a:solidFill>
                <a:srgbClr val="595959"/>
              </a:solidFill>
              <a:effectLst/>
              <a:latin typeface="微软雅黑" panose="020B0503020204020204" pitchFamily="34" charset="-122"/>
              <a:ea typeface="微软雅黑" panose="020B0503020204020204" pitchFamily="34"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4" name="图片 3"/>
          <p:cNvPicPr>
            <a:picLocks noChangeAspect="1"/>
          </p:cNvPicPr>
          <p:nvPr/>
        </p:nvPicPr>
        <p:blipFill>
          <a:blip r:embed="rId3"/>
          <a:stretch>
            <a:fillRect/>
          </a:stretch>
        </p:blipFill>
        <p:spPr>
          <a:xfrm>
            <a:off x="1428115" y="2313305"/>
            <a:ext cx="9432290" cy="4310380"/>
          </a:xfrm>
          <a:prstGeom prst="rect">
            <a:avLst/>
          </a:prstGeom>
        </p:spPr>
      </p:pic>
      <p:sp>
        <p:nvSpPr>
          <p:cNvPr id="5" name="矩形 4"/>
          <p:cNvSpPr/>
          <p:nvPr/>
        </p:nvSpPr>
        <p:spPr>
          <a:xfrm>
            <a:off x="2564765" y="2268220"/>
            <a:ext cx="7198360" cy="4355465"/>
          </a:xfrm>
          <a:prstGeom prst="rect">
            <a:avLst/>
          </a:prstGeom>
        </p:spPr>
        <p:txBody>
          <a:bodyPr wrap="square">
            <a:spAutoFit/>
          </a:bodyPr>
          <a:lstStyle/>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省略案例一中</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Animal类</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的书写</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定义Dog类继承Animal类</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19class Dog extends Animal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private String color;        // 声明color属性</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public String getColor()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       return color;</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23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24    public void setColor(String color)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25       this.color = color;</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26    }</a:t>
            </a:r>
          </a:p>
          <a:p>
            <a:pPr marL="342900" lvl="0" indent="0" algn="just" defTabSz="1219200"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27}</a:t>
            </a:r>
          </a:p>
        </p:txBody>
      </p:sp>
      <p:sp>
        <p:nvSpPr>
          <p:cNvPr id="6"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4" name="图片 3"/>
          <p:cNvPicPr>
            <a:picLocks noChangeAspect="1"/>
          </p:cNvPicPr>
          <p:nvPr/>
        </p:nvPicPr>
        <p:blipFill>
          <a:blip r:embed="rId2"/>
          <a:stretch>
            <a:fillRect/>
          </a:stretch>
        </p:blipFill>
        <p:spPr>
          <a:xfrm>
            <a:off x="1637030" y="1708785"/>
            <a:ext cx="9432290" cy="3640455"/>
          </a:xfrm>
          <a:prstGeom prst="rect">
            <a:avLst/>
          </a:prstGeom>
        </p:spPr>
      </p:pic>
      <p:sp>
        <p:nvSpPr>
          <p:cNvPr id="6" name="矩形 5"/>
          <p:cNvSpPr/>
          <p:nvPr/>
        </p:nvSpPr>
        <p:spPr>
          <a:xfrm>
            <a:off x="1148080" y="1708785"/>
            <a:ext cx="9893935" cy="3441700"/>
          </a:xfrm>
          <a:prstGeom prst="rect">
            <a:avLst/>
          </a:prstGeom>
        </p:spPr>
        <p:txBody>
          <a:bodyPr wrap="square">
            <a:spAutoFit/>
          </a:bodyPr>
          <a:lstStyle/>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28// 定义测试类</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29 public class Example02 {</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30    public static void main(String[] args) {</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31      Dog dog = new Dog();     // 创建并实例化dog对象</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32      dog.setName("牧羊犬");    // 此时访问的是父类Animal中的setter方法</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33      dog.setAge(3);            // 此时访问的是父类Animal中的setter方法</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34      dog.setColor("黑色");    // 此时访问的是Dog类中的setter方法</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35      System.out.println("名称："+dog.getName()+",年龄："+dog.getAge()+",</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36      颜色："+dog.getColor());</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37   }</a:t>
            </a:r>
          </a:p>
          <a:p>
            <a:pPr marL="800100" lvl="1" indent="0" algn="just" fontAlgn="auto">
              <a:lnSpc>
                <a:spcPct val="110000"/>
              </a:lnSpc>
              <a:spcAft>
                <a:spcPts val="0"/>
              </a:spcAft>
              <a:buFont typeface="+mj-lt"/>
              <a:buNone/>
              <a:tabLst>
                <a:tab pos="90170" algn="l"/>
              </a:tabLst>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38}</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4" name="图片 3"/>
          <p:cNvPicPr>
            <a:picLocks noChangeAspect="1"/>
          </p:cNvPicPr>
          <p:nvPr/>
        </p:nvPicPr>
        <p:blipFill>
          <a:blip r:embed="rId3"/>
          <a:stretch>
            <a:fillRect/>
          </a:stretch>
        </p:blipFill>
        <p:spPr>
          <a:xfrm>
            <a:off x="3025002" y="2349740"/>
            <a:ext cx="6140044" cy="1805025"/>
          </a:xfrm>
          <a:prstGeom prst="rect">
            <a:avLst/>
          </a:prstGeom>
        </p:spPr>
      </p:pic>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0" name="矩形 9"/>
          <p:cNvSpPr/>
          <p:nvPr/>
        </p:nvSpPr>
        <p:spPr>
          <a:xfrm>
            <a:off x="982345" y="4674235"/>
            <a:ext cx="10156190" cy="147637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注意：子类虽然可以通过继承访问父类的成员和方法，但不是所有的父类属性和方法都可以被子类访问。子类只能访问父类中</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public</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protected</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修饰的属性和方法，父类中被默认修饰符</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default</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和</a:t>
            </a:r>
            <a:r>
              <a:rPr lang="en-US"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private</a:t>
            </a:r>
            <a:r>
              <a:rPr lang="zh-CN" altLang="zh-CN" sz="2000" kern="100" dirty="0">
                <a:solidFill>
                  <a:srgbClr val="FF0000"/>
                </a:solidFill>
                <a:latin typeface="微软雅黑" panose="020B0503020204020204" pitchFamily="34" charset="-122"/>
                <a:ea typeface="微软雅黑" panose="020B0503020204020204" pitchFamily="34" charset="-122"/>
                <a:cs typeface="宋体" panose="02010600030101010101" pitchFamily="2" charset="-122"/>
              </a:rPr>
              <a:t>修饰的属性和方法不能被子类访问。</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1014730"/>
          </a:xfrm>
          <a:prstGeom prst="rect">
            <a:avLst/>
          </a:prstGeom>
        </p:spPr>
        <p:txBody>
          <a:bodyPr wrap="square">
            <a:spAutoFit/>
          </a:bodyPr>
          <a:lstStyle/>
          <a:p>
            <a:pPr indent="0" algn="just" fontAlgn="auto">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在</a:t>
            </a:r>
            <a:r>
              <a:rPr lang="en-US" altLang="zh-CN" sz="2000" dirty="0">
                <a:solidFill>
                  <a:srgbClr val="1369B2"/>
                </a:solidFill>
                <a:latin typeface="微软雅黑" panose="020B0503020204020204" pitchFamily="34" charset="-122"/>
                <a:ea typeface="微软雅黑" panose="020B0503020204020204" pitchFamily="34" charset="-122"/>
              </a:rPr>
              <a:t>Java</a:t>
            </a:r>
            <a:r>
              <a:rPr lang="zh-CN" altLang="zh-CN" sz="2000" dirty="0">
                <a:solidFill>
                  <a:srgbClr val="1369B2"/>
                </a:solidFill>
                <a:latin typeface="微软雅黑" panose="020B0503020204020204" pitchFamily="34" charset="-122"/>
                <a:ea typeface="微软雅黑" panose="020B0503020204020204" pitchFamily="34" charset="-122"/>
              </a:rPr>
              <a:t>中，类只支持单继承，不允许多继承</a:t>
            </a:r>
            <a:r>
              <a:rPr lang="zh-CN" altLang="zh-CN" sz="2000" dirty="0">
                <a:solidFill>
                  <a:srgbClr val="595959"/>
                </a:solidFill>
                <a:latin typeface="微软雅黑" panose="020B0503020204020204" pitchFamily="34" charset="-122"/>
                <a:ea typeface="微软雅黑" panose="020B0503020204020204" pitchFamily="34" charset="-122"/>
              </a:rPr>
              <a:t>。也就是说一个类只能有一个直接父类</a:t>
            </a:r>
            <a:r>
              <a:rPr lang="zh-CN" altLang="en-US"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595959"/>
                </a:solidFill>
                <a:latin typeface="微软雅黑" panose="020B0503020204020204" pitchFamily="34" charset="-122"/>
                <a:ea typeface="微软雅黑" panose="020B0503020204020204" pitchFamily="34" charset="-122"/>
              </a:rPr>
              <a:t>例如下面这种情况是不合法的。</a:t>
            </a:r>
          </a:p>
        </p:txBody>
      </p:sp>
      <p:sp>
        <p:nvSpPr>
          <p:cNvPr id="6" name="矩形 5"/>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A,B{}  // C类不可以同时继承A类和B类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9264" y="270438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方法的重写</a:t>
              </a:r>
              <a:r>
                <a:rPr lang="zh-CN" altLang="zh-CN" sz="2000" dirty="0">
                  <a:solidFill>
                    <a:srgbClr val="595959"/>
                  </a:solidFill>
                  <a:latin typeface="微软雅黑" panose="020B0503020204020204" pitchFamily="34" charset="-122"/>
                  <a:ea typeface="微软雅黑" panose="020B0503020204020204" pitchFamily="34" charset="-122"/>
                  <a:cs typeface="+mn-ea"/>
                </a:rPr>
                <a:t>，能够在子类中重写父类方法</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1849120" y="3680729"/>
            <a:ext cx="8561070" cy="685800"/>
            <a:chOff x="978872" y="2570437"/>
            <a:chExt cx="5437064" cy="514350"/>
          </a:xfrm>
        </p:grpSpPr>
        <p:sp>
          <p:nvSpPr>
            <p:cNvPr id="84"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super</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关键字，能够在类中使用</a:t>
              </a:r>
              <a:r>
                <a:rPr lang="en-US" altLang="zh-CN" sz="2000" dirty="0">
                  <a:solidFill>
                    <a:srgbClr val="595959"/>
                  </a:solidFill>
                  <a:latin typeface="微软雅黑" panose="020B0503020204020204" pitchFamily="34" charset="-122"/>
                  <a:ea typeface="微软雅黑" panose="020B0503020204020204" pitchFamily="34" charset="-122"/>
                  <a:cs typeface="+mn-ea"/>
                </a:rPr>
                <a:t>super</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a:t>
              </a:r>
              <a:r>
                <a:rPr lang="zh-CN" altLang="zh-CN" sz="2000" dirty="0">
                  <a:solidFill>
                    <a:srgbClr val="1369B2"/>
                  </a:solidFill>
                  <a:latin typeface="微软雅黑" panose="020B0503020204020204" pitchFamily="34" charset="-122"/>
                  <a:ea typeface="微软雅黑" panose="020B0503020204020204" pitchFamily="34" charset="-122"/>
                  <a:cs typeface="+mn-ea"/>
                </a:rPr>
                <a:t>访问父类成员</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2" name="组合 11"/>
          <p:cNvGrpSpPr/>
          <p:nvPr/>
        </p:nvGrpSpPr>
        <p:grpSpPr>
          <a:xfrm>
            <a:off x="1843744" y="1774529"/>
            <a:ext cx="8561070" cy="685800"/>
            <a:chOff x="978872" y="2570437"/>
            <a:chExt cx="5437064" cy="514350"/>
          </a:xfrm>
        </p:grpSpPr>
        <p:sp>
          <p:nvSpPr>
            <p:cNvPr id="1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了解面向对象中的</a:t>
              </a:r>
              <a:r>
                <a:rPr lang="zh-CN" altLang="zh-CN" sz="2000" dirty="0">
                  <a:solidFill>
                    <a:srgbClr val="1369B2"/>
                  </a:solidFill>
                  <a:latin typeface="微软雅黑" panose="020B0503020204020204" pitchFamily="34" charset="-122"/>
                  <a:ea typeface="微软雅黑" panose="020B0503020204020204" pitchFamily="34" charset="-122"/>
                  <a:cs typeface="+mn-ea"/>
                </a:rPr>
                <a:t>继承特性</a:t>
              </a:r>
              <a:r>
                <a:rPr lang="zh-CN" altLang="zh-CN" sz="2000" dirty="0">
                  <a:solidFill>
                    <a:srgbClr val="595959"/>
                  </a:solidFill>
                  <a:latin typeface="微软雅黑" panose="020B0503020204020204" pitchFamily="34" charset="-122"/>
                  <a:ea typeface="微软雅黑" panose="020B0503020204020204" pitchFamily="34" charset="-122"/>
                  <a:cs typeface="+mn-ea"/>
                </a:rPr>
                <a:t>，能够说出继承的概念与特点</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1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9" name="组合 18"/>
          <p:cNvGrpSpPr/>
          <p:nvPr/>
        </p:nvGrpSpPr>
        <p:grpSpPr>
          <a:xfrm>
            <a:off x="1850041" y="4604389"/>
            <a:ext cx="8561070" cy="685800"/>
            <a:chOff x="978872" y="2570437"/>
            <a:chExt cx="5437064" cy="514350"/>
          </a:xfrm>
        </p:grpSpPr>
        <p:sp>
          <p:nvSpPr>
            <p:cNvPr id="20"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en-US" altLang="zh-CN" sz="2000" dirty="0">
                  <a:solidFill>
                    <a:srgbClr val="1369B2"/>
                  </a:solidFill>
                  <a:latin typeface="微软雅黑" panose="020B0503020204020204" pitchFamily="34" charset="-122"/>
                  <a:ea typeface="微软雅黑" panose="020B0503020204020204" pitchFamily="34" charset="-122"/>
                  <a:cs typeface="+mn-ea"/>
                </a:rPr>
                <a:t>final</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关键字，能够灵活使用</a:t>
              </a:r>
              <a:r>
                <a:rPr lang="en-US" altLang="zh-CN" sz="2000" dirty="0">
                  <a:solidFill>
                    <a:srgbClr val="595959"/>
                  </a:solidFill>
                  <a:latin typeface="微软雅黑" panose="020B0503020204020204" pitchFamily="34" charset="-122"/>
                  <a:ea typeface="微软雅黑" panose="020B0503020204020204" pitchFamily="34" charset="-122"/>
                  <a:cs typeface="+mn-ea"/>
                </a:rPr>
                <a:t>final</a:t>
              </a:r>
              <a:r>
                <a:rPr lang="zh-CN" altLang="zh-CN" sz="2000" dirty="0">
                  <a:solidFill>
                    <a:srgbClr val="595959"/>
                  </a:solidFill>
                  <a:latin typeface="微软雅黑" panose="020B0503020204020204" pitchFamily="34" charset="-122"/>
                  <a:ea typeface="微软雅黑" panose="020B0503020204020204" pitchFamily="34" charset="-122"/>
                  <a:cs typeface="+mn-ea"/>
                </a:rPr>
                <a:t>关键字</a:t>
              </a:r>
              <a:r>
                <a:rPr lang="zh-CN" altLang="zh-CN" sz="2000" dirty="0">
                  <a:solidFill>
                    <a:srgbClr val="1369B2"/>
                  </a:solidFill>
                  <a:latin typeface="微软雅黑" panose="020B0503020204020204" pitchFamily="34" charset="-122"/>
                  <a:ea typeface="微软雅黑" panose="020B0503020204020204" pitchFamily="34" charset="-122"/>
                  <a:cs typeface="+mn-ea"/>
                </a:rPr>
                <a:t>修饰类、方法和变量</a:t>
              </a:r>
              <a:endParaRPr lang="zh-CN" altLang="en-US" sz="2000" dirty="0">
                <a:solidFill>
                  <a:srgbClr val="1369B2"/>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1"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44617" y="5540634"/>
            <a:ext cx="8561070" cy="685800"/>
            <a:chOff x="978872" y="2570437"/>
            <a:chExt cx="5437064" cy="514350"/>
          </a:xfrm>
        </p:grpSpPr>
        <p:sp>
          <p:nvSpPr>
            <p:cNvPr id="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抽象类</a:t>
              </a:r>
              <a:r>
                <a:rPr lang="zh-CN" altLang="zh-CN" sz="2000" dirty="0">
                  <a:solidFill>
                    <a:srgbClr val="595959"/>
                  </a:solidFill>
                  <a:latin typeface="微软雅黑" panose="020B0503020204020204" pitchFamily="34" charset="-122"/>
                  <a:ea typeface="微软雅黑" panose="020B0503020204020204" pitchFamily="34" charset="-122"/>
                  <a:cs typeface="+mn-ea"/>
                </a:rPr>
                <a:t>，能够熟练实现抽象类的定义与使用</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553085"/>
          </a:xfrm>
          <a:prstGeom prst="rect">
            <a:avLst/>
          </a:prstGeom>
        </p:spPr>
        <p:txBody>
          <a:bodyPr wrap="square">
            <a:spAutoFit/>
          </a:bodyPr>
          <a:lstStyle/>
          <a:p>
            <a:pPr indent="0" algn="just" fontAlgn="auto">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2</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多个类可以继承一个父类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，例如下面这种情况是允许的</a:t>
            </a:r>
            <a:r>
              <a:rPr lang="zh-CN" altLang="zh-CN" sz="2000" dirty="0">
                <a:solidFill>
                  <a:srgbClr val="595959"/>
                </a:solidFill>
                <a:latin typeface="微软雅黑" panose="020B0503020204020204" pitchFamily="34" charset="-122"/>
                <a:ea typeface="微软雅黑" panose="020B0503020204020204" pitchFamily="34" charset="-122"/>
              </a:rPr>
              <a:t>。</a:t>
            </a:r>
          </a:p>
        </p:txBody>
      </p:sp>
      <p:sp>
        <p:nvSpPr>
          <p:cNvPr id="6" name="矩形 5"/>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 extends A{}   //类B继承类A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A{}   //类C继承类A</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1476375"/>
          </a:xfrm>
          <a:prstGeom prst="rect">
            <a:avLst/>
          </a:prstGeom>
        </p:spPr>
        <p:txBody>
          <a:bodyPr wrap="square">
            <a:spAutoFit/>
          </a:bodyPr>
          <a:lstStyle/>
          <a:p>
            <a:pPr algn="just">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在</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中，多层继承也是可以的，即一个类的父类可以再继承另外的父类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类继承自</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类，而</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类又可以继承自类</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，这时，</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类也可称作</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类的子类。例如下面这种情况是允许的</a:t>
            </a:r>
            <a:r>
              <a:rPr lang="zh-CN" altLang="en-US" sz="2000" dirty="0">
                <a:solidFill>
                  <a:srgbClr val="595959"/>
                </a:solidFill>
                <a:latin typeface="微软雅黑" panose="020B0503020204020204" pitchFamily="34" charset="-122"/>
                <a:ea typeface="微软雅黑" panose="020B0503020204020204" pitchFamily="34" charset="-122"/>
                <a:sym typeface="+mn-ea"/>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p:nvSpPr>
        <p:spPr>
          <a:xfrm>
            <a:off x="1621155" y="4335145"/>
            <a:ext cx="8678545"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A{}</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B extends A{}   // 类B继承类A，类B是类A的子类</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class C extends B{}   // 类C继承类B，类C是类B的子类，同时也是类A的子类</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5" name="Chevron 3"/>
          <p:cNvSpPr/>
          <p:nvPr>
            <p:custDataLst>
              <p:tags r:id="rId1"/>
            </p:custDataLst>
          </p:nvPr>
        </p:nvSpPr>
        <p:spPr>
          <a:xfrm>
            <a:off x="982345" y="1163955"/>
            <a:ext cx="27235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2214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类的继承注意事项</a:t>
            </a:r>
          </a:p>
        </p:txBody>
      </p:sp>
      <p:sp>
        <p:nvSpPr>
          <p:cNvPr id="4" name="矩形 3"/>
          <p:cNvSpPr/>
          <p:nvPr/>
        </p:nvSpPr>
        <p:spPr>
          <a:xfrm>
            <a:off x="1143916" y="2274609"/>
            <a:ext cx="8856000" cy="1476375"/>
          </a:xfrm>
          <a:prstGeom prst="rect">
            <a:avLst/>
          </a:prstGeom>
        </p:spPr>
        <p:txBody>
          <a:bodyPr wrap="square">
            <a:spAutoFit/>
          </a:bodyPr>
          <a:lstStyle/>
          <a:p>
            <a:pPr algn="just">
              <a:lnSpc>
                <a:spcPct val="150000"/>
              </a:lnSpc>
              <a:spcAft>
                <a:spcPts val="0"/>
              </a:spcAft>
            </a:pP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en-US" altLang="zh-CN" sz="2000" dirty="0">
                <a:solidFill>
                  <a:srgbClr val="595959"/>
                </a:solidFill>
                <a:latin typeface="微软雅黑" panose="020B0503020204020204" pitchFamily="34" charset="-122"/>
                <a:ea typeface="微软雅黑" panose="020B0503020204020204" pitchFamily="34" charset="-122"/>
                <a:sym typeface="+mn-ea"/>
              </a:rPr>
              <a:t>4</a:t>
            </a:r>
            <a:r>
              <a:rPr lang="zh-CN" altLang="zh-CN" sz="2000" dirty="0">
                <a:solidFill>
                  <a:srgbClr val="595959"/>
                </a:solidFill>
                <a:latin typeface="微软雅黑" panose="020B0503020204020204" pitchFamily="34" charset="-122"/>
                <a:ea typeface="微软雅黑" panose="020B0503020204020204" pitchFamily="34" charset="-122"/>
                <a:sym typeface="+mn-ea"/>
              </a:rPr>
              <a:t>）</a:t>
            </a:r>
            <a:r>
              <a:rPr lang="zh-CN" altLang="zh-CN" sz="2000" dirty="0">
                <a:solidFill>
                  <a:srgbClr val="1369B2"/>
                </a:solidFill>
                <a:latin typeface="微软雅黑" panose="020B0503020204020204" pitchFamily="34" charset="-122"/>
                <a:ea typeface="微软雅黑" panose="020B0503020204020204" pitchFamily="34" charset="-122"/>
                <a:sym typeface="+mn-ea"/>
              </a:rPr>
              <a:t>在</a:t>
            </a:r>
            <a:r>
              <a:rPr lang="en-US" altLang="zh-CN" sz="2000" dirty="0">
                <a:solidFill>
                  <a:srgbClr val="1369B2"/>
                </a:solidFill>
                <a:latin typeface="微软雅黑" panose="020B0503020204020204" pitchFamily="34" charset="-122"/>
                <a:ea typeface="微软雅黑" panose="020B0503020204020204" pitchFamily="34" charset="-122"/>
                <a:sym typeface="+mn-ea"/>
              </a:rPr>
              <a:t>Java</a:t>
            </a:r>
            <a:r>
              <a:rPr lang="zh-CN" altLang="zh-CN" sz="2000" dirty="0">
                <a:solidFill>
                  <a:srgbClr val="1369B2"/>
                </a:solidFill>
                <a:latin typeface="微软雅黑" panose="020B0503020204020204" pitchFamily="34" charset="-122"/>
                <a:ea typeface="微软雅黑" panose="020B0503020204020204" pitchFamily="34" charset="-122"/>
                <a:sym typeface="+mn-ea"/>
              </a:rPr>
              <a:t>中，子类和父类是一种相对概念，一个类可以是某个类的父类，也可以是另一个类的子类</a:t>
            </a:r>
            <a:r>
              <a:rPr lang="zh-CN" altLang="zh-CN" sz="2000" dirty="0">
                <a:solidFill>
                  <a:srgbClr val="595959"/>
                </a:solidFill>
                <a:latin typeface="微软雅黑" panose="020B0503020204020204" pitchFamily="34" charset="-122"/>
                <a:ea typeface="微软雅黑" panose="020B0503020204020204" pitchFamily="34" charset="-122"/>
                <a:sym typeface="+mn-ea"/>
              </a:rPr>
              <a:t>。例如，在第（</a:t>
            </a:r>
            <a:r>
              <a:rPr lang="en-US" altLang="zh-CN" sz="2000" dirty="0">
                <a:solidFill>
                  <a:srgbClr val="595959"/>
                </a:solidFill>
                <a:latin typeface="微软雅黑" panose="020B0503020204020204" pitchFamily="34" charset="-122"/>
                <a:ea typeface="微软雅黑" panose="020B0503020204020204" pitchFamily="34" charset="-122"/>
                <a:sym typeface="+mn-ea"/>
              </a:rPr>
              <a:t>3</a:t>
            </a:r>
            <a:r>
              <a:rPr lang="zh-CN" altLang="zh-CN" sz="2000" dirty="0">
                <a:solidFill>
                  <a:srgbClr val="595959"/>
                </a:solidFill>
                <a:latin typeface="微软雅黑" panose="020B0503020204020204" pitchFamily="34" charset="-122"/>
                <a:ea typeface="微软雅黑" panose="020B0503020204020204" pitchFamily="34" charset="-122"/>
                <a:sym typeface="+mn-ea"/>
              </a:rPr>
              <a:t>）种情况中，</a:t>
            </a:r>
            <a:r>
              <a:rPr lang="en-US" altLang="zh-CN" sz="2000" dirty="0">
                <a:solidFill>
                  <a:srgbClr val="595959"/>
                </a:solidFill>
                <a:latin typeface="微软雅黑" panose="020B0503020204020204" pitchFamily="34" charset="-122"/>
                <a:ea typeface="微软雅黑" panose="020B0503020204020204" pitchFamily="34" charset="-122"/>
                <a:sym typeface="+mn-ea"/>
              </a:rPr>
              <a:t>B</a:t>
            </a:r>
            <a:r>
              <a:rPr lang="zh-CN" altLang="zh-CN" sz="2000" dirty="0">
                <a:solidFill>
                  <a:srgbClr val="595959"/>
                </a:solidFill>
                <a:latin typeface="微软雅黑" panose="020B0503020204020204" pitchFamily="34" charset="-122"/>
                <a:ea typeface="微软雅黑" panose="020B0503020204020204" pitchFamily="34" charset="-122"/>
                <a:sym typeface="+mn-ea"/>
              </a:rPr>
              <a:t>类是</a:t>
            </a:r>
            <a:r>
              <a:rPr lang="en-US" altLang="zh-CN" sz="2000" dirty="0">
                <a:solidFill>
                  <a:srgbClr val="595959"/>
                </a:solidFill>
                <a:latin typeface="微软雅黑" panose="020B0503020204020204" pitchFamily="34" charset="-122"/>
                <a:ea typeface="微软雅黑" panose="020B0503020204020204" pitchFamily="34" charset="-122"/>
                <a:sym typeface="+mn-ea"/>
              </a:rPr>
              <a:t>A</a:t>
            </a:r>
            <a:r>
              <a:rPr lang="zh-CN" altLang="zh-CN" sz="2000" dirty="0">
                <a:solidFill>
                  <a:srgbClr val="595959"/>
                </a:solidFill>
                <a:latin typeface="微软雅黑" panose="020B0503020204020204" pitchFamily="34" charset="-122"/>
                <a:ea typeface="微软雅黑" panose="020B0503020204020204" pitchFamily="34" charset="-122"/>
                <a:sym typeface="+mn-ea"/>
              </a:rPr>
              <a:t>类的子类，同时又是</a:t>
            </a:r>
            <a:r>
              <a:rPr lang="en-US" altLang="zh-CN" sz="2000" dirty="0">
                <a:solidFill>
                  <a:srgbClr val="595959"/>
                </a:solidFill>
                <a:latin typeface="微软雅黑" panose="020B0503020204020204" pitchFamily="34" charset="-122"/>
                <a:ea typeface="微软雅黑" panose="020B0503020204020204" pitchFamily="34" charset="-122"/>
                <a:sym typeface="+mn-ea"/>
              </a:rPr>
              <a:t>C</a:t>
            </a:r>
            <a:r>
              <a:rPr lang="zh-CN" altLang="zh-CN" sz="2000" dirty="0">
                <a:solidFill>
                  <a:srgbClr val="595959"/>
                </a:solidFill>
                <a:latin typeface="微软雅黑" panose="020B0503020204020204" pitchFamily="34" charset="-122"/>
                <a:ea typeface="微软雅黑" panose="020B0503020204020204" pitchFamily="34" charset="-122"/>
                <a:sym typeface="+mn-ea"/>
              </a:rPr>
              <a:t>类的父类。</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方法的重写，</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能够重写父类的方法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sp>
        <p:nvSpPr>
          <p:cNvPr id="11" name="横卷形 10"/>
          <p:cNvSpPr/>
          <p:nvPr/>
        </p:nvSpPr>
        <p:spPr>
          <a:xfrm>
            <a:off x="983204" y="126209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dirty="0">
                <a:solidFill>
                  <a:srgbClr val="595959"/>
                </a:solidFill>
                <a:latin typeface="微软雅黑" panose="020B0503020204020204" pitchFamily="34" charset="-122"/>
                <a:ea typeface="微软雅黑" panose="020B0503020204020204" pitchFamily="34" charset="-122"/>
              </a:rPr>
              <a:t>在继承关系中，子类会自动继承父类中定义的方法，但有时在子类中需要对</a:t>
            </a:r>
            <a:r>
              <a:rPr lang="zh-CN" altLang="zh-CN" dirty="0">
                <a:solidFill>
                  <a:srgbClr val="1369B2"/>
                </a:solidFill>
                <a:latin typeface="微软雅黑" panose="020B0503020204020204" pitchFamily="34" charset="-122"/>
                <a:ea typeface="微软雅黑" panose="020B0503020204020204" pitchFamily="34" charset="-122"/>
              </a:rPr>
              <a:t>继承的方法</a:t>
            </a:r>
            <a:r>
              <a:rPr lang="zh-CN" altLang="zh-CN" dirty="0">
                <a:solidFill>
                  <a:srgbClr val="595959"/>
                </a:solidFill>
                <a:latin typeface="微软雅黑" panose="020B0503020204020204" pitchFamily="34" charset="-122"/>
                <a:ea typeface="微软雅黑" panose="020B0503020204020204" pitchFamily="34" charset="-122"/>
              </a:rPr>
              <a:t>进行一些</a:t>
            </a:r>
            <a:r>
              <a:rPr lang="zh-CN" altLang="zh-CN" dirty="0">
                <a:solidFill>
                  <a:srgbClr val="1369B2"/>
                </a:solidFill>
                <a:latin typeface="微软雅黑" panose="020B0503020204020204" pitchFamily="34" charset="-122"/>
                <a:ea typeface="微软雅黑" panose="020B0503020204020204" pitchFamily="34" charset="-122"/>
              </a:rPr>
              <a:t>修改</a:t>
            </a:r>
            <a:r>
              <a:rPr lang="zh-CN" altLang="zh-CN" dirty="0">
                <a:solidFill>
                  <a:srgbClr val="595959"/>
                </a:solidFill>
                <a:latin typeface="微软雅黑" panose="020B0503020204020204" pitchFamily="34" charset="-122"/>
                <a:ea typeface="微软雅黑" panose="020B0503020204020204" pitchFamily="34" charset="-122"/>
              </a:rPr>
              <a:t>，即对父类的方法进行重写。在子类中重写的方法需要和父类被重写的方法具有</a:t>
            </a:r>
            <a:r>
              <a:rPr lang="zh-CN" altLang="zh-CN" dirty="0">
                <a:solidFill>
                  <a:srgbClr val="1369B2"/>
                </a:solidFill>
                <a:latin typeface="微软雅黑" panose="020B0503020204020204" pitchFamily="34" charset="-122"/>
                <a:ea typeface="微软雅黑" panose="020B0503020204020204" pitchFamily="34" charset="-122"/>
              </a:rPr>
              <a:t>相同的方法名</a:t>
            </a:r>
            <a:r>
              <a:rPr lang="zh-CN" altLang="zh-CN" dirty="0">
                <a:solidFill>
                  <a:srgbClr val="595959"/>
                </a:solidFill>
                <a:latin typeface="微软雅黑" panose="020B0503020204020204" pitchFamily="34" charset="-122"/>
                <a:ea typeface="微软雅黑" panose="020B0503020204020204" pitchFamily="34" charset="-122"/>
              </a:rPr>
              <a:t>、</a:t>
            </a:r>
            <a:r>
              <a:rPr lang="zh-CN" altLang="zh-CN" dirty="0">
                <a:solidFill>
                  <a:srgbClr val="1369B2"/>
                </a:solidFill>
                <a:latin typeface="微软雅黑" panose="020B0503020204020204" pitchFamily="34" charset="-122"/>
                <a:ea typeface="微软雅黑" panose="020B0503020204020204" pitchFamily="34" charset="-122"/>
              </a:rPr>
              <a:t>参数列表</a:t>
            </a:r>
            <a:r>
              <a:rPr lang="zh-CN" altLang="zh-CN" dirty="0">
                <a:solidFill>
                  <a:srgbClr val="595959"/>
                </a:solidFill>
                <a:latin typeface="微软雅黑" panose="020B0503020204020204" pitchFamily="34" charset="-122"/>
                <a:ea typeface="微软雅黑" panose="020B0503020204020204" pitchFamily="34" charset="-122"/>
              </a:rPr>
              <a:t>以及</a:t>
            </a:r>
            <a:r>
              <a:rPr lang="zh-CN" altLang="zh-CN" dirty="0">
                <a:solidFill>
                  <a:srgbClr val="1369B2"/>
                </a:solidFill>
                <a:latin typeface="微软雅黑" panose="020B0503020204020204" pitchFamily="34" charset="-122"/>
                <a:ea typeface="微软雅黑" panose="020B0503020204020204" pitchFamily="34" charset="-122"/>
              </a:rPr>
              <a:t>返回值类型</a:t>
            </a:r>
            <a:r>
              <a:rPr lang="zh-CN" altLang="en-US" dirty="0">
                <a:solidFill>
                  <a:srgbClr val="595959"/>
                </a:solidFill>
                <a:latin typeface="微软雅黑" panose="020B0503020204020204" pitchFamily="34" charset="-122"/>
                <a:ea typeface="微软雅黑" panose="020B0503020204020204" pitchFamily="34" charset="-122"/>
              </a:rPr>
              <a:t>。</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16729" y="1148654"/>
            <a:ext cx="7690722" cy="553085"/>
          </a:xfrm>
          <a:prstGeom prst="rect">
            <a:avLst/>
          </a:prstGeom>
        </p:spPr>
        <p:txBody>
          <a:bodyPr wrap="square">
            <a:spAutoFit/>
          </a:bodyPr>
          <a:lstStyle/>
          <a:p>
            <a:pPr indent="0" algn="just" fontAlgn="auto">
              <a:lnSpc>
                <a:spcPct val="150000"/>
              </a:lnSpc>
              <a:spcAft>
                <a:spcPts val="0"/>
              </a:spcAft>
            </a:pP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下面通过一个案例讲解方法的重写，具体代码如下所示。</a:t>
            </a:r>
            <a:endParaRPr lang="en-US" altLang="zh-CN" sz="2000" kern="1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4" name="图片 3"/>
          <p:cNvPicPr>
            <a:picLocks noChangeAspect="1"/>
          </p:cNvPicPr>
          <p:nvPr/>
        </p:nvPicPr>
        <p:blipFill>
          <a:blip r:embed="rId3"/>
          <a:stretch>
            <a:fillRect/>
          </a:stretch>
        </p:blipFill>
        <p:spPr>
          <a:xfrm>
            <a:off x="1356360" y="1990725"/>
            <a:ext cx="9432290" cy="4354195"/>
          </a:xfrm>
          <a:prstGeom prst="rect">
            <a:avLst/>
          </a:prstGeom>
        </p:spPr>
      </p:pic>
      <p:sp>
        <p:nvSpPr>
          <p:cNvPr id="6" name="矩形 5"/>
          <p:cNvSpPr/>
          <p:nvPr/>
        </p:nvSpPr>
        <p:spPr>
          <a:xfrm>
            <a:off x="2639206" y="1989165"/>
            <a:ext cx="7272000" cy="4355465"/>
          </a:xfrm>
          <a:prstGeom prst="rect">
            <a:avLst/>
          </a:prstGeom>
        </p:spPr>
        <p:txBody>
          <a:bodyPr wrap="square">
            <a:spAutoFit/>
          </a:bodyPr>
          <a:lstStyle/>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//定义动物叫的方法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void shout() {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System.out.println("动物发出叫声");</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定义Dog类继承Animal类</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9class Dog extends Animal {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	//重写父类Animal中的shout()方法</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void shout() {</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System.out.println("汪汪汪……");  </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marL="342900"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a:t>
            </a:r>
          </a:p>
        </p:txBody>
      </p:sp>
      <p:sp>
        <p:nvSpPr>
          <p:cNvPr id="5" name="Chevron 3"/>
          <p:cNvSpPr/>
          <p:nvPr>
            <p:custDataLst>
              <p:tags r:id="rId1"/>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4" name="图片 3"/>
          <p:cNvPicPr>
            <a:picLocks noChangeAspect="1"/>
          </p:cNvPicPr>
          <p:nvPr/>
        </p:nvPicPr>
        <p:blipFill>
          <a:blip r:embed="rId2"/>
          <a:stretch>
            <a:fillRect/>
          </a:stretch>
        </p:blipFill>
        <p:spPr>
          <a:xfrm>
            <a:off x="1378585" y="1384935"/>
            <a:ext cx="9432290" cy="2412365"/>
          </a:xfrm>
          <a:prstGeom prst="rect">
            <a:avLst/>
          </a:prstGeom>
        </p:spPr>
      </p:pic>
      <p:sp>
        <p:nvSpPr>
          <p:cNvPr id="5" name="矩形 4"/>
          <p:cNvSpPr/>
          <p:nvPr/>
        </p:nvSpPr>
        <p:spPr>
          <a:xfrm>
            <a:off x="2063206" y="1479418"/>
            <a:ext cx="7776000" cy="2223135"/>
          </a:xfrm>
          <a:prstGeom prst="rect">
            <a:avLst/>
          </a:prstGeom>
        </p:spPr>
        <p:txBody>
          <a:bodyPr wrap="square">
            <a:spAutoFit/>
          </a:bodyPr>
          <a:lstStyle/>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定义测试类</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16public class Example03 {	</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public static void main(String[] args) {</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Dog dog = new Dog(); // 创建Dog类的实例对象</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dog.shout();      // 调用Dog类重写的shout()方法</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a:t>
            </a:r>
          </a:p>
          <a:p>
            <a:pPr marL="457200" lvl="0" indent="0" algn="just" fontAlgn="auto">
              <a:lnSpc>
                <a:spcPct val="110000"/>
              </a:lnSpc>
              <a:spcAft>
                <a:spcPts val="0"/>
              </a:spcAft>
              <a:buFont typeface="+mj-lt"/>
              <a:buNone/>
            </a:pPr>
            <a:r>
              <a:rPr lang="zh-CN"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方法的重写</a:t>
            </a:r>
          </a:p>
        </p:txBody>
      </p:sp>
      <p:pic>
        <p:nvPicPr>
          <p:cNvPr id="5" name="图片 4"/>
          <p:cNvPicPr>
            <a:picLocks noChangeAspect="1"/>
          </p:cNvPicPr>
          <p:nvPr/>
        </p:nvPicPr>
        <p:blipFill>
          <a:blip r:embed="rId3"/>
          <a:stretch>
            <a:fillRect/>
          </a:stretch>
        </p:blipFill>
        <p:spPr>
          <a:xfrm>
            <a:off x="2838169" y="2480114"/>
            <a:ext cx="6512437" cy="1898807"/>
          </a:xfrm>
          <a:prstGeom prst="rect">
            <a:avLst/>
          </a:prstGeom>
        </p:spPr>
      </p:pic>
      <p:sp>
        <p:nvSpPr>
          <p:cNvPr id="4"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 name="文本框 7"/>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9" name="文本框 8"/>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文本框 1"/>
          <p:cNvSpPr txBox="1"/>
          <p:nvPr/>
        </p:nvSpPr>
        <p:spPr>
          <a:xfrm>
            <a:off x="1408430" y="2921635"/>
            <a:ext cx="9373235"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子类重写父类方法时，不能使用比父类中被重写的方法更严格的</a:t>
            </a:r>
            <a:r>
              <a:rPr lang="zh-CN" altLang="zh-CN" sz="2000" dirty="0">
                <a:solidFill>
                  <a:srgbClr val="1369B2"/>
                </a:solidFill>
                <a:latin typeface="微软雅黑" panose="020B0503020204020204" pitchFamily="34" charset="-122"/>
                <a:ea typeface="微软雅黑" panose="020B0503020204020204" pitchFamily="34" charset="-122"/>
                <a:cs typeface="+mn-ea"/>
              </a:rPr>
              <a:t>访问权限</a:t>
            </a:r>
            <a:r>
              <a:rPr lang="zh-CN" altLang="zh-CN" sz="2000" dirty="0">
                <a:solidFill>
                  <a:srgbClr val="595959"/>
                </a:solidFill>
                <a:latin typeface="微软雅黑" panose="020B0503020204020204" pitchFamily="34" charset="-122"/>
                <a:ea typeface="微软雅黑" panose="020B0503020204020204" pitchFamily="34" charset="-122"/>
                <a:cs typeface="+mn-ea"/>
              </a:rPr>
              <a:t>。例如，父类中的方法是public权限，子类的方法就不能是private权限。如果子类在重写父类方法时定义的权限缩小，则在编译时将出现错误。</a:t>
            </a:r>
          </a:p>
        </p:txBody>
      </p:sp>
      <p:sp>
        <p:nvSpPr>
          <p:cNvPr id="3" name="圆角矩形 2"/>
          <p:cNvSpPr/>
          <p:nvPr/>
        </p:nvSpPr>
        <p:spPr>
          <a:xfrm>
            <a:off x="1163320" y="2549525"/>
            <a:ext cx="9864090" cy="199707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93"/>
          <p:cNvSpPr/>
          <p:nvPr/>
        </p:nvSpPr>
        <p:spPr>
          <a:xfrm>
            <a:off x="1163320" y="254952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06019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6"/>
          <a:stretch>
            <a:fillRect/>
          </a:stretch>
        </p:blipFill>
        <p:spPr>
          <a:xfrm>
            <a:off x="2181860" y="2862580"/>
            <a:ext cx="7771130" cy="3877310"/>
          </a:xfrm>
          <a:prstGeom prst="rect">
            <a:avLst/>
          </a:prstGeom>
        </p:spPr>
      </p:pic>
      <p:sp>
        <p:nvSpPr>
          <p:cNvPr id="13" name="矩形 12"/>
          <p:cNvSpPr/>
          <p:nvPr/>
        </p:nvSpPr>
        <p:spPr>
          <a:xfrm>
            <a:off x="2783206" y="2860784"/>
            <a:ext cx="7272000" cy="3879215"/>
          </a:xfrm>
          <a:prstGeom prst="rect">
            <a:avLst/>
          </a:prstGeom>
        </p:spPr>
        <p:txBody>
          <a:bodyPr wrap="square">
            <a:spAutoFit/>
          </a:bodyPr>
          <a:lstStyle/>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//定义动物叫的方法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public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void shout()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System.out.println("动物发出叫声");</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定义Dog类继承Animal类</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9class Dog extends Animal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	//重写父类Animal中的shout()方法</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private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void shout() {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System.out.println("汪汪汪……");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p>
          <a:p>
            <a:pPr marL="342900"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a:t>
            </a:r>
          </a:p>
        </p:txBody>
      </p:sp>
      <p:sp>
        <p:nvSpPr>
          <p:cNvPr id="100" name="文本框 99"/>
          <p:cNvSpPr txBox="1"/>
          <p:nvPr/>
        </p:nvSpPr>
        <p:spPr>
          <a:xfrm>
            <a:off x="3532505" y="2068195"/>
            <a:ext cx="7400290" cy="398780"/>
          </a:xfrm>
          <a:prstGeom prst="rect">
            <a:avLst/>
          </a:prstGeom>
          <a:noFill/>
          <a:ln w="9525">
            <a:noFill/>
          </a:ln>
        </p:spPr>
        <p:txBody>
          <a:bodyPr wrap="square">
            <a:spAutoFit/>
          </a:bodyPr>
          <a:lstStyle/>
          <a:p>
            <a:pPr indent="0"/>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下面我们对案例一进行修改，修改后的代码如下所示。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269131" y="195325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683553" y="209321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1844617" y="1741049"/>
            <a:ext cx="8568690" cy="688340"/>
            <a:chOff x="978872" y="1800500"/>
            <a:chExt cx="6427354" cy="516136"/>
          </a:xfrm>
        </p:grpSpPr>
        <p:sp>
          <p:nvSpPr>
            <p:cNvPr id="81"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接口</a:t>
              </a:r>
              <a:r>
                <a:rPr lang="zh-CN" altLang="zh-CN" sz="2000" dirty="0">
                  <a:solidFill>
                    <a:srgbClr val="595959"/>
                  </a:solidFill>
                  <a:latin typeface="微软雅黑" panose="020B0503020204020204" pitchFamily="34" charset="-122"/>
                  <a:ea typeface="微软雅黑" panose="020B0503020204020204" pitchFamily="34" charset="-122"/>
                  <a:cs typeface="+mn-ea"/>
                </a:rPr>
                <a:t>，能够独立进行接口的编写</a:t>
              </a: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849264" y="3565449"/>
            <a:ext cx="8568690" cy="688340"/>
            <a:chOff x="978872" y="1800500"/>
            <a:chExt cx="6427354" cy="516136"/>
          </a:xfrm>
        </p:grpSpPr>
        <p:sp>
          <p:nvSpPr>
            <p:cNvPr id="3" name="Pentagon 3"/>
            <p:cNvSpPr/>
            <p:nvPr/>
          </p:nvSpPr>
          <p:spPr bwMode="auto">
            <a:xfrm>
              <a:off x="978872" y="1800500"/>
              <a:ext cx="6427354" cy="516136"/>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了解</a:t>
              </a:r>
              <a:r>
                <a:rPr lang="en-US" altLang="zh-CN" sz="2000" dirty="0">
                  <a:solidFill>
                    <a:srgbClr val="1369B2"/>
                  </a:solidFill>
                  <a:latin typeface="微软雅黑" panose="020B0503020204020204" pitchFamily="34" charset="-122"/>
                  <a:ea typeface="微软雅黑" panose="020B0503020204020204" pitchFamily="34" charset="-122"/>
                  <a:cs typeface="+mn-ea"/>
                </a:rPr>
                <a:t>Object</a:t>
              </a:r>
              <a:r>
                <a:rPr lang="zh-CN" altLang="zh-CN" sz="2000" dirty="0">
                  <a:solidFill>
                    <a:srgbClr val="595959"/>
                  </a:solidFill>
                  <a:latin typeface="微软雅黑" panose="020B0503020204020204" pitchFamily="34" charset="-122"/>
                  <a:ea typeface="微软雅黑" panose="020B0503020204020204" pitchFamily="34" charset="-122"/>
                  <a:cs typeface="+mn-ea"/>
                </a:rPr>
                <a:t>类，能够说出</a:t>
              </a:r>
              <a:r>
                <a:rPr lang="en-US" altLang="zh-CN" sz="2000" dirty="0">
                  <a:solidFill>
                    <a:srgbClr val="595959"/>
                  </a:solidFill>
                  <a:latin typeface="微软雅黑" panose="020B0503020204020204" pitchFamily="34" charset="-122"/>
                  <a:ea typeface="微软雅黑" panose="020B0503020204020204" pitchFamily="34" charset="-122"/>
                  <a:cs typeface="+mn-ea"/>
                </a:rPr>
                <a:t>Object</a:t>
              </a:r>
              <a:r>
                <a:rPr lang="zh-CN" altLang="zh-CN" sz="2000" dirty="0">
                  <a:solidFill>
                    <a:srgbClr val="595959"/>
                  </a:solidFill>
                  <a:latin typeface="微软雅黑" panose="020B0503020204020204" pitchFamily="34" charset="-122"/>
                  <a:ea typeface="微软雅黑" panose="020B0503020204020204" pitchFamily="34" charset="-122"/>
                  <a:cs typeface="+mn-ea"/>
                </a:rPr>
                <a:t>类的常用方法</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4"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5" name="组合 4"/>
          <p:cNvGrpSpPr/>
          <p:nvPr/>
        </p:nvGrpSpPr>
        <p:grpSpPr>
          <a:xfrm>
            <a:off x="1849120" y="4541789"/>
            <a:ext cx="8561070" cy="685800"/>
            <a:chOff x="978872" y="2570437"/>
            <a:chExt cx="5437064" cy="514350"/>
          </a:xfrm>
        </p:grpSpPr>
        <p:sp>
          <p:nvSpPr>
            <p:cNvPr id="6"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r>
                <a:rPr lang="zh-CN" altLang="zh-CN" sz="2000" dirty="0">
                  <a:solidFill>
                    <a:srgbClr val="595959"/>
                  </a:solidFill>
                  <a:latin typeface="微软雅黑" panose="020B0503020204020204" pitchFamily="34" charset="-122"/>
                  <a:ea typeface="微软雅黑" panose="020B0503020204020204" pitchFamily="34" charset="-122"/>
                  <a:cs typeface="+mn-ea"/>
                </a:rPr>
                <a:t>熟悉</a:t>
              </a:r>
              <a:r>
                <a:rPr lang="zh-CN" altLang="zh-CN" sz="2000" dirty="0">
                  <a:solidFill>
                    <a:srgbClr val="1369B2"/>
                  </a:solidFill>
                  <a:latin typeface="微软雅黑" panose="020B0503020204020204" pitchFamily="34" charset="-122"/>
                  <a:ea typeface="微软雅黑" panose="020B0503020204020204" pitchFamily="34" charset="-122"/>
                  <a:cs typeface="+mn-ea"/>
                </a:rPr>
                <a:t>内部类</a:t>
              </a:r>
              <a:r>
                <a:rPr lang="zh-CN" altLang="zh-CN" sz="2000" dirty="0">
                  <a:solidFill>
                    <a:srgbClr val="595959"/>
                  </a:solidFill>
                  <a:latin typeface="微软雅黑" panose="020B0503020204020204" pitchFamily="34" charset="-122"/>
                  <a:ea typeface="微软雅黑" panose="020B0503020204020204" pitchFamily="34" charset="-122"/>
                  <a:cs typeface="+mn-ea"/>
                </a:rPr>
                <a:t>，能够说出</a:t>
              </a:r>
              <a:r>
                <a:rPr lang="en-US" altLang="zh-CN" sz="2000" dirty="0">
                  <a:solidFill>
                    <a:srgbClr val="595959"/>
                  </a:solidFill>
                  <a:latin typeface="微软雅黑" panose="020B0503020204020204" pitchFamily="34" charset="-122"/>
                  <a:ea typeface="微软雅黑" panose="020B0503020204020204" pitchFamily="34" charset="-122"/>
                  <a:cs typeface="+mn-ea"/>
                </a:rPr>
                <a:t>4</a:t>
              </a:r>
              <a:r>
                <a:rPr lang="zh-CN" altLang="zh-CN" sz="2000" dirty="0">
                  <a:solidFill>
                    <a:srgbClr val="595959"/>
                  </a:solidFill>
                  <a:latin typeface="微软雅黑" panose="020B0503020204020204" pitchFamily="34" charset="-122"/>
                  <a:ea typeface="微软雅黑" panose="020B0503020204020204" pitchFamily="34" charset="-122"/>
                  <a:cs typeface="+mn-ea"/>
                </a:rPr>
                <a:t>种内部类的特点</a:t>
              </a:r>
            </a:p>
          </p:txBody>
        </p:sp>
        <p:sp>
          <p:nvSpPr>
            <p:cNvPr id="7"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1843744" y="2635589"/>
            <a:ext cx="8561070" cy="685800"/>
            <a:chOff x="978872" y="2570437"/>
            <a:chExt cx="5437064" cy="514350"/>
          </a:xfrm>
        </p:grpSpPr>
        <p:sp>
          <p:nvSpPr>
            <p:cNvPr id="2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zh-CN" sz="2000" dirty="0">
                  <a:solidFill>
                    <a:srgbClr val="595959"/>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多态</a:t>
              </a:r>
              <a:r>
                <a:rPr lang="zh-CN" altLang="zh-CN" sz="2000" dirty="0">
                  <a:solidFill>
                    <a:srgbClr val="595959"/>
                  </a:solidFill>
                  <a:latin typeface="微软雅黑" panose="020B0503020204020204" pitchFamily="34" charset="-122"/>
                  <a:ea typeface="微软雅黑" panose="020B0503020204020204" pitchFamily="34" charset="-122"/>
                  <a:cs typeface="+mn-ea"/>
                </a:rPr>
                <a:t>，能够熟练使用对象类型转换解决继承中的多态问题</a:t>
              </a:r>
              <a:endParaRPr lang="zh-CN" altLang="en-US" sz="2000" dirty="0">
                <a:solidFill>
                  <a:srgbClr val="595959"/>
                </a:solidFill>
                <a:latin typeface="微软雅黑" panose="020B0503020204020204" pitchFamily="34" charset="-122"/>
                <a:ea typeface="微软雅黑" panose="020B0503020204020204" pitchFamily="34" charset="-122"/>
                <a:cs typeface="+mn-ea"/>
                <a:sym typeface="字魂58号-创中黑" panose="00000500000000000000" pitchFamily="2" charset="-122"/>
              </a:endParaRPr>
            </a:p>
          </p:txBody>
        </p:sp>
        <p:sp>
          <p:nvSpPr>
            <p:cNvPr id="2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0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12" name="图片 11"/>
          <p:cNvPicPr>
            <a:picLocks noChangeAspect="1"/>
          </p:cNvPicPr>
          <p:nvPr/>
        </p:nvPicPr>
        <p:blipFill>
          <a:blip r:embed="rId5"/>
          <a:stretch>
            <a:fillRect/>
          </a:stretch>
        </p:blipFill>
        <p:spPr>
          <a:xfrm>
            <a:off x="1532255" y="2713990"/>
            <a:ext cx="9432290" cy="1967230"/>
          </a:xfrm>
          <a:prstGeom prst="rect">
            <a:avLst/>
          </a:prstGeom>
        </p:spPr>
      </p:pic>
      <p:sp>
        <p:nvSpPr>
          <p:cNvPr id="2" name="矩形 1"/>
          <p:cNvSpPr/>
          <p:nvPr/>
        </p:nvSpPr>
        <p:spPr>
          <a:xfrm>
            <a:off x="1978830" y="2696634"/>
            <a:ext cx="8756126" cy="1985010"/>
          </a:xfrm>
          <a:prstGeom prst="rect">
            <a:avLst/>
          </a:prstGeom>
        </p:spPr>
        <p:txBody>
          <a:bodyPr wrap="square">
            <a:spAutoFit/>
          </a:bodyPr>
          <a:lstStyle/>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定义测试类</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16public class Example04 {	</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public static void main(String[] args) {</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Dog dog = new Dog(); // 创建Dog类的实例对象</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		dog.shout();           // 调用Dog类重写的shout()方法</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20	}</a:t>
            </a:r>
          </a:p>
          <a:p>
            <a:pPr marL="800100" lvl="0" indent="0" algn="just" fontAlgn="auto">
              <a:lnSpc>
                <a:spcPct val="110000"/>
              </a:lnSpc>
              <a:spcAft>
                <a:spcPts val="0"/>
              </a:spcAft>
              <a:buFont typeface="+mj-lt"/>
              <a:buNone/>
              <a:tabLst>
                <a:tab pos="270510" algn="l"/>
              </a:tabLst>
            </a:pPr>
            <a:r>
              <a:rPr lang="zh-CN"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pic>
        <p:nvPicPr>
          <p:cNvPr id="22" name="图片 22"/>
          <p:cNvPicPr>
            <a:picLocks noChangeAspect="1"/>
          </p:cNvPicPr>
          <p:nvPr/>
        </p:nvPicPr>
        <p:blipFill>
          <a:blip r:embed="rId6"/>
          <a:stretch>
            <a:fillRect/>
          </a:stretch>
        </p:blipFill>
        <p:spPr>
          <a:xfrm>
            <a:off x="3031172" y="3625533"/>
            <a:ext cx="6128775" cy="1944000"/>
          </a:xfrm>
          <a:prstGeom prst="rect">
            <a:avLst/>
          </a:prstGeom>
        </p:spPr>
      </p:pic>
      <p:sp>
        <p:nvSpPr>
          <p:cNvPr id="2" name="Chevron 3"/>
          <p:cNvSpPr/>
          <p:nvPr>
            <p:custDataLst>
              <p:tags r:id="rId1"/>
            </p:custDataLst>
          </p:nvPr>
        </p:nvSpPr>
        <p:spPr>
          <a:xfrm>
            <a:off x="1269365" y="209677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40043" y="223672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4" name="文本框 13"/>
          <p:cNvSpPr txBox="1"/>
          <p:nvPr/>
        </p:nvSpPr>
        <p:spPr>
          <a:xfrm>
            <a:off x="3796030" y="2110740"/>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脚下留心</a:t>
            </a:r>
          </a:p>
        </p:txBody>
      </p:sp>
      <p:pic>
        <p:nvPicPr>
          <p:cNvPr id="6" name="图形 28" descr="灯泡和齿轮"/>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3169" y="976381"/>
            <a:ext cx="943911" cy="943911"/>
          </a:xfrm>
          <a:prstGeom prst="rect">
            <a:avLst/>
          </a:prstGeom>
        </p:spPr>
      </p:pic>
      <p:sp>
        <p:nvSpPr>
          <p:cNvPr id="7" name="矩形 6"/>
          <p:cNvSpPr/>
          <p:nvPr/>
        </p:nvSpPr>
        <p:spPr>
          <a:xfrm>
            <a:off x="2181612" y="1113100"/>
            <a:ext cx="4618183"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8" name="文本框 7"/>
          <p:cNvSpPr txBox="1"/>
          <p:nvPr/>
        </p:nvSpPr>
        <p:spPr>
          <a:xfrm>
            <a:off x="2291562" y="1212124"/>
            <a:ext cx="4508234" cy="461665"/>
          </a:xfrm>
          <a:prstGeom prst="rect">
            <a:avLst/>
          </a:prstGeom>
          <a:solidFill>
            <a:srgbClr val="C00000"/>
          </a:solidFill>
        </p:spPr>
        <p:txBody>
          <a:bodyPr wrap="square" rtlCol="0">
            <a:spAutoFit/>
          </a:bodyPr>
          <a:lstStyle/>
          <a:p>
            <a:pPr algn="dist"/>
            <a:r>
              <a:rPr lang="zh-CN" altLang="en-US" dirty="0">
                <a:solidFill>
                  <a:schemeClr val="bg1"/>
                </a:solidFill>
                <a:latin typeface="Arial" panose="020B0604020202020204" pitchFamily="34" charset="0"/>
                <a:ea typeface="思源黑体 CN Regular" panose="020B0500000000000000" pitchFamily="34" charset="-122"/>
                <a:sym typeface="Arial" panose="020B0604020202020204" pitchFamily="34" charset="0"/>
              </a:rPr>
              <a:t>子类重写父类方法时的访问权限</a:t>
            </a:r>
          </a:p>
        </p:txBody>
      </p:sp>
      <p:sp>
        <p:nvSpPr>
          <p:cNvPr id="9" name="矩形 8"/>
          <p:cNvSpPr/>
          <p:nvPr/>
        </p:nvSpPr>
        <p:spPr>
          <a:xfrm>
            <a:off x="6904385"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10" name="矩形 9"/>
          <p:cNvSpPr/>
          <p:nvPr/>
        </p:nvSpPr>
        <p:spPr>
          <a:xfrm>
            <a:off x="7092090" y="1113100"/>
            <a:ext cx="83116" cy="67047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思源黑体 CN Regular" panose="020B0500000000000000" pitchFamily="34" charset="-122"/>
              <a:sym typeface="Arial" panose="020B0604020202020204" pitchFamily="34" charset="0"/>
            </a:endParaRPr>
          </a:p>
        </p:txBody>
      </p:sp>
      <p:sp>
        <p:nvSpPr>
          <p:cNvPr id="2" name="Chevron 3"/>
          <p:cNvSpPr/>
          <p:nvPr>
            <p:custDataLst>
              <p:tags r:id="rId1"/>
            </p:custDataLst>
          </p:nvPr>
        </p:nvSpPr>
        <p:spPr>
          <a:xfrm>
            <a:off x="1143635" y="197485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2114809"/>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案例二运行结果分析</a:t>
            </a:r>
          </a:p>
        </p:txBody>
      </p:sp>
      <p:sp>
        <p:nvSpPr>
          <p:cNvPr id="14" name="文本框 13"/>
          <p:cNvSpPr txBox="1"/>
          <p:nvPr/>
        </p:nvSpPr>
        <p:spPr>
          <a:xfrm>
            <a:off x="1465580" y="3512820"/>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从上图可以看出，编译文件报错“com.itheima.Dog中的shout()无法覆盖com.itheima.Anima的shout()”，这是因为子类重写父类方法时，不能使用比父类中被重写的方法更严格的访问权限。</a:t>
            </a:r>
          </a:p>
        </p:txBody>
      </p:sp>
      <p:sp>
        <p:nvSpPr>
          <p:cNvPr id="15" name="圆角矩形 14"/>
          <p:cNvSpPr/>
          <p:nvPr/>
        </p:nvSpPr>
        <p:spPr>
          <a:xfrm>
            <a:off x="1163955" y="3196590"/>
            <a:ext cx="9864090" cy="205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319659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76059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en-US" altLang="zh-CN"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super</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关键字</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，能够在类中使用</a:t>
              </a:r>
              <a:r>
                <a:rPr lang="en-US" altLang="zh-CN"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super</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访问父类的属性和方法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4" name="横卷形 3"/>
          <p:cNvSpPr/>
          <p:nvPr/>
        </p:nvSpPr>
        <p:spPr>
          <a:xfrm>
            <a:off x="970504" y="130146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0"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当子类重写父类的方法后，子类对象将无法</a:t>
            </a:r>
            <a:r>
              <a:rPr lang="zh-CN" altLang="zh-CN" sz="2000" dirty="0">
                <a:solidFill>
                  <a:srgbClr val="1369B2"/>
                </a:solidFill>
                <a:latin typeface="微软雅黑" panose="020B0503020204020204" pitchFamily="34" charset="-122"/>
                <a:ea typeface="微软雅黑" panose="020B0503020204020204" pitchFamily="34" charset="-122"/>
              </a:rPr>
              <a:t>访问</a:t>
            </a:r>
            <a:r>
              <a:rPr lang="zh-CN" altLang="zh-CN" sz="2000" dirty="0">
                <a:solidFill>
                  <a:srgbClr val="595959"/>
                </a:solidFill>
                <a:latin typeface="微软雅黑" panose="020B0503020204020204" pitchFamily="34" charset="-122"/>
                <a:ea typeface="微软雅黑" panose="020B0503020204020204" pitchFamily="34" charset="-122"/>
              </a:rPr>
              <a:t>父类中被子类</a:t>
            </a:r>
            <a:r>
              <a:rPr lang="zh-CN" altLang="zh-CN" sz="2000" dirty="0">
                <a:solidFill>
                  <a:srgbClr val="1369B2"/>
                </a:solidFill>
                <a:latin typeface="微软雅黑" panose="020B0503020204020204" pitchFamily="34" charset="-122"/>
                <a:ea typeface="微软雅黑" panose="020B0503020204020204" pitchFamily="34" charset="-122"/>
              </a:rPr>
              <a:t>重写过的方法</a:t>
            </a:r>
            <a:r>
              <a:rPr lang="zh-CN" altLang="zh-CN" sz="2000" dirty="0">
                <a:solidFill>
                  <a:srgbClr val="595959"/>
                </a:solidFill>
                <a:latin typeface="微软雅黑" panose="020B0503020204020204" pitchFamily="34" charset="-122"/>
                <a:ea typeface="微软雅黑" panose="020B0503020204020204" pitchFamily="34" charset="-122"/>
              </a:rPr>
              <a:t>。为了解决这个问题，Java提供了</a:t>
            </a:r>
            <a:r>
              <a:rPr lang="zh-CN" altLang="zh-CN" sz="2000" dirty="0">
                <a:solidFill>
                  <a:srgbClr val="1369B2"/>
                </a:solidFill>
                <a:latin typeface="微软雅黑" panose="020B0503020204020204" pitchFamily="34" charset="-122"/>
                <a:ea typeface="微软雅黑" panose="020B0503020204020204" pitchFamily="34" charset="-122"/>
              </a:rPr>
              <a:t>super关键字</a:t>
            </a:r>
            <a:r>
              <a:rPr lang="zh-CN" altLang="zh-CN" sz="2000" dirty="0">
                <a:solidFill>
                  <a:srgbClr val="595959"/>
                </a:solidFill>
                <a:latin typeface="微软雅黑" panose="020B0503020204020204" pitchFamily="34" charset="-122"/>
                <a:ea typeface="微软雅黑" panose="020B0503020204020204" pitchFamily="34" charset="-122"/>
              </a:rPr>
              <a:t>，使用super关键字可以在子类中访问父类的</a:t>
            </a:r>
            <a:r>
              <a:rPr lang="zh-CN" altLang="zh-CN" sz="2000" dirty="0">
                <a:solidFill>
                  <a:srgbClr val="1369B2"/>
                </a:solidFill>
                <a:latin typeface="微软雅黑" panose="020B0503020204020204" pitchFamily="34" charset="-122"/>
                <a:ea typeface="微软雅黑" panose="020B0503020204020204" pitchFamily="34" charset="-122"/>
              </a:rPr>
              <a:t>非私有方法</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dirty="0">
                <a:solidFill>
                  <a:srgbClr val="1369B2"/>
                </a:solidFill>
                <a:latin typeface="微软雅黑" panose="020B0503020204020204" pitchFamily="34" charset="-122"/>
                <a:ea typeface="微软雅黑" panose="020B0503020204020204" pitchFamily="34" charset="-122"/>
              </a:rPr>
              <a:t>非私有属性</a:t>
            </a:r>
            <a:r>
              <a:rPr lang="zh-CN" altLang="zh-CN" sz="2000" dirty="0">
                <a:solidFill>
                  <a:srgbClr val="595959"/>
                </a:solidFill>
                <a:latin typeface="微软雅黑" panose="020B0503020204020204" pitchFamily="34" charset="-122"/>
                <a:ea typeface="微软雅黑" panose="020B0503020204020204" pitchFamily="34" charset="-122"/>
              </a:rPr>
              <a:t>以及</a:t>
            </a:r>
            <a:r>
              <a:rPr lang="zh-CN" altLang="zh-CN" sz="2000" dirty="0">
                <a:solidFill>
                  <a:srgbClr val="1369B2"/>
                </a:solidFill>
                <a:latin typeface="微软雅黑" panose="020B0503020204020204" pitchFamily="34" charset="-122"/>
                <a:ea typeface="微软雅黑" panose="020B0503020204020204" pitchFamily="34" charset="-122"/>
              </a:rPr>
              <a:t>构造方法</a:t>
            </a:r>
            <a:r>
              <a:rPr lang="zh-CN" altLang="zh-CN" sz="2000" dirty="0">
                <a:solidFill>
                  <a:srgbClr val="595959"/>
                </a:solidFill>
                <a:latin typeface="微软雅黑" panose="020B0503020204020204" pitchFamily="34" charset="-122"/>
                <a:ea typeface="微软雅黑" panose="020B0503020204020204" pitchFamily="34" charset="-122"/>
              </a:rPr>
              <a:t>。下面详细讲解super关键字的具体用法。</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6" name="Chevron 3"/>
          <p:cNvSpPr/>
          <p:nvPr>
            <p:custDataLst>
              <p:tags r:id="rId1"/>
            </p:custDataLst>
          </p:nvPr>
        </p:nvSpPr>
        <p:spPr>
          <a:xfrm>
            <a:off x="1143635" y="1472565"/>
            <a:ext cx="32378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12524"/>
            <a:ext cx="263779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super</a:t>
            </a:r>
            <a:r>
              <a:rPr lang="zh-CN" altLang="en-US" sz="2000" dirty="0">
                <a:solidFill>
                  <a:srgbClr val="1369B2"/>
                </a:solidFill>
                <a:latin typeface="微软雅黑" panose="020B0503020204020204" pitchFamily="34" charset="-122"/>
                <a:ea typeface="微软雅黑" panose="020B0503020204020204" pitchFamily="34" charset="-122"/>
              </a:rPr>
              <a:t>关键字的用法一</a:t>
            </a:r>
          </a:p>
        </p:txBody>
      </p:sp>
      <p:sp>
        <p:nvSpPr>
          <p:cNvPr id="7" name="文本框 6"/>
          <p:cNvSpPr txBox="1"/>
          <p:nvPr/>
        </p:nvSpPr>
        <p:spPr>
          <a:xfrm>
            <a:off x="1143635" y="2582545"/>
            <a:ext cx="9708515" cy="553085"/>
          </a:xfrm>
          <a:prstGeom prst="rect">
            <a:avLst/>
          </a:prstGeom>
          <a:noFill/>
        </p:spPr>
        <p:txBody>
          <a:bodyPr wrap="square" rtlCol="0" anchor="t">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1369B2"/>
                </a:solidFill>
                <a:latin typeface="微软雅黑" panose="020B0503020204020204" pitchFamily="34" charset="-122"/>
                <a:ea typeface="微软雅黑" panose="020B0503020204020204" pitchFamily="34" charset="-122"/>
              </a:rPr>
              <a:t>使用super关键字访问或调用父类的非私属性或非私有方法</a:t>
            </a:r>
            <a:r>
              <a:rPr lang="zh-CN" altLang="en-US" sz="2000" dirty="0">
                <a:solidFill>
                  <a:srgbClr val="595959"/>
                </a:solidFill>
                <a:latin typeface="微软雅黑" panose="020B0503020204020204" pitchFamily="34" charset="-122"/>
                <a:ea typeface="微软雅黑" panose="020B0503020204020204" pitchFamily="34" charset="-122"/>
              </a:rPr>
              <a:t>，具体格式如下。</a:t>
            </a:r>
          </a:p>
        </p:txBody>
      </p:sp>
      <p:sp>
        <p:nvSpPr>
          <p:cNvPr id="8" name="矩形 7"/>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super.属性</a:t>
            </a:r>
          </a:p>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super.方法(参数1,参数2…)</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4"/>
          <a:stretch>
            <a:fillRect/>
          </a:stretch>
        </p:blipFill>
        <p:spPr>
          <a:xfrm>
            <a:off x="1500505" y="2432050"/>
            <a:ext cx="9432290" cy="3743960"/>
          </a:xfrm>
          <a:prstGeom prst="rect">
            <a:avLst/>
          </a:prstGeom>
        </p:spPr>
      </p:pic>
      <p:sp>
        <p:nvSpPr>
          <p:cNvPr id="13" name="矩形 12"/>
          <p:cNvSpPr/>
          <p:nvPr/>
        </p:nvSpPr>
        <p:spPr>
          <a:xfrm>
            <a:off x="2084705" y="2430145"/>
            <a:ext cx="8848090" cy="3745865"/>
          </a:xfrm>
          <a:prstGeom prst="rect">
            <a:avLst/>
          </a:prstGeom>
        </p:spPr>
        <p:txBody>
          <a:bodyPr wrap="square">
            <a:spAutoFit/>
          </a:bodyPr>
          <a:lstStyle/>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定义Animal类</a:t>
            </a:r>
            <a:endPar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9  // 定义Dog类继承Animal类</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10class Dog extends Animal {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11     // 重写父类Animal中的shout()方法,扩大了访问权限</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12	public void shout() {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13         		</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super.shout(); </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 调用父类中的shout()方法</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14		System.out.println("汪汪汪……");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15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16     public void printName(){</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17         System.out.println("名字:"+</a:t>
            </a:r>
            <a:r>
              <a:rPr lang="en-US" altLang="zh-CN" sz="18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super.name</a:t>
            </a: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 访问父类中的name属性</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18     }</a:t>
            </a:r>
          </a:p>
          <a:p>
            <a:pPr lvl="0" indent="0" algn="just" fontAlgn="auto">
              <a:lnSpc>
                <a:spcPct val="110000"/>
              </a:lnSpc>
              <a:spcAft>
                <a:spcPts val="0"/>
              </a:spcAft>
              <a:buFont typeface="+mj-lt"/>
              <a:buNone/>
            </a:pPr>
            <a:r>
              <a:rPr lang="en-US" altLang="zh-CN" sz="18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19}</a:t>
            </a:r>
          </a:p>
        </p:txBody>
      </p:sp>
      <p:sp>
        <p:nvSpPr>
          <p:cNvPr id="2" name="矩形 1"/>
          <p:cNvSpPr/>
          <p:nvPr/>
        </p:nvSpPr>
        <p:spPr>
          <a:xfrm>
            <a:off x="3242434" y="923864"/>
            <a:ext cx="7690722" cy="1014730"/>
          </a:xfrm>
          <a:prstGeom prst="rect">
            <a:avLst/>
          </a:prstGeom>
        </p:spPr>
        <p:txBody>
          <a:bodyPr wrap="square">
            <a:spAutoFit/>
          </a:bodyPr>
          <a:lstStyle/>
          <a:p>
            <a:pPr indent="0" algn="just" fontAlgn="auto">
              <a:lnSpc>
                <a:spcPct val="150000"/>
              </a:lnSpc>
              <a:spcAft>
                <a:spcPts val="0"/>
              </a:spcAft>
            </a:pPr>
            <a:r>
              <a:rPr lang="zh-CN" altLang="en-US" sz="2000" dirty="0">
                <a:solidFill>
                  <a:srgbClr val="595959"/>
                </a:solidFill>
                <a:latin typeface="微软雅黑" panose="020B0503020204020204" pitchFamily="34" charset="-122"/>
                <a:ea typeface="微软雅黑" panose="020B0503020204020204" pitchFamily="34" charset="-122"/>
                <a:sym typeface="+mn-ea"/>
              </a:rPr>
              <a:t>下面通过一个案例学习使用</a:t>
            </a:r>
            <a:r>
              <a:rPr lang="zh-CN" altLang="en-US" sz="2000" dirty="0">
                <a:solidFill>
                  <a:srgbClr val="1369B2"/>
                </a:solidFill>
                <a:latin typeface="微软雅黑" panose="020B0503020204020204" pitchFamily="34" charset="-122"/>
                <a:ea typeface="微软雅黑" panose="020B0503020204020204" pitchFamily="34" charset="-122"/>
                <a:sym typeface="+mn-ea"/>
              </a:rPr>
              <a:t>super关键字</a:t>
            </a:r>
            <a:r>
              <a:rPr lang="zh-CN" altLang="en-US" sz="2000" dirty="0">
                <a:solidFill>
                  <a:srgbClr val="595959"/>
                </a:solidFill>
                <a:latin typeface="微软雅黑" panose="020B0503020204020204" pitchFamily="34" charset="-122"/>
                <a:ea typeface="微软雅黑" panose="020B0503020204020204" pitchFamily="34" charset="-122"/>
                <a:sym typeface="+mn-ea"/>
              </a:rPr>
              <a:t>访问父类的</a:t>
            </a:r>
            <a:r>
              <a:rPr lang="zh-CN" altLang="en-US" sz="2000" dirty="0">
                <a:solidFill>
                  <a:srgbClr val="1369B2"/>
                </a:solidFill>
                <a:latin typeface="微软雅黑" panose="020B0503020204020204" pitchFamily="34" charset="-122"/>
                <a:ea typeface="微软雅黑" panose="020B0503020204020204" pitchFamily="34" charset="-122"/>
                <a:sym typeface="+mn-ea"/>
              </a:rPr>
              <a:t>成员变量</a:t>
            </a:r>
            <a:r>
              <a:rPr lang="zh-CN" altLang="en-US" sz="2000" dirty="0">
                <a:solidFill>
                  <a:srgbClr val="595959"/>
                </a:solidFill>
                <a:latin typeface="微软雅黑" panose="020B0503020204020204" pitchFamily="34" charset="-122"/>
                <a:ea typeface="微软雅黑" panose="020B0503020204020204" pitchFamily="34" charset="-122"/>
                <a:sym typeface="+mn-ea"/>
              </a:rPr>
              <a:t>和</a:t>
            </a:r>
            <a:r>
              <a:rPr lang="zh-CN" altLang="en-US" sz="2000" dirty="0">
                <a:solidFill>
                  <a:srgbClr val="1369B2"/>
                </a:solidFill>
                <a:latin typeface="微软雅黑" panose="020B0503020204020204" pitchFamily="34" charset="-122"/>
                <a:ea typeface="微软雅黑" panose="020B0503020204020204" pitchFamily="34" charset="-122"/>
                <a:sym typeface="+mn-ea"/>
              </a:rPr>
              <a:t>成员方法</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，修改</a:t>
            </a:r>
            <a:r>
              <a:rPr lang="en-US"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4.1.2</a:t>
            </a:r>
            <a:r>
              <a:rPr lang="zh-CN" altLang="en-US"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中的案例二，</a:t>
            </a:r>
            <a:r>
              <a:rPr lang="zh-CN" altLang="zh-CN" sz="2000" kern="100" dirty="0">
                <a:solidFill>
                  <a:srgbClr val="595959"/>
                </a:solidFill>
                <a:latin typeface="微软雅黑" panose="020B0503020204020204" pitchFamily="34" charset="-122"/>
                <a:ea typeface="微软雅黑" panose="020B0503020204020204" pitchFamily="34" charset="-122"/>
                <a:cs typeface="宋体" panose="02010600030101010101" pitchFamily="2" charset="-122"/>
              </a:rPr>
              <a:t>具体代码如下所示。</a:t>
            </a:r>
            <a:endParaRPr lang="en-US" altLang="zh-CN" sz="2000" kern="100" dirty="0">
              <a:solidFill>
                <a:srgbClr val="595959"/>
              </a:solidFill>
              <a:effectLst/>
              <a:latin typeface="微软雅黑" panose="020B0503020204020204" pitchFamily="34" charset="-122"/>
              <a:ea typeface="微软雅黑" panose="020B0503020204020204" pitchFamily="34" charset="-122"/>
              <a:cs typeface="宋体" panose="02010600030101010101" pitchFamily="2" charset="-122"/>
            </a:endParaRPr>
          </a:p>
        </p:txBody>
      </p:sp>
      <p:sp>
        <p:nvSpPr>
          <p:cNvPr id="5"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3"/>
          <a:stretch>
            <a:fillRect/>
          </a:stretch>
        </p:blipFill>
        <p:spPr>
          <a:xfrm>
            <a:off x="878840" y="2086610"/>
            <a:ext cx="10433050" cy="2686050"/>
          </a:xfrm>
          <a:prstGeom prst="rect">
            <a:avLst/>
          </a:prstGeom>
        </p:spPr>
      </p:pic>
      <p:sp>
        <p:nvSpPr>
          <p:cNvPr id="2" name="文本框 1"/>
          <p:cNvSpPr txBox="1"/>
          <p:nvPr/>
        </p:nvSpPr>
        <p:spPr>
          <a:xfrm>
            <a:off x="1340168" y="2244725"/>
            <a:ext cx="9246235" cy="2527935"/>
          </a:xfrm>
          <a:prstGeom prst="rect">
            <a:avLst/>
          </a:prstGeom>
          <a:noFill/>
        </p:spPr>
        <p:txBody>
          <a:bodyPr wrap="none" rtlCol="0">
            <a:spAutoFit/>
          </a:bodyPr>
          <a:lstStyle/>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20// 定义测试类</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21public class Example05 {	</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22	public static void main(String[] args) {</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23		Dog dog = new Dog();    // 创建Dog类的对象</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24		dog.shout();                      // 调用Dog类重写的shout()方法</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25                               dog.printName();                // 调用Dog类中的printName()方法</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26	}</a:t>
            </a:r>
          </a:p>
          <a:p>
            <a:pPr lvl="0" indent="0" algn="just" fontAlgn="auto">
              <a:lnSpc>
                <a:spcPct val="110000"/>
              </a:lnSpc>
              <a:spcAft>
                <a:spcPts val="0"/>
              </a:spcAft>
              <a:buFont typeface="+mj-lt"/>
              <a:buNone/>
            </a:pPr>
            <a:r>
              <a:rPr lang="zh-CN" altLang="en-US" sz="1800" dirty="0">
                <a:solidFill>
                  <a:srgbClr val="595959"/>
                </a:solidFill>
                <a:latin typeface="微软雅黑" panose="020B0503020204020204" pitchFamily="34" charset="-122"/>
                <a:ea typeface="微软雅黑" panose="020B0503020204020204" pitchFamily="34" charset="-122"/>
              </a:rPr>
              <a:t> 27}</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graphicFrame>
        <p:nvGraphicFramePr>
          <p:cNvPr id="4" name="对象 3"/>
          <p:cNvGraphicFramePr/>
          <p:nvPr/>
        </p:nvGraphicFramePr>
        <p:xfrm>
          <a:off x="3272790" y="2380615"/>
          <a:ext cx="5644515" cy="2097405"/>
        </p:xfrm>
        <a:graphic>
          <a:graphicData uri="http://schemas.openxmlformats.org/presentationml/2006/ole">
            <mc:AlternateContent xmlns:mc="http://schemas.openxmlformats.org/markup-compatibility/2006">
              <mc:Choice xmlns:v="urn:schemas-microsoft-com:vml" Requires="v">
                <p:oleObj spid="_x0000_s1028" r:id="rId4" imgW="3943350" imgH="1504950" progId="Paint.Picture">
                  <p:embed/>
                </p:oleObj>
              </mc:Choice>
              <mc:Fallback>
                <p:oleObj r:id="rId4" imgW="3943350" imgH="1504950" progId="Paint.Picture">
                  <p:embed/>
                  <p:pic>
                    <p:nvPicPr>
                      <p:cNvPr id="0" name="图片 7"/>
                      <p:cNvPicPr/>
                      <p:nvPr/>
                    </p:nvPicPr>
                    <p:blipFill>
                      <a:blip r:embed="rId5"/>
                      <a:stretch>
                        <a:fillRect/>
                      </a:stretch>
                    </p:blipFill>
                    <p:spPr>
                      <a:xfrm>
                        <a:off x="3272790" y="2380615"/>
                        <a:ext cx="5644515" cy="2097405"/>
                      </a:xfrm>
                      <a:prstGeom prst="rect">
                        <a:avLst/>
                      </a:prstGeom>
                    </p:spPr>
                  </p:pic>
                </p:oleObj>
              </mc:Fallback>
            </mc:AlternateContent>
          </a:graphicData>
        </a:graphic>
      </p:graphicFrame>
      <p:sp>
        <p:nvSpPr>
          <p:cNvPr id="5" name="Chevron 3"/>
          <p:cNvSpPr/>
          <p:nvPr>
            <p:custDataLst>
              <p:tags r:id="rId2"/>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1" name="文本框 10"/>
          <p:cNvSpPr txBox="1"/>
          <p:nvPr/>
        </p:nvSpPr>
        <p:spPr>
          <a:xfrm>
            <a:off x="1252855" y="5162550"/>
            <a:ext cx="9720580" cy="1014730"/>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由上图可知，控制台打印了“动物发出叫声”“名字：牧羊犬”，说明子类通过super关键字成功地访问了父类的成员变量和成员方法。</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6" name="Chevron 3"/>
          <p:cNvSpPr/>
          <p:nvPr>
            <p:custDataLst>
              <p:tags r:id="rId1"/>
            </p:custDataLst>
          </p:nvPr>
        </p:nvSpPr>
        <p:spPr>
          <a:xfrm>
            <a:off x="1143635" y="1472565"/>
            <a:ext cx="323786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12524"/>
            <a:ext cx="2637790" cy="398780"/>
          </a:xfrm>
          <a:prstGeom prst="rect">
            <a:avLst/>
          </a:prstGeom>
          <a:noFill/>
        </p:spPr>
        <p:txBody>
          <a:bodyPr wrap="none" rtlCol="0">
            <a:spAutoFit/>
          </a:bodyPr>
          <a:lstStyle/>
          <a:p>
            <a:pPr algn="l"/>
            <a:r>
              <a:rPr lang="en-US" altLang="zh-CN" sz="2000" dirty="0">
                <a:solidFill>
                  <a:srgbClr val="1369B2"/>
                </a:solidFill>
                <a:latin typeface="微软雅黑" panose="020B0503020204020204" pitchFamily="34" charset="-122"/>
                <a:ea typeface="微软雅黑" panose="020B0503020204020204" pitchFamily="34" charset="-122"/>
              </a:rPr>
              <a:t>super</a:t>
            </a:r>
            <a:r>
              <a:rPr lang="zh-CN" altLang="en-US" sz="2000" dirty="0">
                <a:solidFill>
                  <a:srgbClr val="1369B2"/>
                </a:solidFill>
                <a:latin typeface="微软雅黑" panose="020B0503020204020204" pitchFamily="34" charset="-122"/>
                <a:ea typeface="微软雅黑" panose="020B0503020204020204" pitchFamily="34" charset="-122"/>
              </a:rPr>
              <a:t>关键字的用法二</a:t>
            </a:r>
          </a:p>
        </p:txBody>
      </p:sp>
      <p:sp>
        <p:nvSpPr>
          <p:cNvPr id="7" name="文本框 6"/>
          <p:cNvSpPr txBox="1"/>
          <p:nvPr/>
        </p:nvSpPr>
        <p:spPr>
          <a:xfrm>
            <a:off x="1143635" y="2582545"/>
            <a:ext cx="9708515" cy="553085"/>
          </a:xfrm>
          <a:prstGeom prst="rect">
            <a:avLst/>
          </a:prstGeom>
          <a:noFill/>
        </p:spPr>
        <p:txBody>
          <a:bodyPr wrap="square" rtlCol="0" anchor="t">
            <a:spAutoFit/>
          </a:bodyPr>
          <a:lstStyle/>
          <a:p>
            <a:pPr indent="0"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（2）</a:t>
            </a:r>
            <a:r>
              <a:rPr lang="zh-CN" altLang="en-US" sz="2000" dirty="0">
                <a:solidFill>
                  <a:srgbClr val="1369B2"/>
                </a:solidFill>
                <a:latin typeface="微软雅黑" panose="020B0503020204020204" pitchFamily="34" charset="-122"/>
                <a:ea typeface="微软雅黑" panose="020B0503020204020204" pitchFamily="34" charset="-122"/>
              </a:rPr>
              <a:t>使用super关键字调用父类中指定的构造方法</a:t>
            </a:r>
            <a:r>
              <a:rPr lang="zh-CN" altLang="en-US" sz="2000" dirty="0">
                <a:solidFill>
                  <a:srgbClr val="595959"/>
                </a:solidFill>
                <a:latin typeface="微软雅黑" panose="020B0503020204020204" pitchFamily="34" charset="-122"/>
                <a:ea typeface="微软雅黑" panose="020B0503020204020204" pitchFamily="34" charset="-122"/>
              </a:rPr>
              <a:t>，具体格式如下。</a:t>
            </a:r>
          </a:p>
        </p:txBody>
      </p:sp>
      <p:sp>
        <p:nvSpPr>
          <p:cNvPr id="8" name="矩形 7"/>
          <p:cNvSpPr/>
          <p:nvPr/>
        </p:nvSpPr>
        <p:spPr>
          <a:xfrm>
            <a:off x="2790190" y="3575685"/>
            <a:ext cx="6609080" cy="168783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super(参数1,参数2…)</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0016" y="2907363"/>
            <a:ext cx="9770271" cy="1043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897" tIns="60948" rIns="121897" bIns="6094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在上一章中，介绍了面向对象的基本用法，并对面向对象的三大特征之一的封装特性进行了详细地讲解。本章将继续讲解面向对象中与</a:t>
            </a:r>
            <a:r>
              <a:rPr lang="zh-CN" altLang="zh-CN" sz="2000" dirty="0">
                <a:solidFill>
                  <a:srgbClr val="1369B2"/>
                </a:solidFill>
                <a:latin typeface="微软雅黑" panose="020B0503020204020204" pitchFamily="34" charset="-122"/>
                <a:ea typeface="微软雅黑" panose="020B0503020204020204" pitchFamily="34" charset="-122"/>
              </a:rPr>
              <a:t>继承</a:t>
            </a:r>
            <a:r>
              <a:rPr lang="zh-CN" altLang="zh-CN" sz="2000" dirty="0">
                <a:solidFill>
                  <a:srgbClr val="595959"/>
                </a:solidFill>
                <a:latin typeface="微软雅黑" panose="020B0503020204020204" pitchFamily="34" charset="-122"/>
                <a:ea typeface="微软雅黑" panose="020B0503020204020204" pitchFamily="34" charset="-122"/>
              </a:rPr>
              <a:t>和</a:t>
            </a:r>
            <a:r>
              <a:rPr lang="zh-CN" altLang="zh-CN" sz="2000" dirty="0">
                <a:solidFill>
                  <a:srgbClr val="1369B2"/>
                </a:solidFill>
                <a:latin typeface="微软雅黑" panose="020B0503020204020204" pitchFamily="34" charset="-122"/>
                <a:ea typeface="微软雅黑" panose="020B0503020204020204" pitchFamily="34" charset="-122"/>
              </a:rPr>
              <a:t>多态</a:t>
            </a:r>
            <a:r>
              <a:rPr lang="zh-CN" altLang="zh-CN" sz="2000" dirty="0">
                <a:solidFill>
                  <a:srgbClr val="595959"/>
                </a:solidFill>
                <a:latin typeface="微软雅黑" panose="020B0503020204020204" pitchFamily="34" charset="-122"/>
                <a:ea typeface="微软雅黑" panose="020B0503020204020204" pitchFamily="34" charset="-122"/>
              </a:rPr>
              <a:t>相关的知识。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4"/>
          <a:stretch>
            <a:fillRect/>
          </a:stretch>
        </p:blipFill>
        <p:spPr>
          <a:xfrm>
            <a:off x="1848485" y="2216785"/>
            <a:ext cx="8762365" cy="3879215"/>
          </a:xfrm>
          <a:prstGeom prst="rect">
            <a:avLst/>
          </a:prstGeom>
        </p:spPr>
      </p:pic>
      <p:sp>
        <p:nvSpPr>
          <p:cNvPr id="13" name="矩形 12"/>
          <p:cNvSpPr/>
          <p:nvPr/>
        </p:nvSpPr>
        <p:spPr>
          <a:xfrm>
            <a:off x="2291080" y="2216785"/>
            <a:ext cx="7977505" cy="3879215"/>
          </a:xfrm>
          <a:prstGeom prst="rect">
            <a:avLst/>
          </a:prstGeom>
        </p:spPr>
        <p:txBody>
          <a:bodyPr wrap="square">
            <a:spAutoFit/>
          </a:bodyPr>
          <a:lstStyle/>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1// 定义Animal类</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2class Animal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    private String name;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    private int age;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5    public Animal(String name, int age) {	// Animal类有参构造方法</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6        this.name = name;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7        this.age = age;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8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21    public String info()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22        return "名称："+this.getName()+",年龄："+this.getAge();</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23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24}</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 25  // 定义Dog类继承Animal类</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3342640" y="923925"/>
            <a:ext cx="8083550" cy="1014730"/>
          </a:xfrm>
          <a:prstGeom prst="rect">
            <a:avLst/>
          </a:prstGeom>
          <a:noFill/>
        </p:spPr>
        <p:txBody>
          <a:bodyPr wrap="square" rtlCol="0" anchor="t">
            <a:spAutoFit/>
          </a:bodyPr>
          <a:lstStyle/>
          <a:p>
            <a:pPr algn="l" fontAlgn="auto">
              <a:lnSpc>
                <a:spcPct val="150000"/>
              </a:lnSpc>
              <a:buClrTx/>
              <a:buSzTx/>
              <a:buFontTx/>
            </a:pPr>
            <a:r>
              <a:rPr lang="zh-CN" altLang="en-US" sz="2000" dirty="0">
                <a:solidFill>
                  <a:srgbClr val="595959"/>
                </a:solidFill>
                <a:latin typeface="微软雅黑" panose="020B0503020204020204" pitchFamily="34" charset="-122"/>
                <a:ea typeface="微软雅黑" panose="020B0503020204020204" pitchFamily="34" charset="-122"/>
              </a:rPr>
              <a:t>下面通过一个案例学习如何使用</a:t>
            </a:r>
            <a:r>
              <a:rPr lang="zh-CN" altLang="en-US" sz="2000" dirty="0">
                <a:solidFill>
                  <a:srgbClr val="1369B2"/>
                </a:solidFill>
                <a:latin typeface="微软雅黑" panose="020B0503020204020204" pitchFamily="34" charset="-122"/>
                <a:ea typeface="微软雅黑" panose="020B0503020204020204" pitchFamily="34" charset="-122"/>
              </a:rPr>
              <a:t>super关键字</a:t>
            </a:r>
            <a:r>
              <a:rPr lang="zh-CN" altLang="en-US" sz="2000" dirty="0">
                <a:solidFill>
                  <a:srgbClr val="595959"/>
                </a:solidFill>
                <a:latin typeface="微软雅黑" panose="020B0503020204020204" pitchFamily="34" charset="-122"/>
                <a:ea typeface="微软雅黑" panose="020B0503020204020204" pitchFamily="34" charset="-122"/>
              </a:rPr>
              <a:t>调用</a:t>
            </a:r>
            <a:r>
              <a:rPr lang="zh-CN" altLang="en-US" sz="2000" dirty="0">
                <a:solidFill>
                  <a:srgbClr val="1369B2"/>
                </a:solidFill>
                <a:latin typeface="微软雅黑" panose="020B0503020204020204" pitchFamily="34" charset="-122"/>
                <a:ea typeface="微软雅黑" panose="020B0503020204020204" pitchFamily="34" charset="-122"/>
              </a:rPr>
              <a:t>父类的构造方法</a:t>
            </a:r>
            <a:r>
              <a:rPr lang="zh-CN" altLang="en-US" sz="2000" dirty="0">
                <a:solidFill>
                  <a:srgbClr val="595959"/>
                </a:solidFill>
                <a:latin typeface="微软雅黑" panose="020B0503020204020204" pitchFamily="34" charset="-122"/>
                <a:ea typeface="微软雅黑" panose="020B0503020204020204" pitchFamily="34" charset="-122"/>
              </a:rPr>
              <a:t>，具体代码如下所示。</a:t>
            </a:r>
          </a:p>
        </p:txBody>
      </p:sp>
      <p:sp>
        <p:nvSpPr>
          <p:cNvPr id="2" name="Chevron 3"/>
          <p:cNvSpPr/>
          <p:nvPr>
            <p:custDataLst>
              <p:tags r:id="rId2"/>
            </p:custDataLst>
          </p:nvPr>
        </p:nvSpPr>
        <p:spPr>
          <a:xfrm>
            <a:off x="982111" y="1092196"/>
            <a:ext cx="2065510" cy="665857"/>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396533" y="1232159"/>
            <a:ext cx="1452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案例二演示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pic>
        <p:nvPicPr>
          <p:cNvPr id="12" name="图片 11"/>
          <p:cNvPicPr>
            <a:picLocks noChangeAspect="1"/>
          </p:cNvPicPr>
          <p:nvPr>
            <p:custDataLst>
              <p:tags r:id="rId1"/>
            </p:custDataLst>
          </p:nvPr>
        </p:nvPicPr>
        <p:blipFill>
          <a:blip r:embed="rId3"/>
          <a:stretch>
            <a:fillRect/>
          </a:stretch>
        </p:blipFill>
        <p:spPr>
          <a:xfrm>
            <a:off x="1467485" y="1140460"/>
            <a:ext cx="8856980" cy="5229860"/>
          </a:xfrm>
          <a:prstGeom prst="rect">
            <a:avLst/>
          </a:prstGeom>
        </p:spPr>
      </p:pic>
      <p:sp>
        <p:nvSpPr>
          <p:cNvPr id="13" name="矩形 12"/>
          <p:cNvSpPr/>
          <p:nvPr/>
        </p:nvSpPr>
        <p:spPr>
          <a:xfrm>
            <a:off x="1887220" y="1138555"/>
            <a:ext cx="8742680" cy="5232400"/>
          </a:xfrm>
          <a:prstGeom prst="rect">
            <a:avLst/>
          </a:prstGeom>
        </p:spPr>
        <p:txBody>
          <a:bodyPr wrap="square">
            <a:spAutoFit/>
          </a:bodyPr>
          <a:lstStyle/>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26class Dog extends Animal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27    private String color;</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28    public Dog(String name, int age, String color)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29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 super(name, age);    //通过super关键字调用Animal类有两个参数的构造方法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30        this.setColor(color);</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31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省略属性</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color</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getter/setter</a:t>
            </a:r>
            <a:r>
              <a:rPr lang="zh-CN" altLang="en-US"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38    // 重写父类的info()方法</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39    public String info()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40        return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super.info()</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",颜色："+this.getColor(); </a:t>
            </a: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kern="100" dirty="0">
                <a:solidFill>
                  <a:srgbClr val="1369B2"/>
                </a:solidFill>
                <a:latin typeface="微软雅黑" panose="020B0503020204020204" pitchFamily="34" charset="-122"/>
                <a:ea typeface="微软雅黑" panose="020B0503020204020204" pitchFamily="34" charset="-122"/>
                <a:cs typeface="Times New Roman" panose="02020603050405020304" pitchFamily="18" charset="0"/>
              </a:rPr>
              <a:t>// 扩充父类中的方法</a:t>
            </a:r>
            <a:endPar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endParaRP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41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42}</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43// 定义测试类</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44public class Example06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45    public static void main(String[] args)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46        Dog dog = new Dog("牧羊犬",3,"黑色");             // 创建Dog类的对象</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47        System.out.println(dog.info());</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48    }</a:t>
            </a:r>
          </a:p>
          <a:p>
            <a:pPr lvl="0" indent="0" algn="just" fontAlgn="auto">
              <a:lnSpc>
                <a:spcPct val="110000"/>
              </a:lnSpc>
              <a:spcAft>
                <a:spcPts val="0"/>
              </a:spcAft>
              <a:buFont typeface="+mj-lt"/>
              <a:buNone/>
            </a:pPr>
            <a:r>
              <a:rPr lang="en-US" altLang="zh-CN" sz="16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rPr>
              <a:t> 49}</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25" name="图片 25"/>
          <p:cNvPicPr>
            <a:picLocks noChangeAspect="1"/>
          </p:cNvPicPr>
          <p:nvPr/>
        </p:nvPicPr>
        <p:blipFill>
          <a:blip r:embed="rId3"/>
          <a:stretch>
            <a:fillRect/>
          </a:stretch>
        </p:blipFill>
        <p:spPr>
          <a:xfrm>
            <a:off x="3188970" y="2601278"/>
            <a:ext cx="5812382" cy="1656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案例二结果分析</a:t>
            </a:r>
          </a:p>
        </p:txBody>
      </p:sp>
      <p:sp>
        <p:nvSpPr>
          <p:cNvPr id="11" name="文本框 10"/>
          <p:cNvSpPr txBox="1"/>
          <p:nvPr/>
        </p:nvSpPr>
        <p:spPr>
          <a:xfrm>
            <a:off x="1235075" y="2691130"/>
            <a:ext cx="9720580" cy="2399665"/>
          </a:xfrm>
          <a:prstGeom prst="rect">
            <a:avLst/>
          </a:prstGeom>
          <a:noFill/>
        </p:spPr>
        <p:txBody>
          <a:bodyPr wrap="squar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由上图可知，</a:t>
            </a:r>
            <a:r>
              <a:rPr altLang="zh-CN" sz="2000" dirty="0">
                <a:solidFill>
                  <a:srgbClr val="595959"/>
                </a:solidFill>
                <a:latin typeface="微软雅黑" panose="020B0503020204020204" pitchFamily="34" charset="-122"/>
                <a:ea typeface="微软雅黑" panose="020B0503020204020204" pitchFamily="34" charset="-122"/>
                <a:sym typeface="+mn-ea"/>
              </a:rPr>
              <a:t>控制台打印了“名称：牧羊犬，年龄：3，颜色：黑色”，说明子类Dog使用super()成功调用了父类中有两个参数的构造方法，并传递了参数name和参数age的值，其中，参数name的值为牧羊犬，参数age的值为3</a:t>
            </a:r>
            <a:r>
              <a:rPr lang="zh-CN" altLang="zh-CN" sz="2000" dirty="0">
                <a:solidFill>
                  <a:srgbClr val="595959"/>
                </a:solidFill>
                <a:latin typeface="微软雅黑" panose="020B0503020204020204" pitchFamily="34" charset="-122"/>
                <a:ea typeface="微软雅黑" panose="020B0503020204020204" pitchFamily="34" charset="-122"/>
                <a:cs typeface="+mn-ea"/>
              </a:rPr>
              <a:t>。</a:t>
            </a:r>
          </a:p>
          <a:p>
            <a:pPr algn="l" fontAlgn="auto">
              <a:lnSpc>
                <a:spcPct val="150000"/>
              </a:lnSpc>
            </a:pPr>
            <a:r>
              <a:rPr lang="zh-CN" altLang="en-US" sz="2000" b="1" dirty="0">
                <a:solidFill>
                  <a:srgbClr val="FF0000"/>
                </a:solidFill>
                <a:latin typeface="微软雅黑" panose="020B0503020204020204" pitchFamily="34" charset="-122"/>
                <a:ea typeface="微软雅黑" panose="020B0503020204020204" pitchFamily="34" charset="-122"/>
                <a:sym typeface="+mn-ea"/>
              </a:rPr>
              <a:t>注意：</a:t>
            </a:r>
            <a:r>
              <a:rPr lang="zh-CN" altLang="en-US" sz="2000" dirty="0">
                <a:solidFill>
                  <a:srgbClr val="FF0000"/>
                </a:solidFill>
                <a:latin typeface="微软雅黑" panose="020B0503020204020204" pitchFamily="34" charset="-122"/>
                <a:ea typeface="微软雅黑" panose="020B0503020204020204" pitchFamily="34" charset="-122"/>
                <a:sym typeface="+mn-ea"/>
              </a:rPr>
              <a:t>通过super()调用父类构造方法的代码必须位于子类构造方法的第一行，并且只能出现一次。</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4.1.3 super</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2" name="文本框 1"/>
          <p:cNvSpPr txBox="1"/>
          <p:nvPr/>
        </p:nvSpPr>
        <p:spPr>
          <a:xfrm>
            <a:off x="3688715" y="1053465"/>
            <a:ext cx="7729855" cy="1014730"/>
          </a:xfrm>
          <a:prstGeom prst="rect">
            <a:avLst/>
          </a:prstGeom>
          <a:noFill/>
        </p:spPr>
        <p:txBody>
          <a:bodyPr wrap="square" rtlCol="0" anchor="t">
            <a:spAutoFit/>
          </a:bodyPr>
          <a:lstStyle/>
          <a:p>
            <a:pPr fontAlgn="auto">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super与this关键字的作用非常相似，都可以调用构造方法、方法和属性，但是两者之间还是有区别的，super与this的区别如下表所示。</a:t>
            </a:r>
          </a:p>
        </p:txBody>
      </p:sp>
      <p:sp>
        <p:nvSpPr>
          <p:cNvPr id="6" name="Chevron 3"/>
          <p:cNvSpPr/>
          <p:nvPr>
            <p:custDataLst>
              <p:tags r:id="rId1"/>
            </p:custDataLst>
          </p:nvPr>
        </p:nvSpPr>
        <p:spPr>
          <a:xfrm>
            <a:off x="982345" y="1163955"/>
            <a:ext cx="270637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2311400" cy="398780"/>
          </a:xfrm>
          <a:prstGeom prst="rect">
            <a:avLst/>
          </a:prstGeom>
          <a:noFill/>
        </p:spPr>
        <p:txBody>
          <a:bodyPr wrap="none" rtlCol="0">
            <a:spAutoFit/>
          </a:bodyPr>
          <a:lstStyle/>
          <a:p>
            <a:pPr algn="l"/>
            <a:r>
              <a:rPr lang="zh-CN" altLang="en-US" sz="2000" dirty="0">
                <a:solidFill>
                  <a:srgbClr val="1369B2"/>
                </a:solidFill>
                <a:latin typeface="微软雅黑" panose="020B0503020204020204" pitchFamily="34" charset="-122"/>
                <a:ea typeface="微软雅黑" panose="020B0503020204020204" pitchFamily="34" charset="-122"/>
              </a:rPr>
              <a:t>super与this的区别</a:t>
            </a:r>
          </a:p>
        </p:txBody>
      </p:sp>
      <p:graphicFrame>
        <p:nvGraphicFramePr>
          <p:cNvPr id="15" name="表格 14"/>
          <p:cNvGraphicFramePr>
            <a:graphicFrameLocks noGrp="1"/>
          </p:cNvGraphicFramePr>
          <p:nvPr>
            <p:custDataLst>
              <p:tags r:id="rId2"/>
            </p:custDataLst>
          </p:nvPr>
        </p:nvGraphicFramePr>
        <p:xfrm>
          <a:off x="1663372" y="2354739"/>
          <a:ext cx="9208135" cy="2764790"/>
        </p:xfrm>
        <a:graphic>
          <a:graphicData uri="http://schemas.openxmlformats.org/drawingml/2006/table">
            <a:tbl>
              <a:tblPr>
                <a:tableStyleId>{7DF18680-E054-41AD-8BC1-D1AEF772440D}</a:tableStyleId>
              </a:tblPr>
              <a:tblGrid>
                <a:gridCol w="2597459">
                  <a:extLst>
                    <a:ext uri="{9D8B030D-6E8A-4147-A177-3AD203B41FA5}">
                      <a16:colId xmlns:a16="http://schemas.microsoft.com/office/drawing/2014/main" val="20000"/>
                    </a:ext>
                  </a:extLst>
                </a:gridCol>
                <a:gridCol w="3305338">
                  <a:extLst>
                    <a:ext uri="{9D8B030D-6E8A-4147-A177-3AD203B41FA5}">
                      <a16:colId xmlns:a16="http://schemas.microsoft.com/office/drawing/2014/main" val="20001"/>
                    </a:ext>
                  </a:extLst>
                </a:gridCol>
                <a:gridCol w="3305338">
                  <a:extLst>
                    <a:ext uri="{9D8B030D-6E8A-4147-A177-3AD203B41FA5}">
                      <a16:colId xmlns:a16="http://schemas.microsoft.com/office/drawing/2014/main" val="20002"/>
                    </a:ext>
                  </a:extLst>
                </a:gridCol>
              </a:tblGrid>
              <a:tr h="520065">
                <a:tc>
                  <a:txBody>
                    <a:bodyPr/>
                    <a:lstStyle/>
                    <a:p>
                      <a:pPr indent="267970" algn="ctr">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区别点</a:t>
                      </a:r>
                    </a:p>
                  </a:txBody>
                  <a:tcPr marL="68580" marR="68580" marT="0" marB="0" anchor="ctr">
                    <a:solidFill>
                      <a:srgbClr val="F2F2F2"/>
                    </a:solidFill>
                  </a:tcPr>
                </a:tc>
                <a:tc>
                  <a:txBody>
                    <a:bodyPr/>
                    <a:lstStyle/>
                    <a:p>
                      <a:pPr indent="267970" algn="ctr">
                        <a:spcAft>
                          <a:spcPts val="0"/>
                        </a:spcAft>
                      </a:pPr>
                      <a:r>
                        <a:rPr lang="en-US" altLang="zh-CN" sz="1600" b="1" kern="100" dirty="0">
                          <a:solidFill>
                            <a:srgbClr val="595959"/>
                          </a:solidFill>
                          <a:effectLst/>
                          <a:latin typeface="微软雅黑" panose="020B0503020204020204" pitchFamily="34" charset="-122"/>
                          <a:ea typeface="微软雅黑" panose="020B0503020204020204" pitchFamily="34" charset="-122"/>
                          <a:sym typeface="+mn-ea"/>
                        </a:rPr>
                        <a:t>super</a:t>
                      </a:r>
                      <a:endParaRPr lang="en-US" alt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tc>
                  <a:txBody>
                    <a:bodyPr/>
                    <a:lstStyle/>
                    <a:p>
                      <a:pPr indent="267970" algn="ctr">
                        <a:spcAft>
                          <a:spcPts val="0"/>
                        </a:spcAft>
                        <a:buNone/>
                      </a:pPr>
                      <a:r>
                        <a:rPr lang="en-US" altLang="zh-CN" sz="1600" b="1" kern="100" dirty="0">
                          <a:solidFill>
                            <a:srgbClr val="595959"/>
                          </a:solidFill>
                          <a:effectLst/>
                          <a:latin typeface="微软雅黑" panose="020B0503020204020204" pitchFamily="34" charset="-122"/>
                          <a:ea typeface="微软雅黑" panose="020B0503020204020204" pitchFamily="34" charset="-122"/>
                          <a:sym typeface="+mn-ea"/>
                        </a:rPr>
                        <a:t>this</a:t>
                      </a:r>
                      <a:endParaRPr lang="en-US" altLang="zh-CN" sz="1600" b="1" kern="100" dirty="0">
                        <a:solidFill>
                          <a:srgbClr val="595959"/>
                        </a:solidFill>
                        <a:effectLst/>
                        <a:latin typeface="微软雅黑" panose="020B0503020204020204" pitchFamily="34" charset="-122"/>
                        <a:ea typeface="微软雅黑" panose="020B0503020204020204" pitchFamily="34" charset="-122"/>
                      </a:endParaRPr>
                    </a:p>
                  </a:txBody>
                  <a:tcPr marL="68580" marR="68580" marT="0" marB="0" anchor="ctr">
                    <a:solidFill>
                      <a:srgbClr val="F2F2F2"/>
                    </a:solidFill>
                  </a:tcPr>
                </a:tc>
                <a:extLst>
                  <a:ext uri="{0D108BD9-81ED-4DB2-BD59-A6C34878D82A}">
                    <a16:rowId xmlns:a16="http://schemas.microsoft.com/office/drawing/2014/main" val="10000"/>
                  </a:ext>
                </a:extLst>
              </a:tr>
              <a:tr h="448945">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访问</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sym typeface="+mn-ea"/>
                        </a:rPr>
                        <a:t>属性</a:t>
                      </a:r>
                      <a:endPar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endParaRPr>
                    </a:p>
                  </a:txBody>
                  <a:tcPr marL="68580" marR="68580" marT="0" marB="0" anchor="ctr">
                    <a:solidFill>
                      <a:srgbClr val="F2F2F2"/>
                    </a:solidFill>
                  </a:tcPr>
                </a:tc>
                <a:tc>
                  <a:txBody>
                    <a:bodyPr/>
                    <a:lstStyle/>
                    <a:p>
                      <a:pPr algn="ctr">
                        <a:lnSpc>
                          <a:spcPct val="150000"/>
                        </a:lnSpc>
                        <a:spcAft>
                          <a:spcPts val="0"/>
                        </a:spcAft>
                        <a:buClrTx/>
                        <a:buSzTx/>
                        <a:buFontTx/>
                        <a:buNone/>
                      </a:pPr>
                      <a:r>
                        <a:rPr lang="zh-CN"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直接访问父类中的非私有属性</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访问本类中的属性。如果本类中没有该属性,则从父 类中继续查找</a:t>
                      </a:r>
                    </a:p>
                  </a:txBody>
                  <a:tcPr marL="68580" marR="68580" marT="0" marB="0">
                    <a:solidFill>
                      <a:srgbClr val="F2F2F2"/>
                    </a:solidFill>
                  </a:tcPr>
                </a:tc>
                <a:extLst>
                  <a:ext uri="{0D108BD9-81ED-4DB2-BD59-A6C34878D82A}">
                    <a16:rowId xmlns:a16="http://schemas.microsoft.com/office/drawing/2014/main" val="10001"/>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调用方法</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直接调用父类中的非私有方法</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调用本类中的方法。如果本类中没有该方法,则从父 类中继续查找</a:t>
                      </a:r>
                    </a:p>
                  </a:txBody>
                  <a:tcPr marL="68580" marR="68580" marT="0" marB="0">
                    <a:solidFill>
                      <a:srgbClr val="F2F2F2"/>
                    </a:solidFill>
                  </a:tcPr>
                </a:tc>
                <a:extLst>
                  <a:ext uri="{0D108BD9-81ED-4DB2-BD59-A6C34878D82A}">
                    <a16:rowId xmlns:a16="http://schemas.microsoft.com/office/drawing/2014/main" val="10002"/>
                  </a:ext>
                </a:extLst>
              </a:tr>
              <a:tr h="448945">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调用构造方法</a:t>
                      </a:r>
                    </a:p>
                  </a:txBody>
                  <a:tcPr marL="68580" marR="68580" marT="0" marB="0" anchor="ctr">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 父 类 构 造 方 法,必 须 放 在 子类构造方法的首行</a:t>
                      </a:r>
                    </a:p>
                  </a:txBody>
                  <a:tcPr marL="68580" marR="68580" marT="0" marB="0">
                    <a:solidFill>
                      <a:srgbClr val="F2F2F2"/>
                    </a:solidFill>
                  </a:tcPr>
                </a:tc>
                <a:tc>
                  <a:txBody>
                    <a:bodyPr/>
                    <a:lstStyle/>
                    <a:p>
                      <a:pPr algn="ctr">
                        <a:lnSpc>
                          <a:spcPct val="150000"/>
                        </a:lnSpc>
                        <a:spcAft>
                          <a:spcPts val="0"/>
                        </a:spcAft>
                        <a:buClrTx/>
                        <a:buSzTx/>
                        <a:buFontTx/>
                        <a:buNone/>
                      </a:pPr>
                      <a:r>
                        <a:rPr lang="zh-CN" altLang="en-US" sz="1600" b="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a:rPr>
                        <a:t>调用本类构造方法,必须放在构造方法的首行</a:t>
                      </a:r>
                    </a:p>
                  </a:txBody>
                  <a:tcPr marL="68580" marR="68580" marT="0" marB="0">
                    <a:solidFill>
                      <a:srgbClr val="F2F2F2"/>
                    </a:solidFill>
                  </a:tcPr>
                </a:tc>
                <a:extLst>
                  <a:ext uri="{0D108BD9-81ED-4DB2-BD59-A6C34878D82A}">
                    <a16:rowId xmlns:a16="http://schemas.microsoft.com/office/drawing/2014/main" val="10003"/>
                  </a:ext>
                </a:extLst>
              </a:tr>
            </a:tbl>
          </a:graphicData>
        </a:graphic>
      </p:graphicFrame>
      <p:sp>
        <p:nvSpPr>
          <p:cNvPr id="7" name="文本框 6"/>
          <p:cNvSpPr txBox="1"/>
          <p:nvPr/>
        </p:nvSpPr>
        <p:spPr>
          <a:xfrm>
            <a:off x="1252855" y="5526405"/>
            <a:ext cx="9152255" cy="1014730"/>
          </a:xfrm>
          <a:prstGeom prst="rect">
            <a:avLst/>
          </a:prstGeom>
          <a:noFill/>
        </p:spPr>
        <p:txBody>
          <a:bodyPr wrap="square" rtlCol="0" anchor="t">
            <a:spAutoFit/>
          </a:bodyPr>
          <a:lstStyle/>
          <a:p>
            <a:pPr fontAlgn="auto">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注意：this和super不可以同时出现，因为使用this和super调用构造方法的代码都要求必须放在构造方法的首行。</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mn-lt"/>
              </a:rPr>
              <a:t>final</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关键字</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final关键字的使用</a:t>
              </a: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，能够灵活使用final关键字</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修饰类。</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pic>
        <p:nvPicPr>
          <p:cNvPr id="4" name="图片 3"/>
          <p:cNvPicPr>
            <a:picLocks noChangeAspect="1"/>
          </p:cNvPicPr>
          <p:nvPr/>
        </p:nvPicPr>
        <p:blipFill>
          <a:blip r:embed="rId4"/>
          <a:stretch>
            <a:fillRect/>
          </a:stretch>
        </p:blipFill>
        <p:spPr>
          <a:xfrm>
            <a:off x="1137920" y="2633345"/>
            <a:ext cx="10264775" cy="3803015"/>
          </a:xfrm>
          <a:prstGeom prst="rect">
            <a:avLst/>
          </a:prstGeom>
        </p:spPr>
      </p:pic>
      <p:sp>
        <p:nvSpPr>
          <p:cNvPr id="2" name="矩形 1"/>
          <p:cNvSpPr/>
          <p:nvPr/>
        </p:nvSpPr>
        <p:spPr>
          <a:xfrm>
            <a:off x="1989455" y="2651760"/>
            <a:ext cx="9413875" cy="374586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 使用final关键字修饰Animal类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	final class Animal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 Dog类继承Animal类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	class Dog extends Animal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	// 定义测试类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8	public class Example07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9		public static void main(String[] args)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10			Dog dog = new Dog(); // 创建Dog类的对象</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11		}</a:t>
            </a:r>
            <a:endParaRPr lang="zh-CN" altLang="en-US" sz="18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sym typeface="+mn-ea"/>
              </a:rPr>
              <a:t> 12	}</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3" name="矩形 2"/>
          <p:cNvSpPr/>
          <p:nvPr/>
        </p:nvSpPr>
        <p:spPr>
          <a:xfrm>
            <a:off x="2704465" y="995680"/>
            <a:ext cx="8769985"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Java中使用</a:t>
            </a:r>
            <a:r>
              <a:rPr altLang="zh-CN" sz="2000" kern="100" dirty="0">
                <a:solidFill>
                  <a:srgbClr val="1369B2"/>
                </a:solidFill>
                <a:latin typeface="微软雅黑" panose="020B0503020204020204" pitchFamily="34" charset="-122"/>
                <a:ea typeface="微软雅黑" panose="020B0503020204020204" pitchFamily="34" charset="-122"/>
              </a:rPr>
              <a:t>final关键字修饰的类</a:t>
            </a:r>
            <a:r>
              <a:rPr altLang="zh-CN" sz="2000" kern="100" dirty="0">
                <a:solidFill>
                  <a:srgbClr val="595959"/>
                </a:solidFill>
                <a:latin typeface="微软雅黑" panose="020B0503020204020204" pitchFamily="34" charset="-122"/>
                <a:ea typeface="微软雅黑" panose="020B0503020204020204" pitchFamily="34" charset="-122"/>
              </a:rPr>
              <a:t>不可以被继承，也就是不能派生子类。下面通过一个案例进行验证，具体代码如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5" name="Chevron 3"/>
          <p:cNvSpPr/>
          <p:nvPr>
            <p:custDataLst>
              <p:tags r:id="rId1"/>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pic>
        <p:nvPicPr>
          <p:cNvPr id="2" name="图片 31"/>
          <p:cNvPicPr>
            <a:picLocks noChangeAspect="1"/>
          </p:cNvPicPr>
          <p:nvPr/>
        </p:nvPicPr>
        <p:blipFill>
          <a:blip r:embed="rId4"/>
          <a:stretch>
            <a:fillRect/>
          </a:stretch>
        </p:blipFill>
        <p:spPr>
          <a:xfrm>
            <a:off x="2579370" y="2655253"/>
            <a:ext cx="7031112" cy="1548000"/>
          </a:xfrm>
          <a:prstGeom prst="rect">
            <a:avLst/>
          </a:prstGeom>
        </p:spPr>
      </p:pic>
      <p:sp>
        <p:nvSpPr>
          <p:cNvPr id="5"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4.2.1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关键字修饰类</a:t>
            </a:r>
          </a:p>
        </p:txBody>
      </p:sp>
      <p:sp>
        <p:nvSpPr>
          <p:cNvPr id="5" name="Chevron 3"/>
          <p:cNvSpPr/>
          <p:nvPr>
            <p:custDataLst>
              <p:tags r:id="rId1"/>
            </p:custDataLst>
          </p:nvPr>
        </p:nvSpPr>
        <p:spPr>
          <a:xfrm>
            <a:off x="1143635" y="154432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8427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3082290"/>
            <a:ext cx="9259570" cy="147637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从上图可以看出，编译器报“无法从最终cn.itcast.Animal进行继承”错误，说明Dog类不能继承使用final修饰的Animal类。由此可见，被final关键字修饰的类不能被其他类继承。</a:t>
            </a:r>
          </a:p>
        </p:txBody>
      </p:sp>
      <p:sp>
        <p:nvSpPr>
          <p:cNvPr id="15" name="圆角矩形 14"/>
          <p:cNvSpPr/>
          <p:nvPr/>
        </p:nvSpPr>
        <p:spPr>
          <a:xfrm>
            <a:off x="1163955" y="2766060"/>
            <a:ext cx="9864090" cy="205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76606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33006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43206" y="2392691"/>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43206" y="332053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43206" y="425526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48758" y="2383812"/>
            <a:ext cx="5496560" cy="612775"/>
            <a:chOff x="4315150" y="953426"/>
            <a:chExt cx="4122956" cy="539804"/>
          </a:xfrm>
        </p:grpSpPr>
        <p:sp>
          <p:nvSpPr>
            <p:cNvPr id="61" name="矩形 60"/>
            <p:cNvSpPr/>
            <p:nvPr/>
          </p:nvSpPr>
          <p:spPr>
            <a:xfrm>
              <a:off x="4841196" y="1036090"/>
              <a:ext cx="2827147"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继承</a:t>
              </a:r>
            </a:p>
          </p:txBody>
        </p:sp>
        <p:sp>
          <p:nvSpPr>
            <p:cNvPr id="62" name="平行四边形 61"/>
            <p:cNvSpPr/>
            <p:nvPr/>
          </p:nvSpPr>
          <p:spPr>
            <a:xfrm>
              <a:off x="4315150" y="953426"/>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48758" y="3303707"/>
            <a:ext cx="5496560" cy="612775"/>
            <a:chOff x="4315150" y="1647579"/>
            <a:chExt cx="4122956" cy="539804"/>
          </a:xfrm>
        </p:grpSpPr>
        <p:sp>
          <p:nvSpPr>
            <p:cNvPr id="64" name="矩形 63"/>
            <p:cNvSpPr/>
            <p:nvPr/>
          </p:nvSpPr>
          <p:spPr>
            <a:xfrm>
              <a:off x="4840998" y="1730368"/>
              <a:ext cx="3238445" cy="344580"/>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mn-lt"/>
                </a:rPr>
                <a:t>final</a:t>
              </a:r>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关键字</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48758" y="4233616"/>
            <a:ext cx="5496560" cy="612775"/>
            <a:chOff x="4315150" y="2341731"/>
            <a:chExt cx="4122956" cy="539804"/>
          </a:xfrm>
        </p:grpSpPr>
        <p:sp>
          <p:nvSpPr>
            <p:cNvPr id="67" name="矩形 66"/>
            <p:cNvSpPr/>
            <p:nvPr/>
          </p:nvSpPr>
          <p:spPr>
            <a:xfrm>
              <a:off x="4840998" y="2424520"/>
              <a:ext cx="3437543"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抽象类和接口</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8" name="平行四边形 6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final关键字修饰方法</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pic>
        <p:nvPicPr>
          <p:cNvPr id="4" name="图片 3"/>
          <p:cNvPicPr>
            <a:picLocks noChangeAspect="1"/>
          </p:cNvPicPr>
          <p:nvPr/>
        </p:nvPicPr>
        <p:blipFill>
          <a:blip r:embed="rId4"/>
          <a:stretch>
            <a:fillRect/>
          </a:stretch>
        </p:blipFill>
        <p:spPr>
          <a:xfrm>
            <a:off x="2054225" y="2059305"/>
            <a:ext cx="8970010" cy="4403725"/>
          </a:xfrm>
          <a:prstGeom prst="rect">
            <a:avLst/>
          </a:prstGeom>
        </p:spPr>
      </p:pic>
      <p:sp>
        <p:nvSpPr>
          <p:cNvPr id="2" name="矩形 1"/>
          <p:cNvSpPr/>
          <p:nvPr/>
        </p:nvSpPr>
        <p:spPr>
          <a:xfrm>
            <a:off x="2419985" y="2077720"/>
            <a:ext cx="8222615"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 定义Animal类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	class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 使用final关键字修饰shout()方法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public final void shout()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	// 定义Dog类继承Animal类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class Dog extends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 重写Animal类的shout()方法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9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10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	// 定义测试类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public class Example08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Dog dog=new Dog(); // 创建Dog类的对象</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5" name="矩形 4"/>
          <p:cNvSpPr/>
          <p:nvPr/>
        </p:nvSpPr>
        <p:spPr>
          <a:xfrm>
            <a:off x="2704465" y="995680"/>
            <a:ext cx="8769985"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当一个类的</a:t>
            </a:r>
            <a:r>
              <a:rPr altLang="zh-CN" sz="2000" kern="100" dirty="0">
                <a:solidFill>
                  <a:srgbClr val="1369B2"/>
                </a:solidFill>
                <a:latin typeface="微软雅黑" panose="020B0503020204020204" pitchFamily="34" charset="-122"/>
                <a:ea typeface="微软雅黑" panose="020B0503020204020204" pitchFamily="34" charset="-122"/>
              </a:rPr>
              <a:t>方法</a:t>
            </a:r>
            <a:r>
              <a:rPr altLang="zh-CN" sz="2000" kern="100" dirty="0">
                <a:solidFill>
                  <a:srgbClr val="595959"/>
                </a:solidFill>
                <a:latin typeface="微软雅黑" panose="020B0503020204020204" pitchFamily="34" charset="-122"/>
                <a:ea typeface="微软雅黑" panose="020B0503020204020204" pitchFamily="34" charset="-122"/>
              </a:rPr>
              <a:t>被</a:t>
            </a:r>
            <a:r>
              <a:rPr altLang="zh-CN" sz="2000" kern="100" dirty="0">
                <a:solidFill>
                  <a:srgbClr val="1369B2"/>
                </a:solidFill>
                <a:latin typeface="微软雅黑" panose="020B0503020204020204" pitchFamily="34" charset="-122"/>
                <a:ea typeface="微软雅黑" panose="020B0503020204020204" pitchFamily="34" charset="-122"/>
              </a:rPr>
              <a:t>final关键字</a:t>
            </a:r>
            <a:r>
              <a:rPr altLang="zh-CN" sz="2000" kern="100" dirty="0">
                <a:solidFill>
                  <a:srgbClr val="595959"/>
                </a:solidFill>
                <a:latin typeface="微软雅黑" panose="020B0503020204020204" pitchFamily="34" charset="-122"/>
                <a:ea typeface="微软雅黑" panose="020B0503020204020204" pitchFamily="34" charset="-122"/>
              </a:rPr>
              <a:t>修饰后，该类的子类将不能重写该方法。下面通过一个案例进行验证，具体代码如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6" name="Chevron 3"/>
          <p:cNvSpPr/>
          <p:nvPr>
            <p:custDataLst>
              <p:tags r:id="rId1"/>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sp>
        <p:nvSpPr>
          <p:cNvPr id="8"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2" name="图片 32"/>
          <p:cNvPicPr>
            <a:picLocks noChangeAspect="1"/>
          </p:cNvPicPr>
          <p:nvPr/>
        </p:nvPicPr>
        <p:blipFill>
          <a:blip r:embed="rId3"/>
          <a:stretch>
            <a:fillRect/>
          </a:stretch>
        </p:blipFill>
        <p:spPr>
          <a:xfrm>
            <a:off x="2560955" y="2547620"/>
            <a:ext cx="7067549" cy="17640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4.2.2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关键字修饰方法</a:t>
            </a: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2938780"/>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从上图可以看出，使用final关键字修饰父类Animal中的shout()方法，在子类Dog类中重写shout()方法时，编译报“com</a:t>
            </a:r>
            <a:r>
              <a:rPr lang="en-US" altLang="zh-CN" sz="2000" dirty="0">
                <a:solidFill>
                  <a:srgbClr val="595959"/>
                </a:solidFill>
                <a:latin typeface="微软雅黑" panose="020B0503020204020204" pitchFamily="34" charset="-122"/>
                <a:ea typeface="微软雅黑" panose="020B0503020204020204" pitchFamily="34" charset="-122"/>
                <a:cs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rPr>
              <a:t>itheima.Dog中的shout()无法覆盖</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com</a:t>
            </a:r>
            <a:r>
              <a:rPr lang="en-US" altLang="zh-CN" sz="20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2000" dirty="0">
                <a:solidFill>
                  <a:srgbClr val="595959"/>
                </a:solidFill>
                <a:latin typeface="微软雅黑" panose="020B0503020204020204" pitchFamily="34" charset="-122"/>
                <a:ea typeface="微软雅黑" panose="020B0503020204020204" pitchFamily="34" charset="-122"/>
                <a:cs typeface="+mn-ea"/>
                <a:sym typeface="+mn-ea"/>
              </a:rPr>
              <a:t>itheima.</a:t>
            </a:r>
            <a:r>
              <a:rPr lang="zh-CN" altLang="zh-CN" sz="2000" dirty="0">
                <a:solidFill>
                  <a:srgbClr val="595959"/>
                </a:solidFill>
                <a:latin typeface="微软雅黑" panose="020B0503020204020204" pitchFamily="34" charset="-122"/>
                <a:ea typeface="微软雅黑" panose="020B0503020204020204" pitchFamily="34" charset="-122"/>
                <a:cs typeface="+mn-ea"/>
              </a:rPr>
              <a:t>Animal中的shout()被覆盖的方法为final”错误。这是因为Animal类的shout()方法被final关键字修饰，而子类不能对final关键字修饰的方法进行重写。</a:t>
            </a:r>
          </a:p>
        </p:txBody>
      </p:sp>
      <p:sp>
        <p:nvSpPr>
          <p:cNvPr id="15" name="圆角矩形 14"/>
          <p:cNvSpPr/>
          <p:nvPr/>
        </p:nvSpPr>
        <p:spPr>
          <a:xfrm>
            <a:off x="1163955" y="2622550"/>
            <a:ext cx="9864090" cy="25711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6225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7072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掌握</a:t>
              </a:r>
              <a:r>
                <a:rPr lang="zh-CN" altLang="en-US" sz="2000"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final关键字修饰变量</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pic>
        <p:nvPicPr>
          <p:cNvPr id="4" name="图片 3"/>
          <p:cNvPicPr>
            <a:picLocks noChangeAspect="1"/>
          </p:cNvPicPr>
          <p:nvPr/>
        </p:nvPicPr>
        <p:blipFill>
          <a:blip r:embed="rId4"/>
          <a:stretch>
            <a:fillRect/>
          </a:stretch>
        </p:blipFill>
        <p:spPr>
          <a:xfrm>
            <a:off x="1137920" y="3025140"/>
            <a:ext cx="10264775" cy="2111375"/>
          </a:xfrm>
          <a:prstGeom prst="rect">
            <a:avLst/>
          </a:prstGeom>
        </p:spPr>
      </p:pic>
      <p:sp>
        <p:nvSpPr>
          <p:cNvPr id="2" name="矩形 1"/>
          <p:cNvSpPr/>
          <p:nvPr/>
        </p:nvSpPr>
        <p:spPr>
          <a:xfrm>
            <a:off x="1301115" y="3013710"/>
            <a:ext cx="10030460" cy="212280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1public class Example09 {</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2	public static void main(String[] args) {</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3	   final int AGE = 18;   // 使用final关键字修饰的变量AGE第一次可以被赋值</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4	   AGE = 20;                // 再次被赋值会报错</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5	}</a:t>
            </a:r>
          </a:p>
          <a:p>
            <a:pPr marL="90170" indent="0" algn="just" defTabSz="1219200" fontAlgn="auto">
              <a:lnSpc>
                <a:spcPct val="110000"/>
              </a:lnSpc>
              <a:spcAft>
                <a:spcPts val="0"/>
              </a:spcAft>
              <a:tabLst>
                <a:tab pos="90170" algn="l"/>
              </a:tabLst>
            </a:pPr>
            <a:r>
              <a:rPr lang="zh-CN" altLang="en-US" sz="2000" dirty="0">
                <a:solidFill>
                  <a:srgbClr val="595959"/>
                </a:solidFill>
                <a:latin typeface="微软雅黑" panose="020B0503020204020204" pitchFamily="34" charset="-122"/>
                <a:ea typeface="微软雅黑" panose="020B0503020204020204" pitchFamily="34" charset="-122"/>
              </a:rPr>
              <a:t> 6}</a:t>
            </a:r>
          </a:p>
        </p:txBody>
      </p:sp>
      <p:sp>
        <p:nvSpPr>
          <p:cNvPr id="5" name="矩形 4"/>
          <p:cNvSpPr/>
          <p:nvPr/>
        </p:nvSpPr>
        <p:spPr>
          <a:xfrm>
            <a:off x="2704465" y="995680"/>
            <a:ext cx="8769985" cy="1476375"/>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Java中被</a:t>
            </a:r>
            <a:r>
              <a:rPr altLang="zh-CN" sz="2000" kern="100" dirty="0">
                <a:solidFill>
                  <a:srgbClr val="1369B2"/>
                </a:solidFill>
                <a:latin typeface="微软雅黑" panose="020B0503020204020204" pitchFamily="34" charset="-122"/>
                <a:ea typeface="微软雅黑" panose="020B0503020204020204" pitchFamily="34" charset="-122"/>
              </a:rPr>
              <a:t>final修饰</a:t>
            </a:r>
            <a:r>
              <a:rPr altLang="zh-CN" sz="2000" kern="100" dirty="0">
                <a:solidFill>
                  <a:srgbClr val="595959"/>
                </a:solidFill>
                <a:latin typeface="微软雅黑" panose="020B0503020204020204" pitchFamily="34" charset="-122"/>
                <a:ea typeface="微软雅黑" panose="020B0503020204020204" pitchFamily="34" charset="-122"/>
              </a:rPr>
              <a:t>的</a:t>
            </a:r>
            <a:r>
              <a:rPr altLang="zh-CN" sz="2000" kern="100" dirty="0">
                <a:solidFill>
                  <a:srgbClr val="1369B2"/>
                </a:solidFill>
                <a:latin typeface="微软雅黑" panose="020B0503020204020204" pitchFamily="34" charset="-122"/>
                <a:ea typeface="微软雅黑" panose="020B0503020204020204" pitchFamily="34" charset="-122"/>
              </a:rPr>
              <a:t>变量</a:t>
            </a:r>
            <a:r>
              <a:rPr altLang="zh-CN" sz="2000" kern="100" dirty="0">
                <a:solidFill>
                  <a:srgbClr val="595959"/>
                </a:solidFill>
                <a:latin typeface="微软雅黑" panose="020B0503020204020204" pitchFamily="34" charset="-122"/>
                <a:ea typeface="微软雅黑" panose="020B0503020204020204" pitchFamily="34" charset="-122"/>
              </a:rPr>
              <a:t>为常量，常量只能在声明时被赋值一次，在后面的程序中，常量的值</a:t>
            </a:r>
            <a:r>
              <a:rPr altLang="zh-CN" sz="2000" kern="100" dirty="0">
                <a:solidFill>
                  <a:srgbClr val="1369B2"/>
                </a:solidFill>
                <a:latin typeface="微软雅黑" panose="020B0503020204020204" pitchFamily="34" charset="-122"/>
                <a:ea typeface="微软雅黑" panose="020B0503020204020204" pitchFamily="34" charset="-122"/>
              </a:rPr>
              <a:t>不能被改变</a:t>
            </a:r>
            <a:r>
              <a:rPr altLang="zh-CN" sz="2000" kern="100" dirty="0">
                <a:solidFill>
                  <a:srgbClr val="595959"/>
                </a:solidFill>
                <a:latin typeface="微软雅黑" panose="020B0503020204020204" pitchFamily="34" charset="-122"/>
                <a:ea typeface="微软雅黑" panose="020B0503020204020204" pitchFamily="34" charset="-122"/>
              </a:rPr>
              <a:t>。如果再次对final修饰的常量赋值，则程序会在编译时报错。下面通过一个案例进行验证，具体代码如</a:t>
            </a:r>
            <a:r>
              <a:rPr lang="zh-CN" sz="2000" kern="100" dirty="0">
                <a:solidFill>
                  <a:srgbClr val="595959"/>
                </a:solidFill>
                <a:latin typeface="微软雅黑" panose="020B0503020204020204" pitchFamily="34" charset="-122"/>
                <a:ea typeface="微软雅黑" panose="020B0503020204020204" pitchFamily="34" charset="-122"/>
              </a:rPr>
              <a:t>下</a:t>
            </a:r>
            <a:r>
              <a:rPr altLang="zh-CN" sz="2000" kern="100" dirty="0">
                <a:solidFill>
                  <a:srgbClr val="595959"/>
                </a:solidFill>
                <a:latin typeface="微软雅黑" panose="020B0503020204020204" pitchFamily="34" charset="-122"/>
                <a:ea typeface="微软雅黑" panose="020B0503020204020204" pitchFamily="34" charset="-122"/>
              </a:rPr>
              <a:t>所示。</a:t>
            </a:r>
          </a:p>
        </p:txBody>
      </p:sp>
      <p:sp>
        <p:nvSpPr>
          <p:cNvPr id="6" name="Chevron 3"/>
          <p:cNvSpPr/>
          <p:nvPr>
            <p:custDataLst>
              <p:tags r:id="rId1"/>
            </p:custDataLst>
          </p:nvPr>
        </p:nvSpPr>
        <p:spPr>
          <a:xfrm>
            <a:off x="1038225" y="1169670"/>
            <a:ext cx="166624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324778" y="1303914"/>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sp>
        <p:nvSpPr>
          <p:cNvPr id="2"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3" name="图片 33"/>
          <p:cNvPicPr>
            <a:picLocks noChangeAspect="1"/>
          </p:cNvPicPr>
          <p:nvPr/>
        </p:nvPicPr>
        <p:blipFill>
          <a:blip r:embed="rId4"/>
          <a:stretch>
            <a:fillRect/>
          </a:stretch>
        </p:blipFill>
        <p:spPr>
          <a:xfrm>
            <a:off x="2686367" y="2673985"/>
            <a:ext cx="6817567" cy="15120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sp>
        <p:nvSpPr>
          <p:cNvPr id="5" name="Chevron 3"/>
          <p:cNvSpPr/>
          <p:nvPr>
            <p:custDataLst>
              <p:tags r:id="rId1"/>
            </p:custDataLst>
          </p:nvPr>
        </p:nvSpPr>
        <p:spPr>
          <a:xfrm>
            <a:off x="1143635" y="154432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68427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3010535"/>
            <a:ext cx="9354185"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从上图可以看出，程序编译时报错“无法为最终变量AGE分配值”，这是因为使用final定义的常量本身不可被修改。</a:t>
            </a:r>
          </a:p>
          <a:p>
            <a:pPr algn="l">
              <a:lnSpc>
                <a:spcPct val="150000"/>
              </a:lnSpc>
              <a:buClrTx/>
              <a:buSzTx/>
              <a:buNone/>
            </a:pPr>
            <a:r>
              <a:rPr lang="zh-CN" altLang="zh-CN" sz="2000" dirty="0">
                <a:solidFill>
                  <a:srgbClr val="FF0000"/>
                </a:solidFill>
                <a:latin typeface="微软雅黑" panose="020B0503020204020204" pitchFamily="34" charset="-122"/>
                <a:ea typeface="微软雅黑" panose="020B0503020204020204" pitchFamily="34" charset="-122"/>
                <a:cs typeface="+mn-ea"/>
              </a:rPr>
              <a:t>注意：在使用final声明变量时，变量的名称要求全部的字母大写。如果一个程序中的变量使用public static final声明，则此变量将成为全局常量</a:t>
            </a:r>
            <a:r>
              <a:rPr lang="zh-CN" altLang="zh-CN" sz="2000" dirty="0">
                <a:solidFill>
                  <a:srgbClr val="595959"/>
                </a:solidFill>
                <a:latin typeface="微软雅黑" panose="020B0503020204020204" pitchFamily="34" charset="-122"/>
                <a:ea typeface="微软雅黑" panose="020B0503020204020204" pitchFamily="34" charset="-122"/>
                <a:cs typeface="+mn-ea"/>
              </a:rPr>
              <a:t>，如下面代码所示。</a:t>
            </a:r>
          </a:p>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      public static final String NAME = "哈士奇";</a:t>
            </a:r>
          </a:p>
        </p:txBody>
      </p:sp>
      <p:sp>
        <p:nvSpPr>
          <p:cNvPr id="15" name="圆角矩形 14"/>
          <p:cNvSpPr/>
          <p:nvPr/>
        </p:nvSpPr>
        <p:spPr>
          <a:xfrm>
            <a:off x="1163955" y="2766060"/>
            <a:ext cx="9864090" cy="27152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76606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99491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4.2.3 final</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关键字修饰变量</a:t>
            </a:r>
          </a:p>
        </p:txBody>
      </p:sp>
      <p:sp>
        <p:nvSpPr>
          <p:cNvPr id="3" name="矩形 2"/>
          <p:cNvSpPr/>
          <p:nvPr/>
        </p:nvSpPr>
        <p:spPr>
          <a:xfrm>
            <a:off x="1143730" y="1721123"/>
            <a:ext cx="10255332" cy="1938020"/>
          </a:xfrm>
          <a:prstGeom prst="rect">
            <a:avLst/>
          </a:prstGeom>
        </p:spPr>
        <p:txBody>
          <a:bodyPr wrap="square">
            <a:spAutoFit/>
          </a:bodyPr>
          <a:lstStyle/>
          <a:p>
            <a:pPr indent="457200">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由</a:t>
            </a:r>
            <a:r>
              <a:rPr lang="zh-CN" sz="2000" kern="100" dirty="0">
                <a:solidFill>
                  <a:srgbClr val="595959"/>
                </a:solidFill>
                <a:latin typeface="微软雅黑" panose="020B0503020204020204" pitchFamily="34" charset="-122"/>
                <a:ea typeface="微软雅黑" panose="020B0503020204020204" pitchFamily="34" charset="-122"/>
              </a:rPr>
              <a:t>上</a:t>
            </a:r>
            <a:r>
              <a:rPr altLang="zh-CN" sz="2000" kern="100" dirty="0">
                <a:solidFill>
                  <a:srgbClr val="595959"/>
                </a:solidFill>
                <a:latin typeface="微软雅黑" panose="020B0503020204020204" pitchFamily="34" charset="-122"/>
                <a:ea typeface="微软雅黑" panose="020B0503020204020204" pitchFamily="34" charset="-122"/>
              </a:rPr>
              <a:t>图可知，程序编译时报错“无法为最终变量AGE分配值”，这是因为使用final定义的常量本身不可被修改。</a:t>
            </a:r>
          </a:p>
          <a:p>
            <a:pPr indent="457200">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需要注意的是，在使用final声明变量时，变量的名称要求全部的字母大写。如果一个程序中的变量使用public static final声明，则此变量将成为全局常量，如下面代码所示。</a:t>
            </a:r>
          </a:p>
        </p:txBody>
      </p:sp>
      <p:sp>
        <p:nvSpPr>
          <p:cNvPr id="2" name="圆角矩形 1"/>
          <p:cNvSpPr/>
          <p:nvPr/>
        </p:nvSpPr>
        <p:spPr>
          <a:xfrm>
            <a:off x="2386965" y="3903980"/>
            <a:ext cx="7416165" cy="143954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altLang="zh-CN" kern="100" dirty="0">
                <a:solidFill>
                  <a:srgbClr val="595959"/>
                </a:solidFill>
                <a:latin typeface="微软雅黑" panose="020B0503020204020204" pitchFamily="34" charset="-122"/>
                <a:ea typeface="微软雅黑" panose="020B0503020204020204" pitchFamily="34" charset="-122"/>
              </a:rPr>
              <a:t>public static final String NAME = "哈士奇";</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抽象类和接口</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4" name="组合 23"/>
          <p:cNvGrpSpPr/>
          <p:nvPr/>
        </p:nvGrpSpPr>
        <p:grpSpPr>
          <a:xfrm>
            <a:off x="3137546" y="2316319"/>
            <a:ext cx="1192190" cy="618406"/>
            <a:chOff x="2215144" y="2026500"/>
            <a:chExt cx="1244730" cy="850129"/>
          </a:xfrm>
        </p:grpSpPr>
        <p:sp>
          <p:nvSpPr>
            <p:cNvPr id="25" name="平行四边形 24"/>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6" name="文本框 10"/>
            <p:cNvSpPr txBox="1"/>
            <p:nvPr/>
          </p:nvSpPr>
          <p:spPr>
            <a:xfrm>
              <a:off x="2393075" y="2026500"/>
              <a:ext cx="1066799" cy="80223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7" name="组合 26"/>
          <p:cNvGrpSpPr/>
          <p:nvPr/>
        </p:nvGrpSpPr>
        <p:grpSpPr>
          <a:xfrm>
            <a:off x="3137546" y="3251055"/>
            <a:ext cx="1192190" cy="613315"/>
            <a:chOff x="2215144" y="3084852"/>
            <a:chExt cx="1244730" cy="843130"/>
          </a:xfrm>
        </p:grpSpPr>
        <p:sp>
          <p:nvSpPr>
            <p:cNvPr id="28" name="平行四边形 2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9"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33" name="组合 32"/>
          <p:cNvGrpSpPr/>
          <p:nvPr/>
        </p:nvGrpSpPr>
        <p:grpSpPr>
          <a:xfrm>
            <a:off x="4043098" y="2299493"/>
            <a:ext cx="5496560" cy="612775"/>
            <a:chOff x="4315150" y="1647579"/>
            <a:chExt cx="4122956" cy="539804"/>
          </a:xfrm>
        </p:grpSpPr>
        <p:sp>
          <p:nvSpPr>
            <p:cNvPr id="34" name="矩形 33"/>
            <p:cNvSpPr/>
            <p:nvPr/>
          </p:nvSpPr>
          <p:spPr>
            <a:xfrm>
              <a:off x="4840998" y="1730368"/>
              <a:ext cx="3238445"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mn-lt"/>
                </a:rPr>
                <a:t>多态</a:t>
              </a:r>
              <a:endParaRPr lang="zh-CN" altLang="en-GB" sz="20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5" name="平行四边形 34"/>
            <p:cNvSpPr/>
            <p:nvPr/>
          </p:nvSpPr>
          <p:spPr>
            <a:xfrm>
              <a:off x="4315150" y="1647579"/>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6" name="组合 35"/>
          <p:cNvGrpSpPr/>
          <p:nvPr/>
        </p:nvGrpSpPr>
        <p:grpSpPr>
          <a:xfrm>
            <a:off x="4043098" y="4183555"/>
            <a:ext cx="5496560" cy="612775"/>
            <a:chOff x="4315150" y="2341731"/>
            <a:chExt cx="4122956" cy="539804"/>
          </a:xfrm>
        </p:grpSpPr>
        <p:sp>
          <p:nvSpPr>
            <p:cNvPr id="37" name="矩形 36"/>
            <p:cNvSpPr/>
            <p:nvPr/>
          </p:nvSpPr>
          <p:spPr>
            <a:xfrm>
              <a:off x="4840998" y="2424520"/>
              <a:ext cx="3437543" cy="344580"/>
            </a:xfrm>
            <a:prstGeom prst="rect">
              <a:avLst/>
            </a:prstGeom>
            <a:ln w="15875">
              <a:noFill/>
            </a:ln>
          </p:spPr>
          <p:txBody>
            <a:bodyPr wrap="square" lIns="68580" tIns="34290" rIns="68580" bIns="34290">
              <a:spAutoFit/>
            </a:bodyPr>
            <a:lstStyle/>
            <a:p>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内部类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38" name="平行四边形 37"/>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39" name="组合 38"/>
          <p:cNvGrpSpPr/>
          <p:nvPr/>
        </p:nvGrpSpPr>
        <p:grpSpPr>
          <a:xfrm>
            <a:off x="3137546" y="4183269"/>
            <a:ext cx="1192190" cy="613315"/>
            <a:chOff x="2215144" y="3084852"/>
            <a:chExt cx="1244730" cy="843130"/>
          </a:xfrm>
        </p:grpSpPr>
        <p:sp>
          <p:nvSpPr>
            <p:cNvPr id="40" name="平行四边形 39"/>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1" name="文本框 11"/>
            <p:cNvSpPr txBox="1"/>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2" name="组合 41"/>
          <p:cNvGrpSpPr/>
          <p:nvPr/>
        </p:nvGrpSpPr>
        <p:grpSpPr>
          <a:xfrm>
            <a:off x="4043098" y="3243498"/>
            <a:ext cx="5496560" cy="612775"/>
            <a:chOff x="4315150" y="2341731"/>
            <a:chExt cx="4122956" cy="539804"/>
          </a:xfrm>
        </p:grpSpPr>
        <p:sp>
          <p:nvSpPr>
            <p:cNvPr id="43" name="矩形 42"/>
            <p:cNvSpPr/>
            <p:nvPr/>
          </p:nvSpPr>
          <p:spPr>
            <a:xfrm>
              <a:off x="4840998" y="2424520"/>
              <a:ext cx="3437543" cy="344580"/>
            </a:xfrm>
            <a:prstGeom prst="rect">
              <a:avLst/>
            </a:prstGeom>
            <a:ln w="15875">
              <a:noFill/>
            </a:ln>
          </p:spPr>
          <p:txBody>
            <a:bodyPr wrap="square" lIns="68580" tIns="34290" rIns="68580" bIns="34290">
              <a:spAutoFit/>
            </a:bodyPr>
            <a:lstStyle/>
            <a:p>
              <a:r>
                <a:rPr lang="en-US" alt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Object</a:t>
              </a:r>
              <a:r>
                <a:rPr lang="zh-CN" altLang="en-US"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类</a:t>
              </a:r>
              <a:endParaRPr lang="zh-CN" sz="2000"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44" name="平行四边形 43"/>
            <p:cNvSpPr/>
            <p:nvPr/>
          </p:nvSpPr>
          <p:spPr>
            <a:xfrm>
              <a:off x="4315150" y="2341731"/>
              <a:ext cx="4122956" cy="539804"/>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1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gn="l">
                <a:lnSpc>
                  <a:spcPct val="150000"/>
                </a:lnSpc>
                <a:buClrTx/>
                <a:buSzTx/>
                <a:buFontTx/>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抽象类</a:t>
              </a:r>
              <a:r>
                <a:rPr lang="zh-CN" altLang="zh-CN" sz="2000" dirty="0">
                  <a:solidFill>
                    <a:srgbClr val="595959"/>
                  </a:solidFill>
                  <a:latin typeface="微软雅黑" panose="020B0503020204020204" pitchFamily="34" charset="-122"/>
                  <a:ea typeface="微软雅黑" panose="020B0503020204020204" pitchFamily="34" charset="-122"/>
                </a:rPr>
                <a:t>，能够定义抽象类并使用非抽象类继承抽象类</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3" name="矩形 2"/>
          <p:cNvSpPr/>
          <p:nvPr/>
        </p:nvSpPr>
        <p:spPr>
          <a:xfrm>
            <a:off x="1143000" y="2287905"/>
            <a:ext cx="10116185" cy="2399665"/>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定义一个类时，常常需要定义一些成员方法用于描述类的行为特征，但有时这些方法的</a:t>
            </a:r>
            <a:r>
              <a:rPr altLang="zh-CN" sz="2000" kern="100" dirty="0">
                <a:solidFill>
                  <a:srgbClr val="1369B2"/>
                </a:solidFill>
                <a:latin typeface="微软雅黑" panose="020B0503020204020204" pitchFamily="34" charset="-122"/>
                <a:ea typeface="微软雅黑" panose="020B0503020204020204" pitchFamily="34" charset="-122"/>
              </a:rPr>
              <a:t>实现方式</a:t>
            </a:r>
            <a:r>
              <a:rPr altLang="zh-CN" sz="2000" kern="100" dirty="0">
                <a:solidFill>
                  <a:srgbClr val="595959"/>
                </a:solidFill>
                <a:latin typeface="微软雅黑" panose="020B0503020204020204" pitchFamily="34" charset="-122"/>
                <a:ea typeface="微软雅黑" panose="020B0503020204020204" pitchFamily="34" charset="-122"/>
              </a:rPr>
              <a:t>是</a:t>
            </a:r>
            <a:r>
              <a:rPr altLang="zh-CN" sz="2000" kern="100" dirty="0">
                <a:solidFill>
                  <a:srgbClr val="1369B2"/>
                </a:solidFill>
                <a:latin typeface="微软雅黑" panose="020B0503020204020204" pitchFamily="34" charset="-122"/>
                <a:ea typeface="微软雅黑" panose="020B0503020204020204" pitchFamily="34" charset="-122"/>
              </a:rPr>
              <a:t>无法确定</a:t>
            </a:r>
            <a:r>
              <a:rPr altLang="zh-CN" sz="2000" kern="100" dirty="0">
                <a:solidFill>
                  <a:srgbClr val="595959"/>
                </a:solidFill>
                <a:latin typeface="微软雅黑" panose="020B0503020204020204" pitchFamily="34" charset="-122"/>
                <a:ea typeface="微软雅黑" panose="020B0503020204020204" pitchFamily="34" charset="-122"/>
              </a:rPr>
              <a:t>的。例如，前面定义的Animal类中的shout()方法用于描述动物的叫声，但是不同的动物，叫声也不相同，因此在shout()方法中无法准确描述动物的叫声。</a:t>
            </a:r>
          </a:p>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sym typeface="+mn-ea"/>
              </a:rPr>
              <a:t>针对上面描述的情况，Java提供了抽象方法来满足这种需求。</a:t>
            </a:r>
            <a:r>
              <a:rPr altLang="zh-CN" sz="2000" kern="100" dirty="0">
                <a:solidFill>
                  <a:srgbClr val="1369B2"/>
                </a:solidFill>
                <a:latin typeface="微软雅黑" panose="020B0503020204020204" pitchFamily="34" charset="-122"/>
                <a:ea typeface="微软雅黑" panose="020B0503020204020204" pitchFamily="34" charset="-122"/>
                <a:sym typeface="+mn-ea"/>
              </a:rPr>
              <a:t>抽象方法是使用abstract关键字修饰的成员方法，抽象方法在定义时不需要实现方法体</a:t>
            </a:r>
            <a:r>
              <a:rPr altLang="zh-CN" sz="2000" kern="100" dirty="0">
                <a:solidFill>
                  <a:srgbClr val="595959"/>
                </a:solidFill>
                <a:latin typeface="微软雅黑" panose="020B0503020204020204" pitchFamily="34" charset="-122"/>
                <a:ea typeface="微软雅黑" panose="020B0503020204020204" pitchFamily="34" charset="-122"/>
                <a:sym typeface="+mn-ea"/>
              </a:rPr>
              <a:t>。抽象方法的语法格式如下。</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2790825" y="4809490"/>
            <a:ext cx="6609080" cy="83439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l" fontAlgn="auto">
              <a:lnSpc>
                <a:spcPct val="150000"/>
              </a:lnSpc>
            </a:pPr>
            <a:r>
              <a:rPr lang="zh-CN" altLang="en-US" sz="180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abstract 返回值类型 方法名称(参数列表); </a:t>
            </a: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46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抽象方法的语法格式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4" name="图片 3"/>
          <p:cNvPicPr>
            <a:picLocks noChangeAspect="1"/>
          </p:cNvPicPr>
          <p:nvPr/>
        </p:nvPicPr>
        <p:blipFill>
          <a:blip r:embed="rId4"/>
          <a:stretch>
            <a:fillRect/>
          </a:stretch>
        </p:blipFill>
        <p:spPr>
          <a:xfrm>
            <a:off x="1888490" y="3025140"/>
            <a:ext cx="9010650" cy="2988310"/>
          </a:xfrm>
          <a:prstGeom prst="rect">
            <a:avLst/>
          </a:prstGeom>
        </p:spPr>
      </p:pic>
      <p:sp>
        <p:nvSpPr>
          <p:cNvPr id="2" name="矩形 1"/>
          <p:cNvSpPr/>
          <p:nvPr/>
        </p:nvSpPr>
        <p:spPr>
          <a:xfrm>
            <a:off x="2054225" y="3013710"/>
            <a:ext cx="8642350" cy="299974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abstract class 抽象类名称{</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属性;</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访问权限 返回值类型 方法名称(参数){                    //普通方法</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return [返回值];</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访问权限 abstract 返回值类型 抽象方法名称(参数);//抽象方法，无方法体</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
        <p:nvSpPr>
          <p:cNvPr id="3" name="矩形 2"/>
          <p:cNvSpPr/>
          <p:nvPr/>
        </p:nvSpPr>
        <p:spPr>
          <a:xfrm>
            <a:off x="1143730" y="1855743"/>
            <a:ext cx="10255332" cy="101473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当一个类包含了</a:t>
            </a:r>
            <a:r>
              <a:rPr altLang="zh-CN" sz="2000" kern="100" dirty="0">
                <a:solidFill>
                  <a:srgbClr val="1369B2"/>
                </a:solidFill>
                <a:latin typeface="微软雅黑" panose="020B0503020204020204" pitchFamily="34" charset="-122"/>
                <a:ea typeface="微软雅黑" panose="020B0503020204020204" pitchFamily="34" charset="-122"/>
              </a:rPr>
              <a:t>抽象方法</a:t>
            </a:r>
            <a:r>
              <a:rPr altLang="zh-CN" sz="2000" kern="100" dirty="0">
                <a:solidFill>
                  <a:srgbClr val="595959"/>
                </a:solidFill>
                <a:latin typeface="微软雅黑" panose="020B0503020204020204" pitchFamily="34" charset="-122"/>
                <a:ea typeface="微软雅黑" panose="020B0503020204020204" pitchFamily="34" charset="-122"/>
              </a:rPr>
              <a:t>，该类就是</a:t>
            </a:r>
            <a:r>
              <a:rPr altLang="zh-CN" sz="2000" kern="100" dirty="0">
                <a:solidFill>
                  <a:srgbClr val="1369B2"/>
                </a:solidFill>
                <a:latin typeface="微软雅黑" panose="020B0503020204020204" pitchFamily="34" charset="-122"/>
                <a:ea typeface="微软雅黑" panose="020B0503020204020204" pitchFamily="34" charset="-122"/>
              </a:rPr>
              <a:t>抽象类</a:t>
            </a:r>
            <a:r>
              <a:rPr altLang="zh-CN" sz="2000" kern="100" dirty="0">
                <a:solidFill>
                  <a:srgbClr val="595959"/>
                </a:solidFill>
                <a:latin typeface="微软雅黑" panose="020B0503020204020204" pitchFamily="34" charset="-122"/>
                <a:ea typeface="微软雅黑" panose="020B0503020204020204" pitchFamily="34" charset="-122"/>
              </a:rPr>
              <a:t>。抽象类和抽象方法一样，必须使用abstract关键字进行修饰。抽象类的语法格式如下。</a:t>
            </a: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抽象类的语法格式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3" name="矩形 2"/>
          <p:cNvSpPr/>
          <p:nvPr/>
        </p:nvSpPr>
        <p:spPr>
          <a:xfrm>
            <a:off x="1143730" y="2035448"/>
            <a:ext cx="10255332" cy="2861310"/>
          </a:xfrm>
          <a:prstGeom prst="rect">
            <a:avLst/>
          </a:prstGeom>
        </p:spPr>
        <p:txBody>
          <a:bodyPr wrap="square">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rPr>
              <a:t>从上面抽象类的语法格式中可以发现，抽象类的定义比普通类多了一个或多个抽象方法，其他地方与普通类的组成基本相同。抽象类的定义规则如下。</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（1）包含抽象方法的类必须是抽象类。</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（2）声明抽象类和抽象方法时都要使用abstract关键字修饰。</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（3）抽象方法只需声明而不需要实现。</a:t>
            </a:r>
          </a:p>
          <a:p>
            <a:pPr indent="0" fontAlgn="auto">
              <a:lnSpc>
                <a:spcPct val="150000"/>
              </a:lnSpc>
            </a:pPr>
            <a:r>
              <a:rPr altLang="zh-CN" sz="2000" kern="100" dirty="0">
                <a:solidFill>
                  <a:srgbClr val="1369B2"/>
                </a:solidFill>
                <a:latin typeface="微软雅黑" panose="020B0503020204020204" pitchFamily="34" charset="-122"/>
                <a:ea typeface="微软雅黑" panose="020B0503020204020204" pitchFamily="34" charset="-122"/>
              </a:rPr>
              <a:t>（4）如果</a:t>
            </a:r>
            <a:r>
              <a:rPr lang="zh-CN" sz="2000" kern="100" dirty="0">
                <a:solidFill>
                  <a:srgbClr val="1369B2"/>
                </a:solidFill>
                <a:latin typeface="微软雅黑" panose="020B0503020204020204" pitchFamily="34" charset="-122"/>
                <a:ea typeface="微软雅黑" panose="020B0503020204020204" pitchFamily="34" charset="-122"/>
              </a:rPr>
              <a:t>非抽象类</a:t>
            </a:r>
            <a:r>
              <a:rPr altLang="zh-CN" sz="2000" kern="100" dirty="0">
                <a:solidFill>
                  <a:srgbClr val="1369B2"/>
                </a:solidFill>
                <a:latin typeface="微软雅黑" panose="020B0503020204020204" pitchFamily="34" charset="-122"/>
                <a:ea typeface="微软雅黑" panose="020B0503020204020204" pitchFamily="34" charset="-122"/>
              </a:rPr>
              <a:t>继承了抽象类，那么该类必须实现抽象类中的全部抽象方法。</a:t>
            </a:r>
            <a:endParaRPr altLang="zh-CN" sz="2000" kern="100" dirty="0">
              <a:solidFill>
                <a:srgbClr val="595959"/>
              </a:solidFill>
              <a:latin typeface="微软雅黑" panose="020B0503020204020204" pitchFamily="34" charset="-122"/>
              <a:ea typeface="微软雅黑" panose="020B0503020204020204" pitchFamily="34" charset="-122"/>
            </a:endParaRP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抽象类的定义规则</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4" name="图片 3"/>
          <p:cNvPicPr>
            <a:picLocks noChangeAspect="1"/>
          </p:cNvPicPr>
          <p:nvPr/>
        </p:nvPicPr>
        <p:blipFill>
          <a:blip r:embed="rId4"/>
          <a:stretch>
            <a:fillRect/>
          </a:stretch>
        </p:blipFill>
        <p:spPr>
          <a:xfrm>
            <a:off x="1502410" y="2232660"/>
            <a:ext cx="8754745" cy="3783965"/>
          </a:xfrm>
          <a:prstGeom prst="rect">
            <a:avLst/>
          </a:prstGeom>
        </p:spPr>
      </p:pic>
      <p:sp>
        <p:nvSpPr>
          <p:cNvPr id="2" name="矩形 1"/>
          <p:cNvSpPr/>
          <p:nvPr/>
        </p:nvSpPr>
        <p:spPr>
          <a:xfrm>
            <a:off x="3027680" y="2270760"/>
            <a:ext cx="6501765" cy="374586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 定义抽象类Animal</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2abstract class Animal {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3     // 定义抽象方法shout()</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4	abstract void shout();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5}</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6// 定义Dog类继承抽象类Animal</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7class Dog extends Animal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8     // 重写抽象方法shout()</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9	void shout()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10		System.out.println("汪汪...");</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11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12}</a:t>
            </a:r>
          </a:p>
        </p:txBody>
      </p:sp>
      <p:sp>
        <p:nvSpPr>
          <p:cNvPr id="5" name="文本框 4"/>
          <p:cNvSpPr txBox="1"/>
          <p:nvPr/>
        </p:nvSpPr>
        <p:spPr>
          <a:xfrm>
            <a:off x="3167380" y="1248410"/>
            <a:ext cx="6786880" cy="553085"/>
          </a:xfrm>
          <a:prstGeom prst="rect">
            <a:avLst/>
          </a:prstGeom>
          <a:noFill/>
        </p:spPr>
        <p:txBody>
          <a:bodyPr wrap="none" rtlCol="0" anchor="t">
            <a:spAutoFit/>
          </a:bodyPr>
          <a:lstStyle/>
          <a:p>
            <a:pPr indent="0" fontAlgn="auto">
              <a:lnSpc>
                <a:spcPct val="150000"/>
              </a:lnSpc>
            </a:pPr>
            <a:r>
              <a:rPr altLang="zh-CN" sz="2000" kern="100" dirty="0">
                <a:solidFill>
                  <a:srgbClr val="595959"/>
                </a:solidFill>
                <a:latin typeface="微软雅黑" panose="020B0503020204020204" pitchFamily="34" charset="-122"/>
                <a:ea typeface="微软雅黑" panose="020B0503020204020204" pitchFamily="34" charset="-122"/>
                <a:sym typeface="+mn-ea"/>
              </a:rPr>
              <a:t>下面通过一个案例学习抽象类的使用，具体代码如</a:t>
            </a:r>
            <a:r>
              <a:rPr lang="zh-CN" sz="2000" kern="100" dirty="0">
                <a:solidFill>
                  <a:srgbClr val="595959"/>
                </a:solidFill>
                <a:latin typeface="微软雅黑" panose="020B0503020204020204" pitchFamily="34" charset="-122"/>
                <a:ea typeface="微软雅黑" panose="020B0503020204020204" pitchFamily="34" charset="-122"/>
                <a:sym typeface="+mn-ea"/>
              </a:rPr>
              <a:t>下</a:t>
            </a:r>
            <a:r>
              <a:rPr altLang="zh-CN" sz="2000" kern="100" dirty="0">
                <a:solidFill>
                  <a:srgbClr val="595959"/>
                </a:solidFill>
                <a:latin typeface="微软雅黑" panose="020B0503020204020204" pitchFamily="34" charset="-122"/>
                <a:ea typeface="微软雅黑" panose="020B0503020204020204" pitchFamily="34" charset="-122"/>
                <a:sym typeface="+mn-ea"/>
              </a:rPr>
              <a:t>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143635" y="1185545"/>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325504"/>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pic>
        <p:nvPicPr>
          <p:cNvPr id="4" name="图片 3"/>
          <p:cNvPicPr>
            <a:picLocks noChangeAspect="1"/>
          </p:cNvPicPr>
          <p:nvPr/>
        </p:nvPicPr>
        <p:blipFill>
          <a:blip r:embed="rId3"/>
          <a:stretch>
            <a:fillRect/>
          </a:stretch>
        </p:blipFill>
        <p:spPr>
          <a:xfrm>
            <a:off x="1628775" y="1371600"/>
            <a:ext cx="9158605" cy="2414905"/>
          </a:xfrm>
          <a:prstGeom prst="rect">
            <a:avLst/>
          </a:prstGeom>
        </p:spPr>
      </p:pic>
      <p:sp>
        <p:nvSpPr>
          <p:cNvPr id="2" name="矩形 1"/>
          <p:cNvSpPr/>
          <p:nvPr/>
        </p:nvSpPr>
        <p:spPr>
          <a:xfrm>
            <a:off x="2310130" y="1409700"/>
            <a:ext cx="7963535" cy="222313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13// 定义测试类</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14public class Example10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15	public static void main(String[] args)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16		Dog dog = new Dog(); // 创建Dog类的对象</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17		dog.shout();          // 通过dog对象调用shout()方法</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18	}</a:t>
            </a:r>
          </a:p>
          <a:p>
            <a:pPr marL="90170" indent="0" algn="just" defTabSz="1219200" fontAlgn="auto">
              <a:lnSpc>
                <a:spcPct val="11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19}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2" name="Chevron 3"/>
          <p:cNvSpPr/>
          <p:nvPr>
            <p:custDataLst>
              <p:tags r:id="rId1"/>
            </p:custDataLst>
          </p:nvPr>
        </p:nvSpPr>
        <p:spPr>
          <a:xfrm>
            <a:off x="982345" y="1163955"/>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303914"/>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4" name="图片 3"/>
          <p:cNvPicPr>
            <a:picLocks noChangeAspect="1"/>
          </p:cNvPicPr>
          <p:nvPr/>
        </p:nvPicPr>
        <p:blipFill>
          <a:blip r:embed="rId4"/>
          <a:stretch>
            <a:fillRect/>
          </a:stretch>
        </p:blipFill>
        <p:spPr>
          <a:xfrm>
            <a:off x="3211830" y="2538730"/>
            <a:ext cx="6110605" cy="17818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抽象类</a:t>
            </a:r>
          </a:p>
        </p:txBody>
      </p:sp>
      <p:sp>
        <p:nvSpPr>
          <p:cNvPr id="5" name="Chevron 3"/>
          <p:cNvSpPr/>
          <p:nvPr>
            <p:custDataLst>
              <p:tags r:id="rId1"/>
            </p:custDataLst>
          </p:nvPr>
        </p:nvSpPr>
        <p:spPr>
          <a:xfrm>
            <a:off x="1143635" y="1400810"/>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414313" y="1540769"/>
            <a:ext cx="2214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案例运行结果分析</a:t>
            </a:r>
          </a:p>
        </p:txBody>
      </p:sp>
      <p:sp>
        <p:nvSpPr>
          <p:cNvPr id="14" name="文本框 13"/>
          <p:cNvSpPr txBox="1"/>
          <p:nvPr/>
        </p:nvSpPr>
        <p:spPr>
          <a:xfrm>
            <a:off x="1465580" y="2938780"/>
            <a:ext cx="9259570" cy="2399665"/>
          </a:xfrm>
          <a:prstGeom prst="rect">
            <a:avLst/>
          </a:prstGeom>
          <a:noFill/>
        </p:spPr>
        <p:txBody>
          <a:bodyPr wrap="square" rtlCol="0">
            <a:spAutoFit/>
          </a:bodyPr>
          <a:lstStyle/>
          <a:p>
            <a:pPr algn="l">
              <a:lnSpc>
                <a:spcPct val="150000"/>
              </a:lnSpc>
              <a:buClrTx/>
              <a:buSzTx/>
              <a:buNone/>
            </a:pPr>
            <a:r>
              <a:rPr lang="zh-CN" altLang="zh-CN" sz="2000" dirty="0">
                <a:solidFill>
                  <a:srgbClr val="595959"/>
                </a:solidFill>
                <a:latin typeface="微软雅黑" panose="020B0503020204020204" pitchFamily="34" charset="-122"/>
                <a:ea typeface="微软雅黑" panose="020B0503020204020204" pitchFamily="34" charset="-122"/>
                <a:cs typeface="+mn-ea"/>
              </a:rPr>
              <a:t>从上图可以看出，控制台打印了“汪汪...”，说明dog对象调用了Dog类中实现的父类Animal的抽象方法shout()。</a:t>
            </a:r>
          </a:p>
          <a:p>
            <a:pPr algn="l">
              <a:lnSpc>
                <a:spcPct val="150000"/>
              </a:lnSpc>
              <a:buClrTx/>
              <a:buSzTx/>
              <a:buNone/>
            </a:pPr>
            <a:r>
              <a:rPr lang="zh-CN" altLang="zh-CN" sz="2000" dirty="0">
                <a:solidFill>
                  <a:srgbClr val="FF0000"/>
                </a:solidFill>
                <a:latin typeface="微软雅黑" panose="020B0503020204020204" pitchFamily="34" charset="-122"/>
                <a:ea typeface="微软雅黑" panose="020B0503020204020204" pitchFamily="34" charset="-122"/>
                <a:cs typeface="+mn-ea"/>
              </a:rPr>
              <a:t>注意：使用abstract关键字修饰的抽象方法不能使用private关键字修饰，因为抽象方法必须要被子类实现，如果使用了private关键字修饰抽象方法，则子类无法实现该方法。</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15" name="圆角矩形 14"/>
          <p:cNvSpPr/>
          <p:nvPr/>
        </p:nvSpPr>
        <p:spPr>
          <a:xfrm>
            <a:off x="1163955" y="2622550"/>
            <a:ext cx="9864090" cy="27165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矩形 93"/>
          <p:cNvSpPr/>
          <p:nvPr/>
        </p:nvSpPr>
        <p:spPr>
          <a:xfrm>
            <a:off x="1163955" y="2622550"/>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矩形 93"/>
          <p:cNvSpPr/>
          <p:nvPr/>
        </p:nvSpPr>
        <p:spPr>
          <a:xfrm rot="10800000">
            <a:off x="10643870" y="48520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595959"/>
                  </a:solidFill>
                  <a:latin typeface="微软雅黑" panose="020B0503020204020204" pitchFamily="34" charset="-122"/>
                  <a:ea typeface="微软雅黑" panose="020B0503020204020204" pitchFamily="34" charset="-122"/>
                </a:rPr>
                <a:t>，能够定义接口并通过类实现接口</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横卷形 2"/>
          <p:cNvSpPr/>
          <p:nvPr/>
        </p:nvSpPr>
        <p:spPr>
          <a:xfrm>
            <a:off x="983206" y="1269794"/>
            <a:ext cx="10080000" cy="4896000"/>
          </a:xfrm>
          <a:prstGeom prst="horizont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lvl="0" algn="l" fontAlgn="auto">
              <a:lnSpc>
                <a:spcPct val="150000"/>
              </a:lnSpc>
              <a:buClrTx/>
              <a:buSzTx/>
              <a:buFontTx/>
            </a:pPr>
            <a:r>
              <a:rPr lang="zh-CN" altLang="zh-CN" sz="2000" dirty="0">
                <a:solidFill>
                  <a:srgbClr val="1369B2"/>
                </a:solidFill>
                <a:latin typeface="微软雅黑" panose="020B0503020204020204" pitchFamily="34" charset="-122"/>
                <a:ea typeface="微软雅黑" panose="020B0503020204020204" pitchFamily="34" charset="-122"/>
              </a:rPr>
              <a:t>接口</a:t>
            </a:r>
            <a:r>
              <a:rPr lang="zh-CN" altLang="zh-CN" sz="2000" dirty="0">
                <a:solidFill>
                  <a:srgbClr val="595959"/>
                </a:solidFill>
                <a:latin typeface="微软雅黑" panose="020B0503020204020204" pitchFamily="34" charset="-122"/>
                <a:ea typeface="微软雅黑" panose="020B0503020204020204" pitchFamily="34" charset="-122"/>
              </a:rPr>
              <a:t>是一种用来定义程序的</a:t>
            </a:r>
            <a:r>
              <a:rPr lang="zh-CN" altLang="zh-CN" sz="2000" dirty="0">
                <a:solidFill>
                  <a:srgbClr val="1369B2"/>
                </a:solidFill>
                <a:latin typeface="微软雅黑" panose="020B0503020204020204" pitchFamily="34" charset="-122"/>
                <a:ea typeface="微软雅黑" panose="020B0503020204020204" pitchFamily="34" charset="-122"/>
              </a:rPr>
              <a:t>协议</a:t>
            </a:r>
            <a:r>
              <a:rPr lang="zh-CN" altLang="zh-CN" sz="2000" dirty="0">
                <a:solidFill>
                  <a:srgbClr val="595959"/>
                </a:solidFill>
                <a:latin typeface="微软雅黑" panose="020B0503020204020204" pitchFamily="34" charset="-122"/>
                <a:ea typeface="微软雅黑" panose="020B0503020204020204" pitchFamily="34" charset="-122"/>
              </a:rPr>
              <a:t>，它用于描述类或结构的一组相关行为。接口是由抽象类衍生出来的一个概念，并由此产生了一种</a:t>
            </a:r>
            <a:r>
              <a:rPr lang="zh-CN" altLang="zh-CN" sz="2000" dirty="0">
                <a:solidFill>
                  <a:srgbClr val="1369B2"/>
                </a:solidFill>
                <a:latin typeface="微软雅黑" panose="020B0503020204020204" pitchFamily="34" charset="-122"/>
                <a:ea typeface="微软雅黑" panose="020B0503020204020204" pitchFamily="34" charset="-122"/>
              </a:rPr>
              <a:t>编程方式</a:t>
            </a:r>
            <a:r>
              <a:rPr lang="zh-CN" altLang="zh-CN" sz="2000" dirty="0">
                <a:solidFill>
                  <a:srgbClr val="595959"/>
                </a:solidFill>
                <a:latin typeface="微软雅黑" panose="020B0503020204020204" pitchFamily="34" charset="-122"/>
                <a:ea typeface="微软雅黑" panose="020B0503020204020204" pitchFamily="34" charset="-122"/>
              </a:rPr>
              <a:t>，可以称这种编程方式为</a:t>
            </a:r>
            <a:r>
              <a:rPr lang="zh-CN" altLang="zh-CN" sz="2000" dirty="0">
                <a:solidFill>
                  <a:srgbClr val="1369B2"/>
                </a:solidFill>
                <a:latin typeface="微软雅黑" panose="020B0503020204020204" pitchFamily="34" charset="-122"/>
                <a:ea typeface="微软雅黑" panose="020B0503020204020204" pitchFamily="34" charset="-122"/>
              </a:rPr>
              <a:t>面向接口编程</a:t>
            </a:r>
            <a:r>
              <a:rPr lang="zh-CN" altLang="zh-CN" sz="2000" dirty="0">
                <a:solidFill>
                  <a:srgbClr val="595959"/>
                </a:solidFill>
                <a:latin typeface="微软雅黑" panose="020B0503020204020204" pitchFamily="34" charset="-122"/>
                <a:ea typeface="微软雅黑" panose="020B0503020204020204" pitchFamily="34" charset="-122"/>
              </a:rPr>
              <a:t>。面向接口编程就是将程序的业务逻辑进行分离，以接口的形式去对接不同的业务模块。接口中不实现任何业务逻辑，业务逻辑由接口的实现类来完成。当业务需求变更时，只需要修改实现类中的业务逻辑，而不需要修改接口中的内容，以减少需求变更对系统产生的影响。</a:t>
            </a: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30997"/>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继承</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618615" y="2460625"/>
            <a:ext cx="8953500"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下面通过现实生活中的的例子来类比面</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向接口编程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。例如，鼠标、</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盘等外部设备通过</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USB</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插口来连接计算机，即插即用，非常灵活。如果需要更换与计算机进行连接的外部设备，只需要拔掉当前</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USB</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插口上的设备，把新的设备插入即可，这就是面向接口编程的思想。</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618615" y="2230120"/>
            <a:ext cx="8953500" cy="239966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在Java中，使用接口的目的是为了克服</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单继承</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的限制，因为一个类只能有一个父类，而一个</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类</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可以同时</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实现多个父接口</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。在JDK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8</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之前，接口是由全局常量和抽象方法组成的。JDK </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8</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对接口进行了重新定义，接口中除了</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抽象方法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外，还可以定义</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默认方法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和</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静态方法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，默认方法使用default关键字修饰，静态方法使用static关键字修饰，且这两种方法都允许有方法体。</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4194810" y="1325245"/>
            <a:ext cx="5986145" cy="398780"/>
          </a:xfrm>
          <a:prstGeom prst="rect">
            <a:avLst/>
          </a:prstGeom>
          <a:noFill/>
          <a:ln w="9525">
            <a:noFill/>
          </a:ln>
        </p:spPr>
        <p:txBody>
          <a:bodyPr wrap="square">
            <a:spAutoFit/>
          </a:bodyPr>
          <a:lstStyle/>
          <a:p>
            <a:pPr indent="266700"/>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接口使用</a:t>
            </a:r>
            <a:r>
              <a:rPr lang="en-US"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interface</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关键字声明，语法格式如下。</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25504"/>
            <a:ext cx="1960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接口的语法格式</a:t>
            </a:r>
          </a:p>
        </p:txBody>
      </p:sp>
      <p:pic>
        <p:nvPicPr>
          <p:cNvPr id="4" name="图片 3"/>
          <p:cNvPicPr>
            <a:picLocks noChangeAspect="1"/>
          </p:cNvPicPr>
          <p:nvPr/>
        </p:nvPicPr>
        <p:blipFill>
          <a:blip r:embed="rId3"/>
          <a:stretch>
            <a:fillRect/>
          </a:stretch>
        </p:blipFill>
        <p:spPr>
          <a:xfrm>
            <a:off x="1601470" y="2307590"/>
            <a:ext cx="9010650" cy="2767330"/>
          </a:xfrm>
          <a:prstGeom prst="rect">
            <a:avLst/>
          </a:prstGeom>
        </p:spPr>
      </p:pic>
      <p:sp>
        <p:nvSpPr>
          <p:cNvPr id="3" name="矩形 2"/>
          <p:cNvSpPr/>
          <p:nvPr/>
        </p:nvSpPr>
        <p:spPr>
          <a:xfrm>
            <a:off x="1767205" y="2296160"/>
            <a:ext cx="8642350" cy="258445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[public] </a:t>
            </a:r>
            <a:r>
              <a:rPr lang="zh-CN" altLang="en-US" sz="1800" dirty="0">
                <a:solidFill>
                  <a:srgbClr val="1369B2"/>
                </a:solidFill>
                <a:latin typeface="微软雅黑" panose="020B0503020204020204" pitchFamily="34" charset="-122"/>
                <a:ea typeface="微软雅黑" panose="020B0503020204020204" pitchFamily="34" charset="-122"/>
              </a:rPr>
              <a:t>interface </a:t>
            </a:r>
            <a:r>
              <a:rPr lang="zh-CN" altLang="en-US" sz="1800" dirty="0">
                <a:solidFill>
                  <a:srgbClr val="595959"/>
                </a:solidFill>
                <a:latin typeface="微软雅黑" panose="020B0503020204020204" pitchFamily="34" charset="-122"/>
                <a:ea typeface="微软雅黑" panose="020B0503020204020204" pitchFamily="34" charset="-122"/>
              </a:rPr>
              <a:t>接口名 [</a:t>
            </a:r>
            <a:r>
              <a:rPr lang="zh-CN" altLang="en-US"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rPr>
              <a:t>接口1,接口2...]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[static] [final] 数据类型 常量名 = 常量;</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[abstract] 返回值的数据类型 方法名(参数列表);</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static 返回值的数据类型 方法名(参数列表){}</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[public] default 返回值的数据类型 方法名(参数列表){}</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5" name="矩形 14"/>
          <p:cNvSpPr/>
          <p:nvPr/>
        </p:nvSpPr>
        <p:spPr>
          <a:xfrm>
            <a:off x="1666875" y="2691765"/>
            <a:ext cx="8856345" cy="1476375"/>
          </a:xfrm>
          <a:prstGeom prst="rect">
            <a:avLst/>
          </a:prstGeom>
        </p:spPr>
        <p:txBody>
          <a:bodyPr wrap="square">
            <a:spAutoFit/>
          </a:bodyPr>
          <a:lstStyle/>
          <a:p>
            <a:pPr indent="0" algn="just" fontAlgn="auto">
              <a:lnSpc>
                <a:spcPct val="150000"/>
              </a:lnSpc>
              <a:spcAft>
                <a:spcPts val="0"/>
              </a:spcAft>
            </a:pPr>
            <a:r>
              <a:rPr altLang="zh-CN" sz="2000" kern="100" dirty="0">
                <a:solidFill>
                  <a:srgbClr val="FF0000"/>
                </a:solidFill>
                <a:latin typeface="微软雅黑" panose="020B0503020204020204" pitchFamily="34" charset="-122"/>
                <a:ea typeface="微软雅黑" panose="020B0503020204020204" pitchFamily="34" charset="-122"/>
              </a:rPr>
              <a:t>在很多的Java程序中，经常看到编写接口中的方法时省略了public ，有很多读者认为它的访问权限是default，这实际上是错误的。不管写不写访问权限，接口中方法的访问权限永远是public。</a:t>
            </a:r>
          </a:p>
        </p:txBody>
      </p:sp>
      <p:sp>
        <p:nvSpPr>
          <p:cNvPr id="5" name="Chevron 3"/>
          <p:cNvSpPr/>
          <p:nvPr>
            <p:custDataLst>
              <p:tags r:id="rId1"/>
            </p:custDataLst>
          </p:nvPr>
        </p:nvSpPr>
        <p:spPr>
          <a:xfrm>
            <a:off x="1143635" y="1185545"/>
            <a:ext cx="281178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557823" y="1325504"/>
            <a:ext cx="1706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接口定义注意</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618615" y="2460625"/>
            <a:ext cx="8953500" cy="1938020"/>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接口本身不能直接实例化，接口中的抽象方法和默认方法只能通过接口实现类的实例对象进行调用。实现类通过</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implements</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关键字实现接口，并且实现类必须</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重写</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接口中</a:t>
            </a:r>
            <a:r>
              <a:rPr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所有的抽象方法</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需要注意的是，一个类可以同时实现多个接口，实现多个接口时，多个接口名需要使用英文逗号（,）分隔。</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4" name="文本框 3"/>
          <p:cNvSpPr txBox="1"/>
          <p:nvPr/>
        </p:nvSpPr>
        <p:spPr>
          <a:xfrm>
            <a:off x="4194810" y="1325245"/>
            <a:ext cx="5986145" cy="398780"/>
          </a:xfrm>
          <a:prstGeom prst="rect">
            <a:avLst/>
          </a:prstGeom>
          <a:noFill/>
          <a:ln w="9525">
            <a:noFill/>
          </a:ln>
        </p:spPr>
        <p:txBody>
          <a:bodyPr wrap="square">
            <a:spAutoFit/>
          </a:bodyPr>
          <a:lstStyle/>
          <a:p>
            <a:pPr indent="266700"/>
            <a:r>
              <a:rPr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定义接口的实现类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，语法格式如下。</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5" name="Chevron 3"/>
          <p:cNvSpPr/>
          <p:nvPr>
            <p:custDataLst>
              <p:tags r:id="rId1"/>
            </p:custDataLst>
          </p:nvPr>
        </p:nvSpPr>
        <p:spPr>
          <a:xfrm>
            <a:off x="1143635" y="1185545"/>
            <a:ext cx="333311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557823" y="1325504"/>
            <a:ext cx="272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接口实现类的语法格式</a:t>
            </a:r>
          </a:p>
        </p:txBody>
      </p:sp>
      <p:pic>
        <p:nvPicPr>
          <p:cNvPr id="6" name="图片 5"/>
          <p:cNvPicPr>
            <a:picLocks noChangeAspect="1"/>
          </p:cNvPicPr>
          <p:nvPr/>
        </p:nvPicPr>
        <p:blipFill>
          <a:blip r:embed="rId3"/>
          <a:stretch>
            <a:fillRect/>
          </a:stretch>
        </p:blipFill>
        <p:spPr>
          <a:xfrm>
            <a:off x="1601470" y="2307590"/>
            <a:ext cx="9010650" cy="1468120"/>
          </a:xfrm>
          <a:prstGeom prst="rect">
            <a:avLst/>
          </a:prstGeom>
        </p:spPr>
      </p:pic>
      <p:sp>
        <p:nvSpPr>
          <p:cNvPr id="7" name="矩形 6"/>
          <p:cNvSpPr/>
          <p:nvPr/>
        </p:nvSpPr>
        <p:spPr>
          <a:xfrm>
            <a:off x="1767205" y="2296160"/>
            <a:ext cx="864235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修饰符 class 类名 </a:t>
            </a:r>
            <a:r>
              <a:rPr lang="zh-CN" altLang="en-US" sz="1800" dirty="0">
                <a:solidFill>
                  <a:srgbClr val="1369B2"/>
                </a:solidFill>
                <a:latin typeface="微软雅黑" panose="020B0503020204020204" pitchFamily="34" charset="-122"/>
                <a:ea typeface="微软雅黑" panose="020B0503020204020204" pitchFamily="34" charset="-122"/>
              </a:rPr>
              <a:t>implements </a:t>
            </a:r>
            <a:r>
              <a:rPr lang="zh-CN" altLang="en-US" sz="1800" dirty="0">
                <a:solidFill>
                  <a:srgbClr val="595959"/>
                </a:solidFill>
                <a:latin typeface="微软雅黑" panose="020B0503020204020204" pitchFamily="34" charset="-122"/>
                <a:ea typeface="微软雅黑" panose="020B0503020204020204" pitchFamily="34" charset="-122"/>
              </a:rPr>
              <a:t>接口1,接口2,...{</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87145" y="2867660"/>
            <a:ext cx="9531350" cy="193802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定义一个Animal接口，在Animal接口中定义了全局常量ID和全局常量NAME、抽象方法shout()、info()和静态方法getID()。</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定义一个Action接口，在Action接口中定义了一个抽象方法eat()，用于输出信息“喜欢吃骨头”。</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215390" y="111379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25374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p>
        </p:txBody>
      </p:sp>
      <p:sp>
        <p:nvSpPr>
          <p:cNvPr id="100" name="文本框 99"/>
          <p:cNvSpPr txBox="1"/>
          <p:nvPr/>
        </p:nvSpPr>
        <p:spPr>
          <a:xfrm>
            <a:off x="3150870" y="898525"/>
            <a:ext cx="8199755"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下面通过一个案例学习接口的使用，由于代码过长此处不进行展示，仅适用文字说明代码逻辑，请参考教材</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4.3.2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节中的文件</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4-11</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圆角矩形 8"/>
          <p:cNvSpPr/>
          <p:nvPr/>
        </p:nvSpPr>
        <p:spPr>
          <a:xfrm>
            <a:off x="1163320" y="2628900"/>
            <a:ext cx="9864090" cy="237299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43635" y="2628900"/>
            <a:ext cx="384175" cy="4400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561840"/>
            <a:ext cx="384175" cy="4400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90955" y="1839595"/>
            <a:ext cx="9598660" cy="286131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第三</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定义一个Dog类，Dog类通过implements关键字实现了Animal接口和Action接口，并</a:t>
            </a:r>
            <a:r>
              <a:rPr lang="zh-CN" sz="2000" kern="100" dirty="0">
                <a:solidFill>
                  <a:srgbClr val="595959"/>
                </a:solidFill>
                <a:latin typeface="微软雅黑" panose="020B0503020204020204" pitchFamily="34" charset="-122"/>
                <a:ea typeface="微软雅黑" panose="020B0503020204020204" pitchFamily="34" charset="-122"/>
                <a:sym typeface="+mn-ea"/>
              </a:rPr>
              <a:t>重写</a:t>
            </a:r>
            <a:r>
              <a:rPr sz="2000" kern="100" dirty="0">
                <a:solidFill>
                  <a:srgbClr val="595959"/>
                </a:solidFill>
                <a:latin typeface="微软雅黑" panose="020B0503020204020204" pitchFamily="34" charset="-122"/>
                <a:ea typeface="微软雅黑" panose="020B0503020204020204" pitchFamily="34" charset="-122"/>
                <a:sym typeface="+mn-ea"/>
              </a:rPr>
              <a:t>了这两个接口中的抽象方法。</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使用Animal接口名直接访问了Animal接口中的静态方法getID()，输出编号信息。</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第五</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创建Dog类的对象dog，并通过dog对象调用了本类实现的Animal接口和Action接口中的info()方法、shout()方法，以及本类新增的eat()方法。</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9" name="圆角矩形 8"/>
          <p:cNvSpPr/>
          <p:nvPr/>
        </p:nvSpPr>
        <p:spPr>
          <a:xfrm>
            <a:off x="1143635" y="1664335"/>
            <a:ext cx="9864090" cy="314706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43635" y="16643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23550" y="432498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5"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100" name="文本框 99"/>
          <p:cNvSpPr txBox="1"/>
          <p:nvPr/>
        </p:nvSpPr>
        <p:spPr>
          <a:xfrm>
            <a:off x="1143635" y="5154295"/>
            <a:ext cx="8971280" cy="553085"/>
          </a:xfrm>
          <a:prstGeom prst="rect">
            <a:avLst/>
          </a:prstGeom>
          <a:noFill/>
          <a:ln w="9525">
            <a:noFill/>
          </a:ln>
        </p:spPr>
        <p:txBody>
          <a:bodyPr wrap="square">
            <a:spAutoFit/>
          </a:bodyPr>
          <a:lstStyle/>
          <a:p>
            <a:pPr indent="0" fontAlgn="auto">
              <a:lnSpc>
                <a:spcPct val="150000"/>
              </a:lnSpc>
            </a:pP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接口的实现类，必须实现接口中的所有抽象方法，否则程序编译报错。</a:t>
            </a:r>
          </a:p>
        </p:txBody>
      </p:sp>
      <p:pic>
        <p:nvPicPr>
          <p:cNvPr id="35" name="图片 35"/>
          <p:cNvPicPr>
            <a:picLocks noChangeAspect="1"/>
          </p:cNvPicPr>
          <p:nvPr/>
        </p:nvPicPr>
        <p:blipFill>
          <a:blip r:embed="rId3"/>
          <a:stretch>
            <a:fillRect/>
          </a:stretch>
        </p:blipFill>
        <p:spPr>
          <a:xfrm>
            <a:off x="2710815" y="2327910"/>
            <a:ext cx="6837680" cy="22034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1222375" y="1185545"/>
            <a:ext cx="974598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上述案例一</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演示的是类与接口之间的实现关系，如果在开发中一个子类既要实现接口又要继承抽象类，则可以按照以下语法格式定义子类。</a:t>
            </a:r>
          </a:p>
        </p:txBody>
      </p:sp>
      <p:pic>
        <p:nvPicPr>
          <p:cNvPr id="6" name="图片 5"/>
          <p:cNvPicPr>
            <a:picLocks noChangeAspect="1"/>
          </p:cNvPicPr>
          <p:nvPr/>
        </p:nvPicPr>
        <p:blipFill>
          <a:blip r:embed="rId2"/>
          <a:stretch>
            <a:fillRect/>
          </a:stretch>
        </p:blipFill>
        <p:spPr>
          <a:xfrm>
            <a:off x="1601470" y="2594610"/>
            <a:ext cx="9010650" cy="1468120"/>
          </a:xfrm>
          <a:prstGeom prst="rect">
            <a:avLst/>
          </a:prstGeom>
        </p:spPr>
      </p:pic>
      <p:sp>
        <p:nvSpPr>
          <p:cNvPr id="7" name="矩形 6"/>
          <p:cNvSpPr/>
          <p:nvPr/>
        </p:nvSpPr>
        <p:spPr>
          <a:xfrm>
            <a:off x="1767205" y="2583180"/>
            <a:ext cx="864235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修饰符class 类名 </a:t>
            </a:r>
            <a:r>
              <a:rPr lang="zh-CN" altLang="en-US" sz="1800" dirty="0">
                <a:solidFill>
                  <a:srgbClr val="1369B2"/>
                </a:solidFill>
                <a:latin typeface="微软雅黑" panose="020B0503020204020204" pitchFamily="34" charset="-122"/>
                <a:ea typeface="微软雅黑" panose="020B0503020204020204" pitchFamily="34" charset="-122"/>
              </a:rPr>
              <a:t>extends </a:t>
            </a:r>
            <a:r>
              <a:rPr lang="zh-CN" altLang="en-US" sz="1800" dirty="0">
                <a:solidFill>
                  <a:srgbClr val="595959"/>
                </a:solidFill>
                <a:latin typeface="微软雅黑" panose="020B0503020204020204" pitchFamily="34" charset="-122"/>
                <a:ea typeface="微软雅黑" panose="020B0503020204020204" pitchFamily="34" charset="-122"/>
              </a:rPr>
              <a:t>父类名 </a:t>
            </a:r>
            <a:r>
              <a:rPr lang="zh-CN" altLang="en-US" sz="1800" dirty="0">
                <a:solidFill>
                  <a:srgbClr val="1369B2"/>
                </a:solidFill>
                <a:latin typeface="微软雅黑" panose="020B0503020204020204" pitchFamily="34" charset="-122"/>
                <a:ea typeface="微软雅黑" panose="020B0503020204020204" pitchFamily="34" charset="-122"/>
              </a:rPr>
              <a:t>implements </a:t>
            </a:r>
            <a:r>
              <a:rPr lang="zh-CN" altLang="en-US" sz="1800" dirty="0">
                <a:solidFill>
                  <a:srgbClr val="595959"/>
                </a:solidFill>
                <a:latin typeface="微软雅黑" panose="020B0503020204020204" pitchFamily="34" charset="-122"/>
                <a:ea typeface="微软雅黑" panose="020B0503020204020204" pitchFamily="34" charset="-122"/>
              </a:rPr>
              <a:t>接口1,接口2,...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    ...</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228090"/>
            <a:chOff x="8472" y="5316"/>
            <a:chExt cx="8645" cy="1934"/>
          </a:xfrm>
        </p:grpSpPr>
        <p:sp>
          <p:nvSpPr>
            <p:cNvPr id="15" name="TextBox 35"/>
            <p:cNvSpPr txBox="1">
              <a:spLocks noChangeArrowheads="1"/>
            </p:cNvSpPr>
            <p:nvPr/>
          </p:nvSpPr>
          <p:spPr bwMode="auto">
            <a:xfrm>
              <a:off x="9159" y="5316"/>
              <a:ext cx="7958" cy="1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了解</a:t>
              </a:r>
              <a:r>
                <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rPr>
                <a:t>继承的概念</a:t>
              </a:r>
              <a:r>
                <a:rPr lang="zh-CN" altLang="en-US" dirty="0">
                  <a:solidFill>
                    <a:srgbClr val="595959"/>
                  </a:solidFill>
                  <a:latin typeface="微软雅黑" panose="020B0503020204020204" pitchFamily="34" charset="-122"/>
                  <a:ea typeface="微软雅黑" panose="020B0503020204020204" pitchFamily="34" charset="-122"/>
                  <a:sym typeface="字魂58号-创中黑" panose="00000500000000000000" pitchFamily="2" charset="-122"/>
                </a:rPr>
                <a:t>，能够说出继承的概念和如何实现类的继承</a:t>
              </a:r>
              <a:endParaRPr lang="zh-CN" altLang="en-US" dirty="0">
                <a:solidFill>
                  <a:srgbClr val="1369B2"/>
                </a:solidFill>
                <a:latin typeface="微软雅黑" panose="020B0503020204020204" pitchFamily="34" charset="-122"/>
                <a:ea typeface="微软雅黑" panose="020B0503020204020204" pitchFamily="34" charset="-122"/>
                <a:sym typeface="字魂58号-创中黑" panose="00000500000000000000" pitchFamily="2"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19200" y="2273935"/>
            <a:ext cx="10131425" cy="3322955"/>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定义一个Animal接口，Animal接口中声明了全局常量NAME（名称）、抽象方法shout()和抽象方法info()。</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sz="2000" kern="100" dirty="0">
                <a:solidFill>
                  <a:srgbClr val="595959"/>
                </a:solidFill>
                <a:latin typeface="微软雅黑" panose="020B0503020204020204" pitchFamily="34" charset="-122"/>
                <a:ea typeface="微软雅黑" panose="020B0503020204020204" pitchFamily="34" charset="-122"/>
                <a:sym typeface="+mn-ea"/>
              </a:rPr>
              <a:t>定义一个抽象类Action，抽象类Action中定义了一个抽象方法eat()。</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rPr>
              <a:t>第三</a:t>
            </a:r>
            <a:r>
              <a:rPr sz="2000" kern="100" dirty="0">
                <a:solidFill>
                  <a:srgbClr val="595959"/>
                </a:solidFill>
                <a:latin typeface="微软雅黑" panose="020B0503020204020204" pitchFamily="34" charset="-122"/>
                <a:ea typeface="微软雅黑" panose="020B0503020204020204" pitchFamily="34" charset="-122"/>
              </a:rPr>
              <a:t>、</a:t>
            </a:r>
            <a:r>
              <a:rPr lang="zh-CN" sz="2000" kern="100" dirty="0">
                <a:solidFill>
                  <a:srgbClr val="595959"/>
                </a:solidFill>
                <a:latin typeface="微软雅黑" panose="020B0503020204020204" pitchFamily="34" charset="-122"/>
                <a:ea typeface="微软雅黑" panose="020B0503020204020204" pitchFamily="34" charset="-122"/>
              </a:rPr>
              <a:t>定义</a:t>
            </a:r>
            <a:r>
              <a:rPr sz="2000" kern="100" dirty="0">
                <a:solidFill>
                  <a:srgbClr val="595959"/>
                </a:solidFill>
                <a:latin typeface="微软雅黑" panose="020B0503020204020204" pitchFamily="34" charset="-122"/>
                <a:ea typeface="微软雅黑" panose="020B0503020204020204" pitchFamily="34" charset="-122"/>
              </a:rPr>
              <a:t>一个Dog类，Dog类通过extends关键字继承了Action抽象类，同时通过implements实现了Animal接口。Dog类</a:t>
            </a:r>
            <a:r>
              <a:rPr lang="zh-CN" sz="2000" kern="100" dirty="0">
                <a:solidFill>
                  <a:srgbClr val="595959"/>
                </a:solidFill>
                <a:latin typeface="微软雅黑" panose="020B0503020204020204" pitchFamily="34" charset="-122"/>
                <a:ea typeface="微软雅黑" panose="020B0503020204020204" pitchFamily="34" charset="-122"/>
              </a:rPr>
              <a:t>重写</a:t>
            </a:r>
            <a:r>
              <a:rPr sz="2000" kern="100" dirty="0">
                <a:solidFill>
                  <a:srgbClr val="595959"/>
                </a:solidFill>
                <a:latin typeface="微软雅黑" panose="020B0503020204020204" pitchFamily="34" charset="-122"/>
                <a:ea typeface="微软雅黑" panose="020B0503020204020204" pitchFamily="34" charset="-122"/>
              </a:rPr>
              <a:t>了Animal接口和Action抽象类中的所有抽象方法，包括shout()方法、info()方法和eat()方法</a:t>
            </a:r>
            <a:r>
              <a:rPr lang="zh-CN" sz="2000" kern="100" dirty="0">
                <a:solidFill>
                  <a:srgbClr val="595959"/>
                </a:solidFill>
                <a:latin typeface="微软雅黑" panose="020B0503020204020204" pitchFamily="34" charset="-122"/>
                <a:ea typeface="微软雅黑" panose="020B0503020204020204" pitchFamily="34" charset="-122"/>
              </a:rPr>
              <a:t>。</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创建一个Dog类对象dog，通过对象dog分别调用info()、shout()和eat()方法。</a:t>
            </a:r>
          </a:p>
        </p:txBody>
      </p:sp>
      <p:sp>
        <p:nvSpPr>
          <p:cNvPr id="6" name="Chevron 3"/>
          <p:cNvSpPr/>
          <p:nvPr>
            <p:custDataLst>
              <p:tags r:id="rId1"/>
            </p:custDataLst>
          </p:nvPr>
        </p:nvSpPr>
        <p:spPr>
          <a:xfrm>
            <a:off x="1215390" y="111379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342558" y="125374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p>
        </p:txBody>
      </p:sp>
      <p:sp>
        <p:nvSpPr>
          <p:cNvPr id="100" name="文本框 99"/>
          <p:cNvSpPr txBox="1"/>
          <p:nvPr/>
        </p:nvSpPr>
        <p:spPr>
          <a:xfrm>
            <a:off x="2874645" y="898525"/>
            <a:ext cx="8760460" cy="101473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下面演示一个类既可以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实现接口</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又可以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继承抽象类</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的情况，由于代码过长此处不进行展示，仅适用文字说明代码逻辑，请参考教材</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4.3.2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节中的文件</a:t>
            </a:r>
            <a:r>
              <a:rPr lang="en-US" alt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4-12</a:t>
            </a:r>
            <a:r>
              <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圆角矩形 8"/>
          <p:cNvSpPr/>
          <p:nvPr/>
        </p:nvSpPr>
        <p:spPr>
          <a:xfrm>
            <a:off x="1036955" y="2217420"/>
            <a:ext cx="10179685" cy="3447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036955" y="221742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20400" y="502666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pic>
        <p:nvPicPr>
          <p:cNvPr id="5" name="图片 4"/>
          <p:cNvPicPr>
            <a:picLocks noChangeAspect="1"/>
          </p:cNvPicPr>
          <p:nvPr/>
        </p:nvPicPr>
        <p:blipFill>
          <a:blip r:embed="rId3"/>
          <a:stretch>
            <a:fillRect/>
          </a:stretch>
        </p:blipFill>
        <p:spPr>
          <a:xfrm>
            <a:off x="3463925" y="2421255"/>
            <a:ext cx="5261321" cy="201600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100" name="文本框 99"/>
          <p:cNvSpPr txBox="1"/>
          <p:nvPr/>
        </p:nvSpPr>
        <p:spPr>
          <a:xfrm>
            <a:off x="2651125" y="939800"/>
            <a:ext cx="8967470" cy="1476375"/>
          </a:xfrm>
          <a:prstGeom prst="rect">
            <a:avLst/>
          </a:prstGeom>
          <a:noFill/>
          <a:ln w="9525">
            <a:noFill/>
          </a:ln>
        </p:spPr>
        <p:txBody>
          <a:bodyPr wrap="square">
            <a:spAutoFit/>
          </a:bodyPr>
          <a:lstStyle/>
          <a:p>
            <a:pPr indent="0" fontAlgn="auto">
              <a:lnSpc>
                <a:spcPct val="150000"/>
              </a:lnSpc>
            </a:pP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在Java中，接口是不允许继承抽象类的，但是允许接口继承接口，并且一个接口可以同时继承多个接口。下面通过一个案例讲解接口的继承，</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由于代码过长此处不进行展示，仅适用文字说明代码逻辑，请参考教材</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4.3.2</a:t>
            </a:r>
            <a:r>
              <a:rPr lang="zh-CN" alt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节中的文件</a:t>
            </a:r>
            <a:r>
              <a:rPr lang="en-US" alt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4-13</a:t>
            </a:r>
            <a:r>
              <a:rPr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6" name="Chevron 3"/>
          <p:cNvSpPr/>
          <p:nvPr>
            <p:custDataLst>
              <p:tags r:id="rId1"/>
            </p:custDataLst>
          </p:nvPr>
        </p:nvSpPr>
        <p:spPr>
          <a:xfrm>
            <a:off x="1071880" y="125730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199048" y="139725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案例三演示</a:t>
            </a:r>
          </a:p>
        </p:txBody>
      </p:sp>
      <p:sp>
        <p:nvSpPr>
          <p:cNvPr id="3" name="文本框 2"/>
          <p:cNvSpPr txBox="1"/>
          <p:nvPr/>
        </p:nvSpPr>
        <p:spPr>
          <a:xfrm>
            <a:off x="1198880" y="2964815"/>
            <a:ext cx="9862185" cy="2861310"/>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第一</a:t>
            </a:r>
            <a:r>
              <a:rPr lang="zh-CN" sz="2000" kern="100" dirty="0">
                <a:solidFill>
                  <a:srgbClr val="595959"/>
                </a:solidFill>
                <a:latin typeface="微软雅黑" panose="020B0503020204020204" pitchFamily="34" charset="-122"/>
                <a:ea typeface="微软雅黑" panose="020B0503020204020204" pitchFamily="34" charset="-122"/>
                <a:sym typeface="+mn-ea"/>
              </a:rPr>
              <a:t>、</a:t>
            </a:r>
            <a:r>
              <a:rPr sz="2000" kern="100" dirty="0">
                <a:solidFill>
                  <a:srgbClr val="595959"/>
                </a:solidFill>
                <a:latin typeface="微软雅黑" panose="020B0503020204020204" pitchFamily="34" charset="-122"/>
                <a:ea typeface="微软雅黑" panose="020B0503020204020204" pitchFamily="34" charset="-122"/>
                <a:sym typeface="+mn-ea"/>
              </a:rPr>
              <a:t>定义一个Animal接口，Animal接口中声明了全局常量NAME（名称）、抽象方法info()。</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第二、</a:t>
            </a:r>
            <a:r>
              <a:rPr sz="2000" kern="100" dirty="0">
                <a:solidFill>
                  <a:srgbClr val="595959"/>
                </a:solidFill>
                <a:latin typeface="微软雅黑" panose="020B0503020204020204" pitchFamily="34" charset="-122"/>
                <a:ea typeface="微软雅黑" panose="020B0503020204020204" pitchFamily="34" charset="-122"/>
                <a:sym typeface="+mn-ea"/>
              </a:rPr>
              <a:t>定义一个Color</a:t>
            </a:r>
            <a:r>
              <a:rPr lang="zh-CN" sz="2000" kern="100" dirty="0">
                <a:solidFill>
                  <a:srgbClr val="595959"/>
                </a:solidFill>
                <a:latin typeface="微软雅黑" panose="020B0503020204020204" pitchFamily="34" charset="-122"/>
                <a:ea typeface="微软雅黑" panose="020B0503020204020204" pitchFamily="34" charset="-122"/>
                <a:sym typeface="+mn-ea"/>
              </a:rPr>
              <a:t>接口</a:t>
            </a:r>
            <a:r>
              <a:rPr sz="2000" kern="100" dirty="0">
                <a:solidFill>
                  <a:srgbClr val="595959"/>
                </a:solidFill>
                <a:latin typeface="微软雅黑" panose="020B0503020204020204" pitchFamily="34" charset="-122"/>
                <a:ea typeface="微软雅黑" panose="020B0503020204020204" pitchFamily="34" charset="-122"/>
                <a:sym typeface="+mn-ea"/>
              </a:rPr>
              <a:t>，Color</a:t>
            </a:r>
            <a:r>
              <a:rPr lang="zh-CN" sz="2000" kern="100" dirty="0">
                <a:solidFill>
                  <a:srgbClr val="595959"/>
                </a:solidFill>
                <a:latin typeface="微软雅黑" panose="020B0503020204020204" pitchFamily="34" charset="-122"/>
                <a:ea typeface="微软雅黑" panose="020B0503020204020204" pitchFamily="34" charset="-122"/>
                <a:sym typeface="+mn-ea"/>
              </a:rPr>
              <a:t>接口</a:t>
            </a:r>
            <a:r>
              <a:rPr sz="2000" kern="100" dirty="0">
                <a:solidFill>
                  <a:srgbClr val="595959"/>
                </a:solidFill>
                <a:latin typeface="微软雅黑" panose="020B0503020204020204" pitchFamily="34" charset="-122"/>
                <a:ea typeface="微软雅黑" panose="020B0503020204020204" pitchFamily="34" charset="-122"/>
                <a:sym typeface="+mn-ea"/>
              </a:rPr>
              <a:t>中定义了一个抽象方法black()。</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rPr>
              <a:t>第三</a:t>
            </a:r>
            <a:r>
              <a:rPr sz="2000" kern="100" dirty="0">
                <a:solidFill>
                  <a:srgbClr val="595959"/>
                </a:solidFill>
                <a:latin typeface="微软雅黑" panose="020B0503020204020204" pitchFamily="34" charset="-122"/>
                <a:ea typeface="微软雅黑" panose="020B0503020204020204" pitchFamily="34" charset="-122"/>
              </a:rPr>
              <a:t>、</a:t>
            </a:r>
            <a:r>
              <a:rPr lang="zh-CN" sz="2000" kern="100" dirty="0">
                <a:solidFill>
                  <a:srgbClr val="595959"/>
                </a:solidFill>
                <a:latin typeface="微软雅黑" panose="020B0503020204020204" pitchFamily="34" charset="-122"/>
                <a:ea typeface="微软雅黑" panose="020B0503020204020204" pitchFamily="34" charset="-122"/>
              </a:rPr>
              <a:t>定义一个</a:t>
            </a:r>
            <a:r>
              <a:rPr sz="2000" kern="100" dirty="0">
                <a:solidFill>
                  <a:srgbClr val="595959"/>
                </a:solidFill>
                <a:latin typeface="微软雅黑" panose="020B0503020204020204" pitchFamily="34" charset="-122"/>
                <a:ea typeface="微软雅黑" panose="020B0503020204020204" pitchFamily="34" charset="-122"/>
              </a:rPr>
              <a:t>接口Action并继承接口Animal和接口Color，这样接口Action中就同时拥有Animal接口中的info()方法、NAME属性和Color接口中的black()方法以及本类中的shout()方法</a:t>
            </a:r>
            <a:r>
              <a:rPr lang="zh-CN" sz="2000" kern="100" dirty="0">
                <a:solidFill>
                  <a:srgbClr val="595959"/>
                </a:solidFill>
                <a:latin typeface="微软雅黑" panose="020B0503020204020204" pitchFamily="34" charset="-122"/>
                <a:ea typeface="微软雅黑" panose="020B0503020204020204" pitchFamily="34" charset="-122"/>
              </a:rPr>
              <a:t>。</a:t>
            </a:r>
            <a:endParaRPr sz="2000" kern="100" dirty="0">
              <a:solidFill>
                <a:srgbClr val="595959"/>
              </a:solidFill>
              <a:latin typeface="微软雅黑" panose="020B0503020204020204" pitchFamily="34" charset="-122"/>
              <a:ea typeface="微软雅黑" panose="020B0503020204020204" pitchFamily="34" charset="-122"/>
              <a:sym typeface="+mn-ea"/>
            </a:endParaRPr>
          </a:p>
        </p:txBody>
      </p:sp>
      <p:sp>
        <p:nvSpPr>
          <p:cNvPr id="9" name="圆角矩形 8"/>
          <p:cNvSpPr/>
          <p:nvPr/>
        </p:nvSpPr>
        <p:spPr>
          <a:xfrm>
            <a:off x="1036955" y="2774950"/>
            <a:ext cx="10179685" cy="332041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036955" y="277495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20400" y="5457190"/>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3" name="文本框 2"/>
          <p:cNvSpPr txBox="1"/>
          <p:nvPr/>
        </p:nvSpPr>
        <p:spPr>
          <a:xfrm>
            <a:off x="1277620" y="1998980"/>
            <a:ext cx="9862185" cy="2399665"/>
          </a:xfrm>
          <a:prstGeom prst="rect">
            <a:avLst/>
          </a:prstGeom>
          <a:noFill/>
        </p:spPr>
        <p:txBody>
          <a:bodyPr wrap="square" rtlCol="0" anchor="t">
            <a:spAutoFit/>
          </a:bodyPr>
          <a:lstStyle/>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第四</a:t>
            </a:r>
            <a:r>
              <a:rPr lang="zh-CN" sz="2000" kern="100" dirty="0">
                <a:solidFill>
                  <a:srgbClr val="595959"/>
                </a:solidFill>
                <a:latin typeface="微软雅黑" panose="020B0503020204020204" pitchFamily="34" charset="-122"/>
                <a:ea typeface="微软雅黑" panose="020B0503020204020204" pitchFamily="34" charset="-122"/>
                <a:sym typeface="+mn-ea"/>
              </a:rPr>
              <a:t>、定义一个Dog类并实现了Action接口，这样Dog类就必须同时重写Animal接口、中的抽象方法info()、Color接口中的抽象方法black()和Action接口中的抽象方法shout()。</a:t>
            </a:r>
          </a:p>
          <a:p>
            <a:pPr indent="0" algn="l" fontAlgn="auto">
              <a:lnSpc>
                <a:spcPct val="150000"/>
              </a:lnSpc>
            </a:pPr>
            <a:r>
              <a:rPr lang="zh-CN" sz="2000" dirty="0">
                <a:solidFill>
                  <a:srgbClr val="1369B2"/>
                </a:solidFill>
                <a:latin typeface="微软雅黑" panose="020B0503020204020204" pitchFamily="34" charset="-122"/>
                <a:ea typeface="微软雅黑" panose="020B0503020204020204" pitchFamily="34" charset="-122"/>
                <a:sym typeface="+mn-ea"/>
              </a:rPr>
              <a:t>第五</a:t>
            </a:r>
            <a:r>
              <a:rPr lang="zh-CN" sz="2000" kern="100" dirty="0">
                <a:solidFill>
                  <a:srgbClr val="595959"/>
                </a:solidFill>
                <a:latin typeface="微软雅黑" panose="020B0503020204020204" pitchFamily="34" charset="-122"/>
                <a:ea typeface="微软雅黑" panose="020B0503020204020204" pitchFamily="34" charset="-122"/>
                <a:sym typeface="+mn-ea"/>
              </a:rPr>
              <a:t>、创建一个Dog类的对象dog，通过对象dog调用Dog类中定义的shout()方法以及Dog类中实现自Action接口的info()方法和eat()方法。</a:t>
            </a:r>
          </a:p>
        </p:txBody>
      </p:sp>
      <p:sp>
        <p:nvSpPr>
          <p:cNvPr id="9" name="圆角矩形 8"/>
          <p:cNvSpPr/>
          <p:nvPr/>
        </p:nvSpPr>
        <p:spPr>
          <a:xfrm>
            <a:off x="1115695" y="1809115"/>
            <a:ext cx="10179685" cy="281495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15695" y="1809115"/>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899140" y="3622675"/>
            <a:ext cx="396240" cy="63817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4.3.2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接口</a:t>
            </a:r>
          </a:p>
        </p:txBody>
      </p:sp>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案例三运行结果</a:t>
            </a:r>
          </a:p>
        </p:txBody>
      </p:sp>
      <p:sp>
        <p:nvSpPr>
          <p:cNvPr id="8" name="文本框 7"/>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pic>
        <p:nvPicPr>
          <p:cNvPr id="38" name="图片 38"/>
          <p:cNvPicPr>
            <a:picLocks noChangeAspect="1"/>
          </p:cNvPicPr>
          <p:nvPr/>
        </p:nvPicPr>
        <p:blipFill>
          <a:blip r:embed="rId3"/>
          <a:stretch>
            <a:fillRect/>
          </a:stretch>
        </p:blipFill>
        <p:spPr>
          <a:xfrm>
            <a:off x="2639060" y="2493645"/>
            <a:ext cx="7386955" cy="23983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5005186"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mn-lt"/>
              </a:rPr>
              <a:t>多态</a:t>
            </a:r>
          </a:p>
        </p:txBody>
      </p:sp>
      <p:sp>
        <p:nvSpPr>
          <p:cNvPr id="2" name="TextBox 48"/>
          <p:cNvSpPr txBox="1"/>
          <p:nvPr/>
        </p:nvSpPr>
        <p:spPr>
          <a:xfrm>
            <a:off x="1626870" y="2809240"/>
            <a:ext cx="1734820" cy="1106805"/>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4.4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582295"/>
            <a:chOff x="8472" y="5316"/>
            <a:chExt cx="8645" cy="917"/>
          </a:xfrm>
        </p:grpSpPr>
        <p:sp>
          <p:nvSpPr>
            <p:cNvPr id="15" name="TextBox 35"/>
            <p:cNvSpPr txBox="1">
              <a:spLocks noChangeArrowheads="1"/>
            </p:cNvSpPr>
            <p:nvPr/>
          </p:nvSpPr>
          <p:spPr bwMode="auto">
            <a:xfrm>
              <a:off x="9159" y="5316"/>
              <a:ext cx="7958" cy="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熟悉</a:t>
              </a:r>
              <a:r>
                <a:rPr lang="zh-CN" altLang="zh-CN" sz="2000" dirty="0">
                  <a:solidFill>
                    <a:srgbClr val="1369B2"/>
                  </a:solidFill>
                  <a:latin typeface="微软雅黑" panose="020B0503020204020204" pitchFamily="34" charset="-122"/>
                  <a:ea typeface="微软雅黑" panose="020B0503020204020204" pitchFamily="34" charset="-122"/>
                </a:rPr>
                <a:t>多态概述</a:t>
              </a:r>
              <a:r>
                <a:rPr lang="zh-CN" altLang="zh-CN" sz="2000" dirty="0">
                  <a:solidFill>
                    <a:srgbClr val="595959"/>
                  </a:solidFill>
                  <a:latin typeface="微软雅黑" panose="020B0503020204020204" pitchFamily="34" charset="-122"/>
                  <a:ea typeface="微软雅黑" panose="020B0503020204020204" pitchFamily="34" charset="-122"/>
                </a:rPr>
                <a:t>，能够说出什么是多态</a:t>
              </a:r>
              <a:endParaRPr lang="zh-CN" altLang="zh-CN" sz="2000" dirty="0">
                <a:solidFill>
                  <a:srgbClr val="1369B2"/>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sp>
        <p:nvSpPr>
          <p:cNvPr id="2" name="Chevron 3"/>
          <p:cNvSpPr/>
          <p:nvPr>
            <p:custDataLst>
              <p:tags r:id="rId1"/>
            </p:custDataLst>
          </p:nvPr>
        </p:nvSpPr>
        <p:spPr>
          <a:xfrm>
            <a:off x="982345" y="1092200"/>
            <a:ext cx="166370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198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多态概述</a:t>
            </a:r>
          </a:p>
        </p:txBody>
      </p:sp>
      <p:sp>
        <p:nvSpPr>
          <p:cNvPr id="3" name="文本框 2"/>
          <p:cNvSpPr txBox="1"/>
          <p:nvPr/>
        </p:nvSpPr>
        <p:spPr>
          <a:xfrm>
            <a:off x="1408430" y="2747645"/>
            <a:ext cx="9373235" cy="2399665"/>
          </a:xfrm>
          <a:prstGeom prst="rect">
            <a:avLst/>
          </a:prstGeom>
          <a:noFill/>
        </p:spPr>
        <p:txBody>
          <a:bodyPr wrap="square" rtlCol="0">
            <a:spAutoFit/>
          </a:bodyPr>
          <a:lstStyle/>
          <a:p>
            <a:pPr indent="539750" algn="l">
              <a:lnSpc>
                <a:spcPct val="150000"/>
              </a:lnSpc>
            </a:pPr>
            <a:r>
              <a:rPr sz="2000" dirty="0">
                <a:solidFill>
                  <a:srgbClr val="595959"/>
                </a:solidFill>
                <a:latin typeface="微软雅黑" panose="020B0503020204020204" pitchFamily="34" charset="-122"/>
                <a:ea typeface="微软雅黑" panose="020B0503020204020204" pitchFamily="34" charset="-122"/>
                <a:sym typeface="+mn-ea"/>
              </a:rPr>
              <a:t>多态是面向对象思想中的一个非常重要的概念，在Java中，</a:t>
            </a:r>
            <a:r>
              <a:rPr sz="2000" dirty="0">
                <a:solidFill>
                  <a:srgbClr val="1369B2"/>
                </a:solidFill>
                <a:latin typeface="微软雅黑" panose="020B0503020204020204" pitchFamily="34" charset="-122"/>
                <a:ea typeface="微软雅黑" panose="020B0503020204020204" pitchFamily="34" charset="-122"/>
                <a:sym typeface="+mn-ea"/>
              </a:rPr>
              <a:t>多态是指不同类的对象在调用同一个方法时表现出的多种不同行为</a:t>
            </a:r>
            <a:r>
              <a:rPr sz="2000" dirty="0">
                <a:solidFill>
                  <a:srgbClr val="595959"/>
                </a:solidFill>
                <a:latin typeface="微软雅黑" panose="020B0503020204020204" pitchFamily="34" charset="-122"/>
                <a:ea typeface="微软雅黑" panose="020B0503020204020204" pitchFamily="34" charset="-122"/>
                <a:sym typeface="+mn-ea"/>
              </a:rPr>
              <a:t>。例如，要实现一个动物叫声的方法，由于每种动物的叫声是不同的，因此可以在方法中接收一个动物类型的参数，当传入猫类对象时就发出猫类的叫声，传入犬类对象时就发出犬类的叫声。在同一个方法中，这种由于参数类型不同而导致执行效果不同的现象就是多态。</a:t>
            </a:r>
            <a:endParaRPr lang="zh-CN" altLang="zh-CN" sz="2000" dirty="0">
              <a:solidFill>
                <a:srgbClr val="595959"/>
              </a:solidFill>
              <a:latin typeface="微软雅黑" panose="020B0503020204020204" pitchFamily="34" charset="-122"/>
              <a:ea typeface="微软雅黑" panose="020B0503020204020204" pitchFamily="34" charset="-122"/>
              <a:cs typeface="+mn-ea"/>
            </a:endParaRPr>
          </a:p>
        </p:txBody>
      </p:sp>
      <p:sp>
        <p:nvSpPr>
          <p:cNvPr id="9" name="圆角矩形 8"/>
          <p:cNvSpPr/>
          <p:nvPr/>
        </p:nvSpPr>
        <p:spPr>
          <a:xfrm>
            <a:off x="1163320" y="2375535"/>
            <a:ext cx="9864090" cy="2957830"/>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矩形 93"/>
          <p:cNvSpPr/>
          <p:nvPr/>
        </p:nvSpPr>
        <p:spPr>
          <a:xfrm>
            <a:off x="1163320" y="237553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矩形 93"/>
          <p:cNvSpPr/>
          <p:nvPr/>
        </p:nvSpPr>
        <p:spPr>
          <a:xfrm rot="10800000">
            <a:off x="10643235" y="4846955"/>
            <a:ext cx="384175" cy="486410"/>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sp>
        <p:nvSpPr>
          <p:cNvPr id="100" name="文本框 99"/>
          <p:cNvSpPr txBox="1"/>
          <p:nvPr/>
        </p:nvSpPr>
        <p:spPr>
          <a:xfrm>
            <a:off x="1710055" y="1998980"/>
            <a:ext cx="8770620" cy="1476375"/>
          </a:xfrm>
          <a:prstGeom prst="rect">
            <a:avLst/>
          </a:prstGeom>
          <a:noFill/>
          <a:ln w="9525">
            <a:noFill/>
          </a:ln>
        </p:spPr>
        <p:txBody>
          <a:bodyPr wrap="square">
            <a:spAutoFit/>
          </a:bodyPr>
          <a:lstStyle/>
          <a:p>
            <a:pPr indent="0" fontAlgn="auto">
              <a:lnSpc>
                <a:spcPct val="150000"/>
              </a:lnSpc>
            </a:pP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Java</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中多态主要有以下两种形式。</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1</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方法的重载</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2</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对象的多态</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（方法的重写）。</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Chevron 3"/>
          <p:cNvSpPr/>
          <p:nvPr>
            <p:custDataLst>
              <p:tags r:id="rId1"/>
            </p:custDataLst>
          </p:nvPr>
        </p:nvSpPr>
        <p:spPr>
          <a:xfrm>
            <a:off x="982345" y="1092200"/>
            <a:ext cx="254952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7" name="文本框 6"/>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多态的两种形式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pic>
        <p:nvPicPr>
          <p:cNvPr id="4" name="图片 3"/>
          <p:cNvPicPr>
            <a:picLocks noChangeAspect="1"/>
          </p:cNvPicPr>
          <p:nvPr/>
        </p:nvPicPr>
        <p:blipFill>
          <a:blip r:embed="rId3"/>
          <a:stretch>
            <a:fillRect/>
          </a:stretch>
        </p:blipFill>
        <p:spPr>
          <a:xfrm>
            <a:off x="2171065" y="2127885"/>
            <a:ext cx="7140575" cy="4474845"/>
          </a:xfrm>
          <a:prstGeom prst="rect">
            <a:avLst/>
          </a:prstGeom>
        </p:spPr>
      </p:pic>
      <p:sp>
        <p:nvSpPr>
          <p:cNvPr id="2" name="矩形 1"/>
          <p:cNvSpPr/>
          <p:nvPr/>
        </p:nvSpPr>
        <p:spPr>
          <a:xfrm>
            <a:off x="2595880" y="2128520"/>
            <a:ext cx="6291580"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定义抽象类Animal</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2abstract class Animal {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abstract void shout();     	// 定义抽象shout()方法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定义Cat类继承Animal抽象类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6class Cat extends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 实现shout()方法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	public void shout()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System.out.println("喵喵……");</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11}</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12// 定义Dog类继承Animal抽象类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13class Dog extends Animal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14     // 实现shout()方法</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15	public void 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16		System.out.println("汪汪……");</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
        <p:nvSpPr>
          <p:cNvPr id="6"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198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案例演示</a:t>
            </a:r>
          </a:p>
        </p:txBody>
      </p:sp>
      <p:sp>
        <p:nvSpPr>
          <p:cNvPr id="3" name="文本框 2"/>
          <p:cNvSpPr txBox="1"/>
          <p:nvPr/>
        </p:nvSpPr>
        <p:spPr>
          <a:xfrm>
            <a:off x="2825115" y="898525"/>
            <a:ext cx="7292340" cy="1014730"/>
          </a:xfrm>
          <a:prstGeom prst="rect">
            <a:avLst/>
          </a:prstGeom>
          <a:noFill/>
        </p:spPr>
        <p:txBody>
          <a:bodyPr wrap="none" rtlCol="0" anchor="t">
            <a:spAutoFit/>
          </a:bodyPr>
          <a:lstStyle/>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下面以对象的多态为例，通过一个案例演示</a:t>
            </a:r>
            <a:r>
              <a:rPr lang="en-US"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Java</a:t>
            </a: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程序中的多态，</a:t>
            </a:r>
          </a:p>
          <a:p>
            <a:pPr indent="0"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4.1.1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继承的概念</a:t>
            </a:r>
          </a:p>
        </p:txBody>
      </p:sp>
      <p:sp>
        <p:nvSpPr>
          <p:cNvPr id="11" name="横卷形 10"/>
          <p:cNvSpPr/>
          <p:nvPr/>
        </p:nvSpPr>
        <p:spPr>
          <a:xfrm>
            <a:off x="983204" y="1262093"/>
            <a:ext cx="10587467" cy="4255701"/>
          </a:xfrm>
          <a:prstGeom prst="horizontalScroll">
            <a:avLst/>
          </a:prstGeom>
          <a:solidFill>
            <a:schemeClr val="bg1">
              <a:lumMod val="9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现实生活中，说到</a:t>
            </a:r>
            <a:r>
              <a:rPr lang="zh-CN" altLang="zh-CN" sz="2000" dirty="0">
                <a:solidFill>
                  <a:srgbClr val="1369B2"/>
                </a:solidFill>
                <a:latin typeface="微软雅黑" panose="020B0503020204020204" pitchFamily="34" charset="-122"/>
                <a:ea typeface="微软雅黑" panose="020B0503020204020204" pitchFamily="34" charset="-122"/>
              </a:rPr>
              <a:t>继承</a:t>
            </a:r>
            <a:r>
              <a:rPr lang="zh-CN" altLang="zh-CN" sz="2000" dirty="0">
                <a:solidFill>
                  <a:srgbClr val="595959"/>
                </a:solidFill>
                <a:latin typeface="微软雅黑" panose="020B0503020204020204" pitchFamily="34" charset="-122"/>
                <a:ea typeface="微软雅黑" panose="020B0503020204020204" pitchFamily="34" charset="-122"/>
              </a:rPr>
              <a:t>，通常会想到子女继承父辈的财产、事业等。在程序中，继承描述的是事物之间的</a:t>
            </a:r>
            <a:r>
              <a:rPr lang="zh-CN" altLang="zh-CN" sz="2000" dirty="0">
                <a:solidFill>
                  <a:srgbClr val="1369B2"/>
                </a:solidFill>
                <a:latin typeface="微软雅黑" panose="020B0503020204020204" pitchFamily="34" charset="-122"/>
                <a:ea typeface="微软雅黑" panose="020B0503020204020204" pitchFamily="34" charset="-122"/>
              </a:rPr>
              <a:t>所属关系</a:t>
            </a:r>
            <a:r>
              <a:rPr lang="zh-CN" altLang="zh-CN" sz="2000" dirty="0">
                <a:solidFill>
                  <a:srgbClr val="595959"/>
                </a:solidFill>
                <a:latin typeface="微软雅黑" panose="020B0503020204020204" pitchFamily="34" charset="-122"/>
                <a:ea typeface="微软雅黑" panose="020B0503020204020204" pitchFamily="34" charset="-122"/>
              </a:rPr>
              <a:t>，通过继承可以使多种事物之间形成一种</a:t>
            </a:r>
            <a:r>
              <a:rPr lang="zh-CN" altLang="zh-CN" sz="2000" dirty="0">
                <a:solidFill>
                  <a:srgbClr val="1369B2"/>
                </a:solidFill>
                <a:latin typeface="微软雅黑" panose="020B0503020204020204" pitchFamily="34" charset="-122"/>
                <a:ea typeface="微软雅黑" panose="020B0503020204020204" pitchFamily="34" charset="-122"/>
              </a:rPr>
              <a:t>关系体系</a:t>
            </a:r>
            <a:r>
              <a:rPr lang="zh-CN" altLang="zh-CN" sz="2000" dirty="0">
                <a:solidFill>
                  <a:srgbClr val="595959"/>
                </a:solidFill>
                <a:latin typeface="微软雅黑" panose="020B0503020204020204" pitchFamily="34" charset="-122"/>
                <a:ea typeface="微软雅黑" panose="020B0503020204020204" pitchFamily="34" charset="-122"/>
              </a:rPr>
              <a:t>。</a:t>
            </a:r>
            <a:r>
              <a:rPr lang="zh-CN" altLang="zh-CN" sz="2000" kern="100" dirty="0">
                <a:solidFill>
                  <a:srgbClr val="595959"/>
                </a:solidFill>
                <a:latin typeface="微软雅黑" panose="020B0503020204020204" pitchFamily="34" charset="-122"/>
                <a:ea typeface="微软雅黑" panose="020B0503020204020204" pitchFamily="34" charset="-122"/>
                <a:cs typeface="Times New Roman" panose="02020603050405020304" pitchFamily="18" charset="0"/>
                <a:sym typeface="+mn-ea"/>
              </a:rPr>
              <a:t>例如，猫和狗都属于动物，程序中便可以描述为猫和狗继承自动物，同理，波斯猫和巴厘猫继承猫科，而沙皮狗和斑点狗继承自犬科。</a:t>
            </a:r>
            <a:endParaRPr lang="zh-CN" altLang="en-US"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pic>
        <p:nvPicPr>
          <p:cNvPr id="4" name="图片 3"/>
          <p:cNvPicPr>
            <a:picLocks noChangeAspect="1"/>
          </p:cNvPicPr>
          <p:nvPr/>
        </p:nvPicPr>
        <p:blipFill>
          <a:blip r:embed="rId2"/>
          <a:stretch>
            <a:fillRect/>
          </a:stretch>
        </p:blipFill>
        <p:spPr>
          <a:xfrm>
            <a:off x="1573530" y="1471294"/>
            <a:ext cx="9008110" cy="3758499"/>
          </a:xfrm>
          <a:prstGeom prst="rect">
            <a:avLst/>
          </a:prstGeom>
        </p:spPr>
      </p:pic>
      <p:sp>
        <p:nvSpPr>
          <p:cNvPr id="2" name="矩形 1"/>
          <p:cNvSpPr/>
          <p:nvPr/>
        </p:nvSpPr>
        <p:spPr>
          <a:xfrm>
            <a:off x="1758950" y="1489075"/>
            <a:ext cx="8656256" cy="306768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17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18} </a:t>
            </a: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19// 定义测试类</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20public class Example14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21	public static void main(String[] args)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22	      Animal an1 = new Cat(); // 创建Cat对象,使用Animal类型的变量an1引用</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23	      Animal an2 = new Dog(); // 创建Dog对象,使用Animal类型的变量an2引用</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24	      an1.shout();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25	      an2.shout();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26	}</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sym typeface="+mn-ea"/>
              </a:rPr>
              <a:t> 27}</a:t>
            </a:r>
            <a:endParaRPr lang="zh-CN" altLang="en-US" sz="16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4.4.1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多态概述</a:t>
            </a:r>
          </a:p>
        </p:txBody>
      </p:sp>
      <p:graphicFrame>
        <p:nvGraphicFramePr>
          <p:cNvPr id="5" name="对象 4"/>
          <p:cNvGraphicFramePr>
            <a:graphicFrameLocks noChangeAspect="1"/>
          </p:cNvGraphicFramePr>
          <p:nvPr/>
        </p:nvGraphicFramePr>
        <p:xfrm>
          <a:off x="3241040" y="2421890"/>
          <a:ext cx="5707625" cy="2016000"/>
        </p:xfrm>
        <a:graphic>
          <a:graphicData uri="http://schemas.openxmlformats.org/presentationml/2006/ole">
            <mc:AlternateContent xmlns:mc="http://schemas.openxmlformats.org/markup-compatibility/2006">
              <mc:Choice xmlns:v="urn:schemas-microsoft-com:vml" Requires="v">
                <p:oleObj spid="_x0000_s2052" r:id="rId4" imgW="3952875" imgH="1295400" progId="Paint.Picture">
                  <p:embed/>
                </p:oleObj>
              </mc:Choice>
              <mc:Fallback>
                <p:oleObj r:id="rId4" imgW="3952875" imgH="1295400" progId="Paint.Picture">
                  <p:embed/>
                  <p:pic>
                    <p:nvPicPr>
                      <p:cNvPr id="0" name="图片 7"/>
                      <p:cNvPicPr/>
                      <p:nvPr/>
                    </p:nvPicPr>
                    <p:blipFill>
                      <a:blip r:embed="rId5"/>
                      <a:stretch>
                        <a:fillRect/>
                      </a:stretch>
                    </p:blipFill>
                    <p:spPr>
                      <a:xfrm>
                        <a:off x="3241040" y="2421890"/>
                        <a:ext cx="5707625" cy="2016000"/>
                      </a:xfrm>
                      <a:prstGeom prst="rect">
                        <a:avLst/>
                      </a:prstGeom>
                    </p:spPr>
                  </p:pic>
                </p:oleObj>
              </mc:Fallback>
            </mc:AlternateContent>
          </a:graphicData>
        </a:graphic>
      </p:graphicFrame>
      <p:sp>
        <p:nvSpPr>
          <p:cNvPr id="4" name="Chevron 3"/>
          <p:cNvSpPr/>
          <p:nvPr>
            <p:custDataLst>
              <p:tags r:id="rId2"/>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706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12" name="图片 11"/>
          <p:cNvPicPr>
            <a:picLocks noChangeAspect="1"/>
          </p:cNvPicPr>
          <p:nvPr/>
        </p:nvPicPr>
        <p:blipFill>
          <a:blip r:embed="rId3"/>
          <a:stretch>
            <a:fillRect/>
          </a:stretch>
        </p:blipFill>
        <p:spPr>
          <a:xfrm>
            <a:off x="944880" y="2215515"/>
            <a:ext cx="2797810" cy="3898265"/>
          </a:xfrm>
          <a:prstGeom prst="rect">
            <a:avLst/>
          </a:prstGeom>
        </p:spPr>
      </p:pic>
      <p:sp>
        <p:nvSpPr>
          <p:cNvPr id="13" name="椭圆形标注 12"/>
          <p:cNvSpPr/>
          <p:nvPr/>
        </p:nvSpPr>
        <p:spPr>
          <a:xfrm>
            <a:off x="2968625" y="1847215"/>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14" name="TextBox 35"/>
          <p:cNvSpPr txBox="1">
            <a:spLocks noChangeArrowheads="1"/>
          </p:cNvSpPr>
          <p:nvPr/>
        </p:nvSpPr>
        <p:spPr bwMode="auto">
          <a:xfrm>
            <a:off x="3247390" y="1925320"/>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2" name="组合 1"/>
          <p:cNvGrpSpPr/>
          <p:nvPr/>
        </p:nvGrpSpPr>
        <p:grpSpPr>
          <a:xfrm>
            <a:off x="5379720" y="3375660"/>
            <a:ext cx="5489575" cy="1043940"/>
            <a:chOff x="8472" y="5316"/>
            <a:chExt cx="8645" cy="1644"/>
          </a:xfrm>
        </p:grpSpPr>
        <p:sp>
          <p:nvSpPr>
            <p:cNvPr id="15" name="TextBox 35"/>
            <p:cNvSpPr txBox="1">
              <a:spLocks noChangeArrowheads="1"/>
            </p:cNvSpPr>
            <p:nvPr/>
          </p:nvSpPr>
          <p:spPr bwMode="auto">
            <a:xfrm>
              <a:off x="9159" y="5316"/>
              <a:ext cx="7958" cy="1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lvl="0">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掌握</a:t>
              </a:r>
              <a:r>
                <a:rPr lang="zh-CN" altLang="zh-CN" sz="2000" dirty="0">
                  <a:solidFill>
                    <a:srgbClr val="1369B2"/>
                  </a:solidFill>
                  <a:latin typeface="微软雅黑" panose="020B0503020204020204" pitchFamily="34" charset="-122"/>
                  <a:ea typeface="微软雅黑" panose="020B0503020204020204" pitchFamily="34" charset="-122"/>
                </a:rPr>
                <a:t>对象类型的转换</a:t>
              </a:r>
              <a:r>
                <a:rPr lang="zh-CN" altLang="zh-CN" sz="2000" dirty="0">
                  <a:solidFill>
                    <a:srgbClr val="595959"/>
                  </a:solidFill>
                  <a:latin typeface="微软雅黑" panose="020B0503020204020204" pitchFamily="34" charset="-122"/>
                  <a:ea typeface="微软雅黑" panose="020B0503020204020204" pitchFamily="34" charset="-122"/>
                </a:rPr>
                <a:t>，能够在多态时使用向上转型和向下转型完成对象类型的转换</a:t>
              </a:r>
            </a:p>
          </p:txBody>
        </p:sp>
        <p:grpSp>
          <p:nvGrpSpPr>
            <p:cNvPr id="19" name="组合 18"/>
            <p:cNvGrpSpPr/>
            <p:nvPr/>
          </p:nvGrpSpPr>
          <p:grpSpPr>
            <a:xfrm>
              <a:off x="8472" y="5571"/>
              <a:ext cx="638" cy="638"/>
              <a:chOff x="8881" y="4685"/>
              <a:chExt cx="638" cy="638"/>
            </a:xfrm>
          </p:grpSpPr>
          <p:sp>
            <p:nvSpPr>
              <p:cNvPr id="18" name="椭圆 17"/>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70990" y="2057400"/>
            <a:ext cx="9047480" cy="1938020"/>
          </a:xfrm>
          <a:prstGeom prst="rect">
            <a:avLst/>
          </a:prstGeom>
          <a:noFill/>
          <a:ln w="9525">
            <a:noFill/>
          </a:ln>
        </p:spPr>
        <p:txBody>
          <a:bodyPr wrap="square">
            <a:spAutoFit/>
          </a:bodyPr>
          <a:lstStyle/>
          <a:p>
            <a:pPr indent="0" fontAlgn="auto">
              <a:lnSpc>
                <a:spcPct val="150000"/>
              </a:lnSpc>
            </a:pP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对象向上转型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，父类对象可以调用子类重写父类的方法，这样当需要新添功能时，只需要新增一个子类，在子类中对父类的功能进行扩展，而不用更改父类的代码，保证了程序的安全性。对于向上转型，程序会</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自动完成</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，对象向上转型格式如下所示。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sp>
        <p:nvSpPr>
          <p:cNvPr id="2" name="文本框 1"/>
          <p:cNvSpPr txBox="1"/>
          <p:nvPr/>
        </p:nvSpPr>
        <p:spPr>
          <a:xfrm>
            <a:off x="1143635" y="1249680"/>
            <a:ext cx="2111375" cy="429895"/>
          </a:xfrm>
          <a:prstGeom prst="rect">
            <a:avLst/>
          </a:prstGeom>
          <a:noFill/>
        </p:spPr>
        <p:txBody>
          <a:bodyPr wrap="none" rtlCol="0" anchor="t">
            <a:spAutoFit/>
          </a:bodyPr>
          <a:lstStyle/>
          <a:p>
            <a:r>
              <a:rPr lang="en-US"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对象向上转型</a:t>
            </a:r>
            <a:endPar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1774190" y="4606925"/>
            <a:ext cx="7655560" cy="677545"/>
          </a:xfrm>
          <a:prstGeom prst="rect">
            <a:avLst/>
          </a:prstGeom>
        </p:spPr>
      </p:pic>
      <p:sp>
        <p:nvSpPr>
          <p:cNvPr id="7" name="矩形 6"/>
          <p:cNvSpPr/>
          <p:nvPr/>
        </p:nvSpPr>
        <p:spPr>
          <a:xfrm>
            <a:off x="2137410" y="4692015"/>
            <a:ext cx="6286500" cy="506730"/>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对象向上转型：父类类型 父类对象 = 子类实例;</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4" name="图片 3"/>
          <p:cNvPicPr>
            <a:picLocks noChangeAspect="1"/>
          </p:cNvPicPr>
          <p:nvPr/>
        </p:nvPicPr>
        <p:blipFill>
          <a:blip r:embed="rId3"/>
          <a:stretch>
            <a:fillRect/>
          </a:stretch>
        </p:blipFill>
        <p:spPr>
          <a:xfrm>
            <a:off x="2638425" y="1919605"/>
            <a:ext cx="6382385" cy="4420870"/>
          </a:xfrm>
          <a:prstGeom prst="rect">
            <a:avLst/>
          </a:prstGeom>
        </p:spPr>
      </p:pic>
      <p:sp>
        <p:nvSpPr>
          <p:cNvPr id="2" name="矩形 1"/>
          <p:cNvSpPr/>
          <p:nvPr/>
        </p:nvSpPr>
        <p:spPr>
          <a:xfrm>
            <a:off x="3138170" y="1919605"/>
            <a:ext cx="4932680" cy="4420870"/>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 定义Anmal类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2class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3   public void shout(){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4       System.out.println("喵喵……");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5  }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6}</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7// 定义Dog类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8class Dog extends Animal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9   // 重写shout()方法</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10   public void shout()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11       System.out.println("汪汪……");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12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13   public void eat()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14       System.out.println("吃骨头……");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15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16}</a:t>
            </a:r>
          </a:p>
        </p:txBody>
      </p:sp>
      <p:sp>
        <p:nvSpPr>
          <p:cNvPr id="6"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案例一演示</a:t>
            </a:r>
          </a:p>
        </p:txBody>
      </p:sp>
      <p:sp>
        <p:nvSpPr>
          <p:cNvPr id="3" name="文本框 2"/>
          <p:cNvSpPr txBox="1"/>
          <p:nvPr/>
        </p:nvSpPr>
        <p:spPr>
          <a:xfrm>
            <a:off x="2825115" y="970280"/>
            <a:ext cx="831088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下面通过一个案例介绍如何进行对象的向上转型操作，具体代码下所示。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3" name="图片 2"/>
          <p:cNvPicPr>
            <a:picLocks noChangeAspect="1"/>
          </p:cNvPicPr>
          <p:nvPr/>
        </p:nvPicPr>
        <p:blipFill>
          <a:blip r:embed="rId2"/>
          <a:stretch>
            <a:fillRect/>
          </a:stretch>
        </p:blipFill>
        <p:spPr>
          <a:xfrm>
            <a:off x="2638425" y="1489075"/>
            <a:ext cx="6382385" cy="2256155"/>
          </a:xfrm>
          <a:prstGeom prst="rect">
            <a:avLst/>
          </a:prstGeom>
        </p:spPr>
      </p:pic>
      <p:sp>
        <p:nvSpPr>
          <p:cNvPr id="5" name="矩形 4"/>
          <p:cNvSpPr/>
          <p:nvPr/>
        </p:nvSpPr>
        <p:spPr>
          <a:xfrm>
            <a:off x="3138170" y="1489075"/>
            <a:ext cx="5564505" cy="225615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18public class Example15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public static void main(String[] args)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Dog dog = new Dog();  // 创建Dog对象</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       </a:t>
            </a:r>
            <a:r>
              <a:rPr lang="zh-CN" altLang="en-US" sz="1600" dirty="0">
                <a:solidFill>
                  <a:srgbClr val="1369B2"/>
                </a:solidFill>
                <a:latin typeface="微软雅黑" panose="020B0503020204020204" pitchFamily="34" charset="-122"/>
                <a:ea typeface="微软雅黑" panose="020B0503020204020204" pitchFamily="34" charset="-122"/>
              </a:rPr>
              <a:t>Animal an = dog;   // 向上转型</a:t>
            </a:r>
            <a:endParaRPr lang="zh-CN" altLang="en-US" sz="1600" dirty="0">
              <a:solidFill>
                <a:srgbClr val="595959"/>
              </a:solidFill>
              <a:latin typeface="微软雅黑" panose="020B0503020204020204" pitchFamily="34" charset="-122"/>
              <a:ea typeface="微软雅黑" panose="020B0503020204020204" pitchFamily="34" charset="-122"/>
            </a:endParaRP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22       an.shout();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23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24}</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5" name="图片 4"/>
          <p:cNvPicPr>
            <a:picLocks noChangeAspect="1"/>
          </p:cNvPicPr>
          <p:nvPr/>
        </p:nvPicPr>
        <p:blipFill>
          <a:blip r:embed="rId3"/>
          <a:stretch>
            <a:fillRect/>
          </a:stretch>
        </p:blipFill>
        <p:spPr>
          <a:xfrm>
            <a:off x="2668905" y="2458085"/>
            <a:ext cx="6853170" cy="194400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案例一运行结果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
        <p:nvSpPr>
          <p:cNvPr id="2" name="文本框 1"/>
          <p:cNvSpPr txBox="1"/>
          <p:nvPr/>
        </p:nvSpPr>
        <p:spPr>
          <a:xfrm>
            <a:off x="982345" y="5043805"/>
            <a:ext cx="10293350" cy="1014730"/>
          </a:xfrm>
          <a:prstGeom prst="rect">
            <a:avLst/>
          </a:prstGeom>
          <a:noFill/>
          <a:ln w="9525">
            <a:noFill/>
          </a:ln>
        </p:spPr>
        <p:txBody>
          <a:bodyPr wrap="square">
            <a:spAutoFit/>
          </a:bodyPr>
          <a:lstStyle/>
          <a:p>
            <a:pPr indent="0" fontAlgn="auto">
              <a:lnSpc>
                <a:spcPct val="150000"/>
              </a:lnSpc>
            </a:pP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注意</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r>
              <a:rPr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父类Animal的对象an是无法调用Dog类中的eat()方法的，因为eat()方法只在子类中定义，而没有在父类中定义</a:t>
            </a:r>
            <a:r>
              <a:rPr lang="zh-CN"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000" b="0">
              <a:solidFill>
                <a:srgbClr val="FF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570990" y="1913890"/>
            <a:ext cx="9047480" cy="1938020"/>
          </a:xfrm>
          <a:prstGeom prst="rect">
            <a:avLst/>
          </a:prstGeom>
          <a:noFill/>
          <a:ln w="9525">
            <a:noFill/>
          </a:ln>
        </p:spPr>
        <p:txBody>
          <a:bodyPr wrap="square">
            <a:spAutoFit/>
          </a:bodyPr>
          <a:lstStyle/>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除了向上转型，对象还可以</a:t>
            </a:r>
            <a:r>
              <a:rPr lang="zh-CN" sz="2000" b="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向下转型</a:t>
            </a: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。向下转型一般是为了重新获得因为向上转型而丢失的子类特性。对象在进行的向下转型前，必须先进行向上转型，否则将出现对象转换异常。   	</a:t>
            </a:r>
          </a:p>
          <a:p>
            <a:pPr indent="0" fontAlgn="auto">
              <a:lnSpc>
                <a:spcPct val="150000"/>
              </a:lnSpc>
            </a:pPr>
            <a:r>
              <a:rPr lang="zh-CN"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向下转型时，必须指明要转型的子类类型。对象向下转型格式如下所示。</a:t>
            </a:r>
            <a:endParaRPr lang="zh-CN" altLang="en-US" sz="2000" b="0">
              <a:solidFill>
                <a:srgbClr val="59595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sp>
        <p:nvSpPr>
          <p:cNvPr id="2" name="文本框 1"/>
          <p:cNvSpPr txBox="1"/>
          <p:nvPr/>
        </p:nvSpPr>
        <p:spPr>
          <a:xfrm>
            <a:off x="1143635" y="1249680"/>
            <a:ext cx="2111375" cy="429895"/>
          </a:xfrm>
          <a:prstGeom prst="rect">
            <a:avLst/>
          </a:prstGeom>
          <a:noFill/>
        </p:spPr>
        <p:txBody>
          <a:bodyPr wrap="none" rtlCol="0" anchor="t">
            <a:spAutoFit/>
          </a:bodyPr>
          <a:lstStyle/>
          <a:p>
            <a:r>
              <a:rPr lang="en-US"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sz="2200" b="1">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对象向下转型</a:t>
            </a:r>
            <a:endParaRPr lang="zh-CN" altLang="en-US" sz="2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2169160" y="4227195"/>
            <a:ext cx="7655560" cy="1562100"/>
          </a:xfrm>
          <a:prstGeom prst="rect">
            <a:avLst/>
          </a:prstGeom>
        </p:spPr>
      </p:pic>
      <p:sp>
        <p:nvSpPr>
          <p:cNvPr id="7" name="矩形 6"/>
          <p:cNvSpPr/>
          <p:nvPr/>
        </p:nvSpPr>
        <p:spPr>
          <a:xfrm>
            <a:off x="2532380" y="4312285"/>
            <a:ext cx="6286500" cy="1337945"/>
          </a:xfrm>
          <a:prstGeom prst="rect">
            <a:avLst/>
          </a:prstGeom>
        </p:spPr>
        <p:txBody>
          <a:bodyPr wrap="square">
            <a:spAutoFit/>
          </a:bodyPr>
          <a:lstStyle/>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对象向下转型：</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父类类型 父类对象 = 子类实例;</a:t>
            </a:r>
          </a:p>
          <a:p>
            <a:pPr marL="90170" indent="342900" algn="l" defTabSz="1219200" fontAlgn="auto">
              <a:lnSpc>
                <a:spcPct val="150000"/>
              </a:lnSpc>
              <a:spcAft>
                <a:spcPts val="0"/>
              </a:spcAft>
              <a:tabLst>
                <a:tab pos="90170" algn="l"/>
              </a:tabLst>
            </a:pPr>
            <a:r>
              <a:rPr lang="zh-CN" altLang="en-US" sz="1800" dirty="0">
                <a:solidFill>
                  <a:srgbClr val="595959"/>
                </a:solidFill>
                <a:latin typeface="微软雅黑" panose="020B0503020204020204" pitchFamily="34" charset="-122"/>
                <a:ea typeface="微软雅黑" panose="020B0503020204020204" pitchFamily="34" charset="-122"/>
              </a:rPr>
              <a:t>子类类型 子类对象 = （子类）父类对象;</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3" name="图片 2"/>
          <p:cNvPicPr>
            <a:picLocks noChangeAspect="1"/>
          </p:cNvPicPr>
          <p:nvPr/>
        </p:nvPicPr>
        <p:blipFill>
          <a:blip r:embed="rId3"/>
          <a:stretch>
            <a:fillRect/>
          </a:stretch>
        </p:blipFill>
        <p:spPr>
          <a:xfrm>
            <a:off x="2085975" y="2031365"/>
            <a:ext cx="8018145" cy="2797175"/>
          </a:xfrm>
          <a:prstGeom prst="rect">
            <a:avLst/>
          </a:prstGeom>
        </p:spPr>
      </p:pic>
      <p:sp>
        <p:nvSpPr>
          <p:cNvPr id="6" name="矩形 5"/>
          <p:cNvSpPr/>
          <p:nvPr/>
        </p:nvSpPr>
        <p:spPr>
          <a:xfrm>
            <a:off x="2444115" y="2031365"/>
            <a:ext cx="7176135" cy="2797175"/>
          </a:xfrm>
          <a:prstGeom prst="rect">
            <a:avLst/>
          </a:prstGeom>
        </p:spPr>
        <p:txBody>
          <a:bodyPr wrap="square">
            <a:spAutoFit/>
          </a:bodyPr>
          <a:lstStyle/>
          <a:p>
            <a:pPr marL="90170" indent="0" algn="just" defTabSz="1219200" fontAlgn="auto">
              <a:lnSpc>
                <a:spcPct val="110000"/>
              </a:lnSpc>
              <a:spcAft>
                <a:spcPts val="0"/>
              </a:spcAft>
              <a:tabLst>
                <a:tab pos="90170" algn="l"/>
              </a:tabLst>
            </a:pPr>
            <a:r>
              <a:rPr lang="en-US" altLang="zh-CN" sz="1600" dirty="0">
                <a:solidFill>
                  <a:srgbClr val="595959"/>
                </a:solidFill>
                <a:latin typeface="微软雅黑" panose="020B0503020204020204" pitchFamily="34" charset="-122"/>
                <a:ea typeface="微软雅黑" panose="020B0503020204020204" pitchFamily="34" charset="-122"/>
              </a:rPr>
              <a:t>......//</a:t>
            </a:r>
            <a:r>
              <a:rPr lang="zh-CN" altLang="en-US" sz="1600" dirty="0">
                <a:solidFill>
                  <a:srgbClr val="595959"/>
                </a:solidFill>
                <a:latin typeface="微软雅黑" panose="020B0503020204020204" pitchFamily="34" charset="-122"/>
                <a:ea typeface="微软雅黑" panose="020B0503020204020204" pitchFamily="34" charset="-122"/>
              </a:rPr>
              <a:t>省略定义Animal类和定义Dog类，可参考案例一</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17// 定义测试类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18public class Example16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19   public static void main(String[] args)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20       Animal an = new Dog();  // 此时发生了向上转型，子类→父类</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21       Dog dog = (Dog)an;       // 此时发生了向下转型</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22       dog.shout();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23       dog.eat();</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24   }</a:t>
            </a:r>
          </a:p>
          <a:p>
            <a:pPr marL="90170" indent="0" algn="just" defTabSz="1219200" fontAlgn="auto">
              <a:lnSpc>
                <a:spcPct val="110000"/>
              </a:lnSpc>
              <a:spcAft>
                <a:spcPts val="0"/>
              </a:spcAft>
              <a:tabLst>
                <a:tab pos="90170" algn="l"/>
              </a:tabLst>
            </a:pPr>
            <a:r>
              <a:rPr lang="zh-CN" altLang="en-US" sz="1600" dirty="0">
                <a:solidFill>
                  <a:srgbClr val="595959"/>
                </a:solidFill>
                <a:latin typeface="微软雅黑" panose="020B0503020204020204" pitchFamily="34" charset="-122"/>
                <a:ea typeface="微软雅黑" panose="020B0503020204020204" pitchFamily="34" charset="-122"/>
              </a:rPr>
              <a:t> 25}</a:t>
            </a:r>
          </a:p>
        </p:txBody>
      </p:sp>
      <p:sp>
        <p:nvSpPr>
          <p:cNvPr id="7" name="Chevron 3"/>
          <p:cNvSpPr/>
          <p:nvPr>
            <p:custDataLst>
              <p:tags r:id="rId1"/>
            </p:custDataLst>
          </p:nvPr>
        </p:nvSpPr>
        <p:spPr>
          <a:xfrm>
            <a:off x="1071880" y="970280"/>
            <a:ext cx="1658620"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3" name="文本框 12"/>
          <p:cNvSpPr txBox="1"/>
          <p:nvPr/>
        </p:nvSpPr>
        <p:spPr>
          <a:xfrm>
            <a:off x="1270803" y="1110239"/>
            <a:ext cx="1452880" cy="398780"/>
          </a:xfrm>
          <a:prstGeom prst="rect">
            <a:avLst/>
          </a:prstGeom>
          <a:noFill/>
        </p:spPr>
        <p:txBody>
          <a:bodyPr wrap="none" rtlCol="0">
            <a:spAutoFit/>
          </a:bodyPr>
          <a:lstStyle/>
          <a:p>
            <a:pPr algn="l"/>
            <a:r>
              <a:rPr lang="zh-CN" sz="2000" dirty="0">
                <a:solidFill>
                  <a:srgbClr val="1369B2"/>
                </a:solidFill>
                <a:latin typeface="微软雅黑" panose="020B0503020204020204" pitchFamily="34" charset="-122"/>
                <a:ea typeface="微软雅黑" panose="020B0503020204020204" pitchFamily="34" charset="-122"/>
              </a:rPr>
              <a:t>案例二演示</a:t>
            </a:r>
          </a:p>
        </p:txBody>
      </p:sp>
      <p:sp>
        <p:nvSpPr>
          <p:cNvPr id="8" name="文本框 7"/>
          <p:cNvSpPr txBox="1"/>
          <p:nvPr/>
        </p:nvSpPr>
        <p:spPr>
          <a:xfrm>
            <a:off x="2825115" y="970280"/>
            <a:ext cx="7040880" cy="553085"/>
          </a:xfrm>
          <a:prstGeom prst="rect">
            <a:avLst/>
          </a:prstGeom>
          <a:noFill/>
        </p:spPr>
        <p:txBody>
          <a:bodyPr wrap="none" rtlCol="0" anchor="t">
            <a:spAutoFit/>
          </a:bodyPr>
          <a:lstStyle/>
          <a:p>
            <a:pPr indent="0" algn="l" fontAlgn="auto">
              <a:lnSpc>
                <a:spcPct val="150000"/>
              </a:lnSpc>
            </a:pPr>
            <a:r>
              <a:rPr lang="zh-CN" sz="200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ea"/>
              </a:rPr>
              <a:t>下面通过一个案例介绍对象进行向下转型，具体代码下所示。</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1" y="266995"/>
            <a:ext cx="389553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sz="2400" b="1" dirty="0">
                <a:solidFill>
                  <a:srgbClr val="595959"/>
                </a:solidFill>
                <a:latin typeface="微软雅黑" panose="020B0503020204020204" pitchFamily="34" charset="-122"/>
                <a:ea typeface="微软雅黑" panose="020B0503020204020204" pitchFamily="34" charset="-122"/>
                <a:cs typeface="+mn-ea"/>
                <a:sym typeface="+mn-lt"/>
              </a:rPr>
              <a:t>4.4.2 </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对象类型的转换</a:t>
            </a:r>
          </a:p>
        </p:txBody>
      </p:sp>
      <p:pic>
        <p:nvPicPr>
          <p:cNvPr id="2" name="图片 1"/>
          <p:cNvPicPr>
            <a:picLocks noChangeAspect="1"/>
          </p:cNvPicPr>
          <p:nvPr/>
        </p:nvPicPr>
        <p:blipFill>
          <a:blip r:embed="rId3"/>
          <a:stretch>
            <a:fillRect/>
          </a:stretch>
        </p:blipFill>
        <p:spPr>
          <a:xfrm>
            <a:off x="2832735" y="2072640"/>
            <a:ext cx="6146800" cy="2024380"/>
          </a:xfrm>
          <a:prstGeom prst="rect">
            <a:avLst/>
          </a:prstGeom>
        </p:spPr>
      </p:pic>
      <p:sp>
        <p:nvSpPr>
          <p:cNvPr id="4" name="Chevron 3"/>
          <p:cNvSpPr/>
          <p:nvPr>
            <p:custDataLst>
              <p:tags r:id="rId1"/>
            </p:custDataLst>
          </p:nvPr>
        </p:nvSpPr>
        <p:spPr>
          <a:xfrm>
            <a:off x="982345" y="1092200"/>
            <a:ext cx="2312035" cy="666115"/>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9" name="文本框 8"/>
          <p:cNvSpPr txBox="1"/>
          <p:nvPr/>
        </p:nvSpPr>
        <p:spPr>
          <a:xfrm>
            <a:off x="1253023" y="1232159"/>
            <a:ext cx="1960880" cy="39878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案例二运行结果</a:t>
            </a:r>
          </a:p>
        </p:txBody>
      </p:sp>
      <p:sp>
        <p:nvSpPr>
          <p:cNvPr id="10" name="文本框 9"/>
          <p:cNvSpPr txBox="1"/>
          <p:nvPr/>
        </p:nvSpPr>
        <p:spPr>
          <a:xfrm>
            <a:off x="3509010" y="1177925"/>
            <a:ext cx="5516880" cy="553085"/>
          </a:xfrm>
          <a:prstGeom prst="rect">
            <a:avLst/>
          </a:prstGeom>
          <a:noFill/>
        </p:spPr>
        <p:txBody>
          <a:bodyPr wrap="none" rtlCol="0">
            <a:spAutoFit/>
          </a:bodyPr>
          <a:lstStyle/>
          <a:p>
            <a:pPr algn="l" fontAlgn="auto">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cs typeface="+mn-ea"/>
              </a:rPr>
              <a:t>运行代码，控制台显示的运行结果如下图所示。</a:t>
            </a:r>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17f8e4a56fc57c2e92e6fdc581ab83ee55365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5442.5196850393704,&quot;width&quot;:14853.543307086615}"/>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TABLE_BEAUTIFY" val="smartTable{1c1f46c1-1a22-4587-a1be-2e906e0a59b8}"/>
  <p:tag name="TABLE_ENDDRAG_ORIGIN_RECT" val="725*356"/>
  <p:tag name="TABLE_ENDDRAG_RECT" val="149*124*725*356"/>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6734</Words>
  <Application>Microsoft Macintosh PowerPoint</Application>
  <PresentationFormat>Custom</PresentationFormat>
  <Paragraphs>947</Paragraphs>
  <Slides>134</Slides>
  <Notes>65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134</vt:i4>
      </vt:variant>
    </vt:vector>
  </HeadingPairs>
  <TitlesOfParts>
    <vt:vector size="142" baseType="lpstr">
      <vt:lpstr>微软雅黑</vt:lpstr>
      <vt:lpstr>Source Han Sans K Bold</vt:lpstr>
      <vt:lpstr>字魂105号-简雅黑</vt:lpstr>
      <vt:lpstr>Arial</vt:lpstr>
      <vt:lpstr>Calibri</vt:lpstr>
      <vt:lpstr>webwppDefTheme</vt:lpstr>
      <vt:lpstr>Office 主题</vt:lpstr>
      <vt:lpstr>Paint.Picture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Microsoft Office User</cp:lastModifiedBy>
  <cp:revision>421</cp:revision>
  <dcterms:created xsi:type="dcterms:W3CDTF">2020-09-03T07:01:00Z</dcterms:created>
  <dcterms:modified xsi:type="dcterms:W3CDTF">2025-10-11T02:16:15Z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3EF54124C04D4D6E86421ADAF5E2F187</vt:lpwstr>
  </property>
</Properties>
</file>