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tags/tag26.xml" ContentType="application/vnd.openxmlformats-officedocument.presentationml.tags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tags/tag28.xml" ContentType="application/vnd.openxmlformats-officedocument.presentationml.tags+xml"/>
  <Override PartName="/ppt/notesSlides/notesSlide31.xml" ContentType="application/vnd.openxmlformats-officedocument.presentationml.notesSlide+xml"/>
  <Override PartName="/ppt/tags/tag29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30.xml" ContentType="application/vnd.openxmlformats-officedocument.presentationml.tags+xml"/>
  <Override PartName="/ppt/notesSlides/notesSlide34.xml" ContentType="application/vnd.openxmlformats-officedocument.presentationml.notesSlide+xml"/>
  <Override PartName="/ppt/tags/tag31.xml" ContentType="application/vnd.openxmlformats-officedocument.presentationml.tags+xml"/>
  <Override PartName="/ppt/notesSlides/notesSlide35.xml" ContentType="application/vnd.openxmlformats-officedocument.presentationml.notesSlide+xml"/>
  <Override PartName="/ppt/tags/tag32.xml" ContentType="application/vnd.openxmlformats-officedocument.presentationml.tags+xml"/>
  <Override PartName="/ppt/notesSlides/notesSlide36.xml" ContentType="application/vnd.openxmlformats-officedocument.presentationml.notesSlide+xml"/>
  <Override PartName="/ppt/tags/tag33.xml" ContentType="application/vnd.openxmlformats-officedocument.presentationml.tags+xml"/>
  <Override PartName="/ppt/notesSlides/notesSlide37.xml" ContentType="application/vnd.openxmlformats-officedocument.presentationml.notesSlide+xml"/>
  <Override PartName="/ppt/tags/tag3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5.xml" ContentType="application/vnd.openxmlformats-officedocument.presentationml.tags+xml"/>
  <Override PartName="/ppt/notesSlides/notesSlide41.xml" ContentType="application/vnd.openxmlformats-officedocument.presentationml.notesSlide+xml"/>
  <Override PartName="/ppt/tags/tag36.xml" ContentType="application/vnd.openxmlformats-officedocument.presentationml.tags+xml"/>
  <Override PartName="/ppt/notesSlides/notesSlide42.xml" ContentType="application/vnd.openxmlformats-officedocument.presentationml.notesSlide+xml"/>
  <Override PartName="/ppt/tags/tag37.xml" ContentType="application/vnd.openxmlformats-officedocument.presentationml.tags+xml"/>
  <Override PartName="/ppt/notesSlides/notesSlide43.xml" ContentType="application/vnd.openxmlformats-officedocument.presentationml.notesSlide+xml"/>
  <Override PartName="/ppt/tags/tag38.xml" ContentType="application/vnd.openxmlformats-officedocument.presentationml.tags+xml"/>
  <Override PartName="/ppt/notesSlides/notesSlide44.xml" ContentType="application/vnd.openxmlformats-officedocument.presentationml.notesSlide+xml"/>
  <Override PartName="/ppt/tags/tag39.xml" ContentType="application/vnd.openxmlformats-officedocument.presentationml.tags+xml"/>
  <Override PartName="/ppt/notesSlides/notesSlide45.xml" ContentType="application/vnd.openxmlformats-officedocument.presentationml.notesSlide+xml"/>
  <Override PartName="/ppt/tags/tag40.xml" ContentType="application/vnd.openxmlformats-officedocument.presentationml.tags+xml"/>
  <Override PartName="/ppt/notesSlides/notesSlide46.xml" ContentType="application/vnd.openxmlformats-officedocument.presentationml.notesSlide+xml"/>
  <Override PartName="/ppt/tags/tag41.xml" ContentType="application/vnd.openxmlformats-officedocument.presentationml.tags+xml"/>
  <Override PartName="/ppt/notesSlides/notesSlide47.xml" ContentType="application/vnd.openxmlformats-officedocument.presentationml.notesSlide+xml"/>
  <Override PartName="/ppt/tags/tag42.xml" ContentType="application/vnd.openxmlformats-officedocument.presentationml.tags+xml"/>
  <Override PartName="/ppt/notesSlides/notesSlide48.xml" ContentType="application/vnd.openxmlformats-officedocument.presentationml.notesSlide+xml"/>
  <Override PartName="/ppt/tags/tag43.xml" ContentType="application/vnd.openxmlformats-officedocument.presentationml.tags+xml"/>
  <Override PartName="/ppt/notesSlides/notesSlide49.xml" ContentType="application/vnd.openxmlformats-officedocument.presentationml.notesSlide+xml"/>
  <Override PartName="/ppt/tags/tag44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45.xml" ContentType="application/vnd.openxmlformats-officedocument.presentationml.tags+xml"/>
  <Override PartName="/ppt/notesSlides/notesSlide52.xml" ContentType="application/vnd.openxmlformats-officedocument.presentationml.notesSlide+xml"/>
  <Override PartName="/ppt/tags/tag46.xml" ContentType="application/vnd.openxmlformats-officedocument.presentationml.tags+xml"/>
  <Override PartName="/ppt/notesSlides/notesSlide53.xml" ContentType="application/vnd.openxmlformats-officedocument.presentationml.notesSlide+xml"/>
  <Override PartName="/ppt/tags/tag47.xml" ContentType="application/vnd.openxmlformats-officedocument.presentationml.tags+xml"/>
  <Override PartName="/ppt/notesSlides/notesSlide54.xml" ContentType="application/vnd.openxmlformats-officedocument.presentationml.notesSlide+xml"/>
  <Override PartName="/ppt/tags/tag48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49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50.xml" ContentType="application/vnd.openxmlformats-officedocument.presentationml.tags+xml"/>
  <Override PartName="/ppt/notesSlides/notesSlide60.xml" ContentType="application/vnd.openxmlformats-officedocument.presentationml.notesSlide+xml"/>
  <Override PartName="/ppt/tags/tag51.xml" ContentType="application/vnd.openxmlformats-officedocument.presentationml.tags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ags/tag52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tags/tag53.xml" ContentType="application/vnd.openxmlformats-officedocument.presentationml.tags+xml"/>
  <Override PartName="/ppt/notesSlides/notesSlide65.xml" ContentType="application/vnd.openxmlformats-officedocument.presentationml.notesSlide+xml"/>
  <Override PartName="/ppt/tags/tag54.xml" ContentType="application/vnd.openxmlformats-officedocument.presentationml.tags+xml"/>
  <Override PartName="/ppt/notesSlides/notesSlide66.xml" ContentType="application/vnd.openxmlformats-officedocument.presentationml.notesSlide+xml"/>
  <Override PartName="/ppt/tags/tag55.xml" ContentType="application/vnd.openxmlformats-officedocument.presentationml.tags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56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75"/>
  </p:notesMasterIdLst>
  <p:handoutMasterIdLst>
    <p:handoutMasterId r:id="rId76"/>
  </p:handoutMasterIdLst>
  <p:sldIdLst>
    <p:sldId id="3169" r:id="rId3"/>
    <p:sldId id="3170" r:id="rId4"/>
    <p:sldId id="3171" r:id="rId5"/>
    <p:sldId id="3172" r:id="rId6"/>
    <p:sldId id="3173" r:id="rId7"/>
    <p:sldId id="3174" r:id="rId8"/>
    <p:sldId id="3175" r:id="rId9"/>
    <p:sldId id="3176" r:id="rId10"/>
    <p:sldId id="3177" r:id="rId11"/>
    <p:sldId id="3178" r:id="rId12"/>
    <p:sldId id="3179" r:id="rId13"/>
    <p:sldId id="3180" r:id="rId14"/>
    <p:sldId id="3181" r:id="rId15"/>
    <p:sldId id="3182" r:id="rId16"/>
    <p:sldId id="3183" r:id="rId17"/>
    <p:sldId id="3184" r:id="rId18"/>
    <p:sldId id="3185" r:id="rId19"/>
    <p:sldId id="3186" r:id="rId20"/>
    <p:sldId id="3187" r:id="rId21"/>
    <p:sldId id="3188" r:id="rId22"/>
    <p:sldId id="3241" r:id="rId23"/>
    <p:sldId id="3242" r:id="rId24"/>
    <p:sldId id="3191" r:id="rId25"/>
    <p:sldId id="3192" r:id="rId26"/>
    <p:sldId id="3243" r:id="rId27"/>
    <p:sldId id="3194" r:id="rId28"/>
    <p:sldId id="3244" r:id="rId29"/>
    <p:sldId id="3245" r:id="rId30"/>
    <p:sldId id="3197" r:id="rId31"/>
    <p:sldId id="3198" r:id="rId32"/>
    <p:sldId id="3199" r:id="rId33"/>
    <p:sldId id="3200" r:id="rId34"/>
    <p:sldId id="3201" r:id="rId35"/>
    <p:sldId id="3246" r:id="rId36"/>
    <p:sldId id="3203" r:id="rId37"/>
    <p:sldId id="3204" r:id="rId38"/>
    <p:sldId id="3205" r:id="rId39"/>
    <p:sldId id="3206" r:id="rId40"/>
    <p:sldId id="3207" r:id="rId41"/>
    <p:sldId id="3208" r:id="rId42"/>
    <p:sldId id="3209" r:id="rId43"/>
    <p:sldId id="3247" r:id="rId44"/>
    <p:sldId id="3211" r:id="rId45"/>
    <p:sldId id="3212" r:id="rId46"/>
    <p:sldId id="3213" r:id="rId47"/>
    <p:sldId id="3214" r:id="rId48"/>
    <p:sldId id="3215" r:id="rId49"/>
    <p:sldId id="3216" r:id="rId50"/>
    <p:sldId id="3217" r:id="rId51"/>
    <p:sldId id="3218" r:id="rId52"/>
    <p:sldId id="3219" r:id="rId53"/>
    <p:sldId id="3220" r:id="rId54"/>
    <p:sldId id="3221" r:id="rId55"/>
    <p:sldId id="3222" r:id="rId56"/>
    <p:sldId id="3223" r:id="rId57"/>
    <p:sldId id="3224" r:id="rId58"/>
    <p:sldId id="3225" r:id="rId59"/>
    <p:sldId id="3226" r:id="rId60"/>
    <p:sldId id="3227" r:id="rId61"/>
    <p:sldId id="3228" r:id="rId62"/>
    <p:sldId id="3229" r:id="rId63"/>
    <p:sldId id="3248" r:id="rId64"/>
    <p:sldId id="3249" r:id="rId65"/>
    <p:sldId id="3250" r:id="rId66"/>
    <p:sldId id="3233" r:id="rId67"/>
    <p:sldId id="3234" r:id="rId68"/>
    <p:sldId id="3251" r:id="rId69"/>
    <p:sldId id="3252" r:id="rId70"/>
    <p:sldId id="3237" r:id="rId71"/>
    <p:sldId id="3238" r:id="rId72"/>
    <p:sldId id="3239" r:id="rId73"/>
    <p:sldId id="3240" r:id="rId74"/>
  </p:sldIdLst>
  <p:sldSz cx="12190413" cy="6859588"/>
  <p:notesSz cx="6858000" cy="9144000"/>
  <p:custDataLst>
    <p:tags r:id="rId77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0">
          <p15:clr>
            <a:srgbClr val="A4A3A4"/>
          </p15:clr>
        </p15:guide>
        <p15:guide id="2" pos="720">
          <p15:clr>
            <a:srgbClr val="A4A3A4"/>
          </p15:clr>
        </p15:guide>
        <p15:guide id="3" pos="64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>
          <p15:clr>
            <a:srgbClr val="A4A3A4"/>
          </p15:clr>
        </p15:guide>
        <p15:guide id="2" pos="210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FF0000"/>
    <a:srgbClr val="FFCA08"/>
    <a:srgbClr val="76C0DD"/>
    <a:srgbClr val="FAFAFA"/>
    <a:srgbClr val="F2F2F2"/>
    <a:srgbClr val="006BBC"/>
    <a:srgbClr val="0075CC"/>
    <a:srgbClr val="008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307" autoAdjust="0"/>
    <p:restoredTop sz="94660" autoAdjust="0"/>
  </p:normalViewPr>
  <p:slideViewPr>
    <p:cSldViewPr>
      <p:cViewPr varScale="1">
        <p:scale>
          <a:sx n="128" d="100"/>
          <a:sy n="128" d="100"/>
        </p:scale>
        <p:origin x="208" y="168"/>
      </p:cViewPr>
      <p:guideLst>
        <p:guide orient="horz" pos="2420"/>
        <p:guide pos="720"/>
        <p:guide pos="6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225"/>
        <p:guide pos="2105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09" y="1413038"/>
            <a:ext cx="10198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6843" y="654565"/>
            <a:ext cx="575974" cy="577219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8921" y="655090"/>
            <a:ext cx="575974" cy="576171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2882" y="654565"/>
            <a:ext cx="577021" cy="577219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000" y="654565"/>
            <a:ext cx="577021" cy="577219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4961" y="654565"/>
            <a:ext cx="577021" cy="577219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84" tIns="17142" rIns="34284" bIns="17142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8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9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2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3.xml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5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504662" y="2534497"/>
            <a:ext cx="740654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5</a:t>
            </a:r>
            <a:r>
              <a:rPr lang="zh-CN" altLang="en-US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异常</a:t>
            </a:r>
            <a:endParaRPr lang="en-US" sz="45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79207" y="3861435"/>
            <a:ext cx="792000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基础入门（第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00617" y="2403793"/>
            <a:ext cx="7389167" cy="205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案例结果说明</a:t>
            </a: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537970" y="2790825"/>
            <a:ext cx="9215120" cy="10864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上图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可知，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程序发生了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算术异常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（ArithmeticException），提示运算时出现了被0除的情况。异常发生后，程序会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立即结束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，无法继续向下执行。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53795" y="2556510"/>
            <a:ext cx="9933305" cy="1555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53511" y="25565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702647" y="3727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2"/>
            </p:custDataLst>
          </p:nvPr>
        </p:nvSpPr>
        <p:spPr>
          <a:xfrm>
            <a:off x="927735" y="136906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0168" y="1509019"/>
            <a:ext cx="1707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68345" y="970280"/>
            <a:ext cx="83604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Java提供了大量的异常类，每一个异常类都表示一种预定义的异常，这些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异常类都继承自java.lang包下的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Throwable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类。Throwable类的继承体系</a:t>
            </a:r>
          </a:p>
          <a:p>
            <a:pPr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图如下所示。</a:t>
            </a: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/>
        </p:nvGraphicFramePr>
        <p:xfrm>
          <a:off x="3048953" y="2463165"/>
          <a:ext cx="6091313" cy="32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r:id="rId5" imgW="11710035" imgH="6273165" progId="Visio.Drawing.11">
                  <p:embed/>
                </p:oleObj>
              </mc:Choice>
              <mc:Fallback>
                <p:oleObj r:id="rId5" imgW="11710035" imgH="627316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953" y="2463165"/>
                        <a:ext cx="6091313" cy="32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8835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4778" y="1232159"/>
            <a:ext cx="2469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Throwable类的子类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87170" y="2640965"/>
            <a:ext cx="9215120" cy="10864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由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上图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中可知，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Throwable类是所有异常类的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父类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，它有两个直接子类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Error类和Exception类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，其中，Error类代表程序中产生的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，Exception类代表程序中产生的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异常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153795" y="2556510"/>
            <a:ext cx="9933305" cy="15551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53511" y="255654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702647" y="372752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8835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4778" y="1232159"/>
            <a:ext cx="2469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Throwable类的子类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87805" y="2327275"/>
            <a:ext cx="9215120" cy="3483610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Error类称为错误类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，它表示Java程序运行时产生的系统内部错误或资源耗尽的错误，这类错误比较严重，仅靠修改程序本身是不能恢复执行的。例如，使用java命令去运行一个不存在的类就会出现Error错误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Exception类称为异常类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，它表示程序本身可以处理的错误，在Java程序中进行的异常处理，都是针对Exception类及其子类的。在Exception类的众多子类中有一个特殊的子类——RuntimeException类，RuntimeException类及其子类用于表示运行时异常。 Exception类的其他子类都用于表示编译时异常。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96950" y="1329055"/>
            <a:ext cx="357124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9383" y="1469014"/>
            <a:ext cx="2977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Throwable类的常用方法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8190" y="923925"/>
            <a:ext cx="70986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为了方便后面的学习，接下来进一步了解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Throwable类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常用方法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，具体如下。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456997" y="3040539"/>
          <a:ext cx="9208135" cy="223393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05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方法声明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String getMessage() 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返回异常的消息字符串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String toString()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返回异常的简单信息描述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void printStackTrace()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获取异常类名和异常信息，以及异常出现在程序中的位置，把信息输出在控制台。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70707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运行时异常与编译时异常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，能够说出运行时异常和编译时异常之间的区别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1088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46901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4945" y="2660015"/>
            <a:ext cx="92595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在实际开发中，经常会在程序编译时产生异常，这些异常必须要进行处理，否则程序无法正常运行，这种异常被称为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编译时异常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，也称为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checked异常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在Exception类中，除了RuntimeException类及其子类，Exception的其他子类都是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编译时异常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。编译时异常的特点是Java编译器会对异常进行检查，如果出现异常就必须对异常进行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，否则程序无法通过编译。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1088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46901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编译时异常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87575" y="2691765"/>
            <a:ext cx="78143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处理编译时期的异常有两种方式，具体如下：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对异常进行捕获处理。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throws关键字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声明抛出异常，调用者对异常进行处理。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849264" y="2919654"/>
            <a:ext cx="8568690" cy="688340"/>
            <a:chOff x="978872" y="1800500"/>
            <a:chExt cx="6427354" cy="516136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6427354" cy="51613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了解什么是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运行时异常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编译时异常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，能够说出运行时异常和编译时异常的特点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859119" y="3895994"/>
            <a:ext cx="8561232" cy="685800"/>
            <a:chOff x="985222" y="2570437"/>
            <a:chExt cx="5437167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85325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了解异常的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产生及处理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，能够说出处理异常的5个关键字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3744" y="1989794"/>
            <a:ext cx="8561070" cy="685800"/>
            <a:chOff x="978872" y="2570437"/>
            <a:chExt cx="5437064" cy="514350"/>
          </a:xfrm>
        </p:grpSpPr>
        <p:sp>
          <p:nvSpPr>
            <p:cNvPr id="1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的概念，能够说出什么是异常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9280" y="4858019"/>
            <a:ext cx="8561070" cy="685800"/>
            <a:chOff x="978872" y="2570437"/>
            <a:chExt cx="5437064" cy="514350"/>
          </a:xfrm>
        </p:grpSpPr>
        <p:sp>
          <p:nvSpPr>
            <p:cNvPr id="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try...catch语句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和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finally语句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的使用，能够使用try…catch语句和finally语句处理异常</a:t>
              </a: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1939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9065" y="2501265"/>
            <a:ext cx="93732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另外还有一种异常是在程序运行时产生的，这种异常即使不编写异常处理代码，依然可以通过编译，因此被称为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运行时异常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，也称为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unchecked异常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untimeException类及其子类都是运行时异常。运行时异常的特点是在程序运行时由Java虚拟机自动进行捕获处理的，Java编译器不会对异常进行检查。也就是说，当程序中出现这类异常时，即使没有使用try…catch语句捕获或使用throws关键字声明抛出，程序也能编译通过，只是程序在运行过程中可能报错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运行时异常与编译时异常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375535"/>
            <a:ext cx="9864090" cy="311213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37553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5001260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1939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84575" y="1090295"/>
            <a:ext cx="749744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中，常见的运行时异常有多种，具体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如下所示。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63372" y="2282984"/>
          <a:ext cx="9208135" cy="27647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05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方法声明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ArithmeticException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算术异常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IndexOutOfBoundsException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索引越界异常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ClassCastException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类型转换异常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NullPointerException</a:t>
                      </a: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空指针异常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NumberFormatException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数字格式化异常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运行时异常和编译时异常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605" y="3625850"/>
            <a:ext cx="7402195" cy="912495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1939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运行时异常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0145" y="2117725"/>
            <a:ext cx="98704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运行时异常一般是由程序中的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逻辑错误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引起的，在程序运行时无法恢复。例如，通过数组的索引访问数组的元素时，如果索引超过了数组范围，就会发生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索引越界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异常，代码如下所示：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int[] arr=new int[5];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System.out.println(arr[6]); 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在上面的代码中，由于数组arr的length为5，最大索引应为4，当使用arr[6]访问数组中的元素就会发生数组索引越界的异常。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运行时异常和编译时异常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异常处理及语法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异常的产生及处理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842510" cy="1043940"/>
            <a:chOff x="8472" y="5316"/>
            <a:chExt cx="7626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939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异常的产生及处理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，能够说出处理异常的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5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个关键字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1939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关键字描述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67430" y="930910"/>
            <a:ext cx="74974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通过try、catch、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finally、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throw、throws这5个关键字进行异常对象的处理。具体说明如下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63372" y="2211229"/>
          <a:ext cx="9208135" cy="276479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05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关键字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try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里面放置可能引发异常的代码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catch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后面对应异常类型和一个代码块，该关键字表明catch块是用于处理这种类型的代码块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finally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主要用于回收在try代码块里打开的物理资源，如数据库连接、网络连接和磁盘文件。异常机制保证finally块总是被执行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  <a:sym typeface="+mn-ea"/>
                        </a:rPr>
                        <a:t>throw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用于抛出一个实际的异常。它可以单独作为语句来抛出一个具体的异常对象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throws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用在方法签名中，用于声明该方法可能抛出的异常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异常的产生及处理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134610" cy="1043940"/>
            <a:chOff x="8472" y="5316"/>
            <a:chExt cx="8086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399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try...catch语句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try...catch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语句处理异常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5534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106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语句的语法格式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2100580"/>
            <a:ext cx="10403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为了使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发生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异常后的程序代码正常执行，程序需要捕获异常并进行处理，Java提供了try…catch语句用于捕获并处理异常。try…catch语句的语法格式如下所示：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2433955" y="3497580"/>
            <a:ext cx="7322185" cy="21609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代码块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(ExceptionType e){</a:t>
            </a:r>
          </a:p>
          <a:p>
            <a:pPr marL="0"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代码块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82841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360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语句编写注意事项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2100580"/>
            <a:ext cx="104032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（1）try代码块是必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（2）catch代码块和finally代码块都是可选的，但catch代码块和finally代码块至少要出现一个。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（3）catch代码块可以有多个，但捕获父类异常的catch代码块必须位于捕获子类异常的catch代码块后面。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（4）catch代码块必须位于try代码块之后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82841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360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语句异常处理流程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pic>
        <p:nvPicPr>
          <p:cNvPr id="119" name="图片 5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322" y="1771333"/>
            <a:ext cx="4556512" cy="48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844617" y="3965454"/>
            <a:ext cx="8568690" cy="688340"/>
            <a:chOff x="978872" y="1800500"/>
            <a:chExt cx="6427354" cy="516136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6427354" cy="51613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掌握如何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自定义异常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，能够编写自定义异常类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4617" y="2957454"/>
            <a:ext cx="8561070" cy="685800"/>
            <a:chOff x="978872" y="2570437"/>
            <a:chExt cx="5437064" cy="514350"/>
          </a:xfrm>
        </p:grpSpPr>
        <p:sp>
          <p:nvSpPr>
            <p:cNvPr id="1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throw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关键字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的使用，能够使用throw关键字抛出异常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50041" y="1949454"/>
            <a:ext cx="8561070" cy="685800"/>
            <a:chOff x="978872" y="2570437"/>
            <a:chExt cx="5437064" cy="514350"/>
          </a:xfrm>
        </p:grpSpPr>
        <p:sp>
          <p:nvSpPr>
            <p:cNvPr id="20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throws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关键字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的使用，能够使用throws关键字抛出异常</a:t>
              </a:r>
            </a:p>
          </p:txBody>
        </p:sp>
        <p:sp>
          <p:nvSpPr>
            <p:cNvPr id="21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0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82841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3604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try...catch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语句异常处理流程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08430" y="2747645"/>
            <a:ext cx="93732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由上图可知，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程序通过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try语句捕获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可能出现的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，如果try语句没有捕获到异常，则直接跳出try…catch语句块执行其他程序；如果在try语句中捕获到了异常，则程序会自动跳转到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catch语句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中找到匹配的异常类型进行相应的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。异常处理完毕，最后执行其他程序语句。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375535"/>
            <a:ext cx="9864090" cy="26263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37553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51548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111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33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090" y="1004570"/>
            <a:ext cx="87141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try…catch语句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对异常进行捕获，在本案例中，计算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以0为除数的表达式，运行程序并观察程序的运行结果。具体代码如下所示。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7370" y="2163445"/>
            <a:ext cx="8555355" cy="44215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77060" y="2163445"/>
            <a:ext cx="8436610" cy="442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Example02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public static void main(String[] args) {     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                            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divide(4, 0);    //调用divide()方法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System.out.println(result);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(Exception e) {            //对异常进行处理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System.out.println("捕获的异常信息为：" + e.getMessage());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System.out.println("程序继续向下执行...");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//下面的方法实现了两个整数相除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public static int divide(int x, int y) {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int result = x / y;    //定义一个变量result记录两个数相除的结果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return result;                 //将结果返回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5.3.2  try...catch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345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33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057" y="2259965"/>
            <a:ext cx="7460153" cy="234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3635" y="5116830"/>
            <a:ext cx="981329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注意：在try代码块中，发生异常语句后面的代码是不会被执行的，如上述案例中第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代码的打印语句就没有执行。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397375" cy="1043940"/>
            <a:chOff x="8472" y="5316"/>
            <a:chExt cx="692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23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finally语句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，能够在处理异常中使用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finally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语句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033780"/>
            <a:ext cx="35534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173739"/>
            <a:ext cx="26822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finally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语句的语法格式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1813560"/>
            <a:ext cx="10403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在程序中，有时候会希望一些语句无论程序是否发生异常都要执行，这时就可以在try…catch语句后，加一个finally代码块。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finally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语句的语法格式如下所示：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2433955" y="2923540"/>
            <a:ext cx="7322185" cy="28657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代码块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(ExceptionType e){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代码块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 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finally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代码块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635" y="5844540"/>
            <a:ext cx="64668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</a:t>
            </a:r>
            <a:r>
              <a:rPr 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finally代码块必须位于所有catch代码块之后。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490855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245494"/>
            <a:ext cx="45656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try…catch…finally语句的异常处理流程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pic>
        <p:nvPicPr>
          <p:cNvPr id="139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465" y="1245235"/>
            <a:ext cx="3114471" cy="51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510730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45656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try…catch…finally语句的异常处理流程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08430" y="2921635"/>
            <a:ext cx="93732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由上图可知，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在try…catch…finally语句中，不管程序是否发生异常，finally代码块中的代码都会被执行。需要注意的是，如果程序发生异常但是没有被捕获到，在执行完finally代码块中的代码之后，程序会中断执行。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49525"/>
            <a:ext cx="9864090" cy="17602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4952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382333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111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33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090" y="861060"/>
            <a:ext cx="809815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下面通过一个案例演示try…catch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...finally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语句块的使用。具体代码如下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865" y="2019300"/>
            <a:ext cx="8704580" cy="4523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14500" y="2019935"/>
            <a:ext cx="852551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public static void main(String[] args)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//下面的代码定义了一个try…catch…finally语句用于捕获异常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int result = divide(4, 0);       //调用divide()方法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System.out.println(result);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catch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(Exception e) {               //对捕获到的异常进行处理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System.out.println("捕获的异常信息为：" + e.getMessage());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	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                      //用于结束当前语句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finally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{                            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System.out.println("进入finally代码块");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System.out.println("程序继续向下…");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//下面的方法实现了两个整数相除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public static int divide(int x, int y)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int result = x / y;           //定义一个变量result记录两个数相除的结果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return result;                 //将结果返回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}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5.3.3  finally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语句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3635" y="5116830"/>
            <a:ext cx="1049591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注意：</a:t>
            </a:r>
            <a:r>
              <a:rPr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如果在try...catch中执行了System.exit(0)语句，finally代码块不再执行。</a:t>
            </a:r>
          </a:p>
          <a:p>
            <a:pPr algn="l" fontAlgn="auto">
              <a:lnSpc>
                <a:spcPct val="150000"/>
              </a:lnSpc>
            </a:pPr>
            <a:r>
              <a:rPr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System.exit(0)表示退出当前的Java虚拟机，Java虚拟机停止了，任何代码都不能再执行了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862" y="2205673"/>
            <a:ext cx="7533355" cy="244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抛出异常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75" y="573706"/>
            <a:ext cx="3911644" cy="662276"/>
          </a:xfrm>
          <a:prstGeom prst="rect">
            <a:avLst/>
          </a:prstGeom>
        </p:spPr>
        <p:txBody>
          <a:bodyPr lIns="121897" tIns="60948" rIns="121897" bIns="6094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14461" y="2375868"/>
            <a:ext cx="9770271" cy="289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7" tIns="60948" rIns="121897" bIns="6094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尽管人人希望自己身体健康，处理的事情都能顺利进行，但在实际生活中总会遇到各种状况，比如感冒发烧，工作时电脑蓝屏、死机等。同样，在程序运行的过程中，也会发生各种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异常状况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，例如，程序运行时磁盘空间不足、网络连接中断、加载的类不存在等。针对这种情况，Java语言引入了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的形式对这些非正常情况进行封装，通过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对程序运行时发生的各种问题进行处理。本章将对异常进行详细讲解。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879975" cy="1043940"/>
            <a:chOff x="8472" y="5316"/>
            <a:chExt cx="768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99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throws关键字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，能够使用throws关键字抛出异常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2707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469014"/>
            <a:ext cx="176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945" y="2835275"/>
            <a:ext cx="92595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在实际开发中，大部分情况下我们会调用别人编写的方法，并不知道别人编写的方法是否会发生异常。针对这种情况，Java允许在方法的后面使用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关键字声明该方法有可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能发生的异常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，这样调用者在调用方法时，就明确地知道该方法有异常，并且必须在程序中对异常进行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，否则编译无法通过。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5534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30384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关键字的语法格式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1885315"/>
            <a:ext cx="65697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使用throws关键字抛出异常的语法格式如下所示：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6" name="矩形 5"/>
          <p:cNvSpPr/>
          <p:nvPr/>
        </p:nvSpPr>
        <p:spPr>
          <a:xfrm>
            <a:off x="1946275" y="2995295"/>
            <a:ext cx="8387715" cy="196405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修饰符 返回值类型 方法名(参数1，参数2，…)</a:t>
            </a: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throws 异常类1, 异常类2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...{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方法体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635" y="5428615"/>
            <a:ext cx="1025525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throws关键字需要写在方法声明的后面，throws后面还需要声明方法中发生异常的类型。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725" y="1155065"/>
            <a:ext cx="75666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下面通过一个案例演示</a:t>
            </a:r>
            <a:r>
              <a:rPr 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的使用。具体代码如下所示。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560" y="2209800"/>
            <a:ext cx="8773160" cy="30683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78635" y="2209800"/>
            <a:ext cx="8462645" cy="306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Example04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divide(4, 2);    //调用divide()方法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System.out.println(result);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	//下面的方法实现了两个整数相除，并使用throws关键字声明抛出异常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throws Exception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 //定义一个变量result记录两个数相除的结果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 //将结果返回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04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42" y="2849563"/>
            <a:ext cx="787749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945" y="2835275"/>
            <a:ext cx="92595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案例一中，第3行代码调用divide()方法时传入的第2个参数为2，程序在运行时不会发生被0除的异常。但是运行程序依然会提示错误，这是因为定义divide()方法时使用throws关键字声明了该方法可能抛出的异常，调用者必须在调用divide()方法时对抛出的异常进行处理，否则就会发生编译错误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111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33" y="123215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59760" y="923925"/>
            <a:ext cx="80359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下面对案例一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修改，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try…catch语句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处理divide()方法抛出异常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885" y="2150745"/>
            <a:ext cx="8950325" cy="44202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51660" y="2150745"/>
            <a:ext cx="8563610" cy="4420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Example05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	//下面的代码定义了一个try…catch语句用于捕获异常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int result = divide(4, 2);   //调用divide()方法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System.out.println(result);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(Exception e) {                 //对捕获到的异常进行处理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e.printStackTrace();   //打印捕获的异常信息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	//下面的方法实现了两个整数相除，并使用throws关键字声明抛出异常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throws Exception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  //定义一个变量result记录两个数相除的结果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  //将结果返回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155" y="2295525"/>
            <a:ext cx="7931641" cy="226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43635" y="4972050"/>
            <a:ext cx="98964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注意：使用throws关键字重抛异常时，如果程序发生了异常，并且上一层调用者也无法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处理异常时，那么异常会继续被向上抛出，最终直到系统接收到异常，终止程序执行。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案例三演示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725" y="939800"/>
            <a:ext cx="7566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修改案例二将divide()方法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抛出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的异常继续抛出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915" y="2260600"/>
            <a:ext cx="8978900" cy="30676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65630" y="2260600"/>
            <a:ext cx="8563610" cy="306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Example06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args)throws Exception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divide(4, 0);   // 调用divide()方法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System.out.println(result);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	// 下面的方法实现了两个整数相除，并使用throws关键字声明抛出异常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throws Exception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 // 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 // 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案例三运行结果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9603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19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7" y="2241550"/>
            <a:ext cx="6864217" cy="237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43206" y="1746896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43206" y="2602983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43206" y="3465964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48758" y="1738017"/>
            <a:ext cx="5496560" cy="612775"/>
            <a:chOff x="4315150" y="953426"/>
            <a:chExt cx="4122956" cy="539804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什么是异常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48758" y="2586157"/>
            <a:ext cx="5496560" cy="612775"/>
            <a:chOff x="4315150" y="1647579"/>
            <a:chExt cx="4122956" cy="539804"/>
          </a:xfrm>
        </p:grpSpPr>
        <p:sp>
          <p:nvSpPr>
            <p:cNvPr id="64" name="矩形 63"/>
            <p:cNvSpPr/>
            <p:nvPr/>
          </p:nvSpPr>
          <p:spPr>
            <a:xfrm>
              <a:off x="4840998" y="1730368"/>
              <a:ext cx="3238445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运行时异常和编译时异常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48758" y="3444311"/>
            <a:ext cx="5496560" cy="612775"/>
            <a:chOff x="4315150" y="2341731"/>
            <a:chExt cx="4122956" cy="539804"/>
          </a:xfrm>
        </p:grpSpPr>
        <p:sp>
          <p:nvSpPr>
            <p:cNvPr id="67" name="矩形 66"/>
            <p:cNvSpPr/>
            <p:nvPr/>
          </p:nvSpPr>
          <p:spPr>
            <a:xfrm>
              <a:off x="4840998" y="2424520"/>
              <a:ext cx="3437543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异常处理及语法</a:t>
              </a: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43206" y="4333374"/>
            <a:ext cx="1192190" cy="613315"/>
            <a:chOff x="2215144" y="3084852"/>
            <a:chExt cx="1244730" cy="843130"/>
          </a:xfrm>
        </p:grpSpPr>
        <p:sp>
          <p:nvSpPr>
            <p:cNvPr id="3" name="平行四边形 2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11"/>
            <p:cNvSpPr txBox="1"/>
            <p:nvPr/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48758" y="4311721"/>
            <a:ext cx="5496560" cy="612775"/>
            <a:chOff x="4315150" y="2341731"/>
            <a:chExt cx="4122956" cy="539804"/>
          </a:xfrm>
        </p:grpSpPr>
        <p:sp>
          <p:nvSpPr>
            <p:cNvPr id="6" name="矩形 5"/>
            <p:cNvSpPr/>
            <p:nvPr/>
          </p:nvSpPr>
          <p:spPr>
            <a:xfrm>
              <a:off x="4840998" y="2424520"/>
              <a:ext cx="3437543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抛出异常</a:t>
              </a:r>
              <a:endPara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4315150" y="2341731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43206" y="5167129"/>
            <a:ext cx="1192190" cy="613315"/>
            <a:chOff x="2215144" y="3084852"/>
            <a:chExt cx="1244730" cy="843130"/>
          </a:xfrm>
        </p:grpSpPr>
        <p:sp>
          <p:nvSpPr>
            <p:cNvPr id="9" name="平行四边形 8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文本框 11"/>
            <p:cNvSpPr txBox="1"/>
            <p:nvPr/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48758" y="5145476"/>
            <a:ext cx="5496560" cy="612775"/>
            <a:chOff x="4315150" y="2341731"/>
            <a:chExt cx="4122956" cy="539804"/>
          </a:xfrm>
        </p:grpSpPr>
        <p:sp>
          <p:nvSpPr>
            <p:cNvPr id="12" name="矩形 11"/>
            <p:cNvSpPr/>
            <p:nvPr/>
          </p:nvSpPr>
          <p:spPr>
            <a:xfrm>
              <a:off x="4840998" y="2424520"/>
              <a:ext cx="3437543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自定义异常</a:t>
              </a:r>
              <a:endPara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4315150" y="2341731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案例三运行结果分析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5580" y="2925445"/>
            <a:ext cx="9259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在案例三中，main()方法继续使用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throws关键字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将Exception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抛出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，程序虽然可以通过编译，但从上图的运行结果可以看出，在运行时期由于没有对“/by zero”的异常进行处理，最终导致程序终止运行。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955" y="2609215"/>
            <a:ext cx="9864090" cy="21958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955" y="260921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870" y="431863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360545" cy="1043940"/>
            <a:chOff x="8472" y="5316"/>
            <a:chExt cx="6867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180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throw关键字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，能够使用throw关键字抛出异常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2707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469014"/>
            <a:ext cx="1651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945" y="3160395"/>
            <a:ext cx="9259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在Java程序中，除了throws关键字，还可以使用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抛出异常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。与throws关键字不同的是，throw关键字用于方法体内，抛出的是一个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异常实例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，并且每次只能抛出一个异常实例。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844165"/>
            <a:ext cx="9864090" cy="21958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84416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55358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5534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2921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关键字的语法格式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0130" y="1885315"/>
            <a:ext cx="65697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抛出异常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的语法格式如下所示：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6" name="矩形 5"/>
          <p:cNvSpPr/>
          <p:nvPr/>
        </p:nvSpPr>
        <p:spPr>
          <a:xfrm>
            <a:off x="1946275" y="2995295"/>
            <a:ext cx="8387715" cy="9169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ExceptionInstance;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635" y="4489450"/>
            <a:ext cx="102552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在方法中，通过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关键字抛出异常后，还需要使用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throws关键字或try…catch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对异常进行处理。如果throw抛出的是error、RuntimeException或它们的子类异常对象，则无需使用throws关键字或try…catch对异常进行处理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357124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6068" y="1245494"/>
            <a:ext cx="26670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throw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关键字抛出异常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635" y="2358390"/>
            <a:ext cx="102552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关键字抛出异常，通常有如下两种情况。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（1）当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关键字抛出的异常是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编译时异常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时，第一种处理方式是在try代码块里使用throw关键字抛出异常，通过try代码块捕获该异常；第二种处理方式是在一个有throws声明的方法中使用throw关键字抛出异常，把异常交给该方法的调用者处理。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（2）当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关键字抛出的异常是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运行时异常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时，程序既可以显式使用try…catch捕获并处理该异常，也可以完全不理会该异常，而把该异常交给方法的调用者处理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090" y="1083310"/>
            <a:ext cx="77057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通过一个案例讲解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throw关键字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。具体步骤如下所示。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275" y="3204210"/>
            <a:ext cx="7238365" cy="25260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18410" y="3204210"/>
            <a:ext cx="7153910" cy="2526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定义printAge()输出年龄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void printAge(int age) throws Exception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if(age &lt;= 0){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// 对业务逻辑进行判断，当输入年龄为负数时抛出异常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throw new Exception("输入的年龄有误，必须是正整数！");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}else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System.out.println("此人年龄为："+age);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2228215"/>
            <a:ext cx="57924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步骤一：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定义方法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printAge()输出年龄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370" y="2520315"/>
            <a:ext cx="7539355" cy="26155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20950" y="2520315"/>
            <a:ext cx="7344410" cy="2526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void main(String[] args) 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// 下面的代码定义了一个try…catch语句用于捕获异常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int age = -1;   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try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printAge(age);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} catch (Exception e) {  // 对捕获到的异常进行处理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System.out.println("捕获的异常信息为：" + e.getMessage());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1393190"/>
            <a:ext cx="9469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步骤二：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main()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方法，定义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try…catch语句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用于</a:t>
            </a:r>
            <a:r>
              <a:rPr lang="en-US" alt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捕获异常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try{}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中调用步骤一的方法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5.4.2  throw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0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987" y="2367598"/>
            <a:ext cx="7400980" cy="21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67169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4347210" cy="1043940"/>
            <a:chOff x="8472" y="5316"/>
            <a:chExt cx="6846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6159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自定义异常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，能够编写自定义异常类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190944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5580" y="2660650"/>
            <a:ext cx="92595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Java中定义了大量的异常类，虽然这些异常类可以描述编程时出现的大部分异常情况，但是在程序开发中有时可能需要描述程序中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特有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的异常情况。例如，两数相除，不允许被除数为负数。此时，就无法使用Java提供的异常类表示该类异常，为了解决这个问题，Java允许用户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自定义异常类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，自定义的异常类必须继承自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Exception或其子类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18554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32550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自定义异常示例代码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85615" y="1248410"/>
            <a:ext cx="424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自定义异常类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的示例代码如下所示。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30" y="2276475"/>
            <a:ext cx="9381490" cy="23069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89710" y="2276475"/>
            <a:ext cx="921131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DivideByMinusException extends Exception{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(){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super();          	// 调用Exception无参的构造方法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(String message){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super(message); 	// 调用Exception有参的构造方法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43635" y="4843780"/>
            <a:ext cx="1025207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在实际开发中，如果没有特殊的要求，自定义的异常类只需继承Exception类，在构造方法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中使用super()语句调用Exception的构造方法即可。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43635" y="2421255"/>
            <a:ext cx="1023112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使用自定义的异常类，需要用到throw关键字。使用throw关键字在方法中声明异常的实例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对象，语法格式如下：</a:t>
            </a:r>
          </a:p>
        </p:txBody>
      </p:sp>
      <p:sp>
        <p:nvSpPr>
          <p:cNvPr id="2" name="矩形 1"/>
          <p:cNvSpPr/>
          <p:nvPr/>
        </p:nvSpPr>
        <p:spPr>
          <a:xfrm>
            <a:off x="1901190" y="3735705"/>
            <a:ext cx="8387715" cy="14046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Exception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异常对象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74821" y="1275711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243" y="141567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725" y="876935"/>
            <a:ext cx="8270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5.4.2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中案例的divide()方法，在divide()方法中判断被除数是否为负数，如果为负数，就使用throw关键字在方法中向调用者抛出自定义的DivideByMinusException异常对象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。具体步骤如下所示。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885" y="3613785"/>
            <a:ext cx="8442325" cy="22561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58975" y="3613785"/>
            <a:ext cx="8272145" cy="225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DivideByMinusException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extends Exception{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(){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super();          	// 调用Exception无参的构造方法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(String message){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super(message); 	// 调用Exception有参的构造方法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 			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2730500"/>
            <a:ext cx="917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步骤一：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自定义异常类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DivideByMinusException，代码如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85" y="2007235"/>
            <a:ext cx="8772525" cy="41497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75790" y="2007235"/>
            <a:ext cx="8437880" cy="4150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public class Example08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public static void main(String[] args) {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	int result =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divide(4, -2)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;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System.out.println(result);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//下面的方法实现了两个整数相除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if(y&lt;0){ 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 new DivideByMinusException("除数是负数");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 // 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 // 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000" y="995680"/>
            <a:ext cx="93389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步骤二：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两个整数相除的方法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divide()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，然后定义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main()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方法调用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divide()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9603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06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042" y="2675255"/>
            <a:ext cx="8874251" cy="2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案例一运行结果分析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4945" y="2767330"/>
            <a:ext cx="925957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从上图可以看出，程序在编译时就发生了异常。因为在一个方法内使用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throw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抛出异常对象时，需要使用try…catch语句对抛出的异常进行处理，或者在divide()方法上使用throws关键字声明抛出异常，由该方法的调用者负责处理。但是案例一没有这样做。为了解决上图中出现的问题，对案例一进行修改，具体如下所示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35" y="266700"/>
            <a:ext cx="4566285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5.4.1  throws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955" y="2609215"/>
            <a:ext cx="9864090" cy="271589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955" y="260921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870" y="4838700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74821" y="1275711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9243" y="141567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33725" y="876935"/>
            <a:ext cx="82708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案例一，在divide()方法上，使用throws关键字声明该方法抛出DivideByMinusException异常，并在调用divide()方法时使用try…catch语句对异常进行处理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。具体步骤如下所示。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230" y="3846830"/>
            <a:ext cx="8455660" cy="215836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10410" y="3846830"/>
            <a:ext cx="816991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DivideByMinusException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extends Exception{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(){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super();          	// 调用Exception无参的构造方法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DivideByMinusException (String message){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super(message); 	// 调用Exception有参的构造方法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2730500"/>
            <a:ext cx="917257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步骤一：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自定义异常类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DivideByMinusException，代码如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885" y="2447290"/>
            <a:ext cx="7425690" cy="26149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66975" y="2491105"/>
            <a:ext cx="7256145" cy="2526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下面的方法实现了两个整数相除，并使用throws关键字声明抛出自定义异常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static int divide(int x, int y) throws DivideByMinusException{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if (y &lt; 0)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throw new DivideByMinusException("除数是负数");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int result = x / y;  // 定义一个变量result记录两个数相除的结果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return result;        // 将结果返回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6335" y="1452245"/>
            <a:ext cx="9306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步骤二：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两个整数相除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方法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divide()，并使用throws关键字声明抛出自定义异常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35" y="2442845"/>
            <a:ext cx="8429625" cy="31864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58975" y="2442845"/>
            <a:ext cx="8272145" cy="3067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Example09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public static void main(String[] args) 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       // 下面的代码定义了一个try…catch语句用于捕获异常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divide(4, -2)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 		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		System.out.println(result);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}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catch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(DivideByMinusException e) {     // 对捕获到的异常进行处理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System.out.println(e.getMessage()); // 打印捕获的异常信息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}</a:t>
            </a:r>
          </a:p>
          <a:p>
            <a:pPr fontAlgn="auto">
              <a:lnSpc>
                <a:spcPct val="11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43635" y="1335405"/>
            <a:ext cx="9812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步骤三：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main()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main()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方法中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定义try…catch语句用于捕获异常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try{}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中调用步骤二的方法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代码如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下所示：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什么是异常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，能够说出</a:t>
              </a:r>
              <a:r>
                <a:rPr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Error类和 Exception类</a:t>
              </a:r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区别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5.5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自定义异常类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80155" y="107696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2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0" y="2385378"/>
            <a:ext cx="7364066" cy="208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198245" y="2573020"/>
            <a:ext cx="9793605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</a:pP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本章主要介绍了异常的相关知识。首先简单介绍了什么是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；然后介绍了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；接着介绍了异常的处理及语法和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；最后介绍了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。通过本章的学习，读者对Java中的异常会有一定的了解，掌握好这些知识，对以后的实际开发大有裨益。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198245" y="2061210"/>
            <a:ext cx="9794240" cy="27368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19710" y="165249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138530" y="165249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857350" y="165249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576170" y="1652499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96695" y="2634615"/>
            <a:ext cx="9213850" cy="2859405"/>
          </a:xfrm>
          <a:prstGeom prst="rect">
            <a:avLst/>
          </a:prstGeom>
          <a:noFill/>
        </p:spPr>
        <p:txBody>
          <a:bodyPr wrap="square" lIns="89970" tIns="46784" rIns="89970" bIns="46784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Java中的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是指Java程序在运行时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可能出现的错误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或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非正常情况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，比如在程序中试图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打开一个根本不存在的文件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，在程序中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除0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等。异常是否出现，通常取决于程序的输入、程序中对象的当前状态以及程序所处的运行环境。程序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</a:rPr>
              <a:t>抛出异常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</a:rPr>
              <a:t>之后，会对异常进行处理。异常处理将会改变程序的控制流程，出于安全性考虑，同时避免异常程序影响到其他正常程序的运行，操作系统通常将出现异常的程序强行中止，并弹出系统错误提示。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异常的概念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2685" y="2381885"/>
            <a:ext cx="9864090" cy="33642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2685" y="238188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2600" y="525970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什么是异常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163951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30391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19755" y="995680"/>
            <a:ext cx="820610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下面通过一个案例认识一下什么是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异常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，在本案例中，计算以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0为除数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表达式，运行程序并观察程序的运行结果。具体代码如下所示。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530" y="2386965"/>
            <a:ext cx="9381490" cy="3618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04620" y="2488565"/>
            <a:ext cx="921131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package com.itheima;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Example01 {                      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 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divide(4, 0);    // 调用divide()方法，第2个参数为0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System.out.println(result);    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	//下面的方法实现了两个整数相除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int divide(int x, int y) { 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int result = x / y;  // 定义一个变量result记录两个数相除的结果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return result;        // 将结果返回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7f8e4a56fc57c2e92e6fdc581ab83ee55365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1f46c1-1a22-4587-a1be-2e906e0a59b8}"/>
  <p:tag name="TABLE_ENDDRAG_ORIGIN_RECT" val="725*356"/>
  <p:tag name="TABLE_ENDDRAG_RECT" val="149*124*725*35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1f46c1-1a22-4587-a1be-2e906e0a59b8}"/>
  <p:tag name="TABLE_ENDDRAG_ORIGIN_RECT" val="725*356"/>
  <p:tag name="TABLE_ENDDRAG_RECT" val="149*124*725*35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1f46c1-1a22-4587-a1be-2e906e0a59b8}"/>
  <p:tag name="TABLE_ENDDRAG_ORIGIN_RECT" val="725*356"/>
  <p:tag name="TABLE_ENDDRAG_RECT" val="149*124*725*35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085,&quot;width&quot;:750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3824</Words>
  <Application>Microsoft Macintosh PowerPoint</Application>
  <PresentationFormat>Custom</PresentationFormat>
  <Paragraphs>535</Paragraphs>
  <Slides>72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微软雅黑</vt:lpstr>
      <vt:lpstr>Source Han Sans K Bold</vt:lpstr>
      <vt:lpstr>字魂105号-简雅黑</vt:lpstr>
      <vt:lpstr>Arial</vt:lpstr>
      <vt:lpstr>Calibri</vt:lpstr>
      <vt:lpstr>Wingdings</vt:lpstr>
      <vt:lpstr>webwppDefTheme</vt:lpstr>
      <vt:lpstr>Office 主题</vt:lpstr>
      <vt:lpstr>Visio.Drawing.11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Microsoft Office User</cp:lastModifiedBy>
  <cp:revision>741</cp:revision>
  <dcterms:created xsi:type="dcterms:W3CDTF">2020-09-03T07:01:00Z</dcterms:created>
  <dcterms:modified xsi:type="dcterms:W3CDTF">2025-10-11T02:20:40Z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3EF54124C04D4D6E86421ADAF5E2F187</vt:lpwstr>
  </property>
</Properties>
</file>