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9"/>
  </p:notesMasterIdLst>
  <p:handoutMasterIdLst>
    <p:handoutMasterId r:id="rId10"/>
  </p:handoutMasterIdLst>
  <p:sldIdLst>
    <p:sldId id="960" r:id="rId2"/>
    <p:sldId id="961" r:id="rId3"/>
    <p:sldId id="962" r:id="rId4"/>
    <p:sldId id="963" r:id="rId5"/>
    <p:sldId id="964" r:id="rId6"/>
    <p:sldId id="965" r:id="rId7"/>
    <p:sldId id="966" r:id="rId8"/>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64" autoAdjust="0"/>
    <p:restoredTop sz="94613" autoAdjust="0"/>
  </p:normalViewPr>
  <p:slideViewPr>
    <p:cSldViewPr snapToObjects="1">
      <p:cViewPr varScale="1">
        <p:scale>
          <a:sx n="101" d="100"/>
          <a:sy n="101" d="100"/>
        </p:scale>
        <p:origin x="192" y="5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6" r:id="rId8"/>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TW" altLang="en-US" sz="3600" b="0" kern="0" dirty="0">
                <a:solidFill>
                  <a:srgbClr val="FEFFFF"/>
                </a:solidFill>
                <a:latin typeface="+mn-lt"/>
                <a:ea typeface="+mn-ea"/>
                <a:cs typeface="+mn-ea"/>
                <a:sym typeface="+mn-lt"/>
              </a:rPr>
              <a:t>练习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61DE-C38E-8D4A-86B0-1139BD41C921}"/>
              </a:ext>
            </a:extLst>
          </p:cNvPr>
          <p:cNvSpPr>
            <a:spLocks noGrp="1"/>
          </p:cNvSpPr>
          <p:nvPr>
            <p:ph type="title"/>
          </p:nvPr>
        </p:nvSpPr>
        <p:spPr/>
        <p:txBody>
          <a:bodyPr/>
          <a:lstStyle/>
          <a:p>
            <a:r>
              <a:rPr lang="en-US" altLang="zh-TW" dirty="0"/>
              <a:t>P</a:t>
            </a:r>
            <a:r>
              <a:rPr lang="en-US" altLang="zh-CN" dirty="0"/>
              <a:t>109</a:t>
            </a:r>
            <a:r>
              <a:rPr lang="zh-TW" altLang="en-US" dirty="0"/>
              <a:t>习题</a:t>
            </a:r>
            <a:r>
              <a:rPr lang="en-US" altLang="zh-CN" dirty="0"/>
              <a:t>2.1</a:t>
            </a:r>
            <a:endParaRPr lang="en-US" dirty="0"/>
          </a:p>
        </p:txBody>
      </p:sp>
      <p:sp>
        <p:nvSpPr>
          <p:cNvPr id="4" name="Rectangle 3">
            <a:extLst>
              <a:ext uri="{FF2B5EF4-FFF2-40B4-BE49-F238E27FC236}">
                <a16:creationId xmlns:a16="http://schemas.microsoft.com/office/drawing/2014/main" id="{4E03C38B-1803-AF4B-A3DF-D50C43DB6E79}"/>
              </a:ext>
            </a:extLst>
          </p:cNvPr>
          <p:cNvSpPr/>
          <p:nvPr/>
        </p:nvSpPr>
        <p:spPr>
          <a:xfrm>
            <a:off x="683568" y="908720"/>
            <a:ext cx="7776864" cy="1569660"/>
          </a:xfrm>
          <a:prstGeom prst="rect">
            <a:avLst/>
          </a:prstGeom>
        </p:spPr>
        <p:txBody>
          <a:bodyPr wrap="square">
            <a:spAutoFit/>
          </a:bodyPr>
          <a:lstStyle/>
          <a:p>
            <a:r>
              <a:rPr lang="zh-TW" altLang="en-US" sz="1600" dirty="0">
                <a:solidFill>
                  <a:srgbClr val="404040"/>
                </a:solidFill>
                <a:latin typeface="DeepSeek-CJK-patch"/>
              </a:rPr>
              <a:t>表格说明：</a:t>
            </a:r>
          </a:p>
          <a:p>
            <a:pPr>
              <a:buFont typeface="Arial" panose="020B0604020202020204" pitchFamily="34" charset="0"/>
              <a:buChar char="•"/>
            </a:pPr>
            <a:r>
              <a:rPr lang="zh-TW" altLang="en-US" sz="1600" dirty="0">
                <a:solidFill>
                  <a:srgbClr val="404040"/>
                </a:solidFill>
                <a:latin typeface="DeepSeek-CJK-patch"/>
              </a:rPr>
              <a:t>位置 </a:t>
            </a:r>
            <a:r>
              <a:rPr lang="en-US" sz="1600" dirty="0">
                <a:solidFill>
                  <a:srgbClr val="404040"/>
                </a:solidFill>
                <a:latin typeface="DeepSeek-CJK-patch"/>
              </a:rPr>
              <a:t>j</a:t>
            </a:r>
            <a:r>
              <a:rPr lang="en-US" sz="1600" b="0" dirty="0">
                <a:solidFill>
                  <a:srgbClr val="404040"/>
                </a:solidFill>
                <a:latin typeface="DeepSeek-CJK-patch"/>
              </a:rPr>
              <a:t>：</a:t>
            </a:r>
            <a:r>
              <a:rPr lang="zh-TW" altLang="en-US" sz="1600" b="0" dirty="0">
                <a:solidFill>
                  <a:srgbClr val="404040"/>
                </a:solidFill>
                <a:latin typeface="DeepSeek-CJK-patch"/>
              </a:rPr>
              <a:t>模式串中字符的位置（从 </a:t>
            </a:r>
            <a:r>
              <a:rPr lang="en-US" altLang="zh-TW" sz="1600" b="0" dirty="0">
                <a:solidFill>
                  <a:srgbClr val="404040"/>
                </a:solidFill>
                <a:latin typeface="DeepSeek-CJK-patch"/>
              </a:rPr>
              <a:t>1 </a:t>
            </a:r>
            <a:r>
              <a:rPr lang="zh-TW" altLang="en-US" sz="1600" b="0" dirty="0">
                <a:solidFill>
                  <a:srgbClr val="404040"/>
                </a:solidFill>
                <a:latin typeface="DeepSeek-CJK-patch"/>
              </a:rPr>
              <a:t>开始）。</a:t>
            </a:r>
          </a:p>
          <a:p>
            <a:pPr>
              <a:buFont typeface="Arial" panose="020B0604020202020204" pitchFamily="34" charset="0"/>
              <a:buChar char="•"/>
            </a:pPr>
            <a:r>
              <a:rPr lang="zh-TW" altLang="en-US" sz="1600" dirty="0">
                <a:solidFill>
                  <a:srgbClr val="404040"/>
                </a:solidFill>
                <a:latin typeface="DeepSeek-CJK-patch"/>
              </a:rPr>
              <a:t>子串 </a:t>
            </a:r>
            <a:r>
              <a:rPr lang="en-US" sz="1600" dirty="0">
                <a:solidFill>
                  <a:srgbClr val="404040"/>
                </a:solidFill>
                <a:latin typeface="DeepSeek-CJK-patch"/>
              </a:rPr>
              <a:t>t[1..j-1]</a:t>
            </a:r>
            <a:r>
              <a:rPr lang="en-US" sz="1600" b="0" dirty="0">
                <a:solidFill>
                  <a:srgbClr val="404040"/>
                </a:solidFill>
                <a:latin typeface="DeepSeek-CJK-patch"/>
              </a:rPr>
              <a:t>：</a:t>
            </a:r>
            <a:r>
              <a:rPr lang="zh-TW" altLang="en-US" sz="1600" b="0" dirty="0">
                <a:solidFill>
                  <a:srgbClr val="404040"/>
                </a:solidFill>
                <a:latin typeface="DeepSeek-CJK-patch"/>
              </a:rPr>
              <a:t>当前字符左侧的子串。</a:t>
            </a:r>
          </a:p>
          <a:p>
            <a:pPr>
              <a:buFont typeface="Arial" panose="020B0604020202020204" pitchFamily="34" charset="0"/>
              <a:buChar char="•"/>
            </a:pPr>
            <a:r>
              <a:rPr lang="zh-TW" altLang="en-US" sz="1600" dirty="0">
                <a:solidFill>
                  <a:srgbClr val="404040"/>
                </a:solidFill>
                <a:latin typeface="DeepSeek-CJK-patch"/>
              </a:rPr>
              <a:t>前缀集合</a:t>
            </a:r>
            <a:r>
              <a:rPr lang="zh-TW" altLang="en-US" sz="1600" b="0" dirty="0">
                <a:solidFill>
                  <a:srgbClr val="404040"/>
                </a:solidFill>
                <a:latin typeface="DeepSeek-CJK-patch"/>
              </a:rPr>
              <a:t>：子串的所有非空且不包含最后一个字符的前缀。</a:t>
            </a:r>
          </a:p>
          <a:p>
            <a:pPr>
              <a:buFont typeface="Arial" panose="020B0604020202020204" pitchFamily="34" charset="0"/>
              <a:buChar char="•"/>
            </a:pPr>
            <a:r>
              <a:rPr lang="zh-TW" altLang="en-US" sz="1600" dirty="0">
                <a:solidFill>
                  <a:srgbClr val="404040"/>
                </a:solidFill>
                <a:latin typeface="DeepSeek-CJK-patch"/>
              </a:rPr>
              <a:t>后缀集合</a:t>
            </a:r>
            <a:r>
              <a:rPr lang="zh-TW" altLang="en-US" sz="1600" b="0" dirty="0">
                <a:solidFill>
                  <a:srgbClr val="404040"/>
                </a:solidFill>
                <a:latin typeface="DeepSeek-CJK-patch"/>
              </a:rPr>
              <a:t>：子串的所有非空且不包含第一个字符的后缀。</a:t>
            </a:r>
          </a:p>
          <a:p>
            <a:pPr>
              <a:buFont typeface="Arial" panose="020B0604020202020204" pitchFamily="34" charset="0"/>
              <a:buChar char="•"/>
            </a:pPr>
            <a:r>
              <a:rPr lang="zh-TW" altLang="en-US" sz="1600" dirty="0">
                <a:solidFill>
                  <a:srgbClr val="404040"/>
                </a:solidFill>
                <a:latin typeface="DeepSeek-CJK-patch"/>
              </a:rPr>
              <a:t>最大公共长度</a:t>
            </a:r>
            <a:r>
              <a:rPr lang="zh-TW" altLang="en-US" sz="1600" b="0" dirty="0">
                <a:solidFill>
                  <a:srgbClr val="404040"/>
                </a:solidFill>
                <a:latin typeface="DeepSeek-CJK-patch"/>
              </a:rPr>
              <a:t>：前缀和后缀的最长公共部分的长度（即 </a:t>
            </a:r>
            <a:r>
              <a:rPr lang="en-US" sz="1600" b="0" dirty="0">
                <a:solidFill>
                  <a:srgbClr val="404040"/>
                </a:solidFill>
                <a:latin typeface="DeepSeek-CJK-patch"/>
              </a:rPr>
              <a:t>k-1，</a:t>
            </a:r>
            <a:r>
              <a:rPr lang="zh-TW" altLang="en-US" sz="1600" b="0" dirty="0">
                <a:solidFill>
                  <a:srgbClr val="404040"/>
                </a:solidFill>
                <a:latin typeface="DeepSeek-CJK-patch"/>
              </a:rPr>
              <a:t>对应 </a:t>
            </a:r>
            <a:r>
              <a:rPr lang="en-US" sz="1600" b="0" dirty="0">
                <a:solidFill>
                  <a:srgbClr val="404040"/>
                </a:solidFill>
                <a:latin typeface="DeepSeek-CJK-patch"/>
              </a:rPr>
              <a:t>next[j] = k）。</a:t>
            </a:r>
            <a:endParaRPr lang="en-US" sz="1600" b="0" i="0" dirty="0">
              <a:solidFill>
                <a:srgbClr val="404040"/>
              </a:solidFill>
              <a:effectLst/>
              <a:latin typeface="DeepSeek-CJK-patch"/>
            </a:endParaRPr>
          </a:p>
        </p:txBody>
      </p:sp>
      <p:pic>
        <p:nvPicPr>
          <p:cNvPr id="6" name="Picture 5">
            <a:extLst>
              <a:ext uri="{FF2B5EF4-FFF2-40B4-BE49-F238E27FC236}">
                <a16:creationId xmlns:a16="http://schemas.microsoft.com/office/drawing/2014/main" id="{D343F44E-E7BF-2749-924A-CE8963CF9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2506940"/>
            <a:ext cx="6300192" cy="3956681"/>
          </a:xfrm>
          <a:prstGeom prst="rect">
            <a:avLst/>
          </a:prstGeom>
        </p:spPr>
      </p:pic>
    </p:spTree>
    <p:extLst>
      <p:ext uri="{BB962C8B-B14F-4D97-AF65-F5344CB8AC3E}">
        <p14:creationId xmlns:p14="http://schemas.microsoft.com/office/powerpoint/2010/main" val="164607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FE85F9-AE1C-6D4B-92BA-DAECCA78657D}"/>
              </a:ext>
            </a:extLst>
          </p:cNvPr>
          <p:cNvSpPr>
            <a:spLocks noGrp="1"/>
          </p:cNvSpPr>
          <p:nvPr>
            <p:ph type="title"/>
          </p:nvPr>
        </p:nvSpPr>
        <p:spPr>
          <a:xfrm>
            <a:off x="844171" y="235957"/>
            <a:ext cx="6400800" cy="456739"/>
          </a:xfrm>
        </p:spPr>
        <p:txBody>
          <a:bodyPr/>
          <a:lstStyle/>
          <a:p>
            <a:r>
              <a:rPr lang="en-US" altLang="zh-TW" dirty="0"/>
              <a:t>P</a:t>
            </a:r>
            <a:r>
              <a:rPr lang="en-US" altLang="zh-CN" dirty="0"/>
              <a:t>109</a:t>
            </a:r>
            <a:r>
              <a:rPr lang="zh-TW" altLang="en-US" dirty="0"/>
              <a:t>习题</a:t>
            </a:r>
            <a:r>
              <a:rPr lang="en-US" altLang="zh-CN" dirty="0"/>
              <a:t>2.1</a:t>
            </a:r>
            <a:endParaRPr lang="en-US" dirty="0"/>
          </a:p>
        </p:txBody>
      </p:sp>
      <p:pic>
        <p:nvPicPr>
          <p:cNvPr id="6" name="Picture 5">
            <a:extLst>
              <a:ext uri="{FF2B5EF4-FFF2-40B4-BE49-F238E27FC236}">
                <a16:creationId xmlns:a16="http://schemas.microsoft.com/office/drawing/2014/main" id="{1FAD4DF7-FC83-B542-B880-4A0A37530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11" y="824245"/>
            <a:ext cx="7244971" cy="2847245"/>
          </a:xfrm>
          <a:prstGeom prst="rect">
            <a:avLst/>
          </a:prstGeom>
        </p:spPr>
      </p:pic>
      <p:sp>
        <p:nvSpPr>
          <p:cNvPr id="7" name="Rectangle 6">
            <a:extLst>
              <a:ext uri="{FF2B5EF4-FFF2-40B4-BE49-F238E27FC236}">
                <a16:creationId xmlns:a16="http://schemas.microsoft.com/office/drawing/2014/main" id="{FFEAD85E-8C8F-9F48-86E7-DA78AE1500A4}"/>
              </a:ext>
            </a:extLst>
          </p:cNvPr>
          <p:cNvSpPr/>
          <p:nvPr/>
        </p:nvSpPr>
        <p:spPr>
          <a:xfrm>
            <a:off x="987412" y="3702629"/>
            <a:ext cx="6912768" cy="3046988"/>
          </a:xfrm>
          <a:prstGeom prst="rect">
            <a:avLst/>
          </a:prstGeom>
        </p:spPr>
        <p:txBody>
          <a:bodyPr wrap="square">
            <a:spAutoFit/>
          </a:bodyPr>
          <a:lstStyle/>
          <a:p>
            <a:r>
              <a:rPr lang="zh-TW" altLang="en-US" sz="1600" b="0" dirty="0">
                <a:solidFill>
                  <a:srgbClr val="404040"/>
                </a:solidFill>
                <a:latin typeface="DeepSeek-CJK-patch"/>
              </a:rPr>
              <a:t>关键步骤解析：</a:t>
            </a:r>
          </a:p>
          <a:p>
            <a:pPr>
              <a:buFont typeface="+mj-lt"/>
              <a:buAutoNum type="arabicPeriod"/>
            </a:pPr>
            <a:r>
              <a:rPr lang="zh-TW" altLang="en-US" sz="1600" b="0" dirty="0">
                <a:solidFill>
                  <a:srgbClr val="404040"/>
                </a:solidFill>
                <a:latin typeface="DeepSeek-CJK-patch"/>
              </a:rPr>
              <a:t>位置 </a:t>
            </a:r>
            <a:r>
              <a:rPr lang="en-US" sz="1600" b="0" dirty="0">
                <a:solidFill>
                  <a:srgbClr val="404040"/>
                </a:solidFill>
                <a:latin typeface="DeepSeek-CJK-patch"/>
              </a:rPr>
              <a:t>j=7：</a:t>
            </a:r>
          </a:p>
          <a:p>
            <a:pPr marL="742950" lvl="1" indent="-285750">
              <a:buFont typeface="+mj-lt"/>
              <a:buAutoNum type="arabicPeriod"/>
            </a:pPr>
            <a:r>
              <a:rPr lang="zh-TW" altLang="en-US" sz="1600" b="0" dirty="0">
                <a:solidFill>
                  <a:srgbClr val="404040"/>
                </a:solidFill>
                <a:latin typeface="DeepSeek-CJK-patch"/>
              </a:rPr>
              <a:t>子串 </a:t>
            </a:r>
            <a:r>
              <a:rPr lang="en-US" sz="1600" b="0" dirty="0">
                <a:solidFill>
                  <a:srgbClr val="404040"/>
                </a:solidFill>
                <a:latin typeface="DeepSeek-CJK-patch"/>
              </a:rPr>
              <a:t>t[1..6] = '</a:t>
            </a:r>
            <a:r>
              <a:rPr lang="en-US" sz="1600" b="0" dirty="0" err="1">
                <a:solidFill>
                  <a:srgbClr val="404040"/>
                </a:solidFill>
                <a:latin typeface="DeepSeek-CJK-patch"/>
              </a:rPr>
              <a:t>abcaab</a:t>
            </a:r>
            <a:r>
              <a:rPr lang="en-US" sz="1600" b="0" dirty="0">
                <a:solidFill>
                  <a:srgbClr val="404040"/>
                </a:solidFill>
                <a:latin typeface="DeepSeek-CJK-patch"/>
              </a:rPr>
              <a:t>'。</a:t>
            </a:r>
          </a:p>
          <a:p>
            <a:pPr marL="742950" lvl="1" indent="-285750">
              <a:buFont typeface="+mj-lt"/>
              <a:buAutoNum type="arabicPeriod"/>
            </a:pPr>
            <a:r>
              <a:rPr lang="zh-TW" altLang="en-US" sz="1600" b="0" dirty="0">
                <a:solidFill>
                  <a:srgbClr val="404040"/>
                </a:solidFill>
                <a:latin typeface="DeepSeek-CJK-patch"/>
              </a:rPr>
              <a:t>前缀集合：</a:t>
            </a:r>
            <a:r>
              <a:rPr lang="en-US" sz="1600" b="0" dirty="0">
                <a:solidFill>
                  <a:srgbClr val="404040"/>
                </a:solidFill>
                <a:latin typeface="DeepSeek-CJK-patch"/>
              </a:rPr>
              <a:t>a, ab, </a:t>
            </a:r>
            <a:r>
              <a:rPr lang="en-US" sz="1600" b="0" dirty="0" err="1">
                <a:solidFill>
                  <a:srgbClr val="404040"/>
                </a:solidFill>
                <a:latin typeface="DeepSeek-CJK-patch"/>
              </a:rPr>
              <a:t>abc</a:t>
            </a:r>
            <a:r>
              <a:rPr lang="en-US" sz="1600" b="0" dirty="0">
                <a:solidFill>
                  <a:srgbClr val="404040"/>
                </a:solidFill>
                <a:latin typeface="DeepSeek-CJK-patch"/>
              </a:rPr>
              <a:t>, </a:t>
            </a:r>
            <a:r>
              <a:rPr lang="en-US" sz="1600" b="0" dirty="0" err="1">
                <a:solidFill>
                  <a:srgbClr val="404040"/>
                </a:solidFill>
                <a:latin typeface="DeepSeek-CJK-patch"/>
              </a:rPr>
              <a:t>abca</a:t>
            </a:r>
            <a:r>
              <a:rPr lang="en-US" sz="1600" b="0" dirty="0">
                <a:solidFill>
                  <a:srgbClr val="404040"/>
                </a:solidFill>
                <a:latin typeface="DeepSeek-CJK-patch"/>
              </a:rPr>
              <a:t>, </a:t>
            </a:r>
            <a:r>
              <a:rPr lang="en-US" sz="1600" b="0" dirty="0" err="1">
                <a:solidFill>
                  <a:srgbClr val="404040"/>
                </a:solidFill>
                <a:latin typeface="DeepSeek-CJK-patch"/>
              </a:rPr>
              <a:t>abcaa</a:t>
            </a:r>
            <a:r>
              <a:rPr lang="en-US" sz="1600" b="0" dirty="0">
                <a:solidFill>
                  <a:srgbClr val="404040"/>
                </a:solidFill>
                <a:latin typeface="DeepSeek-CJK-patch"/>
              </a:rPr>
              <a:t>。</a:t>
            </a:r>
          </a:p>
          <a:p>
            <a:pPr marL="742950" lvl="1" indent="-285750">
              <a:buFont typeface="+mj-lt"/>
              <a:buAutoNum type="arabicPeriod"/>
            </a:pPr>
            <a:r>
              <a:rPr lang="zh-TW" altLang="en-US" sz="1600" b="0" dirty="0">
                <a:solidFill>
                  <a:srgbClr val="404040"/>
                </a:solidFill>
                <a:latin typeface="DeepSeek-CJK-patch"/>
              </a:rPr>
              <a:t>后缀集合：</a:t>
            </a:r>
            <a:r>
              <a:rPr lang="en-US" sz="1600" b="0" dirty="0">
                <a:solidFill>
                  <a:srgbClr val="404040"/>
                </a:solidFill>
                <a:latin typeface="DeepSeek-CJK-patch"/>
              </a:rPr>
              <a:t>b, ab, </a:t>
            </a:r>
            <a:r>
              <a:rPr lang="en-US" sz="1600" b="0" dirty="0" err="1">
                <a:solidFill>
                  <a:srgbClr val="404040"/>
                </a:solidFill>
                <a:latin typeface="DeepSeek-CJK-patch"/>
              </a:rPr>
              <a:t>aab</a:t>
            </a:r>
            <a:r>
              <a:rPr lang="en-US" sz="1600" b="0" dirty="0">
                <a:solidFill>
                  <a:srgbClr val="404040"/>
                </a:solidFill>
                <a:latin typeface="DeepSeek-CJK-patch"/>
              </a:rPr>
              <a:t>, </a:t>
            </a:r>
            <a:r>
              <a:rPr lang="en-US" sz="1600" b="0" dirty="0" err="1">
                <a:solidFill>
                  <a:srgbClr val="404040"/>
                </a:solidFill>
                <a:latin typeface="DeepSeek-CJK-patch"/>
              </a:rPr>
              <a:t>caab</a:t>
            </a:r>
            <a:r>
              <a:rPr lang="en-US" sz="1600" b="0" dirty="0">
                <a:solidFill>
                  <a:srgbClr val="404040"/>
                </a:solidFill>
                <a:latin typeface="DeepSeek-CJK-patch"/>
              </a:rPr>
              <a:t>, </a:t>
            </a:r>
            <a:r>
              <a:rPr lang="en-US" sz="1600" b="0" dirty="0" err="1">
                <a:solidFill>
                  <a:srgbClr val="404040"/>
                </a:solidFill>
                <a:latin typeface="DeepSeek-CJK-patch"/>
              </a:rPr>
              <a:t>bcaab</a:t>
            </a:r>
            <a:r>
              <a:rPr lang="en-US" sz="1600" b="0" dirty="0">
                <a:solidFill>
                  <a:srgbClr val="404040"/>
                </a:solidFill>
                <a:latin typeface="DeepSeek-CJK-patch"/>
              </a:rPr>
              <a:t>。</a:t>
            </a:r>
          </a:p>
          <a:p>
            <a:pPr marL="742950" lvl="1" indent="-285750">
              <a:buFont typeface="+mj-lt"/>
              <a:buAutoNum type="arabicPeriod"/>
            </a:pPr>
            <a:r>
              <a:rPr lang="zh-TW" altLang="en-US" sz="1600" b="0" dirty="0">
                <a:solidFill>
                  <a:srgbClr val="404040"/>
                </a:solidFill>
                <a:latin typeface="DeepSeek-CJK-patch"/>
              </a:rPr>
              <a:t>最大公共部分为 </a:t>
            </a:r>
            <a:r>
              <a:rPr lang="en-US" sz="1600" b="0" dirty="0">
                <a:solidFill>
                  <a:srgbClr val="404040"/>
                </a:solidFill>
                <a:latin typeface="DeepSeek-CJK-patch"/>
              </a:rPr>
              <a:t>ab（</a:t>
            </a:r>
            <a:r>
              <a:rPr lang="zh-TW" altLang="en-US" sz="1600" b="0" dirty="0">
                <a:solidFill>
                  <a:srgbClr val="404040"/>
                </a:solidFill>
                <a:latin typeface="DeepSeek-CJK-patch"/>
              </a:rPr>
              <a:t>长度 </a:t>
            </a:r>
            <a:r>
              <a:rPr lang="en-US" altLang="zh-TW" sz="1600" b="0" dirty="0">
                <a:solidFill>
                  <a:srgbClr val="404040"/>
                </a:solidFill>
                <a:latin typeface="DeepSeek-CJK-patch"/>
              </a:rPr>
              <a:t>2</a:t>
            </a:r>
            <a:r>
              <a:rPr lang="zh-TW" altLang="en-US" sz="1600" b="0" dirty="0">
                <a:solidFill>
                  <a:srgbClr val="404040"/>
                </a:solidFill>
                <a:latin typeface="DeepSeek-CJK-patch"/>
              </a:rPr>
              <a:t>），故 </a:t>
            </a:r>
            <a:r>
              <a:rPr lang="en-US" sz="1600" b="0" dirty="0">
                <a:solidFill>
                  <a:srgbClr val="404040"/>
                </a:solidFill>
                <a:latin typeface="DeepSeek-CJK-patch"/>
              </a:rPr>
              <a:t>next[7] = 3。</a:t>
            </a:r>
          </a:p>
          <a:p>
            <a:pPr>
              <a:buFont typeface="+mj-lt"/>
              <a:buAutoNum type="arabicPeriod"/>
            </a:pPr>
            <a:r>
              <a:rPr lang="zh-TW" altLang="en-US" sz="1600" b="0" dirty="0">
                <a:solidFill>
                  <a:srgbClr val="404040"/>
                </a:solidFill>
                <a:latin typeface="DeepSeek-CJK-patch"/>
              </a:rPr>
              <a:t>位置 </a:t>
            </a:r>
            <a:r>
              <a:rPr lang="en-US" sz="1600" b="0" dirty="0">
                <a:solidFill>
                  <a:srgbClr val="404040"/>
                </a:solidFill>
                <a:latin typeface="DeepSeek-CJK-patch"/>
              </a:rPr>
              <a:t>j=11：</a:t>
            </a:r>
          </a:p>
          <a:p>
            <a:pPr marL="742950" lvl="1" indent="-285750">
              <a:buFont typeface="+mj-lt"/>
              <a:buAutoNum type="arabicPeriod"/>
            </a:pPr>
            <a:r>
              <a:rPr lang="zh-TW" altLang="en-US" sz="1600" b="0" dirty="0">
                <a:solidFill>
                  <a:srgbClr val="404040"/>
                </a:solidFill>
                <a:latin typeface="DeepSeek-CJK-patch"/>
              </a:rPr>
              <a:t>子串 </a:t>
            </a:r>
            <a:r>
              <a:rPr lang="en-US" sz="1600" b="0" dirty="0">
                <a:solidFill>
                  <a:srgbClr val="404040"/>
                </a:solidFill>
                <a:latin typeface="DeepSeek-CJK-patch"/>
              </a:rPr>
              <a:t>t[1..10] = '</a:t>
            </a:r>
            <a:r>
              <a:rPr lang="en-US" sz="1600" b="0" dirty="0" err="1">
                <a:solidFill>
                  <a:srgbClr val="404040"/>
                </a:solidFill>
                <a:latin typeface="DeepSeek-CJK-patch"/>
              </a:rPr>
              <a:t>abcaabbabc</a:t>
            </a:r>
            <a:r>
              <a:rPr lang="en-US" sz="1600" b="0" dirty="0">
                <a:solidFill>
                  <a:srgbClr val="404040"/>
                </a:solidFill>
                <a:latin typeface="DeepSeek-CJK-patch"/>
              </a:rPr>
              <a:t>'。</a:t>
            </a:r>
          </a:p>
          <a:p>
            <a:pPr marL="742950" lvl="1" indent="-285750">
              <a:buFont typeface="+mj-lt"/>
              <a:buAutoNum type="arabicPeriod"/>
            </a:pPr>
            <a:r>
              <a:rPr lang="zh-TW" altLang="en-US" sz="1600" b="0" dirty="0">
                <a:solidFill>
                  <a:srgbClr val="404040"/>
                </a:solidFill>
                <a:latin typeface="DeepSeek-CJK-patch"/>
              </a:rPr>
              <a:t>前缀和后缀的最长公共部分为 </a:t>
            </a:r>
            <a:r>
              <a:rPr lang="en-US" sz="1600" b="0" dirty="0" err="1">
                <a:solidFill>
                  <a:srgbClr val="404040"/>
                </a:solidFill>
                <a:latin typeface="DeepSeek-CJK-patch"/>
              </a:rPr>
              <a:t>abc</a:t>
            </a:r>
            <a:r>
              <a:rPr lang="en-US" sz="1600" b="0" dirty="0">
                <a:solidFill>
                  <a:srgbClr val="404040"/>
                </a:solidFill>
                <a:latin typeface="DeepSeek-CJK-patch"/>
              </a:rPr>
              <a:t>（</a:t>
            </a:r>
            <a:r>
              <a:rPr lang="zh-TW" altLang="en-US" sz="1600" b="0" dirty="0">
                <a:solidFill>
                  <a:srgbClr val="404040"/>
                </a:solidFill>
                <a:latin typeface="DeepSeek-CJK-patch"/>
              </a:rPr>
              <a:t>长度 </a:t>
            </a:r>
            <a:r>
              <a:rPr lang="en-US" altLang="zh-TW" sz="1600" b="0" dirty="0">
                <a:solidFill>
                  <a:srgbClr val="404040"/>
                </a:solidFill>
                <a:latin typeface="DeepSeek-CJK-patch"/>
              </a:rPr>
              <a:t>3</a:t>
            </a:r>
            <a:r>
              <a:rPr lang="zh-TW" altLang="en-US" sz="1600" b="0" dirty="0">
                <a:solidFill>
                  <a:srgbClr val="404040"/>
                </a:solidFill>
                <a:latin typeface="DeepSeek-CJK-patch"/>
              </a:rPr>
              <a:t>），故 </a:t>
            </a:r>
            <a:r>
              <a:rPr lang="en-US" sz="1600" b="0" dirty="0">
                <a:solidFill>
                  <a:srgbClr val="404040"/>
                </a:solidFill>
                <a:latin typeface="DeepSeek-CJK-patch"/>
              </a:rPr>
              <a:t>next[11] = 4。</a:t>
            </a:r>
          </a:p>
          <a:p>
            <a:pPr>
              <a:buFont typeface="+mj-lt"/>
              <a:buAutoNum type="arabicPeriod"/>
            </a:pPr>
            <a:r>
              <a:rPr lang="zh-TW" altLang="en-US" sz="1600" b="0" dirty="0">
                <a:solidFill>
                  <a:srgbClr val="404040"/>
                </a:solidFill>
                <a:latin typeface="DeepSeek-CJK-patch"/>
              </a:rPr>
              <a:t>位置 </a:t>
            </a:r>
            <a:r>
              <a:rPr lang="en-US" sz="1600" b="0" dirty="0">
                <a:solidFill>
                  <a:srgbClr val="404040"/>
                </a:solidFill>
                <a:latin typeface="DeepSeek-CJK-patch"/>
              </a:rPr>
              <a:t>j=12：</a:t>
            </a:r>
          </a:p>
          <a:p>
            <a:pPr marL="742950" lvl="1" indent="-285750">
              <a:buFont typeface="+mj-lt"/>
              <a:buAutoNum type="arabicPeriod"/>
            </a:pPr>
            <a:r>
              <a:rPr lang="zh-TW" altLang="en-US" sz="1600" b="0" dirty="0">
                <a:solidFill>
                  <a:srgbClr val="404040"/>
                </a:solidFill>
                <a:latin typeface="DeepSeek-CJK-patch"/>
              </a:rPr>
              <a:t>子串 </a:t>
            </a:r>
            <a:r>
              <a:rPr lang="en-US" sz="1600" b="0" dirty="0">
                <a:solidFill>
                  <a:srgbClr val="404040"/>
                </a:solidFill>
                <a:latin typeface="DeepSeek-CJK-patch"/>
              </a:rPr>
              <a:t>t[1..11] = '</a:t>
            </a:r>
            <a:r>
              <a:rPr lang="en-US" sz="1600" b="0" dirty="0" err="1">
                <a:solidFill>
                  <a:srgbClr val="404040"/>
                </a:solidFill>
                <a:latin typeface="DeepSeek-CJK-patch"/>
              </a:rPr>
              <a:t>abcaabbabca</a:t>
            </a:r>
            <a:r>
              <a:rPr lang="en-US" sz="1600" b="0" dirty="0">
                <a:solidFill>
                  <a:srgbClr val="404040"/>
                </a:solidFill>
                <a:latin typeface="DeepSeek-CJK-patch"/>
              </a:rPr>
              <a:t>'。</a:t>
            </a:r>
          </a:p>
          <a:p>
            <a:pPr marL="742950" lvl="1" indent="-285750">
              <a:buFont typeface="+mj-lt"/>
              <a:buAutoNum type="arabicPeriod"/>
            </a:pPr>
            <a:r>
              <a:rPr lang="zh-TW" altLang="en-US" sz="1600" b="0" dirty="0">
                <a:solidFill>
                  <a:srgbClr val="404040"/>
                </a:solidFill>
                <a:latin typeface="DeepSeek-CJK-patch"/>
              </a:rPr>
              <a:t>前缀和后缀的最长公共部分为 </a:t>
            </a:r>
            <a:r>
              <a:rPr lang="en-US" sz="1600" b="0" dirty="0" err="1">
                <a:solidFill>
                  <a:srgbClr val="404040"/>
                </a:solidFill>
                <a:latin typeface="DeepSeek-CJK-patch"/>
              </a:rPr>
              <a:t>abca</a:t>
            </a:r>
            <a:r>
              <a:rPr lang="en-US" sz="1600" b="0" dirty="0">
                <a:solidFill>
                  <a:srgbClr val="404040"/>
                </a:solidFill>
                <a:latin typeface="DeepSeek-CJK-patch"/>
              </a:rPr>
              <a:t>（</a:t>
            </a:r>
            <a:r>
              <a:rPr lang="zh-TW" altLang="en-US" sz="1600" b="0" dirty="0">
                <a:solidFill>
                  <a:srgbClr val="404040"/>
                </a:solidFill>
                <a:latin typeface="DeepSeek-CJK-patch"/>
              </a:rPr>
              <a:t>长度 </a:t>
            </a:r>
            <a:r>
              <a:rPr lang="en-US" altLang="zh-TW" sz="1600" b="0" dirty="0">
                <a:solidFill>
                  <a:srgbClr val="404040"/>
                </a:solidFill>
                <a:latin typeface="DeepSeek-CJK-patch"/>
              </a:rPr>
              <a:t>4</a:t>
            </a:r>
            <a:r>
              <a:rPr lang="zh-TW" altLang="en-US" sz="1600" b="0" dirty="0">
                <a:solidFill>
                  <a:srgbClr val="404040"/>
                </a:solidFill>
                <a:latin typeface="DeepSeek-CJK-patch"/>
              </a:rPr>
              <a:t>），故 </a:t>
            </a:r>
            <a:r>
              <a:rPr lang="en-US" sz="1600" b="0" dirty="0">
                <a:solidFill>
                  <a:srgbClr val="404040"/>
                </a:solidFill>
                <a:latin typeface="DeepSeek-CJK-patch"/>
              </a:rPr>
              <a:t>next[12] = 5。</a:t>
            </a:r>
            <a:endParaRPr lang="en-US" sz="1600" b="0" i="0" dirty="0">
              <a:solidFill>
                <a:srgbClr val="404040"/>
              </a:solidFill>
              <a:effectLst/>
              <a:latin typeface="DeepSeek-CJK-patch"/>
            </a:endParaRPr>
          </a:p>
        </p:txBody>
      </p:sp>
    </p:spTree>
    <p:extLst>
      <p:ext uri="{BB962C8B-B14F-4D97-AF65-F5344CB8AC3E}">
        <p14:creationId xmlns:p14="http://schemas.microsoft.com/office/powerpoint/2010/main" val="426241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A6A279-05DB-8342-8FC6-A28ED7FA5D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204864"/>
            <a:ext cx="7086600" cy="2628900"/>
          </a:xfrm>
        </p:spPr>
      </p:pic>
      <p:sp>
        <p:nvSpPr>
          <p:cNvPr id="6" name="Title 1">
            <a:extLst>
              <a:ext uri="{FF2B5EF4-FFF2-40B4-BE49-F238E27FC236}">
                <a16:creationId xmlns:a16="http://schemas.microsoft.com/office/drawing/2014/main" id="{C1D0391E-7CF9-9E4A-A457-B81B14DB04C9}"/>
              </a:ext>
            </a:extLst>
          </p:cNvPr>
          <p:cNvSpPr>
            <a:spLocks noGrp="1"/>
          </p:cNvSpPr>
          <p:nvPr>
            <p:ph type="title"/>
          </p:nvPr>
        </p:nvSpPr>
        <p:spPr>
          <a:xfrm>
            <a:off x="844171" y="235957"/>
            <a:ext cx="6400800" cy="456739"/>
          </a:xfrm>
        </p:spPr>
        <p:txBody>
          <a:bodyPr/>
          <a:lstStyle/>
          <a:p>
            <a:r>
              <a:rPr lang="en-US" altLang="zh-TW" dirty="0"/>
              <a:t>P</a:t>
            </a:r>
            <a:r>
              <a:rPr lang="en-US" altLang="zh-CN" dirty="0"/>
              <a:t>109</a:t>
            </a:r>
            <a:r>
              <a:rPr lang="zh-TW" altLang="en-US" dirty="0"/>
              <a:t>习题</a:t>
            </a:r>
            <a:r>
              <a:rPr lang="en-US" altLang="zh-CN" dirty="0"/>
              <a:t>2.1</a:t>
            </a:r>
            <a:endParaRPr lang="en-US" dirty="0"/>
          </a:p>
        </p:txBody>
      </p:sp>
    </p:spTree>
    <p:extLst>
      <p:ext uri="{BB962C8B-B14F-4D97-AF65-F5344CB8AC3E}">
        <p14:creationId xmlns:p14="http://schemas.microsoft.com/office/powerpoint/2010/main" val="168134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103152-B164-4B41-827F-E72488E847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7300" y="1877272"/>
            <a:ext cx="6629400" cy="4737100"/>
          </a:xfrm>
        </p:spPr>
      </p:pic>
      <p:sp>
        <p:nvSpPr>
          <p:cNvPr id="6" name="TextBox 5">
            <a:extLst>
              <a:ext uri="{FF2B5EF4-FFF2-40B4-BE49-F238E27FC236}">
                <a16:creationId xmlns:a16="http://schemas.microsoft.com/office/drawing/2014/main" id="{6A3B7CF1-7D13-C949-B953-B932D6560355}"/>
              </a:ext>
            </a:extLst>
          </p:cNvPr>
          <p:cNvSpPr txBox="1"/>
          <p:nvPr/>
        </p:nvSpPr>
        <p:spPr>
          <a:xfrm>
            <a:off x="611560" y="980728"/>
            <a:ext cx="7776864" cy="830997"/>
          </a:xfrm>
          <a:prstGeom prst="rect">
            <a:avLst/>
          </a:prstGeom>
          <a:noFill/>
        </p:spPr>
        <p:txBody>
          <a:bodyPr wrap="square" rtlCol="0">
            <a:spAutoFit/>
          </a:bodyPr>
          <a:lstStyle/>
          <a:p>
            <a:r>
              <a:rPr lang="zh-CN" altLang="en-US" sz="1600" b="0" dirty="0"/>
              <a:t>（</a:t>
            </a:r>
            <a:r>
              <a:rPr lang="en-US" sz="1600" b="0" dirty="0"/>
              <a:t>1</a:t>
            </a:r>
            <a:r>
              <a:rPr lang="zh-CN" altLang="en-US" sz="1600" b="0" dirty="0"/>
              <a:t>）写一个算法统计在输入字符串中各个不同字符出现的频度并将结果存入文件（字符串中的合法字符为</a:t>
            </a:r>
            <a:r>
              <a:rPr lang="en-US" sz="1600" b="0" dirty="0"/>
              <a:t>A-Z</a:t>
            </a:r>
            <a:r>
              <a:rPr lang="zh-CN" altLang="en-US" sz="1600" b="0" dirty="0"/>
              <a:t>这</a:t>
            </a:r>
            <a:r>
              <a:rPr lang="en-US" sz="1600" b="0" dirty="0"/>
              <a:t>26</a:t>
            </a:r>
            <a:r>
              <a:rPr lang="zh-CN" altLang="en-US" sz="1600" b="0" dirty="0"/>
              <a:t>个字母和</a:t>
            </a:r>
            <a:r>
              <a:rPr lang="en-US" sz="1600" b="0" dirty="0"/>
              <a:t>0-9</a:t>
            </a:r>
            <a:r>
              <a:rPr lang="zh-CN" altLang="en-US" sz="1600" b="0" dirty="0"/>
              <a:t>这</a:t>
            </a:r>
            <a:r>
              <a:rPr lang="en-US" sz="1600" b="0" dirty="0"/>
              <a:t>10</a:t>
            </a:r>
            <a:r>
              <a:rPr lang="zh-CN" altLang="en-US" sz="1600" b="0" dirty="0"/>
              <a:t>个数字）。</a:t>
            </a:r>
            <a:endParaRPr lang="en-US" sz="1600" b="0" dirty="0"/>
          </a:p>
          <a:p>
            <a:endParaRPr lang="en-US" sz="1600" b="0" dirty="0"/>
          </a:p>
        </p:txBody>
      </p:sp>
      <p:sp>
        <p:nvSpPr>
          <p:cNvPr id="8" name="Title 1">
            <a:extLst>
              <a:ext uri="{FF2B5EF4-FFF2-40B4-BE49-F238E27FC236}">
                <a16:creationId xmlns:a16="http://schemas.microsoft.com/office/drawing/2014/main" id="{4DE41B14-A574-5842-8C7C-63762BCC5339}"/>
              </a:ext>
            </a:extLst>
          </p:cNvPr>
          <p:cNvSpPr>
            <a:spLocks noGrp="1"/>
          </p:cNvSpPr>
          <p:nvPr>
            <p:ph type="title"/>
          </p:nvPr>
        </p:nvSpPr>
        <p:spPr>
          <a:xfrm>
            <a:off x="844171" y="235957"/>
            <a:ext cx="6400800" cy="456739"/>
          </a:xfrm>
        </p:spPr>
        <p:txBody>
          <a:bodyPr/>
          <a:lstStyle/>
          <a:p>
            <a:r>
              <a:rPr lang="en-US" altLang="zh-TW" dirty="0"/>
              <a:t>P</a:t>
            </a:r>
            <a:r>
              <a:rPr lang="en-US" altLang="zh-CN" dirty="0"/>
              <a:t>109</a:t>
            </a:r>
            <a:r>
              <a:rPr lang="zh-TW" altLang="en-US" dirty="0"/>
              <a:t>习题</a:t>
            </a:r>
            <a:r>
              <a:rPr lang="en-US" altLang="zh-CN" dirty="0"/>
              <a:t>3.1</a:t>
            </a:r>
            <a:endParaRPr lang="en-US" dirty="0"/>
          </a:p>
        </p:txBody>
      </p:sp>
    </p:spTree>
    <p:extLst>
      <p:ext uri="{BB962C8B-B14F-4D97-AF65-F5344CB8AC3E}">
        <p14:creationId xmlns:p14="http://schemas.microsoft.com/office/powerpoint/2010/main" val="190592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3B7CF1-7D13-C949-B953-B932D6560355}"/>
              </a:ext>
            </a:extLst>
          </p:cNvPr>
          <p:cNvSpPr txBox="1"/>
          <p:nvPr/>
        </p:nvSpPr>
        <p:spPr>
          <a:xfrm>
            <a:off x="611560" y="980728"/>
            <a:ext cx="7776864" cy="830997"/>
          </a:xfrm>
          <a:prstGeom prst="rect">
            <a:avLst/>
          </a:prstGeom>
          <a:noFill/>
        </p:spPr>
        <p:txBody>
          <a:bodyPr wrap="square" rtlCol="0">
            <a:spAutoFit/>
          </a:bodyPr>
          <a:lstStyle/>
          <a:p>
            <a:r>
              <a:rPr lang="zh-CN" altLang="en-US" sz="1600" b="0" dirty="0"/>
              <a:t>（</a:t>
            </a:r>
            <a:r>
              <a:rPr lang="en-US" sz="1600" b="0" dirty="0"/>
              <a:t>1</a:t>
            </a:r>
            <a:r>
              <a:rPr lang="zh-CN" altLang="en-US" sz="1600" b="0" dirty="0"/>
              <a:t>）写一个算法统计在输入字符串中各个不同字符出现的频度并将结果存入文件（字符串中的合法字符为</a:t>
            </a:r>
            <a:r>
              <a:rPr lang="en-US" sz="1600" b="0" dirty="0"/>
              <a:t>A-Z</a:t>
            </a:r>
            <a:r>
              <a:rPr lang="zh-CN" altLang="en-US" sz="1600" b="0" dirty="0"/>
              <a:t>这</a:t>
            </a:r>
            <a:r>
              <a:rPr lang="en-US" sz="1600" b="0" dirty="0"/>
              <a:t>26</a:t>
            </a:r>
            <a:r>
              <a:rPr lang="zh-CN" altLang="en-US" sz="1600" b="0" dirty="0"/>
              <a:t>个字母和</a:t>
            </a:r>
            <a:r>
              <a:rPr lang="en-US" sz="1600" b="0" dirty="0"/>
              <a:t>0-9</a:t>
            </a:r>
            <a:r>
              <a:rPr lang="zh-CN" altLang="en-US" sz="1600" b="0" dirty="0"/>
              <a:t>这</a:t>
            </a:r>
            <a:r>
              <a:rPr lang="en-US" sz="1600" b="0" dirty="0"/>
              <a:t>10</a:t>
            </a:r>
            <a:r>
              <a:rPr lang="zh-CN" altLang="en-US" sz="1600" b="0" dirty="0"/>
              <a:t>个数字）。</a:t>
            </a:r>
            <a:endParaRPr lang="en-US" sz="1600" b="0" dirty="0"/>
          </a:p>
          <a:p>
            <a:endParaRPr lang="en-US" sz="1600" b="0" dirty="0"/>
          </a:p>
        </p:txBody>
      </p:sp>
      <p:sp>
        <p:nvSpPr>
          <p:cNvPr id="8" name="Title 1">
            <a:extLst>
              <a:ext uri="{FF2B5EF4-FFF2-40B4-BE49-F238E27FC236}">
                <a16:creationId xmlns:a16="http://schemas.microsoft.com/office/drawing/2014/main" id="{4DE41B14-A574-5842-8C7C-63762BCC5339}"/>
              </a:ext>
            </a:extLst>
          </p:cNvPr>
          <p:cNvSpPr>
            <a:spLocks noGrp="1"/>
          </p:cNvSpPr>
          <p:nvPr>
            <p:ph type="title"/>
          </p:nvPr>
        </p:nvSpPr>
        <p:spPr>
          <a:xfrm>
            <a:off x="844171" y="235957"/>
            <a:ext cx="6400800" cy="456739"/>
          </a:xfrm>
        </p:spPr>
        <p:txBody>
          <a:bodyPr/>
          <a:lstStyle/>
          <a:p>
            <a:r>
              <a:rPr lang="en-US" altLang="zh-TW" dirty="0"/>
              <a:t>P</a:t>
            </a:r>
            <a:r>
              <a:rPr lang="en-US" altLang="zh-CN" dirty="0"/>
              <a:t>109</a:t>
            </a:r>
            <a:r>
              <a:rPr lang="zh-TW" altLang="en-US" dirty="0"/>
              <a:t>习题</a:t>
            </a:r>
            <a:r>
              <a:rPr lang="en-US" altLang="zh-CN" dirty="0"/>
              <a:t>3.1</a:t>
            </a:r>
            <a:endParaRPr lang="en-US" dirty="0"/>
          </a:p>
        </p:txBody>
      </p:sp>
      <p:sp>
        <p:nvSpPr>
          <p:cNvPr id="2" name="Content Placeholder 1">
            <a:extLst>
              <a:ext uri="{FF2B5EF4-FFF2-40B4-BE49-F238E27FC236}">
                <a16:creationId xmlns:a16="http://schemas.microsoft.com/office/drawing/2014/main" id="{45314B42-42D2-7844-9D05-B7582CD690D8}"/>
              </a:ext>
            </a:extLst>
          </p:cNvPr>
          <p:cNvSpPr>
            <a:spLocks noGrp="1"/>
          </p:cNvSpPr>
          <p:nvPr>
            <p:ph idx="1"/>
          </p:nvPr>
        </p:nvSpPr>
        <p:spPr>
          <a:xfrm>
            <a:off x="496889" y="1811725"/>
            <a:ext cx="8035552" cy="4776400"/>
          </a:xfrm>
        </p:spPr>
        <p:txBody>
          <a:bodyPr/>
          <a:lstStyle/>
          <a:p>
            <a:r>
              <a:rPr lang="zh-TW" altLang="en-US" dirty="0"/>
              <a:t>答</a:t>
            </a:r>
            <a:r>
              <a:rPr lang="zh-CN" altLang="en-US" dirty="0"/>
              <a:t>： 由于字母共</a:t>
            </a:r>
            <a:r>
              <a:rPr lang="en-US" dirty="0"/>
              <a:t>26</a:t>
            </a:r>
            <a:r>
              <a:rPr lang="zh-CN" altLang="en-US" dirty="0"/>
              <a:t>个，加上数字符号</a:t>
            </a:r>
            <a:r>
              <a:rPr lang="en-US" dirty="0"/>
              <a:t>10</a:t>
            </a:r>
            <a:r>
              <a:rPr lang="zh-CN" altLang="en-US" dirty="0"/>
              <a:t>个共</a:t>
            </a:r>
            <a:r>
              <a:rPr lang="en-US" dirty="0"/>
              <a:t>36</a:t>
            </a:r>
            <a:r>
              <a:rPr lang="zh-CN" altLang="en-US" dirty="0"/>
              <a:t>个，所以设一长</a:t>
            </a:r>
            <a:r>
              <a:rPr lang="en-US" dirty="0"/>
              <a:t>36</a:t>
            </a:r>
            <a:r>
              <a:rPr lang="zh-CN" altLang="en-US" dirty="0"/>
              <a:t>的整型数组，前</a:t>
            </a:r>
            <a:r>
              <a:rPr lang="en-US" dirty="0"/>
              <a:t>10</a:t>
            </a:r>
            <a:r>
              <a:rPr lang="zh-CN" altLang="en-US" dirty="0"/>
              <a:t>个分量存放数字字符出现的次数，余下存放字母出现的次数。从字符串中读出数字字符时，字符的</a:t>
            </a:r>
            <a:r>
              <a:rPr lang="en-US" dirty="0"/>
              <a:t>ASCII</a:t>
            </a:r>
            <a:r>
              <a:rPr lang="zh-CN" altLang="en-US" dirty="0"/>
              <a:t>代码值减去数字字符</a:t>
            </a:r>
            <a:r>
              <a:rPr lang="en-US" dirty="0"/>
              <a:t> ‘0’</a:t>
            </a:r>
            <a:r>
              <a:rPr lang="zh-CN" altLang="en-US" dirty="0"/>
              <a:t>的</a:t>
            </a:r>
            <a:r>
              <a:rPr lang="en-US" dirty="0"/>
              <a:t>ASCII</a:t>
            </a:r>
            <a:r>
              <a:rPr lang="zh-CN" altLang="en-US" dirty="0"/>
              <a:t>代码值，得出其数值</a:t>
            </a:r>
            <a:r>
              <a:rPr lang="en-US" dirty="0"/>
              <a:t>(0..9)</a:t>
            </a:r>
            <a:r>
              <a:rPr lang="zh-CN" altLang="en-US" dirty="0"/>
              <a:t>，字母的</a:t>
            </a:r>
            <a:r>
              <a:rPr lang="en-US" dirty="0"/>
              <a:t>ASCII</a:t>
            </a:r>
            <a:r>
              <a:rPr lang="zh-CN" altLang="en-US" dirty="0"/>
              <a:t>代码值减去字符‘</a:t>
            </a:r>
            <a:r>
              <a:rPr lang="en-US" dirty="0"/>
              <a:t>A</a:t>
            </a:r>
            <a:r>
              <a:rPr lang="zh-CN" altLang="en-US" dirty="0"/>
              <a:t>’的</a:t>
            </a:r>
            <a:r>
              <a:rPr lang="en-US" dirty="0"/>
              <a:t>ASCII</a:t>
            </a:r>
            <a:r>
              <a:rPr lang="zh-CN" altLang="en-US" dirty="0"/>
              <a:t>代码值加上</a:t>
            </a:r>
            <a:r>
              <a:rPr lang="en-US" dirty="0"/>
              <a:t>10</a:t>
            </a:r>
            <a:r>
              <a:rPr lang="zh-CN" altLang="en-US" dirty="0"/>
              <a:t>，存入其数组的对应下标分量中。遇其它符号不作处理，直至输入字符串结束。</a:t>
            </a:r>
            <a:r>
              <a:rPr lang="en-US" dirty="0"/>
              <a:t> </a:t>
            </a:r>
          </a:p>
        </p:txBody>
      </p:sp>
    </p:spTree>
    <p:extLst>
      <p:ext uri="{BB962C8B-B14F-4D97-AF65-F5344CB8AC3E}">
        <p14:creationId xmlns:p14="http://schemas.microsoft.com/office/powerpoint/2010/main" val="21791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3B7CF1-7D13-C949-B953-B932D6560355}"/>
              </a:ext>
            </a:extLst>
          </p:cNvPr>
          <p:cNvSpPr txBox="1"/>
          <p:nvPr/>
        </p:nvSpPr>
        <p:spPr>
          <a:xfrm>
            <a:off x="611560" y="980728"/>
            <a:ext cx="7776864" cy="830997"/>
          </a:xfrm>
          <a:prstGeom prst="rect">
            <a:avLst/>
          </a:prstGeom>
          <a:noFill/>
        </p:spPr>
        <p:txBody>
          <a:bodyPr wrap="square" rtlCol="0">
            <a:spAutoFit/>
          </a:bodyPr>
          <a:lstStyle/>
          <a:p>
            <a:r>
              <a:rPr lang="zh-CN" altLang="en-US" sz="1600" b="0" dirty="0"/>
              <a:t>（</a:t>
            </a:r>
            <a:r>
              <a:rPr lang="en-US" sz="1600" b="0" dirty="0"/>
              <a:t>1</a:t>
            </a:r>
            <a:r>
              <a:rPr lang="zh-CN" altLang="en-US" sz="1600" b="0" dirty="0"/>
              <a:t>）写一个算法统计在输入字符串中各个不同字符出现的频度并将结果存入文件（字符串中的合法字符为</a:t>
            </a:r>
            <a:r>
              <a:rPr lang="en-US" sz="1600" b="0" dirty="0"/>
              <a:t>A-Z</a:t>
            </a:r>
            <a:r>
              <a:rPr lang="zh-CN" altLang="en-US" sz="1600" b="0" dirty="0"/>
              <a:t>这</a:t>
            </a:r>
            <a:r>
              <a:rPr lang="en-US" sz="1600" b="0" dirty="0"/>
              <a:t>26</a:t>
            </a:r>
            <a:r>
              <a:rPr lang="zh-CN" altLang="en-US" sz="1600" b="0" dirty="0"/>
              <a:t>个字母和</a:t>
            </a:r>
            <a:r>
              <a:rPr lang="en-US" sz="1600" b="0" dirty="0"/>
              <a:t>0-9</a:t>
            </a:r>
            <a:r>
              <a:rPr lang="zh-CN" altLang="en-US" sz="1600" b="0" dirty="0"/>
              <a:t>这</a:t>
            </a:r>
            <a:r>
              <a:rPr lang="en-US" sz="1600" b="0" dirty="0"/>
              <a:t>10</a:t>
            </a:r>
            <a:r>
              <a:rPr lang="zh-CN" altLang="en-US" sz="1600" b="0" dirty="0"/>
              <a:t>个数字）。</a:t>
            </a:r>
            <a:endParaRPr lang="en-US" sz="1600" b="0" dirty="0"/>
          </a:p>
          <a:p>
            <a:endParaRPr lang="en-US" sz="1600" b="0" dirty="0"/>
          </a:p>
        </p:txBody>
      </p:sp>
      <p:sp>
        <p:nvSpPr>
          <p:cNvPr id="8" name="Title 1">
            <a:extLst>
              <a:ext uri="{FF2B5EF4-FFF2-40B4-BE49-F238E27FC236}">
                <a16:creationId xmlns:a16="http://schemas.microsoft.com/office/drawing/2014/main" id="{4DE41B14-A574-5842-8C7C-63762BCC5339}"/>
              </a:ext>
            </a:extLst>
          </p:cNvPr>
          <p:cNvSpPr>
            <a:spLocks noGrp="1"/>
          </p:cNvSpPr>
          <p:nvPr>
            <p:ph type="title"/>
          </p:nvPr>
        </p:nvSpPr>
        <p:spPr>
          <a:xfrm>
            <a:off x="844171" y="235957"/>
            <a:ext cx="6400800" cy="456739"/>
          </a:xfrm>
        </p:spPr>
        <p:txBody>
          <a:bodyPr/>
          <a:lstStyle/>
          <a:p>
            <a:r>
              <a:rPr lang="en-US" altLang="zh-TW" dirty="0"/>
              <a:t>P</a:t>
            </a:r>
            <a:r>
              <a:rPr lang="en-US" altLang="zh-CN" dirty="0"/>
              <a:t>109</a:t>
            </a:r>
            <a:r>
              <a:rPr lang="zh-TW" altLang="en-US" dirty="0"/>
              <a:t>习题</a:t>
            </a:r>
            <a:r>
              <a:rPr lang="en-US" altLang="zh-CN" dirty="0"/>
              <a:t>3.1</a:t>
            </a:r>
            <a:endParaRPr lang="en-US" dirty="0"/>
          </a:p>
        </p:txBody>
      </p:sp>
      <p:sp>
        <p:nvSpPr>
          <p:cNvPr id="2" name="Content Placeholder 1">
            <a:extLst>
              <a:ext uri="{FF2B5EF4-FFF2-40B4-BE49-F238E27FC236}">
                <a16:creationId xmlns:a16="http://schemas.microsoft.com/office/drawing/2014/main" id="{45314B42-42D2-7844-9D05-B7582CD690D8}"/>
              </a:ext>
            </a:extLst>
          </p:cNvPr>
          <p:cNvSpPr>
            <a:spLocks noGrp="1"/>
          </p:cNvSpPr>
          <p:nvPr>
            <p:ph idx="1"/>
          </p:nvPr>
        </p:nvSpPr>
        <p:spPr>
          <a:xfrm>
            <a:off x="496889" y="1811725"/>
            <a:ext cx="8035552" cy="4776400"/>
          </a:xfrm>
        </p:spPr>
        <p:txBody>
          <a:bodyPr/>
          <a:lstStyle/>
          <a:p>
            <a:r>
              <a:rPr lang="zh-TW" altLang="en-US" sz="1600" dirty="0"/>
              <a:t>答</a:t>
            </a:r>
            <a:r>
              <a:rPr lang="zh-CN" altLang="en-US" sz="1600" dirty="0"/>
              <a:t>： </a:t>
            </a:r>
            <a:r>
              <a:rPr lang="en-US" altLang="zh-TW" sz="1600" dirty="0"/>
              <a:t>1. </a:t>
            </a:r>
            <a:r>
              <a:rPr lang="zh-TW" altLang="en-US" sz="1600" dirty="0"/>
              <a:t>初始化一个大小为</a:t>
            </a:r>
            <a:r>
              <a:rPr lang="en-US" altLang="zh-TW" sz="1600" dirty="0"/>
              <a:t>36</a:t>
            </a:r>
            <a:r>
              <a:rPr lang="zh-TW" altLang="en-US" sz="1600" dirty="0"/>
              <a:t>的整型数组，初始化为</a:t>
            </a:r>
            <a:r>
              <a:rPr lang="en-US" altLang="zh-TW" sz="1600" dirty="0"/>
              <a:t>0</a:t>
            </a:r>
            <a:r>
              <a:rPr lang="zh-TW" altLang="en-US" sz="1600" dirty="0"/>
              <a:t>。索引</a:t>
            </a:r>
            <a:r>
              <a:rPr lang="en-US" altLang="zh-TW" sz="1600" dirty="0"/>
              <a:t>0-9</a:t>
            </a:r>
            <a:r>
              <a:rPr lang="zh-TW" altLang="en-US" sz="1600" dirty="0"/>
              <a:t>对应数字</a:t>
            </a:r>
            <a:r>
              <a:rPr lang="en-US" altLang="zh-TW" sz="1600" dirty="0"/>
              <a:t>0-9</a:t>
            </a:r>
            <a:r>
              <a:rPr lang="zh-TW" altLang="en-US" sz="1600" dirty="0"/>
              <a:t>，</a:t>
            </a:r>
            <a:r>
              <a:rPr lang="en-US" altLang="zh-TW" sz="1600" dirty="0"/>
              <a:t>10-35</a:t>
            </a:r>
            <a:r>
              <a:rPr lang="zh-TW" altLang="en-US" sz="1600" dirty="0"/>
              <a:t>对应字母</a:t>
            </a:r>
            <a:r>
              <a:rPr lang="en-US" sz="1600" dirty="0"/>
              <a:t>A-Z。</a:t>
            </a:r>
          </a:p>
          <a:p>
            <a:r>
              <a:rPr lang="en-US" sz="1600" dirty="0"/>
              <a:t>2. </a:t>
            </a:r>
            <a:r>
              <a:rPr lang="zh-TW" altLang="en-US" sz="1600" dirty="0"/>
              <a:t>读取输入的字符串，可以使用</a:t>
            </a:r>
            <a:r>
              <a:rPr lang="en-US" sz="1600" dirty="0" err="1"/>
              <a:t>fgets</a:t>
            </a:r>
            <a:r>
              <a:rPr lang="zh-TW" altLang="en-US" sz="1600" dirty="0"/>
              <a:t>函数，从</a:t>
            </a:r>
            <a:r>
              <a:rPr lang="en-US" sz="1600" dirty="0"/>
              <a:t>stdin</a:t>
            </a:r>
            <a:r>
              <a:rPr lang="zh-TW" altLang="en-US" sz="1600" dirty="0"/>
              <a:t>读取，或者通过其他方式。</a:t>
            </a:r>
          </a:p>
          <a:p>
            <a:r>
              <a:rPr lang="en-US" altLang="zh-TW" sz="1600" dirty="0"/>
              <a:t>3. </a:t>
            </a:r>
            <a:r>
              <a:rPr lang="zh-TW" altLang="en-US" sz="1600" dirty="0"/>
              <a:t>遍历字符串中的每个字符，直到遇到</a:t>
            </a:r>
            <a:r>
              <a:rPr lang="en-US" altLang="zh-TW" sz="1600" dirty="0"/>
              <a:t>'\0'</a:t>
            </a:r>
            <a:r>
              <a:rPr lang="zh-TW" altLang="en-US" sz="1600" dirty="0"/>
              <a:t>结束符。</a:t>
            </a:r>
          </a:p>
          <a:p>
            <a:r>
              <a:rPr lang="en-US" altLang="zh-TW" sz="1600" dirty="0"/>
              <a:t>4. </a:t>
            </a:r>
            <a:r>
              <a:rPr lang="zh-TW" altLang="en-US" sz="1600" dirty="0"/>
              <a:t>对于每个字符，检查是否为数字或大写字母：</a:t>
            </a:r>
          </a:p>
          <a:p>
            <a:r>
              <a:rPr lang="en-US" altLang="zh-TW" sz="1600" dirty="0"/>
              <a:t>- </a:t>
            </a:r>
            <a:r>
              <a:rPr lang="zh-TW" altLang="en-US" sz="1600" dirty="0"/>
              <a:t>如果是数字（</a:t>
            </a:r>
            <a:r>
              <a:rPr lang="en-US" altLang="zh-TW" sz="1600" dirty="0"/>
              <a:t>'0'-'9'</a:t>
            </a:r>
            <a:r>
              <a:rPr lang="zh-TW" altLang="en-US" sz="1600" dirty="0"/>
              <a:t>）：对应的索引是字符减去</a:t>
            </a:r>
            <a:r>
              <a:rPr lang="en-US" altLang="zh-TW" sz="1600" dirty="0"/>
              <a:t>'0'</a:t>
            </a:r>
            <a:r>
              <a:rPr lang="zh-TW" altLang="en-US" sz="1600" dirty="0"/>
              <a:t>，然后在该索引处计数器加</a:t>
            </a:r>
            <a:r>
              <a:rPr lang="en-US" altLang="zh-TW" sz="1600" dirty="0"/>
              <a:t>1</a:t>
            </a:r>
            <a:r>
              <a:rPr lang="zh-TW" altLang="en-US" sz="1600" dirty="0"/>
              <a:t>。</a:t>
            </a:r>
          </a:p>
          <a:p>
            <a:r>
              <a:rPr lang="en-US" altLang="zh-TW" sz="1600" dirty="0"/>
              <a:t>- </a:t>
            </a:r>
            <a:r>
              <a:rPr lang="zh-TW" altLang="en-US" sz="1600" dirty="0"/>
              <a:t>如果是大写字母（</a:t>
            </a:r>
            <a:r>
              <a:rPr lang="en-US" altLang="zh-TW" sz="1600" dirty="0"/>
              <a:t>'</a:t>
            </a:r>
            <a:r>
              <a:rPr lang="en-US" sz="1600" dirty="0"/>
              <a:t>A'-'Z'）：</a:t>
            </a:r>
            <a:r>
              <a:rPr lang="zh-TW" altLang="en-US" sz="1600" dirty="0"/>
              <a:t>对应的索引是字符减去</a:t>
            </a:r>
            <a:r>
              <a:rPr lang="en-US" altLang="zh-TW" sz="1600" dirty="0"/>
              <a:t>'</a:t>
            </a:r>
            <a:r>
              <a:rPr lang="en-US" sz="1600" dirty="0"/>
              <a:t>A'</a:t>
            </a:r>
            <a:r>
              <a:rPr lang="zh-TW" altLang="en-US" sz="1600" dirty="0"/>
              <a:t>再加上</a:t>
            </a:r>
            <a:r>
              <a:rPr lang="en-US" altLang="zh-TW" sz="1600" dirty="0"/>
              <a:t>10</a:t>
            </a:r>
            <a:r>
              <a:rPr lang="zh-TW" altLang="en-US" sz="1600" dirty="0"/>
              <a:t>，计数器加</a:t>
            </a:r>
            <a:r>
              <a:rPr lang="en-US" altLang="zh-TW" sz="1600" dirty="0"/>
              <a:t>1</a:t>
            </a:r>
            <a:r>
              <a:rPr lang="zh-TW" altLang="en-US" sz="1600" dirty="0"/>
              <a:t>。</a:t>
            </a:r>
          </a:p>
          <a:p>
            <a:r>
              <a:rPr lang="en-US" altLang="zh-TW" sz="1600" dirty="0"/>
              <a:t>- </a:t>
            </a:r>
            <a:r>
              <a:rPr lang="zh-TW" altLang="en-US" sz="1600" dirty="0"/>
              <a:t>如果是小写字母（</a:t>
            </a:r>
            <a:r>
              <a:rPr lang="en-US" altLang="zh-TW" sz="1600" dirty="0"/>
              <a:t>'</a:t>
            </a:r>
            <a:r>
              <a:rPr lang="en-US" sz="1600" dirty="0"/>
              <a:t>a'-'z'）：</a:t>
            </a:r>
            <a:r>
              <a:rPr lang="zh-TW" altLang="en-US" sz="1600" dirty="0"/>
              <a:t>根据题目要求是否处理，可能需要忽略或者转换为大写后再处理。但题目中合法字符是</a:t>
            </a:r>
            <a:r>
              <a:rPr lang="en-US" sz="1600" dirty="0"/>
              <a:t>A-Z，</a:t>
            </a:r>
            <a:r>
              <a:rPr lang="zh-TW" altLang="en-US" sz="1600" dirty="0"/>
              <a:t>所以可能应该忽略小写字母。</a:t>
            </a:r>
          </a:p>
          <a:p>
            <a:r>
              <a:rPr lang="en-US" altLang="zh-TW" sz="1600" dirty="0"/>
              <a:t>- </a:t>
            </a:r>
            <a:r>
              <a:rPr lang="zh-TW" altLang="en-US" sz="1600" dirty="0"/>
              <a:t>其他字符忽略。</a:t>
            </a:r>
          </a:p>
          <a:p>
            <a:r>
              <a:rPr lang="en-US" altLang="zh-TW" sz="1600" dirty="0"/>
              <a:t>5. </a:t>
            </a:r>
            <a:r>
              <a:rPr lang="zh-TW" altLang="en-US" sz="1600" dirty="0"/>
              <a:t>统计完成后，将结果写入文件。例如，遍历数组的前</a:t>
            </a:r>
            <a:r>
              <a:rPr lang="en-US" altLang="zh-TW" sz="1600" dirty="0"/>
              <a:t>10</a:t>
            </a:r>
            <a:r>
              <a:rPr lang="zh-TW" altLang="en-US" sz="1600" dirty="0"/>
              <a:t>个元素（数字）和后</a:t>
            </a:r>
            <a:r>
              <a:rPr lang="en-US" altLang="zh-TW" sz="1600" dirty="0"/>
              <a:t>26</a:t>
            </a:r>
            <a:r>
              <a:rPr lang="zh-TW" altLang="en-US" sz="1600" dirty="0"/>
              <a:t>个元素（字母），如果计数大于</a:t>
            </a:r>
            <a:r>
              <a:rPr lang="en-US" altLang="zh-TW" sz="1600" dirty="0"/>
              <a:t>0</a:t>
            </a:r>
            <a:r>
              <a:rPr lang="zh-TW" altLang="en-US" sz="1600" dirty="0"/>
              <a:t>，则写入字符和次数。</a:t>
            </a:r>
          </a:p>
        </p:txBody>
      </p:sp>
      <p:sp>
        <p:nvSpPr>
          <p:cNvPr id="3" name="TextBox 2">
            <a:extLst>
              <a:ext uri="{FF2B5EF4-FFF2-40B4-BE49-F238E27FC236}">
                <a16:creationId xmlns:a16="http://schemas.microsoft.com/office/drawing/2014/main" id="{EB56F200-9E3B-D14E-BE52-64E817776267}"/>
              </a:ext>
            </a:extLst>
          </p:cNvPr>
          <p:cNvSpPr txBox="1"/>
          <p:nvPr/>
        </p:nvSpPr>
        <p:spPr>
          <a:xfrm>
            <a:off x="3848100" y="7569200"/>
            <a:ext cx="184731" cy="461665"/>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97809738"/>
      </p:ext>
    </p:extLst>
  </p:cSld>
  <p:clrMapOvr>
    <a:masterClrMapping/>
  </p:clrMapOvr>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852</TotalTime>
  <Words>568</Words>
  <Application>Microsoft Macintosh PowerPoint</Application>
  <PresentationFormat>On-screen Show (4:3)</PresentationFormat>
  <Paragraphs>41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DeepSeek-CJK-patch</vt:lpstr>
      <vt:lpstr>Arial</vt:lpstr>
      <vt:lpstr>Times New Roman</vt:lpstr>
      <vt:lpstr>1_默认设计模板</vt:lpstr>
      <vt:lpstr>PowerPoint Presentation</vt:lpstr>
      <vt:lpstr>P109习题2.1</vt:lpstr>
      <vt:lpstr>P109习题2.1</vt:lpstr>
      <vt:lpstr>P109习题2.1</vt:lpstr>
      <vt:lpstr>P109习题3.1</vt:lpstr>
      <vt:lpstr>P109习题3.1</vt:lpstr>
      <vt:lpstr>P109习题3.1</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1208</cp:revision>
  <dcterms:created xsi:type="dcterms:W3CDTF">1996-07-15T15:40:02Z</dcterms:created>
  <dcterms:modified xsi:type="dcterms:W3CDTF">2025-03-27T06:10:24Z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